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33.png" ContentType="image/png"/>
  <Override PartName="/ppt/media/image32.png" ContentType="image/png"/>
  <Override PartName="/ppt/media/image31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20.png" ContentType="image/png"/>
  <Override PartName="/ppt/media/image19.png" ContentType="image/png"/>
  <Override PartName="/ppt/media/image18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10.xml" ContentType="application/vnd.openxmlformats-officedocument.presentationml.slide+xml"/>
  <Override PartName="/ppt/slides/slide35.xml" ContentType="application/vnd.openxmlformats-officedocument.presentationml.slide+xml"/>
  <Override PartName="/ppt/slides/slide11.xml" ContentType="application/vnd.openxmlformats-officedocument.presentationml.slide+xml"/>
  <Override PartName="/ppt/slides/slide3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_rels/slide44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3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5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30.xml.rels" ContentType="application/vnd.openxmlformats-package.relationships+xml"/>
  <Override PartName="/ppt/slides/_rels/slide25.xml.rels" ContentType="application/vnd.openxmlformats-package.relationships+xml"/>
  <Override PartName="/ppt/slides/_rels/slide31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32.xml.rels" ContentType="application/vnd.openxmlformats-package.relationships+xml"/>
  <Override PartName="/ppt/slides/_rels/slide28.xml.rels" ContentType="application/vnd.openxmlformats-package.relationships+xml"/>
  <Override PartName="/ppt/slides/_rels/slide10.xml.rels" ContentType="application/vnd.openxmlformats-package.relationships+xml"/>
  <Override PartName="/ppt/slides/_rels/slide29.xml.rels" ContentType="application/vnd.openxmlformats-package.relationships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</p:sldIdLst>
  <p:sldSz cx="9144000" cy="6858000"/>
  <p:notesSz cx="6858000" cy="9712325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20600" y="6521400"/>
            <a:ext cx="8915400" cy="4939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457200" y="6245280"/>
            <a:ext cx="213372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3124080" y="6245280"/>
            <a:ext cx="289584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193240" y="6521400"/>
            <a:ext cx="863280" cy="398880"/>
          </a:xfrm>
          <a:prstGeom prst="rect">
            <a:avLst/>
          </a:prstGeom>
        </p:spPr>
        <p:txBody>
          <a:bodyPr/>
          <a:p>
            <a:pPr/>
            <a:fld id="{1FE8EFDD-6D6C-4C96-9BCA-332B26119009}" type="slidenum">
              <a:rPr b="0" lang="el-GR" sz="20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1913040" y="6522840"/>
            <a:ext cx="4798800" cy="396720"/>
          </a:xfrm>
          <a:prstGeom prst="rect">
            <a:avLst/>
          </a:prstGeom>
        </p:spPr>
        <p:txBody>
          <a:bodyPr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133200" y="6522840"/>
            <a:ext cx="1549440" cy="396720"/>
          </a:xfrm>
          <a:prstGeom prst="rect">
            <a:avLst/>
          </a:prstGeom>
        </p:spPr>
        <p:txBody>
          <a:bodyPr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49372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3850" spc="-1" strike="noStrike">
                <a:latin typeface="Arial"/>
              </a:rPr>
              <a:t>Click to edit the title text format</a:t>
            </a:r>
            <a:endParaRPr b="0" lang="en-US" sz="385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 rot="10800000">
            <a:off x="8686440" y="1604880"/>
            <a:ext cx="8229240" cy="39776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28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910" spc="-1" strike="noStrike">
                <a:latin typeface="Arial"/>
              </a:rPr>
              <a:t>Click to edit the outline text format</a:t>
            </a:r>
            <a:endParaRPr b="0" lang="en-US" sz="2910" spc="-1" strike="noStrike">
              <a:latin typeface="Arial"/>
            </a:endParaRPr>
          </a:p>
          <a:p>
            <a:pPr lvl="1" marL="783000" indent="-261000">
              <a:spcAft>
                <a:spcPts val="1026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540" spc="-1" strike="noStrike">
                <a:latin typeface="Arial"/>
              </a:rPr>
              <a:t>Second Outline Level</a:t>
            </a:r>
            <a:endParaRPr b="0" lang="en-US" sz="2540" spc="-1" strike="noStrike">
              <a:latin typeface="Arial"/>
            </a:endParaRPr>
          </a:p>
          <a:p>
            <a:pPr lvl="2" marL="1174680" indent="-195840">
              <a:spcAft>
                <a:spcPts val="77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80" spc="-1" strike="noStrike">
                <a:latin typeface="Arial"/>
              </a:rPr>
              <a:t>Third Outline Level</a:t>
            </a:r>
            <a:endParaRPr b="0" lang="en-US" sz="2180" spc="-1" strike="noStrike">
              <a:latin typeface="Arial"/>
            </a:endParaRPr>
          </a:p>
          <a:p>
            <a:pPr lvl="3" marL="1566360" indent="-195480">
              <a:spcAft>
                <a:spcPts val="51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20" spc="-1" strike="noStrike">
                <a:latin typeface="Arial"/>
              </a:rPr>
              <a:t>Fourth Outline Level</a:t>
            </a:r>
            <a:endParaRPr b="0" lang="en-US" sz="1820" spc="-1" strike="noStrike">
              <a:latin typeface="Arial"/>
            </a:endParaRPr>
          </a:p>
          <a:p>
            <a:pPr lvl="4" marL="1957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Fifth Outline Level</a:t>
            </a:r>
            <a:endParaRPr b="0" lang="en-US" sz="1820" spc="-1" strike="noStrike">
              <a:latin typeface="Arial"/>
            </a:endParaRPr>
          </a:p>
          <a:p>
            <a:pPr lvl="5" marL="234936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Sixth Outline Level</a:t>
            </a:r>
            <a:endParaRPr b="0" lang="en-US" sz="1820" spc="-1" strike="noStrike">
              <a:latin typeface="Arial"/>
            </a:endParaRPr>
          </a:p>
          <a:p>
            <a:pPr lvl="6" marL="2740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Seventh Outline Level</a:t>
            </a:r>
            <a:endParaRPr b="0" lang="en-US" sz="182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/>
          </p:nvPr>
        </p:nvSpPr>
        <p:spPr>
          <a:xfrm>
            <a:off x="130320" y="6247440"/>
            <a:ext cx="2150640" cy="4730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/>
          </p:nvPr>
        </p:nvSpPr>
        <p:spPr>
          <a:xfrm>
            <a:off x="8392680" y="6247440"/>
            <a:ext cx="717840" cy="473040"/>
          </a:xfrm>
          <a:prstGeom prst="rect">
            <a:avLst/>
          </a:prstGeom>
        </p:spPr>
        <p:txBody>
          <a:bodyPr lIns="0" rIns="0" tIns="0" bIns="0"/>
          <a:p>
            <a:pPr algn="r"/>
            <a:fld id="{C96E50F3-5FBA-44F9-B871-B6CE559DBC5C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2344680" y="6247440"/>
            <a:ext cx="6013800" cy="4730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207360" y="216720"/>
            <a:ext cx="8709840" cy="49003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US" sz="3200" spc="-1" strike="noStrike">
                <a:latin typeface="DejaVu Sans"/>
              </a:rPr>
              <a:t>Στοιχεία Πυρηνικής Φυσικής και Στοιχειωδών Σωματιδίων</a:t>
            </a:r>
            <a:br/>
            <a:r>
              <a:rPr b="1" lang="en-US" sz="3200" spc="-1" strike="noStrike">
                <a:latin typeface="DejaVu Sans"/>
              </a:rPr>
              <a:t>(5ου εξαμήνου, χειμερινό 2017-18)</a:t>
            </a:r>
            <a:br/>
            <a:br/>
            <a:r>
              <a:rPr b="0" lang="en-US" sz="32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US" sz="3200" spc="-1" strike="noStrike">
                <a:latin typeface="DejaVu Sans"/>
              </a:rPr>
              <a:t>Μάθημα 23-24</a:t>
            </a:r>
            <a:br/>
            <a:r>
              <a:rPr b="0" lang="el-GR" sz="3200" spc="-1" strike="noStrike">
                <a:solidFill>
                  <a:srgbClr val="ff0000"/>
                </a:solidFill>
                <a:latin typeface="Calibri"/>
                <a:ea typeface="DejaVu Sans"/>
              </a:rPr>
              <a:t>Στοιχειώδη Σωμάτια και κβαντικοί αριθμοί τους - </a:t>
            </a:r>
            <a:r>
              <a:rPr b="0" lang="en-US" sz="3200" spc="-1" strike="noStrike">
                <a:solidFill>
                  <a:srgbClr val="ff0000"/>
                </a:solidFill>
                <a:latin typeface="DejaVu Sans"/>
              </a:rPr>
              <a:t>Αλληλεπίδραση σωματιδίων και διαγράμματα Feynman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2080" y="5316480"/>
            <a:ext cx="767268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US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0" y="6400800"/>
            <a:ext cx="898488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18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19-20 Δεκεμβρίου 2017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νέοι κβαντικοί αριθμοί και οι νέοι νόμοι διατήρησης ανακαλύφθηκαν από παρατηρήσεις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612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(λεπτονικός αριθμός ηλεκτρονίου, λεπτονικός αριθμός μιονίου, λεπτονικός αριθμός ταυ).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π.χ., διάσπαση μιονιου σε ηλεκτρόνιο, ένα αντινετρίνο ηλεκτρονίου και ένα νετρομιονίου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p=uud,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 διάσπαση νετρονίου σε πρωτόνιο με εκπομπή ηλεκτρονίου και αντινετρίνο του ηλκετρονίου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Line 3"/>
          <p:cNvSpPr/>
          <p:nvPr/>
        </p:nvSpPr>
        <p:spPr>
          <a:xfrm>
            <a:off x="3468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Line 4"/>
          <p:cNvSpPr/>
          <p:nvPr/>
        </p:nvSpPr>
        <p:spPr>
          <a:xfrm>
            <a:off x="5558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Line 5"/>
          <p:cNvSpPr/>
          <p:nvPr/>
        </p:nvSpPr>
        <p:spPr>
          <a:xfrm>
            <a:off x="6421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TextShape 6"/>
          <p:cNvSpPr txBox="1"/>
          <p:nvPr/>
        </p:nvSpPr>
        <p:spPr>
          <a:xfrm rot="16200000">
            <a:off x="-2172600" y="3345480"/>
            <a:ext cx="5237280" cy="7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Ό,τι έχουμε παρατηρήσει, σέβεται και αυτούς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τους νέους νόμους διατήρησης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(1)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μιονίου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       </a:t>
            </a:r>
            <a:r>
              <a:rPr b="0" lang="en-US" sz="1800" spc="-1" strike="noStrike">
                <a:latin typeface="Calibri"/>
                <a:ea typeface="ＭＳ Ｐゴシック"/>
              </a:rPr>
              <a:t>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4" name="Table 3"/>
          <p:cNvGraphicFramePr/>
          <p:nvPr/>
        </p:nvGraphicFramePr>
        <p:xfrm>
          <a:off x="228600" y="4393800"/>
          <a:ext cx="8718840" cy="2603880"/>
        </p:xfrm>
        <a:graphic>
          <a:graphicData uri="http://schemas.openxmlformats.org/drawingml/2006/table">
            <a:tbl>
              <a:tblPr/>
              <a:tblGrid>
                <a:gridCol w="1572840"/>
                <a:gridCol w="1121040"/>
                <a:gridCol w="593640"/>
                <a:gridCol w="2007000"/>
                <a:gridCol w="2007000"/>
                <a:gridCol w="1417680"/>
              </a:tblGrid>
              <a:tr h="100872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μιόνιο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μιονίου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85" name="Formula 4"/>
              <p:cNvSpPr txBox="1"/>
              <p:nvPr/>
            </p:nvSpPr>
            <p:spPr>
              <a:xfrm>
                <a:off x="6858000" y="3657600"/>
                <a:ext cx="221292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μ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(2)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=1,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αντι-μιονίου 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8" name="Table 3"/>
          <p:cNvGraphicFramePr/>
          <p:nvPr/>
        </p:nvGraphicFramePr>
        <p:xfrm>
          <a:off x="144000" y="3422520"/>
          <a:ext cx="8922960" cy="2944440"/>
        </p:xfrm>
        <a:graphic>
          <a:graphicData uri="http://schemas.openxmlformats.org/drawingml/2006/table">
            <a:tbl>
              <a:tblPr/>
              <a:tblGrid>
                <a:gridCol w="1441800"/>
                <a:gridCol w="1395000"/>
                <a:gridCol w="624960"/>
                <a:gridCol w="2428560"/>
                <a:gridCol w="1671840"/>
                <a:gridCol w="1361160"/>
              </a:tblGrid>
              <a:tr h="132192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Θετικό μιόνιο (=”αντι-μιόνιο”)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 (=”αντιηλεκτρόνιο”)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Αντινετρίνο του μιονίου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06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89" name="Formula 4"/>
              <p:cNvSpPr txBox="1"/>
              <p:nvPr/>
            </p:nvSpPr>
            <p:spPr>
              <a:xfrm>
                <a:off x="1018440" y="2557080"/>
                <a:ext cx="2410560" cy="78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μ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μιονίου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1" name="Table 2"/>
          <p:cNvGraphicFramePr/>
          <p:nvPr/>
        </p:nvGraphicFramePr>
        <p:xfrm>
          <a:off x="104400" y="2774520"/>
          <a:ext cx="9128880" cy="2298960"/>
        </p:xfrm>
        <a:graphic>
          <a:graphicData uri="http://schemas.openxmlformats.org/drawingml/2006/table">
            <a:tbl>
              <a:tblPr/>
              <a:tblGrid>
                <a:gridCol w="1765080"/>
                <a:gridCol w="1257840"/>
                <a:gridCol w="666000"/>
                <a:gridCol w="1436040"/>
                <a:gridCol w="118656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μιόνιο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Φωτόνιο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Αποτέλεσμα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2" name="Formula 3"/>
              <p:cNvSpPr txBox="1"/>
              <p:nvPr/>
            </p:nvSpPr>
            <p:spPr>
              <a:xfrm>
                <a:off x="1143000" y="2007000"/>
                <a:ext cx="1659600" cy="701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p:sp>
        <p:nvSpPr>
          <p:cNvPr id="193" name="TextShape 4"/>
          <p:cNvSpPr txBox="1"/>
          <p:nvPr/>
        </p:nvSpPr>
        <p:spPr>
          <a:xfrm>
            <a:off x="228600" y="5207400"/>
            <a:ext cx="8059680" cy="1005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ούτε τον λεπτονικό αριθμό του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ηλετρονίου, ούτε τον λεπτονικό αριθμό του μιονίου: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Shape 5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CustomShape 6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(3)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(1)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8" name="Table 3"/>
          <p:cNvGraphicFramePr/>
          <p:nvPr/>
        </p:nvGraphicFramePr>
        <p:xfrm>
          <a:off x="230400" y="3958200"/>
          <a:ext cx="8684640" cy="2697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d κουάρκ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u κουάρκ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-1/3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+2/3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1/3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1/3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9" name="Formula 4"/>
              <p:cNvSpPr txBox="1"/>
              <p:nvPr/>
            </p:nvSpPr>
            <p:spPr>
              <a:xfrm>
                <a:off x="1719000" y="3246120"/>
                <a:ext cx="19386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r>
                      <m:t xml:space="preserve">→</m:t>
                    </m:r>
                    <m:r>
                      <m:t xml:space="preserve">u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4728600" y="3164400"/>
            <a:ext cx="34290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CustomShape 2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(2)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CustomShape 3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03" name="Formula 4"/>
              <p:cNvSpPr txBox="1"/>
              <p:nvPr/>
            </p:nvSpPr>
            <p:spPr>
              <a:xfrm>
                <a:off x="1789920" y="3249000"/>
                <a:ext cx="196596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r>
                      <m:t xml:space="preserve">p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p:graphicFrame>
        <p:nvGraphicFramePr>
          <p:cNvPr id="204" name="Table 5"/>
          <p:cNvGraphicFramePr/>
          <p:nvPr/>
        </p:nvGraphicFramePr>
        <p:xfrm>
          <a:off x="230400" y="3958200"/>
          <a:ext cx="8684640" cy="2697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ανινετρίνο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05" name="Formula 6"/>
              <p:cNvSpPr txBox="1"/>
              <p:nvPr/>
            </p:nvSpPr>
            <p:spPr>
              <a:xfrm>
                <a:off x="4750200" y="3273840"/>
                <a:ext cx="155448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06" name="Formula 7"/>
              <p:cNvSpPr txBox="1"/>
              <p:nvPr/>
            </p:nvSpPr>
            <p:spPr>
              <a:xfrm>
                <a:off x="6596280" y="3272400"/>
                <a:ext cx="153612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d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(3)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Βαρυόνια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: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ff"/>
                </a:solidFill>
                <a:uFillTx/>
                <a:latin typeface="Calibri"/>
                <a:ea typeface="ＭＳ Ｐゴシック"/>
              </a:rPr>
              <a:t>Αντιβαρυόνια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: συνδυασμοί 3 αντικουάρκ, π.χ.                ,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09" name="Table 3"/>
          <p:cNvGraphicFramePr/>
          <p:nvPr/>
        </p:nvGraphicFramePr>
        <p:xfrm>
          <a:off x="455040" y="3886920"/>
          <a:ext cx="8915040" cy="2697840"/>
        </p:xfrm>
        <a:graphic>
          <a:graphicData uri="http://schemas.openxmlformats.org/drawingml/2006/table">
            <a:tbl>
              <a:tblPr/>
              <a:tblGrid>
                <a:gridCol w="1431720"/>
                <a:gridCol w="1377000"/>
                <a:gridCol w="476280"/>
                <a:gridCol w="1449000"/>
                <a:gridCol w="1989000"/>
                <a:gridCol w="2192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Αντι-νετρόνιο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Αντι-πρωτόνιο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10" name="Formula 4"/>
              <p:cNvSpPr txBox="1"/>
              <p:nvPr/>
            </p:nvSpPr>
            <p:spPr>
              <a:xfrm>
                <a:off x="1792800" y="3210120"/>
                <a:ext cx="202068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1" name="Formula 5"/>
              <p:cNvSpPr txBox="1"/>
              <p:nvPr/>
            </p:nvSpPr>
            <p:spPr>
              <a:xfrm>
                <a:off x="6678000" y="2743200"/>
                <a:ext cx="1243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2" name="Formula 6"/>
              <p:cNvSpPr txBox="1"/>
              <p:nvPr/>
            </p:nvSpPr>
            <p:spPr>
              <a:xfrm>
                <a:off x="7938000" y="2739240"/>
                <a:ext cx="1225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νετρονιου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4" name="Table 2"/>
          <p:cNvGraphicFramePr/>
          <p:nvPr/>
        </p:nvGraphicFramePr>
        <p:xfrm>
          <a:off x="56160" y="2822040"/>
          <a:ext cx="8967240" cy="2697840"/>
        </p:xfrm>
        <a:graphic>
          <a:graphicData uri="http://schemas.openxmlformats.org/drawingml/2006/table">
            <a:tbl>
              <a:tblPr/>
              <a:tblGrid>
                <a:gridCol w="1459080"/>
                <a:gridCol w="1186200"/>
                <a:gridCol w="521280"/>
                <a:gridCol w="1401840"/>
                <a:gridCol w="158148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Αποτέλεσμα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B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ΔΕΝ διατηρείται:</a:t>
                      </a:r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 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15" name="TextShape 3"/>
          <p:cNvSpPr txBox="1"/>
          <p:nvPr/>
        </p:nvSpPr>
        <p:spPr>
          <a:xfrm>
            <a:off x="48600" y="5531400"/>
            <a:ext cx="911448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το βαρυονικό αριθμό,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TextShape 4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CustomShape 5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(4)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18" name="Formula 6"/>
              <p:cNvSpPr txBox="1"/>
              <p:nvPr/>
            </p:nvSpPr>
            <p:spPr>
              <a:xfrm>
                <a:off x="675000" y="2106720"/>
                <a:ext cx="18288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Γενικοί κανόνες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144360" y="990720"/>
            <a:ext cx="8807040" cy="1559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#1:  για τη διατήρηση ενέργειας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Στη διάσπαση ενός σωματιδίου ελέγχουμε και τη διατήρηση της ενέργειας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Όταν όμως έχουμε σκέδαση δύο σωματιδίων υποθέτουμε ότι η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  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αρχική ενέργεια (που περιλαμβάνει την κινητική ενέργεια)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   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μπορεί πάντα να γίνει είναι αρκετή για να επιτρέπεται η αντίδραση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TextShape 3"/>
          <p:cNvSpPr txBox="1"/>
          <p:nvPr/>
        </p:nvSpPr>
        <p:spPr>
          <a:xfrm>
            <a:off x="82800" y="2616120"/>
            <a:ext cx="8953200" cy="14619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#2:  για τους κβαντικούς αριθμούς που ορίζουν τη “γεύση” των κουαρκ,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π.χ., “stangness/παραξενιά” και “charmness/χάρη”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Αυτοί  έχουν το πρόσημο του φορτίου του αντίστοιχου κουάρκ.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Π.χ., το s έχει φορτίο -1/3 ,  και έχει παραξενιά = -1  (το αντι-s έχει παραξενιά = +1)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      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c έχει φορτίο +2/3 , και έχει      γοητεία = +1 (το αντι-c έχει γοητεία = -1)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CustomShape 4"/>
          <p:cNvSpPr/>
          <p:nvPr/>
        </p:nvSpPr>
        <p:spPr>
          <a:xfrm>
            <a:off x="156600" y="4199400"/>
            <a:ext cx="8866080" cy="2224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#3: Ταξινόμηση σε ηλεκτρομαγνητκή, ασθενής ή ισχυρή αλληλεπίδραση: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Αν η αντίδραση επιτρέπεται από τους νόμους διατήρησης, τότε: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18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ff"/>
                </a:solidFill>
                <a:latin typeface="Arial"/>
              </a:rPr>
              <a:t>αν έχουμε νετρίνο, είναι ασθενής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αν έχουμε φωτόνιο, είναι ηλεκτρομαγνητική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1800" spc="-1" strike="noStrike">
                <a:solidFill>
                  <a:srgbClr val="0000ff"/>
                </a:solidFill>
                <a:latin typeface="Arial"/>
                <a:ea typeface="ＭＳ Ｐゴシック"/>
              </a:rPr>
              <a:t> </a:t>
            </a:r>
            <a:r>
              <a:rPr b="0" lang="el-GR" sz="1800" spc="-1" strike="noStrike">
                <a:solidFill>
                  <a:srgbClr val="0000ff"/>
                </a:solidFill>
                <a:latin typeface="Arial"/>
                <a:ea typeface="ＭＳ Ｐゴシック"/>
              </a:rPr>
              <a:t>αν έχουμε καθαρή αλλαγή γεύσης, </a:t>
            </a:r>
            <a:r>
              <a:rPr b="0" lang="el-GR" sz="1800" spc="-1" strike="noStrike">
                <a:solidFill>
                  <a:srgbClr val="ff0000"/>
                </a:solidFill>
                <a:latin typeface="Arial"/>
                <a:ea typeface="ＭＳ Ｐゴシック"/>
              </a:rPr>
              <a:t>αλλά κατά 1 μονάδα μόνο (π.χ., ΔS=1 , ΔC=1)</a:t>
            </a:r>
            <a:r>
              <a:rPr b="0" lang="el-GR" sz="1800" spc="-1" strike="noStrike">
                <a:solidFill>
                  <a:srgbClr val="0000ff"/>
                </a:solidFill>
                <a:latin typeface="Arial"/>
                <a:ea typeface="ＭＳ Ｐゴシック"/>
              </a:rPr>
              <a:t>   είναι ασθενής. Αν η αλλαγή γεύσης είναι κατά 2 μονάδες (π.χ.,ΔS=2 ) τότε δεν γίνεται</a:t>
            </a:r>
            <a:r>
              <a:rPr b="0" lang="el-GR" sz="1800" spc="-1" strike="noStrike">
                <a:solidFill>
                  <a:srgbClr val="0000ff"/>
                </a:solid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18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αν παράγονται ζεύγη νέας γεύσης είναι </a:t>
            </a:r>
            <a:r>
              <a:rPr b="0" lang="el-GR" sz="1800" spc="-1" strike="noStrike">
                <a:solidFill>
                  <a:srgbClr val="ff0000"/>
                </a:solidFill>
                <a:latin typeface="Arial"/>
              </a:rPr>
              <a:t>κυρίως ισχυρή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 (με τις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άλλες, αν επιτρέπονται, γίνεται με πολύ μικρότερη πιθανότητα)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Διατήρηση των νέων κβαντικών αριθμών --&gt;   διατήρηση πλήθους λεπτονίων και 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144360" y="954720"/>
            <a:ext cx="8879040" cy="2017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#1:  Το άθροισμα των λεπονίων “</a:t>
            </a: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πρίν” και “μετά” (δηλ. στα αντιδρώντα  και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στα προϊόντα, αντίστοιχα)  διατηρείται πάντα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, σε όλων τως ειδών τις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αλληλεπιδράσεις (ηλεκτρομαγνητικές, ισχυρές και ασθενείς).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** Το ίδιο ισχύει και για το άθροισμα των κουάρκ πρίν και μετά!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Σημείωση:  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Στα ξεχωριστά αθροίσματα των λεπτονίων και των κουάρκ,  τα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αντισωματίδια  μετράνε αρνητικά! Π.χ., στην αντίσδραση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 e+ e-  --&gt;  u ubar έχουμε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μηδέν λεπτόνια  αριστερά και μηδέν δεξιά, καθώς και μηδέν κουάρκ αριστερά-δεξιά!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TextShape 3"/>
          <p:cNvSpPr txBox="1"/>
          <p:nvPr/>
        </p:nvSpPr>
        <p:spPr>
          <a:xfrm>
            <a:off x="132840" y="2982240"/>
            <a:ext cx="8953200" cy="14619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#2: Για τα λεπτόνια,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εκτός από το συνολικό πλήθος τους, διατηρείται και χωριστά  το  πλήθος των λεπτονίων της κάθε μίας από τις 3 οικογένειες</a:t>
            </a: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FreeSans"/>
                <a:ea typeface="DejaVu Sans"/>
              </a:rPr>
              <a:t>της 1ης οικογένειας (δηλ. “τύπου ηλεκτρονίου”) , της 2ης οικογένειας (δηλ. “τύπου μιονίου”) και της 3ης οικογένειας (“τύπου ταυ”)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CustomShape 4"/>
          <p:cNvSpPr/>
          <p:nvPr/>
        </p:nvSpPr>
        <p:spPr>
          <a:xfrm>
            <a:off x="120600" y="4453200"/>
            <a:ext cx="8987400" cy="2140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#3 Για τα κουάρκ,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1" lang="el-GR" sz="1800" spc="-1" strike="noStrike">
                <a:solidFill>
                  <a:srgbClr val="000000"/>
                </a:solidFill>
                <a:latin typeface="Arial"/>
              </a:rPr>
              <a:t>Στις ηλεκτρομαγνητικές και στις ισχυρές διατηρείται το πλήθος του κάθε κουάρκ χωριστά (δηλ. η κάθε “γεύση” κουάρκ χωριστά).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1" lang="el-GR" sz="1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Οι ασθενείς είναι οι μόνες που μπορούν να αλλάξουν το πλήθος του κάθε είδους κουάρκ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  <a:ea typeface="ＭＳ Ｐゴシック"/>
              </a:rPr>
              <a:t>. Η αλλαγή αυτή γίνεται εύκολα μέσα στην ίδια οικογένεια (πχ. ενα t σε ένα b), πιό δύσκολα όταν το κουάρκ αλλάζει σε καποιον από την επόμεη γενιά (πχ., t -&gt; s) και πάρα πολύ σπάνια όταν πάμε δύο οικογένειες μακρυά (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πχ., t -&gt; d).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1488240"/>
            <a:ext cx="8229240" cy="315612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US" sz="3850" spc="-1" strike="noStrike">
                <a:latin typeface="Arial"/>
              </a:rPr>
              <a:t>1. Κουάρκ και λεπτόνια – επανάληψη</a:t>
            </a:r>
            <a:br/>
            <a:br/>
            <a:r>
              <a:rPr b="0" lang="en-US" sz="2400" spc="-1" strike="noStrike">
                <a:latin typeface="Arial"/>
              </a:rPr>
              <a:t>Σε μια οποιασήποτε “αντίδραση” μεταξύ σωματιδίων:</a:t>
            </a:r>
            <a:br/>
            <a:r>
              <a:rPr b="0" lang="en-US" sz="2400" spc="-1" strike="noStrike">
                <a:latin typeface="Arial"/>
              </a:rPr>
              <a:t>εκτός από την ενέργεια, στροφορμή, φορτίο , τη συμμετρία των κυματοσυναρτήσεων (για ταυτόσημα σωματίδια), και τη διατήρηση ή την παραβίαση της πάριτυ,  </a:t>
            </a:r>
            <a:br/>
            <a:r>
              <a:rPr b="0" lang="en-US" sz="2400" spc="-1" strike="noStrike">
                <a:latin typeface="Arial"/>
              </a:rPr>
              <a:t>ελέγχουμε και τη διατήρηση νέων κβαντικών αριθμών</a:t>
            </a:r>
            <a:br/>
            <a:r>
              <a:rPr b="0" lang="en-US" sz="2400" spc="-1" strike="noStrike">
                <a:latin typeface="Arial"/>
              </a:rPr>
              <a:t>(βαρυονικού και λεπτονικών) </a:t>
            </a:r>
            <a:endParaRPr b="0" lang="en-US" sz="2400" spc="-1" strike="noStrike"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" descr=""/>
          <p:cNvPicPr/>
          <p:nvPr/>
        </p:nvPicPr>
        <p:blipFill>
          <a:blip r:embed="rId1"/>
          <a:stretch/>
        </p:blipFill>
        <p:spPr>
          <a:xfrm>
            <a:off x="43488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28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CustomShape 3"/>
          <p:cNvSpPr/>
          <p:nvPr/>
        </p:nvSpPr>
        <p:spPr>
          <a:xfrm>
            <a:off x="5740560" y="3886200"/>
            <a:ext cx="228600" cy="757080"/>
          </a:xfrm>
          <a:custGeom>
            <a:avLst/>
            <a:gdLst/>
            <a:ahLst/>
            <a:rect l="0" t="0" r="r" b="b"/>
            <a:pathLst>
              <a:path w="637" h="2105">
                <a:moveTo>
                  <a:pt x="0" y="0"/>
                </a:moveTo>
                <a:cubicBezTo>
                  <a:pt x="159" y="0"/>
                  <a:pt x="318" y="87"/>
                  <a:pt x="318" y="175"/>
                </a:cubicBezTo>
                <a:lnTo>
                  <a:pt x="318" y="876"/>
                </a:lnTo>
                <a:cubicBezTo>
                  <a:pt x="318" y="964"/>
                  <a:pt x="477" y="1052"/>
                  <a:pt x="636" y="1052"/>
                </a:cubicBezTo>
                <a:cubicBezTo>
                  <a:pt x="477" y="1052"/>
                  <a:pt x="318" y="1139"/>
                  <a:pt x="318" y="1227"/>
                </a:cubicBezTo>
                <a:lnTo>
                  <a:pt x="318" y="1928"/>
                </a:lnTo>
                <a:cubicBezTo>
                  <a:pt x="318" y="2016"/>
                  <a:pt x="159" y="2104"/>
                  <a:pt x="0" y="2104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1" name="CustomShape 4"/>
          <p:cNvSpPr/>
          <p:nvPr/>
        </p:nvSpPr>
        <p:spPr>
          <a:xfrm>
            <a:off x="6400800" y="3664080"/>
            <a:ext cx="2597040" cy="1004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Συνδυασμοί u και 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(εννοείται και των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αντι-κουάρκ τους)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Line 5"/>
          <p:cNvSpPr/>
          <p:nvPr/>
        </p:nvSpPr>
        <p:spPr>
          <a:xfrm flipH="1">
            <a:off x="5654520" y="4836960"/>
            <a:ext cx="689040" cy="1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6"/>
          <p:cNvSpPr/>
          <p:nvPr/>
        </p:nvSpPr>
        <p:spPr>
          <a:xfrm>
            <a:off x="6354720" y="4621320"/>
            <a:ext cx="270828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Συνδυαμoί  u, d και 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Line 7"/>
          <p:cNvSpPr/>
          <p:nvPr/>
        </p:nvSpPr>
        <p:spPr>
          <a:xfrm>
            <a:off x="7718400" y="1194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" descr=""/>
          <p:cNvPicPr/>
          <p:nvPr/>
        </p:nvPicPr>
        <p:blipFill>
          <a:blip r:embed="rId1"/>
          <a:stretch/>
        </p:blipFill>
        <p:spPr>
          <a:xfrm>
            <a:off x="-129312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36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Line 3"/>
          <p:cNvSpPr/>
          <p:nvPr/>
        </p:nvSpPr>
        <p:spPr>
          <a:xfrm>
            <a:off x="7682400" y="1158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9" name="Formula 4"/>
              <p:cNvSpPr txBox="1"/>
              <p:nvPr/>
            </p:nvSpPr>
            <p:spPr>
              <a:xfrm>
                <a:off x="3863880" y="3303000"/>
                <a:ext cx="3171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udd</m:t>
                    </m:r>
                    <m:r>
                      <m:t xml:space="preserve">,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uud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uuu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0" name="Formula 5"/>
              <p:cNvSpPr txBox="1"/>
              <p:nvPr/>
            </p:nvSpPr>
            <p:spPr>
              <a:xfrm>
                <a:off x="3864240" y="3663000"/>
                <a:ext cx="22032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Λ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</m:t>
                    </m:r>
                    <m:r>
                      <m:t xml:space="preserve">d</m:t>
                    </m:r>
                    <m:r>
                      <m:t xml:space="preserve">u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Ω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sss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1" name="Formula 6"/>
              <p:cNvSpPr txBox="1"/>
              <p:nvPr/>
            </p:nvSpPr>
            <p:spPr>
              <a:xfrm>
                <a:off x="3862800" y="4030560"/>
                <a:ext cx="1020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2" name="Formula 7"/>
              <p:cNvSpPr txBox="1"/>
              <p:nvPr/>
            </p:nvSpPr>
            <p:spPr>
              <a:xfrm>
                <a:off x="3826800" y="4390560"/>
                <a:ext cx="51858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γραμμικός συνδυασμός των 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και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3" name="Formula 8"/>
              <p:cNvSpPr txBox="1"/>
              <p:nvPr/>
            </p:nvSpPr>
            <p:spPr>
              <a:xfrm>
                <a:off x="3853800" y="5148360"/>
                <a:ext cx="48906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ρ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(αλλιώτικος γραμ. συνδ.)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4" name="Formula 9"/>
              <p:cNvSpPr txBox="1"/>
              <p:nvPr/>
            </p:nvSpPr>
            <p:spPr>
              <a:xfrm>
                <a:off x="3827160" y="5578560"/>
                <a:ext cx="5381640" cy="371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η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'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(γραμμικός συνδυασμός)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45" name="TextShape 10"/>
          <p:cNvSpPr txBox="1"/>
          <p:nvPr/>
        </p:nvSpPr>
        <p:spPr>
          <a:xfrm>
            <a:off x="4006800" y="4703400"/>
            <a:ext cx="513720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Σημείωση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: εμφανίζεται είτε ως        είτε ως        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6" name="Formula 11"/>
              <p:cNvSpPr txBox="1"/>
              <p:nvPr/>
            </p:nvSpPr>
            <p:spPr>
              <a:xfrm>
                <a:off x="7243200" y="4739400"/>
                <a:ext cx="49104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7" name="Formula 12"/>
              <p:cNvSpPr txBox="1"/>
              <p:nvPr/>
            </p:nvSpPr>
            <p:spPr>
              <a:xfrm>
                <a:off x="8432640" y="4739400"/>
                <a:ext cx="51876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8" name="Formula 13"/>
              <p:cNvSpPr txBox="1"/>
              <p:nvPr/>
            </p:nvSpPr>
            <p:spPr>
              <a:xfrm>
                <a:off x="3826800" y="6010560"/>
                <a:ext cx="512532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d</m:t>
                    </m:r>
                    <m:r>
                      <m:t xml:space="preserve">,</m:t>
                    </m:r>
                    <m:acc>
                      <m:accPr>
                        <m:chr m:val="¯"/>
                      </m:accPr>
                      <m:e>
                        <m:sSup>
                          <m:e>
                            <m:r>
                              <m:t xml:space="preserve">K</m:t>
                            </m:r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</m:e>
                    </m:acc>
                    <m:r>
                      <m:t xml:space="preserve">=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D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c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49" name="TextShape 14"/>
          <p:cNvSpPr txBox="1"/>
          <p:nvPr/>
        </p:nvSpPr>
        <p:spPr>
          <a:xfrm>
            <a:off x="3934800" y="1427760"/>
            <a:ext cx="5137200" cy="17362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Σημείωση: οι κβαντικοί αριθμοί “stangness/παραξενιά” και “charmness/χάρη”  έχουν το πρόσημο του φορτίου του αντίστοιχου κουάρκ.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Π.χ., το s έχει φορτίο -1/3 , άρα: strangness=-1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      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c έχει φορτίο +2/3 , άρα: charmness=+1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144360" y="4734000"/>
            <a:ext cx="8915400" cy="161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Σημείωση: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Στη διάσπαση ενός σωματιδίου ελέγχουμε τη διατήρηση της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Όταν όμως έχουμε σκέδαση δύο σωματιδίων υποθέτουμε ότι η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αρχική ενέργεια (που περιλαμβάνει την κινητική ενέργεια)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μπορεί πάντα να γίνει είναι αρκετή για να επιτρέπεται η αντίδραση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2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488960"/>
            <a:ext cx="3510000" cy="2784600"/>
          </a:xfrm>
          <a:prstGeom prst="rect">
            <a:avLst/>
          </a:prstGeom>
          <a:ln>
            <a:noFill/>
          </a:ln>
        </p:spPr>
      </p:pic>
      <mc:AlternateContent>
        <mc:Choice xmlns:a14="http://schemas.microsoft.com/office/drawing/2010/main" Requires="a14">
          <p:sp>
            <p:nvSpPr>
              <p:cNvPr id="253" name="Formula 3"/>
              <p:cNvSpPr txBox="1"/>
              <p:nvPr/>
            </p:nvSpPr>
            <p:spPr>
              <a:xfrm>
                <a:off x="2063880" y="4490640"/>
                <a:ext cx="2144880" cy="372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54" name="Freeform 4"/>
          <p:cNvSpPr/>
          <p:nvPr/>
        </p:nvSpPr>
        <p:spPr>
          <a:xfrm>
            <a:off x="1805040" y="4241520"/>
            <a:ext cx="3134880" cy="793440"/>
          </a:xfrm>
          <a:custGeom>
            <a:avLst/>
            <a:gdLst/>
            <a:ahLst/>
            <a:rect l="0" t="0" r="r" b="b"/>
            <a:pathLst>
              <a:path w="8708" h="2204">
                <a:moveTo>
                  <a:pt x="8406" y="1724"/>
                </a:moveTo>
                <a:cubicBezTo>
                  <a:pt x="8575" y="1610"/>
                  <a:pt x="8626" y="1477"/>
                  <a:pt x="8650" y="1347"/>
                </a:cubicBezTo>
                <a:cubicBezTo>
                  <a:pt x="8671" y="1225"/>
                  <a:pt x="8707" y="1104"/>
                  <a:pt x="8677" y="981"/>
                </a:cubicBezTo>
                <a:cubicBezTo>
                  <a:pt x="8644" y="848"/>
                  <a:pt x="8564" y="715"/>
                  <a:pt x="8433" y="593"/>
                </a:cubicBezTo>
                <a:cubicBezTo>
                  <a:pt x="8280" y="448"/>
                  <a:pt x="8058" y="300"/>
                  <a:pt x="7704" y="240"/>
                </a:cubicBezTo>
                <a:cubicBezTo>
                  <a:pt x="7418" y="190"/>
                  <a:pt x="7145" y="123"/>
                  <a:pt x="6841" y="98"/>
                </a:cubicBezTo>
                <a:cubicBezTo>
                  <a:pt x="6528" y="73"/>
                  <a:pt x="6210" y="62"/>
                  <a:pt x="5895" y="40"/>
                </a:cubicBezTo>
                <a:cubicBezTo>
                  <a:pt x="5568" y="15"/>
                  <a:pt x="5247" y="20"/>
                  <a:pt x="4923" y="16"/>
                </a:cubicBezTo>
                <a:cubicBezTo>
                  <a:pt x="4599" y="11"/>
                  <a:pt x="4275" y="13"/>
                  <a:pt x="3951" y="16"/>
                </a:cubicBezTo>
                <a:cubicBezTo>
                  <a:pt x="3609" y="18"/>
                  <a:pt x="3263" y="0"/>
                  <a:pt x="2926" y="39"/>
                </a:cubicBezTo>
                <a:cubicBezTo>
                  <a:pt x="2640" y="72"/>
                  <a:pt x="2357" y="114"/>
                  <a:pt x="2089" y="169"/>
                </a:cubicBezTo>
                <a:cubicBezTo>
                  <a:pt x="1782" y="232"/>
                  <a:pt x="1511" y="324"/>
                  <a:pt x="1225" y="405"/>
                </a:cubicBezTo>
                <a:cubicBezTo>
                  <a:pt x="902" y="496"/>
                  <a:pt x="767" y="637"/>
                  <a:pt x="577" y="769"/>
                </a:cubicBezTo>
                <a:cubicBezTo>
                  <a:pt x="412" y="885"/>
                  <a:pt x="307" y="1015"/>
                  <a:pt x="226" y="1147"/>
                </a:cubicBezTo>
                <a:cubicBezTo>
                  <a:pt x="151" y="1270"/>
                  <a:pt x="197" y="1402"/>
                  <a:pt x="119" y="1523"/>
                </a:cubicBezTo>
                <a:cubicBezTo>
                  <a:pt x="0" y="1706"/>
                  <a:pt x="450" y="1801"/>
                  <a:pt x="713" y="1866"/>
                </a:cubicBezTo>
                <a:cubicBezTo>
                  <a:pt x="995" y="1935"/>
                  <a:pt x="1301" y="1989"/>
                  <a:pt x="1603" y="2042"/>
                </a:cubicBezTo>
                <a:cubicBezTo>
                  <a:pt x="1914" y="2096"/>
                  <a:pt x="2245" y="2120"/>
                  <a:pt x="2576" y="2137"/>
                </a:cubicBezTo>
                <a:cubicBezTo>
                  <a:pt x="2878" y="2152"/>
                  <a:pt x="3162" y="2187"/>
                  <a:pt x="3466" y="2184"/>
                </a:cubicBezTo>
                <a:cubicBezTo>
                  <a:pt x="3816" y="2179"/>
                  <a:pt x="4174" y="2203"/>
                  <a:pt x="4519" y="2172"/>
                </a:cubicBezTo>
                <a:cubicBezTo>
                  <a:pt x="4815" y="2145"/>
                  <a:pt x="5125" y="2160"/>
                  <a:pt x="5410" y="2112"/>
                </a:cubicBezTo>
                <a:cubicBezTo>
                  <a:pt x="5670" y="2070"/>
                  <a:pt x="5949" y="2055"/>
                  <a:pt x="6220" y="2066"/>
                </a:cubicBezTo>
                <a:cubicBezTo>
                  <a:pt x="6533" y="2079"/>
                  <a:pt x="6826" y="2035"/>
                  <a:pt x="7138" y="2030"/>
                </a:cubicBezTo>
                <a:cubicBezTo>
                  <a:pt x="7432" y="2026"/>
                  <a:pt x="7707" y="1962"/>
                  <a:pt x="7948" y="1889"/>
                </a:cubicBezTo>
                <a:lnTo>
                  <a:pt x="8245" y="1807"/>
                </a:lnTo>
                <a:lnTo>
                  <a:pt x="8461" y="1712"/>
                </a:lnTo>
                <a:lnTo>
                  <a:pt x="8406" y="1724"/>
                </a:ln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  <p:sp>
        <p:nvSpPr>
          <p:cNvPr id="255" name="TextShape 5"/>
          <p:cNvSpPr txBox="1"/>
          <p:nvPr/>
        </p:nvSpPr>
        <p:spPr>
          <a:xfrm>
            <a:off x="2935800" y="4212720"/>
            <a:ext cx="13716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Δίνονται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TextShape 6"/>
          <p:cNvSpPr txBox="1"/>
          <p:nvPr/>
        </p:nvSpPr>
        <p:spPr>
          <a:xfrm>
            <a:off x="4602600" y="118260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8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128960"/>
            <a:ext cx="3510000" cy="2784600"/>
          </a:xfrm>
          <a:prstGeom prst="rect">
            <a:avLst/>
          </a:prstGeom>
          <a:ln>
            <a:noFill/>
          </a:ln>
        </p:spPr>
      </p:pic>
      <p:sp>
        <p:nvSpPr>
          <p:cNvPr id="259" name="CustomShape 2"/>
          <p:cNvSpPr/>
          <p:nvPr/>
        </p:nvSpPr>
        <p:spPr>
          <a:xfrm>
            <a:off x="3860640" y="1173600"/>
            <a:ext cx="5069160" cy="270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λεπτονικού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βαρυονικού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60" name="Table 3"/>
          <p:cNvGraphicFramePr/>
          <p:nvPr/>
        </p:nvGraphicFramePr>
        <p:xfrm>
          <a:off x="3324600" y="392796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1364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Φορτίο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Βαρυονικός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Λεπτονικός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Ενέργεια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2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4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5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61" name="TextShape 4"/>
          <p:cNvSpPr txBox="1"/>
          <p:nvPr/>
        </p:nvSpPr>
        <p:spPr>
          <a:xfrm>
            <a:off x="90720" y="391212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3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722160" y="1616400"/>
            <a:ext cx="2421000" cy="2351160"/>
          </a:xfrm>
          <a:prstGeom prst="rect">
            <a:avLst/>
          </a:prstGeom>
          <a:ln>
            <a:noFill/>
          </a:ln>
        </p:spPr>
      </p:pic>
      <p:sp>
        <p:nvSpPr>
          <p:cNvPr id="265" name="TextShape 3"/>
          <p:cNvSpPr txBox="1"/>
          <p:nvPr/>
        </p:nvSpPr>
        <p:spPr>
          <a:xfrm>
            <a:off x="4530960" y="125496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7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8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182520" y="1220760"/>
            <a:ext cx="2421000" cy="2350800"/>
          </a:xfrm>
          <a:prstGeom prst="rect">
            <a:avLst/>
          </a:prstGeom>
          <a:ln>
            <a:noFill/>
          </a:ln>
        </p:spPr>
      </p:pic>
      <p:sp>
        <p:nvSpPr>
          <p:cNvPr id="269" name="CustomShape 3"/>
          <p:cNvSpPr/>
          <p:nvPr/>
        </p:nvSpPr>
        <p:spPr>
          <a:xfrm>
            <a:off x="2738520" y="1338120"/>
            <a:ext cx="6202440" cy="2588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λεπτονικού αριθμού και στροφορμής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βαρυονικού και λεπτονικού  αριθμού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70" name="Table 4"/>
          <p:cNvGraphicFramePr/>
          <p:nvPr/>
        </p:nvGraphicFramePr>
        <p:xfrm>
          <a:off x="3324960" y="396432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9608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Φορτίο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Βαρυονικός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Λεπτονικός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Ενέργεια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2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3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9752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4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71" name="TextShape 5"/>
          <p:cNvSpPr txBox="1"/>
          <p:nvPr/>
        </p:nvSpPr>
        <p:spPr>
          <a:xfrm>
            <a:off x="90720" y="391176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extShape 1"/>
          <p:cNvSpPr txBox="1"/>
          <p:nvPr/>
        </p:nvSpPr>
        <p:spPr>
          <a:xfrm>
            <a:off x="0" y="-1800"/>
            <a:ext cx="9137520" cy="123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0" y="1440"/>
            <a:ext cx="9144000" cy="1370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4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διασπάσεις επιτρέπονται και ποιές όχι.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Αν όχι, γιατί? Αν ναι, ποιά αλληλεπίδραση είναι υπεύθυνη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(ηλεκτρομαγνητική, ασθενής, ισχυρή)?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74" name="Formula 3"/>
              <p:cNvSpPr txBox="1"/>
              <p:nvPr/>
            </p:nvSpPr>
            <p:spPr>
              <a:xfrm>
                <a:off x="79200" y="1312920"/>
                <a:ext cx="175608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5" name="Formula 4"/>
              <p:cNvSpPr txBox="1"/>
              <p:nvPr/>
            </p:nvSpPr>
            <p:spPr>
              <a:xfrm>
                <a:off x="79200" y="1673280"/>
                <a:ext cx="1310040" cy="36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η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γγ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6" name="Formula 5"/>
              <p:cNvSpPr txBox="1"/>
              <p:nvPr/>
            </p:nvSpPr>
            <p:spPr>
              <a:xfrm>
                <a:off x="79200" y="1996920"/>
                <a:ext cx="159552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Λπ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7" name="Formula 6"/>
              <p:cNvSpPr txBox="1"/>
              <p:nvPr/>
            </p:nvSpPr>
            <p:spPr>
              <a:xfrm>
                <a:off x="79200" y="2357280"/>
                <a:ext cx="157464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n 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8" name="Formula 7"/>
              <p:cNvSpPr txBox="1"/>
              <p:nvPr/>
            </p:nvSpPr>
            <p:spPr>
              <a:xfrm>
                <a:off x="81000" y="2717640"/>
                <a:ext cx="17478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9" name="Formula 8"/>
              <p:cNvSpPr txBox="1"/>
              <p:nvPr/>
            </p:nvSpPr>
            <p:spPr>
              <a:xfrm>
                <a:off x="81000" y="3114720"/>
                <a:ext cx="151128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6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0" name="Formula 9"/>
              <p:cNvSpPr txBox="1"/>
              <p:nvPr/>
            </p:nvSpPr>
            <p:spPr>
              <a:xfrm>
                <a:off x="81000" y="3475080"/>
                <a:ext cx="1538280" cy="393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7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pπ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1" name="Formula 10"/>
              <p:cNvSpPr txBox="1"/>
              <p:nvPr/>
            </p:nvSpPr>
            <p:spPr>
              <a:xfrm>
                <a:off x="81000" y="3870360"/>
                <a:ext cx="163656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8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ne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2" name="Formula 11"/>
              <p:cNvSpPr txBox="1"/>
              <p:nvPr/>
            </p:nvSpPr>
            <p:spPr>
              <a:xfrm>
                <a:off x="2564280" y="1386000"/>
                <a:ext cx="270180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9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pp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nK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3" name="Formula 12"/>
              <p:cNvSpPr txBox="1"/>
              <p:nvPr/>
            </p:nvSpPr>
            <p:spPr>
              <a:xfrm>
                <a:off x="2421360" y="1817640"/>
                <a:ext cx="1487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10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4" name="Formula 13"/>
              <p:cNvSpPr txBox="1"/>
              <p:nvPr/>
            </p:nvSpPr>
            <p:spPr>
              <a:xfrm>
                <a:off x="2421360" y="2249640"/>
                <a:ext cx="1800720" cy="358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pp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ppp 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5" name="Formula 14"/>
              <p:cNvSpPr txBox="1"/>
              <p:nvPr/>
            </p:nvSpPr>
            <p:spPr>
              <a:xfrm>
                <a:off x="2419560" y="2610000"/>
                <a:ext cx="156240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γγ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6" name="Formula 15"/>
              <p:cNvSpPr txBox="1"/>
              <p:nvPr/>
            </p:nvSpPr>
            <p:spPr>
              <a:xfrm>
                <a:off x="2419560" y="2933640"/>
                <a:ext cx="220824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7" name="Formula 16"/>
              <p:cNvSpPr txBox="1"/>
              <p:nvPr/>
            </p:nvSpPr>
            <p:spPr>
              <a:xfrm>
                <a:off x="2422800" y="3308400"/>
                <a:ext cx="166536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Ξ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Λπ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8" name="Formula 17"/>
              <p:cNvSpPr txBox="1"/>
              <p:nvPr/>
            </p:nvSpPr>
            <p:spPr>
              <a:xfrm>
                <a:off x="2421360" y="3654360"/>
                <a:ext cx="154620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n e</m:t>
                    </m:r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89" name="CustomShape 18"/>
          <p:cNvSpPr/>
          <p:nvPr/>
        </p:nvSpPr>
        <p:spPr>
          <a:xfrm>
            <a:off x="0" y="4271040"/>
            <a:ext cx="9144000" cy="2224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επιτρέπεται, τότε: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νετρίνο, είναι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έχουμε φωτόνιο, είναι Ηλεκτρομαγνητική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καθαρή αλλαγή γεύσης,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κατά κύριο λόγο κατά 1 μονάδα (π.χ., ΔS=1 , ΔC=1),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είναι Ασθενής. Α</a:t>
            </a:r>
            <a:r>
              <a:rPr b="0" lang="el-GR" sz="1600" spc="-1" strike="noStrike">
                <a:solidFill>
                  <a:srgbClr val="0000ff"/>
                </a:solidFill>
                <a:latin typeface="Arial"/>
              </a:rPr>
              <a:t>λλαγή γεύσης κατά 2 μονάδες (π.χ.,ΔS=2 ) είναι σπάνια!!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παράγονται ζεύγη νέας γεύσης είναι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κυρίως ισχυρή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(με τις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άλλες, αν επιτρέπονται, να γίνονται με πολύ μικρότερη πιθανότητα)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0" name="Formula 19"/>
              <p:cNvSpPr txBox="1"/>
              <p:nvPr/>
            </p:nvSpPr>
            <p:spPr>
              <a:xfrm>
                <a:off x="6521400" y="3825000"/>
                <a:ext cx="2315160" cy="372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d</m:t>
                    </m:r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d</m:t>
                    </m:r>
                    <m:r>
                      <m:t xml:space="preserve">d</m:t>
                    </m:r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1" name="Formula 20"/>
              <p:cNvSpPr txBox="1"/>
              <p:nvPr/>
            </p:nvSpPr>
            <p:spPr>
              <a:xfrm>
                <a:off x="6366240" y="4116600"/>
                <a:ext cx="23274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d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Ξ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d</m:t>
                    </m:r>
                    <m:r>
                      <m:t xml:space="preserve">s</m:t>
                    </m:r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2" name="Formula 21"/>
              <p:cNvSpPr txBox="1"/>
              <p:nvPr/>
            </p:nvSpPr>
            <p:spPr>
              <a:xfrm>
                <a:off x="6564600" y="4419720"/>
                <a:ext cx="2017800" cy="381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  <m:r>
                      <m:t xml:space="preserve">,</m:t>
                    </m:r>
                    <m:acc>
                      <m:accPr>
                        <m:chr m:val="¯"/>
                      </m:accPr>
                      <m:e>
                        <m:sSup>
                          <m:e>
                            <m:r>
                              <m:t xml:space="preserve">K</m:t>
                            </m:r>
                          </m:e>
                          <m:sup>
                            <m:r>
                              <m:rPr>
                                <m:lit/>
                                <m:nor/>
                              </m:rPr>
                              <m:t xml:space="preserve">0</m:t>
                            </m:r>
                          </m:sup>
                        </m:sSup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93" name="TextShape 22"/>
          <p:cNvSpPr txBox="1"/>
          <p:nvPr/>
        </p:nvSpPr>
        <p:spPr>
          <a:xfrm rot="19800000">
            <a:off x="5144040" y="3955680"/>
            <a:ext cx="13716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Δίνονται: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4" name="Formula 23"/>
              <p:cNvSpPr txBox="1"/>
              <p:nvPr/>
            </p:nvSpPr>
            <p:spPr>
              <a:xfrm>
                <a:off x="6564960" y="4743720"/>
                <a:ext cx="209196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95" name="TextShape 24"/>
          <p:cNvSpPr txBox="1"/>
          <p:nvPr/>
        </p:nvSpPr>
        <p:spPr>
          <a:xfrm>
            <a:off x="5378400" y="1435680"/>
            <a:ext cx="3657600" cy="22539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600" spc="-1" strike="noStrike">
                <a:solidFill>
                  <a:srgbClr val="0000ff"/>
                </a:solidFill>
                <a:latin typeface="Arial"/>
              </a:rPr>
              <a:t>Δίνονται oι μάζες από πριν, και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1197.4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1192.6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497.7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M(Ξ-) = 1321.3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Μ(Λ) = 1115.6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Μ(Δ+) = 1210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M(η) = 547.5 MeV  (σημ: η = ήτα)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Line 25"/>
          <p:cNvSpPr/>
          <p:nvPr/>
        </p:nvSpPr>
        <p:spPr>
          <a:xfrm>
            <a:off x="7081560" y="2572560"/>
            <a:ext cx="2286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Freeform 26"/>
          <p:cNvSpPr/>
          <p:nvPr/>
        </p:nvSpPr>
        <p:spPr>
          <a:xfrm>
            <a:off x="5906880" y="3720600"/>
            <a:ext cx="3208680" cy="1535400"/>
          </a:xfrm>
          <a:custGeom>
            <a:avLst/>
            <a:gdLst/>
            <a:ahLst/>
            <a:rect l="0" t="0" r="r" b="b"/>
            <a:pathLst>
              <a:path w="8913" h="4265">
                <a:moveTo>
                  <a:pt x="8604" y="3336"/>
                </a:moveTo>
                <a:cubicBezTo>
                  <a:pt x="8778" y="3115"/>
                  <a:pt x="8828" y="2858"/>
                  <a:pt x="8853" y="2606"/>
                </a:cubicBezTo>
                <a:cubicBezTo>
                  <a:pt x="8877" y="2369"/>
                  <a:pt x="8912" y="2135"/>
                  <a:pt x="8882" y="1899"/>
                </a:cubicBezTo>
                <a:cubicBezTo>
                  <a:pt x="8846" y="1640"/>
                  <a:pt x="8765" y="1382"/>
                  <a:pt x="8632" y="1147"/>
                </a:cubicBezTo>
                <a:cubicBezTo>
                  <a:pt x="8473" y="867"/>
                  <a:pt x="8248" y="581"/>
                  <a:pt x="7886" y="464"/>
                </a:cubicBezTo>
                <a:cubicBezTo>
                  <a:pt x="7594" y="367"/>
                  <a:pt x="7313" y="238"/>
                  <a:pt x="7001" y="189"/>
                </a:cubicBezTo>
                <a:cubicBezTo>
                  <a:pt x="6683" y="140"/>
                  <a:pt x="6356" y="121"/>
                  <a:pt x="6035" y="75"/>
                </a:cubicBezTo>
                <a:cubicBezTo>
                  <a:pt x="5698" y="28"/>
                  <a:pt x="5370" y="39"/>
                  <a:pt x="5040" y="30"/>
                </a:cubicBezTo>
                <a:cubicBezTo>
                  <a:pt x="4708" y="21"/>
                  <a:pt x="4375" y="26"/>
                  <a:pt x="4044" y="30"/>
                </a:cubicBezTo>
                <a:cubicBezTo>
                  <a:pt x="3693" y="34"/>
                  <a:pt x="3341" y="0"/>
                  <a:pt x="2996" y="75"/>
                </a:cubicBezTo>
                <a:cubicBezTo>
                  <a:pt x="2703" y="139"/>
                  <a:pt x="2412" y="220"/>
                  <a:pt x="2139" y="326"/>
                </a:cubicBezTo>
                <a:cubicBezTo>
                  <a:pt x="1825" y="448"/>
                  <a:pt x="1547" y="626"/>
                  <a:pt x="1254" y="782"/>
                </a:cubicBezTo>
                <a:cubicBezTo>
                  <a:pt x="923" y="959"/>
                  <a:pt x="786" y="1233"/>
                  <a:pt x="592" y="1488"/>
                </a:cubicBezTo>
                <a:cubicBezTo>
                  <a:pt x="423" y="1712"/>
                  <a:pt x="315" y="1963"/>
                  <a:pt x="233" y="2218"/>
                </a:cubicBezTo>
                <a:cubicBezTo>
                  <a:pt x="155" y="2457"/>
                  <a:pt x="202" y="2713"/>
                  <a:pt x="122" y="2948"/>
                </a:cubicBezTo>
                <a:cubicBezTo>
                  <a:pt x="0" y="3301"/>
                  <a:pt x="462" y="3485"/>
                  <a:pt x="730" y="3610"/>
                </a:cubicBezTo>
                <a:cubicBezTo>
                  <a:pt x="1019" y="3745"/>
                  <a:pt x="1331" y="3849"/>
                  <a:pt x="1642" y="3952"/>
                </a:cubicBezTo>
                <a:cubicBezTo>
                  <a:pt x="1959" y="4056"/>
                  <a:pt x="2297" y="4102"/>
                  <a:pt x="2636" y="4134"/>
                </a:cubicBezTo>
                <a:cubicBezTo>
                  <a:pt x="2946" y="4164"/>
                  <a:pt x="3237" y="4233"/>
                  <a:pt x="3549" y="4224"/>
                </a:cubicBezTo>
                <a:cubicBezTo>
                  <a:pt x="3906" y="4217"/>
                  <a:pt x="4272" y="4264"/>
                  <a:pt x="4625" y="4202"/>
                </a:cubicBezTo>
                <a:cubicBezTo>
                  <a:pt x="4929" y="4149"/>
                  <a:pt x="5246" y="4179"/>
                  <a:pt x="5538" y="4088"/>
                </a:cubicBezTo>
                <a:cubicBezTo>
                  <a:pt x="5804" y="4006"/>
                  <a:pt x="6089" y="3976"/>
                  <a:pt x="6367" y="3998"/>
                </a:cubicBezTo>
                <a:cubicBezTo>
                  <a:pt x="6687" y="4022"/>
                  <a:pt x="6988" y="3938"/>
                  <a:pt x="7305" y="3929"/>
                </a:cubicBezTo>
                <a:cubicBezTo>
                  <a:pt x="7608" y="3920"/>
                  <a:pt x="7889" y="3797"/>
                  <a:pt x="8135" y="3655"/>
                </a:cubicBezTo>
                <a:lnTo>
                  <a:pt x="8439" y="3496"/>
                </a:lnTo>
                <a:lnTo>
                  <a:pt x="8660" y="3313"/>
                </a:lnTo>
                <a:lnTo>
                  <a:pt x="8604" y="3336"/>
                </a:ln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0" y="-1800"/>
            <a:ext cx="9137520" cy="123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9" name="CustomShape 2"/>
          <p:cNvSpPr/>
          <p:nvPr/>
        </p:nvSpPr>
        <p:spPr>
          <a:xfrm>
            <a:off x="0" y="1440"/>
            <a:ext cx="9144000" cy="1370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4 - λύσεις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διασπάσεις επιτρέπονται και ποιές όχι.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Αν όχι, γιατί? Αν ναι, ποιά αλληλεπίδραση είναι υπεύθυνη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(ηλεκτρομαγνητική, ασθενής, ισχυρή)?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0" name="Formula 3"/>
              <p:cNvSpPr txBox="1"/>
              <p:nvPr/>
            </p:nvSpPr>
            <p:spPr>
              <a:xfrm>
                <a:off x="79200" y="1312920"/>
                <a:ext cx="175608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1" name="Formula 4"/>
              <p:cNvSpPr txBox="1"/>
              <p:nvPr/>
            </p:nvSpPr>
            <p:spPr>
              <a:xfrm>
                <a:off x="79200" y="1673280"/>
                <a:ext cx="1310040" cy="36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η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γγ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2" name="Formula 5"/>
              <p:cNvSpPr txBox="1"/>
              <p:nvPr/>
            </p:nvSpPr>
            <p:spPr>
              <a:xfrm>
                <a:off x="79200" y="1996920"/>
                <a:ext cx="159552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Λπ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3" name="Formula 6"/>
              <p:cNvSpPr txBox="1"/>
              <p:nvPr/>
            </p:nvSpPr>
            <p:spPr>
              <a:xfrm>
                <a:off x="79200" y="2357280"/>
                <a:ext cx="163836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 n 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4" name="Formula 7"/>
              <p:cNvSpPr txBox="1"/>
              <p:nvPr/>
            </p:nvSpPr>
            <p:spPr>
              <a:xfrm>
                <a:off x="81000" y="2717640"/>
                <a:ext cx="17478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5" name="Formula 8"/>
              <p:cNvSpPr txBox="1"/>
              <p:nvPr/>
            </p:nvSpPr>
            <p:spPr>
              <a:xfrm>
                <a:off x="81000" y="3114720"/>
                <a:ext cx="151128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6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6" name="Formula 9"/>
              <p:cNvSpPr txBox="1"/>
              <p:nvPr/>
            </p:nvSpPr>
            <p:spPr>
              <a:xfrm>
                <a:off x="81000" y="3475080"/>
                <a:ext cx="1538280" cy="393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7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pπ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7" name="Formula 10"/>
              <p:cNvSpPr txBox="1"/>
              <p:nvPr/>
            </p:nvSpPr>
            <p:spPr>
              <a:xfrm>
                <a:off x="81000" y="3870360"/>
                <a:ext cx="1636560" cy="439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8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ne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8" name="Formula 11"/>
              <p:cNvSpPr txBox="1"/>
              <p:nvPr/>
            </p:nvSpPr>
            <p:spPr>
              <a:xfrm>
                <a:off x="4040280" y="1386000"/>
                <a:ext cx="270180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9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pp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nK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09" name="Formula 12"/>
              <p:cNvSpPr txBox="1"/>
              <p:nvPr/>
            </p:nvSpPr>
            <p:spPr>
              <a:xfrm>
                <a:off x="3897360" y="1817640"/>
                <a:ext cx="1487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10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0" name="Formula 13"/>
              <p:cNvSpPr txBox="1"/>
              <p:nvPr/>
            </p:nvSpPr>
            <p:spPr>
              <a:xfrm>
                <a:off x="3897360" y="2249640"/>
                <a:ext cx="1739520" cy="358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pp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ppp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1" name="Formula 14"/>
              <p:cNvSpPr txBox="1"/>
              <p:nvPr/>
            </p:nvSpPr>
            <p:spPr>
              <a:xfrm>
                <a:off x="3895560" y="2610000"/>
                <a:ext cx="156240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γγ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2" name="Formula 15"/>
              <p:cNvSpPr txBox="1"/>
              <p:nvPr/>
            </p:nvSpPr>
            <p:spPr>
              <a:xfrm>
                <a:off x="3895560" y="2933640"/>
                <a:ext cx="220824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3" name="Formula 16"/>
              <p:cNvSpPr txBox="1"/>
              <p:nvPr/>
            </p:nvSpPr>
            <p:spPr>
              <a:xfrm>
                <a:off x="3898800" y="3308400"/>
                <a:ext cx="1665360" cy="39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Ξ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Λπ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4" name="Formula 17"/>
              <p:cNvSpPr txBox="1"/>
              <p:nvPr/>
            </p:nvSpPr>
            <p:spPr>
              <a:xfrm>
                <a:off x="3897360" y="3654360"/>
                <a:ext cx="1546920" cy="43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15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n e</m:t>
                    </m:r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315" name="CustomShape 18"/>
          <p:cNvSpPr/>
          <p:nvPr/>
        </p:nvSpPr>
        <p:spPr>
          <a:xfrm>
            <a:off x="1866960" y="1455840"/>
            <a:ext cx="2068560" cy="27432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lnSpc>
                <a:spcPct val="15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1. * φορτίο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2. ΗΜ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3. * Ενέργεια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4.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5. ΗΜ,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6. * λεπτονικός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7. ισχυρή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8.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CustomShape 19"/>
          <p:cNvSpPr/>
          <p:nvPr/>
        </p:nvSpPr>
        <p:spPr>
          <a:xfrm>
            <a:off x="6821640" y="1442880"/>
            <a:ext cx="2236680" cy="27432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9. ισχυρή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10. * βαρυονικός,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  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* λεπτονικός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11. ισχυρή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12. ΗΜ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13. ισχυρή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14.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15.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TextShape 20"/>
          <p:cNvSpPr txBox="1"/>
          <p:nvPr/>
        </p:nvSpPr>
        <p:spPr>
          <a:xfrm>
            <a:off x="55080" y="4380120"/>
            <a:ext cx="2880720" cy="2037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στις διάφορες αλληλεπιδράσεις.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318" name="Table 21"/>
          <p:cNvGraphicFramePr/>
          <p:nvPr/>
        </p:nvGraphicFramePr>
        <p:xfrm>
          <a:off x="3056400" y="4351320"/>
          <a:ext cx="6017400" cy="2134440"/>
        </p:xfrm>
        <a:graphic>
          <a:graphicData uri="http://schemas.openxmlformats.org/drawingml/2006/table">
            <a:tbl>
              <a:tblPr/>
              <a:tblGrid>
                <a:gridCol w="570240"/>
                <a:gridCol w="907200"/>
                <a:gridCol w="907200"/>
                <a:gridCol w="907200"/>
                <a:gridCol w="733680"/>
                <a:gridCol w="1079640"/>
                <a:gridCol w="912600"/>
              </a:tblGrid>
              <a:tr h="0"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αντίδραση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Φορτίο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Βαρυονικος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Λεπτονικός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Ενέργεια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Strangeness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Charmness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0"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4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OK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OK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OK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600" spc="-1" strike="noStrike">
                          <a:latin typeface="Arial"/>
                        </a:rPr>
                        <a:t>OK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1" lang="en-US" sz="16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X  </a:t>
                      </a:r>
                      <a:endParaRPr b="0" lang="en-US" sz="1600" spc="-1" strike="noStrike">
                        <a:latin typeface="Arial"/>
                      </a:endParaRPr>
                    </a:p>
                    <a:p>
                      <a:r>
                        <a:rPr b="0" lang="en-US" sz="1600" spc="-1" strike="noStrike">
                          <a:latin typeface="Arial"/>
                        </a:rPr>
                        <a:t>κατά ΔS=1, οπότε ασθενής</a:t>
                      </a:r>
                      <a:endParaRPr b="0" lang="en-US" sz="16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Shape 1"/>
          <p:cNvSpPr txBox="1"/>
          <p:nvPr/>
        </p:nvSpPr>
        <p:spPr>
          <a:xfrm>
            <a:off x="0" y="-1800"/>
            <a:ext cx="9137520" cy="123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0" name="CustomShape 2"/>
          <p:cNvSpPr/>
          <p:nvPr/>
        </p:nvSpPr>
        <p:spPr>
          <a:xfrm>
            <a:off x="0" y="1440"/>
            <a:ext cx="9144000" cy="1370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5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διασπάσεις επιτρέπονται και ποιές όχι.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Αν όχι, γιατί? Αν ναι, ποιά αλληλεπίδραση είναι υπεύθυνη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(ηλεκτρομαγνητική, ασθενής, ισχυρή)?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1" name="Formula 3"/>
              <p:cNvSpPr txBox="1"/>
              <p:nvPr/>
            </p:nvSpPr>
            <p:spPr>
              <a:xfrm>
                <a:off x="260280" y="1314360"/>
                <a:ext cx="15066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2" name="Formula 4"/>
              <p:cNvSpPr txBox="1"/>
              <p:nvPr/>
            </p:nvSpPr>
            <p:spPr>
              <a:xfrm>
                <a:off x="260280" y="1674720"/>
                <a:ext cx="1406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3" name="Formula 5"/>
              <p:cNvSpPr txBox="1"/>
              <p:nvPr/>
            </p:nvSpPr>
            <p:spPr>
              <a:xfrm>
                <a:off x="260280" y="2070000"/>
                <a:ext cx="219888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4" name="Formula 6"/>
              <p:cNvSpPr txBox="1"/>
              <p:nvPr/>
            </p:nvSpPr>
            <p:spPr>
              <a:xfrm>
                <a:off x="262080" y="2467080"/>
                <a:ext cx="1847880" cy="403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Ξ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K</m:t>
                            </m:r>
                          </m:e>
                        </m:acc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5" name="Formula 7"/>
              <p:cNvSpPr txBox="1"/>
              <p:nvPr/>
            </p:nvSpPr>
            <p:spPr>
              <a:xfrm>
                <a:off x="263520" y="2906640"/>
                <a:ext cx="1887480" cy="43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μ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6" name="Formula 8"/>
              <p:cNvSpPr txBox="1"/>
              <p:nvPr/>
            </p:nvSpPr>
            <p:spPr>
              <a:xfrm>
                <a:off x="263520" y="3375000"/>
                <a:ext cx="1703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6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7" name="Formula 9"/>
              <p:cNvSpPr txBox="1"/>
              <p:nvPr/>
            </p:nvSpPr>
            <p:spPr>
              <a:xfrm>
                <a:off x="260280" y="3798720"/>
                <a:ext cx="20052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7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28" name="CustomShape 10"/>
          <p:cNvSpPr/>
          <p:nvPr/>
        </p:nvSpPr>
        <p:spPr>
          <a:xfrm>
            <a:off x="120600" y="4235400"/>
            <a:ext cx="8866080" cy="2224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επιτρέπεται: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νετρίνο, είναι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έχουμε φωτόνιο, είναι ηλεκτρομαγνητική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καθαρή αλλαγή γεύσης,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αλλά κατά 1 μονάδα μόνο (π.χ., ΔS=1 , ΔC=1)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  είναι ασθενής. </a:t>
            </a:r>
            <a:r>
              <a:rPr b="0" lang="el-GR" sz="1500" spc="-1" strike="noStrike">
                <a:solidFill>
                  <a:srgbClr val="0000ff"/>
                </a:solidFill>
                <a:latin typeface="Arial"/>
              </a:rPr>
              <a:t>Αν η αλλαγή γεύσης είναι κατά 2 μονάδες (π.χ.,ΔS=2 ) τότε δεν γίνεται!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παράγονται ζεύγη νέας γεύσης είναι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κυρίως ισχυρή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(με τις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άλλες, αν επιτρέπονται, να γίνονται με πολύ μικρότερη πιθανότητα)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9" name="Formula 11"/>
              <p:cNvSpPr txBox="1"/>
              <p:nvPr/>
            </p:nvSpPr>
            <p:spPr>
              <a:xfrm>
                <a:off x="4836240" y="3231000"/>
                <a:ext cx="198576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b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t xml:space="preserve">b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30" name="Freeform 12"/>
          <p:cNvSpPr/>
          <p:nvPr/>
        </p:nvSpPr>
        <p:spPr>
          <a:xfrm>
            <a:off x="4547520" y="3052080"/>
            <a:ext cx="2580840" cy="1191960"/>
          </a:xfrm>
          <a:custGeom>
            <a:avLst/>
            <a:gdLst/>
            <a:ahLst/>
            <a:rect l="0" t="0" r="r" b="b"/>
            <a:pathLst>
              <a:path w="7169" h="3311">
                <a:moveTo>
                  <a:pt x="6921" y="2588"/>
                </a:moveTo>
                <a:cubicBezTo>
                  <a:pt x="7060" y="2417"/>
                  <a:pt x="7102" y="2218"/>
                  <a:pt x="7121" y="2022"/>
                </a:cubicBezTo>
                <a:cubicBezTo>
                  <a:pt x="7140" y="1838"/>
                  <a:pt x="7168" y="1657"/>
                  <a:pt x="7143" y="1473"/>
                </a:cubicBezTo>
                <a:cubicBezTo>
                  <a:pt x="7116" y="1272"/>
                  <a:pt x="7050" y="1072"/>
                  <a:pt x="6943" y="890"/>
                </a:cubicBezTo>
                <a:cubicBezTo>
                  <a:pt x="6816" y="672"/>
                  <a:pt x="6634" y="450"/>
                  <a:pt x="6344" y="359"/>
                </a:cubicBezTo>
                <a:cubicBezTo>
                  <a:pt x="6108" y="284"/>
                  <a:pt x="5882" y="183"/>
                  <a:pt x="5632" y="146"/>
                </a:cubicBezTo>
                <a:cubicBezTo>
                  <a:pt x="5374" y="108"/>
                  <a:pt x="5113" y="93"/>
                  <a:pt x="4854" y="57"/>
                </a:cubicBezTo>
                <a:cubicBezTo>
                  <a:pt x="4584" y="21"/>
                  <a:pt x="4320" y="30"/>
                  <a:pt x="4054" y="22"/>
                </a:cubicBezTo>
                <a:cubicBezTo>
                  <a:pt x="3787" y="15"/>
                  <a:pt x="3520" y="19"/>
                  <a:pt x="3253" y="22"/>
                </a:cubicBezTo>
                <a:cubicBezTo>
                  <a:pt x="2971" y="26"/>
                  <a:pt x="2686" y="0"/>
                  <a:pt x="2409" y="57"/>
                </a:cubicBezTo>
                <a:cubicBezTo>
                  <a:pt x="2175" y="107"/>
                  <a:pt x="1941" y="169"/>
                  <a:pt x="1720" y="252"/>
                </a:cubicBezTo>
                <a:cubicBezTo>
                  <a:pt x="1468" y="347"/>
                  <a:pt x="1244" y="485"/>
                  <a:pt x="1009" y="606"/>
                </a:cubicBezTo>
                <a:cubicBezTo>
                  <a:pt x="743" y="744"/>
                  <a:pt x="632" y="957"/>
                  <a:pt x="475" y="1155"/>
                </a:cubicBezTo>
                <a:cubicBezTo>
                  <a:pt x="340" y="1327"/>
                  <a:pt x="253" y="1524"/>
                  <a:pt x="187" y="1722"/>
                </a:cubicBezTo>
                <a:cubicBezTo>
                  <a:pt x="125" y="1907"/>
                  <a:pt x="163" y="2105"/>
                  <a:pt x="98" y="2288"/>
                </a:cubicBezTo>
                <a:cubicBezTo>
                  <a:pt x="0" y="2562"/>
                  <a:pt x="371" y="2704"/>
                  <a:pt x="587" y="2801"/>
                </a:cubicBezTo>
                <a:cubicBezTo>
                  <a:pt x="820" y="2906"/>
                  <a:pt x="1071" y="2987"/>
                  <a:pt x="1321" y="3067"/>
                </a:cubicBezTo>
                <a:cubicBezTo>
                  <a:pt x="1576" y="3148"/>
                  <a:pt x="1849" y="3184"/>
                  <a:pt x="2121" y="3209"/>
                </a:cubicBezTo>
                <a:cubicBezTo>
                  <a:pt x="2369" y="3231"/>
                  <a:pt x="2604" y="3286"/>
                  <a:pt x="2854" y="3279"/>
                </a:cubicBezTo>
                <a:cubicBezTo>
                  <a:pt x="3142" y="3272"/>
                  <a:pt x="3436" y="3310"/>
                  <a:pt x="3720" y="3261"/>
                </a:cubicBezTo>
                <a:cubicBezTo>
                  <a:pt x="3964" y="3220"/>
                  <a:pt x="4219" y="3244"/>
                  <a:pt x="4454" y="3174"/>
                </a:cubicBezTo>
                <a:cubicBezTo>
                  <a:pt x="4667" y="3108"/>
                  <a:pt x="4898" y="3086"/>
                  <a:pt x="5121" y="3103"/>
                </a:cubicBezTo>
                <a:cubicBezTo>
                  <a:pt x="5380" y="3121"/>
                  <a:pt x="5621" y="3056"/>
                  <a:pt x="5876" y="3049"/>
                </a:cubicBezTo>
                <a:cubicBezTo>
                  <a:pt x="6119" y="3042"/>
                  <a:pt x="6345" y="2947"/>
                  <a:pt x="6543" y="2837"/>
                </a:cubicBezTo>
                <a:lnTo>
                  <a:pt x="6787" y="2713"/>
                </a:lnTo>
                <a:lnTo>
                  <a:pt x="6965" y="2571"/>
                </a:lnTo>
                <a:lnTo>
                  <a:pt x="6921" y="2588"/>
                </a:ln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  <p:sp>
        <p:nvSpPr>
          <p:cNvPr id="331" name="TextShape 13"/>
          <p:cNvSpPr txBox="1"/>
          <p:nvPr/>
        </p:nvSpPr>
        <p:spPr>
          <a:xfrm>
            <a:off x="5322960" y="2694960"/>
            <a:ext cx="13716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Δίνονται: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2" name="Formula 14"/>
              <p:cNvSpPr txBox="1"/>
              <p:nvPr/>
            </p:nvSpPr>
            <p:spPr>
              <a:xfrm>
                <a:off x="4836240" y="3699000"/>
                <a:ext cx="202176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b</m:t>
                        </m:r>
                      </m:e>
                    </m:acc>
                    <m:r>
                      <m:t xml:space="preserve">,</m:t>
                    </m:r>
                    <m:acc>
                      <m:accPr>
                        <m:chr m:val="¯"/>
                      </m:accPr>
                      <m:e>
                        <m:sSup>
                          <m:e>
                            <m:r>
                              <m:t xml:space="preserve">B</m:t>
                            </m:r>
                          </m:e>
                          <m:sup>
                            <m:r>
                              <m:rPr>
                                <m:lit/>
                                <m:nor/>
                              </m:rPr>
                              <m:t xml:space="preserve">0</m:t>
                            </m:r>
                          </m:sup>
                        </m:sSup>
                      </m:e>
                    </m:acc>
                    <m:r>
                      <m:t xml:space="preserve">=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b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extShape 1"/>
          <p:cNvSpPr txBox="1"/>
          <p:nvPr/>
        </p:nvSpPr>
        <p:spPr>
          <a:xfrm>
            <a:off x="0" y="-1800"/>
            <a:ext cx="9137520" cy="123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4" name="CustomShape 2"/>
          <p:cNvSpPr/>
          <p:nvPr/>
        </p:nvSpPr>
        <p:spPr>
          <a:xfrm>
            <a:off x="0" y="1440"/>
            <a:ext cx="9144000" cy="1370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5 - Λύσεις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διασπάσεις επιτρέπονται και ποιές όχι.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Αν όχι, γιατί? Αν ναι, ποιά αλληλεπίδραση είναι υπεύθυνη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(ηλεκτρομαγνητική, ασθενής, ισχυρή)?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5" name="Formula 3"/>
              <p:cNvSpPr txBox="1"/>
              <p:nvPr/>
            </p:nvSpPr>
            <p:spPr>
              <a:xfrm>
                <a:off x="260280" y="1314360"/>
                <a:ext cx="15066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6" name="Formula 4"/>
              <p:cNvSpPr txBox="1"/>
              <p:nvPr/>
            </p:nvSpPr>
            <p:spPr>
              <a:xfrm>
                <a:off x="260280" y="1674720"/>
                <a:ext cx="1406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2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7" name="Formula 5"/>
              <p:cNvSpPr txBox="1"/>
              <p:nvPr/>
            </p:nvSpPr>
            <p:spPr>
              <a:xfrm>
                <a:off x="260280" y="2070000"/>
                <a:ext cx="219888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8" name="Formula 6"/>
              <p:cNvSpPr txBox="1"/>
              <p:nvPr/>
            </p:nvSpPr>
            <p:spPr>
              <a:xfrm>
                <a:off x="262080" y="2467080"/>
                <a:ext cx="1847880" cy="403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4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Ξ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K</m:t>
                            </m:r>
                          </m:e>
                        </m:acc>
                      </m:e>
                      <m:sup>
                        <m:r>
                          <m:t xml:space="preserve">0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9" name="Formula 7"/>
              <p:cNvSpPr txBox="1"/>
              <p:nvPr/>
            </p:nvSpPr>
            <p:spPr>
              <a:xfrm>
                <a:off x="263520" y="2906640"/>
                <a:ext cx="1887480" cy="43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μ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40" name="Formula 8"/>
              <p:cNvSpPr txBox="1"/>
              <p:nvPr/>
            </p:nvSpPr>
            <p:spPr>
              <a:xfrm>
                <a:off x="263520" y="3375000"/>
                <a:ext cx="1703520" cy="39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6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t xml:space="preserve">p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→</m:t>
                    </m:r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B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341" name="CustomShape 9"/>
          <p:cNvSpPr/>
          <p:nvPr/>
        </p:nvSpPr>
        <p:spPr>
          <a:xfrm>
            <a:off x="120600" y="4235400"/>
            <a:ext cx="8866080" cy="2224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επιτρέπεται: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νετρίνο, είναι ασθενής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έχουμε φωτόνιο, είναι ηλεκτρομαγνητική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 έχουμε καθαρή αλλαγή γεύσης,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αλλά κατά 1 μονάδα μόνο (π.χ., ΔS=1 , ΔC=1)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  είναι ασθενής. </a:t>
            </a:r>
            <a:r>
              <a:rPr b="0" lang="el-GR" sz="1500" spc="-1" strike="noStrike">
                <a:solidFill>
                  <a:srgbClr val="0000ff"/>
                </a:solidFill>
                <a:latin typeface="Arial"/>
              </a:rPr>
              <a:t>Αν η αλλαγή γεύσης είναι κατά 2 μονάδες (π.χ.,ΔS=2 ) τότε δεν γίνεται!</a:t>
            </a: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buClr>
                <a:srgbClr val="000000"/>
              </a:buClr>
              <a:buFont typeface="Times New Roman"/>
              <a:buChar char="•"/>
            </a:pPr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παράγονται ζεύγη νέας γεύσης είναι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κυρίως ισχυρή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(με τις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άλλες, αν επιτρέπονται, γίνεται με πολύ μικρότερη πιθανότητα)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CustomShape 10"/>
          <p:cNvSpPr/>
          <p:nvPr/>
        </p:nvSpPr>
        <p:spPr>
          <a:xfrm>
            <a:off x="2946240" y="1455840"/>
            <a:ext cx="5511960" cy="27432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lnSpc>
                <a:spcPct val="15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1. * βαρυονικός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2. * ηλεκτρονικός λεπτονικός αριθμός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* μιονικός λεπτονικός αριθμός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3. ισχυρή (κυρίως)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4. * ΔS = -2  (άρα δ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εν γίνεται ούτε με ασθενή)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5. * λεπτονικός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6. ισχυρή (κυρίως)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7. ηλεκτρομαγνητική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3" name="Formula 11"/>
              <p:cNvSpPr txBox="1"/>
              <p:nvPr/>
            </p:nvSpPr>
            <p:spPr>
              <a:xfrm>
                <a:off x="260280" y="3798720"/>
                <a:ext cx="2005200" cy="39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7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48960"/>
            <a:ext cx="8458200" cy="1854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Όλα μαζί – η θεωρία μας για τα δομικά/βασικά συστατικά της ύλης και πώς αυτά αλληλεπιδρούν μεταξύ τους:</a:t>
            </a:r>
            <a:br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Το Καθιερωμένο Πρότυπο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”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9685800" y="7764840"/>
            <a:ext cx="311040" cy="368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Ctr="1"/>
          <a:p>
            <a:pPr algn="r">
              <a:lnSpc>
                <a:spcPct val="100000"/>
              </a:lnSpc>
            </a:pPr>
            <a:fld id="{FA6AF3AC-53E5-43C0-BA75-F2E0748AC0EC}" type="slidenum"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487800" y="2382120"/>
            <a:ext cx="8209080" cy="1001160"/>
          </a:xfrm>
          <a:custGeom>
            <a:avLst/>
            <a:gdLst/>
            <a:ahLst/>
            <a:rect l="0" t="0" r="r" b="b"/>
            <a:pathLst>
              <a:path w="22804" h="2783">
                <a:moveTo>
                  <a:pt x="463" y="0"/>
                </a:moveTo>
                <a:cubicBezTo>
                  <a:pt x="231" y="0"/>
                  <a:pt x="0" y="231"/>
                  <a:pt x="0" y="463"/>
                </a:cubicBezTo>
                <a:lnTo>
                  <a:pt x="0" y="2318"/>
                </a:lnTo>
                <a:cubicBezTo>
                  <a:pt x="0" y="2550"/>
                  <a:pt x="231" y="2782"/>
                  <a:pt x="463" y="2782"/>
                </a:cubicBezTo>
                <a:lnTo>
                  <a:pt x="22340" y="2782"/>
                </a:lnTo>
                <a:cubicBezTo>
                  <a:pt x="22571" y="2782"/>
                  <a:pt x="22803" y="2550"/>
                  <a:pt x="22803" y="2318"/>
                </a:cubicBezTo>
                <a:lnTo>
                  <a:pt x="22803" y="463"/>
                </a:lnTo>
                <a:cubicBezTo>
                  <a:pt x="22803" y="231"/>
                  <a:pt x="22571" y="0"/>
                  <a:pt x="22340" y="0"/>
                </a:cubicBezTo>
                <a:lnTo>
                  <a:pt x="463" y="0"/>
                </a:lnTo>
              </a:path>
            </a:pathLst>
          </a:custGeom>
          <a:solidFill>
            <a:srgbClr val="d5292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4"/>
          <p:cNvSpPr/>
          <p:nvPr/>
        </p:nvSpPr>
        <p:spPr>
          <a:xfrm>
            <a:off x="5773680" y="2584440"/>
            <a:ext cx="56556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CustomShape 5"/>
          <p:cNvSpPr/>
          <p:nvPr/>
        </p:nvSpPr>
        <p:spPr>
          <a:xfrm>
            <a:off x="2918520" y="2584440"/>
            <a:ext cx="56664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3064320" y="2655000"/>
            <a:ext cx="269280" cy="427320"/>
          </a:xfrm>
          <a:prstGeom prst="rect">
            <a:avLst/>
          </a:prstGeom>
          <a:ln>
            <a:noFill/>
          </a:ln>
        </p:spPr>
      </p:pic>
      <p:pic>
        <p:nvPicPr>
          <p:cNvPr id="95" name="" descr=""/>
          <p:cNvPicPr/>
          <p:nvPr/>
        </p:nvPicPr>
        <p:blipFill>
          <a:blip r:embed="rId2"/>
          <a:stretch/>
        </p:blipFill>
        <p:spPr>
          <a:xfrm>
            <a:off x="5904000" y="2680200"/>
            <a:ext cx="331200" cy="459000"/>
          </a:xfrm>
          <a:prstGeom prst="rect">
            <a:avLst/>
          </a:prstGeom>
          <a:ln>
            <a:noFill/>
          </a:ln>
        </p:spPr>
      </p:pic>
      <p:pic>
        <p:nvPicPr>
          <p:cNvPr id="96" name="" descr=""/>
          <p:cNvPicPr/>
          <p:nvPr/>
        </p:nvPicPr>
        <p:blipFill>
          <a:blip r:embed="rId3"/>
          <a:stretch/>
        </p:blipFill>
        <p:spPr>
          <a:xfrm>
            <a:off x="731160" y="2489760"/>
            <a:ext cx="1633680" cy="77040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4"/>
          <a:stretch/>
        </p:blipFill>
        <p:spPr>
          <a:xfrm>
            <a:off x="7016040" y="2538720"/>
            <a:ext cx="1373040" cy="728640"/>
          </a:xfrm>
          <a:prstGeom prst="rect">
            <a:avLst/>
          </a:prstGeom>
          <a:ln>
            <a:noFill/>
          </a:ln>
        </p:spPr>
      </p:pic>
      <p:sp>
        <p:nvSpPr>
          <p:cNvPr id="98" name="CustomShape 6"/>
          <p:cNvSpPr/>
          <p:nvPr/>
        </p:nvSpPr>
        <p:spPr>
          <a:xfrm>
            <a:off x="2577600" y="1941840"/>
            <a:ext cx="264132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 Bold"/>
                <a:ea typeface="Calibri Bold"/>
              </a:rPr>
              <a:t>Σωματίδια ύλης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CustomShape 7"/>
          <p:cNvSpPr/>
          <p:nvPr/>
        </p:nvSpPr>
        <p:spPr>
          <a:xfrm>
            <a:off x="5391720" y="1941840"/>
            <a:ext cx="352368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d62a2a"/>
                </a:solidFill>
                <a:latin typeface="Calibri"/>
                <a:ea typeface="Calibri"/>
              </a:rPr>
              <a:t>Κάθε κατηγορία σε 3 οικογένειες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CustomShape 8"/>
          <p:cNvSpPr/>
          <p:nvPr/>
        </p:nvSpPr>
        <p:spPr>
          <a:xfrm>
            <a:off x="5061600" y="2395800"/>
            <a:ext cx="70488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κουάρκ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CustomShape 9"/>
          <p:cNvSpPr/>
          <p:nvPr/>
        </p:nvSpPr>
        <p:spPr>
          <a:xfrm>
            <a:off x="3295080" y="2395800"/>
            <a:ext cx="8467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Λεπτόνια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CustomShape 10"/>
          <p:cNvSpPr/>
          <p:nvPr/>
        </p:nvSpPr>
        <p:spPr>
          <a:xfrm>
            <a:off x="167400" y="2062800"/>
            <a:ext cx="12992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d52929"/>
                </a:solidFill>
                <a:latin typeface="Calibri Bold Italic"/>
                <a:ea typeface="Calibri Bold Italic"/>
              </a:rPr>
              <a:t>Φερμιόνια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11"/>
          <p:cNvSpPr/>
          <p:nvPr/>
        </p:nvSpPr>
        <p:spPr>
          <a:xfrm>
            <a:off x="409320" y="3992760"/>
            <a:ext cx="8427960" cy="1036440"/>
          </a:xfrm>
          <a:custGeom>
            <a:avLst/>
            <a:gdLst/>
            <a:ahLst/>
            <a:rect l="0" t="0" r="r" b="b"/>
            <a:pathLst>
              <a:path w="23413" h="2881">
                <a:moveTo>
                  <a:pt x="480" y="0"/>
                </a:moveTo>
                <a:cubicBezTo>
                  <a:pt x="240" y="0"/>
                  <a:pt x="0" y="240"/>
                  <a:pt x="0" y="480"/>
                </a:cubicBezTo>
                <a:lnTo>
                  <a:pt x="0" y="2400"/>
                </a:lnTo>
                <a:cubicBezTo>
                  <a:pt x="0" y="2640"/>
                  <a:pt x="240" y="2880"/>
                  <a:pt x="480" y="2880"/>
                </a:cubicBezTo>
                <a:lnTo>
                  <a:pt x="22932" y="2880"/>
                </a:lnTo>
                <a:cubicBezTo>
                  <a:pt x="23172" y="2880"/>
                  <a:pt x="23412" y="2640"/>
                  <a:pt x="23412" y="2400"/>
                </a:cubicBezTo>
                <a:lnTo>
                  <a:pt x="23412" y="480"/>
                </a:lnTo>
                <a:cubicBezTo>
                  <a:pt x="23412" y="240"/>
                  <a:pt x="23172" y="0"/>
                  <a:pt x="22932" y="0"/>
                </a:cubicBezTo>
                <a:lnTo>
                  <a:pt x="480" y="0"/>
                </a:lnTo>
              </a:path>
            </a:pathLst>
          </a:custGeom>
          <a:solidFill>
            <a:srgbClr val="00339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12"/>
          <p:cNvSpPr/>
          <p:nvPr/>
        </p:nvSpPr>
        <p:spPr>
          <a:xfrm>
            <a:off x="4425840" y="4246560"/>
            <a:ext cx="58032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05" name="" descr=""/>
          <p:cNvPicPr/>
          <p:nvPr/>
        </p:nvPicPr>
        <p:blipFill>
          <a:blip r:embed="rId5"/>
          <a:stretch/>
        </p:blipFill>
        <p:spPr>
          <a:xfrm>
            <a:off x="4438080" y="4308120"/>
            <a:ext cx="582120" cy="453600"/>
          </a:xfrm>
          <a:prstGeom prst="rect">
            <a:avLst/>
          </a:prstGeom>
          <a:ln>
            <a:noFill/>
          </a:ln>
        </p:spPr>
      </p:pic>
      <p:sp>
        <p:nvSpPr>
          <p:cNvPr id="106" name="CustomShape 13"/>
          <p:cNvSpPr/>
          <p:nvPr/>
        </p:nvSpPr>
        <p:spPr>
          <a:xfrm>
            <a:off x="235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CustomShape 14"/>
          <p:cNvSpPr/>
          <p:nvPr/>
        </p:nvSpPr>
        <p:spPr>
          <a:xfrm>
            <a:off x="532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CustomShape 15"/>
          <p:cNvSpPr/>
          <p:nvPr/>
        </p:nvSpPr>
        <p:spPr>
          <a:xfrm>
            <a:off x="729144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09" name="" descr=""/>
          <p:cNvPicPr/>
          <p:nvPr/>
        </p:nvPicPr>
        <p:blipFill>
          <a:blip r:embed="rId6"/>
          <a:stretch/>
        </p:blipFill>
        <p:spPr>
          <a:xfrm>
            <a:off x="2459520" y="4362480"/>
            <a:ext cx="340200" cy="441360"/>
          </a:xfrm>
          <a:prstGeom prst="rect">
            <a:avLst/>
          </a:prstGeom>
          <a:ln>
            <a:noFill/>
          </a:ln>
        </p:spPr>
      </p:pic>
      <p:pic>
        <p:nvPicPr>
          <p:cNvPr id="110" name="" descr=""/>
          <p:cNvPicPr/>
          <p:nvPr/>
        </p:nvPicPr>
        <p:blipFill>
          <a:blip r:embed="rId7"/>
          <a:stretch/>
        </p:blipFill>
        <p:spPr>
          <a:xfrm>
            <a:off x="5420880" y="4297680"/>
            <a:ext cx="441360" cy="456840"/>
          </a:xfrm>
          <a:prstGeom prst="rect">
            <a:avLst/>
          </a:prstGeom>
          <a:ln>
            <a:noFill/>
          </a:ln>
        </p:spPr>
      </p:pic>
      <p:pic>
        <p:nvPicPr>
          <p:cNvPr id="111" name="" descr=""/>
          <p:cNvPicPr/>
          <p:nvPr/>
        </p:nvPicPr>
        <p:blipFill>
          <a:blip r:embed="rId8"/>
          <a:stretch/>
        </p:blipFill>
        <p:spPr>
          <a:xfrm>
            <a:off x="7417080" y="4318560"/>
            <a:ext cx="339840" cy="474480"/>
          </a:xfrm>
          <a:prstGeom prst="rect">
            <a:avLst/>
          </a:prstGeom>
          <a:ln>
            <a:noFill/>
          </a:ln>
        </p:spPr>
      </p:pic>
      <p:sp>
        <p:nvSpPr>
          <p:cNvPr id="112" name="CustomShape 16"/>
          <p:cNvSpPr/>
          <p:nvPr/>
        </p:nvSpPr>
        <p:spPr>
          <a:xfrm>
            <a:off x="2073240" y="3579120"/>
            <a:ext cx="4327560" cy="37656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3399"/>
                </a:solidFill>
                <a:latin typeface="Calibri Bold"/>
                <a:ea typeface="Calibri Bold"/>
              </a:rPr>
              <a:t>Διαδότες/φορείς των δυνάμεων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7"/>
          <p:cNvSpPr/>
          <p:nvPr/>
        </p:nvSpPr>
        <p:spPr>
          <a:xfrm>
            <a:off x="6635520" y="3579120"/>
            <a:ext cx="2279880" cy="37332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003399"/>
                </a:solidFill>
                <a:latin typeface="Calibri"/>
                <a:ea typeface="Calibri"/>
              </a:rPr>
              <a:t>3 δυνάμεις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CustomShape 18"/>
          <p:cNvSpPr/>
          <p:nvPr/>
        </p:nvSpPr>
        <p:spPr>
          <a:xfrm>
            <a:off x="1384920" y="4050000"/>
            <a:ext cx="66384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Φωτόνιο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ustomShape 19"/>
          <p:cNvSpPr/>
          <p:nvPr/>
        </p:nvSpPr>
        <p:spPr>
          <a:xfrm>
            <a:off x="3930840" y="4050000"/>
            <a:ext cx="282780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3 “Ασθενή” Μποζόνια (Weak Bosons)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20"/>
          <p:cNvSpPr/>
          <p:nvPr/>
        </p:nvSpPr>
        <p:spPr>
          <a:xfrm>
            <a:off x="7410960" y="4050000"/>
            <a:ext cx="9241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8 Γκλουόνια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CustomShape 21"/>
          <p:cNvSpPr/>
          <p:nvPr/>
        </p:nvSpPr>
        <p:spPr>
          <a:xfrm>
            <a:off x="6906960" y="4815720"/>
            <a:ext cx="148824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Ισχυρή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22"/>
          <p:cNvSpPr/>
          <p:nvPr/>
        </p:nvSpPr>
        <p:spPr>
          <a:xfrm>
            <a:off x="4456080" y="4822200"/>
            <a:ext cx="166968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Ασθενής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CustomShape 23"/>
          <p:cNvSpPr/>
          <p:nvPr/>
        </p:nvSpPr>
        <p:spPr>
          <a:xfrm>
            <a:off x="497880" y="4430520"/>
            <a:ext cx="1768320" cy="61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Ηλεκτρομαγνητική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24"/>
          <p:cNvSpPr/>
          <p:nvPr/>
        </p:nvSpPr>
        <p:spPr>
          <a:xfrm>
            <a:off x="113040" y="3632760"/>
            <a:ext cx="12596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1c4a94"/>
                </a:solidFill>
                <a:latin typeface="Calibri Bold Italic"/>
                <a:ea typeface="Calibri Bold Italic"/>
              </a:rPr>
              <a:t>Μποζόνια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CustomShape 25"/>
          <p:cNvSpPr/>
          <p:nvPr/>
        </p:nvSpPr>
        <p:spPr>
          <a:xfrm>
            <a:off x="1244160" y="5333040"/>
            <a:ext cx="7050600" cy="1067760"/>
          </a:xfrm>
          <a:custGeom>
            <a:avLst/>
            <a:gdLst/>
            <a:ahLst/>
            <a:rect l="0" t="0" r="r" b="b"/>
            <a:pathLst>
              <a:path w="19587" h="2967">
                <a:moveTo>
                  <a:pt x="494" y="0"/>
                </a:moveTo>
                <a:cubicBezTo>
                  <a:pt x="247" y="0"/>
                  <a:pt x="0" y="247"/>
                  <a:pt x="0" y="494"/>
                </a:cubicBezTo>
                <a:lnTo>
                  <a:pt x="0" y="2472"/>
                </a:lnTo>
                <a:cubicBezTo>
                  <a:pt x="0" y="2719"/>
                  <a:pt x="247" y="2966"/>
                  <a:pt x="494" y="2966"/>
                </a:cubicBezTo>
                <a:lnTo>
                  <a:pt x="19091" y="2966"/>
                </a:lnTo>
                <a:cubicBezTo>
                  <a:pt x="19338" y="2966"/>
                  <a:pt x="19586" y="2719"/>
                  <a:pt x="19586" y="2472"/>
                </a:cubicBezTo>
                <a:lnTo>
                  <a:pt x="19586" y="494"/>
                </a:lnTo>
                <a:cubicBezTo>
                  <a:pt x="19586" y="247"/>
                  <a:pt x="19338" y="0"/>
                  <a:pt x="19091" y="0"/>
                </a:cubicBezTo>
                <a:lnTo>
                  <a:pt x="494" y="0"/>
                </a:lnTo>
              </a:path>
            </a:pathLst>
          </a:custGeom>
          <a:solidFill>
            <a:srgbClr val="333333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26"/>
          <p:cNvSpPr/>
          <p:nvPr/>
        </p:nvSpPr>
        <p:spPr>
          <a:xfrm>
            <a:off x="3543120" y="5498640"/>
            <a:ext cx="525600" cy="5151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27"/>
          <p:cNvSpPr/>
          <p:nvPr/>
        </p:nvSpPr>
        <p:spPr>
          <a:xfrm>
            <a:off x="3543120" y="5501520"/>
            <a:ext cx="525600" cy="515160"/>
          </a:xfrm>
          <a:prstGeom prst="ellipse">
            <a:avLst/>
          </a:prstGeom>
          <a:solidFill>
            <a:srgbClr val="ffff00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24" name="" descr=""/>
          <p:cNvPicPr/>
          <p:nvPr/>
        </p:nvPicPr>
        <p:blipFill>
          <a:blip r:embed="rId9"/>
          <a:stretch/>
        </p:blipFill>
        <p:spPr>
          <a:xfrm>
            <a:off x="3600720" y="5556240"/>
            <a:ext cx="420480" cy="371160"/>
          </a:xfrm>
          <a:prstGeom prst="rect">
            <a:avLst/>
          </a:prstGeom>
          <a:ln>
            <a:noFill/>
          </a:ln>
        </p:spPr>
      </p:pic>
      <p:sp>
        <p:nvSpPr>
          <p:cNvPr id="125" name="CustomShape 28"/>
          <p:cNvSpPr/>
          <p:nvPr/>
        </p:nvSpPr>
        <p:spPr>
          <a:xfrm>
            <a:off x="1881360" y="5565960"/>
            <a:ext cx="1647360" cy="2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Μποζόνιο Higgs (BEH)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CustomShape 29"/>
          <p:cNvSpPr/>
          <p:nvPr/>
        </p:nvSpPr>
        <p:spPr>
          <a:xfrm>
            <a:off x="4214160" y="5565960"/>
            <a:ext cx="3940200" cy="50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“</a:t>
            </a: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Σπάει” την Ηλεκτρασθενή Συμμετρία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Δίνει μάζα στα </a:t>
            </a:r>
            <a:r>
              <a:rPr b="1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στοιχειώδη σωματίδια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Shape 1"/>
          <p:cNvSpPr txBox="1"/>
          <p:nvPr/>
        </p:nvSpPr>
        <p:spPr>
          <a:xfrm>
            <a:off x="457200" y="1694520"/>
            <a:ext cx="8229240" cy="27435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US" sz="3850" spc="-1" strike="noStrike">
                <a:latin typeface="Arial"/>
              </a:rPr>
              <a:t>2. Αλληλεπιδράσεις σωματιδίων με ανταλλαγή “διαμεσολαβητή” : εικόνα Yukawa και εμβέλεια δύναμης</a:t>
            </a:r>
            <a:br/>
            <a:br/>
            <a:r>
              <a:rPr b="0" lang="en-US" sz="3850" spc="-1" strike="noStrike">
                <a:latin typeface="Arial"/>
              </a:rPr>
              <a:t>Διαγράμματα Feynman</a:t>
            </a:r>
            <a:endParaRPr b="0" lang="en-US" sz="3850" spc="-1" strike="noStrike"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TextShape 1"/>
          <p:cNvSpPr txBox="1"/>
          <p:nvPr/>
        </p:nvSpPr>
        <p:spPr>
          <a:xfrm>
            <a:off x="457200" y="33840"/>
            <a:ext cx="8229240" cy="64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Δυναμικό Yukawa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6" name="TextShape 2"/>
          <p:cNvSpPr txBox="1"/>
          <p:nvPr/>
        </p:nvSpPr>
        <p:spPr>
          <a:xfrm>
            <a:off x="207360" y="600840"/>
            <a:ext cx="8709840" cy="5807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ff"/>
                </a:solidFill>
                <a:latin typeface="Calibri"/>
              </a:rPr>
              <a:t>Στις δυνάμεις μεταξύ των νουκλεονίων μέσα στους πυρήνες είχαμε δεί ότι ο Υukawa είπε ότι η αλληλεπίδραση μεταξύ των νουκελονίων γίνεται με την </a:t>
            </a: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ανταλλαγή ενός </a:t>
            </a:r>
            <a:r>
              <a:rPr b="1" lang="en-US" sz="3200" spc="-1" strike="noStrike">
                <a:solidFill>
                  <a:srgbClr val="ff0000"/>
                </a:solidFill>
                <a:latin typeface="Calibri"/>
              </a:rPr>
              <a:t>σωματιδίου-διαδότη με σχετικά μεγάλη μάζα, m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Ο διαδότης γεννιέται και εξαφανίζεται χωρίς ποτέ να τον δούμε: εμείς βλέπουμε τα αρχικά σωματίδια και τα τελικά σωματίδια, και μεταξύ αρχικών και τελικών μπορούμε να κάνουμε διατήρηση ενέργειας και ορμής. 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Ο ενδιάμεσος διαδότης όμως μπορεί να έχει ενέργεια που παραβιάζει τη διατήρηση της ενέργειας, για λίγο, αλλά αν εξαφανιστεί “πρίν τον δούμε”, δηλαδή υπάρχει για όσο του επιτρέπει η αβεβαιότητα του Heisenberg, τότε ούτε γάτα ούτε ζημιά.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Εκπομπή και απορρόφηση του σωματιδίου διαδότη μάζας m,  με παραβίαση της ενέργειας κατά mc</a:t>
            </a:r>
            <a:r>
              <a:rPr b="0" lang="en-US" sz="3379" spc="-1" strike="noStrike" baseline="101000">
                <a:solidFill>
                  <a:srgbClr val="0000ff"/>
                </a:solidFill>
                <a:latin typeface="Calibri"/>
              </a:rPr>
              <a:t>2 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: δεν μπορεί να διαρκέσει πάνω από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→ 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Πεπερασμένη ακτίνα δράσης για διαδότες με μάζα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Χρησιμοποιώντας την </a:t>
            </a:r>
            <a:r>
              <a:rPr b="1" lang="en-US" sz="2800" spc="-1" strike="noStrike">
                <a:solidFill>
                  <a:srgbClr val="0000ff"/>
                </a:solidFill>
                <a:latin typeface="Calibri"/>
              </a:rPr>
              <a:t>εμβέλεια (~1.4 fm),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 υπολογίζουμε </a:t>
            </a:r>
            <a:r>
              <a:rPr b="1" lang="en-US" sz="2800" spc="-1" strike="noStrike">
                <a:solidFill>
                  <a:srgbClr val="0000ff"/>
                </a:solidFill>
                <a:latin typeface="Calibri"/>
              </a:rPr>
              <a:t>m ~ 140 MeV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 (~ μάζα πιονίου: οπότε αρχικά υποθέσαμε ότι ο διαδότης των πυρηνικών δυνάμεων </a:t>
            </a:r>
            <a:r>
              <a:rPr b="1" lang="en-US" sz="2800" spc="-1" strike="noStrike">
                <a:solidFill>
                  <a:srgbClr val="0000ff"/>
                </a:solidFill>
                <a:latin typeface="Calibri"/>
              </a:rPr>
              <a:t>μεταξύ νουκλεονίων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 είναι το πιόνιο)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7" name="Formula 3"/>
              <p:cNvSpPr txBox="1"/>
              <p:nvPr/>
            </p:nvSpPr>
            <p:spPr>
              <a:xfrm>
                <a:off x="2844000" y="4572000"/>
                <a:ext cx="3099600" cy="576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Εμβέλεια</m:t>
                    </m:r>
                    <m:r>
                      <m:t xml:space="preserve">=</m:t>
                    </m:r>
                    <m:r>
                      <m:t xml:space="preserve">R</m:t>
                    </m:r>
                    <m:r>
                      <m:t xml:space="preserve">=</m:t>
                    </m:r>
                    <m:r>
                      <m:t xml:space="preserve">c</m:t>
                    </m:r>
                    <m:r>
                      <m:t xml:space="preserve">Δt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ℏ</m:t>
                        </m:r>
                      </m:num>
                      <m:den>
                        <m:r>
                          <m:t xml:space="preserve">m</m:t>
                        </m:r>
                        <m:r>
                          <m:t xml:space="preserve">c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48" name="Formula 4"/>
              <p:cNvSpPr txBox="1"/>
              <p:nvPr/>
            </p:nvSpPr>
            <p:spPr>
              <a:xfrm>
                <a:off x="2917440" y="4246200"/>
                <a:ext cx="2797560" cy="325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ΔΕ</m:t>
                    </m:r>
                    <m:r>
                      <m:t xml:space="preserve">Δt</m:t>
                    </m:r>
                    <m:r>
                      <m:t xml:space="preserve">≃</m:t>
                    </m:r>
                    <m:r>
                      <m:t xml:space="preserve">ℏ</m:t>
                    </m:r>
                    <m:r>
                      <m:t xml:space="preserve">→</m:t>
                    </m:r>
                    <m:r>
                      <m:t xml:space="preserve">m</m:t>
                    </m:r>
                    <m:sSup>
                      <m:e>
                        <m:r>
                          <m:t xml:space="preserve">c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Δt</m:t>
                    </m:r>
                    <m:r>
                      <m:t xml:space="preserve">≃</m:t>
                    </m:r>
                    <m:r>
                      <m:t xml:space="preserve">ℏ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Περιγραφή σε βασικό επίπεδο -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Διαγράμματα Feynman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CustomShape 2"/>
          <p:cNvSpPr/>
          <p:nvPr/>
        </p:nvSpPr>
        <p:spPr>
          <a:xfrm>
            <a:off x="468360" y="1300320"/>
            <a:ext cx="8229600" cy="4525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Έχουμε μιά πιό βασική ερμηνεία του συμβαίνει στις αντιδράσεις και διασπάσεις που βλέπουμε στη φύση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 </a:t>
            </a: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Αλληλεπιδασεις μέσω </a:t>
            </a:r>
            <a:r>
              <a:rPr b="0" lang="el-GR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μποζονίων διαδοτών</a:t>
            </a: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 των διαφόρων δυνάμεων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431640" indent="-21600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ΗΜ :</a:t>
            </a:r>
            <a:r>
              <a:rPr b="1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 γ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431640" indent="-21600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Ασθενείς :</a:t>
            </a:r>
            <a:r>
              <a:rPr b="1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 W</a:t>
            </a:r>
            <a:r>
              <a:rPr b="1" lang="el-GR" sz="2400" spc="-1" strike="noStrike" baseline="33000">
                <a:solidFill>
                  <a:srgbClr val="0000ff"/>
                </a:solidFill>
                <a:latin typeface="Calibri"/>
                <a:ea typeface="DejaVu Sans"/>
              </a:rPr>
              <a:t>+</a:t>
            </a:r>
            <a:r>
              <a:rPr b="1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, W</a:t>
            </a:r>
            <a:r>
              <a:rPr b="1" lang="el-GR" sz="2400" spc="-1" strike="noStrike" baseline="33000">
                <a:solidFill>
                  <a:srgbClr val="0000ff"/>
                </a:solidFill>
                <a:latin typeface="Calibri"/>
                <a:ea typeface="DejaVu Sans"/>
              </a:rPr>
              <a:t>- </a:t>
            </a:r>
            <a:r>
              <a:rPr b="1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, Z</a:t>
            </a:r>
            <a:r>
              <a:rPr b="1" lang="el-GR" sz="2400" spc="-1" strike="noStrike" baseline="33000">
                <a:solidFill>
                  <a:srgbClr val="0000ff"/>
                </a:solidFill>
                <a:latin typeface="Calibri"/>
                <a:ea typeface="DejaVu Sans"/>
              </a:rPr>
              <a:t>0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431640" indent="-21600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Iσχυρές:</a:t>
            </a:r>
            <a:r>
              <a:rPr b="1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 g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</a:pP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και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	</a:t>
            </a:r>
            <a:r>
              <a:rPr b="0" lang="el-GR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Αναπαράσταση με </a:t>
            </a:r>
            <a:r>
              <a:rPr b="0" lang="el-GR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διαγράμματα Feynman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80000"/>
              </a:lnSpc>
              <a:spcBef>
                <a:spcPts val="598"/>
              </a:spcBef>
            </a:pPr>
            <a:r>
              <a:rPr b="0" lang="el-GR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CustomShape 1"/>
          <p:cNvSpPr/>
          <p:nvPr/>
        </p:nvSpPr>
        <p:spPr>
          <a:xfrm>
            <a:off x="5679000" y="3200400"/>
            <a:ext cx="3393000" cy="2707200"/>
          </a:xfrm>
          <a:prstGeom prst="rect">
            <a:avLst/>
          </a:prstGeom>
          <a:solidFill>
            <a:srgbClr val="3deb3d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2" name="CustomShape 2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Διαγράμματα Feynman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CustomShape 3"/>
          <p:cNvSpPr/>
          <p:nvPr/>
        </p:nvSpPr>
        <p:spPr>
          <a:xfrm>
            <a:off x="444600" y="1068120"/>
            <a:ext cx="8229600" cy="5008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marL="336240" indent="-336240">
              <a:lnSpc>
                <a:spcPct val="90000"/>
              </a:lnSpc>
              <a:spcBef>
                <a:spcPts val="598"/>
              </a:spcBef>
            </a:pPr>
            <a:r>
              <a:rPr b="0" lang="en-US" sz="2400" spc="-1" strike="noStrike">
                <a:solidFill>
                  <a:srgbClr val="0000ff"/>
                </a:solidFill>
                <a:latin typeface="Calibri"/>
                <a:ea typeface="DejaVu Sans"/>
              </a:rPr>
              <a:t>Βασικοί κανόνες σε κάθε κόμβο: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Ε,  p διατηρείται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Q διατηρείται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Σπιν διατηρείται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Βαρυονικός Αριθμός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Λεπτονικός Αριθμός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</a:pP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DejaVu Sans"/>
              </a:rPr>
              <a:t>Συμβολισμοί πάνω στο διάγραμμα: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Φερμιόνια: θετικός χρόνος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Αντι-φερμιόνια: αρνητικός χρόνος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π.χ., το αντι-Α έρχεται από αντίθετη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κατεύθυνση και εξαϋλώνεται με το Β. Όμως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το αντι-Α συμβολίζεται να κινείται προς το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παρελθόν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3333ff"/>
              </a:buClr>
              <a:buFont typeface="Calibri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Μποζόνια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  <a:buClr>
                <a:srgbClr val="3333ff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ff0000"/>
                </a:solidFill>
                <a:latin typeface="Calibri"/>
                <a:ea typeface="DejaVu Sans"/>
              </a:rPr>
              <a:t>Το σημείο σύζευξης (κόμβος) δηλώνει την ισχύ της σύζευξης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36240" indent="-336240">
              <a:lnSpc>
                <a:spcPct val="90000"/>
              </a:lnSpc>
              <a:spcBef>
                <a:spcPts val="598"/>
              </a:spcBef>
            </a:pP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54" name="" descr=""/>
          <p:cNvPicPr/>
          <p:nvPr/>
        </p:nvPicPr>
        <p:blipFill>
          <a:blip r:embed="rId1"/>
          <a:stretch/>
        </p:blipFill>
        <p:spPr>
          <a:xfrm>
            <a:off x="5705640" y="1191600"/>
            <a:ext cx="2966760" cy="1957320"/>
          </a:xfrm>
          <a:prstGeom prst="rect">
            <a:avLst/>
          </a:prstGeom>
          <a:ln>
            <a:noFill/>
          </a:ln>
        </p:spPr>
      </p:pic>
      <p:sp>
        <p:nvSpPr>
          <p:cNvPr id="355" name="Line 4"/>
          <p:cNvSpPr/>
          <p:nvPr/>
        </p:nvSpPr>
        <p:spPr>
          <a:xfrm>
            <a:off x="4230720" y="3929040"/>
            <a:ext cx="816120" cy="1440"/>
          </a:xfrm>
          <a:prstGeom prst="line">
            <a:avLst/>
          </a:prstGeom>
          <a:ln w="367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Line 5"/>
          <p:cNvSpPr/>
          <p:nvPr/>
        </p:nvSpPr>
        <p:spPr>
          <a:xfrm flipH="1">
            <a:off x="4636440" y="4294440"/>
            <a:ext cx="831960" cy="1800"/>
          </a:xfrm>
          <a:prstGeom prst="line">
            <a:avLst/>
          </a:prstGeom>
          <a:ln w="367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357" name="" descr=""/>
          <p:cNvPicPr/>
          <p:nvPr/>
        </p:nvPicPr>
        <p:blipFill>
          <a:blip r:embed="rId2"/>
          <a:srcRect l="52465" t="24322" r="3279" b="46384"/>
          <a:stretch/>
        </p:blipFill>
        <p:spPr>
          <a:xfrm>
            <a:off x="2383200" y="5269680"/>
            <a:ext cx="1501920" cy="655560"/>
          </a:xfrm>
          <a:prstGeom prst="rect">
            <a:avLst/>
          </a:prstGeom>
          <a:ln>
            <a:noFill/>
          </a:ln>
        </p:spPr>
      </p:pic>
      <p:pic>
        <p:nvPicPr>
          <p:cNvPr id="358" name="" descr=""/>
          <p:cNvPicPr/>
          <p:nvPr/>
        </p:nvPicPr>
        <p:blipFill>
          <a:blip r:embed="rId3"/>
          <a:srcRect l="13363" t="47387" r="14070" b="10984"/>
          <a:stretch/>
        </p:blipFill>
        <p:spPr>
          <a:xfrm>
            <a:off x="5937120" y="3963960"/>
            <a:ext cx="3076560" cy="1249560"/>
          </a:xfrm>
          <a:prstGeom prst="rect">
            <a:avLst/>
          </a:prstGeom>
          <a:ln>
            <a:noFill/>
          </a:ln>
        </p:spPr>
      </p:pic>
      <p:sp>
        <p:nvSpPr>
          <p:cNvPr id="359" name="Line 6"/>
          <p:cNvSpPr/>
          <p:nvPr/>
        </p:nvSpPr>
        <p:spPr>
          <a:xfrm>
            <a:off x="5979600" y="4343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0" name="Line 7"/>
          <p:cNvSpPr/>
          <p:nvPr/>
        </p:nvSpPr>
        <p:spPr>
          <a:xfrm flipH="1" flipV="1">
            <a:off x="6194160" y="4239360"/>
            <a:ext cx="78120" cy="21492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1" name="Line 8"/>
          <p:cNvSpPr/>
          <p:nvPr/>
        </p:nvSpPr>
        <p:spPr>
          <a:xfrm flipH="1" flipV="1">
            <a:off x="6986520" y="4779720"/>
            <a:ext cx="78120" cy="21492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2" name="Line 9"/>
          <p:cNvSpPr/>
          <p:nvPr/>
        </p:nvSpPr>
        <p:spPr>
          <a:xfrm>
            <a:off x="7023600" y="4703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3" name="Line 10"/>
          <p:cNvSpPr/>
          <p:nvPr/>
        </p:nvSpPr>
        <p:spPr>
          <a:xfrm flipV="1">
            <a:off x="5871600" y="3609000"/>
            <a:ext cx="0" cy="182880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Line 11"/>
          <p:cNvSpPr/>
          <p:nvPr/>
        </p:nvSpPr>
        <p:spPr>
          <a:xfrm>
            <a:off x="5859000" y="5437800"/>
            <a:ext cx="3200400" cy="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TextShape 12"/>
          <p:cNvSpPr txBox="1"/>
          <p:nvPr/>
        </p:nvSpPr>
        <p:spPr>
          <a:xfrm>
            <a:off x="7772400" y="5439600"/>
            <a:ext cx="13878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Χρόνος (t)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TextShape 13"/>
          <p:cNvSpPr txBox="1"/>
          <p:nvPr/>
        </p:nvSpPr>
        <p:spPr>
          <a:xfrm>
            <a:off x="5641560" y="3279600"/>
            <a:ext cx="144504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Χώρος (s)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CustomShape 14"/>
          <p:cNvSpPr/>
          <p:nvPr/>
        </p:nvSpPr>
        <p:spPr>
          <a:xfrm>
            <a:off x="2165400" y="5329800"/>
            <a:ext cx="228600" cy="613800"/>
          </a:xfrm>
          <a:custGeom>
            <a:avLst/>
            <a:gdLst/>
            <a:ahLst/>
            <a:rect l="0" t="0" r="r" b="b"/>
            <a:pathLst>
              <a:path w="637" h="1707">
                <a:moveTo>
                  <a:pt x="636" y="0"/>
                </a:moveTo>
                <a:cubicBezTo>
                  <a:pt x="477" y="0"/>
                  <a:pt x="318" y="71"/>
                  <a:pt x="318" y="142"/>
                </a:cubicBezTo>
                <a:lnTo>
                  <a:pt x="318" y="710"/>
                </a:lnTo>
                <a:cubicBezTo>
                  <a:pt x="318" y="781"/>
                  <a:pt x="159" y="853"/>
                  <a:pt x="0" y="853"/>
                </a:cubicBezTo>
                <a:cubicBezTo>
                  <a:pt x="159" y="853"/>
                  <a:pt x="318" y="924"/>
                  <a:pt x="318" y="995"/>
                </a:cubicBezTo>
                <a:lnTo>
                  <a:pt x="318" y="1563"/>
                </a:lnTo>
                <a:cubicBezTo>
                  <a:pt x="318" y="1634"/>
                  <a:pt x="477" y="1706"/>
                  <a:pt x="636" y="170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" name="Group 1"/>
          <p:cNvGrpSpPr/>
          <p:nvPr/>
        </p:nvGrpSpPr>
        <p:grpSpPr>
          <a:xfrm>
            <a:off x="23400" y="-591480"/>
            <a:ext cx="5815440" cy="4114800"/>
            <a:chOff x="23400" y="-591480"/>
            <a:chExt cx="5815440" cy="4114800"/>
          </a:xfrm>
        </p:grpSpPr>
        <p:pic>
          <p:nvPicPr>
            <p:cNvPr id="369" name="" descr=""/>
            <p:cNvPicPr/>
            <p:nvPr/>
          </p:nvPicPr>
          <p:blipFill>
            <a:blip r:embed="rId1"/>
            <a:stretch/>
          </p:blipFill>
          <p:spPr>
            <a:xfrm>
              <a:off x="23400" y="-591480"/>
              <a:ext cx="5815440" cy="4114800"/>
            </a:xfrm>
            <a:prstGeom prst="rect">
              <a:avLst/>
            </a:prstGeom>
            <a:ln>
              <a:noFill/>
            </a:ln>
          </p:spPr>
        </p:pic>
        <p:sp>
          <p:nvSpPr>
            <p:cNvPr id="370" name="CustomShape 2"/>
            <p:cNvSpPr/>
            <p:nvPr/>
          </p:nvSpPr>
          <p:spPr>
            <a:xfrm>
              <a:off x="23400" y="-591480"/>
              <a:ext cx="5815440" cy="41148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71" name="CustomShape 3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Διαγράμματα Feynman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Line 4"/>
          <p:cNvSpPr/>
          <p:nvPr/>
        </p:nvSpPr>
        <p:spPr>
          <a:xfrm flipH="1" flipV="1">
            <a:off x="1119240" y="1684440"/>
            <a:ext cx="78120" cy="2149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3" name="Line 5"/>
          <p:cNvSpPr/>
          <p:nvPr/>
        </p:nvSpPr>
        <p:spPr>
          <a:xfrm>
            <a:off x="903600" y="1823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4" name="TextShape 6"/>
          <p:cNvSpPr txBox="1"/>
          <p:nvPr/>
        </p:nvSpPr>
        <p:spPr>
          <a:xfrm>
            <a:off x="84600" y="3303000"/>
            <a:ext cx="8938800" cy="3230280"/>
          </a:xfrm>
          <a:prstGeom prst="rect">
            <a:avLst/>
          </a:prstGeom>
          <a:solidFill>
            <a:srgbClr val="fdb94d"/>
          </a:solidFill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Όταν ένα φερμιόνιο αναπαριστάται με βελάκι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που πάει μπροστά στο χρόνο,  είναι σωματίδιο.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Ένα βελάκι που πάει προς τα πίσω, δηλώνει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αντι-σωματίδιο.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Σε κάθε περίπτωση, η διαδιασκία στο διάγραμμα περιγράφει μια “ιστορία” που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εξελίσσεται από τα αριστερά προς τα δεξιά: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 u="sng">
                <a:solidFill>
                  <a:srgbClr val="000000"/>
                </a:solidFill>
                <a:uFillTx/>
                <a:latin typeface="Arial"/>
              </a:rPr>
              <a:t>Αριστερά: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το αντισωματίδιο Α και το σωματίδιο Β εξαϋλώνονται και δίνουν το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σωματίδιο-διαδότη Χ, το οποίο εν συνεχεία διασπάται σημιουργώντας το σωματίδιο C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και το αντισωματίδιο D.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 u="sng">
                <a:solidFill>
                  <a:srgbClr val="000000"/>
                </a:solidFill>
                <a:uFillTx/>
                <a:latin typeface="Arial"/>
              </a:rPr>
              <a:t>Δεξιά: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τα σωματίδια Α και Β αναταλλάσουν ένα σωματίδιο-διαδότη Χ και το μεν Α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μετατρέπεται στο σωματίδιο C, το δε σωματίδιο B μετατρέπεται στο σωματίδιο D.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TextShape 7"/>
          <p:cNvSpPr txBox="1"/>
          <p:nvPr/>
        </p:nvSpPr>
        <p:spPr>
          <a:xfrm>
            <a:off x="5511600" y="1119600"/>
            <a:ext cx="3783600" cy="3444480"/>
          </a:xfrm>
          <a:prstGeom prst="rect">
            <a:avLst/>
          </a:prstGeom>
          <a:solidFill>
            <a:srgbClr val="fff9ae"/>
          </a:solidFill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Τα βελάκια στα διαγράμματα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Feynman είναι βαλμένα έτσι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ώστε να διευκολύνουν τους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υπολογισμούς της πιθανότητας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να γίνει αυτό που δείχνει το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διάγραμμα.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Τα βέλη δείχνουν ένα “ρεύμα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φερμιονίων”, όπου οι κόμβοι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ούτε γεννάνε ούτε απορροφούν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το ρεύμα. Στους κόμβους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i="1" lang="en-US" sz="2000" spc="-1" strike="noStrike">
                <a:solidFill>
                  <a:srgbClr val="000000"/>
                </a:solidFill>
                <a:latin typeface="Arial"/>
              </a:rPr>
              <a:t>υπάρχει συνέχεια στο ρεύμα.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6" name="Line 8"/>
          <p:cNvSpPr/>
          <p:nvPr/>
        </p:nvSpPr>
        <p:spPr>
          <a:xfrm>
            <a:off x="2343600" y="2363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Line 9"/>
          <p:cNvSpPr/>
          <p:nvPr/>
        </p:nvSpPr>
        <p:spPr>
          <a:xfrm flipH="1" flipV="1">
            <a:off x="2205360" y="2427480"/>
            <a:ext cx="78120" cy="2149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8" name="Line 10"/>
          <p:cNvSpPr/>
          <p:nvPr/>
        </p:nvSpPr>
        <p:spPr>
          <a:xfrm>
            <a:off x="2955600" y="5135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Line 11"/>
          <p:cNvSpPr/>
          <p:nvPr/>
        </p:nvSpPr>
        <p:spPr>
          <a:xfrm>
            <a:off x="2271600" y="5675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roup 1"/>
          <p:cNvGrpSpPr/>
          <p:nvPr/>
        </p:nvGrpSpPr>
        <p:grpSpPr>
          <a:xfrm>
            <a:off x="1333440" y="-533160"/>
            <a:ext cx="6624720" cy="4859280"/>
            <a:chOff x="1333440" y="-533160"/>
            <a:chExt cx="6624720" cy="4859280"/>
          </a:xfrm>
        </p:grpSpPr>
        <p:pic>
          <p:nvPicPr>
            <p:cNvPr id="381" name="" descr=""/>
            <p:cNvPicPr/>
            <p:nvPr/>
          </p:nvPicPr>
          <p:blipFill>
            <a:blip r:embed="rId1"/>
            <a:stretch/>
          </p:blipFill>
          <p:spPr>
            <a:xfrm>
              <a:off x="1333440" y="-533160"/>
              <a:ext cx="6624720" cy="4859280"/>
            </a:xfrm>
            <a:prstGeom prst="rect">
              <a:avLst/>
            </a:prstGeom>
            <a:ln>
              <a:noFill/>
            </a:ln>
          </p:spPr>
        </p:pic>
        <p:sp>
          <p:nvSpPr>
            <p:cNvPr id="382" name="CustomShape 2"/>
            <p:cNvSpPr/>
            <p:nvPr/>
          </p:nvSpPr>
          <p:spPr>
            <a:xfrm>
              <a:off x="1333440" y="-533160"/>
              <a:ext cx="6624720" cy="4859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83" name="Line 3"/>
          <p:cNvSpPr/>
          <p:nvPr/>
        </p:nvSpPr>
        <p:spPr>
          <a:xfrm>
            <a:off x="4503600" y="3731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Line 4"/>
          <p:cNvSpPr/>
          <p:nvPr/>
        </p:nvSpPr>
        <p:spPr>
          <a:xfrm flipH="1" flipV="1">
            <a:off x="4143240" y="3304440"/>
            <a:ext cx="78120" cy="2149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5" name="CustomShape 5"/>
          <p:cNvSpPr/>
          <p:nvPr/>
        </p:nvSpPr>
        <p:spPr>
          <a:xfrm>
            <a:off x="0" y="-639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Διαγράμματα Feynman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TextShape 6"/>
          <p:cNvSpPr txBox="1"/>
          <p:nvPr/>
        </p:nvSpPr>
        <p:spPr>
          <a:xfrm>
            <a:off x="156600" y="4451400"/>
            <a:ext cx="8967960" cy="201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Τα σωματίδιο Α μετατρέπεται στο σωματίδιο Β εκπέμποντας ένα σωματίδιο-διαδότη Χ,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οποίο εν συνεχεία μετατρέπεται (“διασπάται”) στo σωματίδιο C και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στο αντισωματίδιο 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Εν συντομία λέμε: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σωαμτίδιο Α μετατρέπεται (“διασπάται”) στα σωματίδια Β, C και 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με τη μεσολάβηση του σωματιδίου-διαδότη Χ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Line 7"/>
          <p:cNvSpPr/>
          <p:nvPr/>
        </p:nvSpPr>
        <p:spPr>
          <a:xfrm>
            <a:off x="2163600" y="5063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8" name="Line 8"/>
          <p:cNvSpPr/>
          <p:nvPr/>
        </p:nvSpPr>
        <p:spPr>
          <a:xfrm>
            <a:off x="6987600" y="5855400"/>
            <a:ext cx="18288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Διαγράμματα Feynman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0" name="" descr=""/>
          <p:cNvPicPr/>
          <p:nvPr/>
        </p:nvPicPr>
        <p:blipFill>
          <a:blip r:embed="rId1"/>
          <a:stretch/>
        </p:blipFill>
        <p:spPr>
          <a:xfrm>
            <a:off x="1889280" y="1154160"/>
            <a:ext cx="5219640" cy="4533840"/>
          </a:xfrm>
          <a:prstGeom prst="rect">
            <a:avLst/>
          </a:prstGeom>
          <a:ln>
            <a:noFill/>
          </a:ln>
        </p:spPr>
      </p:pic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Ηλεκτρομαγνητικές Αλληλεπιδράσεις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2" name="" descr=""/>
          <p:cNvPicPr/>
          <p:nvPr/>
        </p:nvPicPr>
        <p:blipFill>
          <a:blip r:embed="rId1"/>
          <a:stretch/>
        </p:blipFill>
        <p:spPr>
          <a:xfrm>
            <a:off x="1374840" y="1706400"/>
            <a:ext cx="6372000" cy="3762360"/>
          </a:xfrm>
          <a:prstGeom prst="rect">
            <a:avLst/>
          </a:prstGeom>
          <a:ln>
            <a:noFill/>
          </a:ln>
        </p:spPr>
      </p:pic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Ισχυρές Αλληλεπιδράσεις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4" name="" descr=""/>
          <p:cNvPicPr/>
          <p:nvPr/>
        </p:nvPicPr>
        <p:blipFill>
          <a:blip r:embed="rId1"/>
          <a:stretch/>
        </p:blipFill>
        <p:spPr>
          <a:xfrm>
            <a:off x="1166760" y="1852560"/>
            <a:ext cx="6781680" cy="3776760"/>
          </a:xfrm>
          <a:prstGeom prst="rect">
            <a:avLst/>
          </a:prstGeom>
          <a:ln>
            <a:noFill/>
          </a:ln>
        </p:spPr>
      </p:pic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CustomShape 1"/>
          <p:cNvSpPr/>
          <p:nvPr/>
        </p:nvSpPr>
        <p:spPr>
          <a:xfrm>
            <a:off x="0" y="0"/>
            <a:ext cx="9144000" cy="1192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Οι διαδότες των ασθενών δυνάμεων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CustomShape 2"/>
          <p:cNvSpPr/>
          <p:nvPr/>
        </p:nvSpPr>
        <p:spPr>
          <a:xfrm>
            <a:off x="228600" y="1179360"/>
            <a:ext cx="8915400" cy="5410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marL="334800" indent="-334800">
              <a:lnSpc>
                <a:spcPct val="90000"/>
              </a:lnSpc>
              <a:spcBef>
                <a:spcPts val="598"/>
              </a:spcBef>
              <a:buClr>
                <a:srgbClr val="000066"/>
              </a:buClr>
              <a:buFont typeface="Calibri"/>
              <a:buChar char="•"/>
            </a:pPr>
            <a:r>
              <a:rPr b="0" lang="en-US" sz="2400" spc="-1" strike="noStrike">
                <a:solidFill>
                  <a:srgbClr val="000066"/>
                </a:solidFill>
                <a:latin typeface="Calibri"/>
                <a:ea typeface="DejaVu Sans"/>
              </a:rPr>
              <a:t>Ανταλλαγ</a:t>
            </a:r>
            <a:r>
              <a:rPr b="0" lang="en-US" sz="24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ή W±  =&gt; μεταβολή του φορτίου των κουάρκ ή λεπτονίων που συμμετέχουν 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334800" indent="-33480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4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u → d,  e</a:t>
            </a:r>
            <a:r>
              <a:rPr b="0" lang="en-US" sz="2400" spc="-1" strike="noStrike" baseline="30000">
                <a:solidFill>
                  <a:srgbClr val="000066"/>
                </a:solidFill>
                <a:latin typeface="Calibri"/>
                <a:ea typeface="ＭＳ Ｐゴシック"/>
              </a:rPr>
              <a:t>-</a:t>
            </a:r>
            <a:r>
              <a:rPr b="0" lang="en-US" sz="24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 → ν</a:t>
            </a:r>
            <a:r>
              <a:rPr b="0" lang="en-US" sz="2400" spc="-1" strike="noStrike" baseline="-25000">
                <a:solidFill>
                  <a:srgbClr val="000066"/>
                </a:solidFill>
                <a:latin typeface="Calibri"/>
                <a:ea typeface="ＭＳ Ｐゴシック"/>
              </a:rPr>
              <a:t>e</a:t>
            </a:r>
            <a:r>
              <a:rPr b="0" lang="en-US" sz="24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</a:pP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[ανταλλαγή W</a:t>
            </a:r>
            <a:r>
              <a:rPr b="0" lang="en-US" sz="2000" spc="-1" strike="noStrike" baseline="30000">
                <a:solidFill>
                  <a:srgbClr val="000066"/>
                </a:solidFill>
                <a:latin typeface="Calibri"/>
                <a:ea typeface="ＭＳ Ｐゴシック"/>
              </a:rPr>
              <a:t>-</a:t>
            </a: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, W</a:t>
            </a:r>
            <a:r>
              <a:rPr b="0" lang="en-US" sz="2000" spc="-1" strike="noStrike" baseline="30000">
                <a:solidFill>
                  <a:srgbClr val="000066"/>
                </a:solidFill>
                <a:latin typeface="Calibri"/>
                <a:ea typeface="ＭＳ Ｐゴシック"/>
              </a:rPr>
              <a:t>+ </a:t>
            </a: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αντίστοιχα]-&gt;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φορτισμένα ασθενή ρεύματα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  <a:buClr>
                <a:srgbClr val="000066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  <a:buClr>
                <a:srgbClr val="000066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DejaVu Sans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  <a:buClr>
                <a:srgbClr val="000066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DejaVu Sans"/>
              </a:rPr>
              <a:t> </a:t>
            </a: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DejaVu Sans"/>
              </a:rPr>
              <a:t>Ανταλλαγ</a:t>
            </a: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ή Ζ</a:t>
            </a:r>
            <a:r>
              <a:rPr b="0" lang="en-US" sz="2000" spc="-1" strike="noStrike" baseline="30000">
                <a:solidFill>
                  <a:srgbClr val="000066"/>
                </a:solidFill>
                <a:latin typeface="Calibri"/>
                <a:ea typeface="ＭＳ Ｐゴシック"/>
              </a:rPr>
              <a:t>0</a:t>
            </a:r>
            <a:r>
              <a:rPr b="0" lang="en-US" sz="2000" spc="-1" strike="noStrike">
                <a:solidFill>
                  <a:srgbClr val="000066"/>
                </a:solidFill>
                <a:latin typeface="Calibri"/>
                <a:ea typeface="ＭＳ Ｐゴシック"/>
              </a:rPr>
              <a:t> -&gt;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ουδέτερα ασθενή ρεύματα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lnSpc>
                <a:spcPct val="90000"/>
              </a:lnSpc>
              <a:spcBef>
                <a:spcPts val="598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7" name="Line 3"/>
          <p:cNvSpPr/>
          <p:nvPr/>
        </p:nvSpPr>
        <p:spPr>
          <a:xfrm>
            <a:off x="938160" y="3223080"/>
            <a:ext cx="2270160" cy="144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Line 4"/>
          <p:cNvSpPr/>
          <p:nvPr/>
        </p:nvSpPr>
        <p:spPr>
          <a:xfrm>
            <a:off x="938160" y="3908880"/>
            <a:ext cx="2189160" cy="144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99" name="Line 5"/>
          <p:cNvSpPr/>
          <p:nvPr/>
        </p:nvSpPr>
        <p:spPr>
          <a:xfrm>
            <a:off x="1992240" y="3223080"/>
            <a:ext cx="180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Line 6"/>
          <p:cNvSpPr/>
          <p:nvPr/>
        </p:nvSpPr>
        <p:spPr>
          <a:xfrm>
            <a:off x="1992240" y="3375360"/>
            <a:ext cx="180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Line 7"/>
          <p:cNvSpPr/>
          <p:nvPr/>
        </p:nvSpPr>
        <p:spPr>
          <a:xfrm>
            <a:off x="1992240" y="3527640"/>
            <a:ext cx="180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Line 8"/>
          <p:cNvSpPr/>
          <p:nvPr/>
        </p:nvSpPr>
        <p:spPr>
          <a:xfrm>
            <a:off x="1992240" y="3756240"/>
            <a:ext cx="180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CustomShape 9"/>
          <p:cNvSpPr/>
          <p:nvPr/>
        </p:nvSpPr>
        <p:spPr>
          <a:xfrm>
            <a:off x="712800" y="3099240"/>
            <a:ext cx="48564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u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CustomShape 10"/>
          <p:cNvSpPr/>
          <p:nvPr/>
        </p:nvSpPr>
        <p:spPr>
          <a:xfrm>
            <a:off x="2558880" y="3146760"/>
            <a:ext cx="4860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CustomShape 11"/>
          <p:cNvSpPr/>
          <p:nvPr/>
        </p:nvSpPr>
        <p:spPr>
          <a:xfrm>
            <a:off x="1344600" y="3375360"/>
            <a:ext cx="81108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W</a:t>
            </a:r>
            <a:r>
              <a:rPr b="0" lang="en-US" sz="1800" spc="-1" strike="noStrike" baseline="30000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Line 12"/>
          <p:cNvSpPr/>
          <p:nvPr/>
        </p:nvSpPr>
        <p:spPr>
          <a:xfrm flipV="1">
            <a:off x="1992240" y="3367080"/>
            <a:ext cx="1800" cy="244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CustomShape 13"/>
          <p:cNvSpPr/>
          <p:nvPr/>
        </p:nvSpPr>
        <p:spPr>
          <a:xfrm>
            <a:off x="2316240" y="3532680"/>
            <a:ext cx="1297080" cy="40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ν</a:t>
            </a:r>
            <a:r>
              <a:rPr b="0" lang="en-US" sz="1800" spc="-1" strike="noStrike" baseline="-25000">
                <a:solidFill>
                  <a:srgbClr val="000000"/>
                </a:solidFill>
                <a:latin typeface="Times New Roman"/>
                <a:ea typeface="DejaVu Sans"/>
              </a:rPr>
              <a:t>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CustomShape 14"/>
          <p:cNvSpPr/>
          <p:nvPr/>
        </p:nvSpPr>
        <p:spPr>
          <a:xfrm>
            <a:off x="776160" y="3984840"/>
            <a:ext cx="3079800" cy="444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σκ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έδαση  e</a:t>
            </a:r>
            <a:r>
              <a:rPr b="0" lang="el-GR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p   (e</a:t>
            </a:r>
            <a:r>
              <a:rPr b="0" lang="el-GR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p→ n v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Times New Roman"/>
                <a:ea typeface="ＭＳ Ｐゴシック"/>
              </a:rPr>
              <a:t>e 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Line 15"/>
          <p:cNvSpPr/>
          <p:nvPr/>
        </p:nvSpPr>
        <p:spPr>
          <a:xfrm>
            <a:off x="4829040" y="3070440"/>
            <a:ext cx="567000" cy="38124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0" name="Line 16"/>
          <p:cNvSpPr/>
          <p:nvPr/>
        </p:nvSpPr>
        <p:spPr>
          <a:xfrm flipH="1">
            <a:off x="4821120" y="3451680"/>
            <a:ext cx="503280" cy="38088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1" name="Line 17"/>
          <p:cNvSpPr/>
          <p:nvPr/>
        </p:nvSpPr>
        <p:spPr>
          <a:xfrm>
            <a:off x="5397480" y="3451680"/>
            <a:ext cx="1620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12" name="Line 18"/>
          <p:cNvSpPr/>
          <p:nvPr/>
        </p:nvSpPr>
        <p:spPr>
          <a:xfrm>
            <a:off x="5640480" y="3451680"/>
            <a:ext cx="810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13" name="Line 19"/>
          <p:cNvSpPr/>
          <p:nvPr/>
        </p:nvSpPr>
        <p:spPr>
          <a:xfrm>
            <a:off x="6045120" y="3451680"/>
            <a:ext cx="810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14" name="Line 20"/>
          <p:cNvSpPr/>
          <p:nvPr/>
        </p:nvSpPr>
        <p:spPr>
          <a:xfrm>
            <a:off x="5883120" y="3451680"/>
            <a:ext cx="8100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5" name="Line 21"/>
          <p:cNvSpPr/>
          <p:nvPr/>
        </p:nvSpPr>
        <p:spPr>
          <a:xfrm flipV="1">
            <a:off x="6126120" y="3138480"/>
            <a:ext cx="485640" cy="32076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6" name="Line 22"/>
          <p:cNvSpPr/>
          <p:nvPr/>
        </p:nvSpPr>
        <p:spPr>
          <a:xfrm flipH="1" flipV="1">
            <a:off x="6116760" y="3443760"/>
            <a:ext cx="503280" cy="396720"/>
          </a:xfrm>
          <a:prstGeom prst="line">
            <a:avLst/>
          </a:prstGeom>
          <a:ln w="27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7" name="CustomShape 23"/>
          <p:cNvSpPr/>
          <p:nvPr/>
        </p:nvSpPr>
        <p:spPr>
          <a:xfrm>
            <a:off x="4343400" y="2918160"/>
            <a:ext cx="48564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u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CustomShape 24"/>
          <p:cNvSpPr/>
          <p:nvPr/>
        </p:nvSpPr>
        <p:spPr>
          <a:xfrm>
            <a:off x="4262400" y="3451680"/>
            <a:ext cx="97308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d(αντι)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9" name="CustomShape 25"/>
          <p:cNvSpPr/>
          <p:nvPr/>
        </p:nvSpPr>
        <p:spPr>
          <a:xfrm>
            <a:off x="6045120" y="3603960"/>
            <a:ext cx="4860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</a:t>
            </a:r>
            <a:r>
              <a:rPr b="0" lang="en-US" sz="1800" spc="-1" strike="noStrike" baseline="30000">
                <a:solidFill>
                  <a:srgbClr val="000000"/>
                </a:solidFill>
                <a:latin typeface="Times New Roman"/>
                <a:ea typeface="DejaVu Sans"/>
              </a:rPr>
              <a:t>+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CustomShape 26"/>
          <p:cNvSpPr/>
          <p:nvPr/>
        </p:nvSpPr>
        <p:spPr>
          <a:xfrm>
            <a:off x="6207120" y="2918160"/>
            <a:ext cx="485640" cy="40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ν</a:t>
            </a:r>
            <a:r>
              <a:rPr b="0" lang="en-US" sz="1800" spc="-1" strike="noStrike" baseline="-25000">
                <a:solidFill>
                  <a:srgbClr val="000000"/>
                </a:solidFill>
                <a:latin typeface="Times New Roman"/>
                <a:ea typeface="DejaVu Sans"/>
              </a:rPr>
              <a:t>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CustomShape 27"/>
          <p:cNvSpPr/>
          <p:nvPr/>
        </p:nvSpPr>
        <p:spPr>
          <a:xfrm>
            <a:off x="4081320" y="4061160"/>
            <a:ext cx="4376880" cy="40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παραγωγ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ή W</a:t>
            </a:r>
            <a:r>
              <a:rPr b="0" lang="en-US" sz="1800" spc="-1" strike="noStrike" baseline="30000">
                <a:solidFill>
                  <a:srgbClr val="000000"/>
                </a:solidFill>
                <a:latin typeface="Times New Roman"/>
                <a:ea typeface="ＭＳ Ｐゴシック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 και διάσπαση  σε ν</a:t>
            </a:r>
            <a:r>
              <a:rPr b="0" lang="en-US" sz="1800" spc="-1" strike="noStrike" baseline="-25000">
                <a:solidFill>
                  <a:srgbClr val="000000"/>
                </a:solidFill>
                <a:latin typeface="Times New Roman"/>
                <a:ea typeface="ＭＳ Ｐゴシック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e</a:t>
            </a:r>
            <a:r>
              <a:rPr b="0" lang="en-US" sz="1800" spc="-1" strike="noStrike" baseline="30000">
                <a:solidFill>
                  <a:srgbClr val="000000"/>
                </a:solidFill>
                <a:latin typeface="Times New Roman"/>
                <a:ea typeface="ＭＳ Ｐゴシック"/>
              </a:rPr>
              <a:t>+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2" name="CustomShape 28"/>
          <p:cNvSpPr/>
          <p:nvPr/>
        </p:nvSpPr>
        <p:spPr>
          <a:xfrm>
            <a:off x="695160" y="3540600"/>
            <a:ext cx="4860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23" name="Group 29"/>
          <p:cNvGrpSpPr/>
          <p:nvPr/>
        </p:nvGrpSpPr>
        <p:grpSpPr>
          <a:xfrm>
            <a:off x="3700440" y="5303880"/>
            <a:ext cx="2449440" cy="1091880"/>
            <a:chOff x="3700440" y="5303880"/>
            <a:chExt cx="2449440" cy="1091880"/>
          </a:xfrm>
        </p:grpSpPr>
        <p:sp>
          <p:nvSpPr>
            <p:cNvPr id="424" name="Line 30"/>
            <p:cNvSpPr/>
            <p:nvPr/>
          </p:nvSpPr>
          <p:spPr>
            <a:xfrm>
              <a:off x="3711600" y="5379840"/>
              <a:ext cx="2133720" cy="1800"/>
            </a:xfrm>
            <a:prstGeom prst="line">
              <a:avLst/>
            </a:prstGeom>
            <a:ln w="18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5" name="Line 31"/>
            <p:cNvSpPr/>
            <p:nvPr/>
          </p:nvSpPr>
          <p:spPr>
            <a:xfrm>
              <a:off x="3711600" y="6065640"/>
              <a:ext cx="2057400" cy="1800"/>
            </a:xfrm>
            <a:prstGeom prst="line">
              <a:avLst/>
            </a:prstGeom>
            <a:ln w="18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6" name="Line 32"/>
            <p:cNvSpPr/>
            <p:nvPr/>
          </p:nvSpPr>
          <p:spPr>
            <a:xfrm>
              <a:off x="4702320" y="5379840"/>
              <a:ext cx="1440" cy="76320"/>
            </a:xfrm>
            <a:prstGeom prst="line">
              <a:avLst/>
            </a:prstGeom>
            <a:ln w="18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7" name="Line 33"/>
            <p:cNvSpPr/>
            <p:nvPr/>
          </p:nvSpPr>
          <p:spPr>
            <a:xfrm>
              <a:off x="4702320" y="5913360"/>
              <a:ext cx="1440" cy="152280"/>
            </a:xfrm>
            <a:prstGeom prst="line">
              <a:avLst/>
            </a:prstGeom>
            <a:ln w="18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8" name="Line 34"/>
            <p:cNvSpPr/>
            <p:nvPr/>
          </p:nvSpPr>
          <p:spPr>
            <a:xfrm flipV="1">
              <a:off x="4702320" y="5524200"/>
              <a:ext cx="1440" cy="244440"/>
            </a:xfrm>
            <a:prstGeom prst="line">
              <a:avLst/>
            </a:prstGeom>
            <a:ln w="18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9" name="CustomShape 35"/>
            <p:cNvSpPr/>
            <p:nvPr/>
          </p:nvSpPr>
          <p:spPr>
            <a:xfrm>
              <a:off x="3700440" y="6027480"/>
              <a:ext cx="4572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83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lnSpc>
                  <a:spcPct val="100000"/>
                </a:lnSpc>
                <a:spcBef>
                  <a:spcPts val="1123"/>
                </a:spcBef>
              </a:pP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e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0" name="CustomShape 36"/>
            <p:cNvSpPr/>
            <p:nvPr/>
          </p:nvSpPr>
          <p:spPr>
            <a:xfrm>
              <a:off x="4397400" y="5608440"/>
              <a:ext cx="4572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83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lnSpc>
                  <a:spcPct val="100000"/>
                </a:lnSpc>
                <a:spcBef>
                  <a:spcPts val="1123"/>
                </a:spcBef>
              </a:pP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Ζ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1" name="CustomShape 37"/>
            <p:cNvSpPr/>
            <p:nvPr/>
          </p:nvSpPr>
          <p:spPr>
            <a:xfrm>
              <a:off x="5376960" y="6027480"/>
              <a:ext cx="4572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83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lnSpc>
                  <a:spcPct val="100000"/>
                </a:lnSpc>
                <a:spcBef>
                  <a:spcPts val="1123"/>
                </a:spcBef>
              </a:pP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e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2" name="CustomShape 38"/>
            <p:cNvSpPr/>
            <p:nvPr/>
          </p:nvSpPr>
          <p:spPr>
            <a:xfrm>
              <a:off x="4778280" y="5303880"/>
              <a:ext cx="1371600" cy="40572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83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lnSpc>
                  <a:spcPct val="100000"/>
                </a:lnSpc>
                <a:spcBef>
                  <a:spcPts val="1123"/>
                </a:spcBef>
              </a:pP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ν</a:t>
              </a:r>
              <a:r>
                <a:rPr b="0" lang="en-US" sz="1800" spc="-1" strike="noStrike" baseline="-25000">
                  <a:solidFill>
                    <a:srgbClr val="000000"/>
                  </a:solidFill>
                  <a:latin typeface="Times New Roman"/>
                  <a:ea typeface="DejaVu Sans"/>
                </a:rPr>
                <a:t>μ</a:t>
              </a: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(αντι)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3" name="CustomShape 39"/>
            <p:cNvSpPr/>
            <p:nvPr/>
          </p:nvSpPr>
          <p:spPr>
            <a:xfrm>
              <a:off x="3711600" y="5303880"/>
              <a:ext cx="1371600" cy="40572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83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lnSpc>
                  <a:spcPct val="100000"/>
                </a:lnSpc>
                <a:spcBef>
                  <a:spcPts val="1123"/>
                </a:spcBef>
              </a:pP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ν</a:t>
              </a:r>
              <a:r>
                <a:rPr b="0" lang="en-US" sz="1800" spc="-1" strike="noStrike" baseline="-25000">
                  <a:solidFill>
                    <a:srgbClr val="000000"/>
                  </a:solidFill>
                  <a:latin typeface="Times New Roman"/>
                  <a:ea typeface="DejaVu Sans"/>
                </a:rPr>
                <a:t>μ</a:t>
              </a:r>
              <a:r>
                <a:rPr b="0" lang="en-US" sz="1800" spc="-1" strike="noStrike">
                  <a:solidFill>
                    <a:srgbClr val="000000"/>
                  </a:solidFill>
                  <a:latin typeface="Times New Roman"/>
                  <a:ea typeface="DejaVu Sans"/>
                </a:rPr>
                <a:t>(αντι)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434" name="CustomShape 40"/>
          <p:cNvSpPr/>
          <p:nvPr/>
        </p:nvSpPr>
        <p:spPr>
          <a:xfrm>
            <a:off x="5484960" y="3051720"/>
            <a:ext cx="81108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123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W</a:t>
            </a:r>
            <a:r>
              <a:rPr b="0" lang="en-US" sz="1800" spc="-1" strike="noStrike" baseline="30000">
                <a:solidFill>
                  <a:srgbClr val="000000"/>
                </a:solidFill>
                <a:latin typeface="Times New Roman"/>
                <a:ea typeface="DejaVu Sans"/>
              </a:rPr>
              <a:t>+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CustomShape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Κουάρκ &amp; γεύσεις (quarks &amp; flavors)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9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0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1" name="Table 5"/>
          <p:cNvGraphicFramePr/>
          <p:nvPr/>
        </p:nvGraphicFramePr>
        <p:xfrm>
          <a:off x="3262320" y="1003320"/>
          <a:ext cx="5759280" cy="2443680"/>
        </p:xfrm>
        <a:graphic>
          <a:graphicData uri="http://schemas.openxmlformats.org/drawingml/2006/table">
            <a:tbl>
              <a:tblPr/>
              <a:tblGrid>
                <a:gridCol w="1626120"/>
                <a:gridCol w="1617480"/>
                <a:gridCol w="2516040"/>
              </a:tblGrid>
              <a:tr h="13611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Αντίστοιχος Αριθμός “γεύσης” (</a:t>
                      </a:r>
                      <a:r>
                        <a:rPr b="1" lang="el-GR" sz="2000" spc="-1" strike="noStrike">
                          <a:latin typeface="Arial"/>
                          <a:ea typeface="DejaVu Sans"/>
                        </a:rPr>
                        <a:t>ίδιο πρόσημο με το φορτίο</a:t>
                      </a: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31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097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2" name="CustomShape 6"/>
          <p:cNvSpPr/>
          <p:nvPr/>
        </p:nvSpPr>
        <p:spPr>
          <a:xfrm>
            <a:off x="3290760" y="3297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7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CustomShape 8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9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TextShape 10"/>
          <p:cNvSpPr txBox="1"/>
          <p:nvPr/>
        </p:nvSpPr>
        <p:spPr>
          <a:xfrm>
            <a:off x="84600" y="3587400"/>
            <a:ext cx="4484520" cy="313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Η δεύτερη οικογένεια (c, s) είναι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αντίγραφο της πρώτης (u, d),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αλλά με πιό βαριά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Και η τρίτη οικογένεια (t,b)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είναι επίσης αντίγραφο της πρώτης,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με ακόμα βαρύτερα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c=charm quark=“γοητευτικό”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s=strange quark=“παράξενο”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t= top quark , b = bottom quark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TextShape 11"/>
          <p:cNvSpPr txBox="1"/>
          <p:nvPr/>
        </p:nvSpPr>
        <p:spPr>
          <a:xfrm>
            <a:off x="4343400" y="3697200"/>
            <a:ext cx="4800600" cy="2834640"/>
          </a:xfrm>
          <a:prstGeom prst="rect">
            <a:avLst/>
          </a:prstGeom>
          <a:solidFill>
            <a:srgbClr val="e6e6ff"/>
          </a:solidFill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→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Λέω ότι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τα κουάρκς έρχονται σε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6 “γεύσεις”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 up, down, strange, κλπ.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charm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κουάρκ με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γεύση charm” και “charmness” = +1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strange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κουάρκ με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γεύση strange” και “strangeness” = -1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Ασθενείς Αλληλεπιδράσεις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6" name="" descr=""/>
          <p:cNvPicPr/>
          <p:nvPr/>
        </p:nvPicPr>
        <p:blipFill>
          <a:blip r:embed="rId1"/>
          <a:srcRect l="22735" t="26349" r="22708" b="10923"/>
          <a:stretch/>
        </p:blipFill>
        <p:spPr>
          <a:xfrm>
            <a:off x="955800" y="1467000"/>
            <a:ext cx="7483320" cy="4494240"/>
          </a:xfrm>
          <a:prstGeom prst="rect">
            <a:avLst/>
          </a:prstGeom>
          <a:ln>
            <a:noFill/>
          </a:ln>
        </p:spPr>
      </p:pic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Ασθενείς Αλληλεπιδράσεις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8" name="" descr=""/>
          <p:cNvPicPr/>
          <p:nvPr/>
        </p:nvPicPr>
        <p:blipFill>
          <a:blip r:embed="rId1"/>
          <a:stretch/>
        </p:blipFill>
        <p:spPr>
          <a:xfrm>
            <a:off x="1081080" y="1192320"/>
            <a:ext cx="6462720" cy="1814400"/>
          </a:xfrm>
          <a:prstGeom prst="rect">
            <a:avLst/>
          </a:prstGeom>
          <a:ln>
            <a:noFill/>
          </a:ln>
        </p:spPr>
      </p:pic>
      <p:pic>
        <p:nvPicPr>
          <p:cNvPr id="439" name="" descr=""/>
          <p:cNvPicPr/>
          <p:nvPr/>
        </p:nvPicPr>
        <p:blipFill>
          <a:blip r:embed="rId2"/>
          <a:stretch/>
        </p:blipFill>
        <p:spPr>
          <a:xfrm>
            <a:off x="1308240" y="3105000"/>
            <a:ext cx="6006960" cy="3321360"/>
          </a:xfrm>
          <a:prstGeom prst="rect">
            <a:avLst/>
          </a:prstGeom>
          <a:ln>
            <a:noFill/>
          </a:ln>
        </p:spPr>
      </p:pic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Ασθενείς Αλληλεπιδράσεις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1" name="" descr=""/>
          <p:cNvPicPr/>
          <p:nvPr/>
        </p:nvPicPr>
        <p:blipFill>
          <a:blip r:embed="rId1"/>
          <a:stretch/>
        </p:blipFill>
        <p:spPr>
          <a:xfrm>
            <a:off x="1405080" y="1566720"/>
            <a:ext cx="6333840" cy="3724560"/>
          </a:xfrm>
          <a:prstGeom prst="rect">
            <a:avLst/>
          </a:prstGeom>
          <a:ln>
            <a:noFill/>
          </a:ln>
        </p:spPr>
      </p:pic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2" name="" descr=""/>
          <p:cNvPicPr/>
          <p:nvPr/>
        </p:nvPicPr>
        <p:blipFill>
          <a:blip r:embed="rId1"/>
          <a:srcRect l="9709" t="9353" r="8895" b="8867"/>
          <a:stretch/>
        </p:blipFill>
        <p:spPr>
          <a:xfrm>
            <a:off x="365040" y="1530360"/>
            <a:ext cx="6729480" cy="4510080"/>
          </a:xfrm>
          <a:prstGeom prst="rect">
            <a:avLst/>
          </a:prstGeom>
          <a:ln>
            <a:noFill/>
          </a:ln>
        </p:spPr>
      </p:pic>
      <p:sp>
        <p:nvSpPr>
          <p:cNvPr id="443" name="CustomShape 1"/>
          <p:cNvSpPr/>
          <p:nvPr/>
        </p:nvSpPr>
        <p:spPr>
          <a:xfrm>
            <a:off x="0" y="-141120"/>
            <a:ext cx="9144000" cy="1741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Άσκηση 6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Αυτές οι αντιδράσεις επιτρέπονται: α) Τι είδος είναι τα νετρίνα? β) Ποιά η σύσταση κουάρκ των αδρονίων,  γ) Κάνετε τα διαγράμματα Feynman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4" name="CustomShape 2"/>
          <p:cNvSpPr/>
          <p:nvPr/>
        </p:nvSpPr>
        <p:spPr>
          <a:xfrm>
            <a:off x="457200" y="5558400"/>
            <a:ext cx="2514600" cy="68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45" name="Formula 3"/>
              <p:cNvSpPr txBox="1"/>
              <p:nvPr/>
            </p:nvSpPr>
            <p:spPr>
              <a:xfrm>
                <a:off x="459360" y="5565600"/>
                <a:ext cx="189324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D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46" name="CustomShape 4"/>
          <p:cNvSpPr/>
          <p:nvPr/>
        </p:nvSpPr>
        <p:spPr>
          <a:xfrm>
            <a:off x="4608000" y="5558400"/>
            <a:ext cx="18288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47" name="Formula 5"/>
              <p:cNvSpPr txBox="1"/>
              <p:nvPr/>
            </p:nvSpPr>
            <p:spPr>
              <a:xfrm>
                <a:off x="4563720" y="5493600"/>
                <a:ext cx="132588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τ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48" name="CustomShape 6"/>
          <p:cNvSpPr/>
          <p:nvPr/>
        </p:nvSpPr>
        <p:spPr>
          <a:xfrm>
            <a:off x="4572000" y="2743200"/>
            <a:ext cx="20574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49" name="Formula 7"/>
              <p:cNvSpPr txBox="1"/>
              <p:nvPr/>
            </p:nvSpPr>
            <p:spPr>
              <a:xfrm>
                <a:off x="4600080" y="2685600"/>
                <a:ext cx="151056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ν</m:t>
                    </m:r>
                    <m:r>
                      <m:t xml:space="preserve">p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CustomShape 1"/>
          <p:cNvSpPr/>
          <p:nvPr/>
        </p:nvSpPr>
        <p:spPr>
          <a:xfrm>
            <a:off x="0" y="-141120"/>
            <a:ext cx="9144000" cy="1741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Άσκηση 6 - Λύση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Αυτές οι αντιδράσεις επιτρέπονται: α) Τι είδος είναι τα νετρίνα? β) Ποιά η σύσταση κουάρκ των αδρονίων,  γ) Κάνετε τα διαγράμματα Feynman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1" name="" descr=""/>
          <p:cNvPicPr/>
          <p:nvPr/>
        </p:nvPicPr>
        <p:blipFill>
          <a:blip r:embed="rId1"/>
          <a:stretch/>
        </p:blipFill>
        <p:spPr>
          <a:xfrm>
            <a:off x="914400" y="1633320"/>
            <a:ext cx="7086600" cy="4892040"/>
          </a:xfrm>
          <a:prstGeom prst="rect">
            <a:avLst/>
          </a:prstGeom>
          <a:ln>
            <a:noFill/>
          </a:ln>
        </p:spPr>
      </p:pic>
      <p:sp>
        <p:nvSpPr>
          <p:cNvPr id="452" name="Line 2"/>
          <p:cNvSpPr/>
          <p:nvPr/>
        </p:nvSpPr>
        <p:spPr>
          <a:xfrm>
            <a:off x="2422800" y="1965600"/>
            <a:ext cx="2286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0" y="-112680"/>
            <a:ext cx="9144000" cy="1311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Κουάρκ &amp; κβαντικοί αριθμοί τους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Μπορούν να συμμετέχουν σε όλες τις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(Iσχυρές, Aσθενείς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250920" y="1214280"/>
            <a:ext cx="3004920" cy="5202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Κβαντικοί Αριθμοί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και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αντικουάρκ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(αντίθετες τιμές στους κβαντικούς αριθμούς τους)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0" name="" descr=""/>
          <p:cNvPicPr/>
          <p:nvPr/>
        </p:nvPicPr>
        <p:blipFill>
          <a:blip r:embed="rId1"/>
          <a:stretch/>
        </p:blipFill>
        <p:spPr>
          <a:xfrm>
            <a:off x="3537000" y="1347840"/>
            <a:ext cx="5070600" cy="2409840"/>
          </a:xfrm>
          <a:prstGeom prst="rect">
            <a:avLst/>
          </a:prstGeom>
          <a:ln>
            <a:noFill/>
          </a:ln>
        </p:spPr>
      </p:pic>
      <p:pic>
        <p:nvPicPr>
          <p:cNvPr id="141" name="" descr=""/>
          <p:cNvPicPr/>
          <p:nvPr/>
        </p:nvPicPr>
        <p:blipFill>
          <a:blip r:embed="rId2"/>
          <a:stretch/>
        </p:blipFill>
        <p:spPr>
          <a:xfrm>
            <a:off x="3517920" y="3792600"/>
            <a:ext cx="5168880" cy="2539800"/>
          </a:xfrm>
          <a:prstGeom prst="rect">
            <a:avLst/>
          </a:prstGeom>
          <a:ln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Λεπτόνια: έχουν λεπτονικούς κβαντικούς αριθμούς (δεν έχουν “βαρυονικό” αριθμό)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3" name="Table 2"/>
          <p:cNvGraphicFramePr/>
          <p:nvPr/>
        </p:nvGraphicFramePr>
        <p:xfrm>
          <a:off x="257040" y="2057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4" name="CustomShape 3"/>
          <p:cNvSpPr/>
          <p:nvPr/>
        </p:nvSpPr>
        <p:spPr>
          <a:xfrm>
            <a:off x="157320" y="1274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5" name="Table 4"/>
          <p:cNvGraphicFramePr/>
          <p:nvPr/>
        </p:nvGraphicFramePr>
        <p:xfrm>
          <a:off x="3262320" y="89640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6" name="CustomShape 5"/>
          <p:cNvSpPr/>
          <p:nvPr/>
        </p:nvSpPr>
        <p:spPr>
          <a:xfrm>
            <a:off x="206676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6"/>
          <p:cNvSpPr/>
          <p:nvPr/>
        </p:nvSpPr>
        <p:spPr>
          <a:xfrm>
            <a:off x="120348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7"/>
          <p:cNvSpPr/>
          <p:nvPr/>
        </p:nvSpPr>
        <p:spPr>
          <a:xfrm>
            <a:off x="33984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TextShape 8"/>
          <p:cNvSpPr txBox="1"/>
          <p:nvPr/>
        </p:nvSpPr>
        <p:spPr>
          <a:xfrm>
            <a:off x="4680" y="3364200"/>
            <a:ext cx="9183240" cy="29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                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0" y="-38160"/>
            <a:ext cx="9144000" cy="152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br/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ΔΕΝ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συμμετέχουν στις Ισχυρές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(“αισθάνονται” μόνο τις Ασθενείς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493560" y="1370160"/>
            <a:ext cx="8229600" cy="555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Λεπτονικός  Αριθμός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1631880" y="1887480"/>
            <a:ext cx="5958000" cy="1754280"/>
          </a:xfrm>
          <a:prstGeom prst="rect">
            <a:avLst/>
          </a:prstGeom>
          <a:ln>
            <a:noFill/>
          </a:ln>
        </p:spPr>
      </p:pic>
      <p:pic>
        <p:nvPicPr>
          <p:cNvPr id="153" name="" descr=""/>
          <p:cNvPicPr/>
          <p:nvPr/>
        </p:nvPicPr>
        <p:blipFill>
          <a:blip r:embed="rId2"/>
          <a:stretch/>
        </p:blipFill>
        <p:spPr>
          <a:xfrm>
            <a:off x="1647720" y="3686040"/>
            <a:ext cx="5931000" cy="1758960"/>
          </a:xfrm>
          <a:prstGeom prst="rect">
            <a:avLst/>
          </a:prstGeom>
          <a:ln>
            <a:noFill/>
          </a:ln>
        </p:spPr>
      </p:pic>
      <p:sp>
        <p:nvSpPr>
          <p:cNvPr id="154" name="CustomShape 3"/>
          <p:cNvSpPr/>
          <p:nvPr/>
        </p:nvSpPr>
        <p:spPr>
          <a:xfrm>
            <a:off x="228600" y="5576760"/>
            <a:ext cx="8915400" cy="91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άθε ‘οικογένεια’ λεπτονίων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  τον αντίστοιχο Λεπτονικό Αριθμό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 Λεπτονικ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ός αριθμός 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ΔΙΑΤΗΡΕΙΤΑΙ ΠΑΝΤΑ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CustomShape 2"/>
          <p:cNvSpPr/>
          <p:nvPr/>
        </p:nvSpPr>
        <p:spPr>
          <a:xfrm>
            <a:off x="0" y="3600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Tα βασικά σωματίδια της ύλης: Κουάρκ και Λεπτόνια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7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58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9" name="Table 5"/>
          <p:cNvGraphicFramePr/>
          <p:nvPr/>
        </p:nvGraphicFramePr>
        <p:xfrm>
          <a:off x="3262320" y="1003320"/>
          <a:ext cx="5714280" cy="226800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Αριθμός “γεύσης”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0" name="CustomShape 6"/>
          <p:cNvSpPr/>
          <p:nvPr/>
        </p:nvSpPr>
        <p:spPr>
          <a:xfrm>
            <a:off x="3182760" y="3189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Λεπτονικός Αριθμός = 0 γιά όλα τα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1" name="Table 7"/>
          <p:cNvGraphicFramePr/>
          <p:nvPr/>
        </p:nvGraphicFramePr>
        <p:xfrm>
          <a:off x="257040" y="5261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2" name="CustomShape 8"/>
          <p:cNvSpPr/>
          <p:nvPr/>
        </p:nvSpPr>
        <p:spPr>
          <a:xfrm>
            <a:off x="157320" y="4478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3" name="Table 9"/>
          <p:cNvGraphicFramePr/>
          <p:nvPr/>
        </p:nvGraphicFramePr>
        <p:xfrm>
          <a:off x="3263760" y="420768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4" name="CustomShape 10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11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12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13"/>
          <p:cNvSpPr/>
          <p:nvPr/>
        </p:nvSpPr>
        <p:spPr>
          <a:xfrm>
            <a:off x="206676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4"/>
          <p:cNvSpPr/>
          <p:nvPr/>
        </p:nvSpPr>
        <p:spPr>
          <a:xfrm>
            <a:off x="120348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15"/>
          <p:cNvSpPr/>
          <p:nvPr/>
        </p:nvSpPr>
        <p:spPr>
          <a:xfrm>
            <a:off x="33984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16"/>
          <p:cNvSpPr/>
          <p:nvPr/>
        </p:nvSpPr>
        <p:spPr>
          <a:xfrm>
            <a:off x="3229200" y="387252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Βαρυονικός Αριθμός = 0 γιά όλα τα λεπτόνια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Σωματίδια που παρατηρούμε στη φύση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324000" y="119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p=uud,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Μεσόνια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κουάρκ με αντι-κουάρκ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π.χ.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+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=ud, D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=cd, 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0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= uu και dd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B=0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Line 3"/>
          <p:cNvSpPr/>
          <p:nvPr/>
        </p:nvSpPr>
        <p:spPr>
          <a:xfrm>
            <a:off x="3252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Line 4"/>
          <p:cNvSpPr/>
          <p:nvPr/>
        </p:nvSpPr>
        <p:spPr>
          <a:xfrm>
            <a:off x="5342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Line 5"/>
          <p:cNvSpPr/>
          <p:nvPr/>
        </p:nvSpPr>
        <p:spPr>
          <a:xfrm>
            <a:off x="6205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4567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2009-12-10T10:58:46Z</dcterms:created>
  <dc:creator>Dimos Sampsonidis</dc:creator>
  <dc:description/>
  <dc:language>en-US</dc:language>
  <cp:lastModifiedBy/>
  <dcterms:modified xsi:type="dcterms:W3CDTF">2018-12-19T13:56:29Z</dcterms:modified>
  <cp:revision>140</cp:revision>
  <dc:subject/>
  <dc:title>Slide 1</dc:title>
</cp:coreProperties>
</file>