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notesSlides/notesSlide14.xml" ContentType="application/vnd.openxmlformats-officedocument.presentationml.notesSlide+xml"/>
  <Override PartName="/ppt/notesSlides/_rels/notesSlide15.xml.rels" ContentType="application/vnd.openxmlformats-package.relationships+xml"/>
  <Override PartName="/ppt/notesSlides/_rels/notesSlide14.xml.rels" ContentType="application/vnd.openxmlformats-package.relationships+xml"/>
  <Override PartName="/ppt/notesSlides/notesSlide15.xml" ContentType="application/vnd.openxmlformats-officedocument.presentationml.notesSlide+xml"/>
  <Override PartName="/ppt/embeddings/oleObject1.bin" ContentType="application/vnd.openxmlformats-officedocument.oleObject"/>
  <Override PartName="/ppt/media/image20.wmf" ContentType="image/x-wmf"/>
  <Override PartName="/ppt/media/image6.png" ContentType="image/png"/>
  <Override PartName="/ppt/media/image3.png" ContentType="image/png"/>
  <Override PartName="/ppt/media/image4.png" ContentType="image/png"/>
  <Override PartName="/ppt/media/image1.png" ContentType="image/png"/>
  <Override PartName="/ppt/media/image2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5.jpeg" ContentType="image/jpeg"/>
  <Override PartName="/ppt/media/image15.png" ContentType="image/png"/>
  <Override PartName="/ppt/media/image16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8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45.xml" ContentType="application/vnd.openxmlformats-officedocument.presentationml.slide+xml"/>
  <Override PartName="/ppt/slides/slide20.xml" ContentType="application/vnd.openxmlformats-officedocument.presentationml.slide+xml"/>
  <Override PartName="/ppt/slides/slide46.xml" ContentType="application/vnd.openxmlformats-officedocument.presentationml.slide+xml"/>
  <Override PartName="/ppt/slides/slide21.xml" ContentType="application/vnd.openxmlformats-officedocument.presentationml.slide+xml"/>
  <Override PartName="/ppt/slides/slide47.xml" ContentType="application/vnd.openxmlformats-officedocument.presentationml.slide+xml"/>
  <Override PartName="/ppt/slides/slide22.xml" ContentType="application/vnd.openxmlformats-officedocument.presentationml.slide+xml"/>
  <Override PartName="/ppt/slides/slide48.xml" ContentType="application/vnd.openxmlformats-officedocument.presentationml.slide+xml"/>
  <Override PartName="/ppt/slides/slide23.xml" ContentType="application/vnd.openxmlformats-officedocument.presentationml.slide+xml"/>
  <Override PartName="/ppt/slides/slide4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slides/slide30.xml" ContentType="application/vnd.openxmlformats-officedocument.presentationml.slide+xml"/>
  <Override PartName="/ppt/slides/slide56.xml" ContentType="application/vnd.openxmlformats-officedocument.presentationml.slide+xml"/>
  <Override PartName="/ppt/slides/slide31.xml" ContentType="application/vnd.openxmlformats-officedocument.presentationml.slide+xml"/>
  <Override PartName="/ppt/slides/slide57.xml" ContentType="application/vnd.openxmlformats-officedocument.presentationml.slide+xml"/>
  <Override PartName="/ppt/slides/slide32.xml" ContentType="application/vnd.openxmlformats-officedocument.presentationml.slide+xml"/>
  <Override PartName="/ppt/slides/slide58.xml" ContentType="application/vnd.openxmlformats-officedocument.presentationml.slide+xml"/>
  <Override PartName="/ppt/slides/slide33.xml" ContentType="application/vnd.openxmlformats-officedocument.presentationml.slide+xml"/>
  <Override PartName="/ppt/slides/slide59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_rels/slide62.xml.rels" ContentType="application/vnd.openxmlformats-package.relationships+xml"/>
  <Override PartName="/ppt/slides/_rels/slide61.xml.rels" ContentType="application/vnd.openxmlformats-package.relationships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5.xml.rels" ContentType="application/vnd.openxmlformats-package.relationships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51.xml.rels" ContentType="application/vnd.openxmlformats-package.relationships+xml"/>
  <Override PartName="/ppt/slides/_rels/slide50.xml.rels" ContentType="application/vnd.openxmlformats-package.relationships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4.xml.rels" ContentType="application/vnd.openxmlformats-package.relationships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59.xml.rels" ContentType="application/vnd.openxmlformats-package.relationships+xml"/>
  <Override PartName="/ppt/slides/_rels/slide12.xml.rels" ContentType="application/vnd.openxmlformats-package.relationships+xml"/>
  <Override PartName="/ppt/slides/_rels/slide58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3.xml.rels" ContentType="application/vnd.openxmlformats-package.relationships+xml"/>
  <Override PartName="/ppt/slides/_rels/slide3.xml.rels" ContentType="application/vnd.openxmlformats-package.relationships+xml"/>
  <Override PartName="/ppt/slides/_rels/slide45.xml.rels" ContentType="application/vnd.openxmlformats-package.relationships+xml"/>
  <Override PartName="/ppt/slides/_rels/slide4.xml.rels" ContentType="application/vnd.openxmlformats-package.relationships+xml"/>
  <Override PartName="/ppt/slides/_rels/slide35.xml.rels" ContentType="application/vnd.openxmlformats-package.relationships+xml"/>
  <Override PartName="/ppt/slides/_rels/slide5.xml.rels" ContentType="application/vnd.openxmlformats-package.relationships+xml"/>
  <Override PartName="/ppt/slides/_rels/slide36.xml.rels" ContentType="application/vnd.openxmlformats-package.relationships+xml"/>
  <Override PartName="/ppt/slides/_rels/slide6.xml.rels" ContentType="application/vnd.openxmlformats-package.relationships+xml"/>
  <Override PartName="/ppt/slides/_rels/slide17.xml.rels" ContentType="application/vnd.openxmlformats-package.relationships+xml"/>
  <Override PartName="/ppt/slides/_rels/slide46.xml.rels" ContentType="application/vnd.openxmlformats-package.relationships+xml"/>
  <Override PartName="/ppt/slides/_rels/slide18.xml.rels" ContentType="application/vnd.openxmlformats-package.relationships+xml"/>
  <Override PartName="/ppt/slides/_rels/slide47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30.xml.rels" ContentType="application/vnd.openxmlformats-package.relationships+xml"/>
  <Override PartName="/ppt/slides/_rels/slide25.xml.rels" ContentType="application/vnd.openxmlformats-package.relationships+xml"/>
  <Override PartName="/ppt/slides/_rels/slide31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60.xml.rels" ContentType="application/vnd.openxmlformats-package.relationships+xml"/>
  <Override PartName="/ppt/slides/_rels/slide32.xml.rels" ContentType="application/vnd.openxmlformats-package.relationships+xml"/>
  <Override PartName="/ppt/slides/_rels/slide28.xml.rels" ContentType="application/vnd.openxmlformats-package.relationships+xml"/>
  <Override PartName="/ppt/slides/_rels/slide10.xml.rels" ContentType="application/vnd.openxmlformats-package.relationships+xml"/>
  <Override PartName="/ppt/slides/_rels/slide29.xml.rels" ContentType="application/vnd.openxmlformats-package.relationships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</p:sldIdLst>
  <p:sldSz cx="9144000" cy="6858000"/>
  <p:notesSz cx="6858000" cy="971232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ldImg"/>
          </p:nvPr>
        </p:nvSpPr>
        <p:spPr>
          <a:xfrm>
            <a:off x="1209960" y="737640"/>
            <a:ext cx="4437000" cy="3641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3850" spc="-1" strike="noStrike">
                <a:latin typeface="Arial"/>
              </a:rPr>
              <a:t>Click to move the slide</a:t>
            </a:r>
            <a:endParaRPr b="0" lang="en-US" sz="385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85800" y="4613400"/>
            <a:ext cx="5486040" cy="437040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550" spc="-1" strike="noStrike">
                <a:latin typeface="Arial"/>
              </a:rPr>
              <a:t>Click to edit the notes format</a:t>
            </a:r>
            <a:endParaRPr b="0" lang="en-US" sz="255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76120" cy="4852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dt"/>
          </p:nvPr>
        </p:nvSpPr>
        <p:spPr>
          <a:xfrm>
            <a:off x="3881520" y="0"/>
            <a:ext cx="2976120" cy="48528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ftr"/>
          </p:nvPr>
        </p:nvSpPr>
        <p:spPr>
          <a:xfrm>
            <a:off x="0" y="9227160"/>
            <a:ext cx="2976120" cy="48528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sldNum"/>
          </p:nvPr>
        </p:nvSpPr>
        <p:spPr>
          <a:xfrm>
            <a:off x="3881520" y="9227160"/>
            <a:ext cx="2976120" cy="48528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44198579-11BB-4DCF-8653-75361DBF3B3C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CustomShape 1"/>
          <p:cNvSpPr/>
          <p:nvPr/>
        </p:nvSpPr>
        <p:spPr>
          <a:xfrm>
            <a:off x="3882960" y="9226440"/>
            <a:ext cx="2971800" cy="48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r">
              <a:lnSpc>
                <a:spcPct val="100000"/>
              </a:lnSpc>
            </a:pPr>
            <a:fld id="{BE58471E-4C45-4C99-AE94-D23B749B72E3}" type="slidenum">
              <a:rPr b="0" lang="el-GR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0" name="PlaceHolder 2"/>
          <p:cNvSpPr>
            <a:spLocks noGrp="1"/>
          </p:cNvSpPr>
          <p:nvPr>
            <p:ph type="sldImg"/>
          </p:nvPr>
        </p:nvSpPr>
        <p:spPr>
          <a:xfrm>
            <a:off x="1000080" y="728640"/>
            <a:ext cx="4857840" cy="3643200"/>
          </a:xfrm>
          <a:prstGeom prst="rect">
            <a:avLst/>
          </a:prstGeom>
        </p:spPr>
      </p:sp>
      <p:sp>
        <p:nvSpPr>
          <p:cNvPr id="701" name="PlaceHolder 3"/>
          <p:cNvSpPr>
            <a:spLocks noGrp="1"/>
          </p:cNvSpPr>
          <p:nvPr>
            <p:ph type="body"/>
          </p:nvPr>
        </p:nvSpPr>
        <p:spPr>
          <a:xfrm>
            <a:off x="914400" y="4614840"/>
            <a:ext cx="5027760" cy="437076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CustomShape 1"/>
          <p:cNvSpPr/>
          <p:nvPr/>
        </p:nvSpPr>
        <p:spPr>
          <a:xfrm>
            <a:off x="3882960" y="9226440"/>
            <a:ext cx="2971800" cy="48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r">
              <a:lnSpc>
                <a:spcPct val="100000"/>
              </a:lnSpc>
            </a:pPr>
            <a:fld id="{94AC8278-F595-4B50-854F-C2DC01296AB6}" type="slidenum">
              <a:rPr b="0" lang="el-GR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3" name="PlaceHolder 2"/>
          <p:cNvSpPr>
            <a:spLocks noGrp="1"/>
          </p:cNvSpPr>
          <p:nvPr>
            <p:ph type="sldImg"/>
          </p:nvPr>
        </p:nvSpPr>
        <p:spPr>
          <a:xfrm>
            <a:off x="1000080" y="728640"/>
            <a:ext cx="4857840" cy="3643200"/>
          </a:xfrm>
          <a:prstGeom prst="rect">
            <a:avLst/>
          </a:prstGeom>
        </p:spPr>
      </p:sp>
      <p:sp>
        <p:nvSpPr>
          <p:cNvPr id="704" name="PlaceHolder 3"/>
          <p:cNvSpPr>
            <a:spLocks noGrp="1"/>
          </p:cNvSpPr>
          <p:nvPr>
            <p:ph type="body"/>
          </p:nvPr>
        </p:nvSpPr>
        <p:spPr>
          <a:xfrm>
            <a:off x="914400" y="4614840"/>
            <a:ext cx="5027760" cy="437076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0" y="-27360"/>
            <a:ext cx="9136080" cy="11354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68360" y="1628640"/>
            <a:ext cx="822168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8360" y="3706200"/>
            <a:ext cx="822168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0" y="-27360"/>
            <a:ext cx="9136080" cy="11354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68360" y="1628640"/>
            <a:ext cx="401184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81080" y="1628640"/>
            <a:ext cx="401184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8360" y="3706200"/>
            <a:ext cx="401184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81080" y="3706200"/>
            <a:ext cx="401184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0" y="-27360"/>
            <a:ext cx="9136080" cy="11354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68360" y="1628640"/>
            <a:ext cx="264708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48280" y="1628640"/>
            <a:ext cx="264708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7840" y="1628640"/>
            <a:ext cx="264708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68360" y="3706200"/>
            <a:ext cx="264708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48280" y="3706200"/>
            <a:ext cx="264708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7840" y="3706200"/>
            <a:ext cx="264708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0" y="-27360"/>
            <a:ext cx="9136080" cy="11354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68360" y="1628640"/>
            <a:ext cx="8221680" cy="39772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0" y="-27360"/>
            <a:ext cx="9136080" cy="11354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68360" y="1628640"/>
            <a:ext cx="8221680" cy="3977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0" y="-27360"/>
            <a:ext cx="9136080" cy="11354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68360" y="1628640"/>
            <a:ext cx="4011840" cy="3977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81080" y="1628640"/>
            <a:ext cx="4011840" cy="3977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0" y="-27360"/>
            <a:ext cx="9136080" cy="11354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0" y="-27360"/>
            <a:ext cx="9136080" cy="526464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0" y="-27360"/>
            <a:ext cx="9136080" cy="11354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68360" y="1628640"/>
            <a:ext cx="401184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81080" y="1628640"/>
            <a:ext cx="4011840" cy="3977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8360" y="3706200"/>
            <a:ext cx="401184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0" y="-27360"/>
            <a:ext cx="9136080" cy="11354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68360" y="1628640"/>
            <a:ext cx="8221680" cy="39772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0" y="-27360"/>
            <a:ext cx="9136080" cy="11354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68360" y="1628640"/>
            <a:ext cx="4011840" cy="3977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81080" y="1628640"/>
            <a:ext cx="401184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81080" y="3706200"/>
            <a:ext cx="401184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0" y="-27360"/>
            <a:ext cx="9136080" cy="11354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68360" y="1628640"/>
            <a:ext cx="401184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81080" y="1628640"/>
            <a:ext cx="401184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8360" y="3706200"/>
            <a:ext cx="822168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0" y="-27360"/>
            <a:ext cx="9136080" cy="11354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68360" y="1628640"/>
            <a:ext cx="822168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8360" y="3706200"/>
            <a:ext cx="822168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0" y="-27360"/>
            <a:ext cx="9136080" cy="11354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68360" y="1628640"/>
            <a:ext cx="401184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81080" y="1628640"/>
            <a:ext cx="401184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8360" y="3706200"/>
            <a:ext cx="401184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681080" y="3706200"/>
            <a:ext cx="401184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0" y="-27360"/>
            <a:ext cx="9136080" cy="11354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68360" y="1628640"/>
            <a:ext cx="264708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248280" y="1628640"/>
            <a:ext cx="264708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27840" y="1628640"/>
            <a:ext cx="264708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68360" y="3706200"/>
            <a:ext cx="264708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248280" y="3706200"/>
            <a:ext cx="264708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027840" y="3706200"/>
            <a:ext cx="264708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0" y="-27360"/>
            <a:ext cx="9136080" cy="11354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68360" y="1628640"/>
            <a:ext cx="8221680" cy="39772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0" y="-27360"/>
            <a:ext cx="9136080" cy="11354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68360" y="1628640"/>
            <a:ext cx="8221680" cy="3977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0" y="-27360"/>
            <a:ext cx="9136080" cy="11354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68360" y="1628640"/>
            <a:ext cx="4011840" cy="3977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81080" y="1628640"/>
            <a:ext cx="4011840" cy="3977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0" y="-27360"/>
            <a:ext cx="9136080" cy="11354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0" y="-27360"/>
            <a:ext cx="9136080" cy="11354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68360" y="1628640"/>
            <a:ext cx="8221680" cy="3977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0" y="-27360"/>
            <a:ext cx="9136080" cy="526464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0" y="-27360"/>
            <a:ext cx="9136080" cy="11354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68360" y="1628640"/>
            <a:ext cx="401184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81080" y="1628640"/>
            <a:ext cx="4011840" cy="3977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8360" y="3706200"/>
            <a:ext cx="401184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0" y="-27360"/>
            <a:ext cx="9136080" cy="11354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68360" y="1628640"/>
            <a:ext cx="4011840" cy="3977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81080" y="1628640"/>
            <a:ext cx="401184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81080" y="3706200"/>
            <a:ext cx="401184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0" y="-27360"/>
            <a:ext cx="9136080" cy="11354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68360" y="1628640"/>
            <a:ext cx="401184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81080" y="1628640"/>
            <a:ext cx="401184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8360" y="3706200"/>
            <a:ext cx="822168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0" y="-27360"/>
            <a:ext cx="9136080" cy="11354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68360" y="1628640"/>
            <a:ext cx="822168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8360" y="3706200"/>
            <a:ext cx="822168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0" y="-27360"/>
            <a:ext cx="9136080" cy="11354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68360" y="1628640"/>
            <a:ext cx="401184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81080" y="1628640"/>
            <a:ext cx="401184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68360" y="3706200"/>
            <a:ext cx="401184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681080" y="3706200"/>
            <a:ext cx="401184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0" y="-27360"/>
            <a:ext cx="9136080" cy="11354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68360" y="1628640"/>
            <a:ext cx="264708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248280" y="1628640"/>
            <a:ext cx="264708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27840" y="1628640"/>
            <a:ext cx="264708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68360" y="3706200"/>
            <a:ext cx="264708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248280" y="3706200"/>
            <a:ext cx="264708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027840" y="3706200"/>
            <a:ext cx="264708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0" y="-27360"/>
            <a:ext cx="9136080" cy="11354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68360" y="1628640"/>
            <a:ext cx="4011840" cy="3977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81080" y="1628640"/>
            <a:ext cx="4011840" cy="3977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0" y="-27360"/>
            <a:ext cx="9136080" cy="11354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0" y="-27360"/>
            <a:ext cx="9136080" cy="526464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0" y="-27360"/>
            <a:ext cx="9136080" cy="11354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68360" y="1628640"/>
            <a:ext cx="401184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81080" y="1628640"/>
            <a:ext cx="4011840" cy="3977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8360" y="3706200"/>
            <a:ext cx="401184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0" y="-27360"/>
            <a:ext cx="9136080" cy="11354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68360" y="1628640"/>
            <a:ext cx="4011840" cy="3977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81080" y="1628640"/>
            <a:ext cx="401184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81080" y="3706200"/>
            <a:ext cx="401184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0" y="-27360"/>
            <a:ext cx="9136080" cy="11354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68360" y="1628640"/>
            <a:ext cx="401184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81080" y="1628640"/>
            <a:ext cx="401184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8360" y="3706200"/>
            <a:ext cx="8221680" cy="18968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120600" y="6521400"/>
            <a:ext cx="8915400" cy="493920"/>
          </a:xfrm>
          <a:prstGeom prst="rect">
            <a:avLst/>
          </a:prstGeom>
          <a:solidFill>
            <a:srgbClr val="cccc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0" y="-27360"/>
            <a:ext cx="9136080" cy="11354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68360" y="1628640"/>
            <a:ext cx="8221680" cy="3977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2680" indent="-285480">
              <a:spcBef>
                <a:spcPts val="697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CustomShape 4"/>
          <p:cNvSpPr/>
          <p:nvPr/>
        </p:nvSpPr>
        <p:spPr>
          <a:xfrm>
            <a:off x="457200" y="6245280"/>
            <a:ext cx="2133720" cy="476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3124080" y="6245280"/>
            <a:ext cx="2895840" cy="476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8193240" y="6521400"/>
            <a:ext cx="863280" cy="398880"/>
          </a:xfrm>
          <a:prstGeom prst="rect">
            <a:avLst/>
          </a:prstGeom>
        </p:spPr>
        <p:txBody>
          <a:bodyPr/>
          <a:p>
            <a:pPr/>
            <a:fld id="{CE5C53C1-F8D6-4FB7-8728-61E5F08A7E75}" type="slidenum">
              <a:rPr b="0" lang="el-GR" sz="20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1913040" y="6522840"/>
            <a:ext cx="4798800" cy="396720"/>
          </a:xfrm>
          <a:prstGeom prst="rect">
            <a:avLst/>
          </a:prstGeom>
        </p:spPr>
        <p:txBody>
          <a:bodyPr/>
          <a:p>
            <a:pPr/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&lt;footer&gt;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dt"/>
          </p:nvPr>
        </p:nvSpPr>
        <p:spPr>
          <a:xfrm>
            <a:off x="133200" y="6522840"/>
            <a:ext cx="1549440" cy="396720"/>
          </a:xfrm>
          <a:prstGeom prst="rect">
            <a:avLst/>
          </a:prstGeom>
        </p:spPr>
        <p:txBody>
          <a:bodyPr/>
          <a:p>
            <a:pPr/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&lt;date/time&gt;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49372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3850" spc="-1" strike="noStrike">
                <a:latin typeface="Arial"/>
              </a:rPr>
              <a:t>Click to edit the title text format</a:t>
            </a:r>
            <a:endParaRPr b="0" lang="en-US" sz="385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 rot="10800000">
            <a:off x="8686440" y="1604880"/>
            <a:ext cx="8229240" cy="39776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28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910" spc="-1" strike="noStrike">
                <a:latin typeface="Arial"/>
              </a:rPr>
              <a:t>Click to edit the outline text format</a:t>
            </a:r>
            <a:endParaRPr b="0" lang="en-US" sz="2910" spc="-1" strike="noStrike">
              <a:latin typeface="Arial"/>
            </a:endParaRPr>
          </a:p>
          <a:p>
            <a:pPr lvl="1" marL="783000" indent="-261000">
              <a:spcAft>
                <a:spcPts val="1026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540" spc="-1" strike="noStrike">
                <a:latin typeface="Arial"/>
              </a:rPr>
              <a:t>Second Outline Level</a:t>
            </a:r>
            <a:endParaRPr b="0" lang="en-US" sz="2540" spc="-1" strike="noStrike">
              <a:latin typeface="Arial"/>
            </a:endParaRPr>
          </a:p>
          <a:p>
            <a:pPr lvl="2" marL="1174680" indent="-195840">
              <a:spcAft>
                <a:spcPts val="77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180" spc="-1" strike="noStrike">
                <a:latin typeface="Arial"/>
              </a:rPr>
              <a:t>Third Outline Level</a:t>
            </a:r>
            <a:endParaRPr b="0" lang="en-US" sz="2180" spc="-1" strike="noStrike">
              <a:latin typeface="Arial"/>
            </a:endParaRPr>
          </a:p>
          <a:p>
            <a:pPr lvl="3" marL="1566360" indent="-195480">
              <a:spcAft>
                <a:spcPts val="51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20" spc="-1" strike="noStrike">
                <a:latin typeface="Arial"/>
              </a:rPr>
              <a:t>Fourth Outline Level</a:t>
            </a:r>
            <a:endParaRPr b="0" lang="en-US" sz="1820" spc="-1" strike="noStrike">
              <a:latin typeface="Arial"/>
            </a:endParaRPr>
          </a:p>
          <a:p>
            <a:pPr lvl="4" marL="1957680" indent="-195480">
              <a:spcAft>
                <a:spcPts val="25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20" spc="-1" strike="noStrike">
                <a:latin typeface="Arial"/>
              </a:rPr>
              <a:t>Fifth Outline Level</a:t>
            </a:r>
            <a:endParaRPr b="0" lang="en-US" sz="1820" spc="-1" strike="noStrike">
              <a:latin typeface="Arial"/>
            </a:endParaRPr>
          </a:p>
          <a:p>
            <a:pPr lvl="5" marL="2349360" indent="-195480">
              <a:spcAft>
                <a:spcPts val="25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20" spc="-1" strike="noStrike">
                <a:latin typeface="Arial"/>
              </a:rPr>
              <a:t>Sixth Outline Level</a:t>
            </a:r>
            <a:endParaRPr b="0" lang="en-US" sz="1820" spc="-1" strike="noStrike">
              <a:latin typeface="Arial"/>
            </a:endParaRPr>
          </a:p>
          <a:p>
            <a:pPr lvl="6" marL="2740680" indent="-195480">
              <a:spcAft>
                <a:spcPts val="25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20" spc="-1" strike="noStrike">
                <a:latin typeface="Arial"/>
              </a:rPr>
              <a:t>Seventh Outline Level</a:t>
            </a:r>
            <a:endParaRPr b="0" lang="en-US" sz="182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130320" y="6247440"/>
            <a:ext cx="2150640" cy="473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sldNum"/>
          </p:nvPr>
        </p:nvSpPr>
        <p:spPr>
          <a:xfrm>
            <a:off x="8392680" y="6247440"/>
            <a:ext cx="717840" cy="473040"/>
          </a:xfrm>
          <a:prstGeom prst="rect">
            <a:avLst/>
          </a:prstGeom>
        </p:spPr>
        <p:txBody>
          <a:bodyPr lIns="0" rIns="0" tIns="0" bIns="0"/>
          <a:p>
            <a:pPr algn="r"/>
            <a:fld id="{CEB29F83-D8E5-433B-96EC-DE4F61AB450B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ftr"/>
          </p:nvPr>
        </p:nvSpPr>
        <p:spPr>
          <a:xfrm>
            <a:off x="1600200" y="6247440"/>
            <a:ext cx="7086600" cy="47304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360" indent="-342720"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2320" indent="-285480">
              <a:spcBef>
                <a:spcPts val="697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59984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457200" y="6247440"/>
            <a:ext cx="2130120" cy="47268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&lt;date/time&gt;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3126960" y="6247440"/>
            <a:ext cx="2898000" cy="47268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&lt;footer&gt;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6555960" y="6247440"/>
            <a:ext cx="2130120" cy="472680"/>
          </a:xfrm>
          <a:prstGeom prst="rect">
            <a:avLst/>
          </a:prstGeom>
        </p:spPr>
        <p:txBody>
          <a:bodyPr/>
          <a:p>
            <a:fld id="{AE2D997F-2C81-4834-BD1D-79153B95DBC8}" type="slidenum">
              <a:rPr b="0" lang="en-US" sz="20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wmf"/><Relationship Id="rId3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207360" y="59040"/>
            <a:ext cx="8709840" cy="5215680"/>
          </a:xfrm>
          <a:prstGeom prst="rect">
            <a:avLst/>
          </a:prstGeom>
          <a:solidFill>
            <a:srgbClr val="cfe7f5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1" lang="en-US" sz="3200" spc="-1" strike="noStrike">
                <a:latin typeface="DejaVu Sans"/>
              </a:rPr>
              <a:t>Στοιχεία Πυρηνικής Φυσικής και Στοιχειωδών Σωματιδίων</a:t>
            </a:r>
            <a:br/>
            <a:r>
              <a:rPr b="1" lang="en-US" sz="3200" spc="-1" strike="noStrike">
                <a:latin typeface="DejaVu Sans"/>
              </a:rPr>
              <a:t>(5ου εξαμήνου, χειμερινό 2018-19)</a:t>
            </a:r>
            <a:br/>
            <a:br/>
            <a:r>
              <a:rPr b="0" lang="en-US" sz="3200" spc="-1" strike="noStrike">
                <a:solidFill>
                  <a:srgbClr val="0000ff"/>
                </a:solidFill>
                <a:latin typeface="DejaVu Sans"/>
              </a:rPr>
              <a:t>Τμήμα T2: Κ. Κορδάς &amp; Δ. Σαμψωνίδης</a:t>
            </a:r>
            <a:br/>
            <a:br/>
            <a:r>
              <a:rPr b="1" lang="en-US" sz="3200" spc="-1" strike="noStrike">
                <a:latin typeface="DejaVu Sans"/>
              </a:rPr>
              <a:t>Μάθημα 24</a:t>
            </a:r>
            <a:br/>
            <a:r>
              <a:rPr b="0" lang="en-US" sz="3200" spc="-1" strike="noStrike">
                <a:solidFill>
                  <a:srgbClr val="ff0000"/>
                </a:solidFill>
                <a:latin typeface="DejaVu Sans"/>
              </a:rPr>
              <a:t> Μποζονικός διαδότης, σταθερά σύζευξης, υπολογισμός και σύγκριση ενεργών διατομών και ρυθμών διάσπασης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622080" y="5316480"/>
            <a:ext cx="7672680" cy="111384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lIns="90000" rIns="90000" tIns="46800" bIns="46800"/>
          <a:p>
            <a:pPr algn="ctr">
              <a:spcBef>
                <a:spcPts val="899"/>
              </a:spcBef>
            </a:pPr>
            <a:r>
              <a:rPr b="0" lang="en-GB" sz="3200" spc="-1" strike="noStrike">
                <a:solidFill>
                  <a:srgbClr val="333399"/>
                </a:solidFill>
                <a:latin typeface="DejaVu Sans"/>
              </a:rPr>
              <a:t> </a:t>
            </a:r>
            <a:r>
              <a:rPr b="0" lang="el-GR" sz="3600" spc="-1" strike="noStrike">
                <a:solidFill>
                  <a:srgbClr val="333399"/>
                </a:solidFill>
                <a:latin typeface="DejaVu Sans"/>
              </a:rPr>
              <a:t>Κώστας Κορδάς</a:t>
            </a:r>
            <a:endParaRPr b="0" lang="en-US" sz="3600" spc="-1" strike="noStrike">
              <a:latin typeface="Arial"/>
            </a:endParaRPr>
          </a:p>
          <a:p>
            <a:pPr algn="ctr">
              <a:spcBef>
                <a:spcPts val="697"/>
              </a:spcBef>
            </a:pPr>
            <a:r>
              <a:rPr b="0" lang="en-GB" sz="2800" spc="-1" strike="noStrike">
                <a:latin typeface="Arial"/>
              </a:rPr>
              <a:t>Αριστοτέλειο Πανεπιστήμιο Θεσσαλονίκης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34" name="TextShape 3"/>
          <p:cNvSpPr txBox="1"/>
          <p:nvPr/>
        </p:nvSpPr>
        <p:spPr>
          <a:xfrm>
            <a:off x="0" y="6400800"/>
            <a:ext cx="878076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l-GR" sz="1800" spc="-1" strike="noStrike">
                <a:solidFill>
                  <a:srgbClr val="ff0000"/>
                </a:solidFill>
                <a:latin typeface="DejaVu Sans"/>
              </a:rPr>
              <a:t>Πυρηνική &amp; Στοιχειώδη, Αριστοτέλειο Παν. Θ/νίκης, 9 Ιανουαρίου 2019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207360" y="2071440"/>
            <a:ext cx="8709840" cy="41472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2"/>
          <p:cNvSpPr/>
          <p:nvPr/>
        </p:nvSpPr>
        <p:spPr>
          <a:xfrm>
            <a:off x="184320" y="379800"/>
            <a:ext cx="5806440" cy="41472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TextShape 3"/>
          <p:cNvSpPr txBox="1"/>
          <p:nvPr/>
        </p:nvSpPr>
        <p:spPr>
          <a:xfrm>
            <a:off x="163080" y="-35640"/>
            <a:ext cx="8917200" cy="559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0" lang="en-US" sz="2800" spc="-1" strike="noStrike">
                <a:solidFill>
                  <a:srgbClr val="0000ff"/>
                </a:solidFill>
                <a:latin typeface="Calibri"/>
              </a:rPr>
              <a:t>Μονάδες (2)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15" name="Formula 4"/>
              <p:cNvSpPr txBox="1"/>
              <p:nvPr/>
            </p:nvSpPr>
            <p:spPr>
              <a:xfrm>
                <a:off x="153360" y="1965600"/>
                <a:ext cx="8739000" cy="6336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ℏ</m:t>
                    </m:r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rPr>
                        <m:lit/>
                        <m:nor/>
                      </m:rPr>
                      <m:t xml:space="preserve">197</m:t>
                    </m:r>
                    <m:r>
                      <m:rPr>
                        <m:lit/>
                        <m:nor/>
                      </m:rPr>
                      <m:t xml:space="preserve">MeV fm, όπου </m:t>
                    </m:r>
                    <m:r>
                      <m:t xml:space="preserve">ℏ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h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2π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δράσης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rPr>
                            <m:lit/>
                            <m:nor/>
                          </m:rPr>
                          <m:t xml:space="preserve">ενέργειας</m:t>
                        </m:r>
                        <m:r>
                          <m:t xml:space="preserve">×</m:t>
                        </m:r>
                        <m:r>
                          <m:rPr>
                            <m:lit/>
                            <m:nor/>
                          </m:rPr>
                          <m:t xml:space="preserve">χρόνου</m:t>
                        </m:r>
                      </m:e>
                    </m:d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16" name="Formula 5"/>
              <p:cNvSpPr txBox="1"/>
              <p:nvPr/>
            </p:nvSpPr>
            <p:spPr>
              <a:xfrm>
                <a:off x="188280" y="411480"/>
                <a:ext cx="5243400" cy="398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t xml:space="preserve">3</m:t>
                    </m:r>
                    <m:r>
                      <m:t xml:space="preserve">×</m:t>
                    </m:r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10</m:t>
                        </m:r>
                      </m:e>
                      <m:sup>
                        <m:r>
                          <m:t xml:space="preserve">8</m:t>
                        </m:r>
                      </m:sup>
                    </m:sSup>
                    <m:f>
                      <m:fPr>
                        <m:type m:val="lin"/>
                      </m:fPr>
                      <m:num>
                        <m:r>
                          <m:t xml:space="preserve">m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ταχύτητας</m:t>
                    </m:r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17" name="Formula 6"/>
              <p:cNvSpPr txBox="1"/>
              <p:nvPr/>
            </p:nvSpPr>
            <p:spPr>
              <a:xfrm>
                <a:off x="122760" y="901800"/>
                <a:ext cx="8057160" cy="386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μονάδα ενέργειας</m:t>
                    </m:r>
                    <m:r>
                      <m:t xml:space="preserve">≡</m:t>
                    </m:r>
                    <m:r>
                      <m:t xml:space="preserve">eV</m:t>
                    </m:r>
                    <m:r>
                      <m:t xml:space="preserve">=</m:t>
                    </m:r>
                    <m:r>
                      <m:t xml:space="preserve">1.6</m:t>
                    </m:r>
                    <m:r>
                      <m:t xml:space="preserve">∗</m:t>
                    </m:r>
                    <m:sSup>
                      <m:e>
                        <m:r>
                          <m:t xml:space="preserve">10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19</m:t>
                        </m:r>
                      </m:sup>
                    </m:sSup>
                    <m:r>
                      <m:t xml:space="preserve">Cb</m:t>
                    </m:r>
                    <m:r>
                      <m:t xml:space="preserve">∗</m:t>
                    </m:r>
                    <m:r>
                      <m:t xml:space="preserve">V</m:t>
                    </m:r>
                    <m:r>
                      <m:t xml:space="preserve">=</m:t>
                    </m:r>
                    <m:r>
                      <m:t xml:space="preserve">1.6</m:t>
                    </m:r>
                    <m:r>
                      <m:t xml:space="preserve">∗</m:t>
                    </m:r>
                    <m:sSup>
                      <m:e>
                        <m:r>
                          <m:t xml:space="preserve">10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19</m:t>
                        </m:r>
                      </m:sup>
                    </m:sSup>
                    <m:r>
                      <m:t xml:space="preserve">Joule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18" name="TextShape 7"/>
          <p:cNvSpPr txBox="1"/>
          <p:nvPr/>
        </p:nvSpPr>
        <p:spPr>
          <a:xfrm>
            <a:off x="153360" y="1234080"/>
            <a:ext cx="7880040" cy="425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Συνήθως χρησιμοποιούμε το MeV (= 10</a:t>
            </a:r>
            <a:r>
              <a:rPr b="0" lang="en-US" sz="2200" spc="-1" strike="noStrike" baseline="101000">
                <a:solidFill>
                  <a:srgbClr val="000000"/>
                </a:solidFill>
                <a:latin typeface="Arial"/>
              </a:rPr>
              <a:t>9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 eV)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TextShape 8"/>
          <p:cNvSpPr txBox="1"/>
          <p:nvPr/>
        </p:nvSpPr>
        <p:spPr>
          <a:xfrm>
            <a:off x="118800" y="1733040"/>
            <a:ext cx="5496120" cy="425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Σταθερά του Plank =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 h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 = 6.626 x 10</a:t>
            </a:r>
            <a:r>
              <a:rPr b="0" lang="en-US" sz="2200" spc="-1" strike="noStrike" baseline="101000">
                <a:solidFill>
                  <a:srgbClr val="000000"/>
                </a:solidFill>
                <a:latin typeface="Arial"/>
              </a:rPr>
              <a:t>-3 4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 J 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TextShape 9"/>
          <p:cNvSpPr txBox="1"/>
          <p:nvPr/>
        </p:nvSpPr>
        <p:spPr>
          <a:xfrm>
            <a:off x="130320" y="3692520"/>
            <a:ext cx="8928360" cy="2834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Μετράμε: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ff0000"/>
                </a:solidFill>
                <a:latin typeface="Arial"/>
              </a:rPr>
              <a:t>Μάζα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: </a:t>
            </a:r>
            <a:r>
              <a:rPr b="0" lang="en-US" sz="2000" spc="-1" strike="noStrike">
                <a:solidFill>
                  <a:srgbClr val="0000ff"/>
                </a:solidFill>
                <a:latin typeface="Arial"/>
              </a:rPr>
              <a:t>MeV/c</a:t>
            </a:r>
            <a:r>
              <a:rPr b="0" lang="en-US" sz="2000" spc="-1" strike="noStrike" baseline="101000">
                <a:solidFill>
                  <a:srgbClr val="0000ff"/>
                </a:solidFill>
                <a:latin typeface="Arial"/>
              </a:rPr>
              <a:t>2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 (αφού Ε = mc</a:t>
            </a:r>
            <a:r>
              <a:rPr b="0" lang="en-US" sz="2000" spc="-1" strike="noStrike" baseline="101000">
                <a:solidFill>
                  <a:srgbClr val="000000"/>
                </a:solidFill>
                <a:latin typeface="Arial"/>
              </a:rPr>
              <a:t>2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ff0000"/>
                </a:solidFill>
                <a:latin typeface="Arial"/>
              </a:rPr>
              <a:t>Ορμή: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ff"/>
                </a:solidFill>
                <a:latin typeface="Arial"/>
              </a:rPr>
              <a:t>MeV/c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(αφού p = mγβc)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ff0000"/>
                </a:solidFill>
                <a:latin typeface="Arial"/>
              </a:rPr>
              <a:t>Χρόνο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σε: </a:t>
            </a:r>
            <a:r>
              <a:rPr b="0" lang="en-US" sz="2000" spc="-1" strike="noStrike">
                <a:solidFill>
                  <a:srgbClr val="0000ff"/>
                </a:solidFill>
                <a:latin typeface="Arial"/>
              </a:rPr>
              <a:t>1/MeV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(αφού η μονάδα δράσης = Ενέργεια * Xρόνος = 1)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ff0000"/>
                </a:solidFill>
                <a:latin typeface="Arial"/>
              </a:rPr>
              <a:t>Μήκος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σε: μονάδες χρόνου =</a:t>
            </a:r>
            <a:r>
              <a:rPr b="0" lang="en-US" sz="2000" spc="-1" strike="noStrike">
                <a:solidFill>
                  <a:srgbClr val="0000ff"/>
                </a:solidFill>
                <a:latin typeface="Arial"/>
              </a:rPr>
              <a:t> 1/MeV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(αφού η μονάδα ταχύτητας=1)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US" sz="2000" spc="-1" strike="noStrike">
                <a:solidFill>
                  <a:srgbClr val="ff0000"/>
                </a:solidFill>
                <a:latin typeface="Arial"/>
              </a:rPr>
              <a:t>1 amu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= 1/12 μάζας ουδέτρου ατόμου </a:t>
            </a:r>
            <a:r>
              <a:rPr b="0" lang="en-US" sz="2000" spc="-1" strike="noStrike" baseline="101000">
                <a:solidFill>
                  <a:srgbClr val="000000"/>
                </a:solidFill>
                <a:latin typeface="Arial"/>
              </a:rPr>
              <a:t>12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 = 931.5 MeV/c</a:t>
            </a:r>
            <a:r>
              <a:rPr b="0" lang="en-US" sz="2000" spc="-1" strike="noStrike" baseline="101000">
                <a:solidFill>
                  <a:srgbClr val="000000"/>
                </a:solidFill>
                <a:latin typeface="Arial"/>
              </a:rPr>
              <a:t>2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Mάζα ηλεκτρονίου = 0.511 MeV/c</a:t>
            </a:r>
            <a:r>
              <a:rPr b="0" lang="en-US" sz="2000" spc="-1" strike="noStrike" baseline="101000">
                <a:solidFill>
                  <a:srgbClr val="000000"/>
                </a:solidFill>
                <a:latin typeface="Arial"/>
              </a:rPr>
              <a:t>2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Μάζα πρωτονίου = 938.3 MeV/c</a:t>
            </a:r>
            <a:r>
              <a:rPr b="0" lang="en-US" sz="2000" spc="-1" strike="noStrike" baseline="101000">
                <a:solidFill>
                  <a:srgbClr val="000000"/>
                </a:solidFill>
                <a:latin typeface="Arial"/>
              </a:rPr>
              <a:t>2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,  Μάζα νετρονίου  = 939.6 MeV/c</a:t>
            </a:r>
            <a:r>
              <a:rPr b="0" lang="en-US" sz="2000" spc="-1" strike="noStrike" baseline="101000">
                <a:solidFill>
                  <a:srgbClr val="000000"/>
                </a:solidFill>
                <a:latin typeface="Arial"/>
              </a:rPr>
              <a:t>2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Line 10"/>
          <p:cNvSpPr/>
          <p:nvPr/>
        </p:nvSpPr>
        <p:spPr>
          <a:xfrm>
            <a:off x="316800" y="838800"/>
            <a:ext cx="559908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Line 11"/>
          <p:cNvSpPr/>
          <p:nvPr/>
        </p:nvSpPr>
        <p:spPr>
          <a:xfrm>
            <a:off x="316800" y="1688040"/>
            <a:ext cx="559908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Line 12"/>
          <p:cNvSpPr/>
          <p:nvPr/>
        </p:nvSpPr>
        <p:spPr>
          <a:xfrm>
            <a:off x="317160" y="2602440"/>
            <a:ext cx="559908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Line 13"/>
          <p:cNvSpPr/>
          <p:nvPr/>
        </p:nvSpPr>
        <p:spPr>
          <a:xfrm>
            <a:off x="317520" y="3712680"/>
            <a:ext cx="559908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TextShape 14"/>
          <p:cNvSpPr txBox="1"/>
          <p:nvPr/>
        </p:nvSpPr>
        <p:spPr>
          <a:xfrm>
            <a:off x="4322160" y="2607120"/>
            <a:ext cx="4789080" cy="1263960"/>
          </a:xfrm>
          <a:prstGeom prst="rect">
            <a:avLst/>
          </a:prstGeom>
          <a:solidFill>
            <a:srgbClr val="23ff23"/>
          </a:solidFill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ff"/>
                </a:solidFill>
                <a:latin typeface="Arial"/>
              </a:rPr>
              <a:t>Θα χρησιμοποιούμε παντού: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eV για ενέργεια (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ή MeV στην πυρηνική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),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1/4πε</a:t>
            </a:r>
            <a:r>
              <a:rPr b="1" lang="en-US" sz="1800" spc="-1" strike="noStrike" baseline="-101000">
                <a:solidFill>
                  <a:srgbClr val="000000"/>
                </a:solidFill>
                <a:latin typeface="Arial"/>
              </a:rPr>
              <a:t>0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 = 1 σε όλους τους τύπους,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και θα βάζουμε: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26" name="Formula 15"/>
              <p:cNvSpPr txBox="1"/>
              <p:nvPr/>
            </p:nvSpPr>
            <p:spPr>
              <a:xfrm>
                <a:off x="155880" y="2630520"/>
                <a:ext cx="4130280" cy="701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α=</m:t>
                    </m:r>
                    <m:f>
                      <m:num>
                        <m:sSup>
                          <m:e>
                            <m:r>
                              <m:t xml:space="preserve">e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4</m:t>
                        </m:r>
                        <m:sSub>
                          <m:e>
                            <m:r>
                              <m:rPr>
                                <m:lit/>
                                <m:nor/>
                              </m:rPr>
                              <m:t xml:space="preserve">πε</m:t>
                            </m:r>
                          </m:e>
                          <m:sub>
                            <m:r>
                              <m:t xml:space="preserve">0</m:t>
                            </m:r>
                          </m:sub>
                        </m:sSub>
                        <m:r>
                          <m:t xml:space="preserve">ℏ</m:t>
                        </m:r>
                        <m:r>
                          <m:t xml:space="preserve">c</m:t>
                        </m:r>
                      </m:den>
                    </m:f>
                    <m:d>
                      <m:dPr>
                        <m:begChr m:val="["/>
                        <m:endChr m:val="]"/>
                      </m:dPr>
                      <m:e>
                        <m:r>
                          <m:t xml:space="preserve">mks</m:t>
                        </m:r>
                      </m:e>
                    </m:d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e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ℏ</m:t>
                        </m:r>
                        <m:r>
                          <m:t xml:space="preserve">c</m:t>
                        </m:r>
                      </m:den>
                    </m:f>
                    <m:d>
                      <m:dPr>
                        <m:begChr m:val="["/>
                        <m:endChr m:val="]"/>
                      </m:dPr>
                      <m:e>
                        <m:r>
                          <m:t xml:space="preserve">cgs</m:t>
                        </m:r>
                      </m:e>
                    </m:d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137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227" name="CustomShape 16"/>
          <p:cNvSpPr/>
          <p:nvPr/>
        </p:nvSpPr>
        <p:spPr>
          <a:xfrm>
            <a:off x="6032880" y="3554640"/>
            <a:ext cx="3110400" cy="385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28" name="Formula 17"/>
              <p:cNvSpPr txBox="1"/>
              <p:nvPr/>
            </p:nvSpPr>
            <p:spPr>
              <a:xfrm>
                <a:off x="6198120" y="3591360"/>
                <a:ext cx="2904120" cy="320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α</m:t>
                    </m:r>
                    <m:r>
                      <m:t xml:space="preserve">ℏ</m:t>
                    </m:r>
                    <m:r>
                      <m:t xml:space="preserve">c</m:t>
                    </m:r>
                    <m:r>
                      <m:t xml:space="preserve">,</m:t>
                    </m:r>
                    <m:r>
                      <m:t xml:space="preserve">όπου</m:t>
                    </m:r>
                    <m:r>
                      <m:t xml:space="preserve">α</m:t>
                    </m:r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137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229" name="TextShape 18"/>
          <p:cNvSpPr txBox="1"/>
          <p:nvPr/>
        </p:nvSpPr>
        <p:spPr>
          <a:xfrm>
            <a:off x="161640" y="3271680"/>
            <a:ext cx="399708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ff"/>
                </a:solidFill>
                <a:latin typeface="Arial"/>
              </a:rPr>
              <a:t>α = η σταθερά λεπής υφής = 1/137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CustomShape 19"/>
          <p:cNvSpPr/>
          <p:nvPr/>
        </p:nvSpPr>
        <p:spPr>
          <a:xfrm>
            <a:off x="6032880" y="3979080"/>
            <a:ext cx="3110400" cy="385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31" name="Formula 20"/>
              <p:cNvSpPr txBox="1"/>
              <p:nvPr/>
            </p:nvSpPr>
            <p:spPr>
              <a:xfrm>
                <a:off x="6198480" y="3983400"/>
                <a:ext cx="2105280" cy="290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ℏ</m:t>
                    </m:r>
                    <m:r>
                      <m:t xml:space="preserve">c</m:t>
                    </m:r>
                    <m:r>
                      <m:t xml:space="preserve">=</m:t>
                    </m:r>
                    <m:r>
                      <m:t xml:space="preserve">197</m:t>
                    </m:r>
                    <m:r>
                      <m:t xml:space="preserve">MeV</m:t>
                    </m:r>
                    <m:r>
                      <m:t xml:space="preserve">fm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32" name="CustomShape 21"/>
          <p:cNvSpPr/>
          <p:nvPr/>
        </p:nvSpPr>
        <p:spPr>
          <a:xfrm>
            <a:off x="195840" y="2092680"/>
            <a:ext cx="2041200" cy="34956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22"/>
          <p:cNvSpPr/>
          <p:nvPr/>
        </p:nvSpPr>
        <p:spPr>
          <a:xfrm>
            <a:off x="207000" y="379800"/>
            <a:ext cx="1735920" cy="47376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207360" y="1007280"/>
            <a:ext cx="8709840" cy="41472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2"/>
          <p:cNvSpPr/>
          <p:nvPr/>
        </p:nvSpPr>
        <p:spPr>
          <a:xfrm>
            <a:off x="184320" y="523800"/>
            <a:ext cx="5806440" cy="41472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TextShape 3"/>
          <p:cNvSpPr txBox="1"/>
          <p:nvPr/>
        </p:nvSpPr>
        <p:spPr>
          <a:xfrm>
            <a:off x="163080" y="108360"/>
            <a:ext cx="8917200" cy="559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0" lang="en-US" sz="2800" spc="-1" strike="noStrike">
                <a:solidFill>
                  <a:srgbClr val="0000ff"/>
                </a:solidFill>
                <a:latin typeface="Calibri"/>
              </a:rPr>
              <a:t>Μονάδες – Παραδείγματα (1)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37" name="Formula 4"/>
              <p:cNvSpPr txBox="1"/>
              <p:nvPr/>
            </p:nvSpPr>
            <p:spPr>
              <a:xfrm>
                <a:off x="153360" y="901080"/>
                <a:ext cx="8739000" cy="6336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ℏ</m:t>
                    </m:r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rPr>
                        <m:lit/>
                        <m:nor/>
                      </m:rPr>
                      <m:t xml:space="preserve">197</m:t>
                    </m:r>
                    <m:r>
                      <m:rPr>
                        <m:lit/>
                        <m:nor/>
                      </m:rPr>
                      <m:t xml:space="preserve">MeV fm, όπου </m:t>
                    </m:r>
                    <m:r>
                      <m:t xml:space="preserve">ℏ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h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2π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δράσης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rPr>
                            <m:lit/>
                            <m:nor/>
                          </m:rPr>
                          <m:t xml:space="preserve">ενέργειας</m:t>
                        </m:r>
                        <m:r>
                          <m:t xml:space="preserve">×</m:t>
                        </m:r>
                        <m:r>
                          <m:rPr>
                            <m:lit/>
                            <m:nor/>
                          </m:rPr>
                          <m:t xml:space="preserve">χρόνου</m:t>
                        </m:r>
                      </m:e>
                    </m:d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38" name="Formula 5"/>
              <p:cNvSpPr txBox="1"/>
              <p:nvPr/>
            </p:nvSpPr>
            <p:spPr>
              <a:xfrm>
                <a:off x="188280" y="555480"/>
                <a:ext cx="5243400" cy="398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t xml:space="preserve">3</m:t>
                    </m:r>
                    <m:r>
                      <m:t xml:space="preserve">×</m:t>
                    </m:r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10</m:t>
                        </m:r>
                      </m:e>
                      <m:sup>
                        <m:r>
                          <m:t xml:space="preserve">8</m:t>
                        </m:r>
                      </m:sup>
                    </m:sSup>
                    <m:f>
                      <m:fPr>
                        <m:type m:val="lin"/>
                      </m:fPr>
                      <m:num>
                        <m:r>
                          <m:t xml:space="preserve">m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ταχύτητας</m:t>
                    </m:r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39" name="CustomShape 6"/>
          <p:cNvSpPr/>
          <p:nvPr/>
        </p:nvSpPr>
        <p:spPr>
          <a:xfrm>
            <a:off x="195840" y="1028520"/>
            <a:ext cx="2041200" cy="34956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7"/>
          <p:cNvSpPr/>
          <p:nvPr/>
        </p:nvSpPr>
        <p:spPr>
          <a:xfrm>
            <a:off x="207000" y="556560"/>
            <a:ext cx="1735920" cy="37548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TextShape 8"/>
          <p:cNvSpPr txBox="1"/>
          <p:nvPr/>
        </p:nvSpPr>
        <p:spPr>
          <a:xfrm>
            <a:off x="25560" y="1167480"/>
            <a:ext cx="9045000" cy="2315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US" sz="1800" spc="-1" strike="noStrike">
                <a:solidFill>
                  <a:srgbClr val="ff0000"/>
                </a:solidFill>
                <a:latin typeface="Arial"/>
              </a:rPr>
              <a:t>Παράδειγμα 1</a:t>
            </a:r>
            <a:r>
              <a:rPr b="0" lang="en-US" sz="2000" spc="-1" strike="noStrike">
                <a:solidFill>
                  <a:srgbClr val="ff0000"/>
                </a:solidFill>
                <a:latin typeface="Arial"/>
              </a:rPr>
              <a:t> (άσκηση 6 “περίθαλση ηλεκτρονίων”, εργαστήριο Ατομικής)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Ας υποθέσουμε ότι υπολογίζουμε το μήκος κύματος λ που έχει  ένα ηλεκτρόνιο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(με φορτίο = e) που επιταχύνεται σε διαφορά δυναμικού ΔV = b Volts  = b V, και ότι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το ηλεκτρόνιο δεν είναι σχετικιστικό, οπότε η κινητική του ενέργεια είναι p</a:t>
            </a:r>
            <a:r>
              <a:rPr b="0" lang="en-US" sz="2172" spc="-1" strike="noStrike" baseline="101000">
                <a:solidFill>
                  <a:srgbClr val="000000"/>
                </a:solidFill>
                <a:latin typeface="Arial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/ 2m ,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όπου m είναι η μαζα του ηλεκτρονίου, οπότε m = 511 keV / c</a:t>
            </a:r>
            <a:r>
              <a:rPr b="0" lang="en-US" sz="2172" spc="-1" strike="noStrike" baseline="101000">
                <a:solidFill>
                  <a:srgbClr val="000000"/>
                </a:solidFill>
                <a:latin typeface="Arial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= 0.511 MeV/c</a:t>
            </a:r>
            <a:r>
              <a:rPr b="0" lang="en-US" sz="2172" spc="-1" strike="noStrike" baseline="101000">
                <a:solidFill>
                  <a:srgbClr val="000000"/>
                </a:solidFill>
                <a:latin typeface="Arial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Έχουμε λοιπόν για το μήκος κύματoς του ηλεκτρονίου, λ: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42" name="Formula 9"/>
              <p:cNvSpPr txBox="1"/>
              <p:nvPr/>
            </p:nvSpPr>
            <p:spPr>
              <a:xfrm>
                <a:off x="188280" y="555840"/>
                <a:ext cx="5243400" cy="398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t xml:space="preserve">3</m:t>
                    </m:r>
                    <m:r>
                      <m:t xml:space="preserve">×</m:t>
                    </m:r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10</m:t>
                        </m:r>
                      </m:e>
                      <m:sup>
                        <m:r>
                          <m:t xml:space="preserve">8</m:t>
                        </m:r>
                      </m:sup>
                    </m:sSup>
                    <m:f>
                      <m:fPr>
                        <m:type m:val="lin"/>
                      </m:fPr>
                      <m:num>
                        <m:r>
                          <m:t xml:space="preserve">m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ταχύτητας</m:t>
                    </m:r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43" name="Formula 10"/>
              <p:cNvSpPr txBox="1"/>
              <p:nvPr/>
            </p:nvSpPr>
            <p:spPr>
              <a:xfrm>
                <a:off x="107640" y="3000960"/>
                <a:ext cx="3210120" cy="663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λ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h</m:t>
                        </m:r>
                      </m:num>
                      <m:den>
                        <m:r>
                          <m:t xml:space="preserve">p</m:t>
                        </m:r>
                      </m:den>
                    </m:f>
                    <m:r>
                      <m:t xml:space="preserve">,</m:t>
                    </m:r>
                    <m:r>
                      <m:t xml:space="preserve">με</m:t>
                    </m:r>
                    <m:f>
                      <m:num>
                        <m:sSup>
                          <m:e>
                            <m:r>
                              <m:t xml:space="preserve">p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r>
                          <m:t xml:space="preserve">m</m:t>
                        </m:r>
                      </m:den>
                    </m:f>
                    <m:r>
                      <m:t xml:space="preserve">=</m:t>
                    </m:r>
                    <m:r>
                      <m:t xml:space="preserve">q</m:t>
                    </m:r>
                    <m:r>
                      <m:t xml:space="preserve">∗</m:t>
                    </m:r>
                    <m:r>
                      <m:t xml:space="preserve">ΔV</m:t>
                    </m:r>
                    <m:r>
                      <m:t xml:space="preserve">=</m:t>
                    </m:r>
                    <m:r>
                      <m:t xml:space="preserve">e</m:t>
                    </m:r>
                    <m:r>
                      <m:t xml:space="preserve">ΔV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44" name="Formula 11"/>
              <p:cNvSpPr txBox="1"/>
              <p:nvPr/>
            </p:nvSpPr>
            <p:spPr>
              <a:xfrm>
                <a:off x="4005360" y="2946960"/>
                <a:ext cx="4255200" cy="663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λ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h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2</m:t>
                            </m:r>
                            <m:r>
                              <m:t xml:space="preserve">m</m:t>
                            </m:r>
                            <m:r>
                              <m:t xml:space="preserve">e</m:t>
                            </m:r>
                            <m:r>
                              <m:t xml:space="preserve">ΔV</m:t>
                            </m:r>
                          </m:e>
                        </m:rad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π</m:t>
                        </m:r>
                        <m:r>
                          <m:t xml:space="preserve">ℏ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2</m:t>
                            </m:r>
                            <m:r>
                              <m:t xml:space="preserve">m</m:t>
                            </m:r>
                            <m:r>
                              <m:t xml:space="preserve">e</m:t>
                            </m:r>
                            <m:r>
                              <m:t xml:space="preserve">ΔV</m:t>
                            </m:r>
                          </m:e>
                        </m:rad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π</m:t>
                        </m:r>
                        <m:r>
                          <m:t xml:space="preserve">ℏ</m:t>
                        </m:r>
                        <m:r>
                          <m:t xml:space="preserve">c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2</m:t>
                            </m:r>
                            <m:r>
                              <m:t xml:space="preserve">m</m:t>
                            </m:r>
                            <m:sSup>
                              <m:e>
                                <m:r>
                                  <m:t xml:space="preserve">c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  <m:r>
                              <m:t xml:space="preserve">e</m:t>
                            </m:r>
                            <m:r>
                              <m:t xml:space="preserve">ΔV</m:t>
                            </m:r>
                          </m:e>
                        </m:rad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245" name="Line 12"/>
          <p:cNvSpPr/>
          <p:nvPr/>
        </p:nvSpPr>
        <p:spPr>
          <a:xfrm>
            <a:off x="3415680" y="3277080"/>
            <a:ext cx="41472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Line 13"/>
          <p:cNvSpPr/>
          <p:nvPr/>
        </p:nvSpPr>
        <p:spPr>
          <a:xfrm>
            <a:off x="8404200" y="3277080"/>
            <a:ext cx="41472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TextShape 14"/>
          <p:cNvSpPr txBox="1"/>
          <p:nvPr/>
        </p:nvSpPr>
        <p:spPr>
          <a:xfrm>
            <a:off x="71640" y="6090480"/>
            <a:ext cx="8334360" cy="42552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90000" rIns="90000" tIns="45000" bIns="45000"/>
          <a:p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Έτσι έχουμε το μήκος κύματος λ σε μέτρα, αφού 1 fm = 10</a:t>
            </a:r>
            <a:r>
              <a:rPr b="0" lang="en-US" sz="2655" spc="-1" strike="noStrike" baseline="101000">
                <a:solidFill>
                  <a:srgbClr val="000000"/>
                </a:solidFill>
                <a:latin typeface="Arial"/>
              </a:rPr>
              <a:t>-15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 m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Line 15"/>
          <p:cNvSpPr/>
          <p:nvPr/>
        </p:nvSpPr>
        <p:spPr>
          <a:xfrm>
            <a:off x="166320" y="4811760"/>
            <a:ext cx="414720" cy="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Line 16"/>
          <p:cNvSpPr/>
          <p:nvPr/>
        </p:nvSpPr>
        <p:spPr>
          <a:xfrm>
            <a:off x="8359920" y="4302360"/>
            <a:ext cx="207360" cy="0"/>
          </a:xfrm>
          <a:prstGeom prst="line">
            <a:avLst/>
          </a:prstGeom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Freeform 17"/>
          <p:cNvSpPr/>
          <p:nvPr/>
        </p:nvSpPr>
        <p:spPr>
          <a:xfrm>
            <a:off x="5868720" y="4302360"/>
            <a:ext cx="2657880" cy="302400"/>
          </a:xfrm>
          <a:custGeom>
            <a:avLst/>
            <a:gdLst/>
            <a:ahLst/>
            <a:rect l="0" t="0" r="r" b="b"/>
            <a:pathLst>
              <a:path w="7383" h="840">
                <a:moveTo>
                  <a:pt x="7382" y="227"/>
                </a:moveTo>
                <a:cubicBezTo>
                  <a:pt x="6914" y="318"/>
                  <a:pt x="6452" y="442"/>
                  <a:pt x="5979" y="497"/>
                </a:cubicBezTo>
                <a:cubicBezTo>
                  <a:pt x="5497" y="554"/>
                  <a:pt x="5008" y="561"/>
                  <a:pt x="4530" y="634"/>
                </a:cubicBezTo>
                <a:cubicBezTo>
                  <a:pt x="4061" y="705"/>
                  <a:pt x="3592" y="636"/>
                  <a:pt x="3126" y="725"/>
                </a:cubicBezTo>
                <a:cubicBezTo>
                  <a:pt x="2648" y="816"/>
                  <a:pt x="2153" y="839"/>
                  <a:pt x="1676" y="771"/>
                </a:cubicBezTo>
                <a:cubicBezTo>
                  <a:pt x="1194" y="700"/>
                  <a:pt x="736" y="514"/>
                  <a:pt x="273" y="363"/>
                </a:cubicBezTo>
                <a:lnTo>
                  <a:pt x="0" y="0"/>
                </a:lnTo>
              </a:path>
            </a:pathLst>
          </a:custGeom>
          <a:ln w="1836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251" name="Freeform 18"/>
          <p:cNvSpPr/>
          <p:nvPr/>
        </p:nvSpPr>
        <p:spPr>
          <a:xfrm>
            <a:off x="6319080" y="4273920"/>
            <a:ext cx="2212200" cy="303120"/>
          </a:xfrm>
          <a:custGeom>
            <a:avLst/>
            <a:gdLst/>
            <a:ahLst/>
            <a:rect l="0" t="0" r="r" b="b"/>
            <a:pathLst>
              <a:path w="6145" h="842">
                <a:moveTo>
                  <a:pt x="6144" y="227"/>
                </a:moveTo>
                <a:cubicBezTo>
                  <a:pt x="5754" y="319"/>
                  <a:pt x="5369" y="442"/>
                  <a:pt x="4976" y="498"/>
                </a:cubicBezTo>
                <a:cubicBezTo>
                  <a:pt x="4575" y="555"/>
                  <a:pt x="4168" y="561"/>
                  <a:pt x="3769" y="634"/>
                </a:cubicBezTo>
                <a:cubicBezTo>
                  <a:pt x="3379" y="706"/>
                  <a:pt x="2989" y="636"/>
                  <a:pt x="2601" y="724"/>
                </a:cubicBezTo>
                <a:cubicBezTo>
                  <a:pt x="2203" y="815"/>
                  <a:pt x="1791" y="841"/>
                  <a:pt x="1394" y="770"/>
                </a:cubicBezTo>
                <a:cubicBezTo>
                  <a:pt x="993" y="700"/>
                  <a:pt x="612" y="515"/>
                  <a:pt x="226" y="363"/>
                </a:cubicBezTo>
                <a:lnTo>
                  <a:pt x="0" y="0"/>
                </a:lnTo>
              </a:path>
            </a:pathLst>
          </a:custGeom>
          <a:ln w="1836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252" name="TextShape 19"/>
          <p:cNvSpPr txBox="1"/>
          <p:nvPr/>
        </p:nvSpPr>
        <p:spPr>
          <a:xfrm>
            <a:off x="137160" y="5176440"/>
            <a:ext cx="7239600" cy="91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0000ff"/>
                </a:solidFill>
                <a:latin typeface="Arial"/>
              </a:rPr>
              <a:t>Σημείωση: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Για να δηλώσουμε ότι το b είναι ο καθαρός αριθμός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που δηλώνει  πόσα Volts είναι η διαφορά δυναμικού, ΔV, γράφουμε: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(πχ. αν ΔV=1 kV → ΔV = 10</a:t>
            </a:r>
            <a:r>
              <a:rPr b="0" lang="en-US" sz="2172" spc="-1" strike="noStrike" baseline="101000">
                <a:solidFill>
                  <a:srgbClr val="000000"/>
                </a:solidFill>
                <a:latin typeface="Arial"/>
              </a:rPr>
              <a:t>3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Volts → στον τύπο βάζουμε b = 10</a:t>
            </a:r>
            <a:r>
              <a:rPr b="0" lang="en-US" sz="2172" spc="-1" strike="noStrike" baseline="101000">
                <a:solidFill>
                  <a:srgbClr val="000000"/>
                </a:solidFill>
                <a:latin typeface="Arial"/>
              </a:rPr>
              <a:t>3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CustomShape 20"/>
          <p:cNvSpPr/>
          <p:nvPr/>
        </p:nvSpPr>
        <p:spPr>
          <a:xfrm>
            <a:off x="7257960" y="4976640"/>
            <a:ext cx="1866240" cy="103680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54" name="Formula 21"/>
              <p:cNvSpPr txBox="1"/>
              <p:nvPr/>
            </p:nvSpPr>
            <p:spPr>
              <a:xfrm>
                <a:off x="147600" y="3664080"/>
                <a:ext cx="8825760" cy="597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λ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π</m:t>
                        </m:r>
                        <m:r>
                          <m:t xml:space="preserve">ℏ</m:t>
                        </m:r>
                        <m:r>
                          <m:t xml:space="preserve">c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2</m:t>
                            </m:r>
                            <m:r>
                              <m:t xml:space="preserve">m</m:t>
                            </m:r>
                            <m:sSup>
                              <m:e>
                                <m:r>
                                  <m:t xml:space="preserve">c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  <m:r>
                              <m:t xml:space="preserve">e</m:t>
                            </m:r>
                            <m:r>
                              <m:t xml:space="preserve">ΔV</m:t>
                            </m:r>
                          </m:e>
                        </m:rad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π</m:t>
                        </m:r>
                        <m:r>
                          <m:t xml:space="preserve">∗</m:t>
                        </m:r>
                        <m:r>
                          <m:t xml:space="preserve">197</m:t>
                        </m:r>
                        <m:r>
                          <m:t xml:space="preserve">ΜeV</m:t>
                        </m:r>
                        <m:r>
                          <m:t xml:space="preserve">fm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2</m:t>
                            </m:r>
                            <m:r>
                              <m:t xml:space="preserve">∗</m:t>
                            </m:r>
                            <m:r>
                              <m:t xml:space="preserve">0.511</m:t>
                            </m:r>
                            <m:r>
                              <m:t xml:space="preserve">MeV</m:t>
                            </m:r>
                            <m:r>
                              <m:t xml:space="preserve">∗</m:t>
                            </m:r>
                            <m:r>
                              <m:t xml:space="preserve">e</m:t>
                            </m:r>
                            <m:r>
                              <m:t xml:space="preserve">∗</m:t>
                            </m:r>
                            <m:r>
                              <m:t xml:space="preserve">ΔV</m:t>
                            </m:r>
                          </m:e>
                        </m:rad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π</m:t>
                        </m:r>
                        <m:r>
                          <m:t xml:space="preserve">∗</m:t>
                        </m:r>
                        <m:r>
                          <m:t xml:space="preserve">197</m:t>
                        </m:r>
                        <m:r>
                          <m:t xml:space="preserve">∗</m:t>
                        </m:r>
                        <m:sSup>
                          <m:e>
                            <m:r>
                              <m:t xml:space="preserve">10</m:t>
                            </m:r>
                          </m:e>
                          <m:sup>
                            <m:r>
                              <m:t xml:space="preserve">6</m:t>
                            </m:r>
                          </m:sup>
                        </m:sSup>
                        <m:r>
                          <m:t xml:space="preserve">eV</m:t>
                        </m:r>
                        <m:r>
                          <m:t xml:space="preserve">fm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2</m:t>
                            </m:r>
                            <m:r>
                              <m:t xml:space="preserve">∗</m:t>
                            </m:r>
                            <m:r>
                              <m:t xml:space="preserve">0.511</m:t>
                            </m:r>
                            <m:r>
                              <m:t xml:space="preserve">∗</m:t>
                            </m:r>
                            <m:sSup>
                              <m:e>
                                <m:r>
                                  <m:t xml:space="preserve">10</m:t>
                                </m:r>
                              </m:e>
                              <m:sup>
                                <m:r>
                                  <m:t xml:space="preserve">6</m:t>
                                </m:r>
                              </m:sup>
                            </m:sSup>
                            <m:r>
                              <m:t xml:space="preserve">eV</m:t>
                            </m:r>
                            <m:r>
                              <m:t xml:space="preserve">∗</m:t>
                            </m:r>
                            <m:r>
                              <m:t xml:space="preserve">e</m:t>
                            </m:r>
                            <m:r>
                              <m:t xml:space="preserve">∗</m:t>
                            </m:r>
                            <m:r>
                              <m:t xml:space="preserve">b</m:t>
                            </m:r>
                            <m:r>
                              <m:t xml:space="preserve">V</m:t>
                            </m:r>
                          </m:e>
                        </m:rad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π</m:t>
                        </m:r>
                        <m:r>
                          <m:t xml:space="preserve">∗</m:t>
                        </m:r>
                        <m:r>
                          <m:t xml:space="preserve">197</m:t>
                        </m:r>
                        <m:r>
                          <m:t xml:space="preserve">∗</m:t>
                        </m:r>
                        <m:sSup>
                          <m:e>
                            <m:r>
                              <m:t xml:space="preserve">10</m:t>
                            </m:r>
                          </m:e>
                          <m:sup>
                            <m:r>
                              <m:t xml:space="preserve">6</m:t>
                            </m:r>
                          </m:sup>
                        </m:sSup>
                        <m:r>
                          <m:t xml:space="preserve">eV</m:t>
                        </m:r>
                        <m:r>
                          <m:t xml:space="preserve">fm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2</m:t>
                            </m:r>
                            <m:r>
                              <m:t xml:space="preserve">∗</m:t>
                            </m:r>
                            <m:r>
                              <m:t xml:space="preserve">0.511</m:t>
                            </m:r>
                            <m:r>
                              <m:t xml:space="preserve">∗</m:t>
                            </m:r>
                            <m:sSup>
                              <m:e>
                                <m:r>
                                  <m:t xml:space="preserve">10</m:t>
                                </m:r>
                              </m:e>
                              <m:sup>
                                <m:r>
                                  <m:t xml:space="preserve">6</m:t>
                                </m:r>
                              </m:sup>
                            </m:sSup>
                            <m:r>
                              <m:t xml:space="preserve">eV</m:t>
                            </m:r>
                            <m:r>
                              <m:t xml:space="preserve">∗</m:t>
                            </m:r>
                            <m:r>
                              <m:t xml:space="preserve">eV</m:t>
                            </m:r>
                            <m:r>
                              <m:t xml:space="preserve">∗</m:t>
                            </m:r>
                            <m:r>
                              <m:t xml:space="preserve">b</m:t>
                            </m:r>
                          </m:e>
                        </m:rad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55" name="Formula 22"/>
              <p:cNvSpPr txBox="1"/>
              <p:nvPr/>
            </p:nvSpPr>
            <p:spPr>
              <a:xfrm>
                <a:off x="576720" y="4539240"/>
                <a:ext cx="7250040" cy="622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λ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π</m:t>
                        </m:r>
                        <m:r>
                          <m:t xml:space="preserve">∗</m:t>
                        </m:r>
                        <m:r>
                          <m:t xml:space="preserve">197</m:t>
                        </m:r>
                        <m:r>
                          <m:t xml:space="preserve">∗</m:t>
                        </m:r>
                        <m:sSup>
                          <m:e>
                            <m:r>
                              <m:t xml:space="preserve">10</m:t>
                            </m:r>
                          </m:e>
                          <m:sup>
                            <m:r>
                              <m:t xml:space="preserve">6</m:t>
                            </m:r>
                          </m:sup>
                        </m:sSup>
                        <m:r>
                          <m:t xml:space="preserve">eV</m:t>
                        </m:r>
                        <m:r>
                          <m:t xml:space="preserve">fm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2</m:t>
                            </m:r>
                            <m:r>
                              <m:t xml:space="preserve">∗</m:t>
                            </m:r>
                            <m:r>
                              <m:t xml:space="preserve">0.511</m:t>
                            </m:r>
                            <m:r>
                              <m:t xml:space="preserve">∗</m:t>
                            </m:r>
                            <m:sSup>
                              <m:e>
                                <m:r>
                                  <m:t xml:space="preserve">10</m:t>
                                </m:r>
                              </m:e>
                              <m:sup>
                                <m:r>
                                  <m:t xml:space="preserve">6</m:t>
                                </m:r>
                              </m:sup>
                            </m:sSup>
                            <m:r>
                              <m:t xml:space="preserve">eV</m:t>
                            </m:r>
                            <m:r>
                              <m:t xml:space="preserve">∗</m:t>
                            </m:r>
                            <m:r>
                              <m:t xml:space="preserve">eV</m:t>
                            </m:r>
                            <m:r>
                              <m:t xml:space="preserve">∗</m:t>
                            </m:r>
                            <m:r>
                              <m:t xml:space="preserve">b</m:t>
                            </m:r>
                          </m:e>
                        </m:rad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1.225</m:t>
                        </m:r>
                        <m:r>
                          <m:t xml:space="preserve">∗</m:t>
                        </m:r>
                        <m:sSup>
                          <m:e>
                            <m:r>
                              <m:t xml:space="preserve">10</m:t>
                            </m:r>
                          </m:e>
                          <m:sup>
                            <m:r>
                              <m:t xml:space="preserve">6</m:t>
                            </m:r>
                          </m:sup>
                        </m:sSup>
                        <m:r>
                          <m:t xml:space="preserve">fm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b</m:t>
                            </m:r>
                          </m:e>
                        </m:rad>
                      </m:den>
                    </m:f>
                    <m:r>
                      <m:t xml:space="preserve">,</m:t>
                    </m:r>
                    <m:r>
                      <m:t xml:space="preserve">όπου</m:t>
                    </m:r>
                    <m:r>
                      <m:t xml:space="preserve">το</m:t>
                    </m:r>
                    <m:r>
                      <m:t xml:space="preserve">b</m:t>
                    </m:r>
                    <m:r>
                      <m:t xml:space="preserve">είναι</m:t>
                    </m:r>
                    <m:r>
                      <m:t xml:space="preserve">καθαρός</m:t>
                    </m:r>
                    <m:r>
                      <m:t xml:space="preserve">αριθμός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56" name="Formula 23"/>
              <p:cNvSpPr txBox="1"/>
              <p:nvPr/>
            </p:nvSpPr>
            <p:spPr>
              <a:xfrm>
                <a:off x="7308000" y="5203080"/>
                <a:ext cx="1766880" cy="622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λ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1.225</m:t>
                        </m:r>
                        <m:r>
                          <m:t xml:space="preserve">∗</m:t>
                        </m:r>
                        <m:sSup>
                          <m:e>
                            <m:r>
                              <m:t xml:space="preserve">10</m:t>
                            </m:r>
                          </m:e>
                          <m:sup>
                            <m:r>
                              <m:t xml:space="preserve">6</m:t>
                            </m:r>
                          </m:sup>
                        </m:sSup>
                        <m:r>
                          <m:t xml:space="preserve">fm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b</m:t>
                            </m:r>
                            <m:d>
                              <m:dPr>
                                <m:begChr m:val="["/>
                                <m:endChr m:val="]"/>
                              </m:dPr>
                              <m:e>
                                <m:r>
                                  <m:t xml:space="preserve">Volts</m:t>
                                </m:r>
                              </m:e>
                            </m:d>
                          </m:e>
                        </m:rad>
                      </m:den>
                    </m:f>
                  </m:oMath>
                </a14:m>
              </a:p>
            </p:txBody>
          </p:sp>
        </mc:Choice>
        <mc:Fallback/>
      </mc:AlternateContent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207360" y="964440"/>
            <a:ext cx="8709840" cy="41472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CustomShape 2"/>
          <p:cNvSpPr/>
          <p:nvPr/>
        </p:nvSpPr>
        <p:spPr>
          <a:xfrm>
            <a:off x="184320" y="415800"/>
            <a:ext cx="5806440" cy="41472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TextShape 3"/>
          <p:cNvSpPr txBox="1"/>
          <p:nvPr/>
        </p:nvSpPr>
        <p:spPr>
          <a:xfrm>
            <a:off x="163080" y="360"/>
            <a:ext cx="8917200" cy="559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0" lang="en-US" sz="2800" spc="-1" strike="noStrike">
                <a:solidFill>
                  <a:srgbClr val="0000ff"/>
                </a:solidFill>
                <a:latin typeface="Calibri"/>
              </a:rPr>
              <a:t>Μονάδες – Παραδείγματα (2)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60" name="Formula 4"/>
              <p:cNvSpPr txBox="1"/>
              <p:nvPr/>
            </p:nvSpPr>
            <p:spPr>
              <a:xfrm>
                <a:off x="153360" y="891000"/>
                <a:ext cx="8739000" cy="6336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ℏ</m:t>
                    </m:r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rPr>
                        <m:lit/>
                        <m:nor/>
                      </m:rPr>
                      <m:t xml:space="preserve">197</m:t>
                    </m:r>
                    <m:r>
                      <m:rPr>
                        <m:lit/>
                        <m:nor/>
                      </m:rPr>
                      <m:t xml:space="preserve">MeV fm, όπου </m:t>
                    </m:r>
                    <m:r>
                      <m:t xml:space="preserve">ℏ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h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2π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δράσης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rPr>
                            <m:lit/>
                            <m:nor/>
                          </m:rPr>
                          <m:t xml:space="preserve">ενέργειας</m:t>
                        </m:r>
                        <m:r>
                          <m:t xml:space="preserve">×</m:t>
                        </m:r>
                        <m:r>
                          <m:rPr>
                            <m:lit/>
                            <m:nor/>
                          </m:rPr>
                          <m:t xml:space="preserve">χρόνου</m:t>
                        </m:r>
                      </m:e>
                    </m:d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61" name="Formula 5"/>
              <p:cNvSpPr txBox="1"/>
              <p:nvPr/>
            </p:nvSpPr>
            <p:spPr>
              <a:xfrm>
                <a:off x="188280" y="447480"/>
                <a:ext cx="5243400" cy="398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t xml:space="preserve">3</m:t>
                    </m:r>
                    <m:r>
                      <m:t xml:space="preserve">×</m:t>
                    </m:r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10</m:t>
                        </m:r>
                      </m:e>
                      <m:sup>
                        <m:r>
                          <m:t xml:space="preserve">8</m:t>
                        </m:r>
                      </m:sup>
                    </m:sSup>
                    <m:f>
                      <m:fPr>
                        <m:type m:val="lin"/>
                      </m:fPr>
                      <m:num>
                        <m:r>
                          <m:t xml:space="preserve">m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ταχύτητας</m:t>
                    </m:r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62" name="CustomShape 6"/>
          <p:cNvSpPr/>
          <p:nvPr/>
        </p:nvSpPr>
        <p:spPr>
          <a:xfrm>
            <a:off x="195840" y="985680"/>
            <a:ext cx="2041200" cy="34956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7"/>
          <p:cNvSpPr/>
          <p:nvPr/>
        </p:nvSpPr>
        <p:spPr>
          <a:xfrm>
            <a:off x="207000" y="448560"/>
            <a:ext cx="1735920" cy="37548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TextShape 8"/>
          <p:cNvSpPr txBox="1"/>
          <p:nvPr/>
        </p:nvSpPr>
        <p:spPr>
          <a:xfrm>
            <a:off x="25560" y="1418400"/>
            <a:ext cx="9142920" cy="5137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ff"/>
                </a:solidFill>
                <a:latin typeface="Arial"/>
              </a:rPr>
              <a:t>Αν σε όλους τους υπολογισμούς βάζουμε ενέργειες σε MeV,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US" sz="2000" spc="-1" strike="noStrike">
                <a:solidFill>
                  <a:srgbClr val="0000ff"/>
                </a:solidFill>
                <a:latin typeface="Arial"/>
              </a:rPr>
              <a:t>και  επίσης βάζουμε hbar =1 και c=1,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US" sz="2000" spc="-1" strike="noStrike">
                <a:solidFill>
                  <a:srgbClr val="0000ff"/>
                </a:solidFill>
                <a:latin typeface="Arial"/>
              </a:rPr>
              <a:t>τότε ό,τι και να βρούμε (μήκος, χρόνος, ορμή, κλπ.) θα το βρούμε σε MeV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US" sz="2000" spc="-1" strike="noStrike">
                <a:solidFill>
                  <a:srgbClr val="0000ff"/>
                </a:solidFill>
                <a:latin typeface="Arial"/>
              </a:rPr>
              <a:t>Και μετά πρέπει να το μετατρέψουμε σε χρόνο (sec), μήκος (m), κλπ.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US" sz="1800" spc="-1" strike="noStrike">
                <a:solidFill>
                  <a:srgbClr val="ff0000"/>
                </a:solidFill>
                <a:latin typeface="Arial"/>
              </a:rPr>
              <a:t>Παράδειγμα 2:</a:t>
            </a:r>
            <a:r>
              <a:rPr b="0" lang="en-US" sz="2000" spc="-1" strike="noStrike">
                <a:solidFill>
                  <a:srgbClr val="ff0000"/>
                </a:solidFill>
                <a:latin typeface="Arial"/>
              </a:rPr>
              <a:t> </a:t>
            </a:r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Ας υποθέσουμε ότι υπολογίσαμε κάποιο μήκος κύματος λ , και </a:t>
            </a:r>
            <a:endParaRPr b="0" lang="en-US" sz="164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έχοντας βάλει hbar=c=1 στους τύπους, βρήκαμε </a:t>
            </a:r>
            <a:r>
              <a:rPr b="0" lang="en-US" sz="1640" spc="-1" strike="noStrike">
                <a:latin typeface="Arial"/>
              </a:rPr>
              <a:t>λ = 3*10</a:t>
            </a:r>
            <a:r>
              <a:rPr b="0" lang="en-US" sz="1979" spc="-1" strike="noStrike" baseline="101000">
                <a:latin typeface="Arial"/>
              </a:rPr>
              <a:t>6</a:t>
            </a:r>
            <a:r>
              <a:rPr b="0" lang="en-US" sz="1640" spc="-1" strike="noStrike">
                <a:latin typeface="Arial"/>
              </a:rPr>
              <a:t> / ΜeV →</a:t>
            </a:r>
            <a:r>
              <a:rPr b="0" lang="en-US" sz="1640" spc="-1" strike="noStrike">
                <a:solidFill>
                  <a:srgbClr val="0000ff"/>
                </a:solidFill>
                <a:latin typeface="Arial"/>
              </a:rPr>
              <a:t> </a:t>
            </a:r>
            <a:r>
              <a:rPr b="0" lang="en-US" sz="1640" spc="-1" strike="noStrike">
                <a:solidFill>
                  <a:srgbClr val="ff0000"/>
                </a:solidFill>
                <a:latin typeface="Arial"/>
              </a:rPr>
              <a:t>λ = 3*10</a:t>
            </a:r>
            <a:r>
              <a:rPr b="0" lang="en-US" sz="1979" spc="-1" strike="noStrike" baseline="101000">
                <a:solidFill>
                  <a:srgbClr val="ff0000"/>
                </a:solidFill>
                <a:latin typeface="Arial"/>
              </a:rPr>
              <a:t>6 </a:t>
            </a:r>
            <a:r>
              <a:rPr b="0" lang="en-US" sz="1640" spc="-1" strike="noStrike">
                <a:solidFill>
                  <a:srgbClr val="ff0000"/>
                </a:solidFill>
                <a:latin typeface="Arial"/>
              </a:rPr>
              <a:t>MeV</a:t>
            </a:r>
            <a:r>
              <a:rPr b="0" lang="en-US" sz="1979" spc="-1" strike="noStrike" baseline="101000">
                <a:solidFill>
                  <a:srgbClr val="ff0000"/>
                </a:solidFill>
                <a:latin typeface="Arial"/>
              </a:rPr>
              <a:t>-1</a:t>
            </a:r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4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και θέλουμε να δώσουμε το λ σε μέτρα που είναι και οι μονάδες μηκους στο </a:t>
            </a:r>
            <a:endParaRPr b="0" lang="en-US" sz="164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Διεθνές Σύστημα (S.I) μονάδων.</a:t>
            </a:r>
            <a:endParaRPr b="0" lang="en-US" sz="164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* Γνωρίζοντας ότι hbar * c = 197 MeV * fm, και ότι έχουμε βάλει τόση ώρα παντού</a:t>
            </a:r>
            <a:endParaRPr b="0" lang="en-US" sz="164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hbar=1 kai c=1, οπότε και hbar*c = 1, έχουμε ουσιαστικά χρησιμοποιήσει τη σχέση</a:t>
            </a:r>
            <a:endParaRPr b="0" lang="en-US" sz="164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197 MeV * fm = 1, οπότε 197 ΜeV = 1 fm</a:t>
            </a:r>
            <a:r>
              <a:rPr b="0" lang="en-US" sz="2172" spc="-1" strike="noStrike" baseline="101000">
                <a:solidFill>
                  <a:srgbClr val="000000"/>
                </a:solidFill>
                <a:latin typeface="Arial"/>
              </a:rPr>
              <a:t>-1</a:t>
            </a:r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 , και </a:t>
            </a:r>
            <a:r>
              <a:rPr b="0" lang="en-US" sz="1640" spc="-1" strike="noStrike">
                <a:solidFill>
                  <a:srgbClr val="0000ff"/>
                </a:solidFill>
                <a:latin typeface="Arial"/>
              </a:rPr>
              <a:t>1 MeV</a:t>
            </a:r>
            <a:r>
              <a:rPr b="0" lang="en-US" sz="1979" spc="-1" strike="noStrike" baseline="101000">
                <a:solidFill>
                  <a:srgbClr val="0000ff"/>
                </a:solidFill>
                <a:latin typeface="Arial"/>
              </a:rPr>
              <a:t>-1</a:t>
            </a:r>
            <a:r>
              <a:rPr b="0" lang="en-US" sz="1640" spc="-1" strike="noStrike">
                <a:solidFill>
                  <a:srgbClr val="0000ff"/>
                </a:solidFill>
                <a:latin typeface="Arial"/>
              </a:rPr>
              <a:t> = 197 fm</a:t>
            </a:r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 , οπότε: </a:t>
            </a:r>
            <a:endParaRPr b="0" lang="en-US" sz="164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640" spc="-1" strike="noStrike">
                <a:latin typeface="Arial"/>
              </a:rPr>
              <a:t> </a:t>
            </a:r>
            <a:r>
              <a:rPr b="0" lang="en-US" sz="1640" spc="-1" strike="noStrike">
                <a:latin typeface="Arial"/>
              </a:rPr>
              <a:t>λ =</a:t>
            </a:r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3</a:t>
            </a:r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*10</a:t>
            </a:r>
            <a:r>
              <a:rPr b="0" lang="en-US" sz="1979" spc="-1" strike="noStrike" baseline="101000">
                <a:solidFill>
                  <a:srgbClr val="000000"/>
                </a:solidFill>
                <a:latin typeface="Arial"/>
              </a:rPr>
              <a:t>6 </a:t>
            </a:r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MeV</a:t>
            </a:r>
            <a:r>
              <a:rPr b="0" lang="en-US" sz="1979" spc="-1" strike="noStrike" baseline="101000">
                <a:solidFill>
                  <a:srgbClr val="000000"/>
                </a:solidFill>
                <a:latin typeface="Arial"/>
              </a:rPr>
              <a:t>-1</a:t>
            </a:r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 = 3*10</a:t>
            </a:r>
            <a:r>
              <a:rPr b="0" lang="en-US" sz="1979" spc="-1" strike="noStrike" baseline="101000">
                <a:solidFill>
                  <a:srgbClr val="000000"/>
                </a:solidFill>
                <a:latin typeface="Arial"/>
              </a:rPr>
              <a:t>6 </a:t>
            </a:r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* 197 fm = 591 * 10</a:t>
            </a:r>
            <a:r>
              <a:rPr b="0" lang="en-US" sz="1979" spc="-1" strike="noStrike" baseline="101000">
                <a:solidFill>
                  <a:srgbClr val="000000"/>
                </a:solidFill>
                <a:latin typeface="Arial"/>
              </a:rPr>
              <a:t>6 </a:t>
            </a:r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* 10</a:t>
            </a:r>
            <a:r>
              <a:rPr b="0" lang="en-US" sz="1979" spc="-1" strike="noStrike" baseline="101000">
                <a:solidFill>
                  <a:srgbClr val="000000"/>
                </a:solidFill>
                <a:latin typeface="Arial"/>
              </a:rPr>
              <a:t>-15 </a:t>
            </a:r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m = 591 * 10</a:t>
            </a:r>
            <a:r>
              <a:rPr b="0" lang="en-US" sz="1979" spc="-1" strike="noStrike" baseline="101000">
                <a:solidFill>
                  <a:srgbClr val="000000"/>
                </a:solidFill>
                <a:latin typeface="Arial"/>
              </a:rPr>
              <a:t>-9 </a:t>
            </a:r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m → </a:t>
            </a:r>
            <a:r>
              <a:rPr b="1" lang="en-US" sz="1640" spc="-1" strike="noStrike">
                <a:solidFill>
                  <a:srgbClr val="ff0000"/>
                </a:solidFill>
                <a:latin typeface="Arial"/>
              </a:rPr>
              <a:t>λ = 591 nm</a:t>
            </a:r>
            <a:endParaRPr b="0" lang="en-US" sz="1640" spc="-1" strike="noStrike">
              <a:solidFill>
                <a:srgbClr val="000000"/>
              </a:solidFill>
              <a:latin typeface="Arial"/>
            </a:endParaRPr>
          </a:p>
          <a:p>
            <a:endParaRPr b="0" lang="en-US" sz="164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US" sz="1640" spc="-1" strike="noStrike">
                <a:solidFill>
                  <a:srgbClr val="ff0000"/>
                </a:solidFill>
                <a:latin typeface="Arial"/>
              </a:rPr>
              <a:t>Παράδειγμα 3: </a:t>
            </a:r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Aν είχαμε υπολογίσει κάποιoν χρόνο  </a:t>
            </a:r>
            <a:r>
              <a:rPr b="0" lang="en-US" sz="1640" spc="-1" strike="noStrike">
                <a:solidFill>
                  <a:srgbClr val="ff0000"/>
                </a:solidFill>
                <a:latin typeface="Arial"/>
              </a:rPr>
              <a:t>τ = 1 MeV</a:t>
            </a:r>
            <a:r>
              <a:rPr b="0" lang="en-US" sz="1979" spc="-1" strike="noStrike" baseline="101000">
                <a:solidFill>
                  <a:srgbClr val="ff0000"/>
                </a:solidFill>
                <a:latin typeface="Arial"/>
              </a:rPr>
              <a:t>-1</a:t>
            </a:r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 και θέλαμε να τον </a:t>
            </a:r>
            <a:endParaRPr b="0" lang="en-US" sz="164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δώσουμε σε seconds, τότε: επειδή ξέρουμε ότι c= 3*10</a:t>
            </a:r>
            <a:r>
              <a:rPr b="0" lang="en-US" sz="1979" spc="-1" strike="noStrike" baseline="101000">
                <a:solidFill>
                  <a:srgbClr val="000000"/>
                </a:solidFill>
                <a:latin typeface="Arial"/>
              </a:rPr>
              <a:t>8 </a:t>
            </a:r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m/s , και έχουμε βάλει c=1 </a:t>
            </a:r>
            <a:endParaRPr b="0" lang="en-US" sz="164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→  </a:t>
            </a:r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3*10</a:t>
            </a:r>
            <a:r>
              <a:rPr b="0" lang="en-US" sz="1979" spc="-1" strike="noStrike" baseline="101000">
                <a:solidFill>
                  <a:srgbClr val="000000"/>
                </a:solidFill>
                <a:latin typeface="Arial"/>
              </a:rPr>
              <a:t>8 </a:t>
            </a:r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m/s = 1 → </a:t>
            </a:r>
            <a:r>
              <a:rPr b="0" lang="en-US" sz="1640" spc="-1" strike="noStrike">
                <a:solidFill>
                  <a:srgbClr val="0000ff"/>
                </a:solidFill>
                <a:latin typeface="Arial"/>
              </a:rPr>
              <a:t>1 m = (1/3) * 10</a:t>
            </a:r>
            <a:r>
              <a:rPr b="0" lang="en-US" sz="1979" spc="-1" strike="noStrike" baseline="101000">
                <a:solidFill>
                  <a:srgbClr val="0000ff"/>
                </a:solidFill>
                <a:latin typeface="Arial"/>
              </a:rPr>
              <a:t>-8 </a:t>
            </a:r>
            <a:r>
              <a:rPr b="0" lang="en-US" sz="1640" spc="-1" strike="noStrike">
                <a:solidFill>
                  <a:srgbClr val="0000ff"/>
                </a:solidFill>
                <a:latin typeface="Arial"/>
              </a:rPr>
              <a:t>s</a:t>
            </a:r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4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Οπότε, ξέροντας από το hbar*c=1 ότι:  1 MeV</a:t>
            </a:r>
            <a:r>
              <a:rPr b="0" lang="en-US" sz="1979" spc="-1" strike="noStrike" baseline="101000">
                <a:solidFill>
                  <a:srgbClr val="000000"/>
                </a:solidFill>
                <a:latin typeface="Arial"/>
              </a:rPr>
              <a:t>-1</a:t>
            </a:r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 = 197 fm = 197 * 10</a:t>
            </a:r>
            <a:r>
              <a:rPr b="0" lang="en-US" sz="1979" spc="-1" strike="noStrike" baseline="101000">
                <a:solidFill>
                  <a:srgbClr val="000000"/>
                </a:solidFill>
                <a:latin typeface="Arial"/>
              </a:rPr>
              <a:t>-15 </a:t>
            </a:r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m , </a:t>
            </a:r>
            <a:endParaRPr b="0" lang="en-US" sz="164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έχουμε επίσης ότι: 1 MeV</a:t>
            </a:r>
            <a:r>
              <a:rPr b="0" lang="en-US" sz="1979" spc="-1" strike="noStrike" baseline="101000">
                <a:solidFill>
                  <a:srgbClr val="000000"/>
                </a:solidFill>
                <a:latin typeface="Arial"/>
              </a:rPr>
              <a:t>-1</a:t>
            </a:r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 = 197 * 10</a:t>
            </a:r>
            <a:r>
              <a:rPr b="0" lang="en-US" sz="1979" spc="-1" strike="noStrike" baseline="101000">
                <a:solidFill>
                  <a:srgbClr val="000000"/>
                </a:solidFill>
                <a:latin typeface="Arial"/>
              </a:rPr>
              <a:t>-15 </a:t>
            </a:r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*(1/3) * 10</a:t>
            </a:r>
            <a:r>
              <a:rPr b="0" lang="en-US" sz="1979" spc="-1" strike="noStrike" baseline="101000">
                <a:solidFill>
                  <a:srgbClr val="000000"/>
                </a:solidFill>
                <a:latin typeface="Arial"/>
              </a:rPr>
              <a:t>-8 </a:t>
            </a:r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s = 65.7 * 10</a:t>
            </a:r>
            <a:r>
              <a:rPr b="0" lang="en-US" sz="1979" spc="-1" strike="noStrike" baseline="101000">
                <a:solidFill>
                  <a:srgbClr val="000000"/>
                </a:solidFill>
                <a:latin typeface="Arial"/>
              </a:rPr>
              <a:t>-23 </a:t>
            </a:r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s</a:t>
            </a:r>
            <a:endParaRPr b="0" lang="en-US" sz="164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** οπότε </a:t>
            </a:r>
            <a:r>
              <a:rPr b="1" lang="en-US" sz="1640" spc="-1" strike="noStrike">
                <a:solidFill>
                  <a:srgbClr val="ff0000"/>
                </a:solidFill>
                <a:latin typeface="Arial"/>
              </a:rPr>
              <a:t>τ =  1 MeV</a:t>
            </a:r>
            <a:r>
              <a:rPr b="1" lang="en-US" sz="1979" spc="-1" strike="noStrike" baseline="101000">
                <a:solidFill>
                  <a:srgbClr val="ff0000"/>
                </a:solidFill>
                <a:latin typeface="Arial"/>
              </a:rPr>
              <a:t>-1</a:t>
            </a:r>
            <a:r>
              <a:rPr b="1" lang="en-US" sz="1640" spc="-1" strike="noStrike">
                <a:solidFill>
                  <a:srgbClr val="ff0000"/>
                </a:solidFill>
                <a:latin typeface="Arial"/>
              </a:rPr>
              <a:t> → τ = 65.7 * 10</a:t>
            </a:r>
            <a:r>
              <a:rPr b="1" lang="en-US" sz="1979" spc="-1" strike="noStrike" baseline="101000">
                <a:solidFill>
                  <a:srgbClr val="ff0000"/>
                </a:solidFill>
                <a:latin typeface="Arial"/>
              </a:rPr>
              <a:t>-23 </a:t>
            </a:r>
            <a:r>
              <a:rPr b="1" lang="en-US" sz="1640" spc="-1" strike="noStrike">
                <a:solidFill>
                  <a:srgbClr val="ff0000"/>
                </a:solidFill>
                <a:latin typeface="Arial"/>
              </a:rPr>
              <a:t>s</a:t>
            </a:r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4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65" name="Formula 9"/>
              <p:cNvSpPr txBox="1"/>
              <p:nvPr/>
            </p:nvSpPr>
            <p:spPr>
              <a:xfrm>
                <a:off x="188280" y="447840"/>
                <a:ext cx="5243400" cy="398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t xml:space="preserve">3</m:t>
                    </m:r>
                    <m:r>
                      <m:t xml:space="preserve">×</m:t>
                    </m:r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10</m:t>
                        </m:r>
                      </m:e>
                      <m:sup>
                        <m:r>
                          <m:t xml:space="preserve">8</m:t>
                        </m:r>
                      </m:sup>
                    </m:sSup>
                    <m:f>
                      <m:fPr>
                        <m:type m:val="lin"/>
                      </m:fPr>
                      <m:num>
                        <m:r>
                          <m:t xml:space="preserve">m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ταχύτητας</m:t>
                    </m:r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66" name="CustomShape 10"/>
          <p:cNvSpPr/>
          <p:nvPr/>
        </p:nvSpPr>
        <p:spPr>
          <a:xfrm>
            <a:off x="36000" y="1492200"/>
            <a:ext cx="9072000" cy="1215000"/>
          </a:xfrm>
          <a:prstGeom prst="rect">
            <a:avLst/>
          </a:prstGeom>
          <a:noFill/>
          <a:ln w="54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207360" y="1072440"/>
            <a:ext cx="8709840" cy="41472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CustomShape 2"/>
          <p:cNvSpPr/>
          <p:nvPr/>
        </p:nvSpPr>
        <p:spPr>
          <a:xfrm>
            <a:off x="184320" y="523800"/>
            <a:ext cx="5806440" cy="41472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TextShape 3"/>
          <p:cNvSpPr txBox="1"/>
          <p:nvPr/>
        </p:nvSpPr>
        <p:spPr>
          <a:xfrm>
            <a:off x="163080" y="108360"/>
            <a:ext cx="8917200" cy="559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0" lang="en-US" sz="2800" spc="-1" strike="noStrike">
                <a:solidFill>
                  <a:srgbClr val="0000ff"/>
                </a:solidFill>
                <a:latin typeface="Calibri"/>
              </a:rPr>
              <a:t>Μονάδες – Παραδείγματα (3)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70" name="Formula 4"/>
              <p:cNvSpPr txBox="1"/>
              <p:nvPr/>
            </p:nvSpPr>
            <p:spPr>
              <a:xfrm>
                <a:off x="153360" y="999000"/>
                <a:ext cx="8739000" cy="6336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ℏ</m:t>
                    </m:r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rPr>
                        <m:lit/>
                        <m:nor/>
                      </m:rPr>
                      <m:t xml:space="preserve">197</m:t>
                    </m:r>
                    <m:r>
                      <m:rPr>
                        <m:lit/>
                        <m:nor/>
                      </m:rPr>
                      <m:t xml:space="preserve">MeV fm, όπου </m:t>
                    </m:r>
                    <m:r>
                      <m:t xml:space="preserve">ℏ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h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2π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δράσης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rPr>
                            <m:lit/>
                            <m:nor/>
                          </m:rPr>
                          <m:t xml:space="preserve">ενέργειας</m:t>
                        </m:r>
                        <m:r>
                          <m:t xml:space="preserve">×</m:t>
                        </m:r>
                        <m:r>
                          <m:rPr>
                            <m:lit/>
                            <m:nor/>
                          </m:rPr>
                          <m:t xml:space="preserve">χρόνου</m:t>
                        </m:r>
                      </m:e>
                    </m:d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71" name="Formula 5"/>
              <p:cNvSpPr txBox="1"/>
              <p:nvPr/>
            </p:nvSpPr>
            <p:spPr>
              <a:xfrm>
                <a:off x="188280" y="555480"/>
                <a:ext cx="5243400" cy="398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t xml:space="preserve">3</m:t>
                    </m:r>
                    <m:r>
                      <m:t xml:space="preserve">×</m:t>
                    </m:r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10</m:t>
                        </m:r>
                      </m:e>
                      <m:sup>
                        <m:r>
                          <m:t xml:space="preserve">8</m:t>
                        </m:r>
                      </m:sup>
                    </m:sSup>
                    <m:f>
                      <m:fPr>
                        <m:type m:val="lin"/>
                      </m:fPr>
                      <m:num>
                        <m:r>
                          <m:t xml:space="preserve">m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ταχύτητας</m:t>
                    </m:r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72" name="CustomShape 6"/>
          <p:cNvSpPr/>
          <p:nvPr/>
        </p:nvSpPr>
        <p:spPr>
          <a:xfrm>
            <a:off x="195840" y="1093680"/>
            <a:ext cx="2041200" cy="34956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7"/>
          <p:cNvSpPr/>
          <p:nvPr/>
        </p:nvSpPr>
        <p:spPr>
          <a:xfrm>
            <a:off x="207000" y="556560"/>
            <a:ext cx="1735920" cy="37548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TextShape 8"/>
          <p:cNvSpPr txBox="1"/>
          <p:nvPr/>
        </p:nvSpPr>
        <p:spPr>
          <a:xfrm>
            <a:off x="25560" y="1526400"/>
            <a:ext cx="9135360" cy="499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ff"/>
                </a:solidFill>
                <a:latin typeface="Arial"/>
              </a:rPr>
              <a:t>Αν σε όλους τους υπολογισμούς βάζουμε ενέργειες σε MeV,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US" sz="2000" spc="-1" strike="noStrike">
                <a:solidFill>
                  <a:srgbClr val="0000ff"/>
                </a:solidFill>
                <a:latin typeface="Arial"/>
              </a:rPr>
              <a:t>και  επίσης βάζουμε hbar =1 και c=1, τότε ό,τι και να υπολογίζουμε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US" sz="2000" spc="-1" strike="noStrike">
                <a:solidFill>
                  <a:srgbClr val="0000ff"/>
                </a:solidFill>
                <a:latin typeface="Arial"/>
              </a:rPr>
              <a:t>(μήκος, χρόνος, ορμή, κλπ.) θα είναι σε MeV γιατί θα υπάρχουν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US" sz="2000" spc="-1" strike="noStrike">
                <a:solidFill>
                  <a:srgbClr val="0000ff"/>
                </a:solidFill>
                <a:latin typeface="Arial"/>
              </a:rPr>
              <a:t>“</a:t>
            </a:r>
            <a:r>
              <a:rPr b="1" lang="en-US" sz="2000" spc="-1" strike="noStrike">
                <a:solidFill>
                  <a:srgbClr val="0000ff"/>
                </a:solidFill>
                <a:latin typeface="Arial"/>
              </a:rPr>
              <a:t>αόρατοι” παράγοντες hbar και c τα οποία τα έχουμε βάλει = 1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US" sz="3600" spc="-1" strike="noStrike">
                <a:solidFill>
                  <a:srgbClr val="ff0000"/>
                </a:solidFill>
                <a:latin typeface="Arial"/>
              </a:rPr>
              <a:t>!</a:t>
            </a:r>
            <a:r>
              <a:rPr b="1" lang="en-US" sz="1800" spc="-1" strike="noStrike">
                <a:solidFill>
                  <a:srgbClr val="ff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ff0000"/>
                </a:solidFill>
                <a:latin typeface="Arial"/>
              </a:rPr>
              <a:t>Για να το μετρέψουμε στις κανονικές μονάδες μήκους, χρόνου, κλπ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ff0000"/>
                </a:solidFill>
                <a:latin typeface="Arial"/>
              </a:rPr>
              <a:t>    </a:t>
            </a:r>
            <a:r>
              <a:rPr b="0" lang="en-US" sz="2000" spc="-1" strike="noStrike">
                <a:solidFill>
                  <a:srgbClr val="ff0000"/>
                </a:solidFill>
                <a:latin typeface="Arial"/>
              </a:rPr>
              <a:t>απλά πολλαπλασιάζουμε το αποτέλεσμα των MeV που βρήκαμε,  με το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ff0000"/>
                </a:solidFill>
                <a:latin typeface="Arial"/>
              </a:rPr>
              <a:t>    </a:t>
            </a:r>
            <a:r>
              <a:rPr b="0" lang="en-US" sz="2000" spc="-1" strike="noStrike">
                <a:solidFill>
                  <a:srgbClr val="ff0000"/>
                </a:solidFill>
                <a:latin typeface="Arial"/>
              </a:rPr>
              <a:t>σωστό συνσδυασμό hbar και c ώστε να φτιάξουμε τις σωστές μονάδες,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ff0000"/>
                </a:solidFill>
                <a:latin typeface="Arial"/>
              </a:rPr>
              <a:t>    </a:t>
            </a:r>
            <a:r>
              <a:rPr b="0" lang="en-US" sz="2000" spc="-1" strike="noStrike">
                <a:solidFill>
                  <a:srgbClr val="ff0000"/>
                </a:solidFill>
                <a:latin typeface="Arial"/>
              </a:rPr>
              <a:t>και μετά αντικαθιστούμε hbar * c = 197 MeV * fm και c = 3*10</a:t>
            </a:r>
            <a:r>
              <a:rPr b="0" lang="en-US" sz="2413" spc="-1" strike="noStrike" baseline="101000">
                <a:solidFill>
                  <a:srgbClr val="ff0000"/>
                </a:solidFill>
                <a:latin typeface="Arial"/>
              </a:rPr>
              <a:t>8  </a:t>
            </a:r>
            <a:r>
              <a:rPr b="0" lang="en-US" sz="2000" spc="-1" strike="noStrike">
                <a:solidFill>
                  <a:srgbClr val="ff0000"/>
                </a:solidFill>
                <a:latin typeface="Arial"/>
              </a:rPr>
              <a:t>m/s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US" sz="1800" spc="-1" strike="noStrike">
                <a:solidFill>
                  <a:srgbClr val="0000ff"/>
                </a:solidFill>
                <a:latin typeface="Arial"/>
              </a:rPr>
              <a:t>→ </a:t>
            </a:r>
            <a:r>
              <a:rPr b="1" lang="en-US" sz="1800" spc="-1" strike="noStrike">
                <a:solidFill>
                  <a:srgbClr val="0000ff"/>
                </a:solidFill>
                <a:latin typeface="Arial"/>
              </a:rPr>
              <a:t>Έτσι φτάνουμε πιό γρήγορα  στo αποτέλεσμα: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US" sz="1800" spc="-1" strike="noStrike">
                <a:solidFill>
                  <a:srgbClr val="ff0000"/>
                </a:solidFill>
                <a:latin typeface="Arial"/>
              </a:rPr>
              <a:t>Παράδειγμα 2:</a:t>
            </a:r>
            <a:r>
              <a:rPr b="0" lang="en-US" sz="2000" spc="-1" strike="noStrike">
                <a:solidFill>
                  <a:srgbClr val="ff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Ας υποθέσουμε ότι υπολογίσαμε ένα μήκος κύματος </a:t>
            </a:r>
            <a:r>
              <a:rPr b="0" lang="en-US" sz="1800" spc="-1" strike="noStrike">
                <a:solidFill>
                  <a:srgbClr val="ff0000"/>
                </a:solidFill>
                <a:latin typeface="Arial"/>
              </a:rPr>
              <a:t>λ = 3*10</a:t>
            </a:r>
            <a:r>
              <a:rPr b="0" lang="en-US" sz="2172" spc="-1" strike="noStrike" baseline="101000">
                <a:solidFill>
                  <a:srgbClr val="ff0000"/>
                </a:solidFill>
                <a:latin typeface="Arial"/>
              </a:rPr>
              <a:t>6 </a:t>
            </a:r>
            <a:r>
              <a:rPr b="0" lang="en-US" sz="1800" spc="-1" strike="noStrike">
                <a:solidFill>
                  <a:srgbClr val="ff0000"/>
                </a:solidFill>
                <a:latin typeface="Arial"/>
              </a:rPr>
              <a:t>MeV</a:t>
            </a:r>
            <a:r>
              <a:rPr b="0" lang="en-US" sz="2172" spc="-1" strike="noStrike" baseline="101000">
                <a:solidFill>
                  <a:srgbClr val="ff0000"/>
                </a:solidFill>
                <a:latin typeface="Arial"/>
              </a:rPr>
              <a:t>-1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και θέλουμε να δώσουμε το λ σε μέτρα, τότε: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 </a:t>
            </a:r>
            <a:r>
              <a:rPr b="1" lang="en-US" sz="1800" spc="-1" strike="noStrike">
                <a:solidFill>
                  <a:srgbClr val="ff0000"/>
                </a:solidFill>
                <a:latin typeface="Arial"/>
              </a:rPr>
              <a:t>λ</a:t>
            </a:r>
            <a:r>
              <a:rPr b="0" lang="en-US" sz="1800" spc="-1" strike="noStrike">
                <a:latin typeface="Arial"/>
              </a:rPr>
              <a:t> =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3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*10</a:t>
            </a:r>
            <a:r>
              <a:rPr b="0" lang="en-US" sz="2172" spc="-1" strike="noStrike" baseline="101000">
                <a:solidFill>
                  <a:srgbClr val="000000"/>
                </a:solidFill>
                <a:latin typeface="Arial"/>
              </a:rPr>
              <a:t>6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MeV</a:t>
            </a:r>
            <a:r>
              <a:rPr b="0" lang="en-US" sz="2172" spc="-1" strike="noStrike" baseline="101000">
                <a:solidFill>
                  <a:srgbClr val="000000"/>
                </a:solidFill>
                <a:latin typeface="Arial"/>
              </a:rPr>
              <a:t>-1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= 3*10</a:t>
            </a:r>
            <a:r>
              <a:rPr b="0" lang="en-US" sz="2172" spc="-1" strike="noStrike" baseline="101000">
                <a:solidFill>
                  <a:srgbClr val="000000"/>
                </a:solidFill>
                <a:latin typeface="Arial"/>
              </a:rPr>
              <a:t>6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MeV</a:t>
            </a:r>
            <a:r>
              <a:rPr b="0" lang="en-US" sz="2172" spc="-1" strike="noStrike" baseline="101000">
                <a:solidFill>
                  <a:srgbClr val="000000"/>
                </a:solidFill>
                <a:latin typeface="Arial"/>
              </a:rPr>
              <a:t>-1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* hbar c  =  3*10</a:t>
            </a:r>
            <a:r>
              <a:rPr b="0" lang="en-US" sz="2172" spc="-1" strike="noStrike" baseline="101000">
                <a:solidFill>
                  <a:srgbClr val="000000"/>
                </a:solidFill>
                <a:latin typeface="Arial"/>
              </a:rPr>
              <a:t>6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MeV</a:t>
            </a:r>
            <a:r>
              <a:rPr b="0" lang="en-US" sz="2172" spc="-1" strike="noStrike" baseline="101000">
                <a:solidFill>
                  <a:srgbClr val="000000"/>
                </a:solidFill>
                <a:latin typeface="Arial"/>
              </a:rPr>
              <a:t>-1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*  197 MeV * fm </a:t>
            </a:r>
            <a:r>
              <a:rPr b="1" lang="en-US" sz="1800" spc="-1" strike="noStrike">
                <a:solidFill>
                  <a:srgbClr val="ff0000"/>
                </a:solidFill>
                <a:latin typeface="Arial"/>
              </a:rPr>
              <a:t>= 591 nm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US" sz="1800" spc="-1" strike="noStrike">
                <a:solidFill>
                  <a:srgbClr val="ff0000"/>
                </a:solidFill>
                <a:latin typeface="Arial"/>
              </a:rPr>
              <a:t>Παράδειγμα 3: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Aν είχαμε υπολογίσει κάποιoν χρόνο  </a:t>
            </a:r>
            <a:r>
              <a:rPr b="0" lang="en-US" sz="1800" spc="-1" strike="noStrike">
                <a:solidFill>
                  <a:srgbClr val="ff0000"/>
                </a:solidFill>
                <a:latin typeface="Arial"/>
              </a:rPr>
              <a:t>τ = 1 MeV</a:t>
            </a:r>
            <a:r>
              <a:rPr b="0" lang="en-US" sz="2172" spc="-1" strike="noStrike" baseline="101000">
                <a:solidFill>
                  <a:srgbClr val="ff0000"/>
                </a:solidFill>
                <a:latin typeface="Arial"/>
              </a:rPr>
              <a:t>-1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και θέλαμε να τον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δώσουμε σε seconds, τότε: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US" sz="1800" spc="-1" strike="noStrike">
                <a:solidFill>
                  <a:srgbClr val="ff0000"/>
                </a:solidFill>
                <a:latin typeface="Arial"/>
              </a:rPr>
              <a:t>τ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= 1 MeV</a:t>
            </a:r>
            <a:r>
              <a:rPr b="0" lang="en-US" sz="2172" spc="-1" strike="noStrike" baseline="101000">
                <a:solidFill>
                  <a:srgbClr val="000000"/>
                </a:solidFill>
                <a:latin typeface="Arial"/>
              </a:rPr>
              <a:t>-1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= 1 MeV</a:t>
            </a:r>
            <a:r>
              <a:rPr b="0" lang="en-US" sz="2172" spc="-1" strike="noStrike" baseline="101000">
                <a:solidFill>
                  <a:srgbClr val="000000"/>
                </a:solidFill>
                <a:latin typeface="Arial"/>
              </a:rPr>
              <a:t>-1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* hbar c / c = 1 MeV</a:t>
            </a:r>
            <a:r>
              <a:rPr b="0" lang="en-US" sz="2172" spc="-1" strike="noStrike" baseline="101000">
                <a:solidFill>
                  <a:srgbClr val="000000"/>
                </a:solidFill>
                <a:latin typeface="Arial"/>
              </a:rPr>
              <a:t>-1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* 197 MeV * fm / (3*10</a:t>
            </a:r>
            <a:r>
              <a:rPr b="0" lang="en-US" sz="2172" spc="-1" strike="noStrike" baseline="101000">
                <a:solidFill>
                  <a:srgbClr val="000000"/>
                </a:solidFill>
                <a:latin typeface="Arial"/>
              </a:rPr>
              <a:t>8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m/s) = 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US" sz="1800" spc="-1" strike="noStrike">
                <a:solidFill>
                  <a:srgbClr val="ff0000"/>
                </a:solidFill>
                <a:latin typeface="Arial"/>
              </a:rPr>
              <a:t>    </a:t>
            </a:r>
            <a:r>
              <a:rPr b="1" lang="en-US" sz="1800" spc="-1" strike="noStrike">
                <a:solidFill>
                  <a:srgbClr val="ff0000"/>
                </a:solidFill>
                <a:latin typeface="Arial"/>
              </a:rPr>
              <a:t>= 65.7 * 10</a:t>
            </a:r>
            <a:r>
              <a:rPr b="1" lang="en-US" sz="2172" spc="-1" strike="noStrike" baseline="101000">
                <a:solidFill>
                  <a:srgbClr val="ff0000"/>
                </a:solidFill>
                <a:latin typeface="Arial"/>
              </a:rPr>
              <a:t>-23 </a:t>
            </a:r>
            <a:r>
              <a:rPr b="1" lang="en-US" sz="1800" spc="-1" strike="noStrike">
                <a:solidFill>
                  <a:srgbClr val="ff0000"/>
                </a:solidFill>
                <a:latin typeface="Arial"/>
              </a:rPr>
              <a:t>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75" name="Formula 9"/>
              <p:cNvSpPr txBox="1"/>
              <p:nvPr/>
            </p:nvSpPr>
            <p:spPr>
              <a:xfrm>
                <a:off x="188280" y="555840"/>
                <a:ext cx="5243400" cy="398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t xml:space="preserve">3</m:t>
                    </m:r>
                    <m:r>
                      <m:t xml:space="preserve">×</m:t>
                    </m:r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10</m:t>
                        </m:r>
                      </m:e>
                      <m:sup>
                        <m:r>
                          <m:t xml:space="preserve">8</m:t>
                        </m:r>
                      </m:sup>
                    </m:sSup>
                    <m:f>
                      <m:fPr>
                        <m:type m:val="lin"/>
                      </m:fPr>
                      <m:num>
                        <m:r>
                          <m:t xml:space="preserve">m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ταχύτητας</m:t>
                    </m:r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0" y="-27000"/>
            <a:ext cx="9144000" cy="114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l-GR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Μονάδες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247680" y="1325520"/>
            <a:ext cx="8562960" cy="452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4800" indent="-3348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•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Οι ταχύτητες που συναντάμε στη φυσική των σωματιδίων είναι κοντά στο c.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100000"/>
              </a:lnSpc>
              <a:spcBef>
                <a:spcPts val="499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100000"/>
              </a:lnSpc>
              <a:spcBef>
                <a:spcPts val="499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•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Οι στροφορμές, δράσεις, γενικά το γινόμενο xp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~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ħ ή Et ~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ħ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100000"/>
              </a:lnSpc>
              <a:spcBef>
                <a:spcPts val="499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100000"/>
              </a:lnSpc>
              <a:spcBef>
                <a:spcPts val="499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100000"/>
              </a:lnSpc>
              <a:spcBef>
                <a:spcPts val="499"/>
              </a:spcBef>
              <a:buClr>
                <a:srgbClr val="ff0000"/>
              </a:buClr>
              <a:buFont typeface="Calibri"/>
              <a:buChar char="•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Φυσικές διαστάσεις είναι το c και το ħ.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741240" indent="-2840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l-GR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Είναι βολικό ένα σύστημα μονάδων όπου</a:t>
            </a:r>
            <a:r>
              <a:rPr b="0" lang="el-GR" sz="2000" spc="-1" strike="noStrike">
                <a:solidFill>
                  <a:srgbClr val="0000ff"/>
                </a:solidFill>
                <a:latin typeface="Calibri"/>
                <a:ea typeface="DejaVu Sans"/>
              </a:rPr>
              <a:t> c = ħ =1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100000"/>
              </a:lnSpc>
              <a:spcBef>
                <a:spcPts val="499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•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Μ=Ε/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c</a:t>
            </a:r>
            <a:r>
              <a:rPr b="0" lang="en-US" sz="20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  [E] , 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L=</a:t>
            </a:r>
            <a:r>
              <a:rPr b="0" i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ħ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c/E      [E</a:t>
            </a:r>
            <a:r>
              <a:rPr b="0" lang="en-US" sz="20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- 1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]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T= </a:t>
            </a:r>
            <a:r>
              <a:rPr b="0" i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ħ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/E      [E</a:t>
            </a:r>
            <a:r>
              <a:rPr b="0" lang="en-US" sz="20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- 1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],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100000"/>
              </a:lnSpc>
              <a:spcBef>
                <a:spcPts val="499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78" name="Formula 3"/>
              <p:cNvSpPr txBox="1"/>
              <p:nvPr/>
            </p:nvSpPr>
            <p:spPr>
              <a:xfrm>
                <a:off x="5129280" y="5618160"/>
                <a:ext cx="2014560" cy="6523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α=</m:t>
                    </m:r>
                    <m:f>
                      <m:num>
                        <m:sSup>
                          <m:e>
                            <m:r>
                              <m:t xml:space="preserve">e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4</m:t>
                        </m:r>
                        <m:r>
                          <m:t xml:space="preserve">π</m:t>
                        </m:r>
                        <m:r>
                          <m:t xml:space="preserve">ℏ</m:t>
                        </m:r>
                        <m:r>
                          <m:t xml:space="preserve">c</m:t>
                        </m:r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137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79" name="Formula 4"/>
              <p:cNvSpPr txBox="1"/>
              <p:nvPr/>
            </p:nvSpPr>
            <p:spPr>
              <a:xfrm>
                <a:off x="200160" y="3111480"/>
                <a:ext cx="8762760" cy="6336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ℏ</m:t>
                    </m:r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rPr>
                        <m:lit/>
                        <m:nor/>
                      </m:rPr>
                      <m:t xml:space="preserve">197</m:t>
                    </m:r>
                    <m:r>
                      <m:rPr>
                        <m:lit/>
                        <m:nor/>
                      </m:rPr>
                      <m:t xml:space="preserve">MeV fm,όπου: </m:t>
                    </m:r>
                    <m:r>
                      <m:t xml:space="preserve">ℏ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h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2π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δράσης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rPr>
                            <m:lit/>
                            <m:nor/>
                          </m:rPr>
                          <m:t xml:space="preserve">ενέργειας</m:t>
                        </m:r>
                        <m:r>
                          <m:t xml:space="preserve">×</m:t>
                        </m:r>
                        <m:r>
                          <m:rPr>
                            <m:lit/>
                            <m:nor/>
                          </m:rPr>
                          <m:t xml:space="preserve">χρόνου</m:t>
                        </m:r>
                      </m:e>
                    </m:d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80" name="Formula 5"/>
              <p:cNvSpPr txBox="1"/>
              <p:nvPr/>
            </p:nvSpPr>
            <p:spPr>
              <a:xfrm>
                <a:off x="1994040" y="1960560"/>
                <a:ext cx="5243400" cy="398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t xml:space="preserve">3</m:t>
                    </m:r>
                    <m:r>
                      <m:t xml:space="preserve">×</m:t>
                    </m:r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10</m:t>
                        </m:r>
                      </m:e>
                      <m:sup>
                        <m:r>
                          <m:t xml:space="preserve">8</m:t>
                        </m:r>
                      </m:sup>
                    </m:sSup>
                    <m:f>
                      <m:fPr>
                        <m:type m:val="lin"/>
                      </m:fPr>
                      <m:num>
                        <m:r>
                          <m:t xml:space="preserve">m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ταχύτητας</m:t>
                    </m:r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0" y="0"/>
            <a:ext cx="9144000" cy="114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l-GR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Μονάδες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82" name="Table 2"/>
          <p:cNvGraphicFramePr/>
          <p:nvPr/>
        </p:nvGraphicFramePr>
        <p:xfrm>
          <a:off x="228600" y="2154240"/>
          <a:ext cx="8318160" cy="3872880"/>
        </p:xfrm>
        <a:graphic>
          <a:graphicData uri="http://schemas.openxmlformats.org/drawingml/2006/table">
            <a:tbl>
              <a:tblPr/>
              <a:tblGrid>
                <a:gridCol w="1325520"/>
                <a:gridCol w="2751120"/>
                <a:gridCol w="4241880"/>
              </a:tblGrid>
              <a:tr h="553320">
                <a:tc>
                  <a:txBody>
                    <a:bodyPr lIns="90000" rIns="90000" tIns="140400" bIns="46800"/>
                    <a:p>
                      <a:pPr>
                        <a:lnSpc>
                          <a:spcPct val="90000"/>
                        </a:lnSpc>
                        <a:spcBef>
                          <a:spcPts val="598"/>
                        </a:spcBef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E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  <a:tc>
                  <a:txBody>
                    <a:bodyPr lIns="90000" rIns="90000" tIns="140400" bIns="46800"/>
                    <a:p>
                      <a:pPr>
                        <a:lnSpc>
                          <a:spcPct val="90000"/>
                        </a:lnSpc>
                        <a:spcBef>
                          <a:spcPts val="598"/>
                        </a:spcBef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GeV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  <a:tc>
                  <a:txBody>
                    <a:bodyPr lIns="90000" rIns="90000" tIns="140400" bIns="46800"/>
                    <a:p>
                      <a:pPr>
                        <a:lnSpc>
                          <a:spcPct val="90000"/>
                        </a:lnSpc>
                        <a:spcBef>
                          <a:spcPts val="598"/>
                        </a:spcBef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1GeV = 1.6 10</a:t>
                      </a:r>
                      <a:r>
                        <a:rPr b="0" lang="en-US" sz="24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-1 9 </a:t>
                      </a: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J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</a:tr>
              <a:tr h="553320">
                <a:tc>
                  <a:txBody>
                    <a:bodyPr lIns="90000" rIns="90000" tIns="140400" bIns="46800"/>
                    <a:p>
                      <a:pPr>
                        <a:lnSpc>
                          <a:spcPct val="90000"/>
                        </a:lnSpc>
                        <a:spcBef>
                          <a:spcPts val="598"/>
                        </a:spcBef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  <a:tc>
                  <a:txBody>
                    <a:bodyPr lIns="90000" rIns="90000" tIns="140400" bIns="46800"/>
                    <a:p>
                      <a:pPr>
                        <a:lnSpc>
                          <a:spcPct val="90000"/>
                        </a:lnSpc>
                        <a:spcBef>
                          <a:spcPts val="598"/>
                        </a:spcBef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GeV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  <a:tc>
                  <a:tcPr marL="90000" marR="90000">
                    <a:noFill/>
                  </a:tcPr>
                </a:tc>
              </a:tr>
              <a:tr h="553320">
                <a:tc>
                  <a:txBody>
                    <a:bodyPr lIns="90000" rIns="90000" tIns="140400" bIns="46800"/>
                    <a:p>
                      <a:pPr>
                        <a:lnSpc>
                          <a:spcPct val="90000"/>
                        </a:lnSpc>
                        <a:spcBef>
                          <a:spcPts val="598"/>
                        </a:spcBef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  <a:tc>
                  <a:txBody>
                    <a:bodyPr lIns="90000" rIns="90000" tIns="140400" bIns="46800"/>
                    <a:p>
                      <a:pPr>
                        <a:lnSpc>
                          <a:spcPct val="90000"/>
                        </a:lnSpc>
                        <a:spcBef>
                          <a:spcPts val="598"/>
                        </a:spcBef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GeV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  <a:tc>
                  <a:txBody>
                    <a:bodyPr lIns="90000" rIns="90000" tIns="140400" bIns="46800"/>
                    <a:p>
                      <a:pPr>
                        <a:lnSpc>
                          <a:spcPct val="90000"/>
                        </a:lnSpc>
                        <a:spcBef>
                          <a:spcPts val="598"/>
                        </a:spcBef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1kg = 5.61 10</a:t>
                      </a:r>
                      <a:r>
                        <a:rPr b="0" lang="en-US" sz="24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2 6 </a:t>
                      </a: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GeV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</a:tr>
              <a:tr h="553320">
                <a:tc>
                  <a:txBody>
                    <a:bodyPr lIns="90000" rIns="90000" tIns="140400" bIns="46800"/>
                    <a:p>
                      <a:pPr>
                        <a:lnSpc>
                          <a:spcPct val="90000"/>
                        </a:lnSpc>
                        <a:spcBef>
                          <a:spcPts val="598"/>
                        </a:spcBef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length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  <a:tc>
                  <a:txBody>
                    <a:bodyPr lIns="90000" rIns="90000" tIns="140400" bIns="46800"/>
                    <a:p>
                      <a:pPr>
                        <a:lnSpc>
                          <a:spcPct val="90000"/>
                        </a:lnSpc>
                        <a:spcBef>
                          <a:spcPts val="598"/>
                        </a:spcBef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1/GeV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  <a:tc>
                  <a:txBody>
                    <a:bodyPr lIns="90000" rIns="90000" tIns="140400" bIns="46800"/>
                    <a:p>
                      <a:pPr>
                        <a:lnSpc>
                          <a:spcPct val="90000"/>
                        </a:lnSpc>
                        <a:spcBef>
                          <a:spcPts val="598"/>
                        </a:spcBef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1m = 5.07 10</a:t>
                      </a:r>
                      <a:r>
                        <a:rPr b="0" lang="en-US" sz="24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1 5 </a:t>
                      </a: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GeV</a:t>
                      </a:r>
                      <a:r>
                        <a:rPr b="0" lang="en-US" sz="24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- 1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</a:tr>
              <a:tr h="553320">
                <a:tc>
                  <a:txBody>
                    <a:bodyPr lIns="90000" rIns="90000" tIns="140400" bIns="46800"/>
                    <a:p>
                      <a:pPr>
                        <a:lnSpc>
                          <a:spcPct val="90000"/>
                        </a:lnSpc>
                        <a:spcBef>
                          <a:spcPts val="598"/>
                        </a:spcBef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time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  <a:tc>
                  <a:txBody>
                    <a:bodyPr lIns="90000" rIns="90000" tIns="140400" bIns="46800"/>
                    <a:p>
                      <a:pPr>
                        <a:lnSpc>
                          <a:spcPct val="90000"/>
                        </a:lnSpc>
                        <a:spcBef>
                          <a:spcPts val="598"/>
                        </a:spcBef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1/GeV-1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  <a:tc>
                  <a:txBody>
                    <a:bodyPr lIns="90000" rIns="90000" tIns="140400" bIns="46800"/>
                    <a:p>
                      <a:pPr>
                        <a:lnSpc>
                          <a:spcPct val="90000"/>
                        </a:lnSpc>
                        <a:spcBef>
                          <a:spcPts val="598"/>
                        </a:spcBef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1sec = 1.52 10</a:t>
                      </a:r>
                      <a:r>
                        <a:rPr b="0" lang="en-US" sz="24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2 4 </a:t>
                      </a: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GeV</a:t>
                      </a:r>
                      <a:r>
                        <a:rPr b="0" lang="en-US" sz="24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- 1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</a:tr>
              <a:tr h="553320">
                <a:tc>
                  <a:txBody>
                    <a:bodyPr lIns="90000" rIns="90000" tIns="140400" bIns="46800"/>
                    <a:p>
                      <a:pPr>
                        <a:lnSpc>
                          <a:spcPct val="90000"/>
                        </a:lnSpc>
                        <a:spcBef>
                          <a:spcPts val="598"/>
                        </a:spcBef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J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  <a:tc>
                  <a:txBody>
                    <a:bodyPr lIns="90000" rIns="90000" tIns="140400" bIns="46800"/>
                    <a:p>
                      <a:pPr>
                        <a:lnSpc>
                          <a:spcPct val="90000"/>
                        </a:lnSpc>
                        <a:spcBef>
                          <a:spcPts val="598"/>
                        </a:spcBef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dimensionless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  <a:tc>
                  <a:tcPr marL="90000" marR="90000">
                    <a:noFill/>
                  </a:tcPr>
                </a:tc>
              </a:tr>
              <a:tr h="553320">
                <a:tc>
                  <a:txBody>
                    <a:bodyPr lIns="90000" rIns="90000" tIns="140400" bIns="46800"/>
                    <a:p>
                      <a:pPr>
                        <a:lnSpc>
                          <a:spcPct val="90000"/>
                        </a:lnSpc>
                        <a:spcBef>
                          <a:spcPts val="598"/>
                        </a:spcBef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Q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  <a:tc>
                  <a:txBody>
                    <a:bodyPr lIns="90000" rIns="90000" tIns="140400" bIns="46800"/>
                    <a:p>
                      <a:pPr>
                        <a:lnSpc>
                          <a:spcPct val="90000"/>
                        </a:lnSpc>
                        <a:spcBef>
                          <a:spcPts val="598"/>
                        </a:spcBef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dimensionless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  <a:tc>
                  <a:tcPr marL="90000" marR="90000">
                    <a:noFill/>
                  </a:tcPr>
                </a:tc>
              </a:tr>
            </a:tbl>
          </a:graphicData>
        </a:graphic>
      </p:graphicFrame>
      <p:sp>
        <p:nvSpPr>
          <p:cNvPr id="283" name="CustomShape 3"/>
          <p:cNvSpPr/>
          <p:nvPr/>
        </p:nvSpPr>
        <p:spPr>
          <a:xfrm>
            <a:off x="1038240" y="1576440"/>
            <a:ext cx="615168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ヒラギノ角ゴ Pro W3"/>
              </a:rPr>
              <a:t>Quantity         N.U.                 Conv. Factor to SI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0" y="-27000"/>
            <a:ext cx="9144000" cy="114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l-GR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Μονάδες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468360" y="1300320"/>
            <a:ext cx="8229600" cy="452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6240" indent="-336240">
              <a:lnSpc>
                <a:spcPct val="80000"/>
              </a:lnSpc>
              <a:spcBef>
                <a:spcPts val="598"/>
              </a:spcBef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Αυτό μας επιτρέπει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36240" indent="-336240">
              <a:lnSpc>
                <a:spcPct val="8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•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Να εκφράζουμε όλα τα φυσικά μεγέθη σε μονάδες ενέργειας: </a:t>
            </a:r>
            <a:br/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απόσταση είναι [Ε]</a:t>
            </a:r>
            <a:r>
              <a:rPr b="0" lang="el-GR" sz="20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-1</a:t>
            </a: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. Ορμή είναι [Ε]. Κοκ.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6240" indent="-336240">
              <a:lnSpc>
                <a:spcPct val="8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•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Τα φυσικά μεγέθη να εκφράζονται σε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“</a:t>
            </a: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λογικές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”</a:t>
            </a: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μονάδες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6240" indent="-336240">
              <a:lnSpc>
                <a:spcPct val="80000"/>
              </a:lnSpc>
              <a:spcBef>
                <a:spcPts val="499"/>
              </a:spcBef>
            </a:pPr>
            <a:r>
              <a:rPr b="0" lang="el-GR" sz="2000" spc="-1" strike="noStrike">
                <a:solidFill>
                  <a:srgbClr val="3333ff"/>
                </a:solidFill>
                <a:latin typeface="Calibri"/>
                <a:ea typeface="ＭＳ Ｐゴシック"/>
              </a:rPr>
              <a:t>Φυσική μονάδα μήκους: μήκος κύματος Compton: ħ /m</a:t>
            </a:r>
            <a:r>
              <a:rPr b="0" lang="el-GR" sz="2000" spc="-1" strike="noStrike" baseline="-25000">
                <a:solidFill>
                  <a:srgbClr val="3333ff"/>
                </a:solidFill>
                <a:latin typeface="Calibri"/>
                <a:ea typeface="ＭＳ Ｐゴシック"/>
              </a:rPr>
              <a:t>0</a:t>
            </a:r>
            <a:r>
              <a:rPr b="0" lang="el-GR" sz="2000" spc="-1" strike="noStrike">
                <a:solidFill>
                  <a:srgbClr val="3333ff"/>
                </a:solidFill>
                <a:latin typeface="Calibri"/>
                <a:ea typeface="ＭＳ Ｐゴシック"/>
              </a:rPr>
              <a:t>c =1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6240" indent="-336240">
              <a:lnSpc>
                <a:spcPct val="80000"/>
              </a:lnSpc>
              <a:spcBef>
                <a:spcPts val="499"/>
              </a:spcBef>
            </a:pPr>
            <a:r>
              <a:rPr b="0" lang="el-GR" sz="2000" spc="-1" strike="noStrike">
                <a:solidFill>
                  <a:srgbClr val="3333ff"/>
                </a:solidFill>
                <a:latin typeface="Calibri"/>
                <a:ea typeface="ＭＳ Ｐゴシック"/>
              </a:rPr>
              <a:t>Φυσική μονάδα χρόνου: τ = ħ /m</a:t>
            </a:r>
            <a:r>
              <a:rPr b="0" lang="el-GR" sz="2000" spc="-1" strike="noStrike" baseline="-25000">
                <a:solidFill>
                  <a:srgbClr val="3333ff"/>
                </a:solidFill>
                <a:latin typeface="Calibri"/>
                <a:ea typeface="ＭＳ Ｐゴシック"/>
              </a:rPr>
              <a:t>0</a:t>
            </a:r>
            <a:r>
              <a:rPr b="0" lang="el-GR" sz="2000" spc="-1" strike="noStrike">
                <a:solidFill>
                  <a:srgbClr val="3333ff"/>
                </a:solidFill>
                <a:latin typeface="Calibri"/>
                <a:ea typeface="ＭＳ Ｐゴシック"/>
              </a:rPr>
              <a:t>c</a:t>
            </a:r>
            <a:r>
              <a:rPr b="0" lang="el-GR" sz="2000" spc="-1" strike="noStrike" baseline="30000">
                <a:solidFill>
                  <a:srgbClr val="3333ff"/>
                </a:solidFill>
                <a:latin typeface="Calibri"/>
                <a:ea typeface="ＭＳ Ｐゴシック"/>
              </a:rPr>
              <a:t>2</a:t>
            </a:r>
            <a:r>
              <a:rPr b="0" lang="el-GR" sz="2000" spc="-1" strike="noStrike">
                <a:solidFill>
                  <a:srgbClr val="3333ff"/>
                </a:solidFill>
                <a:latin typeface="Calibri"/>
                <a:ea typeface="ＭＳ Ｐゴシック"/>
              </a:rPr>
              <a:t> =1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6240" indent="-336240">
              <a:lnSpc>
                <a:spcPct val="80000"/>
              </a:lnSpc>
              <a:spcBef>
                <a:spcPts val="499"/>
              </a:spcBef>
            </a:pPr>
            <a:r>
              <a:rPr b="0" lang="el-GR" sz="2000" spc="-1" strike="noStrike">
                <a:solidFill>
                  <a:srgbClr val="3333ff"/>
                </a:solidFill>
                <a:latin typeface="Calibri"/>
                <a:ea typeface="ＭＳ Ｐゴシック"/>
              </a:rPr>
              <a:t>Φυσική μονάδα ενέργειας: Ε = m</a:t>
            </a:r>
            <a:r>
              <a:rPr b="0" lang="el-GR" sz="2000" spc="-1" strike="noStrike" baseline="-25000">
                <a:solidFill>
                  <a:srgbClr val="3333ff"/>
                </a:solidFill>
                <a:latin typeface="Calibri"/>
                <a:ea typeface="ＭＳ Ｐゴシック"/>
              </a:rPr>
              <a:t>0</a:t>
            </a:r>
            <a:r>
              <a:rPr b="0" lang="el-GR" sz="2000" spc="-1" strike="noStrike">
                <a:solidFill>
                  <a:srgbClr val="3333ff"/>
                </a:solidFill>
                <a:latin typeface="Calibri"/>
                <a:ea typeface="ＭＳ Ｐゴシック"/>
              </a:rPr>
              <a:t>c</a:t>
            </a:r>
            <a:r>
              <a:rPr b="0" lang="el-GR" sz="2000" spc="-1" strike="noStrike" baseline="30000">
                <a:solidFill>
                  <a:srgbClr val="3333ff"/>
                </a:solidFill>
                <a:latin typeface="Calibri"/>
                <a:ea typeface="ＭＳ Ｐゴシック"/>
              </a:rPr>
              <a:t>2</a:t>
            </a:r>
            <a:r>
              <a:rPr b="0" lang="el-GR" sz="2000" spc="-1" strike="noStrike">
                <a:solidFill>
                  <a:srgbClr val="3333ff"/>
                </a:solidFill>
                <a:latin typeface="Calibri"/>
                <a:ea typeface="ＭＳ Ｐゴシック"/>
              </a:rPr>
              <a:t> =1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6240" indent="-336240">
              <a:lnSpc>
                <a:spcPct val="80000"/>
              </a:lnSpc>
              <a:spcBef>
                <a:spcPts val="499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6240" indent="-336240">
              <a:lnSpc>
                <a:spcPct val="80000"/>
              </a:lnSpc>
              <a:spcBef>
                <a:spcPts val="499"/>
              </a:spcBef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Μάζα πρωτονίου: 10</a:t>
            </a:r>
            <a:r>
              <a:rPr b="0" lang="el-GR" sz="20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-24</a:t>
            </a: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g →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Ενέργεια ηρεμίας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≈1 GeV.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6240" indent="-336240">
              <a:lnSpc>
                <a:spcPct val="80000"/>
              </a:lnSpc>
              <a:spcBef>
                <a:spcPts val="499"/>
              </a:spcBef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Άρα, αν πάρουμε ως ενέργεια αναφοράς το 1 GeV, όλα τα φυσικά μεγέθη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6240" indent="-336240">
              <a:lnSpc>
                <a:spcPct val="80000"/>
              </a:lnSpc>
              <a:spcBef>
                <a:spcPts val="499"/>
              </a:spcBef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είναι ποσότητες κοντά στη μονάδα.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6240" indent="-336240">
              <a:lnSpc>
                <a:spcPct val="80000"/>
              </a:lnSpc>
              <a:spcBef>
                <a:spcPts val="499"/>
              </a:spcBef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Ηλεκτρόνιο: 2000 φορές πιο ελαφρύ →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Ενέργεια ηρεμίας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≈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0.5 MeV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Shape 1"/>
          <p:cNvSpPr txBox="1"/>
          <p:nvPr/>
        </p:nvSpPr>
        <p:spPr>
          <a:xfrm>
            <a:off x="457200" y="1150920"/>
            <a:ext cx="8229240" cy="383076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txBody>
          <a:bodyPr lIns="0" rIns="0" tIns="0" bIns="0" anchor="ctr"/>
          <a:p>
            <a:pPr algn="ctr"/>
            <a:r>
              <a:rPr b="0" lang="en-US" sz="3850" spc="-1" strike="noStrike">
                <a:latin typeface="Arial"/>
                <a:ea typeface="Arial Unicode MS"/>
              </a:rPr>
              <a:t>3. </a:t>
            </a:r>
            <a:br/>
            <a:r>
              <a:rPr b="1" lang="en-US" sz="3850" spc="-1" strike="noStrike">
                <a:latin typeface="Arial"/>
              </a:rPr>
              <a:t>Υπενθύμιση</a:t>
            </a:r>
            <a:r>
              <a:rPr b="0" lang="en-US" sz="3850" spc="-1" strike="noStrike">
                <a:latin typeface="Arial"/>
              </a:rPr>
              <a:t>:</a:t>
            </a:r>
            <a:br/>
            <a:r>
              <a:rPr b="0" lang="en-US" sz="3850" spc="-1" strike="noStrike">
                <a:latin typeface="Arial"/>
              </a:rPr>
              <a:t>Αλληλεπιδράσεις σωματιδίων με ανταλλαγή “διαμεσολαβητή” : εικόνα Yukawa και εμβέλεια δύναμης</a:t>
            </a:r>
            <a:br/>
            <a:br/>
            <a:r>
              <a:rPr b="1" lang="en-US" sz="3850" spc="-1" strike="noStrike">
                <a:latin typeface="Arial"/>
              </a:rPr>
              <a:t>Διαγράμματα Feynman</a:t>
            </a:r>
            <a:endParaRPr b="0" lang="en-US" sz="3850" spc="-1" strike="noStrike"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457200" y="33840"/>
            <a:ext cx="8229240" cy="642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Δυναμικό Yukawa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207360" y="600840"/>
            <a:ext cx="8709840" cy="5807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</a:pPr>
            <a:r>
              <a:rPr b="0" lang="en-US" sz="3200" spc="-1" strike="noStrike">
                <a:solidFill>
                  <a:srgbClr val="0000ff"/>
                </a:solidFill>
                <a:latin typeface="Calibri"/>
              </a:rPr>
              <a:t>Στις δυνάμεις μεταξύ των νουκλεονίων μέσα στους πυρήνες είχαμε δεί ότι ο Υukawa είπε ότι η αλληλεπίδραση μεταξύ των νουκελονίων γίνεται με την </a:t>
            </a:r>
            <a:r>
              <a:rPr b="0" lang="en-US" sz="3200" spc="-1" strike="noStrike">
                <a:solidFill>
                  <a:srgbClr val="ff0000"/>
                </a:solidFill>
                <a:latin typeface="Calibri"/>
              </a:rPr>
              <a:t>ανταλλαγή ενός </a:t>
            </a:r>
            <a:r>
              <a:rPr b="1" lang="en-US" sz="3200" spc="-1" strike="noStrike">
                <a:solidFill>
                  <a:srgbClr val="ff0000"/>
                </a:solidFill>
                <a:latin typeface="Calibri"/>
              </a:rPr>
              <a:t>σωματιδίου-διαδότη με σχετικά μεγάλη μάζα, m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2680" indent="-285480">
              <a:spcBef>
                <a:spcPts val="697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l-GR" sz="2400" spc="-1" strike="noStrike">
                <a:solidFill>
                  <a:srgbClr val="0000ff"/>
                </a:solidFill>
                <a:latin typeface="Calibri"/>
                <a:ea typeface="DejaVu Sans"/>
              </a:rPr>
              <a:t>Ο διαδότης γεννιέται και εξαφανίζεται χωρίς ποτέ να τον δούμε: εμείς βλέπουμε τα αρχικά σωματίδια και τα τελικά σωματίδια, και μεταξύ αρχικών και τελικών μπορούμε να κάνουμε διατήρηση ενέργειας και ορμής.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742680" indent="-285480">
              <a:spcBef>
                <a:spcPts val="697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l-GR" sz="2400" spc="-1" strike="noStrike">
                <a:solidFill>
                  <a:srgbClr val="0000ff"/>
                </a:solidFill>
                <a:latin typeface="Calibri"/>
                <a:ea typeface="DejaVu Sans"/>
              </a:rPr>
              <a:t>Ο ενδιάμεσος διαδότης όμως μπορεί να έχει ενέργεια που παραβιάζει τη διατήρηση της ενέργειας, για λίγο, αλλά αν εξαφανιστεί “πρίν τον δούμε”, δηλαδή υπάρχει για όσο του επιτρέπει η αβεβαιότητα του Heisenberg, τότε ούτε γάτα ούτε ζημιά.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742680" indent="-285480">
              <a:spcBef>
                <a:spcPts val="697"/>
              </a:spcBef>
              <a:buClr>
                <a:srgbClr val="000000"/>
              </a:buClr>
              <a:buFont typeface="Times New Roman"/>
              <a:buChar char="–"/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742680" indent="-285480">
              <a:spcBef>
                <a:spcPts val="697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2800" spc="-1" strike="noStrike">
                <a:solidFill>
                  <a:srgbClr val="0000ff"/>
                </a:solidFill>
                <a:latin typeface="Calibri"/>
              </a:rPr>
              <a:t>Εκπομπή και απορρόφηση του σωματιδίου διαδότη μάζας m,  με παραβίαση της ενέργειας κατά mc</a:t>
            </a:r>
            <a:r>
              <a:rPr b="0" lang="en-US" sz="3379" spc="-1" strike="noStrike" baseline="101000">
                <a:solidFill>
                  <a:srgbClr val="0000ff"/>
                </a:solidFill>
                <a:latin typeface="Calibri"/>
              </a:rPr>
              <a:t>2 </a:t>
            </a:r>
            <a:r>
              <a:rPr b="0" lang="en-US" sz="2800" spc="-1" strike="noStrike">
                <a:solidFill>
                  <a:srgbClr val="0000ff"/>
                </a:solidFill>
                <a:latin typeface="Calibri"/>
              </a:rPr>
              <a:t>: δεν μπορεί να διαρκέσει πάνω από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2680" indent="-285480">
              <a:spcBef>
                <a:spcPts val="697"/>
              </a:spcBef>
              <a:buClr>
                <a:srgbClr val="000000"/>
              </a:buClr>
              <a:buFont typeface="Times New Roman"/>
              <a:buChar char="–"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2680" indent="-285480">
              <a:spcBef>
                <a:spcPts val="697"/>
              </a:spcBef>
              <a:buClr>
                <a:srgbClr val="000000"/>
              </a:buClr>
              <a:buFont typeface="Times New Roman"/>
              <a:buChar char="–"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2680" indent="-285480">
              <a:spcBef>
                <a:spcPts val="697"/>
              </a:spcBef>
              <a:buClr>
                <a:srgbClr val="000000"/>
              </a:buClr>
              <a:buFont typeface="Times New Roman"/>
              <a:buChar char="–"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2680" indent="-285480">
              <a:spcBef>
                <a:spcPts val="697"/>
              </a:spcBef>
              <a:buClr>
                <a:srgbClr val="000000"/>
              </a:buClr>
              <a:buFont typeface="Times New Roman"/>
              <a:buChar char="–"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2680" indent="-285480">
              <a:spcBef>
                <a:spcPts val="697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2800" spc="-1" strike="noStrike">
                <a:solidFill>
                  <a:srgbClr val="ff0000"/>
                </a:solidFill>
                <a:latin typeface="Calibri"/>
              </a:rPr>
              <a:t>→ </a:t>
            </a:r>
            <a:r>
              <a:rPr b="0" lang="en-US" sz="2800" spc="-1" strike="noStrike">
                <a:solidFill>
                  <a:srgbClr val="ff0000"/>
                </a:solidFill>
                <a:latin typeface="Calibri"/>
              </a:rPr>
              <a:t>Πεπερασμένη ακτίνα δράσης για διαδότες με μάζα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2680" indent="-285480">
              <a:spcBef>
                <a:spcPts val="697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2800" spc="-1" strike="noStrike">
                <a:solidFill>
                  <a:srgbClr val="0000ff"/>
                </a:solidFill>
                <a:latin typeface="Calibri"/>
              </a:rPr>
              <a:t>Χρησιμοποιώντας την </a:t>
            </a:r>
            <a:r>
              <a:rPr b="1" lang="en-US" sz="2800" spc="-1" strike="noStrike">
                <a:solidFill>
                  <a:srgbClr val="0000ff"/>
                </a:solidFill>
                <a:latin typeface="Calibri"/>
              </a:rPr>
              <a:t>εμβέλεια (~1.4 fm),</a:t>
            </a:r>
            <a:r>
              <a:rPr b="0" lang="en-US" sz="2800" spc="-1" strike="noStrike">
                <a:solidFill>
                  <a:srgbClr val="0000ff"/>
                </a:solidFill>
                <a:latin typeface="Calibri"/>
              </a:rPr>
              <a:t> υπολογίζουμε </a:t>
            </a:r>
            <a:r>
              <a:rPr b="1" lang="en-US" sz="2800" spc="-1" strike="noStrike">
                <a:solidFill>
                  <a:srgbClr val="0000ff"/>
                </a:solidFill>
                <a:latin typeface="Calibri"/>
              </a:rPr>
              <a:t>m ~ 140 MeV</a:t>
            </a:r>
            <a:r>
              <a:rPr b="0" lang="en-US" sz="2800" spc="-1" strike="noStrike">
                <a:solidFill>
                  <a:srgbClr val="0000ff"/>
                </a:solidFill>
                <a:latin typeface="Calibri"/>
              </a:rPr>
              <a:t> (~ μάζα πιονίου: οπότε αρχικά υποθέσαμε ότι ο διαδότης των πυρηνικών δυνάμεων </a:t>
            </a:r>
            <a:r>
              <a:rPr b="1" lang="en-US" sz="2800" spc="-1" strike="noStrike">
                <a:solidFill>
                  <a:srgbClr val="0000ff"/>
                </a:solidFill>
                <a:latin typeface="Calibri"/>
              </a:rPr>
              <a:t>μεταξύ νουκλεονίων</a:t>
            </a:r>
            <a:r>
              <a:rPr b="0" lang="en-US" sz="2800" spc="-1" strike="noStrike">
                <a:solidFill>
                  <a:srgbClr val="0000ff"/>
                </a:solidFill>
                <a:latin typeface="Calibri"/>
              </a:rPr>
              <a:t> είναι το πιόνιο)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89" name="Formula 3"/>
              <p:cNvSpPr txBox="1"/>
              <p:nvPr/>
            </p:nvSpPr>
            <p:spPr>
              <a:xfrm>
                <a:off x="2844000" y="4572000"/>
                <a:ext cx="3099600" cy="5767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Εμβέλεια</m:t>
                    </m:r>
                    <m:r>
                      <m:t xml:space="preserve">=</m:t>
                    </m:r>
                    <m:r>
                      <m:t xml:space="preserve">R</m:t>
                    </m:r>
                    <m:r>
                      <m:t xml:space="preserve">=</m:t>
                    </m:r>
                    <m:r>
                      <m:t xml:space="preserve">c</m:t>
                    </m:r>
                    <m:r>
                      <m:t xml:space="preserve">Δt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ℏ</m:t>
                        </m:r>
                      </m:num>
                      <m:den>
                        <m:r>
                          <m:t xml:space="preserve">m</m:t>
                        </m:r>
                        <m:r>
                          <m:t xml:space="preserve">c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90" name="Formula 4"/>
              <p:cNvSpPr txBox="1"/>
              <p:nvPr/>
            </p:nvSpPr>
            <p:spPr>
              <a:xfrm>
                <a:off x="2917440" y="4246200"/>
                <a:ext cx="2797560" cy="325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ΔΕ</m:t>
                    </m:r>
                    <m:r>
                      <m:t xml:space="preserve">Δt</m:t>
                    </m:r>
                    <m:r>
                      <m:t xml:space="preserve">≃</m:t>
                    </m:r>
                    <m:r>
                      <m:t xml:space="preserve">ℏ</m:t>
                    </m:r>
                    <m:r>
                      <m:t xml:space="preserve">→</m:t>
                    </m:r>
                    <m:r>
                      <m:t xml:space="preserve">m</m:t>
                    </m:r>
                    <m:sSup>
                      <m:e>
                        <m:r>
                          <m:t xml:space="preserve">c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Δt</m:t>
                    </m:r>
                    <m:r>
                      <m:t xml:space="preserve">≃</m:t>
                    </m:r>
                    <m:r>
                      <m:t xml:space="preserve">ℏ</m:t>
                    </m:r>
                  </m:oMath>
                </a14:m>
              </a:p>
            </p:txBody>
          </p:sp>
        </mc:Choice>
        <mc:Fallback/>
      </mc:AlternateContent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0" y="0"/>
            <a:ext cx="9144000" cy="114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l-GR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Περιγραφή σε βασικό επίπεδο -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Διαγράμματα Feynman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468360" y="1300320"/>
            <a:ext cx="8229600" cy="452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Έχουμε μιά πιό βασική ερμηνεία του συμβαίνει στις αντιδράσεις και διασπάσεις που βλέπουμε στη φύση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598"/>
              </a:spcBef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solidFill>
                  <a:srgbClr val="0000ff"/>
                </a:solidFill>
                <a:latin typeface="Calibri"/>
                <a:ea typeface="DejaVu Sans"/>
              </a:rPr>
              <a:t> </a:t>
            </a:r>
            <a:r>
              <a:rPr b="0" lang="el-GR" sz="2400" spc="-1" strike="noStrike">
                <a:solidFill>
                  <a:srgbClr val="0000ff"/>
                </a:solidFill>
                <a:latin typeface="Calibri"/>
                <a:ea typeface="DejaVu Sans"/>
              </a:rPr>
              <a:t>Αλληλεπιδασεις μέσω </a:t>
            </a:r>
            <a:r>
              <a:rPr b="0" lang="el-GR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μποζονίων διαδοτών</a:t>
            </a:r>
            <a:r>
              <a:rPr b="0" lang="el-GR" sz="2400" spc="-1" strike="noStrike">
                <a:solidFill>
                  <a:srgbClr val="0000ff"/>
                </a:solidFill>
                <a:latin typeface="Calibri"/>
                <a:ea typeface="DejaVu Sans"/>
              </a:rPr>
              <a:t> των διαφόρων δυνάμεων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31640" indent="-21600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solidFill>
                  <a:srgbClr val="0000ff"/>
                </a:solidFill>
                <a:latin typeface="Calibri"/>
                <a:ea typeface="DejaVu Sans"/>
              </a:rPr>
              <a:t>ΗΜ :</a:t>
            </a:r>
            <a:r>
              <a:rPr b="1" lang="el-GR" sz="2400" spc="-1" strike="noStrike">
                <a:solidFill>
                  <a:srgbClr val="0000ff"/>
                </a:solidFill>
                <a:latin typeface="Calibri"/>
                <a:ea typeface="DejaVu Sans"/>
              </a:rPr>
              <a:t> γ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31640" indent="-21600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solidFill>
                  <a:srgbClr val="0000ff"/>
                </a:solidFill>
                <a:latin typeface="Calibri"/>
                <a:ea typeface="DejaVu Sans"/>
              </a:rPr>
              <a:t>Ασθενείς :</a:t>
            </a:r>
            <a:r>
              <a:rPr b="1" lang="el-GR" sz="2400" spc="-1" strike="noStrike">
                <a:solidFill>
                  <a:srgbClr val="0000ff"/>
                </a:solidFill>
                <a:latin typeface="Calibri"/>
                <a:ea typeface="DejaVu Sans"/>
              </a:rPr>
              <a:t> W</a:t>
            </a:r>
            <a:r>
              <a:rPr b="1" lang="el-GR" sz="2400" spc="-1" strike="noStrike" baseline="33000">
                <a:solidFill>
                  <a:srgbClr val="0000ff"/>
                </a:solidFill>
                <a:latin typeface="Calibri"/>
                <a:ea typeface="DejaVu Sans"/>
              </a:rPr>
              <a:t>+</a:t>
            </a:r>
            <a:r>
              <a:rPr b="1" lang="el-GR" sz="2400" spc="-1" strike="noStrike">
                <a:solidFill>
                  <a:srgbClr val="0000ff"/>
                </a:solidFill>
                <a:latin typeface="Calibri"/>
                <a:ea typeface="DejaVu Sans"/>
              </a:rPr>
              <a:t>, W</a:t>
            </a:r>
            <a:r>
              <a:rPr b="1" lang="el-GR" sz="2400" spc="-1" strike="noStrike" baseline="33000">
                <a:solidFill>
                  <a:srgbClr val="0000ff"/>
                </a:solidFill>
                <a:latin typeface="Calibri"/>
                <a:ea typeface="DejaVu Sans"/>
              </a:rPr>
              <a:t>- </a:t>
            </a:r>
            <a:r>
              <a:rPr b="1" lang="el-GR" sz="2400" spc="-1" strike="noStrike">
                <a:solidFill>
                  <a:srgbClr val="0000ff"/>
                </a:solidFill>
                <a:latin typeface="Calibri"/>
                <a:ea typeface="DejaVu Sans"/>
              </a:rPr>
              <a:t>, Z</a:t>
            </a:r>
            <a:r>
              <a:rPr b="1" lang="el-GR" sz="2400" spc="-1" strike="noStrike" baseline="33000">
                <a:solidFill>
                  <a:srgbClr val="0000ff"/>
                </a:solidFill>
                <a:latin typeface="Calibri"/>
                <a:ea typeface="DejaVu Sans"/>
              </a:rPr>
              <a:t>0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31640" indent="-21600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solidFill>
                  <a:srgbClr val="0000ff"/>
                </a:solidFill>
                <a:latin typeface="Calibri"/>
                <a:ea typeface="DejaVu Sans"/>
              </a:rPr>
              <a:t>Iσχυρές:</a:t>
            </a:r>
            <a:r>
              <a:rPr b="1" lang="el-GR" sz="2400" spc="-1" strike="noStrike">
                <a:solidFill>
                  <a:srgbClr val="0000ff"/>
                </a:solidFill>
                <a:latin typeface="Calibri"/>
                <a:ea typeface="DejaVu Sans"/>
              </a:rPr>
              <a:t> 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598"/>
              </a:spcBef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598"/>
              </a:spcBef>
            </a:pPr>
            <a:r>
              <a:rPr b="0" lang="el-GR" sz="2400" spc="-1" strike="noStrike">
                <a:solidFill>
                  <a:srgbClr val="0000ff"/>
                </a:solidFill>
                <a:latin typeface="Calibri"/>
                <a:ea typeface="DejaVu Sans"/>
              </a:rPr>
              <a:t>και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598"/>
              </a:spcBef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/>
            <a:r>
              <a:rPr b="0" lang="el-GR" sz="2400" spc="-1" strike="noStrike">
                <a:solidFill>
                  <a:srgbClr val="0000ff"/>
                </a:solidFill>
                <a:latin typeface="Calibri"/>
                <a:ea typeface="DejaVu Sans"/>
              </a:rPr>
              <a:t>	</a:t>
            </a:r>
            <a:r>
              <a:rPr b="0" lang="el-GR" sz="2400" spc="-1" strike="noStrike">
                <a:solidFill>
                  <a:srgbClr val="0000ff"/>
                </a:solidFill>
                <a:latin typeface="Calibri"/>
                <a:ea typeface="DejaVu Sans"/>
              </a:rPr>
              <a:t>Αναπαράσταση με </a:t>
            </a:r>
            <a:r>
              <a:rPr b="0" lang="el-GR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διαγράμματα Feynman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598"/>
              </a:spcBef>
            </a:pPr>
            <a:r>
              <a:rPr b="0" lang="el-GR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57200" y="952200"/>
            <a:ext cx="8229240" cy="422820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txBody>
          <a:bodyPr lIns="0" rIns="0" tIns="0" bIns="0" anchor="ctr"/>
          <a:p>
            <a:pPr algn="ctr"/>
            <a:r>
              <a:rPr b="0" lang="en-US" sz="3850" spc="-1" strike="noStrike">
                <a:latin typeface="Arial"/>
              </a:rPr>
              <a:t>1. </a:t>
            </a:r>
            <a:br/>
            <a:r>
              <a:rPr b="1" lang="en-US" sz="3850" spc="-1" strike="noStrike">
                <a:latin typeface="Arial"/>
              </a:rPr>
              <a:t>Υπενθύμιση</a:t>
            </a:r>
            <a:r>
              <a:rPr b="0" lang="en-US" sz="3850" spc="-1" strike="noStrike">
                <a:latin typeface="Arial"/>
              </a:rPr>
              <a:t>: </a:t>
            </a:r>
            <a:br/>
            <a:r>
              <a:rPr b="0" lang="en-US" sz="3850" spc="-1" strike="noStrike">
                <a:latin typeface="Arial"/>
              </a:rPr>
              <a:t>Κουάρκ και λεπτόνια</a:t>
            </a:r>
            <a:br/>
            <a:br/>
            <a:r>
              <a:rPr b="0" lang="en-US" sz="2400" spc="-1" strike="noStrike">
                <a:latin typeface="Arial"/>
              </a:rPr>
              <a:t>Σε μια οποιασήποτε “αντίδραση” μεταξύ σωματιδίων:</a:t>
            </a:r>
            <a:br/>
            <a:r>
              <a:rPr b="0" lang="en-US" sz="2400" spc="-1" strike="noStrike">
                <a:latin typeface="Arial"/>
              </a:rPr>
              <a:t>εκτός από την ενέργεια, στροφορμή, φορτίο , τη συμμετρία των κυματοσυναρτήσεων (για ταυτόσημα σωματίδια), και τη διατήρηση ή την παραβίαση της πάριτυ,  </a:t>
            </a:r>
            <a:br/>
            <a:r>
              <a:rPr b="0" lang="en-US" sz="2400" spc="-1" strike="noStrike">
                <a:latin typeface="Arial"/>
              </a:rPr>
              <a:t>ελέγχουμε και τη διατήρηση νέων κβαντικών αριθμών</a:t>
            </a:r>
            <a:br/>
            <a:r>
              <a:rPr b="0" lang="en-US" sz="2400" spc="-1" strike="noStrike">
                <a:latin typeface="Arial"/>
              </a:rPr>
              <a:t>(βαρυονικού και λεπτονικών) </a:t>
            </a:r>
            <a:endParaRPr b="0" lang="en-US" sz="2400" spc="-1" strike="noStrike">
              <a:latin typeface="Arial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5679000" y="3200400"/>
            <a:ext cx="3393000" cy="2707200"/>
          </a:xfrm>
          <a:prstGeom prst="rect">
            <a:avLst/>
          </a:prstGeom>
          <a:solidFill>
            <a:srgbClr val="3deb3d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2"/>
          <p:cNvSpPr/>
          <p:nvPr/>
        </p:nvSpPr>
        <p:spPr>
          <a:xfrm>
            <a:off x="0" y="-27000"/>
            <a:ext cx="9144000" cy="114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l-GR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Διαγράμματα Feynman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CustomShape 3"/>
          <p:cNvSpPr/>
          <p:nvPr/>
        </p:nvSpPr>
        <p:spPr>
          <a:xfrm>
            <a:off x="444600" y="1068120"/>
            <a:ext cx="8229600" cy="5008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6240" indent="-336240">
              <a:lnSpc>
                <a:spcPct val="90000"/>
              </a:lnSpc>
              <a:spcBef>
                <a:spcPts val="598"/>
              </a:spcBef>
            </a:pPr>
            <a:r>
              <a:rPr b="0" lang="en-US" sz="2400" spc="-1" strike="noStrike">
                <a:solidFill>
                  <a:srgbClr val="0000ff"/>
                </a:solidFill>
                <a:latin typeface="Calibri"/>
                <a:ea typeface="DejaVu Sans"/>
              </a:rPr>
              <a:t>Βασικοί κανόνες σε κάθε κόμβο: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36240" indent="-33624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Calibri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Ε,  p διατηρείται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6240" indent="-33624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Calibri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Q διατηρείται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6240" indent="-33624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Calibri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Σπιν διατηρείται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6240" indent="-33624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Calibri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Βαρυονικός Αριθμός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6240" indent="-33624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Calibri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Λεπτονικός Αριθμός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6240" indent="-336240">
              <a:lnSpc>
                <a:spcPct val="90000"/>
              </a:lnSpc>
              <a:spcBef>
                <a:spcPts val="598"/>
              </a:spcBef>
            </a:pPr>
            <a:r>
              <a:rPr b="0" lang="en-US" sz="2200" spc="-1" strike="noStrike">
                <a:solidFill>
                  <a:srgbClr val="0000ff"/>
                </a:solidFill>
                <a:latin typeface="Calibri"/>
                <a:ea typeface="DejaVu Sans"/>
              </a:rPr>
              <a:t>Συμβολισμοί πάνω στο διάγραμμα: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336240" indent="-33624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Calibri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Φερμιόνια: θετικός χρόνος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6240" indent="-33624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Calibri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Αντι-φερμιόνια: αρνητικός χρόνος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6240" indent="-33624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Calibri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π.χ., το αντι-Α έρχεται από αντίθετη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36240" indent="-33624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Calibri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κατεύθυνση και εξαϋλώνεται με το Β. Όμως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36240" indent="-33624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Calibri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το αντι-Α συμβολίζεται να κινείται προς το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36240" indent="-33624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Calibri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παρελθόν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36240" indent="-336240">
              <a:lnSpc>
                <a:spcPct val="90000"/>
              </a:lnSpc>
              <a:spcBef>
                <a:spcPts val="598"/>
              </a:spcBef>
              <a:buClr>
                <a:srgbClr val="3333ff"/>
              </a:buClr>
              <a:buFont typeface="Calibri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Μποζόνια</a:t>
            </a:r>
            <a:r>
              <a:rPr b="0" lang="en-US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336240" indent="-336240">
              <a:lnSpc>
                <a:spcPct val="90000"/>
              </a:lnSpc>
              <a:spcBef>
                <a:spcPts val="598"/>
              </a:spcBef>
              <a:buClr>
                <a:srgbClr val="3333ff"/>
              </a:buClr>
              <a:buFont typeface="Calibri"/>
              <a:buChar char="•"/>
            </a:pPr>
            <a:r>
              <a:rPr b="0" lang="en-US" sz="2200" spc="-1" strike="noStrike">
                <a:solidFill>
                  <a:srgbClr val="ff0000"/>
                </a:solidFill>
                <a:latin typeface="Calibri"/>
                <a:ea typeface="DejaVu Sans"/>
              </a:rPr>
              <a:t>Το σημείο σύζευξης (κόμβος) δηλώνει την ισχύ της σύζευξης</a:t>
            </a:r>
            <a:r>
              <a:rPr b="0" lang="en-US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336240" indent="-336240">
              <a:lnSpc>
                <a:spcPct val="90000"/>
              </a:lnSpc>
              <a:spcBef>
                <a:spcPts val="598"/>
              </a:spcBef>
            </a:pP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6" name="" descr=""/>
          <p:cNvPicPr/>
          <p:nvPr/>
        </p:nvPicPr>
        <p:blipFill>
          <a:blip r:embed="rId1"/>
          <a:stretch/>
        </p:blipFill>
        <p:spPr>
          <a:xfrm>
            <a:off x="5705640" y="1191600"/>
            <a:ext cx="2966760" cy="1957320"/>
          </a:xfrm>
          <a:prstGeom prst="rect">
            <a:avLst/>
          </a:prstGeom>
          <a:ln>
            <a:noFill/>
          </a:ln>
        </p:spPr>
      </p:pic>
      <p:sp>
        <p:nvSpPr>
          <p:cNvPr id="297" name="Line 4"/>
          <p:cNvSpPr/>
          <p:nvPr/>
        </p:nvSpPr>
        <p:spPr>
          <a:xfrm>
            <a:off x="4230720" y="3929040"/>
            <a:ext cx="816120" cy="1440"/>
          </a:xfrm>
          <a:prstGeom prst="line">
            <a:avLst/>
          </a:prstGeom>
          <a:ln w="3672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Line 5"/>
          <p:cNvSpPr/>
          <p:nvPr/>
        </p:nvSpPr>
        <p:spPr>
          <a:xfrm flipH="1">
            <a:off x="4636440" y="4294440"/>
            <a:ext cx="831960" cy="1800"/>
          </a:xfrm>
          <a:prstGeom prst="line">
            <a:avLst/>
          </a:prstGeom>
          <a:ln w="3672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99" name="" descr=""/>
          <p:cNvPicPr/>
          <p:nvPr/>
        </p:nvPicPr>
        <p:blipFill>
          <a:blip r:embed="rId2"/>
          <a:srcRect l="52465" t="24322" r="3279" b="46384"/>
          <a:stretch/>
        </p:blipFill>
        <p:spPr>
          <a:xfrm>
            <a:off x="2383200" y="5269680"/>
            <a:ext cx="1501920" cy="655560"/>
          </a:xfrm>
          <a:prstGeom prst="rect">
            <a:avLst/>
          </a:prstGeom>
          <a:ln>
            <a:noFill/>
          </a:ln>
        </p:spPr>
      </p:pic>
      <p:pic>
        <p:nvPicPr>
          <p:cNvPr id="300" name="" descr=""/>
          <p:cNvPicPr/>
          <p:nvPr/>
        </p:nvPicPr>
        <p:blipFill>
          <a:blip r:embed="rId3"/>
          <a:srcRect l="13363" t="47387" r="14070" b="10984"/>
          <a:stretch/>
        </p:blipFill>
        <p:spPr>
          <a:xfrm>
            <a:off x="5937120" y="3963960"/>
            <a:ext cx="3076560" cy="1249560"/>
          </a:xfrm>
          <a:prstGeom prst="rect">
            <a:avLst/>
          </a:prstGeom>
          <a:ln>
            <a:noFill/>
          </a:ln>
        </p:spPr>
      </p:pic>
      <p:sp>
        <p:nvSpPr>
          <p:cNvPr id="301" name="Line 6"/>
          <p:cNvSpPr/>
          <p:nvPr/>
        </p:nvSpPr>
        <p:spPr>
          <a:xfrm>
            <a:off x="5979600" y="4343400"/>
            <a:ext cx="18288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Line 7"/>
          <p:cNvSpPr/>
          <p:nvPr/>
        </p:nvSpPr>
        <p:spPr>
          <a:xfrm flipH="1" flipV="1">
            <a:off x="6194160" y="4239360"/>
            <a:ext cx="78120" cy="21492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Line 8"/>
          <p:cNvSpPr/>
          <p:nvPr/>
        </p:nvSpPr>
        <p:spPr>
          <a:xfrm flipH="1" flipV="1">
            <a:off x="6986520" y="4779720"/>
            <a:ext cx="78120" cy="21492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Line 9"/>
          <p:cNvSpPr/>
          <p:nvPr/>
        </p:nvSpPr>
        <p:spPr>
          <a:xfrm>
            <a:off x="7023600" y="4703400"/>
            <a:ext cx="18288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Line 10"/>
          <p:cNvSpPr/>
          <p:nvPr/>
        </p:nvSpPr>
        <p:spPr>
          <a:xfrm flipV="1">
            <a:off x="5871600" y="3609000"/>
            <a:ext cx="0" cy="18288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Line 11"/>
          <p:cNvSpPr/>
          <p:nvPr/>
        </p:nvSpPr>
        <p:spPr>
          <a:xfrm>
            <a:off x="5859000" y="5437800"/>
            <a:ext cx="3200400" cy="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TextShape 12"/>
          <p:cNvSpPr txBox="1"/>
          <p:nvPr/>
        </p:nvSpPr>
        <p:spPr>
          <a:xfrm>
            <a:off x="7772400" y="5439600"/>
            <a:ext cx="138780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ff"/>
                </a:solidFill>
                <a:latin typeface="Arial"/>
              </a:rPr>
              <a:t>Χρόνος (t)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TextShape 13"/>
          <p:cNvSpPr txBox="1"/>
          <p:nvPr/>
        </p:nvSpPr>
        <p:spPr>
          <a:xfrm>
            <a:off x="5641560" y="3279600"/>
            <a:ext cx="144504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ff"/>
                </a:solidFill>
                <a:latin typeface="Arial"/>
              </a:rPr>
              <a:t>Χώρος (s)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CustomShape 14"/>
          <p:cNvSpPr/>
          <p:nvPr/>
        </p:nvSpPr>
        <p:spPr>
          <a:xfrm>
            <a:off x="2165400" y="5329800"/>
            <a:ext cx="228600" cy="613800"/>
          </a:xfrm>
          <a:custGeom>
            <a:avLst/>
            <a:gdLst/>
            <a:ahLst/>
            <a:rect l="0" t="0" r="r" b="b"/>
            <a:pathLst>
              <a:path w="637" h="1707">
                <a:moveTo>
                  <a:pt x="636" y="0"/>
                </a:moveTo>
                <a:cubicBezTo>
                  <a:pt x="477" y="0"/>
                  <a:pt x="318" y="71"/>
                  <a:pt x="318" y="142"/>
                </a:cubicBezTo>
                <a:lnTo>
                  <a:pt x="318" y="710"/>
                </a:lnTo>
                <a:cubicBezTo>
                  <a:pt x="318" y="781"/>
                  <a:pt x="159" y="853"/>
                  <a:pt x="0" y="853"/>
                </a:cubicBezTo>
                <a:cubicBezTo>
                  <a:pt x="159" y="853"/>
                  <a:pt x="318" y="924"/>
                  <a:pt x="318" y="995"/>
                </a:cubicBezTo>
                <a:lnTo>
                  <a:pt x="318" y="1563"/>
                </a:lnTo>
                <a:cubicBezTo>
                  <a:pt x="318" y="1634"/>
                  <a:pt x="477" y="1706"/>
                  <a:pt x="636" y="1706"/>
                </a:cubicBezTo>
              </a:path>
            </a:pathLst>
          </a:cu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roup 1"/>
          <p:cNvGrpSpPr/>
          <p:nvPr/>
        </p:nvGrpSpPr>
        <p:grpSpPr>
          <a:xfrm>
            <a:off x="23400" y="-591480"/>
            <a:ext cx="5815440" cy="4114800"/>
            <a:chOff x="23400" y="-591480"/>
            <a:chExt cx="5815440" cy="4114800"/>
          </a:xfrm>
        </p:grpSpPr>
        <p:pic>
          <p:nvPicPr>
            <p:cNvPr id="311" name="" descr=""/>
            <p:cNvPicPr/>
            <p:nvPr/>
          </p:nvPicPr>
          <p:blipFill>
            <a:blip r:embed="rId1"/>
            <a:stretch/>
          </p:blipFill>
          <p:spPr>
            <a:xfrm>
              <a:off x="23400" y="-591480"/>
              <a:ext cx="5815440" cy="4114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12" name="CustomShape 2"/>
            <p:cNvSpPr/>
            <p:nvPr/>
          </p:nvSpPr>
          <p:spPr>
            <a:xfrm>
              <a:off x="23400" y="-591480"/>
              <a:ext cx="5815440" cy="41148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3" name="CustomShape 3"/>
          <p:cNvSpPr/>
          <p:nvPr/>
        </p:nvSpPr>
        <p:spPr>
          <a:xfrm>
            <a:off x="0" y="-27000"/>
            <a:ext cx="9144000" cy="114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l-GR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Διαγράμματα Feynman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Line 4"/>
          <p:cNvSpPr/>
          <p:nvPr/>
        </p:nvSpPr>
        <p:spPr>
          <a:xfrm flipH="1" flipV="1">
            <a:off x="1119240" y="1684440"/>
            <a:ext cx="78120" cy="21492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Line 5"/>
          <p:cNvSpPr/>
          <p:nvPr/>
        </p:nvSpPr>
        <p:spPr>
          <a:xfrm>
            <a:off x="903600" y="1823400"/>
            <a:ext cx="18288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TextShape 6"/>
          <p:cNvSpPr txBox="1"/>
          <p:nvPr/>
        </p:nvSpPr>
        <p:spPr>
          <a:xfrm>
            <a:off x="84600" y="3303000"/>
            <a:ext cx="8938800" cy="3230280"/>
          </a:xfrm>
          <a:prstGeom prst="rect">
            <a:avLst/>
          </a:prstGeom>
          <a:solidFill>
            <a:srgbClr val="fdb94d"/>
          </a:solidFill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Όταν ένα φερμιόνιο αναπαριστάται με βελάκι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που πάει μπροστά στο χρόνο,  είναι σωματίδιο.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Ένα βελάκι που πάει προς τα πίσω, δηλώνει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αντι-σωματίδιο. 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Σε κάθε περίπτωση, η διαδιασκία στο διάγραμμα περιγράφει μια “ιστορία” που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εξελίσσεται από τα αριστερά προς τα δεξιά: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 u="sng">
                <a:solidFill>
                  <a:srgbClr val="000000"/>
                </a:solidFill>
                <a:uFillTx/>
                <a:latin typeface="Arial"/>
              </a:rPr>
              <a:t>Αριστερά: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το αντισωματίδιο Α και το σωματίδιο Β εξαϋλώνονται και δίνουν το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σωματίδιο-διαδότη Χ, το οποίο εν συνεχεία διασπάται σημιουργώντας το σωματίδιο C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και το αντισωματίδιο D.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 u="sng">
                <a:solidFill>
                  <a:srgbClr val="000000"/>
                </a:solidFill>
                <a:uFillTx/>
                <a:latin typeface="Arial"/>
              </a:rPr>
              <a:t>Δεξιά: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τα σωματίδια Α και Β αναταλλάσουν ένα σωματίδιο-διαδότη Χ και το μεν Α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μετατρέπεται στο σωματίδιο C, το δε σωματίδιο B μετατρέπεται στο σωματίδιο D. 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TextShape 7"/>
          <p:cNvSpPr txBox="1"/>
          <p:nvPr/>
        </p:nvSpPr>
        <p:spPr>
          <a:xfrm>
            <a:off x="5511600" y="1119600"/>
            <a:ext cx="3783600" cy="3444480"/>
          </a:xfrm>
          <a:prstGeom prst="rect">
            <a:avLst/>
          </a:prstGeom>
          <a:solidFill>
            <a:srgbClr val="fff9ae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Τα βελάκια στα διαγράμματα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Feynman είναι βαλμένα έτσι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ώστε να διευκολύνουν τους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υπολογισμούς της πιθανότητας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να γίνει αυτό που δείχνει το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διάγραμμα.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2000" spc="-1" strike="noStrike">
                <a:solidFill>
                  <a:srgbClr val="000000"/>
                </a:solidFill>
                <a:latin typeface="Arial"/>
              </a:rPr>
              <a:t>Τα βέλη δείχνουν ένα “ρεύμα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i="1" lang="en-US" sz="2000" spc="-1" strike="noStrike">
                <a:solidFill>
                  <a:srgbClr val="000000"/>
                </a:solidFill>
                <a:latin typeface="Arial"/>
              </a:rPr>
              <a:t>φερμιονίων”, όπου οι κόμβοι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i="1" lang="en-US" sz="2000" spc="-1" strike="noStrike">
                <a:solidFill>
                  <a:srgbClr val="000000"/>
                </a:solidFill>
                <a:latin typeface="Arial"/>
              </a:rPr>
              <a:t>ούτε γεννάνε ούτε απορροφούν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i="1" lang="en-US" sz="2000" spc="-1" strike="noStrike">
                <a:solidFill>
                  <a:srgbClr val="000000"/>
                </a:solidFill>
                <a:latin typeface="Arial"/>
              </a:rPr>
              <a:t>το ρεύμα. Στους κόμβους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i="1" lang="en-US" sz="2000" spc="-1" strike="noStrike">
                <a:solidFill>
                  <a:srgbClr val="000000"/>
                </a:solidFill>
                <a:latin typeface="Arial"/>
              </a:rPr>
              <a:t>υπάρχει συνέχεια στο ρεύμα.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Line 8"/>
          <p:cNvSpPr/>
          <p:nvPr/>
        </p:nvSpPr>
        <p:spPr>
          <a:xfrm>
            <a:off x="2343600" y="2363400"/>
            <a:ext cx="18288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Line 9"/>
          <p:cNvSpPr/>
          <p:nvPr/>
        </p:nvSpPr>
        <p:spPr>
          <a:xfrm flipH="1" flipV="1">
            <a:off x="2205360" y="2427480"/>
            <a:ext cx="78120" cy="21492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Line 10"/>
          <p:cNvSpPr/>
          <p:nvPr/>
        </p:nvSpPr>
        <p:spPr>
          <a:xfrm>
            <a:off x="2955600" y="5135400"/>
            <a:ext cx="18288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Line 11"/>
          <p:cNvSpPr/>
          <p:nvPr/>
        </p:nvSpPr>
        <p:spPr>
          <a:xfrm>
            <a:off x="2271600" y="5675400"/>
            <a:ext cx="18288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roup 1"/>
          <p:cNvGrpSpPr/>
          <p:nvPr/>
        </p:nvGrpSpPr>
        <p:grpSpPr>
          <a:xfrm>
            <a:off x="1333440" y="-533160"/>
            <a:ext cx="6624720" cy="4859280"/>
            <a:chOff x="1333440" y="-533160"/>
            <a:chExt cx="6624720" cy="4859280"/>
          </a:xfrm>
        </p:grpSpPr>
        <p:pic>
          <p:nvPicPr>
            <p:cNvPr id="323" name="" descr=""/>
            <p:cNvPicPr/>
            <p:nvPr/>
          </p:nvPicPr>
          <p:blipFill>
            <a:blip r:embed="rId1"/>
            <a:stretch/>
          </p:blipFill>
          <p:spPr>
            <a:xfrm>
              <a:off x="1333440" y="-533160"/>
              <a:ext cx="6624720" cy="4859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24" name="CustomShape 2"/>
            <p:cNvSpPr/>
            <p:nvPr/>
          </p:nvSpPr>
          <p:spPr>
            <a:xfrm>
              <a:off x="1333440" y="-533160"/>
              <a:ext cx="6624720" cy="48592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25" name="Line 3"/>
          <p:cNvSpPr/>
          <p:nvPr/>
        </p:nvSpPr>
        <p:spPr>
          <a:xfrm>
            <a:off x="4503600" y="3731400"/>
            <a:ext cx="18288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Line 4"/>
          <p:cNvSpPr/>
          <p:nvPr/>
        </p:nvSpPr>
        <p:spPr>
          <a:xfrm flipH="1" flipV="1">
            <a:off x="4143240" y="3304440"/>
            <a:ext cx="78120" cy="21492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CustomShape 5"/>
          <p:cNvSpPr/>
          <p:nvPr/>
        </p:nvSpPr>
        <p:spPr>
          <a:xfrm>
            <a:off x="0" y="-639000"/>
            <a:ext cx="9144000" cy="114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l-GR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Διαγράμματα Feynman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TextShape 6"/>
          <p:cNvSpPr txBox="1"/>
          <p:nvPr/>
        </p:nvSpPr>
        <p:spPr>
          <a:xfrm>
            <a:off x="156600" y="4451400"/>
            <a:ext cx="8967960" cy="2010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66b3"/>
                </a:solidFill>
                <a:latin typeface="Arial"/>
              </a:rPr>
              <a:t>Τα σωματίδιο Α μετατρέπεται στο σωματίδιο Β εκπέμποντας ένα σωματίδιο-διαδότη Χ,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66b3"/>
                </a:solidFill>
                <a:latin typeface="Arial"/>
              </a:rPr>
              <a:t>το οποίο εν συνεχεία μετατρέπεται (“διασπάται”) στo σωματίδιο C και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66b3"/>
                </a:solidFill>
                <a:latin typeface="Arial"/>
              </a:rPr>
              <a:t>στο αντισωματίδιο D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66b3"/>
                </a:solidFill>
                <a:latin typeface="Arial"/>
              </a:rPr>
              <a:t>Εν συντομία λέμε: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66b3"/>
                </a:solidFill>
                <a:latin typeface="Arial"/>
              </a:rPr>
              <a:t>το σωαμτίδιο Α μετατρέπεται (“διασπάται”) στα σωματίδια Β, C και D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66b3"/>
                </a:solidFill>
                <a:latin typeface="Arial"/>
              </a:rPr>
              <a:t>με τη μεσολάβηση του σωματιδίου-διαδότη Χ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Line 7"/>
          <p:cNvSpPr/>
          <p:nvPr/>
        </p:nvSpPr>
        <p:spPr>
          <a:xfrm>
            <a:off x="2163600" y="5063400"/>
            <a:ext cx="18288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Line 8"/>
          <p:cNvSpPr/>
          <p:nvPr/>
        </p:nvSpPr>
        <p:spPr>
          <a:xfrm>
            <a:off x="6987600" y="5855400"/>
            <a:ext cx="18288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0" y="-27000"/>
            <a:ext cx="9144000" cy="114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l-GR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Διαγράμματα Feynman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2" name="" descr=""/>
          <p:cNvPicPr/>
          <p:nvPr/>
        </p:nvPicPr>
        <p:blipFill>
          <a:blip r:embed="rId1"/>
          <a:stretch/>
        </p:blipFill>
        <p:spPr>
          <a:xfrm>
            <a:off x="1889280" y="1154160"/>
            <a:ext cx="5219640" cy="4533840"/>
          </a:xfrm>
          <a:prstGeom prst="rect">
            <a:avLst/>
          </a:prstGeom>
          <a:ln>
            <a:noFill/>
          </a:ln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0" y="0"/>
            <a:ext cx="9144000" cy="114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l-GR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Ηλεκτρομαγνητικές Αλληλεπιδράσεις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4" name="" descr=""/>
          <p:cNvPicPr/>
          <p:nvPr/>
        </p:nvPicPr>
        <p:blipFill>
          <a:blip r:embed="rId1"/>
          <a:stretch/>
        </p:blipFill>
        <p:spPr>
          <a:xfrm>
            <a:off x="1374840" y="1706400"/>
            <a:ext cx="6372000" cy="376236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0" y="-27000"/>
            <a:ext cx="9144000" cy="114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l-GR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Ισχυρές Αλληλεπιδράσεις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6" name="" descr=""/>
          <p:cNvPicPr/>
          <p:nvPr/>
        </p:nvPicPr>
        <p:blipFill>
          <a:blip r:embed="rId1"/>
          <a:stretch/>
        </p:blipFill>
        <p:spPr>
          <a:xfrm>
            <a:off x="1166760" y="1852560"/>
            <a:ext cx="6781680" cy="3776760"/>
          </a:xfrm>
          <a:prstGeom prst="rect">
            <a:avLst/>
          </a:prstGeom>
          <a:ln>
            <a:noFill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0" y="0"/>
            <a:ext cx="9144000" cy="1192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l-GR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Οι διαδότες των ασθενών δυνάμεων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CustomShape 2"/>
          <p:cNvSpPr/>
          <p:nvPr/>
        </p:nvSpPr>
        <p:spPr>
          <a:xfrm>
            <a:off x="228600" y="1179360"/>
            <a:ext cx="8915400" cy="5410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4800" indent="-334800">
              <a:lnSpc>
                <a:spcPct val="90000"/>
              </a:lnSpc>
              <a:spcBef>
                <a:spcPts val="598"/>
              </a:spcBef>
              <a:buClr>
                <a:srgbClr val="000066"/>
              </a:buClr>
              <a:buFont typeface="Calibri"/>
              <a:buChar char="•"/>
            </a:pPr>
            <a:r>
              <a:rPr b="0" lang="en-US" sz="2400" spc="-1" strike="noStrike">
                <a:solidFill>
                  <a:srgbClr val="000066"/>
                </a:solidFill>
                <a:latin typeface="Calibri"/>
                <a:ea typeface="DejaVu Sans"/>
              </a:rPr>
              <a:t>Ανταλλαγ</a:t>
            </a:r>
            <a:r>
              <a:rPr b="0" lang="en-US" sz="2400" spc="-1" strike="noStrike">
                <a:solidFill>
                  <a:srgbClr val="000066"/>
                </a:solidFill>
                <a:latin typeface="Calibri"/>
                <a:ea typeface="ＭＳ Ｐゴシック"/>
              </a:rPr>
              <a:t>ή W±  =&gt; μεταβολή του φορτίου των κουάρκ ή λεπτονίων που συμμετέχουν :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334800" indent="-334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2400" spc="-1" strike="noStrike">
                <a:solidFill>
                  <a:srgbClr val="000066"/>
                </a:solidFill>
                <a:latin typeface="Calibri"/>
                <a:ea typeface="ＭＳ Ｐゴシック"/>
              </a:rPr>
              <a:t>u → d,  e</a:t>
            </a:r>
            <a:r>
              <a:rPr b="0" lang="en-US" sz="2400" spc="-1" strike="noStrike" baseline="30000">
                <a:solidFill>
                  <a:srgbClr val="000066"/>
                </a:solidFill>
                <a:latin typeface="Calibri"/>
                <a:ea typeface="ＭＳ Ｐゴシック"/>
              </a:rPr>
              <a:t>-</a:t>
            </a:r>
            <a:r>
              <a:rPr b="0" lang="en-US" sz="2400" spc="-1" strike="noStrike">
                <a:solidFill>
                  <a:srgbClr val="000066"/>
                </a:solidFill>
                <a:latin typeface="Calibri"/>
                <a:ea typeface="ＭＳ Ｐゴシック"/>
              </a:rPr>
              <a:t> → ν</a:t>
            </a:r>
            <a:r>
              <a:rPr b="0" lang="en-US" sz="2400" spc="-1" strike="noStrike" baseline="-25000">
                <a:solidFill>
                  <a:srgbClr val="000066"/>
                </a:solidFill>
                <a:latin typeface="Calibri"/>
                <a:ea typeface="ＭＳ Ｐゴシック"/>
              </a:rPr>
              <a:t>e</a:t>
            </a:r>
            <a:r>
              <a:rPr b="0" lang="en-US" sz="2400" spc="-1" strike="noStrike">
                <a:solidFill>
                  <a:srgbClr val="000066"/>
                </a:solidFill>
                <a:latin typeface="Calibri"/>
                <a:ea typeface="ＭＳ Ｐゴシック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90000"/>
              </a:lnSpc>
              <a:spcBef>
                <a:spcPts val="598"/>
              </a:spcBef>
            </a:pPr>
            <a:r>
              <a:rPr b="0" lang="en-US" sz="2000" spc="-1" strike="noStrike">
                <a:solidFill>
                  <a:srgbClr val="000066"/>
                </a:solidFill>
                <a:latin typeface="Calibri"/>
                <a:ea typeface="ＭＳ Ｐゴシック"/>
              </a:rPr>
              <a:t>[ανταλλαγή W</a:t>
            </a:r>
            <a:r>
              <a:rPr b="0" lang="en-US" sz="2000" spc="-1" strike="noStrike" baseline="30000">
                <a:solidFill>
                  <a:srgbClr val="000066"/>
                </a:solidFill>
                <a:latin typeface="Calibri"/>
                <a:ea typeface="ＭＳ Ｐゴシック"/>
              </a:rPr>
              <a:t>-</a:t>
            </a:r>
            <a:r>
              <a:rPr b="0" lang="en-US" sz="2000" spc="-1" strike="noStrike">
                <a:solidFill>
                  <a:srgbClr val="000066"/>
                </a:solidFill>
                <a:latin typeface="Calibri"/>
                <a:ea typeface="ＭＳ Ｐゴシック"/>
              </a:rPr>
              <a:t>, W</a:t>
            </a:r>
            <a:r>
              <a:rPr b="0" lang="en-US" sz="2000" spc="-1" strike="noStrike" baseline="30000">
                <a:solidFill>
                  <a:srgbClr val="000066"/>
                </a:solidFill>
                <a:latin typeface="Calibri"/>
                <a:ea typeface="ＭＳ Ｐゴシック"/>
              </a:rPr>
              <a:t>+ </a:t>
            </a:r>
            <a:r>
              <a:rPr b="0" lang="en-US" sz="2000" spc="-1" strike="noStrike">
                <a:solidFill>
                  <a:srgbClr val="000066"/>
                </a:solidFill>
                <a:latin typeface="Calibri"/>
                <a:ea typeface="ＭＳ Ｐゴシック"/>
              </a:rPr>
              <a:t>αντίστοιχα]-&gt; </a:t>
            </a: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φορτισμένα ασθενή ρεύματα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90000"/>
              </a:lnSpc>
              <a:spcBef>
                <a:spcPts val="598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90000"/>
              </a:lnSpc>
              <a:spcBef>
                <a:spcPts val="598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90000"/>
              </a:lnSpc>
              <a:spcBef>
                <a:spcPts val="598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90000"/>
              </a:lnSpc>
              <a:spcBef>
                <a:spcPts val="598"/>
              </a:spcBef>
              <a:buClr>
                <a:srgbClr val="000066"/>
              </a:buClr>
              <a:buSzPct val="45000"/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90000"/>
              </a:lnSpc>
              <a:spcBef>
                <a:spcPts val="598"/>
              </a:spcBef>
              <a:buClr>
                <a:srgbClr val="000066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66"/>
                </a:solidFill>
                <a:latin typeface="Calibri"/>
                <a:ea typeface="DejaVu Sans"/>
              </a:rPr>
              <a:t>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90000"/>
              </a:lnSpc>
              <a:spcBef>
                <a:spcPts val="598"/>
              </a:spcBef>
              <a:buClr>
                <a:srgbClr val="000066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66"/>
                </a:solidFill>
                <a:latin typeface="Calibri"/>
                <a:ea typeface="DejaVu Sans"/>
              </a:rPr>
              <a:t> </a:t>
            </a:r>
            <a:r>
              <a:rPr b="0" lang="en-US" sz="2000" spc="-1" strike="noStrike">
                <a:solidFill>
                  <a:srgbClr val="000066"/>
                </a:solidFill>
                <a:latin typeface="Calibri"/>
                <a:ea typeface="DejaVu Sans"/>
              </a:rPr>
              <a:t>Ανταλλαγ</a:t>
            </a:r>
            <a:r>
              <a:rPr b="0" lang="en-US" sz="2000" spc="-1" strike="noStrike">
                <a:solidFill>
                  <a:srgbClr val="000066"/>
                </a:solidFill>
                <a:latin typeface="Calibri"/>
                <a:ea typeface="ＭＳ Ｐゴシック"/>
              </a:rPr>
              <a:t>ή Ζ</a:t>
            </a:r>
            <a:r>
              <a:rPr b="0" lang="en-US" sz="2000" spc="-1" strike="noStrike" baseline="30000">
                <a:solidFill>
                  <a:srgbClr val="000066"/>
                </a:solidFill>
                <a:latin typeface="Calibri"/>
                <a:ea typeface="ＭＳ Ｐゴシック"/>
              </a:rPr>
              <a:t>0</a:t>
            </a:r>
            <a:r>
              <a:rPr b="0" lang="en-US" sz="2000" spc="-1" strike="noStrike">
                <a:solidFill>
                  <a:srgbClr val="000066"/>
                </a:solidFill>
                <a:latin typeface="Calibri"/>
                <a:ea typeface="ＭＳ Ｐゴシック"/>
              </a:rPr>
              <a:t> -&gt; </a:t>
            </a: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ουδέτερα ασθενή ρεύματα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90000"/>
              </a:lnSpc>
              <a:spcBef>
                <a:spcPts val="598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Line 3"/>
          <p:cNvSpPr/>
          <p:nvPr/>
        </p:nvSpPr>
        <p:spPr>
          <a:xfrm>
            <a:off x="938160" y="3223080"/>
            <a:ext cx="2270160" cy="1440"/>
          </a:xfrm>
          <a:prstGeom prst="line">
            <a:avLst/>
          </a:prstGeom>
          <a:ln w="27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Line 4"/>
          <p:cNvSpPr/>
          <p:nvPr/>
        </p:nvSpPr>
        <p:spPr>
          <a:xfrm>
            <a:off x="938160" y="3908880"/>
            <a:ext cx="2189160" cy="1440"/>
          </a:xfrm>
          <a:prstGeom prst="line">
            <a:avLst/>
          </a:prstGeom>
          <a:ln w="27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Line 5"/>
          <p:cNvSpPr/>
          <p:nvPr/>
        </p:nvSpPr>
        <p:spPr>
          <a:xfrm>
            <a:off x="1992240" y="3223080"/>
            <a:ext cx="1800" cy="759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Line 6"/>
          <p:cNvSpPr/>
          <p:nvPr/>
        </p:nvSpPr>
        <p:spPr>
          <a:xfrm>
            <a:off x="1992240" y="3375360"/>
            <a:ext cx="1800" cy="763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Line 7"/>
          <p:cNvSpPr/>
          <p:nvPr/>
        </p:nvSpPr>
        <p:spPr>
          <a:xfrm>
            <a:off x="1992240" y="3527640"/>
            <a:ext cx="1800" cy="152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Line 8"/>
          <p:cNvSpPr/>
          <p:nvPr/>
        </p:nvSpPr>
        <p:spPr>
          <a:xfrm>
            <a:off x="1992240" y="3756240"/>
            <a:ext cx="1800" cy="152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CustomShape 9"/>
          <p:cNvSpPr/>
          <p:nvPr/>
        </p:nvSpPr>
        <p:spPr>
          <a:xfrm>
            <a:off x="712800" y="3099240"/>
            <a:ext cx="48564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1123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u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CustomShape 10"/>
          <p:cNvSpPr/>
          <p:nvPr/>
        </p:nvSpPr>
        <p:spPr>
          <a:xfrm>
            <a:off x="2558880" y="3146760"/>
            <a:ext cx="48600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1123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CustomShape 11"/>
          <p:cNvSpPr/>
          <p:nvPr/>
        </p:nvSpPr>
        <p:spPr>
          <a:xfrm>
            <a:off x="1344600" y="3375360"/>
            <a:ext cx="81108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1123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</a:t>
            </a:r>
            <a:r>
              <a:rPr b="0" lang="en-US" sz="1800" spc="-1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-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Line 12"/>
          <p:cNvSpPr/>
          <p:nvPr/>
        </p:nvSpPr>
        <p:spPr>
          <a:xfrm flipV="1">
            <a:off x="1992240" y="3367080"/>
            <a:ext cx="1800" cy="244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CustomShape 13"/>
          <p:cNvSpPr/>
          <p:nvPr/>
        </p:nvSpPr>
        <p:spPr>
          <a:xfrm>
            <a:off x="2316240" y="3532680"/>
            <a:ext cx="1297080" cy="40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1123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ν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CustomShape 14"/>
          <p:cNvSpPr/>
          <p:nvPr/>
        </p:nvSpPr>
        <p:spPr>
          <a:xfrm>
            <a:off x="776160" y="3984840"/>
            <a:ext cx="3079800" cy="444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1123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σκ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έδαση  e</a:t>
            </a: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p   (e</a:t>
            </a:r>
            <a:r>
              <a:rPr b="0" lang="el-GR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p→ n v</a:t>
            </a:r>
            <a:r>
              <a:rPr b="0" lang="en-US" sz="1800" spc="-1" strike="noStrike" baseline="-101000">
                <a:solidFill>
                  <a:srgbClr val="000000"/>
                </a:solidFill>
                <a:latin typeface="Times New Roman"/>
                <a:ea typeface="ＭＳ Ｐゴシック"/>
              </a:rPr>
              <a:t>e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Line 15"/>
          <p:cNvSpPr/>
          <p:nvPr/>
        </p:nvSpPr>
        <p:spPr>
          <a:xfrm>
            <a:off x="4829040" y="3070440"/>
            <a:ext cx="567000" cy="381240"/>
          </a:xfrm>
          <a:prstGeom prst="line">
            <a:avLst/>
          </a:prstGeom>
          <a:ln w="27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52" name="Line 16"/>
          <p:cNvSpPr/>
          <p:nvPr/>
        </p:nvSpPr>
        <p:spPr>
          <a:xfrm flipH="1">
            <a:off x="4821120" y="3451680"/>
            <a:ext cx="503280" cy="380880"/>
          </a:xfrm>
          <a:prstGeom prst="line">
            <a:avLst/>
          </a:prstGeom>
          <a:ln w="27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Line 17"/>
          <p:cNvSpPr/>
          <p:nvPr/>
        </p:nvSpPr>
        <p:spPr>
          <a:xfrm>
            <a:off x="5397480" y="3451680"/>
            <a:ext cx="162000" cy="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4" name="Line 18"/>
          <p:cNvSpPr/>
          <p:nvPr/>
        </p:nvSpPr>
        <p:spPr>
          <a:xfrm>
            <a:off x="5640480" y="3451680"/>
            <a:ext cx="81000" cy="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5" name="Line 19"/>
          <p:cNvSpPr/>
          <p:nvPr/>
        </p:nvSpPr>
        <p:spPr>
          <a:xfrm>
            <a:off x="6045120" y="3451680"/>
            <a:ext cx="81000" cy="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Line 20"/>
          <p:cNvSpPr/>
          <p:nvPr/>
        </p:nvSpPr>
        <p:spPr>
          <a:xfrm>
            <a:off x="5883120" y="3451680"/>
            <a:ext cx="81000" cy="1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Line 21"/>
          <p:cNvSpPr/>
          <p:nvPr/>
        </p:nvSpPr>
        <p:spPr>
          <a:xfrm flipV="1">
            <a:off x="6126120" y="3138480"/>
            <a:ext cx="485640" cy="320760"/>
          </a:xfrm>
          <a:prstGeom prst="line">
            <a:avLst/>
          </a:prstGeom>
          <a:ln w="27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Line 22"/>
          <p:cNvSpPr/>
          <p:nvPr/>
        </p:nvSpPr>
        <p:spPr>
          <a:xfrm flipH="1" flipV="1">
            <a:off x="6116760" y="3443760"/>
            <a:ext cx="503280" cy="396720"/>
          </a:xfrm>
          <a:prstGeom prst="line">
            <a:avLst/>
          </a:prstGeom>
          <a:ln w="27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23"/>
          <p:cNvSpPr/>
          <p:nvPr/>
        </p:nvSpPr>
        <p:spPr>
          <a:xfrm>
            <a:off x="4343400" y="2918160"/>
            <a:ext cx="48564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1123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u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CustomShape 24"/>
          <p:cNvSpPr/>
          <p:nvPr/>
        </p:nvSpPr>
        <p:spPr>
          <a:xfrm>
            <a:off x="4262400" y="3451680"/>
            <a:ext cx="97308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1123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d(αντι)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CustomShape 25"/>
          <p:cNvSpPr/>
          <p:nvPr/>
        </p:nvSpPr>
        <p:spPr>
          <a:xfrm>
            <a:off x="6045120" y="3603960"/>
            <a:ext cx="48600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1123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</a:t>
            </a:r>
            <a:r>
              <a:rPr b="0" lang="en-US" sz="1800" spc="-1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+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CustomShape 26"/>
          <p:cNvSpPr/>
          <p:nvPr/>
        </p:nvSpPr>
        <p:spPr>
          <a:xfrm>
            <a:off x="6207120" y="2918160"/>
            <a:ext cx="485640" cy="40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1123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ν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CustomShape 27"/>
          <p:cNvSpPr/>
          <p:nvPr/>
        </p:nvSpPr>
        <p:spPr>
          <a:xfrm>
            <a:off x="4081320" y="4061160"/>
            <a:ext cx="4376880" cy="40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1123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παραγωγ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ή W</a:t>
            </a:r>
            <a:r>
              <a:rPr b="0" lang="en-US" sz="1800" spc="-1" strike="noStrike" baseline="30000">
                <a:solidFill>
                  <a:srgbClr val="000000"/>
                </a:solidFill>
                <a:latin typeface="Times New Roman"/>
                <a:ea typeface="ＭＳ Ｐゴシック"/>
              </a:rPr>
              <a:t>+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και διάσπαση  σε ν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Times New Roman"/>
                <a:ea typeface="ＭＳ Ｐゴシック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e</a:t>
            </a:r>
            <a:r>
              <a:rPr b="0" lang="en-US" sz="1800" spc="-1" strike="noStrike" baseline="30000">
                <a:solidFill>
                  <a:srgbClr val="000000"/>
                </a:solidFill>
                <a:latin typeface="Times New Roman"/>
                <a:ea typeface="ＭＳ Ｐゴシック"/>
              </a:rPr>
              <a:t>+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CustomShape 28"/>
          <p:cNvSpPr/>
          <p:nvPr/>
        </p:nvSpPr>
        <p:spPr>
          <a:xfrm>
            <a:off x="695160" y="3540600"/>
            <a:ext cx="48600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1123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65" name="Group 29"/>
          <p:cNvGrpSpPr/>
          <p:nvPr/>
        </p:nvGrpSpPr>
        <p:grpSpPr>
          <a:xfrm>
            <a:off x="3700440" y="5303880"/>
            <a:ext cx="2449440" cy="1091880"/>
            <a:chOff x="3700440" y="5303880"/>
            <a:chExt cx="2449440" cy="1091880"/>
          </a:xfrm>
        </p:grpSpPr>
        <p:sp>
          <p:nvSpPr>
            <p:cNvPr id="366" name="Line 30"/>
            <p:cNvSpPr/>
            <p:nvPr/>
          </p:nvSpPr>
          <p:spPr>
            <a:xfrm>
              <a:off x="3711600" y="5379840"/>
              <a:ext cx="2133720" cy="1800"/>
            </a:xfrm>
            <a:prstGeom prst="line">
              <a:avLst/>
            </a:prstGeom>
            <a:ln w="18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7" name="Line 31"/>
            <p:cNvSpPr/>
            <p:nvPr/>
          </p:nvSpPr>
          <p:spPr>
            <a:xfrm>
              <a:off x="3711600" y="6065640"/>
              <a:ext cx="2057400" cy="1800"/>
            </a:xfrm>
            <a:prstGeom prst="line">
              <a:avLst/>
            </a:prstGeom>
            <a:ln w="18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8" name="Line 32"/>
            <p:cNvSpPr/>
            <p:nvPr/>
          </p:nvSpPr>
          <p:spPr>
            <a:xfrm>
              <a:off x="4702320" y="5379840"/>
              <a:ext cx="1440" cy="76320"/>
            </a:xfrm>
            <a:prstGeom prst="line">
              <a:avLst/>
            </a:prstGeom>
            <a:ln w="18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9" name="Line 33"/>
            <p:cNvSpPr/>
            <p:nvPr/>
          </p:nvSpPr>
          <p:spPr>
            <a:xfrm>
              <a:off x="4702320" y="5913360"/>
              <a:ext cx="1440" cy="152280"/>
            </a:xfrm>
            <a:prstGeom prst="line">
              <a:avLst/>
            </a:prstGeom>
            <a:ln w="18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0" name="Line 34"/>
            <p:cNvSpPr/>
            <p:nvPr/>
          </p:nvSpPr>
          <p:spPr>
            <a:xfrm flipV="1">
              <a:off x="4702320" y="5524200"/>
              <a:ext cx="1440" cy="244440"/>
            </a:xfrm>
            <a:prstGeom prst="line">
              <a:avLst/>
            </a:prstGeom>
            <a:ln w="18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1" name="CustomShape 35"/>
            <p:cNvSpPr/>
            <p:nvPr/>
          </p:nvSpPr>
          <p:spPr>
            <a:xfrm>
              <a:off x="3700440" y="6027480"/>
              <a:ext cx="457200" cy="3682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8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>
                <a:lnSpc>
                  <a:spcPct val="100000"/>
                </a:lnSpc>
                <a:spcBef>
                  <a:spcPts val="1123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e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2" name="CustomShape 36"/>
            <p:cNvSpPr/>
            <p:nvPr/>
          </p:nvSpPr>
          <p:spPr>
            <a:xfrm>
              <a:off x="4397400" y="5608440"/>
              <a:ext cx="457200" cy="3682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8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>
                <a:lnSpc>
                  <a:spcPct val="100000"/>
                </a:lnSpc>
                <a:spcBef>
                  <a:spcPts val="1123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Ζ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3" name="CustomShape 37"/>
            <p:cNvSpPr/>
            <p:nvPr/>
          </p:nvSpPr>
          <p:spPr>
            <a:xfrm>
              <a:off x="5376960" y="6027480"/>
              <a:ext cx="457200" cy="3682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8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>
                <a:lnSpc>
                  <a:spcPct val="100000"/>
                </a:lnSpc>
                <a:spcBef>
                  <a:spcPts val="1123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e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4" name="CustomShape 38"/>
            <p:cNvSpPr/>
            <p:nvPr/>
          </p:nvSpPr>
          <p:spPr>
            <a:xfrm>
              <a:off x="4778280" y="5303880"/>
              <a:ext cx="1371600" cy="405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8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>
                <a:lnSpc>
                  <a:spcPct val="100000"/>
                </a:lnSpc>
                <a:spcBef>
                  <a:spcPts val="1123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ν</a:t>
              </a:r>
              <a:r>
                <a:rPr b="0" lang="en-US" sz="1800" spc="-1" strike="noStrike" baseline="-25000">
                  <a:solidFill>
                    <a:srgbClr val="000000"/>
                  </a:solidFill>
                  <a:latin typeface="Times New Roman"/>
                  <a:ea typeface="DejaVu Sans"/>
                </a:rPr>
                <a:t>μ</a:t>
              </a:r>
              <a:r>
                <a:rPr b="0" lang="en-US" sz="18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(αντι)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5" name="CustomShape 39"/>
            <p:cNvSpPr/>
            <p:nvPr/>
          </p:nvSpPr>
          <p:spPr>
            <a:xfrm>
              <a:off x="3711600" y="5303880"/>
              <a:ext cx="1371600" cy="405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8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>
                <a:lnSpc>
                  <a:spcPct val="100000"/>
                </a:lnSpc>
                <a:spcBef>
                  <a:spcPts val="1123"/>
                </a:spcBef>
              </a:pPr>
              <a:r>
                <a:rPr b="0" lang="en-US" sz="18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ν</a:t>
              </a:r>
              <a:r>
                <a:rPr b="0" lang="en-US" sz="1800" spc="-1" strike="noStrike" baseline="-25000">
                  <a:solidFill>
                    <a:srgbClr val="000000"/>
                  </a:solidFill>
                  <a:latin typeface="Times New Roman"/>
                  <a:ea typeface="DejaVu Sans"/>
                </a:rPr>
                <a:t>μ</a:t>
              </a:r>
              <a:r>
                <a:rPr b="0" lang="en-US" sz="18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(αντι)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76" name="CustomShape 40"/>
          <p:cNvSpPr/>
          <p:nvPr/>
        </p:nvSpPr>
        <p:spPr>
          <a:xfrm>
            <a:off x="5484960" y="3051720"/>
            <a:ext cx="81108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1123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</a:t>
            </a:r>
            <a:r>
              <a:rPr b="0" lang="en-US" sz="1800" spc="-1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+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0" y="-27000"/>
            <a:ext cx="9144000" cy="114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l-GR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Ασθενείς Αλληλεπιδράσεις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8" name="" descr=""/>
          <p:cNvPicPr/>
          <p:nvPr/>
        </p:nvPicPr>
        <p:blipFill>
          <a:blip r:embed="rId1"/>
          <a:srcRect l="22735" t="26349" r="22708" b="10923"/>
          <a:stretch/>
        </p:blipFill>
        <p:spPr>
          <a:xfrm>
            <a:off x="955800" y="1467000"/>
            <a:ext cx="7483320" cy="4494240"/>
          </a:xfrm>
          <a:prstGeom prst="rect">
            <a:avLst/>
          </a:prstGeom>
          <a:ln>
            <a:noFill/>
          </a:ln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0" y="-27000"/>
            <a:ext cx="9144000" cy="114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l-GR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Ασθενείς Αλληλεπιδράσεις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0" name="" descr=""/>
          <p:cNvPicPr/>
          <p:nvPr/>
        </p:nvPicPr>
        <p:blipFill>
          <a:blip r:embed="rId1"/>
          <a:stretch/>
        </p:blipFill>
        <p:spPr>
          <a:xfrm>
            <a:off x="1081080" y="1192320"/>
            <a:ext cx="6462720" cy="1814400"/>
          </a:xfrm>
          <a:prstGeom prst="rect">
            <a:avLst/>
          </a:prstGeom>
          <a:ln>
            <a:noFill/>
          </a:ln>
        </p:spPr>
      </p:pic>
      <p:pic>
        <p:nvPicPr>
          <p:cNvPr id="381" name="" descr=""/>
          <p:cNvPicPr/>
          <p:nvPr/>
        </p:nvPicPr>
        <p:blipFill>
          <a:blip r:embed="rId2"/>
          <a:stretch/>
        </p:blipFill>
        <p:spPr>
          <a:xfrm>
            <a:off x="1308240" y="3105000"/>
            <a:ext cx="6006960" cy="3321360"/>
          </a:xfrm>
          <a:prstGeom prst="rect">
            <a:avLst/>
          </a:prstGeom>
          <a:ln>
            <a:noFill/>
          </a:ln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0" y="-27000"/>
            <a:ext cx="9144000" cy="114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l-GR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Ασθενείς Αλληλεπιδράσεις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3" name="" descr=""/>
          <p:cNvPicPr/>
          <p:nvPr/>
        </p:nvPicPr>
        <p:blipFill>
          <a:blip r:embed="rId1"/>
          <a:stretch/>
        </p:blipFill>
        <p:spPr>
          <a:xfrm>
            <a:off x="1405080" y="1566720"/>
            <a:ext cx="6333840" cy="372456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0" y="969840"/>
            <a:ext cx="9144000" cy="29718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2"/>
          <p:cNvSpPr/>
          <p:nvPr/>
        </p:nvSpPr>
        <p:spPr>
          <a:xfrm>
            <a:off x="0" y="0"/>
            <a:ext cx="9144000" cy="914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3600" spc="-1" strike="noStrike">
                <a:solidFill>
                  <a:srgbClr val="000000"/>
                </a:solidFill>
                <a:latin typeface="Calibri"/>
              </a:rPr>
              <a:t>Κουάρκ και Λεπτόνια</a:t>
            </a:r>
            <a:br/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38" name="Table 3"/>
          <p:cNvGraphicFramePr/>
          <p:nvPr/>
        </p:nvGraphicFramePr>
        <p:xfrm>
          <a:off x="257040" y="2236680"/>
          <a:ext cx="2534760" cy="1041120"/>
        </p:xfrm>
        <a:graphic>
          <a:graphicData uri="http://schemas.openxmlformats.org/drawingml/2006/table">
            <a:tbl>
              <a:tblPr/>
              <a:tblGrid>
                <a:gridCol w="844920"/>
                <a:gridCol w="845280"/>
                <a:gridCol w="844920"/>
              </a:tblGrid>
              <a:tr h="520920"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b="1" lang="el-GR" sz="26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</a:t>
                      </a:r>
                      <a:endParaRPr b="0" lang="en-US" sz="2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b="1" lang="el-GR" sz="26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</a:t>
                      </a:r>
                      <a:endParaRPr b="0" lang="en-US" sz="2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b="1" lang="el-GR" sz="26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</a:t>
                      </a:r>
                      <a:endParaRPr b="0" lang="en-US" sz="2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</a:tr>
              <a:tr h="520560"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b="1" lang="el-GR" sz="26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</a:t>
                      </a:r>
                      <a:endParaRPr b="0" lang="en-US" sz="2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b="1" lang="el-GR" sz="26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</a:t>
                      </a:r>
                      <a:endParaRPr b="0" lang="en-US" sz="2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b="1" lang="el-GR" sz="26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</a:t>
                      </a:r>
                      <a:endParaRPr b="0" lang="en-US" sz="2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139" name="CustomShape 4"/>
          <p:cNvSpPr/>
          <p:nvPr/>
        </p:nvSpPr>
        <p:spPr>
          <a:xfrm>
            <a:off x="157320" y="1527120"/>
            <a:ext cx="2147760" cy="48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/>
            <a:r>
              <a:rPr b="1" lang="el-GR" sz="2600" spc="-1" strike="noStrike">
                <a:solidFill>
                  <a:srgbClr val="000000"/>
                </a:solidFill>
                <a:latin typeface="Arial"/>
              </a:rPr>
              <a:t>Κουάρκ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40" name="Table 5"/>
          <p:cNvGraphicFramePr/>
          <p:nvPr/>
        </p:nvGraphicFramePr>
        <p:xfrm>
          <a:off x="3262320" y="1003320"/>
          <a:ext cx="5714280" cy="2268000"/>
        </p:xfrm>
        <a:graphic>
          <a:graphicData uri="http://schemas.openxmlformats.org/drawingml/2006/table">
            <a:tbl>
              <a:tblPr/>
              <a:tblGrid>
                <a:gridCol w="1903680"/>
                <a:gridCol w="1903680"/>
                <a:gridCol w="1907280"/>
              </a:tblGrid>
              <a:tr h="1173240"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b="0" lang="el-GR" sz="20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Φορτίο (Q)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cccc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b="0" lang="el-GR" sz="20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Βαρυονικός Αριθμός (Β)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cccc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b="0" lang="el-GR" sz="20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Αντίστοιος Αριθμός “γεύσης”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ccccff"/>
                    </a:solidFill>
                  </a:tcPr>
                </a:tc>
              </a:tr>
              <a:tr h="579240"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b="0" lang="el-GR" sz="20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+2/3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b="0" lang="el-GR" sz="20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+1/3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b="0" lang="el-GR" sz="20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+1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</a:tr>
              <a:tr h="515880"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b="0" lang="el-GR" sz="20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-1/3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b="0" lang="el-GR" sz="20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+1/3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b="0" lang="el-GR" sz="20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-1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141" name="CustomShape 6"/>
          <p:cNvSpPr/>
          <p:nvPr/>
        </p:nvSpPr>
        <p:spPr>
          <a:xfrm>
            <a:off x="3290760" y="3297240"/>
            <a:ext cx="5715000" cy="395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/>
            <a:r>
              <a:rPr b="0" lang="el-GR" sz="2000" spc="-1" strike="noStrike">
                <a:solidFill>
                  <a:srgbClr val="ff0000"/>
                </a:solidFill>
                <a:latin typeface="Arial"/>
              </a:rPr>
              <a:t>Λεπτονικός Αριθμός = 0 γιά όλα τα κουάρκ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42" name="Table 7"/>
          <p:cNvGraphicFramePr/>
          <p:nvPr/>
        </p:nvGraphicFramePr>
        <p:xfrm>
          <a:off x="257040" y="5261040"/>
          <a:ext cx="2534760" cy="1120320"/>
        </p:xfrm>
        <a:graphic>
          <a:graphicData uri="http://schemas.openxmlformats.org/drawingml/2006/table">
            <a:tbl>
              <a:tblPr/>
              <a:tblGrid>
                <a:gridCol w="844920"/>
                <a:gridCol w="845280"/>
                <a:gridCol w="844920"/>
              </a:tblGrid>
              <a:tr h="606240"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b="1" lang="el-GR" sz="26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ν</a:t>
                      </a:r>
                      <a:r>
                        <a:rPr b="1" lang="el-GR" sz="2600" spc="-1" strike="noStrike" baseline="-33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e</a:t>
                      </a:r>
                      <a:endParaRPr b="0" lang="en-US" sz="2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b="1" lang="el-GR" sz="26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ν</a:t>
                      </a:r>
                      <a:r>
                        <a:rPr b="1" lang="el-GR" sz="2600" spc="-1" strike="noStrike" baseline="-33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μ</a:t>
                      </a:r>
                      <a:endParaRPr b="0" lang="en-US" sz="2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b="1" lang="el-GR" sz="26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ν</a:t>
                      </a:r>
                      <a:r>
                        <a:rPr b="1" lang="el-GR" sz="2600" spc="-1" strike="noStrike" baseline="-33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τ</a:t>
                      </a:r>
                      <a:endParaRPr b="0" lang="en-US" sz="2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</a:tr>
              <a:tr h="514440"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b="1" lang="el-GR" sz="26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e</a:t>
                      </a:r>
                      <a:r>
                        <a:rPr b="1" lang="el-GR" sz="2600" spc="-1" strike="noStrike" baseline="33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b="0" lang="en-US" sz="2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b="1" lang="el-GR" sz="26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μ</a:t>
                      </a:r>
                      <a:r>
                        <a:rPr b="1" lang="el-GR" sz="2600" spc="-1" strike="noStrike" baseline="33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b="0" lang="en-US" sz="2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b="1" lang="el-GR" sz="26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τ</a:t>
                      </a:r>
                      <a:r>
                        <a:rPr b="1" lang="el-GR" sz="2600" spc="-1" strike="noStrike" baseline="33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b="0" lang="en-US" sz="2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143" name="CustomShape 8"/>
          <p:cNvSpPr/>
          <p:nvPr/>
        </p:nvSpPr>
        <p:spPr>
          <a:xfrm>
            <a:off x="157320" y="4478400"/>
            <a:ext cx="2147760" cy="485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/>
            <a:r>
              <a:rPr b="1" lang="el-GR" sz="2600" spc="-1" strike="noStrike">
                <a:solidFill>
                  <a:srgbClr val="000000"/>
                </a:solidFill>
                <a:latin typeface="Arial"/>
              </a:rPr>
              <a:t>Λεπτόνια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44" name="Table 9"/>
          <p:cNvGraphicFramePr/>
          <p:nvPr/>
        </p:nvGraphicFramePr>
        <p:xfrm>
          <a:off x="3262320" y="4100400"/>
          <a:ext cx="5714280" cy="2268360"/>
        </p:xfrm>
        <a:graphic>
          <a:graphicData uri="http://schemas.openxmlformats.org/drawingml/2006/table">
            <a:tbl>
              <a:tblPr/>
              <a:tblGrid>
                <a:gridCol w="1903680"/>
                <a:gridCol w="1903680"/>
                <a:gridCol w="1907280"/>
              </a:tblGrid>
              <a:tr h="1173240"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b="0" lang="el-GR" sz="20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Φορτίο (Q)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cccc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b="0" lang="el-GR" sz="20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Βαρυονικός Αριθμός (Β)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cccc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b="0" lang="el-GR" sz="20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Αντίστοιος Λεπτονικός Αριθμός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ccccff"/>
                    </a:solidFill>
                  </a:tcPr>
                </a:tc>
              </a:tr>
              <a:tr h="579600"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b="0" lang="el-GR" sz="20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b="0" lang="el-GR" sz="20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b="0" lang="el-GR" sz="20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+1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0099ff"/>
                    </a:solidFill>
                  </a:tcPr>
                </a:tc>
              </a:tr>
              <a:tr h="515880"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b="0" lang="el-GR" sz="20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-1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b="0" lang="el-GR" sz="20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4000"/>
                        </a:lnSpc>
                      </a:pPr>
                      <a:r>
                        <a:rPr b="0" lang="el-GR" sz="20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+1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145" name="CustomShape 10"/>
          <p:cNvSpPr/>
          <p:nvPr/>
        </p:nvSpPr>
        <p:spPr>
          <a:xfrm>
            <a:off x="374760" y="2058840"/>
            <a:ext cx="685800" cy="1600200"/>
          </a:xfrm>
          <a:prstGeom prst="ellipse">
            <a:avLst/>
          </a:pr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11"/>
          <p:cNvSpPr/>
          <p:nvPr/>
        </p:nvSpPr>
        <p:spPr>
          <a:xfrm>
            <a:off x="1166760" y="2058840"/>
            <a:ext cx="685800" cy="1600200"/>
          </a:xfrm>
          <a:prstGeom prst="ellipse">
            <a:avLst/>
          </a:pr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12"/>
          <p:cNvSpPr/>
          <p:nvPr/>
        </p:nvSpPr>
        <p:spPr>
          <a:xfrm>
            <a:off x="2066760" y="2060640"/>
            <a:ext cx="685800" cy="1600200"/>
          </a:xfrm>
          <a:prstGeom prst="ellipse">
            <a:avLst/>
          </a:pr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13"/>
          <p:cNvSpPr/>
          <p:nvPr/>
        </p:nvSpPr>
        <p:spPr>
          <a:xfrm>
            <a:off x="2066760" y="4976640"/>
            <a:ext cx="685800" cy="1600200"/>
          </a:xfrm>
          <a:prstGeom prst="ellipse">
            <a:avLst/>
          </a:pr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14"/>
          <p:cNvSpPr/>
          <p:nvPr/>
        </p:nvSpPr>
        <p:spPr>
          <a:xfrm>
            <a:off x="1203480" y="4976640"/>
            <a:ext cx="685800" cy="1600200"/>
          </a:xfrm>
          <a:prstGeom prst="ellipse">
            <a:avLst/>
          </a:pr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15"/>
          <p:cNvSpPr/>
          <p:nvPr/>
        </p:nvSpPr>
        <p:spPr>
          <a:xfrm>
            <a:off x="339840" y="4976640"/>
            <a:ext cx="685800" cy="1600200"/>
          </a:xfrm>
          <a:prstGeom prst="ellipse">
            <a:avLst/>
          </a:pr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" descr=""/>
          <p:cNvPicPr/>
          <p:nvPr/>
        </p:nvPicPr>
        <p:blipFill>
          <a:blip r:embed="rId1"/>
          <a:srcRect l="9709" t="9353" r="8895" b="8867"/>
          <a:stretch/>
        </p:blipFill>
        <p:spPr>
          <a:xfrm>
            <a:off x="365040" y="1530360"/>
            <a:ext cx="6729480" cy="4510080"/>
          </a:xfrm>
          <a:prstGeom prst="rect">
            <a:avLst/>
          </a:prstGeom>
          <a:ln>
            <a:noFill/>
          </a:ln>
        </p:spPr>
      </p:pic>
      <p:sp>
        <p:nvSpPr>
          <p:cNvPr id="385" name="CustomShape 1"/>
          <p:cNvSpPr/>
          <p:nvPr/>
        </p:nvSpPr>
        <p:spPr>
          <a:xfrm>
            <a:off x="0" y="-141120"/>
            <a:ext cx="9144000" cy="1741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l-GR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Άσκηση 1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Αυτές οι αντιδράσεις επιτρέπονται: α) Τι είδος είναι τα νετρίνα? β) Ποιά η σύσταση κουάρκ των αδρονίων,  γ) Κάνετε τα διαγράμματα Feynman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CustomShape 2"/>
          <p:cNvSpPr/>
          <p:nvPr/>
        </p:nvSpPr>
        <p:spPr>
          <a:xfrm>
            <a:off x="457200" y="5558400"/>
            <a:ext cx="2514600" cy="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87" name="Formula 3"/>
              <p:cNvSpPr txBox="1"/>
              <p:nvPr/>
            </p:nvSpPr>
            <p:spPr>
              <a:xfrm>
                <a:off x="459360" y="5565600"/>
                <a:ext cx="1893240" cy="4874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D</m:t>
                        </m:r>
                      </m:e>
                      <m:sup>
                        <m:r>
                          <m:rPr>
                            <m:lit/>
                            <m:nor/>
                          </m:rPr>
                          <m:t xml:space="preserve">0</m:t>
                        </m:r>
                      </m:sup>
                    </m:sSup>
                    <m:r>
                      <m:t xml:space="preserve">→</m:t>
                    </m:r>
                    <m:sSup>
                      <m:e>
                        <m:r>
                          <m:t xml:space="preserve">K</m:t>
                        </m:r>
                      </m:e>
                      <m:sup>
                        <m:r>
                          <m:rPr>
                            <m:lit/>
                            <m:nor/>
                          </m:rPr>
                          <m:t xml:space="preserve">-</m:t>
                        </m:r>
                      </m:sup>
                    </m:sSup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rPr>
                            <m:lit/>
                            <m:nor/>
                          </m:rPr>
                          <m:t xml:space="preserve">+</m:t>
                        </m:r>
                      </m:sup>
                    </m:sSup>
                    <m:r>
                      <m:t xml:space="preserve">ν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88" name="CustomShape 4"/>
          <p:cNvSpPr/>
          <p:nvPr/>
        </p:nvSpPr>
        <p:spPr>
          <a:xfrm>
            <a:off x="4608000" y="5558400"/>
            <a:ext cx="18288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89" name="Formula 5"/>
              <p:cNvSpPr txBox="1"/>
              <p:nvPr/>
            </p:nvSpPr>
            <p:spPr>
              <a:xfrm>
                <a:off x="4563720" y="5493600"/>
                <a:ext cx="1325880" cy="4874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τ</m:t>
                        </m:r>
                      </m:e>
                      <m:sup>
                        <m:r>
                          <m:rPr>
                            <m:lit/>
                            <m:nor/>
                          </m:rPr>
                          <m:t xml:space="preserve">-</m:t>
                        </m:r>
                      </m:sup>
                    </m:sSup>
                    <m:r>
                      <m:t xml:space="preserve">→</m:t>
                    </m:r>
                    <m:sSup>
                      <m:e>
                        <m:r>
                          <m:t xml:space="preserve">π</m:t>
                        </m:r>
                      </m:e>
                      <m:sup>
                        <m:r>
                          <m:rPr>
                            <m:lit/>
                            <m:nor/>
                          </m:rPr>
                          <m:t xml:space="preserve">-</m:t>
                        </m:r>
                      </m:sup>
                    </m:sSup>
                    <m:r>
                      <m:t xml:space="preserve">ν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90" name="CustomShape 6"/>
          <p:cNvSpPr/>
          <p:nvPr/>
        </p:nvSpPr>
        <p:spPr>
          <a:xfrm>
            <a:off x="4572000" y="2743200"/>
            <a:ext cx="20574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91" name="Formula 7"/>
              <p:cNvSpPr txBox="1"/>
              <p:nvPr/>
            </p:nvSpPr>
            <p:spPr>
              <a:xfrm>
                <a:off x="4600080" y="2685600"/>
                <a:ext cx="1510560" cy="4874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ν</m:t>
                    </m:r>
                    <m:r>
                      <m:t xml:space="preserve">p</m:t>
                    </m:r>
                    <m:r>
                      <m:t xml:space="preserve">→</m:t>
                    </m:r>
                    <m:sSup>
                      <m:e>
                        <m:r>
                          <m:t xml:space="preserve">μ</m:t>
                        </m:r>
                      </m:e>
                      <m:sup>
                        <m:r>
                          <m:rPr>
                            <m:lit/>
                            <m:nor/>
                          </m:rPr>
                          <m:t xml:space="preserve">-</m:t>
                        </m:r>
                      </m:sup>
                    </m:sSup>
                    <m:r>
                      <m:t xml:space="preserve">n</m:t>
                    </m:r>
                  </m:oMath>
                </a14:m>
              </a:p>
            </p:txBody>
          </p:sp>
        </mc:Choice>
        <mc:Fallback/>
      </mc:AlternateContent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0" y="-141120"/>
            <a:ext cx="9144000" cy="1741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l-GR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Άσκηση 1 - Λύση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Αυτές οι αντιδράσεις επιτρέπονται: α) Τι είδος είναι τα νετρίνα? β) Ποιά η σύσταση κουάρκ των αδρονίων,  γ) Κάνετε τα διαγράμματα Feynman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3" name="" descr=""/>
          <p:cNvPicPr/>
          <p:nvPr/>
        </p:nvPicPr>
        <p:blipFill>
          <a:blip r:embed="rId1"/>
          <a:stretch/>
        </p:blipFill>
        <p:spPr>
          <a:xfrm>
            <a:off x="914400" y="1633320"/>
            <a:ext cx="7086600" cy="4892040"/>
          </a:xfrm>
          <a:prstGeom prst="rect">
            <a:avLst/>
          </a:prstGeom>
          <a:ln>
            <a:noFill/>
          </a:ln>
        </p:spPr>
      </p:pic>
      <p:sp>
        <p:nvSpPr>
          <p:cNvPr id="394" name="Line 2"/>
          <p:cNvSpPr/>
          <p:nvPr/>
        </p:nvSpPr>
        <p:spPr>
          <a:xfrm>
            <a:off x="2422800" y="1965600"/>
            <a:ext cx="228600" cy="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Shape 1"/>
          <p:cNvSpPr txBox="1"/>
          <p:nvPr/>
        </p:nvSpPr>
        <p:spPr>
          <a:xfrm>
            <a:off x="457200" y="1424520"/>
            <a:ext cx="8229240" cy="328356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txBody>
          <a:bodyPr lIns="0" rIns="0" tIns="0" bIns="0" anchor="ctr"/>
          <a:p>
            <a:pPr algn="ctr"/>
            <a:r>
              <a:rPr b="1" lang="en-US" sz="3850" spc="-1" strike="noStrike">
                <a:latin typeface="Arial"/>
              </a:rPr>
              <a:t>ΣΗΜΕΡΙΝΟ ΜΑΘΗΜΑ:</a:t>
            </a:r>
            <a:br/>
            <a:br/>
            <a:r>
              <a:rPr b="1" lang="en-US" sz="3850" spc="-1" strike="noStrike">
                <a:latin typeface="Arial"/>
              </a:rPr>
              <a:t>η ύλη από αυτή τη διαφάνεια και πέρα</a:t>
            </a:r>
            <a:endParaRPr b="0" lang="en-US" sz="3850" spc="-1" strike="noStrike">
              <a:latin typeface="Arial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Shape 1"/>
          <p:cNvSpPr txBox="1"/>
          <p:nvPr/>
        </p:nvSpPr>
        <p:spPr>
          <a:xfrm>
            <a:off x="457200" y="1424520"/>
            <a:ext cx="8229240" cy="328356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txBody>
          <a:bodyPr lIns="0" rIns="0" tIns="0" bIns="0" anchor="ctr"/>
          <a:p>
            <a:pPr algn="ctr"/>
            <a:r>
              <a:rPr b="0" lang="en-US" sz="3850" spc="-1" strike="noStrike">
                <a:latin typeface="Arial"/>
              </a:rPr>
              <a:t>4.</a:t>
            </a:r>
            <a:br/>
            <a:r>
              <a:rPr b="0" lang="en-US" sz="3850" spc="-1" strike="noStrike">
                <a:latin typeface="Arial"/>
              </a:rPr>
              <a:t>Τα διαγράμματα Feynman ως εργαλεία για τον υπολογισμό του </a:t>
            </a:r>
            <a:r>
              <a:rPr b="1" lang="en-US" sz="3850" spc="-1" strike="noStrike">
                <a:solidFill>
                  <a:srgbClr val="0000ff"/>
                </a:solidFill>
                <a:latin typeface="Arial"/>
              </a:rPr>
              <a:t>χρόνου ζωής</a:t>
            </a:r>
            <a:r>
              <a:rPr b="0" lang="en-US" sz="3850" spc="-1" strike="noStrike">
                <a:solidFill>
                  <a:srgbClr val="0000ff"/>
                </a:solidFill>
                <a:latin typeface="Arial"/>
              </a:rPr>
              <a:t> ενός σωματιδίου</a:t>
            </a:r>
            <a:r>
              <a:rPr b="0" lang="en-US" sz="3850" spc="-1" strike="noStrike">
                <a:latin typeface="Arial"/>
              </a:rPr>
              <a:t> και της </a:t>
            </a:r>
            <a:r>
              <a:rPr b="1" lang="en-US" sz="3850" spc="-1" strike="noStrike">
                <a:solidFill>
                  <a:srgbClr val="0000ff"/>
                </a:solidFill>
                <a:latin typeface="Arial"/>
              </a:rPr>
              <a:t>ενεργού διατομής</a:t>
            </a:r>
            <a:r>
              <a:rPr b="0" lang="en-US" sz="3850" spc="-1" strike="noStrike">
                <a:solidFill>
                  <a:srgbClr val="0000ff"/>
                </a:solidFill>
                <a:latin typeface="Arial"/>
              </a:rPr>
              <a:t> μιας αλληλεπίδρασης σωματιδίων</a:t>
            </a:r>
            <a:endParaRPr b="0" lang="en-US" sz="3850" spc="-1" strike="noStrike">
              <a:latin typeface="Arial"/>
            </a:endParaRPr>
          </a:p>
        </p:txBody>
      </p:sp>
      <p:sp>
        <p:nvSpPr>
          <p:cNvPr id="397" name="TextShape 2"/>
          <p:cNvSpPr txBox="1"/>
          <p:nvPr/>
        </p:nvSpPr>
        <p:spPr>
          <a:xfrm>
            <a:off x="2466360" y="480600"/>
            <a:ext cx="4417560" cy="395280"/>
          </a:xfrm>
          <a:prstGeom prst="rect">
            <a:avLst/>
          </a:prstGeom>
          <a:solidFill>
            <a:srgbClr val="fff450"/>
          </a:solidFill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ΣΗΜΕΡΑ : η ύλη από εδώ και πέρα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extShape 1"/>
          <p:cNvSpPr txBox="1"/>
          <p:nvPr/>
        </p:nvSpPr>
        <p:spPr>
          <a:xfrm>
            <a:off x="457200" y="1971720"/>
            <a:ext cx="8229240" cy="218916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txBody>
          <a:bodyPr lIns="0" rIns="0" tIns="0" bIns="0" anchor="ctr"/>
          <a:p>
            <a:pPr algn="ctr"/>
            <a:r>
              <a:rPr b="0" lang="en-US" sz="3850" spc="-1" strike="noStrike">
                <a:latin typeface="Arial"/>
              </a:rPr>
              <a:t>4α. </a:t>
            </a:r>
            <a:br/>
            <a:r>
              <a:rPr b="0" lang="en-US" sz="3850" spc="-1" strike="noStrike">
                <a:latin typeface="Arial"/>
              </a:rPr>
              <a:t>Ενεργός διατομή, χρόνος ζωής, ρυθμός αντίδρασης από χρυσό κανόνα Fermi</a:t>
            </a:r>
            <a:endParaRPr b="0" lang="en-US" sz="3850" spc="-1" strike="noStrike">
              <a:latin typeface="Arial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extShape 1"/>
          <p:cNvSpPr txBox="1"/>
          <p:nvPr/>
        </p:nvSpPr>
        <p:spPr>
          <a:xfrm>
            <a:off x="-144000" y="-16560"/>
            <a:ext cx="9372600" cy="641160"/>
          </a:xfrm>
          <a:prstGeom prst="rect">
            <a:avLst/>
          </a:prstGeom>
          <a:solidFill>
            <a:srgbClr val="c2e0ae"/>
          </a:solidFill>
          <a:ln>
            <a:noFill/>
          </a:ln>
        </p:spPr>
        <p:txBody>
          <a:bodyPr lIns="90000" rIns="90000" tIns="46800" bIns="46800" anchor="ctr"/>
          <a:p>
            <a:pPr algn="ctr"/>
            <a:r>
              <a:rPr b="0" lang="en-US" sz="3200" spc="-1" strike="noStrike">
                <a:solidFill>
                  <a:srgbClr val="0000ff"/>
                </a:solidFill>
                <a:latin typeface="Calibri"/>
              </a:rPr>
              <a:t>Χρηστικός ορισμός ενεργού διατομής, σ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0" name="TextShape 2"/>
          <p:cNvSpPr txBox="1"/>
          <p:nvPr/>
        </p:nvSpPr>
        <p:spPr>
          <a:xfrm>
            <a:off x="130320" y="666000"/>
            <a:ext cx="8917200" cy="5712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</a:pPr>
            <a:r>
              <a:rPr b="0" lang="en-US" sz="2200" spc="-1" strike="noStrike">
                <a:solidFill>
                  <a:srgbClr val="000000"/>
                </a:solidFill>
                <a:latin typeface="Calibri"/>
              </a:rPr>
              <a:t>1) Αν έχουμε την αντίδραση ενός βλήματος με έναν στόχο: </a:t>
            </a:r>
            <a:r>
              <a:rPr b="1" lang="en-US" sz="2200" spc="-1" strike="noStrike">
                <a:solidFill>
                  <a:srgbClr val="000000"/>
                </a:solidFill>
                <a:latin typeface="Calibri"/>
              </a:rPr>
              <a:t>α + Χ → οτιδήποτε </a:t>
            </a:r>
            <a:r>
              <a:rPr b="0" lang="en-US" sz="2200" spc="-1" strike="noStrike">
                <a:solidFill>
                  <a:srgbClr val="000000"/>
                </a:solidFill>
                <a:latin typeface="Calibri"/>
              </a:rPr>
              <a:t>, τότε: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lvl="1" marL="742680" indent="-285480">
              <a:spcBef>
                <a:spcPts val="697"/>
              </a:spcBef>
              <a:buClr>
                <a:srgbClr val="000000"/>
              </a:buClr>
              <a:buFont typeface="Times New Roman"/>
              <a:buChar char="–"/>
            </a:pP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lvl="1" marL="742680" indent="-285480">
              <a:spcBef>
                <a:spcPts val="697"/>
              </a:spcBef>
              <a:buClr>
                <a:srgbClr val="000000"/>
              </a:buClr>
              <a:buFont typeface="Times New Roman"/>
              <a:buChar char="–"/>
            </a:pP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spcBef>
                <a:spcPts val="799"/>
              </a:spcBef>
            </a:pP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spcBef>
                <a:spcPts val="799"/>
              </a:spcBef>
            </a:pPr>
            <a:r>
              <a:rPr b="0" lang="en-US" sz="2200" spc="-1" strike="noStrike">
                <a:solidFill>
                  <a:srgbClr val="000000"/>
                </a:solidFill>
                <a:latin typeface="Calibri"/>
              </a:rPr>
              <a:t>2) Αν μια</a:t>
            </a:r>
            <a:r>
              <a:rPr b="1" lang="en-US" sz="2200" spc="-1" strike="noStrike">
                <a:solidFill>
                  <a:srgbClr val="000000"/>
                </a:solidFill>
                <a:latin typeface="Calibri"/>
              </a:rPr>
              <a:t> δέσμη σωματιδίων/βλημάτων α</a:t>
            </a:r>
            <a:r>
              <a:rPr b="0" lang="en-US" sz="2200" spc="-1" strike="noStrike">
                <a:solidFill>
                  <a:srgbClr val="000000"/>
                </a:solidFill>
                <a:latin typeface="Calibri"/>
              </a:rPr>
              <a:t>, που έχει </a:t>
            </a:r>
            <a:r>
              <a:rPr b="1" lang="en-US" sz="2200" spc="-1" strike="noStrike">
                <a:solidFill>
                  <a:srgbClr val="000000"/>
                </a:solidFill>
                <a:latin typeface="Calibri"/>
              </a:rPr>
              <a:t>ροή Φ</a:t>
            </a:r>
            <a:r>
              <a:rPr b="0" lang="en-US" sz="2200" spc="-1" strike="noStrike">
                <a:solidFill>
                  <a:srgbClr val="000000"/>
                </a:solidFill>
                <a:latin typeface="Calibri"/>
              </a:rPr>
              <a:t> σωματίδια ανά μονάδα επιφάνειας και ανά μονάδα χρόνου,  συγκρούεται με </a:t>
            </a:r>
            <a:r>
              <a:rPr b="1" lang="en-US" sz="2200" spc="-1" strike="noStrike">
                <a:solidFill>
                  <a:srgbClr val="000000"/>
                </a:solidFill>
                <a:latin typeface="Calibri"/>
              </a:rPr>
              <a:t>ΕΝΑ</a:t>
            </a:r>
            <a:r>
              <a:rPr b="0" lang="en-US" sz="2200" spc="-1" strike="noStrike">
                <a:solidFill>
                  <a:srgbClr val="000000"/>
                </a:solidFill>
                <a:latin typeface="Calibri"/>
              </a:rPr>
              <a:t> σωματίδιο τύπου Χ , τότε: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spcBef>
                <a:spcPts val="799"/>
              </a:spcBef>
            </a:pPr>
            <a:r>
              <a:rPr b="0" lang="en-US" sz="2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Calibri"/>
              </a:rPr>
              <a:t>αν τα εισερχόμενα φωτίζουν μια επιφάνεια Α γύρω από το στόχο, σε χρόνο dt θα έχουν περάσει  Φ*Α*dt σωματίδια γύρω από το στόχο. 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spcBef>
                <a:spcPts val="799"/>
              </a:spcBef>
            </a:pPr>
            <a:r>
              <a:rPr b="0" lang="en-US" sz="2200" spc="-1" strike="noStrike">
                <a:solidFill>
                  <a:srgbClr val="000000"/>
                </a:solidFill>
                <a:latin typeface="Calibri"/>
              </a:rPr>
              <a:t>και επειδή το καθένα από αυτά τα Ν βλήματα έχει πιθανότητα σ/Α να αλληλεπιδράσει με το στόχο, τότε σε χρόνο dt  ο αριθμός βλημάτων που θα αλληλεπιδράσουν με το στόχο, dΝ, είναι: dN = Φ*Α*dt*(σ/Α) = Φ*σ*dt → dN/dt = σ * Φ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spcBef>
                <a:spcPts val="799"/>
              </a:spcBef>
            </a:pPr>
            <a:r>
              <a:rPr b="0" lang="en-US" sz="2200" spc="-1" strike="noStrike">
                <a:solidFill>
                  <a:srgbClr val="ff0000"/>
                </a:solidFill>
                <a:latin typeface="Calibri"/>
              </a:rPr>
              <a:t>→ </a:t>
            </a:r>
            <a:r>
              <a:rPr b="0" lang="en-US" sz="2200" spc="-1" strike="noStrike">
                <a:solidFill>
                  <a:srgbClr val="ff0000"/>
                </a:solidFill>
                <a:latin typeface="Calibri"/>
              </a:rPr>
              <a:t>Αριθμός αλληλεπιδράσεων ανά μονάδα χρόνου = ρυθμός αλληλεπιδράσεων ( </a:t>
            </a:r>
            <a:r>
              <a:rPr b="1" lang="en-US" sz="2200" spc="-1" strike="noStrike">
                <a:solidFill>
                  <a:srgbClr val="ff0000"/>
                </a:solidFill>
                <a:latin typeface="Calibri"/>
              </a:rPr>
              <a:t>R</a:t>
            </a:r>
            <a:r>
              <a:rPr b="0" lang="en-US" sz="2200" spc="-1" strike="noStrike">
                <a:solidFill>
                  <a:srgbClr val="ff0000"/>
                </a:solidFill>
                <a:latin typeface="Calibri"/>
              </a:rPr>
              <a:t> ) = 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spcBef>
                <a:spcPts val="799"/>
              </a:spcBef>
            </a:pPr>
            <a:r>
              <a:rPr b="0" lang="en-US" sz="2200" spc="-1" strike="noStrike">
                <a:solidFill>
                  <a:srgbClr val="000000"/>
                </a:solidFill>
                <a:latin typeface="Calibri"/>
              </a:rPr>
              <a:t>                                                   </a:t>
            </a:r>
            <a:r>
              <a:rPr b="1" lang="en-US" sz="2200" spc="-1" strike="noStrike">
                <a:solidFill>
                  <a:srgbClr val="ff0000"/>
                </a:solidFill>
                <a:latin typeface="Calibri"/>
              </a:rPr>
              <a:t>= σ * Φ</a:t>
            </a:r>
            <a:r>
              <a:rPr b="0" lang="en-US" sz="2200" spc="-1" strike="noStrike">
                <a:solidFill>
                  <a:srgbClr val="ff0000"/>
                </a:solidFill>
                <a:latin typeface="Calibri"/>
              </a:rPr>
              <a:t>   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spcBef>
                <a:spcPts val="799"/>
              </a:spcBef>
            </a:pPr>
            <a:r>
              <a:rPr b="0" lang="en-US" sz="2200" spc="-1" strike="noStrike">
                <a:solidFill>
                  <a:srgbClr val="0000ff"/>
                </a:solidFill>
                <a:latin typeface="Calibri"/>
              </a:rPr>
              <a:t>Οπότε μπορούμε χρηστικά να ορίσουμε την ενεργό διατομή, σ, ως τη σταθερά αναλογίας (με μονάδες επιφάνειας) μεταξύ του ρυθμού αλληλεπιδράσεων dN/dt και της ροής βλημάτων Φ. 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spcBef>
                <a:spcPts val="799"/>
              </a:spcBef>
            </a:pPr>
            <a:r>
              <a:rPr b="0" lang="en-US" sz="2200" spc="-1" strike="noStrike">
                <a:solidFill>
                  <a:srgbClr val="0000ff"/>
                </a:solidFill>
                <a:latin typeface="Calibri"/>
              </a:rPr>
              <a:t>Έτσι, η ενεργός διατομή, σ,  ισούται με το ρυθμό αλληλεπιδράσεων ανά μονάδα ροής των προσπιπττων σωματιδίων και ανά σωματίδίο του στόχου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spcBef>
                <a:spcPts val="799"/>
              </a:spcBef>
            </a:pPr>
            <a:r>
              <a:rPr b="1" lang="en-US" sz="2200" spc="-1" strike="noStrike" u="sng">
                <a:solidFill>
                  <a:srgbClr val="ff0000"/>
                </a:solidFill>
                <a:uFillTx/>
                <a:latin typeface="Calibri"/>
              </a:rPr>
              <a:t>→ </a:t>
            </a:r>
            <a:r>
              <a:rPr b="1" lang="en-US" sz="2200" spc="-1" strike="noStrike" u="sng">
                <a:solidFill>
                  <a:srgbClr val="ff0000"/>
                </a:solidFill>
                <a:uFillTx/>
                <a:latin typeface="Calibri"/>
              </a:rPr>
              <a:t>φυσικά η ενεργός διατομή έχει μονάδες επιφάνειας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spcBef>
                <a:spcPts val="799"/>
              </a:spcBef>
            </a:pPr>
            <a:r>
              <a:rPr b="1" lang="en-US" sz="2200" spc="-1" strike="noStrike">
                <a:solidFill>
                  <a:srgbClr val="0066b3"/>
                </a:solidFill>
                <a:latin typeface="Calibri"/>
              </a:rPr>
              <a:t>(και μπορούμε να το κάνουμε αληθινές μονάδες επιφάνειας, ακόμα κι αν μας το δίνουν σε GeV</a:t>
            </a:r>
            <a:r>
              <a:rPr b="1" lang="en-US" sz="2200" spc="-1" strike="noStrike" baseline="33000">
                <a:solidFill>
                  <a:srgbClr val="0066b3"/>
                </a:solidFill>
                <a:latin typeface="Calibri"/>
              </a:rPr>
              <a:t>-2</a:t>
            </a:r>
            <a:r>
              <a:rPr b="1" lang="en-US" sz="2200" spc="-1" strike="noStrike">
                <a:solidFill>
                  <a:srgbClr val="0066b3"/>
                </a:solidFill>
                <a:latin typeface="Calibri"/>
              </a:rPr>
              <a:t>, χρησιμοποιώντας ότι c=30cm/ns, και hbar * c = 197 MeV * fm )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1" name="CustomShape 3"/>
          <p:cNvSpPr/>
          <p:nvPr/>
        </p:nvSpPr>
        <p:spPr>
          <a:xfrm>
            <a:off x="108000" y="3610800"/>
            <a:ext cx="8807400" cy="540000"/>
          </a:xfrm>
          <a:prstGeom prst="rect">
            <a:avLst/>
          </a:prstGeom>
          <a:noFill/>
          <a:ln w="9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402" name="Formula 4"/>
              <p:cNvSpPr txBox="1"/>
              <p:nvPr/>
            </p:nvSpPr>
            <p:spPr>
              <a:xfrm>
                <a:off x="-30960" y="1067760"/>
                <a:ext cx="9199080" cy="5716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Πιθανότητα</m:t>
                    </m:r>
                    <m:r>
                      <m:t xml:space="preserve">αλληλεπίδρασης</m:t>
                    </m:r>
                    <m:r>
                      <m:t xml:space="preserve">ενός</m:t>
                    </m:r>
                    <m:r>
                      <m:t xml:space="preserve">βλήματος</m:t>
                    </m:r>
                    <m:r>
                      <m:t xml:space="preserve">με</m:t>
                    </m:r>
                    <m:r>
                      <m:t xml:space="preserve">ένα</m:t>
                    </m:r>
                    <m:r>
                      <m:t xml:space="preserve">στόχο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σ</m:t>
                        </m:r>
                      </m:num>
                      <m:den>
                        <m:r>
                          <m:t xml:space="preserve">επιφάνεια</m:t>
                        </m:r>
                        <m:r>
                          <m:t xml:space="preserve">που</m:t>
                        </m:r>
                        <m:r>
                          <m:t xml:space="preserve">φωτίζουν</m:t>
                        </m:r>
                        <m:r>
                          <m:t xml:space="preserve">τα</m:t>
                        </m:r>
                        <m:r>
                          <m:t xml:space="preserve">βλήματα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216000" y="759240"/>
            <a:ext cx="8699400" cy="6858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CustomShape 2"/>
          <p:cNvSpPr/>
          <p:nvPr/>
        </p:nvSpPr>
        <p:spPr>
          <a:xfrm>
            <a:off x="0" y="81000"/>
            <a:ext cx="9144000" cy="712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l-GR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Χρόνος ζωής (τ) και πλάτος (Γ) σωματίου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CustomShape 3"/>
          <p:cNvSpPr/>
          <p:nvPr/>
        </p:nvSpPr>
        <p:spPr>
          <a:xfrm>
            <a:off x="239760" y="799920"/>
            <a:ext cx="8675640" cy="4470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4800" indent="-334800">
              <a:lnSpc>
                <a:spcPct val="100000"/>
              </a:lnSpc>
              <a:spcBef>
                <a:spcPts val="499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Πεπερασμένος χρόνος ζωής σημαίνει αβεβαιότητα στην τιμή της ενέργειας (μάζας) ενός σωματιδίου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768240" indent="-5508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ff"/>
                </a:solidFill>
                <a:latin typeface="Calibri"/>
                <a:ea typeface="DejaVu Sans"/>
              </a:rPr>
              <a:t>αρχής της αβεβαιότητας</a:t>
            </a: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i="1" lang="el-GR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ΔΕ Δ</a:t>
            </a:r>
            <a:r>
              <a:rPr b="0" i="1" lang="en-US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t=ħ ,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100000"/>
              </a:lnSpc>
              <a:spcBef>
                <a:spcPts val="499"/>
              </a:spcBef>
            </a:pPr>
            <a:r>
              <a:rPr b="0" i="1" lang="en-US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          </a:t>
            </a: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όπου ΔΕ=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(</a:t>
            </a: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Δ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m)c</a:t>
            </a:r>
            <a:r>
              <a:rPr b="0" lang="en-US" sz="2000" spc="-1" strike="noStrike" baseline="30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, </a:t>
            </a: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και Δ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t=</a:t>
            </a: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τ  →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•"/>
            </a:pPr>
            <a:r>
              <a:rPr b="0" lang="el-GR" sz="2000" spc="-1" strike="noStrike">
                <a:solidFill>
                  <a:srgbClr val="0000ff"/>
                </a:solidFill>
                <a:latin typeface="FreeSans"/>
                <a:ea typeface="DejaVu Sans"/>
              </a:rPr>
              <a:t>Η διασπορά στην κατανομή της μάζας είναι το πλάτος</a:t>
            </a:r>
            <a:r>
              <a:rPr b="1" lang="el-GR" sz="2800" spc="-1" strike="noStrike">
                <a:solidFill>
                  <a:srgbClr val="ff0000"/>
                </a:solidFill>
                <a:latin typeface="FreeSans"/>
                <a:ea typeface="DejaVu Sans"/>
              </a:rPr>
              <a:t> Γ</a:t>
            </a:r>
            <a:r>
              <a:rPr b="0" lang="el-GR" sz="2000" spc="-1" strike="noStrike">
                <a:solidFill>
                  <a:srgbClr val="0000ff"/>
                </a:solidFill>
                <a:latin typeface="FreeSans"/>
                <a:ea typeface="DejaVu Sans"/>
              </a:rPr>
              <a:t> του σωματιδίου και είναι μέτρηση του χρόνου ζωής</a:t>
            </a:r>
            <a:r>
              <a:rPr b="0" lang="el-GR" sz="2000" spc="-1" strike="noStrike">
                <a:solidFill>
                  <a:srgbClr val="ff0000"/>
                </a:solidFill>
                <a:latin typeface="FreeSans"/>
                <a:ea typeface="DejaVu Sans"/>
              </a:rPr>
              <a:t> </a:t>
            </a:r>
            <a:r>
              <a:rPr b="1" lang="el-GR" sz="2800" spc="-1" strike="noStrike">
                <a:solidFill>
                  <a:srgbClr val="ff0000"/>
                </a:solidFill>
                <a:latin typeface="FreeSans"/>
                <a:ea typeface="DejaVu Sans"/>
              </a:rPr>
              <a:t>τ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100000"/>
              </a:lnSpc>
              <a:spcBef>
                <a:spcPts val="499"/>
              </a:spcBef>
            </a:pPr>
            <a:r>
              <a:rPr b="1" lang="el-GR" sz="1800" spc="-1" strike="noStrike">
                <a:solidFill>
                  <a:srgbClr val="ff0000"/>
                </a:solidFill>
                <a:latin typeface="FreeSans"/>
                <a:ea typeface="DejaVu Sans"/>
              </a:rPr>
              <a:t>Αν βάλουμε hbar = 1</a:t>
            </a:r>
            <a:r>
              <a:rPr b="0" lang="el-GR" sz="1800" spc="-1" strike="noStrike">
                <a:solidFill>
                  <a:srgbClr val="ff0000"/>
                </a:solidFill>
                <a:latin typeface="FreeSans"/>
                <a:ea typeface="DejaVu Sans"/>
              </a:rPr>
              <a:t> στον αριθμητή, τότε ο τύπος τ = hbar / Γ, δίνει </a:t>
            </a:r>
            <a:r>
              <a:rPr b="1" lang="el-GR" sz="1800" spc="-1" strike="noStrike">
                <a:solidFill>
                  <a:srgbClr val="ff0000"/>
                </a:solidFill>
                <a:latin typeface="FreeSans"/>
                <a:ea typeface="DejaVu Sans"/>
              </a:rPr>
              <a:t>τ = 1 / Γ</a:t>
            </a:r>
            <a:r>
              <a:rPr b="0" lang="el-GR" sz="1800" spc="-1" strike="noStrike">
                <a:solidFill>
                  <a:srgbClr val="ff0000"/>
                </a:solidFill>
                <a:latin typeface="FreeSans"/>
                <a:ea typeface="DejaVu Sans"/>
              </a:rPr>
              <a:t>, οπότε ο χρόνος ζωής τ θα βγεί σε μονάδες 1/GeV. </a:t>
            </a:r>
            <a:r>
              <a:rPr b="0" lang="el-GR" sz="1800" spc="-1" strike="noStrike">
                <a:solidFill>
                  <a:srgbClr val="0066b3"/>
                </a:solidFill>
                <a:latin typeface="FreeSans"/>
                <a:ea typeface="DejaVu Sans"/>
              </a:rPr>
              <a:t>Μετά, </a:t>
            </a:r>
            <a:r>
              <a:rPr b="0" lang="el-GR" sz="1800" spc="-1" strike="noStrike">
                <a:solidFill>
                  <a:srgbClr val="0066b3"/>
                </a:solidFill>
                <a:latin typeface="FreeSans"/>
                <a:ea typeface="DejaVu Sans"/>
              </a:rPr>
              <a:t>χρησιμοποιώντας ότι c=30cm/ns, και hbar * c = 197 MeV * fm θα μπορώ εύκολα να </a:t>
            </a:r>
            <a:r>
              <a:rPr b="0" lang="el-GR" sz="1800" spc="-1" strike="noStrike">
                <a:solidFill>
                  <a:srgbClr val="0066b3"/>
                </a:solidFill>
                <a:latin typeface="FreeSans"/>
                <a:ea typeface="DejaVu Sans"/>
              </a:rPr>
              <a:t>δώσω το χρόνο σε σωστές μονάδες ( sec, λεπτά, ώρες, κλπ).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FreeSans"/>
                <a:ea typeface="DejaVu Sans"/>
              </a:rPr>
              <a:t>Για σωματίδια που διασπώνται με τις ισχυρές αλληλεπιδράσεις τ ~ 10 </a:t>
            </a:r>
            <a:r>
              <a:rPr b="0" lang="en-US" sz="1800" spc="-1" strike="noStrike" baseline="30000">
                <a:solidFill>
                  <a:srgbClr val="000000"/>
                </a:solidFill>
                <a:latin typeface="FreeSans"/>
                <a:ea typeface="DejaVu Sans"/>
              </a:rPr>
              <a:t>- 2 3</a:t>
            </a:r>
            <a:r>
              <a:rPr b="0" lang="en-US" sz="1800" spc="-1" strike="noStrike">
                <a:solidFill>
                  <a:srgbClr val="000000"/>
                </a:solidFill>
                <a:latin typeface="FreeSans"/>
                <a:ea typeface="DejaVu Sans"/>
              </a:rPr>
              <a:t> s, που </a:t>
            </a:r>
            <a:r>
              <a:rPr b="0" lang="el-GR" sz="1800" spc="-1" strike="noStrike">
                <a:solidFill>
                  <a:srgbClr val="000000"/>
                </a:solidFill>
                <a:latin typeface="FreeSans"/>
                <a:ea typeface="DejaVu Sans"/>
              </a:rPr>
              <a:t>είναι περίπου όσο χρόνο χρειάζεται το φως για να διαπεράσει ένα αδρόνιο (διάμετρος ~1fm ~ </a:t>
            </a:r>
            <a:r>
              <a:rPr b="0" lang="en-US" sz="1800" spc="-1" strike="noStrike">
                <a:solidFill>
                  <a:srgbClr val="000000"/>
                </a:solidFill>
                <a:latin typeface="FreeSans"/>
                <a:ea typeface="DejaVu Sans"/>
              </a:rPr>
              <a:t>10 </a:t>
            </a:r>
            <a:r>
              <a:rPr b="0" lang="en-US" sz="1800" spc="-1" strike="noStrike" baseline="30000">
                <a:solidFill>
                  <a:srgbClr val="000000"/>
                </a:solidFill>
                <a:latin typeface="FreeSans"/>
                <a:ea typeface="DejaVu Sans"/>
              </a:rPr>
              <a:t>-</a:t>
            </a:r>
            <a:r>
              <a:rPr b="0" lang="el-GR" sz="1800" spc="-1" strike="noStrike" baseline="30000">
                <a:solidFill>
                  <a:srgbClr val="000000"/>
                </a:solidFill>
                <a:latin typeface="FreeSans"/>
                <a:ea typeface="DejaVu Sans"/>
              </a:rPr>
              <a:t>1 </a:t>
            </a:r>
            <a:r>
              <a:rPr b="0" lang="en-US" sz="1800" spc="-1" strike="noStrike" baseline="30000">
                <a:solidFill>
                  <a:srgbClr val="000000"/>
                </a:solidFill>
                <a:latin typeface="FreeSans"/>
                <a:ea typeface="DejaVu Sans"/>
              </a:rPr>
              <a:t>5</a:t>
            </a:r>
            <a:r>
              <a:rPr b="0" lang="en-US" sz="1800" spc="-1" strike="noStrike">
                <a:solidFill>
                  <a:srgbClr val="000000"/>
                </a:solidFill>
                <a:latin typeface="FreeSans"/>
                <a:ea typeface="DejaVu Sans"/>
              </a:rPr>
              <a:t> m). </a:t>
            </a:r>
            <a:r>
              <a:rPr b="0" lang="el-GR" sz="1800" spc="-1" strike="noStrike">
                <a:solidFill>
                  <a:srgbClr val="000000"/>
                </a:solidFill>
                <a:latin typeface="FreeSans"/>
                <a:ea typeface="DejaVu Sans"/>
              </a:rPr>
              <a:t> Δεν μπορεί όμως να μετρηθεί μια τροχιά ενός σωματιδίου με χρόνο ζωής 10</a:t>
            </a:r>
            <a:r>
              <a:rPr b="0" lang="el-GR" sz="1800" spc="-1" strike="noStrike" baseline="30000">
                <a:solidFill>
                  <a:srgbClr val="000000"/>
                </a:solidFill>
                <a:latin typeface="FreeSans"/>
                <a:ea typeface="DejaVu Sans"/>
              </a:rPr>
              <a:t>- 2 3 </a:t>
            </a:r>
            <a:r>
              <a:rPr b="0" lang="en-US" sz="1800" spc="-1" strike="noStrike">
                <a:solidFill>
                  <a:srgbClr val="000000"/>
                </a:solidFill>
                <a:latin typeface="FreeSans"/>
                <a:ea typeface="DejaVu Sans"/>
              </a:rPr>
              <a:t>s , γιατί διασπάται πολυ πριν διασχίσει κάποια παρατηρίσιμη απόσταση . </a:t>
            </a:r>
            <a:r>
              <a:rPr b="0" lang="el-GR" sz="1800" spc="-1" strike="noStrike">
                <a:solidFill>
                  <a:srgbClr val="000000"/>
                </a:solidFill>
                <a:latin typeface="FreeSans"/>
                <a:ea typeface="DejaVu Sans"/>
              </a:rPr>
              <a:t>Οπότε, μετρώντας τα προϊόντα της διάσπασης και χρησιμοποιώντας τις αρχές διατήρησης ενέργειας και ορμής, κατασκευάζουμε τη  </a:t>
            </a:r>
            <a:r>
              <a:rPr b="0" lang="el-GR" sz="1800" spc="-1" strike="noStrike">
                <a:solidFill>
                  <a:srgbClr val="0000ff"/>
                </a:solidFill>
                <a:latin typeface="FreeSans"/>
                <a:ea typeface="DejaVu Sans"/>
              </a:rPr>
              <a:t>μάζα (ενέργεια) του διασπώμενου σωματιδίου, η οποία έχει μια κατανομή: από το εύρος της κατανομής αυτής μπορούμε να βρούμε το Γ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CustomShape 4"/>
          <p:cNvSpPr/>
          <p:nvPr/>
        </p:nvSpPr>
        <p:spPr>
          <a:xfrm>
            <a:off x="244440" y="4048200"/>
            <a:ext cx="2401920" cy="39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07" name="Group 5"/>
          <p:cNvGrpSpPr/>
          <p:nvPr/>
        </p:nvGrpSpPr>
        <p:grpSpPr>
          <a:xfrm>
            <a:off x="8005680" y="2381400"/>
            <a:ext cx="789120" cy="653400"/>
            <a:chOff x="8005680" y="2381400"/>
            <a:chExt cx="789120" cy="653400"/>
          </a:xfrm>
        </p:grpSpPr>
        <p:graphicFrame>
          <p:nvGraphicFramePr>
            <p:cNvPr id="408" name="Object 6"/>
            <p:cNvGraphicFramePr/>
            <p:nvPr/>
          </p:nvGraphicFramePr>
          <p:xfrm>
            <a:off x="8005680" y="2381400"/>
            <a:ext cx="789120" cy="6534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409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8005680" y="2381400"/>
                      <a:ext cx="789120" cy="65340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10" name="CustomShape 7"/>
            <p:cNvSpPr/>
            <p:nvPr/>
          </p:nvSpPr>
          <p:spPr>
            <a:xfrm>
              <a:off x="8005680" y="2381400"/>
              <a:ext cx="789120" cy="653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308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mc:AlternateContent>
        <mc:Choice xmlns:a14="http://schemas.microsoft.com/office/drawing/2010/main" Requires="a14">
          <p:sp>
            <p:nvSpPr>
              <p:cNvPr id="411" name="Formula 8"/>
              <p:cNvSpPr txBox="1"/>
              <p:nvPr/>
            </p:nvSpPr>
            <p:spPr>
              <a:xfrm>
                <a:off x="5526000" y="1731240"/>
                <a:ext cx="1887480" cy="588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τ=</m:t>
                    </m:r>
                    <m:f>
                      <m:num>
                        <m:r>
                          <m:t xml:space="preserve">ℏ</m:t>
                        </m:r>
                      </m:num>
                      <m:den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rPr>
                                <m:lit/>
                                <m:nor/>
                              </m:rPr>
                              <m:t xml:space="preserve">Δm</m:t>
                            </m:r>
                          </m:e>
                        </m:d>
                        <m:sSup>
                          <m:e>
                            <m:r>
                              <m:t xml:space="preserve">c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ℏ</m:t>
                        </m:r>
                      </m:num>
                      <m:den>
                        <m:r>
                          <m:t xml:space="preserve">Γ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412" name="Line 9"/>
          <p:cNvSpPr/>
          <p:nvPr/>
        </p:nvSpPr>
        <p:spPr>
          <a:xfrm flipV="1">
            <a:off x="7543800" y="2984400"/>
            <a:ext cx="457200" cy="22860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stomShape 1"/>
          <p:cNvSpPr/>
          <p:nvPr/>
        </p:nvSpPr>
        <p:spPr>
          <a:xfrm>
            <a:off x="0" y="36000"/>
            <a:ext cx="9144000" cy="1071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</a:rPr>
              <a:t>Ρυθμός διασπάσεων ή αλληλεπιδράσεων και σχέση με εύρος (Γ) σωματίου ή την ενεργό διατομή αλληλεπίδρασης (σ)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CustomShape 2"/>
          <p:cNvSpPr/>
          <p:nvPr/>
        </p:nvSpPr>
        <p:spPr>
          <a:xfrm>
            <a:off x="72000" y="2457000"/>
            <a:ext cx="8915400" cy="452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  <a:spcBef>
                <a:spcPts val="499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1" lang="en-US" sz="1800" spc="-1" strike="noStrike">
                <a:solidFill>
                  <a:srgbClr val="000000"/>
                </a:solidFill>
                <a:latin typeface="FreeSans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2200" spc="-1" strike="noStrike">
                <a:solidFill>
                  <a:srgbClr val="0000ff"/>
                </a:solidFill>
                <a:latin typeface="FreeSans"/>
              </a:rPr>
              <a:t>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2200" spc="-1" strike="noStrike">
                <a:solidFill>
                  <a:srgbClr val="0000ff"/>
                </a:solidFill>
                <a:latin typeface="FreeSans"/>
              </a:rPr>
              <a:t>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2200" spc="-1" strike="noStrike">
                <a:solidFill>
                  <a:srgbClr val="0000ff"/>
                </a:solidFill>
                <a:latin typeface="FreeSans"/>
              </a:rPr>
              <a:t>Έτσι: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2200" spc="-1" strike="noStrike">
                <a:solidFill>
                  <a:srgbClr val="ff0000"/>
                </a:solidFill>
                <a:latin typeface="FreeSans"/>
              </a:rPr>
              <a:t>α)</a:t>
            </a:r>
            <a:r>
              <a:rPr b="0" lang="el-GR" sz="2200" spc="-1" strike="noStrike">
                <a:latin typeface="FreeSans"/>
              </a:rPr>
              <a:t> </a:t>
            </a:r>
            <a:r>
              <a:rPr b="1" lang="el-GR" sz="2200" spc="-1" strike="noStrike">
                <a:latin typeface="FreeSans"/>
              </a:rPr>
              <a:t>Στις συγκρούσεις</a:t>
            </a:r>
            <a:r>
              <a:rPr b="0" lang="el-GR" sz="2200" spc="-1" strike="noStrike">
                <a:latin typeface="FreeSans"/>
              </a:rPr>
              <a:t> έχουμε ότι ο </a:t>
            </a:r>
            <a:r>
              <a:rPr b="1" lang="el-GR" sz="2200" spc="-1" strike="noStrike">
                <a:latin typeface="FreeSans"/>
              </a:rPr>
              <a:t>ρυθμός αλληλεπιδράσεων</a:t>
            </a:r>
            <a:r>
              <a:rPr b="0" lang="el-GR" sz="2200" spc="-1" strike="noStrike">
                <a:latin typeface="FreeSans"/>
              </a:rPr>
              <a:t> είναι ανάλογες της </a:t>
            </a:r>
            <a:r>
              <a:rPr b="1" lang="el-GR" sz="2200" spc="-1" strike="noStrike">
                <a:latin typeface="FreeSans"/>
              </a:rPr>
              <a:t>ενεργού διατομής, σ</a:t>
            </a:r>
            <a:r>
              <a:rPr b="0" lang="el-GR" sz="2200" spc="-1" strike="noStrike">
                <a:latin typeface="FreeSans"/>
              </a:rPr>
              <a:t>. Οπότε αν ξέρουμε το σ, βρίσκουμε το ρυθμό αλληλεπιδράσεων.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2200" spc="-1" strike="noStrike">
                <a:solidFill>
                  <a:srgbClr val="ff0000"/>
                </a:solidFill>
                <a:latin typeface="FreeSans"/>
              </a:rPr>
              <a:t>β)</a:t>
            </a:r>
            <a:r>
              <a:rPr b="0" lang="el-GR" sz="2200" spc="-1" strike="noStrike">
                <a:latin typeface="FreeSans"/>
              </a:rPr>
              <a:t> </a:t>
            </a:r>
            <a:r>
              <a:rPr b="1" lang="el-GR" sz="2200" spc="-1" strike="noStrike">
                <a:latin typeface="FreeSans"/>
              </a:rPr>
              <a:t>Στις διασπάσεις</a:t>
            </a:r>
            <a:r>
              <a:rPr b="0" lang="el-GR" sz="2200" spc="-1" strike="noStrike">
                <a:latin typeface="FreeSans"/>
              </a:rPr>
              <a:t> έχουμε  ότι ο </a:t>
            </a:r>
            <a:r>
              <a:rPr b="1" lang="el-GR" sz="2200" spc="-1" strike="noStrike">
                <a:latin typeface="FreeSans"/>
              </a:rPr>
              <a:t>ρυθμός αλληλεπιδράσεων</a:t>
            </a:r>
            <a:r>
              <a:rPr b="0" lang="el-GR" sz="2200" spc="-1" strike="noStrike">
                <a:latin typeface="FreeSans"/>
              </a:rPr>
              <a:t> είναι ανάλογος του </a:t>
            </a:r>
            <a:r>
              <a:rPr b="1" lang="el-GR" sz="2200" spc="-1" strike="noStrike">
                <a:latin typeface="FreeSans"/>
              </a:rPr>
              <a:t>εύρους, Γ</a:t>
            </a:r>
            <a:r>
              <a:rPr b="0" lang="el-GR" sz="2200" spc="-1" strike="noStrike">
                <a:latin typeface="FreeSans"/>
              </a:rPr>
              <a:t>. Οπότε αν ξέρουμε το Γ μπορούμε να βρούμε το ρυθμό διασπάσεων, δηλαλή το χρόνο ζωής, τ.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CustomShape 3"/>
          <p:cNvSpPr/>
          <p:nvPr/>
        </p:nvSpPr>
        <p:spPr>
          <a:xfrm>
            <a:off x="244440" y="4048200"/>
            <a:ext cx="2401920" cy="39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6" name="CustomShape 4"/>
          <p:cNvSpPr/>
          <p:nvPr/>
        </p:nvSpPr>
        <p:spPr>
          <a:xfrm>
            <a:off x="360" y="1209240"/>
            <a:ext cx="9144000" cy="271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l-GR" sz="2200" spc="-1" strike="noStrike" u="sng">
                <a:solidFill>
                  <a:srgbClr val="ff0000"/>
                </a:solidFill>
                <a:uFillTx/>
                <a:latin typeface="Arial"/>
              </a:rPr>
              <a:t>Διασπάσεις:</a:t>
            </a:r>
            <a:r>
              <a:rPr b="0" lang="el-GR" sz="2200" spc="-1" strike="noStrike">
                <a:solidFill>
                  <a:srgbClr val="000000"/>
                </a:solidFill>
                <a:latin typeface="Arial"/>
              </a:rPr>
              <a:t> 1/τ = “1 διάσπαση ανά έναν χρόνο ζωής” =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2200" spc="-1" strike="noStrike">
                <a:solidFill>
                  <a:srgbClr val="000000"/>
                </a:solidFill>
                <a:latin typeface="Arial"/>
              </a:rPr>
              <a:t>αριθμός διασπάσεων ανά μονάδα χρόνου =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l-GR" sz="2200" spc="-1" strike="noStrike">
                <a:solidFill>
                  <a:srgbClr val="000000"/>
                </a:solidFill>
                <a:latin typeface="Arial"/>
              </a:rPr>
              <a:t>ρυθμός διασπάσεων</a:t>
            </a:r>
            <a:r>
              <a:rPr b="0" lang="el-GR" sz="2200" spc="-1" strike="noStrike">
                <a:solidFill>
                  <a:srgbClr val="000000"/>
                </a:solidFill>
                <a:latin typeface="Arial"/>
              </a:rPr>
              <a:t> .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Επειδή με hbar=1 γράφω 1/τ = Γ, λέω ότι ο ρυθμός διάσπασης είναι ανάλογος του Γ.</a:t>
            </a:r>
            <a:r>
              <a:rPr b="0" lang="el-GR" sz="2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2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/>
            <a:r>
              <a:rPr b="0" lang="el-GR" sz="2200" spc="-1" strike="noStrike" u="sng">
                <a:solidFill>
                  <a:srgbClr val="ff0000"/>
                </a:solidFill>
                <a:uFillTx/>
                <a:latin typeface="Arial"/>
              </a:rPr>
              <a:t>Σκεδάσεις:</a:t>
            </a:r>
            <a:r>
              <a:rPr b="1" lang="el-GR" sz="2200" spc="-1" strike="noStrike">
                <a:latin typeface="Arial"/>
              </a:rPr>
              <a:t> Ρυθμός αλληλεπιδράσεων </a:t>
            </a:r>
            <a:r>
              <a:rPr b="1" lang="en-US" sz="2200" spc="-1" strike="noStrike">
                <a:latin typeface="Arial"/>
              </a:rPr>
              <a:t>= σ </a:t>
            </a:r>
            <a:r>
              <a:rPr b="0" lang="en-US" sz="2200" spc="-1" strike="noStrike">
                <a:latin typeface="Arial"/>
              </a:rPr>
              <a:t>* Φ</a:t>
            </a:r>
            <a:r>
              <a:rPr b="1" lang="en-US" sz="2200" spc="-1" strike="noStrike">
                <a:latin typeface="Arial"/>
              </a:rPr>
              <a:t> </a:t>
            </a:r>
            <a:r>
              <a:rPr b="0" lang="en-US" sz="2200" spc="-1" strike="noStrike">
                <a:latin typeface="Arial"/>
              </a:rPr>
              <a:t>,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/>
            <a:r>
              <a:rPr b="0" lang="en-US" sz="2200" spc="-1" strike="noStrike">
                <a:latin typeface="Arial"/>
              </a:rPr>
              <a:t>όπου Φ η ροή των βλημάτων (αριθμός βλημάτων ανά μονάδα χρόνου και επιφάνειας)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83880" y="5248440"/>
            <a:ext cx="8985240" cy="793800"/>
          </a:xfrm>
          <a:prstGeom prst="rect">
            <a:avLst/>
          </a:prstGeom>
          <a:solidFill>
            <a:srgbClr val="fff9ae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8" name="CustomShape 2"/>
          <p:cNvSpPr/>
          <p:nvPr/>
        </p:nvSpPr>
        <p:spPr>
          <a:xfrm>
            <a:off x="682560" y="2778120"/>
            <a:ext cx="5239080" cy="4284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9" name="CustomShape 3"/>
          <p:cNvSpPr/>
          <p:nvPr/>
        </p:nvSpPr>
        <p:spPr>
          <a:xfrm>
            <a:off x="-36000" y="36000"/>
            <a:ext cx="9264600" cy="878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l-GR" sz="2200" spc="-1" strike="noStrike">
                <a:solidFill>
                  <a:srgbClr val="000000"/>
                </a:solidFill>
                <a:latin typeface="Calibri"/>
              </a:rPr>
              <a:t>Υπολογισμός τάξης μεγέθους ενεργών διατομών (σ) και χρόνων ζωής (τ) με χρήση στοιχείων από το “χρυσό κανόνα του Fermi”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CustomShape 4"/>
          <p:cNvSpPr/>
          <p:nvPr/>
        </p:nvSpPr>
        <p:spPr>
          <a:xfrm>
            <a:off x="244440" y="4048200"/>
            <a:ext cx="2401920" cy="39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1" name="CustomShape 5"/>
          <p:cNvSpPr/>
          <p:nvPr/>
        </p:nvSpPr>
        <p:spPr>
          <a:xfrm>
            <a:off x="120960" y="961200"/>
            <a:ext cx="8785080" cy="1143000"/>
          </a:xfrm>
          <a:prstGeom prst="rect">
            <a:avLst/>
          </a:prstGeom>
          <a:solidFill>
            <a:srgbClr val="fff9ae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2" name="CustomShape 6"/>
          <p:cNvSpPr/>
          <p:nvPr/>
        </p:nvSpPr>
        <p:spPr>
          <a:xfrm>
            <a:off x="110160" y="899640"/>
            <a:ext cx="9046800" cy="2637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1" lang="el-GR" sz="22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Χρυσός Κανόνας του Fermi: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22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Ρυθμός αντίδρασης (δηλ.διάσπασης ή  σύγκρουσης) =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18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|”Στοιχείο Πίνακα”|</a:t>
            </a:r>
            <a:r>
              <a:rPr b="0" lang="el-GR" sz="1800" spc="-1" strike="noStrike" baseline="33000">
                <a:solidFill>
                  <a:srgbClr val="0000ff"/>
                </a:solidFill>
                <a:latin typeface="Calibri"/>
                <a:ea typeface="ＭＳ Ｐゴシック"/>
              </a:rPr>
              <a:t>2</a:t>
            </a:r>
            <a:r>
              <a:rPr b="0" lang="el-GR" sz="18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  * (πυκνότητα καταστάσεων στο “χώρο των φάσεων”)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2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= |”Μatrix Element”|</a:t>
            </a:r>
            <a:r>
              <a:rPr b="0" lang="el-GR" sz="2200" spc="-1" strike="noStrike" baseline="33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b="0" lang="el-GR" sz="2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* (συνάρτηση της διαθέσιμης ενέργειας, </a:t>
            </a:r>
            <a:r>
              <a:rPr b="0" lang="el-GR" sz="2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E, για τα προϊόντα της αντίδρασης)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2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=&gt; </a:t>
            </a:r>
            <a:r>
              <a:rPr b="1" lang="el-GR" sz="2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Ρυθμός αντίδρασης ~ |Μ|</a:t>
            </a:r>
            <a:r>
              <a:rPr b="1" lang="el-GR" sz="2200" spc="-1" strike="noStrike" baseline="33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b="1" lang="el-GR" sz="2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* ρ(Ε)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2000" spc="-1" strike="noStrike" u="sng">
                <a:uFillTx/>
                <a:latin typeface="Calibri"/>
                <a:ea typeface="ＭＳ Ｐゴシック"/>
              </a:rPr>
              <a:t>Διασπάσεις:</a:t>
            </a:r>
            <a:r>
              <a:rPr b="0" lang="el-GR" sz="2000" spc="-1" strike="noStrike">
                <a:latin typeface="Calibri"/>
                <a:ea typeface="ＭＳ Ｐゴシック"/>
              </a:rPr>
              <a:t> Ρυθμός διασπάσεων = 1 σωματίδιο ανά χρόνο τ = 1/τ </a:t>
            </a:r>
            <a:r>
              <a:rPr b="0" lang="el-GR" sz="2000" spc="-1" strike="noStrike">
                <a:latin typeface="Calibri"/>
                <a:ea typeface="ＭＳ Ｐゴシック"/>
              </a:rPr>
              <a:t>= Γ , όταν έχουμε ένα σωματίδιο.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2000" spc="-1" strike="noStrike" u="sng">
                <a:uFillTx/>
                <a:latin typeface="Calibri"/>
                <a:ea typeface="ＭＳ Ｐゴシック"/>
              </a:rPr>
              <a:t>Σκεδάσεις:</a:t>
            </a:r>
            <a:r>
              <a:rPr b="0" lang="el-GR" sz="2000" spc="-1" strike="noStrike">
                <a:latin typeface="Calibri"/>
                <a:ea typeface="ＭＳ Ｐゴシック"/>
              </a:rPr>
              <a:t>  Ρυθμός αντιδράσεων με έναν στόχο = ροή βλημάτων * </a:t>
            </a:r>
            <a:r>
              <a:rPr b="0" lang="el-GR" sz="2000" spc="-1" strike="noStrike">
                <a:latin typeface="Calibri"/>
                <a:ea typeface="ＭＳ Ｐゴシック"/>
              </a:rPr>
              <a:t>σ = σ , όταν ροή βλημάτων = 1 και προσπίπτουν σε έναν στόχο.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Άρα: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2000" spc="-1" strike="noStrike" u="sng">
                <a:uFillTx/>
                <a:latin typeface="Calibri"/>
                <a:ea typeface="ＭＳ Ｐゴシック"/>
              </a:rPr>
              <a:t>Διασπάσεις:</a:t>
            </a:r>
            <a:r>
              <a:rPr b="0" lang="el-GR" sz="2000" spc="-1" strike="noStrike">
                <a:latin typeface="Calibri"/>
                <a:ea typeface="ＭＳ Ｐゴシック"/>
              </a:rPr>
              <a:t> </a:t>
            </a:r>
            <a:r>
              <a:rPr b="1" lang="el-GR" sz="2000" spc="-1" strike="noStrike">
                <a:latin typeface="Calibri"/>
                <a:ea typeface="ＭＳ Ｐゴシック"/>
              </a:rPr>
              <a:t>Γ</a:t>
            </a:r>
            <a:r>
              <a:rPr b="0" lang="el-GR" sz="2000" spc="-1" strike="noStrike">
                <a:latin typeface="Calibri"/>
                <a:ea typeface="ＭＳ Ｐゴシック"/>
              </a:rPr>
              <a:t> ~ </a:t>
            </a:r>
            <a:r>
              <a:rPr b="0" lang="el-GR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(Matrix Element)</a:t>
            </a:r>
            <a:r>
              <a:rPr b="0" lang="el-GR" sz="2000" spc="-1" strike="noStrike" baseline="33000">
                <a:solidFill>
                  <a:srgbClr val="ff0000"/>
                </a:solidFill>
                <a:latin typeface="Calibri"/>
                <a:ea typeface="ＭＳ Ｐゴシック"/>
              </a:rPr>
              <a:t>2</a:t>
            </a:r>
            <a:r>
              <a:rPr b="0" lang="el-GR" sz="2000" spc="-1" strike="noStrike">
                <a:latin typeface="Calibri"/>
                <a:ea typeface="ＭＳ Ｐゴシック"/>
              </a:rPr>
              <a:t>  * </a:t>
            </a:r>
            <a:r>
              <a:rPr b="0" lang="el-GR" sz="2000" spc="-1" strike="noStrike">
                <a:solidFill>
                  <a:srgbClr val="0066b3"/>
                </a:solidFill>
                <a:latin typeface="Calibri"/>
                <a:ea typeface="ＭＳ Ｐゴシック"/>
              </a:rPr>
              <a:t>(Παράγοντας Χώρου Φάσεων)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2000" spc="-1" strike="noStrike" u="sng">
                <a:uFillTx/>
                <a:latin typeface="Calibri"/>
                <a:ea typeface="ＭＳ Ｐゴシック"/>
              </a:rPr>
              <a:t>Σκεδάσεις:</a:t>
            </a:r>
            <a:r>
              <a:rPr b="0" lang="el-GR" sz="2000" spc="-1" strike="noStrike">
                <a:latin typeface="Calibri"/>
                <a:ea typeface="ＭＳ Ｐゴシック"/>
              </a:rPr>
              <a:t>   </a:t>
            </a:r>
            <a:r>
              <a:rPr b="1" lang="el-GR" sz="2000" spc="-1" strike="noStrike">
                <a:latin typeface="Calibri"/>
                <a:ea typeface="ＭＳ Ｐゴシック"/>
              </a:rPr>
              <a:t>σ</a:t>
            </a:r>
            <a:r>
              <a:rPr b="0" lang="el-GR" sz="2000" spc="-1" strike="noStrike">
                <a:latin typeface="Calibri"/>
                <a:ea typeface="ＭＳ Ｐゴシック"/>
              </a:rPr>
              <a:t> ~ </a:t>
            </a:r>
            <a:r>
              <a:rPr b="0" lang="el-GR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(Matrix Element)</a:t>
            </a:r>
            <a:r>
              <a:rPr b="0" lang="el-GR" sz="2000" spc="-1" strike="noStrike" baseline="33000">
                <a:solidFill>
                  <a:srgbClr val="ff0000"/>
                </a:solidFill>
                <a:latin typeface="Calibri"/>
                <a:ea typeface="ＭＳ Ｐゴシック"/>
              </a:rPr>
              <a:t>2</a:t>
            </a:r>
            <a:r>
              <a:rPr b="0" lang="el-GR" sz="2000" spc="-1" strike="noStrike">
                <a:latin typeface="Calibri"/>
                <a:ea typeface="ＭＳ Ｐゴシック"/>
              </a:rPr>
              <a:t>  * </a:t>
            </a:r>
            <a:r>
              <a:rPr b="0" lang="el-GR" sz="2000" spc="-1" strike="noStrike">
                <a:solidFill>
                  <a:srgbClr val="0066b3"/>
                </a:solidFill>
                <a:latin typeface="Calibri"/>
                <a:ea typeface="ＭＳ Ｐゴシック"/>
              </a:rPr>
              <a:t>(Παράγοντας Χώρου Φάσεων)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>
            <a:off x="83880" y="3196440"/>
            <a:ext cx="8985240" cy="788400"/>
          </a:xfrm>
          <a:prstGeom prst="rect">
            <a:avLst/>
          </a:prstGeom>
          <a:solidFill>
            <a:srgbClr val="fff9ae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CustomShape 2"/>
          <p:cNvSpPr/>
          <p:nvPr/>
        </p:nvSpPr>
        <p:spPr>
          <a:xfrm>
            <a:off x="682560" y="2778120"/>
            <a:ext cx="5239080" cy="4284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CustomShape 3"/>
          <p:cNvSpPr/>
          <p:nvPr/>
        </p:nvSpPr>
        <p:spPr>
          <a:xfrm>
            <a:off x="-36000" y="36000"/>
            <a:ext cx="9264600" cy="878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l-GR" sz="2200" spc="-1" strike="noStrike">
                <a:solidFill>
                  <a:srgbClr val="000000"/>
                </a:solidFill>
                <a:latin typeface="Calibri"/>
              </a:rPr>
              <a:t>Υπολογισμός τάξης μεγέθους ενεργών διατομών (σ) και χρόνων ζωής (τ) με χρήση στοιχείων από το “χρυσό κανόνα του Fermi”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CustomShape 4"/>
          <p:cNvSpPr/>
          <p:nvPr/>
        </p:nvSpPr>
        <p:spPr>
          <a:xfrm>
            <a:off x="244440" y="4048200"/>
            <a:ext cx="2401920" cy="39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7" name="CustomShape 5"/>
          <p:cNvSpPr/>
          <p:nvPr/>
        </p:nvSpPr>
        <p:spPr>
          <a:xfrm>
            <a:off x="120960" y="961200"/>
            <a:ext cx="8578800" cy="1143000"/>
          </a:xfrm>
          <a:prstGeom prst="rect">
            <a:avLst/>
          </a:prstGeom>
          <a:solidFill>
            <a:srgbClr val="fff9ae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8" name="CustomShape 6"/>
          <p:cNvSpPr/>
          <p:nvPr/>
        </p:nvSpPr>
        <p:spPr>
          <a:xfrm>
            <a:off x="110160" y="899640"/>
            <a:ext cx="9046800" cy="2637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1" lang="el-GR" sz="22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Χρυσός Κανόνας του Fermi: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22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Ρυθμός αντίδρασης (δηλ.διάσπασης ή  σύγκρουσης) =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18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|Στοιχείο Πίνακα|</a:t>
            </a:r>
            <a:r>
              <a:rPr b="0" lang="el-GR" sz="1800" spc="-1" strike="noStrike" baseline="33000">
                <a:solidFill>
                  <a:srgbClr val="0000ff"/>
                </a:solidFill>
                <a:latin typeface="Calibri"/>
                <a:ea typeface="ＭＳ Ｐゴシック"/>
              </a:rPr>
              <a:t>2</a:t>
            </a:r>
            <a:r>
              <a:rPr b="0" lang="el-GR" sz="18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  * (πυκνότητα καταστάσεων στο χώρο των φάσεων)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2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= |Μatrix Element|</a:t>
            </a:r>
            <a:r>
              <a:rPr b="0" lang="el-GR" sz="2200" spc="-1" strike="noStrike" baseline="33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b="0" lang="el-GR" sz="2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* (συνάρτηση της διαθέσιμης ενέργειας, E, για τα προϊόντα της αντίδρασης)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2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=&gt; </a:t>
            </a:r>
            <a:r>
              <a:rPr b="1" lang="el-GR" sz="2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Ρυθμός αντίδρασης ~ |Μ|</a:t>
            </a:r>
            <a:r>
              <a:rPr b="1" lang="el-GR" sz="2200" spc="-1" strike="noStrike" baseline="33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b="1" lang="el-GR" sz="2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* ρ(Ε)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2000" spc="-1" strike="noStrike" u="sng">
                <a:uFillTx/>
                <a:latin typeface="Calibri"/>
                <a:ea typeface="ＭＳ Ｐゴシック"/>
              </a:rPr>
              <a:t>Διασπάσεις:</a:t>
            </a:r>
            <a:r>
              <a:rPr b="0" lang="el-GR" sz="2000" spc="-1" strike="noStrike">
                <a:latin typeface="Calibri"/>
                <a:ea typeface="ＭＳ Ｐゴシック"/>
              </a:rPr>
              <a:t> </a:t>
            </a:r>
            <a:r>
              <a:rPr b="1" lang="el-GR" sz="2000" spc="-1" strike="noStrike">
                <a:latin typeface="Calibri"/>
                <a:ea typeface="ＭＳ Ｐゴシック"/>
              </a:rPr>
              <a:t>Γ</a:t>
            </a:r>
            <a:r>
              <a:rPr b="0" lang="el-GR" sz="2000" spc="-1" strike="noStrike">
                <a:latin typeface="Calibri"/>
                <a:ea typeface="ＭＳ Ｐゴシック"/>
              </a:rPr>
              <a:t> ~ </a:t>
            </a:r>
            <a:r>
              <a:rPr b="0" lang="el-GR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(Matrix Element)</a:t>
            </a:r>
            <a:r>
              <a:rPr b="0" lang="el-GR" sz="2000" spc="-1" strike="noStrike" baseline="33000">
                <a:solidFill>
                  <a:srgbClr val="ff0000"/>
                </a:solidFill>
                <a:latin typeface="Calibri"/>
                <a:ea typeface="ＭＳ Ｐゴシック"/>
              </a:rPr>
              <a:t>2</a:t>
            </a:r>
            <a:r>
              <a:rPr b="0" lang="el-GR" sz="2000" spc="-1" strike="noStrike">
                <a:latin typeface="Calibri"/>
                <a:ea typeface="ＭＳ Ｐゴシック"/>
              </a:rPr>
              <a:t>  * </a:t>
            </a:r>
            <a:r>
              <a:rPr b="0" lang="el-GR" sz="2000" spc="-1" strike="noStrike">
                <a:solidFill>
                  <a:srgbClr val="0066b3"/>
                </a:solidFill>
                <a:latin typeface="Calibri"/>
                <a:ea typeface="ＭＳ Ｐゴシック"/>
              </a:rPr>
              <a:t>(Παράγοντας Χώρου Φάσεων)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2000" spc="-1" strike="noStrike" u="sng">
                <a:uFillTx/>
                <a:latin typeface="Calibri"/>
                <a:ea typeface="ＭＳ Ｐゴシック"/>
              </a:rPr>
              <a:t>Σκεδάσεις:</a:t>
            </a:r>
            <a:r>
              <a:rPr b="0" lang="el-GR" sz="2000" spc="-1" strike="noStrike">
                <a:latin typeface="Calibri"/>
                <a:ea typeface="ＭＳ Ｐゴシック"/>
              </a:rPr>
              <a:t>   </a:t>
            </a:r>
            <a:r>
              <a:rPr b="1" lang="el-GR" sz="2000" spc="-1" strike="noStrike">
                <a:latin typeface="Calibri"/>
                <a:ea typeface="ＭＳ Ｐゴシック"/>
              </a:rPr>
              <a:t>σ</a:t>
            </a:r>
            <a:r>
              <a:rPr b="0" lang="el-GR" sz="2000" spc="-1" strike="noStrike">
                <a:latin typeface="Calibri"/>
                <a:ea typeface="ＭＳ Ｐゴシック"/>
              </a:rPr>
              <a:t> ~ </a:t>
            </a:r>
            <a:r>
              <a:rPr b="0" lang="el-GR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(Matrix Element)</a:t>
            </a:r>
            <a:r>
              <a:rPr b="0" lang="el-GR" sz="2000" spc="-1" strike="noStrike" baseline="33000">
                <a:solidFill>
                  <a:srgbClr val="ff0000"/>
                </a:solidFill>
                <a:latin typeface="Calibri"/>
                <a:ea typeface="ＭＳ Ｐゴシック"/>
              </a:rPr>
              <a:t>2</a:t>
            </a:r>
            <a:r>
              <a:rPr b="0" lang="el-GR" sz="2000" spc="-1" strike="noStrike">
                <a:latin typeface="Calibri"/>
                <a:ea typeface="ＭＳ Ｐゴシック"/>
              </a:rPr>
              <a:t>  * </a:t>
            </a:r>
            <a:r>
              <a:rPr b="0" lang="el-GR" sz="2000" spc="-1" strike="noStrike">
                <a:solidFill>
                  <a:srgbClr val="0066b3"/>
                </a:solidFill>
                <a:latin typeface="Calibri"/>
                <a:ea typeface="ＭＳ Ｐゴシック"/>
              </a:rPr>
              <a:t>(Παράγοντας Χώρου Φάσεων)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17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Περιγράφει πώς η αλληλεπίδραση 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17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φέρνει το σύστημα από την αρχική στην 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17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τελική κατάσταση: ποιός έιναι ο διαδότης,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17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πόση τετραορμή έχει, με πόση “ισχύ” 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17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συζεύγνεται με τα αντιδρώντα και 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17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προϊόντα σωματίδια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Line 7"/>
          <p:cNvSpPr/>
          <p:nvPr/>
        </p:nvSpPr>
        <p:spPr>
          <a:xfrm>
            <a:off x="7491960" y="3846240"/>
            <a:ext cx="0" cy="31752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Line 8"/>
          <p:cNvSpPr/>
          <p:nvPr/>
        </p:nvSpPr>
        <p:spPr>
          <a:xfrm>
            <a:off x="3927960" y="3846240"/>
            <a:ext cx="0" cy="31752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1" name="TextShape 9"/>
          <p:cNvSpPr txBox="1"/>
          <p:nvPr/>
        </p:nvSpPr>
        <p:spPr>
          <a:xfrm>
            <a:off x="4989960" y="4253400"/>
            <a:ext cx="4079160" cy="1310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ff"/>
                </a:solidFill>
                <a:latin typeface="Arial"/>
              </a:rPr>
              <a:t>Περιγράφει τον αριθμό διαθέσιμων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</a:rPr>
              <a:t>καταστάσεων για τα προϊόντα,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</a:rPr>
              <a:t>συναρτήσει της ενέργειας που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</a:rPr>
              <a:t>έχουν διαθέσιμη τα προϊόντα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0" y="-112680"/>
            <a:ext cx="9144000" cy="1311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l-GR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Κουάρκ </a:t>
            </a:r>
            <a:br/>
            <a:r>
              <a:rPr b="0" lang="el-GR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Μπορούν να συμμετέχουν σε όλες τις αλλήλεπιδράσεις </a:t>
            </a:r>
            <a:br/>
            <a:r>
              <a:rPr b="0" lang="el-GR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(Iσχυρές, Aσθενείς και ΗλεκτροΜαγνητικές)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250920" y="1214280"/>
            <a:ext cx="3004920" cy="520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  <a:spcBef>
                <a:spcPts val="697"/>
              </a:spcBef>
            </a:pPr>
            <a:r>
              <a:rPr b="0" lang="el-GR" sz="2800" spc="-1" strike="noStrike">
                <a:solidFill>
                  <a:srgbClr val="333399"/>
                </a:solidFill>
                <a:latin typeface="Calibri"/>
                <a:ea typeface="DejaVu Sans"/>
              </a:rPr>
              <a:t>Κβαντικοί Αριθμοί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97"/>
              </a:spcBef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97"/>
              </a:spcBef>
            </a:pPr>
            <a:r>
              <a:rPr b="0" lang="el-GR" sz="2800" spc="-1" strike="noStrike">
                <a:solidFill>
                  <a:srgbClr val="333399"/>
                </a:solidFill>
                <a:latin typeface="Calibri"/>
                <a:ea typeface="DejaVu Sans"/>
              </a:rPr>
              <a:t>των κουάρκ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97"/>
              </a:spcBef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97"/>
              </a:spcBef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97"/>
              </a:spcBef>
            </a:pPr>
            <a:r>
              <a:rPr b="0" lang="el-GR" sz="2800" spc="-1" strike="noStrike">
                <a:solidFill>
                  <a:srgbClr val="333399"/>
                </a:solidFill>
                <a:latin typeface="Calibri"/>
                <a:ea typeface="DejaVu Sans"/>
              </a:rPr>
              <a:t>και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97"/>
              </a:spcBef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97"/>
              </a:spcBef>
            </a:pPr>
            <a:r>
              <a:rPr b="0" lang="el-GR" sz="2800" spc="-1" strike="noStrike">
                <a:solidFill>
                  <a:srgbClr val="333399"/>
                </a:solidFill>
                <a:latin typeface="Calibri"/>
                <a:ea typeface="DejaVu Sans"/>
              </a:rPr>
              <a:t>των αντικουάρκ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97"/>
              </a:spcBef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3537000" y="1347840"/>
            <a:ext cx="5070600" cy="2409840"/>
          </a:xfrm>
          <a:prstGeom prst="rect">
            <a:avLst/>
          </a:prstGeom>
          <a:ln>
            <a:noFill/>
          </a:ln>
        </p:spPr>
      </p:pic>
      <p:pic>
        <p:nvPicPr>
          <p:cNvPr id="154" name="" descr=""/>
          <p:cNvPicPr/>
          <p:nvPr/>
        </p:nvPicPr>
        <p:blipFill>
          <a:blip r:embed="rId2"/>
          <a:stretch/>
        </p:blipFill>
        <p:spPr>
          <a:xfrm>
            <a:off x="3517920" y="3792600"/>
            <a:ext cx="5168880" cy="2539800"/>
          </a:xfrm>
          <a:prstGeom prst="rect">
            <a:avLst/>
          </a:prstGeom>
          <a:ln>
            <a:noFill/>
          </a:ln>
        </p:spPr>
      </p:pic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1"/>
          <p:cNvSpPr/>
          <p:nvPr/>
        </p:nvSpPr>
        <p:spPr>
          <a:xfrm>
            <a:off x="83880" y="3196440"/>
            <a:ext cx="8985240" cy="692640"/>
          </a:xfrm>
          <a:prstGeom prst="rect">
            <a:avLst/>
          </a:prstGeom>
          <a:solidFill>
            <a:srgbClr val="fff9ae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3" name="CustomShape 2"/>
          <p:cNvSpPr/>
          <p:nvPr/>
        </p:nvSpPr>
        <p:spPr>
          <a:xfrm>
            <a:off x="682560" y="2778120"/>
            <a:ext cx="5239080" cy="4284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4" name="CustomShape 3"/>
          <p:cNvSpPr/>
          <p:nvPr/>
        </p:nvSpPr>
        <p:spPr>
          <a:xfrm>
            <a:off x="-36000" y="36000"/>
            <a:ext cx="9264600" cy="878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l-GR" sz="2200" spc="-1" strike="noStrike">
                <a:solidFill>
                  <a:srgbClr val="000000"/>
                </a:solidFill>
                <a:latin typeface="Calibri"/>
              </a:rPr>
              <a:t>Υπολογισμός τάξης μεγέθους ενεργών διατομών (σ) και χρόνων ζωής (τ) με χρήση στοιχείων από το “χρυσό κανόνα του Fermi”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CustomShape 4"/>
          <p:cNvSpPr/>
          <p:nvPr/>
        </p:nvSpPr>
        <p:spPr>
          <a:xfrm>
            <a:off x="244440" y="4048200"/>
            <a:ext cx="2401920" cy="39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6" name="CustomShape 5"/>
          <p:cNvSpPr/>
          <p:nvPr/>
        </p:nvSpPr>
        <p:spPr>
          <a:xfrm>
            <a:off x="120960" y="961200"/>
            <a:ext cx="8578800" cy="1143000"/>
          </a:xfrm>
          <a:prstGeom prst="rect">
            <a:avLst/>
          </a:prstGeom>
          <a:solidFill>
            <a:srgbClr val="fff9ae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CustomShape 6"/>
          <p:cNvSpPr/>
          <p:nvPr/>
        </p:nvSpPr>
        <p:spPr>
          <a:xfrm>
            <a:off x="110160" y="899640"/>
            <a:ext cx="9046800" cy="2637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1" lang="el-GR" sz="22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Χρυσός Κανόνας του Fermi: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22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Ρυθμός αντίδρασης (δηλ.διάσπασης ή  σύγκρουσης) =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18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|Στοιχείο Πίνακα|</a:t>
            </a:r>
            <a:r>
              <a:rPr b="0" lang="el-GR" sz="1800" spc="-1" strike="noStrike" baseline="33000">
                <a:solidFill>
                  <a:srgbClr val="0000ff"/>
                </a:solidFill>
                <a:latin typeface="Calibri"/>
                <a:ea typeface="ＭＳ Ｐゴシック"/>
              </a:rPr>
              <a:t>2</a:t>
            </a:r>
            <a:r>
              <a:rPr b="0" lang="el-GR" sz="18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  * (πυκνότητα καταστάσεων στο χώρο των φάσεων)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2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= |Μatrix Element|</a:t>
            </a:r>
            <a:r>
              <a:rPr b="0" lang="el-GR" sz="2200" spc="-1" strike="noStrike" baseline="33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b="0" lang="el-GR" sz="2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* (συνάρτηση της διαθέσιμης ενέργειας, E, για τα προϊόντα της αντίδρασης)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2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=&gt; </a:t>
            </a:r>
            <a:r>
              <a:rPr b="1" lang="el-GR" sz="2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Ρυθμός αντίδρασης ~ |Μ|</a:t>
            </a:r>
            <a:r>
              <a:rPr b="1" lang="el-GR" sz="2200" spc="-1" strike="noStrike" baseline="33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b="1" lang="el-GR" sz="2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* ρ(Ε)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2000" spc="-1" strike="noStrike" u="sng">
                <a:uFillTx/>
                <a:latin typeface="Calibri"/>
                <a:ea typeface="ＭＳ Ｐゴシック"/>
              </a:rPr>
              <a:t>Διασπάσεις:</a:t>
            </a:r>
            <a:r>
              <a:rPr b="0" lang="el-GR" sz="2000" spc="-1" strike="noStrike">
                <a:latin typeface="Calibri"/>
                <a:ea typeface="ＭＳ Ｐゴシック"/>
              </a:rPr>
              <a:t> </a:t>
            </a:r>
            <a:r>
              <a:rPr b="1" lang="el-GR" sz="2000" spc="-1" strike="noStrike">
                <a:latin typeface="Calibri"/>
                <a:ea typeface="ＭＳ Ｐゴシック"/>
              </a:rPr>
              <a:t>Γ</a:t>
            </a:r>
            <a:r>
              <a:rPr b="0" lang="el-GR" sz="2000" spc="-1" strike="noStrike">
                <a:latin typeface="Calibri"/>
                <a:ea typeface="ＭＳ Ｐゴシック"/>
              </a:rPr>
              <a:t> ~ </a:t>
            </a:r>
            <a:r>
              <a:rPr b="0" lang="el-GR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(Matrix Element)</a:t>
            </a:r>
            <a:r>
              <a:rPr b="0" lang="el-GR" sz="2000" spc="-1" strike="noStrike" baseline="33000">
                <a:solidFill>
                  <a:srgbClr val="ff0000"/>
                </a:solidFill>
                <a:latin typeface="Calibri"/>
                <a:ea typeface="ＭＳ Ｐゴシック"/>
              </a:rPr>
              <a:t>2</a:t>
            </a:r>
            <a:r>
              <a:rPr b="0" lang="el-GR" sz="2000" spc="-1" strike="noStrike">
                <a:latin typeface="Calibri"/>
                <a:ea typeface="ＭＳ Ｐゴシック"/>
              </a:rPr>
              <a:t>  * </a:t>
            </a:r>
            <a:r>
              <a:rPr b="0" lang="el-GR" sz="2000" spc="-1" strike="noStrike">
                <a:solidFill>
                  <a:srgbClr val="0066b3"/>
                </a:solidFill>
                <a:latin typeface="Calibri"/>
                <a:ea typeface="ＭＳ Ｐゴシック"/>
              </a:rPr>
              <a:t>(Παράγοντας Χώρου Φάσεων)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2000" spc="-1" strike="noStrike" u="sng">
                <a:uFillTx/>
                <a:latin typeface="Calibri"/>
                <a:ea typeface="ＭＳ Ｐゴシック"/>
              </a:rPr>
              <a:t>Σκεδάσεις:</a:t>
            </a:r>
            <a:r>
              <a:rPr b="0" lang="el-GR" sz="2000" spc="-1" strike="noStrike">
                <a:latin typeface="Calibri"/>
                <a:ea typeface="ＭＳ Ｐゴシック"/>
              </a:rPr>
              <a:t>   </a:t>
            </a:r>
            <a:r>
              <a:rPr b="1" lang="el-GR" sz="2000" spc="-1" strike="noStrike">
                <a:latin typeface="Calibri"/>
                <a:ea typeface="ＭＳ Ｐゴシック"/>
              </a:rPr>
              <a:t>σ</a:t>
            </a:r>
            <a:r>
              <a:rPr b="0" lang="el-GR" sz="2000" spc="-1" strike="noStrike">
                <a:latin typeface="Calibri"/>
                <a:ea typeface="ＭＳ Ｐゴシック"/>
              </a:rPr>
              <a:t> ~ </a:t>
            </a:r>
            <a:r>
              <a:rPr b="0" lang="el-GR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(Matrix Element)</a:t>
            </a:r>
            <a:r>
              <a:rPr b="0" lang="el-GR" sz="2000" spc="-1" strike="noStrike" baseline="33000">
                <a:solidFill>
                  <a:srgbClr val="ff0000"/>
                </a:solidFill>
                <a:latin typeface="Calibri"/>
                <a:ea typeface="ＭＳ Ｐゴシック"/>
              </a:rPr>
              <a:t>2</a:t>
            </a:r>
            <a:r>
              <a:rPr b="0" lang="el-GR" sz="2000" spc="-1" strike="noStrike">
                <a:latin typeface="Calibri"/>
                <a:ea typeface="ＭＳ Ｐゴシック"/>
              </a:rPr>
              <a:t>  * </a:t>
            </a:r>
            <a:r>
              <a:rPr b="0" lang="el-GR" sz="2000" spc="-1" strike="noStrike">
                <a:solidFill>
                  <a:srgbClr val="0066b3"/>
                </a:solidFill>
                <a:latin typeface="Calibri"/>
                <a:ea typeface="ＭＳ Ｐゴシック"/>
              </a:rPr>
              <a:t>(Παράγοντας Χώρου Φάσεων)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1" lang="el-GR" sz="18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*** </a:t>
            </a:r>
            <a:r>
              <a:rPr b="0" lang="el-GR" sz="1700" spc="-1" strike="noStrike">
                <a:solidFill>
                  <a:srgbClr val="0066b3"/>
                </a:solidFill>
                <a:latin typeface="Calibri"/>
                <a:ea typeface="ＭＳ Ｐゴシック"/>
              </a:rPr>
              <a:t>Όταν υπάρχει διαθέσιμη ενέργεια, δηλ. το Q της αντίδρασης είναι &gt;0 , τότε η αντίδραση γίνεται, και μάλιστα</a:t>
            </a:r>
            <a:r>
              <a:rPr b="1" lang="el-GR" sz="1700" spc="-1" strike="noStrike">
                <a:solidFill>
                  <a:srgbClr val="0066b3"/>
                </a:solidFill>
                <a:latin typeface="Calibri"/>
                <a:ea typeface="ＭＳ Ｐゴシック"/>
              </a:rPr>
              <a:t> </a:t>
            </a:r>
            <a:r>
              <a:rPr b="1" lang="el-GR" sz="1700" spc="-1" strike="noStrike" u="sng">
                <a:solidFill>
                  <a:srgbClr val="0066b3"/>
                </a:solidFill>
                <a:uFillTx/>
                <a:latin typeface="Calibri"/>
                <a:ea typeface="ＭＳ Ｐゴシック"/>
              </a:rPr>
              <a:t>ο παράγοντας του χώρου των φάσεων, ρ(Ε), μεγαλώνει με το Q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18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*** Αν Q&lt;0, τότε ρ(Ε) = 0 και έτσι Ρυθμός =0, δηλ. ΔΕΝ γίνεται η αντίδραση, όπως λέμε και από απλή διατήρηση ενέργειας!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1800" spc="-1" strike="noStrike">
                <a:latin typeface="Calibri"/>
                <a:ea typeface="ＭＳ Ｐゴシック"/>
              </a:rPr>
              <a:t>Θα δούμε τώρα κάποια συστατικά του Matrix Element, και μετά για ρ(Ε) θα βάζουμε τη σωστή δύναμη του E ώστε διαστατικά να βρίσκουμε σωστά τις διστάσεις του σ ή του Γ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extShape 1"/>
          <p:cNvSpPr txBox="1"/>
          <p:nvPr/>
        </p:nvSpPr>
        <p:spPr>
          <a:xfrm>
            <a:off x="457200" y="871560"/>
            <a:ext cx="8229240" cy="438948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txBody>
          <a:bodyPr lIns="0" rIns="0" tIns="0" bIns="0" anchor="ctr"/>
          <a:p>
            <a:pPr algn="ctr"/>
            <a:r>
              <a:rPr b="0" lang="en-US" sz="3850" spc="-1" strike="noStrike">
                <a:latin typeface="Arial"/>
              </a:rPr>
              <a:t>4β. </a:t>
            </a:r>
            <a:br/>
            <a:r>
              <a:rPr b="0" lang="en-US" sz="3850" spc="-1" strike="noStrike">
                <a:latin typeface="Arial"/>
              </a:rPr>
              <a:t>Pυθμός αντίδρασης, </a:t>
            </a:r>
            <a:br/>
            <a:r>
              <a:rPr b="0" lang="en-US" sz="3850" spc="-1" strike="noStrike">
                <a:latin typeface="Arial"/>
              </a:rPr>
              <a:t>Στοιχείο Πίνακα, </a:t>
            </a:r>
            <a:br/>
            <a:r>
              <a:rPr b="0" lang="en-US" sz="3850" spc="-1" strike="noStrike">
                <a:latin typeface="Arial"/>
              </a:rPr>
              <a:t>σταθερές σύζευξης στα διαγράμματα Feynman,</a:t>
            </a:r>
            <a:br/>
            <a:r>
              <a:rPr b="0" lang="en-US" sz="3850" spc="-1" strike="noStrike">
                <a:latin typeface="Arial"/>
              </a:rPr>
              <a:t>και σύγκριση ενεργών διατομών και χρόνων ζωής για διάφορες αντιδράσεις</a:t>
            </a:r>
            <a:endParaRPr b="0" lang="en-US" sz="385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>
        <mc:Choice xmlns:a14="http://schemas.microsoft.com/office/drawing/2010/main" Requires="a14">
          <p:sp>
            <p:nvSpPr>
              <p:cNvPr id="439" name="Formula 1"/>
              <p:cNvSpPr txBox="1"/>
              <p:nvPr/>
            </p:nvSpPr>
            <p:spPr>
              <a:xfrm>
                <a:off x="6557400" y="2912400"/>
                <a:ext cx="2399400" cy="809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Μ</m:t>
                    </m:r>
                    <m:r>
                      <m:t xml:space="preserve">=</m:t>
                    </m:r>
                    <m:r>
                      <m:t xml:space="preserve">f</m:t>
                    </m:r>
                    <m:r>
                      <m:t xml:space="preserve">(</m:t>
                    </m:r>
                    <m:r>
                      <m:t xml:space="preserve">q</m:t>
                    </m:r>
                    <m:r>
                      <m:t xml:space="preserve">)</m:t>
                    </m:r>
                    <m:r>
                      <m:t xml:space="preserve">=</m:t>
                    </m:r>
                    <m:f>
                      <m:num>
                        <m:sSub>
                          <m:e>
                            <m:r>
                              <m:t xml:space="preserve">g</m:t>
                            </m:r>
                          </m:e>
                          <m:sub>
                            <m:r>
                              <m:t xml:space="preserve">1</m:t>
                            </m:r>
                          </m:sub>
                        </m:sSub>
                        <m:sSub>
                          <m:e>
                            <m:r>
                              <m:t xml:space="preserve">g</m:t>
                            </m:r>
                          </m:e>
                          <m:sub>
                            <m:r>
                              <m:t xml:space="preserve">2</m:t>
                            </m:r>
                          </m:sub>
                        </m:sSub>
                      </m:num>
                      <m:den>
                        <m:sSup>
                          <m:e>
                            <m:r>
                              <m:t xml:space="preserve">q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  <m:r>
                          <m:t xml:space="preserve">−</m:t>
                        </m:r>
                        <m:sSup>
                          <m:e>
                            <m:r>
                              <m:t xml:space="preserve">m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440" name="CustomShape 2"/>
          <p:cNvSpPr/>
          <p:nvPr/>
        </p:nvSpPr>
        <p:spPr>
          <a:xfrm>
            <a:off x="180000" y="72000"/>
            <a:ext cx="8915400" cy="842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l-G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Δύο βασικά στοιχεία στο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Στοιχείο Πίνακα, Μ</a:t>
            </a:r>
            <a:r>
              <a:rPr b="0" lang="el-G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: η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ισχύς σύζευξης</a:t>
            </a:r>
            <a:r>
              <a:rPr b="0" lang="el-G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και ο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μποζονικός διαδότης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CustomShape 3"/>
          <p:cNvSpPr/>
          <p:nvPr/>
        </p:nvSpPr>
        <p:spPr>
          <a:xfrm>
            <a:off x="-8280" y="1636920"/>
            <a:ext cx="2635200" cy="335772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Line 4"/>
          <p:cNvSpPr/>
          <p:nvPr/>
        </p:nvSpPr>
        <p:spPr>
          <a:xfrm>
            <a:off x="52560" y="1910160"/>
            <a:ext cx="1371600" cy="8380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3" name="Line 5"/>
          <p:cNvSpPr/>
          <p:nvPr/>
        </p:nvSpPr>
        <p:spPr>
          <a:xfrm flipV="1">
            <a:off x="1424160" y="2054160"/>
            <a:ext cx="990720" cy="7016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4" name="CustomShape 6"/>
          <p:cNvSpPr/>
          <p:nvPr/>
        </p:nvSpPr>
        <p:spPr>
          <a:xfrm>
            <a:off x="1386360" y="2748240"/>
            <a:ext cx="128520" cy="1359000"/>
          </a:xfrm>
          <a:custGeom>
            <a:avLst/>
            <a:gdLst/>
            <a:ahLst/>
            <a:rect l="l" t="t" r="r" b="b"/>
            <a:pathLst>
              <a:path w="81" h="856">
                <a:moveTo>
                  <a:pt x="8" y="0"/>
                </a:moveTo>
                <a:cubicBezTo>
                  <a:pt x="61" y="35"/>
                  <a:pt x="24" y="0"/>
                  <a:pt x="24" y="112"/>
                </a:cubicBezTo>
                <a:cubicBezTo>
                  <a:pt x="24" y="141"/>
                  <a:pt x="64" y="192"/>
                  <a:pt x="64" y="192"/>
                </a:cubicBezTo>
                <a:cubicBezTo>
                  <a:pt x="61" y="210"/>
                  <a:pt x="62" y="230"/>
                  <a:pt x="56" y="248"/>
                </a:cubicBezTo>
                <a:cubicBezTo>
                  <a:pt x="49" y="265"/>
                  <a:pt x="24" y="296"/>
                  <a:pt x="24" y="296"/>
                </a:cubicBezTo>
                <a:cubicBezTo>
                  <a:pt x="33" y="325"/>
                  <a:pt x="46" y="350"/>
                  <a:pt x="64" y="376"/>
                </a:cubicBezTo>
                <a:cubicBezTo>
                  <a:pt x="48" y="501"/>
                  <a:pt x="76" y="404"/>
                  <a:pt x="32" y="456"/>
                </a:cubicBezTo>
                <a:cubicBezTo>
                  <a:pt x="19" y="470"/>
                  <a:pt x="0" y="504"/>
                  <a:pt x="0" y="504"/>
                </a:cubicBezTo>
                <a:cubicBezTo>
                  <a:pt x="10" y="536"/>
                  <a:pt x="24" y="541"/>
                  <a:pt x="56" y="552"/>
                </a:cubicBezTo>
                <a:cubicBezTo>
                  <a:pt x="67" y="586"/>
                  <a:pt x="73" y="591"/>
                  <a:pt x="56" y="640"/>
                </a:cubicBezTo>
                <a:cubicBezTo>
                  <a:pt x="49" y="658"/>
                  <a:pt x="34" y="672"/>
                  <a:pt x="24" y="688"/>
                </a:cubicBezTo>
                <a:cubicBezTo>
                  <a:pt x="18" y="696"/>
                  <a:pt x="8" y="712"/>
                  <a:pt x="8" y="712"/>
                </a:cubicBezTo>
                <a:cubicBezTo>
                  <a:pt x="25" y="738"/>
                  <a:pt x="72" y="784"/>
                  <a:pt x="72" y="784"/>
                </a:cubicBezTo>
                <a:cubicBezTo>
                  <a:pt x="81" y="821"/>
                  <a:pt x="80" y="856"/>
                  <a:pt x="32" y="856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5" name="CustomShape 7"/>
          <p:cNvSpPr/>
          <p:nvPr/>
        </p:nvSpPr>
        <p:spPr>
          <a:xfrm>
            <a:off x="182880" y="1681560"/>
            <a:ext cx="53352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1500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e-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CustomShape 8"/>
          <p:cNvSpPr/>
          <p:nvPr/>
        </p:nvSpPr>
        <p:spPr>
          <a:xfrm>
            <a:off x="2009160" y="1792800"/>
            <a:ext cx="65088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e-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CustomShape 9"/>
          <p:cNvSpPr/>
          <p:nvPr/>
        </p:nvSpPr>
        <p:spPr>
          <a:xfrm>
            <a:off x="349560" y="1295640"/>
            <a:ext cx="7772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Line 10"/>
          <p:cNvSpPr/>
          <p:nvPr/>
        </p:nvSpPr>
        <p:spPr>
          <a:xfrm flipV="1">
            <a:off x="205200" y="4034160"/>
            <a:ext cx="1295280" cy="6256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Line 11"/>
          <p:cNvSpPr/>
          <p:nvPr/>
        </p:nvSpPr>
        <p:spPr>
          <a:xfrm>
            <a:off x="1500480" y="4043880"/>
            <a:ext cx="914400" cy="7617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0" name="CustomShape 12"/>
          <p:cNvSpPr/>
          <p:nvPr/>
        </p:nvSpPr>
        <p:spPr>
          <a:xfrm>
            <a:off x="2104200" y="4236480"/>
            <a:ext cx="53352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1500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e-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CustomShape 13"/>
          <p:cNvSpPr/>
          <p:nvPr/>
        </p:nvSpPr>
        <p:spPr>
          <a:xfrm>
            <a:off x="128880" y="4043880"/>
            <a:ext cx="53352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1500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e-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CustomShape 14"/>
          <p:cNvSpPr/>
          <p:nvPr/>
        </p:nvSpPr>
        <p:spPr>
          <a:xfrm>
            <a:off x="586080" y="3096000"/>
            <a:ext cx="89532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1500"/>
              </a:spcBef>
            </a:pPr>
            <a:r>
              <a:rPr b="0" lang="en-US" sz="2400" spc="-1" strike="noStrike">
                <a:solidFill>
                  <a:srgbClr val="ff0000"/>
                </a:solidFill>
                <a:latin typeface="Times New Roman"/>
              </a:rPr>
              <a:t> </a:t>
            </a:r>
            <a:r>
              <a:rPr b="0" lang="en-US" sz="2400" spc="-1" strike="noStrike">
                <a:solidFill>
                  <a:srgbClr val="ff0000"/>
                </a:solidFill>
                <a:latin typeface="Times New Roman"/>
              </a:rPr>
              <a:t>q, m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CustomShape 15"/>
          <p:cNvSpPr/>
          <p:nvPr/>
        </p:nvSpPr>
        <p:spPr>
          <a:xfrm>
            <a:off x="333720" y="2196000"/>
            <a:ext cx="895320" cy="534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1500"/>
              </a:spcBef>
            </a:pPr>
            <a:r>
              <a:rPr b="0" lang="en-US" sz="2400" spc="-1" strike="noStrike">
                <a:solidFill>
                  <a:srgbClr val="ff0000"/>
                </a:solidFill>
                <a:latin typeface="Times New Roman"/>
              </a:rPr>
              <a:t> </a:t>
            </a:r>
            <a:r>
              <a:rPr b="0" lang="en-US" sz="2400" spc="-1" strike="noStrike">
                <a:solidFill>
                  <a:srgbClr val="ff0000"/>
                </a:solidFill>
                <a:latin typeface="Times New Roman"/>
              </a:rPr>
              <a:t>P</a:t>
            </a:r>
            <a:r>
              <a:rPr b="0" lang="en-US" sz="2400" spc="-1" strike="noStrike" baseline="-33000">
                <a:solidFill>
                  <a:srgbClr val="ff0000"/>
                </a:solidFill>
                <a:latin typeface="Times New Roman"/>
              </a:rPr>
              <a:t>1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CustomShape 16"/>
          <p:cNvSpPr/>
          <p:nvPr/>
        </p:nvSpPr>
        <p:spPr>
          <a:xfrm>
            <a:off x="1846440" y="2232360"/>
            <a:ext cx="895320" cy="534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1500"/>
              </a:spcBef>
            </a:pPr>
            <a:r>
              <a:rPr b="0" lang="en-US" sz="2400" spc="-1" strike="noStrike">
                <a:solidFill>
                  <a:srgbClr val="ff0000"/>
                </a:solidFill>
                <a:latin typeface="Times New Roman"/>
              </a:rPr>
              <a:t> </a:t>
            </a:r>
            <a:r>
              <a:rPr b="0" lang="en-US" sz="2400" spc="-1" strike="noStrike">
                <a:solidFill>
                  <a:srgbClr val="ff0000"/>
                </a:solidFill>
                <a:latin typeface="Times New Roman"/>
              </a:rPr>
              <a:t>P</a:t>
            </a:r>
            <a:r>
              <a:rPr b="0" lang="en-US" sz="2400" spc="-1" strike="noStrike" baseline="-33000">
                <a:solidFill>
                  <a:srgbClr val="ff0000"/>
                </a:solidFill>
                <a:latin typeface="Times New Roman"/>
              </a:rPr>
              <a:t>2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CustomShape 17"/>
          <p:cNvSpPr/>
          <p:nvPr/>
        </p:nvSpPr>
        <p:spPr>
          <a:xfrm>
            <a:off x="1386360" y="2715120"/>
            <a:ext cx="91800" cy="91800"/>
          </a:xfrm>
          <a:prstGeom prst="ellipse">
            <a:avLst/>
          </a:prstGeom>
          <a:solidFill>
            <a:srgbClr val="0000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6" name="CustomShape 18"/>
          <p:cNvSpPr/>
          <p:nvPr/>
        </p:nvSpPr>
        <p:spPr>
          <a:xfrm>
            <a:off x="1422720" y="3975480"/>
            <a:ext cx="92160" cy="92160"/>
          </a:xfrm>
          <a:prstGeom prst="ellipse">
            <a:avLst/>
          </a:prstGeom>
          <a:solidFill>
            <a:srgbClr val="0000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7" name="CustomShape 19"/>
          <p:cNvSpPr/>
          <p:nvPr/>
        </p:nvSpPr>
        <p:spPr>
          <a:xfrm>
            <a:off x="1090800" y="2237760"/>
            <a:ext cx="630360" cy="56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1500"/>
              </a:spcBef>
            </a:pPr>
            <a:r>
              <a:rPr b="0" lang="en-US" sz="2400" spc="-1" strike="noStrike">
                <a:solidFill>
                  <a:srgbClr val="0000ff"/>
                </a:solidFill>
                <a:latin typeface="Electron"/>
              </a:rPr>
              <a:t> </a:t>
            </a:r>
            <a:r>
              <a:rPr b="0" lang="en-US" sz="2400" spc="-1" strike="noStrike">
                <a:solidFill>
                  <a:srgbClr val="0000ff"/>
                </a:solidFill>
                <a:latin typeface="Furat"/>
              </a:rPr>
              <a:t>g</a:t>
            </a:r>
            <a:r>
              <a:rPr b="0" lang="en-US" sz="2400" spc="-1" strike="noStrike" baseline="-101000">
                <a:solidFill>
                  <a:srgbClr val="0000ff"/>
                </a:solidFill>
                <a:latin typeface="Furat"/>
              </a:rPr>
              <a:t>1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CustomShape 20"/>
          <p:cNvSpPr/>
          <p:nvPr/>
        </p:nvSpPr>
        <p:spPr>
          <a:xfrm>
            <a:off x="2626920" y="882360"/>
            <a:ext cx="6383880" cy="5520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741240" indent="-28404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en-US" sz="2200" spc="-1" strike="noStrike">
                <a:solidFill>
                  <a:srgbClr val="0000ff"/>
                </a:solidFill>
                <a:latin typeface="Calibri"/>
              </a:rPr>
              <a:t> </a:t>
            </a:r>
            <a:r>
              <a:rPr b="0" lang="el-GR" sz="1800" spc="-1" strike="noStrike">
                <a:solidFill>
                  <a:srgbClr val="0000ff"/>
                </a:solidFill>
                <a:latin typeface="Calibri"/>
              </a:rPr>
              <a:t>Μεταφορά Ενέργειας &amp; ορμής (τετρα-ορμής): </a:t>
            </a:r>
            <a:r>
              <a:rPr b="1" lang="el-GR" sz="18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q=P</a:t>
            </a:r>
            <a:r>
              <a:rPr b="1" lang="el-GR" sz="1800" spc="-1" strike="noStrike" baseline="-33000">
                <a:solidFill>
                  <a:srgbClr val="ff0000"/>
                </a:solidFill>
                <a:latin typeface="Calibri"/>
                <a:ea typeface="ＭＳ Ｐゴシック"/>
              </a:rPr>
              <a:t>1</a:t>
            </a:r>
            <a:r>
              <a:rPr b="1" lang="el-GR" sz="18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-P</a:t>
            </a:r>
            <a:r>
              <a:rPr b="1" lang="el-GR" sz="1800" spc="-1" strike="noStrike" baseline="-33000">
                <a:solidFill>
                  <a:srgbClr val="ff0000"/>
                </a:solidFill>
                <a:latin typeface="Calibri"/>
                <a:ea typeface="ＭＳ Ｐゴシック"/>
              </a:rPr>
              <a:t>2</a:t>
            </a:r>
            <a:r>
              <a:rPr b="0" lang="el-GR" sz="1800" spc="-1" strike="noStrike" baseline="-33000">
                <a:solidFill>
                  <a:srgbClr val="ff0000"/>
                </a:solidFill>
                <a:latin typeface="Calibri"/>
                <a:ea typeface="ＭＳ Ｐゴシック"/>
              </a:rPr>
              <a:t>    </a:t>
            </a:r>
            <a:r>
              <a:rPr b="0" lang="el-GR" sz="1800" spc="-1" strike="noStrike">
                <a:latin typeface="Calibri"/>
                <a:ea typeface="ＭＳ Ｐゴシック"/>
              </a:rPr>
              <a:t>όπου P</a:t>
            </a:r>
            <a:r>
              <a:rPr b="0" lang="el-GR" sz="1800" spc="-1" strike="noStrike" baseline="-101000">
                <a:latin typeface="Calibri"/>
                <a:ea typeface="ＭＳ Ｐゴシック"/>
              </a:rPr>
              <a:t>1</a:t>
            </a:r>
            <a:r>
              <a:rPr b="0" lang="el-GR" sz="1800" spc="-1" strike="noStrike">
                <a:latin typeface="Calibri"/>
                <a:ea typeface="ＭＳ Ｐゴシック"/>
              </a:rPr>
              <a:t> = τετρα-ορμή = {Ε,p</a:t>
            </a:r>
            <a:r>
              <a:rPr b="0" lang="el-GR" sz="1800" spc="-1" strike="noStrike" baseline="-101000">
                <a:latin typeface="Calibri"/>
                <a:ea typeface="ＭＳ Ｐゴシック"/>
              </a:rPr>
              <a:t>x</a:t>
            </a:r>
            <a:r>
              <a:rPr b="0" lang="el-GR" sz="1800" spc="-1" strike="noStrike">
                <a:latin typeface="Calibri"/>
                <a:ea typeface="ＭＳ Ｐゴシック"/>
              </a:rPr>
              <a:t>,p</a:t>
            </a:r>
            <a:r>
              <a:rPr b="0" lang="el-GR" sz="1800" spc="-1" strike="noStrike" baseline="-101000">
                <a:latin typeface="Calibri"/>
                <a:ea typeface="ＭＳ Ｐゴシック"/>
              </a:rPr>
              <a:t>y</a:t>
            </a:r>
            <a:r>
              <a:rPr b="0" lang="el-GR" sz="1800" spc="-1" strike="noStrike">
                <a:latin typeface="Calibri"/>
                <a:ea typeface="ＭＳ Ｐゴシック"/>
              </a:rPr>
              <a:t>,p</a:t>
            </a:r>
            <a:r>
              <a:rPr b="0" lang="el-GR" sz="1800" spc="-1" strike="noStrike" baseline="-101000">
                <a:latin typeface="Calibri"/>
                <a:ea typeface="ＭＳ Ｐゴシック"/>
              </a:rPr>
              <a:t>z</a:t>
            </a:r>
            <a:r>
              <a:rPr b="0" lang="el-GR" sz="1800" spc="-1" strike="noStrike">
                <a:latin typeface="Calibri"/>
                <a:ea typeface="ＭＳ Ｐゴシック"/>
              </a:rPr>
              <a:t>} του σωματιδίου #1, κλπ.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741240" indent="-28404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el-GR" sz="1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   </a:t>
            </a:r>
            <a:r>
              <a:rPr b="0" lang="el-GR" sz="1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q</a:t>
            </a:r>
            <a:r>
              <a:rPr b="0" lang="el-GR" sz="2172" spc="-1" strike="noStrike" baseline="101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b="0" lang="el-GR" sz="1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= E</a:t>
            </a:r>
            <a:r>
              <a:rPr b="0" lang="el-GR" sz="2172" spc="-1" strike="noStrike" baseline="101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b="0" lang="el-GR" sz="1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– (p</a:t>
            </a:r>
            <a:r>
              <a:rPr b="0" lang="el-GR" sz="1800" spc="-1" strike="noStrike" baseline="-101000">
                <a:solidFill>
                  <a:srgbClr val="000000"/>
                </a:solidFill>
                <a:latin typeface="Calibri"/>
                <a:ea typeface="ＭＳ Ｐゴシック"/>
              </a:rPr>
              <a:t>x</a:t>
            </a:r>
            <a:r>
              <a:rPr b="0" lang="el-GR" sz="2172" spc="-1" strike="noStrike" baseline="101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b="0" lang="el-GR" sz="1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+ p</a:t>
            </a:r>
            <a:r>
              <a:rPr b="0" lang="el-GR" sz="1800" spc="-1" strike="noStrike" baseline="-101000">
                <a:solidFill>
                  <a:srgbClr val="000000"/>
                </a:solidFill>
                <a:latin typeface="Calibri"/>
                <a:ea typeface="ＭＳ Ｐゴシック"/>
              </a:rPr>
              <a:t>y</a:t>
            </a:r>
            <a:r>
              <a:rPr b="0" lang="el-GR" sz="2172" spc="-1" strike="noStrike" baseline="101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b="0" lang="el-GR" sz="1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+  p</a:t>
            </a:r>
            <a:r>
              <a:rPr b="0" lang="el-GR" sz="1800" spc="-1" strike="noStrike" baseline="-101000">
                <a:solidFill>
                  <a:srgbClr val="000000"/>
                </a:solidFill>
                <a:latin typeface="Calibri"/>
                <a:ea typeface="ＭＳ Ｐゴシック"/>
              </a:rPr>
              <a:t>z</a:t>
            </a:r>
            <a:r>
              <a:rPr b="0" lang="el-GR" sz="2172" spc="-1" strike="noStrike" baseline="101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b="0" lang="el-GR" sz="1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) = E</a:t>
            </a:r>
            <a:r>
              <a:rPr b="0" lang="el-GR" sz="2172" spc="-1" strike="noStrike" baseline="101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b="0" lang="el-GR" sz="1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– p</a:t>
            </a:r>
            <a:r>
              <a:rPr b="0" lang="el-GR" sz="2172" spc="-1" strike="noStrike" baseline="101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b="0" lang="el-GR" sz="18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el-GR" sz="1800" spc="-1" strike="noStrike">
                <a:solidFill>
                  <a:srgbClr val="ff0000"/>
                </a:solidFill>
                <a:latin typeface="Calibri"/>
              </a:rPr>
              <a:t>“</a:t>
            </a:r>
            <a:r>
              <a:rPr b="0" lang="el-GR" sz="1800" spc="-1" strike="noStrike">
                <a:solidFill>
                  <a:srgbClr val="ff0000"/>
                </a:solidFill>
                <a:latin typeface="Calibri"/>
              </a:rPr>
              <a:t>Στοιχείο Πίνακα” M ή “πλάτος σκέδασης” f(q):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b="0" lang="el-GR" sz="1800" spc="-1" strike="noStrike">
                <a:solidFill>
                  <a:srgbClr val="ff0000"/>
                </a:solidFill>
                <a:latin typeface="Calibri"/>
              </a:rPr>
              <a:t>  </a:t>
            </a:r>
            <a:r>
              <a:rPr b="0" lang="el-GR" sz="1800" spc="-1" strike="noStrike">
                <a:solidFill>
                  <a:srgbClr val="ff0000"/>
                </a:solidFill>
                <a:latin typeface="Calibri"/>
              </a:rPr>
              <a:t>περιγράφει τη μετάβαση από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el-GR" sz="1800" spc="-1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b="0" lang="el-GR" sz="1800" spc="-1" strike="noStrike">
                <a:solidFill>
                  <a:srgbClr val="ff0000"/>
                </a:solidFill>
                <a:latin typeface="Calibri"/>
              </a:rPr>
              <a:t>την αρχική στην τελική κατάσταση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</a:pPr>
            <a:r>
              <a:rPr b="1" lang="el-GR" sz="1600" spc="-1" strike="noStrike">
                <a:solidFill>
                  <a:srgbClr val="0000ff"/>
                </a:solidFill>
                <a:latin typeface="Furat"/>
                <a:ea typeface="ＭＳ Ｐゴシック"/>
              </a:rPr>
              <a:t>-&gt;  g</a:t>
            </a:r>
            <a:r>
              <a:rPr b="1" lang="el-GR" sz="1600" spc="-1" strike="noStrike" baseline="-101000">
                <a:solidFill>
                  <a:srgbClr val="0000ff"/>
                </a:solidFill>
                <a:latin typeface="Furat"/>
                <a:ea typeface="ＭＳ Ｐゴシック"/>
              </a:rPr>
              <a:t>1</a:t>
            </a:r>
            <a:r>
              <a:rPr b="1" lang="el-GR" sz="1600" spc="-1" strike="noStrike">
                <a:solidFill>
                  <a:srgbClr val="0000ff"/>
                </a:solidFill>
                <a:latin typeface="Furat"/>
                <a:ea typeface="ＭＳ Ｐゴシック"/>
              </a:rPr>
              <a:t>,g</a:t>
            </a:r>
            <a:r>
              <a:rPr b="1" lang="el-GR" sz="1600" spc="-1" strike="noStrike" baseline="-101000">
                <a:solidFill>
                  <a:srgbClr val="0000ff"/>
                </a:solidFill>
                <a:latin typeface="Furat"/>
                <a:ea typeface="ＭＳ Ｐゴシック"/>
              </a:rPr>
              <a:t>2</a:t>
            </a:r>
            <a:r>
              <a:rPr b="1" lang="el-GR" sz="16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 </a:t>
            </a:r>
            <a:r>
              <a:rPr b="0" lang="el-GR" sz="16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η ισχύς της σύζευξης του διαδότη με τα σκεδαζόμενα σωμάτια σε </a:t>
            </a:r>
            <a:r>
              <a:rPr b="0" lang="el-GR" sz="1600" spc="-1" strike="noStrike">
                <a:latin typeface="Calibri"/>
                <a:ea typeface="ＭＳ Ｐゴシック"/>
              </a:rPr>
              <a:t>κάθε κόμβο. Γενικά, τα </a:t>
            </a:r>
            <a:r>
              <a:rPr b="0" lang="el-GR" sz="1600" spc="-1" strike="noStrike">
                <a:latin typeface="Furat"/>
                <a:ea typeface="ＭＳ Ｐゴシック"/>
              </a:rPr>
              <a:t>g</a:t>
            </a:r>
            <a:r>
              <a:rPr b="0" lang="el-GR" sz="1600" spc="-1" strike="noStrike" baseline="-101000">
                <a:latin typeface="Furat"/>
                <a:ea typeface="ＭＳ Ｐゴシック"/>
              </a:rPr>
              <a:t>1</a:t>
            </a:r>
            <a:r>
              <a:rPr b="0" lang="el-GR" sz="1600" spc="-1" strike="noStrike">
                <a:latin typeface="Furat"/>
                <a:ea typeface="ＭＳ Ｐゴシック"/>
              </a:rPr>
              <a:t>,g</a:t>
            </a:r>
            <a:r>
              <a:rPr b="0" lang="el-GR" sz="1600" spc="-1" strike="noStrike" baseline="-101000">
                <a:latin typeface="Furat"/>
                <a:ea typeface="ＭＳ Ｐゴシック"/>
              </a:rPr>
              <a:t>2</a:t>
            </a:r>
            <a:r>
              <a:rPr b="0" lang="el-GR" sz="1600" spc="-1" strike="noStrike">
                <a:latin typeface="Calibri"/>
                <a:ea typeface="ＭＳ Ｐゴシック"/>
              </a:rPr>
              <a:t> μπορεί να είναι διαφορετικά. Συνήθως, όπως στο διπλανό διάγραμμα, έχουμε</a:t>
            </a:r>
            <a:r>
              <a:rPr b="0" lang="el-GR" sz="16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: </a:t>
            </a:r>
            <a:r>
              <a:rPr b="1" lang="el-GR" sz="1600" spc="-1" strike="noStrike">
                <a:solidFill>
                  <a:srgbClr val="0000ff"/>
                </a:solidFill>
                <a:latin typeface="Furat"/>
                <a:ea typeface="ＭＳ Ｐゴシック"/>
              </a:rPr>
              <a:t>g</a:t>
            </a:r>
            <a:r>
              <a:rPr b="1" lang="el-GR" sz="1600" spc="-1" strike="noStrike" baseline="-101000">
                <a:solidFill>
                  <a:srgbClr val="0000ff"/>
                </a:solidFill>
                <a:latin typeface="Furat"/>
                <a:ea typeface="ＭＳ Ｐゴシック"/>
              </a:rPr>
              <a:t>1</a:t>
            </a:r>
            <a:r>
              <a:rPr b="1" lang="el-GR" sz="1600" spc="-1" strike="noStrike">
                <a:solidFill>
                  <a:srgbClr val="0000ff"/>
                </a:solidFill>
                <a:latin typeface="Furat"/>
                <a:ea typeface="ＭＳ Ｐゴシック"/>
              </a:rPr>
              <a:t>=</a:t>
            </a:r>
            <a:r>
              <a:rPr b="1" lang="el-GR" sz="1600" spc="-1" strike="noStrike">
                <a:solidFill>
                  <a:srgbClr val="0000ff"/>
                </a:solidFill>
                <a:latin typeface="Furat"/>
                <a:ea typeface="ＭＳ Ｐゴシック"/>
              </a:rPr>
              <a:t>g</a:t>
            </a:r>
            <a:r>
              <a:rPr b="1" lang="el-GR" sz="1600" spc="-1" strike="noStrike" baseline="-101000">
                <a:solidFill>
                  <a:srgbClr val="0000ff"/>
                </a:solidFill>
                <a:latin typeface="Furat"/>
                <a:ea typeface="ＭＳ Ｐゴシック"/>
              </a:rPr>
              <a:t>2</a:t>
            </a:r>
            <a:r>
              <a:rPr b="1" lang="el-GR" sz="1600" spc="-1" strike="noStrike">
                <a:solidFill>
                  <a:srgbClr val="0000ff"/>
                </a:solidFill>
                <a:latin typeface="Furat"/>
                <a:ea typeface="ＭＳ Ｐゴシック"/>
              </a:rPr>
              <a:t>( = g)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</a:pPr>
            <a:r>
              <a:rPr b="1" lang="el-GR" sz="16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-&gt; </a:t>
            </a:r>
            <a:r>
              <a:rPr b="0" lang="el-GR" sz="16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q</a:t>
            </a:r>
            <a:r>
              <a:rPr b="0" lang="el-GR" sz="1600" spc="-1" strike="noStrike" baseline="30000">
                <a:solidFill>
                  <a:srgbClr val="ff0000"/>
                </a:solidFill>
                <a:latin typeface="Calibri"/>
                <a:ea typeface="ＭＳ Ｐゴシック"/>
              </a:rPr>
              <a:t>2 </a:t>
            </a:r>
            <a:r>
              <a:rPr b="0" lang="el-GR" sz="16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- m</a:t>
            </a:r>
            <a:r>
              <a:rPr b="0" lang="el-GR" sz="1600" spc="-1" strike="noStrike" baseline="30000">
                <a:solidFill>
                  <a:srgbClr val="ff0000"/>
                </a:solidFill>
                <a:latin typeface="Calibri"/>
                <a:ea typeface="ＭＳ Ｐゴシック"/>
              </a:rPr>
              <a:t>2</a:t>
            </a:r>
            <a:r>
              <a:rPr b="0" lang="el-GR" sz="16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= </a:t>
            </a:r>
            <a:r>
              <a:rPr b="0" lang="el-GR" sz="16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πόση διαφορά έχει η μάζα</a:t>
            </a:r>
            <a:r>
              <a:rPr b="0" lang="el-GR" sz="1600" spc="-1" strike="noStrike" baseline="33000">
                <a:solidFill>
                  <a:srgbClr val="0000ff"/>
                </a:solidFill>
                <a:latin typeface="Calibri"/>
                <a:ea typeface="ＭＳ Ｐゴシック"/>
              </a:rPr>
              <a:t>2</a:t>
            </a:r>
            <a:r>
              <a:rPr b="0" lang="el-GR" sz="16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 του διαδότη </a:t>
            </a:r>
            <a:r>
              <a:rPr b="0" lang="el-GR" sz="1600" spc="-1" strike="noStrike" u="sng">
                <a:solidFill>
                  <a:srgbClr val="0000ff"/>
                </a:solidFill>
                <a:uFillTx/>
                <a:latin typeface="Calibri"/>
                <a:ea typeface="ＭＳ Ｐゴシック"/>
              </a:rPr>
              <a:t>στην αλληλεπίδραση αυτή </a:t>
            </a:r>
            <a:r>
              <a:rPr b="0" lang="el-GR" sz="16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 (q</a:t>
            </a:r>
            <a:r>
              <a:rPr b="0" lang="el-GR" sz="1600" spc="-1" strike="noStrike" baseline="33000">
                <a:solidFill>
                  <a:srgbClr val="0000ff"/>
                </a:solidFill>
                <a:latin typeface="Calibri"/>
                <a:ea typeface="ＭＳ Ｐゴシック"/>
              </a:rPr>
              <a:t>2</a:t>
            </a:r>
            <a:r>
              <a:rPr b="0" lang="el-GR" sz="16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), από τη “</a:t>
            </a:r>
            <a:r>
              <a:rPr b="0" lang="el-GR" sz="1600" spc="-1" strike="noStrike" u="sng">
                <a:solidFill>
                  <a:srgbClr val="0000ff"/>
                </a:solidFill>
                <a:uFillTx/>
                <a:latin typeface="Calibri"/>
                <a:ea typeface="ＭＳ Ｐゴシック"/>
              </a:rPr>
              <a:t>φυσιολογική” τιμή</a:t>
            </a:r>
            <a:r>
              <a:rPr b="0" lang="el-GR" sz="16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 της μάζας</a:t>
            </a:r>
            <a:r>
              <a:rPr b="0" lang="el-GR" sz="1600" spc="-1" strike="noStrike" baseline="33000">
                <a:solidFill>
                  <a:srgbClr val="0000ff"/>
                </a:solidFill>
                <a:latin typeface="Calibri"/>
                <a:ea typeface="ＭＳ Ｐゴシック"/>
              </a:rPr>
              <a:t>2</a:t>
            </a:r>
            <a:r>
              <a:rPr b="0" lang="el-GR" sz="16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 του διαδότη (m</a:t>
            </a:r>
            <a:r>
              <a:rPr b="0" lang="el-GR" sz="1600" spc="-1" strike="noStrike" baseline="33000">
                <a:solidFill>
                  <a:srgbClr val="0000ff"/>
                </a:solidFill>
                <a:latin typeface="Calibri"/>
                <a:ea typeface="ＭＳ Ｐゴシック"/>
              </a:rPr>
              <a:t>2</a:t>
            </a:r>
            <a:r>
              <a:rPr b="0" lang="el-GR" sz="16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).</a:t>
            </a:r>
            <a:r>
              <a:rPr b="0" lang="el-GR" sz="16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(</a:t>
            </a:r>
            <a:r>
              <a:rPr b="0" lang="el-GR" sz="16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q</a:t>
            </a:r>
            <a:r>
              <a:rPr b="0" lang="el-GR" sz="16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=τετρα-ορμή  και </a:t>
            </a:r>
            <a:r>
              <a:rPr b="0" lang="el-GR" sz="16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m</a:t>
            </a:r>
            <a:r>
              <a:rPr b="0" lang="el-GR" sz="16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=μάζα του διαδότη)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9" name="CustomShape 21"/>
          <p:cNvSpPr/>
          <p:nvPr/>
        </p:nvSpPr>
        <p:spPr>
          <a:xfrm>
            <a:off x="1091160" y="4074120"/>
            <a:ext cx="630360" cy="56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1500"/>
              </a:spcBef>
            </a:pPr>
            <a:r>
              <a:rPr b="0" lang="en-US" sz="2400" spc="-1" strike="noStrike">
                <a:solidFill>
                  <a:srgbClr val="0000ff"/>
                </a:solidFill>
                <a:latin typeface="Electron"/>
              </a:rPr>
              <a:t> </a:t>
            </a:r>
            <a:r>
              <a:rPr b="0" lang="en-US" sz="2400" spc="-1" strike="noStrike">
                <a:solidFill>
                  <a:srgbClr val="0000ff"/>
                </a:solidFill>
                <a:latin typeface="Furat"/>
              </a:rPr>
              <a:t>g</a:t>
            </a:r>
            <a:r>
              <a:rPr b="0" lang="en-US" sz="2400" spc="-1" strike="noStrike" baseline="-101000">
                <a:solidFill>
                  <a:srgbClr val="0000ff"/>
                </a:solidFill>
                <a:latin typeface="Furat"/>
              </a:rPr>
              <a:t>2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CustomShape 22"/>
          <p:cNvSpPr/>
          <p:nvPr/>
        </p:nvSpPr>
        <p:spPr>
          <a:xfrm>
            <a:off x="1486440" y="2952360"/>
            <a:ext cx="89532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1500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γ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0" y="0"/>
            <a:ext cx="9144000" cy="1133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l-G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Ρυθμός αλληλεπιδράσεων, στοιχείο πίνακα Μ, και σταθερά σύζευξης g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CustomShape 2"/>
          <p:cNvSpPr/>
          <p:nvPr/>
        </p:nvSpPr>
        <p:spPr>
          <a:xfrm>
            <a:off x="144000" y="5871960"/>
            <a:ext cx="8915400" cy="4572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3" name="CustomShape 3"/>
          <p:cNvSpPr/>
          <p:nvPr/>
        </p:nvSpPr>
        <p:spPr>
          <a:xfrm>
            <a:off x="529200" y="1259640"/>
            <a:ext cx="7772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CustomShape 4"/>
          <p:cNvSpPr/>
          <p:nvPr/>
        </p:nvSpPr>
        <p:spPr>
          <a:xfrm>
            <a:off x="192600" y="1155240"/>
            <a:ext cx="8951400" cy="514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el-GR" sz="2000" spc="-1" strike="noStrike">
                <a:solidFill>
                  <a:srgbClr val="0000ff"/>
                </a:solidFill>
                <a:latin typeface="Calibri"/>
              </a:rPr>
              <a:t> </a:t>
            </a:r>
            <a:r>
              <a:rPr b="0" lang="el-GR" sz="2000" spc="-1" strike="noStrike">
                <a:solidFill>
                  <a:srgbClr val="0000ff"/>
                </a:solidFill>
                <a:latin typeface="Calibri"/>
              </a:rPr>
              <a:t>Pυθμός α</a:t>
            </a:r>
            <a:r>
              <a:rPr b="0" lang="el-GR" sz="2000" spc="-1" strike="noStrike">
                <a:solidFill>
                  <a:srgbClr val="0000ff"/>
                </a:solidFill>
                <a:latin typeface="Calibri"/>
              </a:rPr>
              <a:t>λληλεπιδράσεων: </a:t>
            </a:r>
            <a:r>
              <a:rPr b="0" lang="el-GR" sz="2000" spc="-1" strike="noStrike">
                <a:solidFill>
                  <a:srgbClr val="ff0000"/>
                </a:solidFill>
                <a:latin typeface="Calibri"/>
              </a:rPr>
              <a:t>αριθμός μεταβάσεων από την αρχική στην τελική κατάσταση  ανά μονάδα χρόνου.</a:t>
            </a:r>
            <a:r>
              <a:rPr b="0" lang="el-GR" sz="2000" spc="-1" strike="noStrike">
                <a:solidFill>
                  <a:srgbClr val="0000ff"/>
                </a:solidFill>
                <a:latin typeface="Calibri"/>
              </a:rPr>
              <a:t>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el-GR" sz="2000" spc="-1" strike="noStrike">
                <a:solidFill>
                  <a:srgbClr val="0000ff"/>
                </a:solidFill>
                <a:latin typeface="Calibri"/>
              </a:rPr>
              <a:t> </a:t>
            </a:r>
            <a:r>
              <a:rPr b="0" lang="el-GR" sz="2000" spc="-1" strike="noStrike">
                <a:solidFill>
                  <a:srgbClr val="0000ff"/>
                </a:solidFill>
                <a:latin typeface="Calibri"/>
              </a:rPr>
              <a:t>Ο ρυθμός </a:t>
            </a: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εξαρτάται από το τετράγωνο του μέτρου του </a:t>
            </a:r>
            <a:r>
              <a:rPr b="0" lang="el-GR" sz="2000" spc="-1" strike="noStrike">
                <a:solidFill>
                  <a:srgbClr val="0000ff"/>
                </a:solidFill>
                <a:latin typeface="Calibri"/>
              </a:rPr>
              <a:t>στοιχείου πίνακα Μ της μετάβασης: </a:t>
            </a:r>
            <a:r>
              <a:rPr b="1" lang="el-GR" sz="2000" spc="-1" strike="noStrike">
                <a:solidFill>
                  <a:srgbClr val="0000ff"/>
                </a:solidFill>
                <a:latin typeface="Calibri"/>
              </a:rPr>
              <a:t> |M|</a:t>
            </a:r>
            <a:r>
              <a:rPr b="1" lang="el-GR" sz="2000" spc="-1" strike="noStrike" baseline="101000">
                <a:solidFill>
                  <a:srgbClr val="0000ff"/>
                </a:solidFill>
                <a:latin typeface="Calibri"/>
              </a:rPr>
              <a:t>2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el-GR" sz="2000" spc="-1" strike="noStrike" baseline="101000">
                <a:solidFill>
                  <a:srgbClr val="ff0000"/>
                </a:solidFill>
                <a:latin typeface="Calibri"/>
              </a:rPr>
              <a:t> </a:t>
            </a:r>
            <a:r>
              <a:rPr b="0" lang="el-GR" sz="2000" spc="-1" strike="noStrike">
                <a:solidFill>
                  <a:srgbClr val="ff0000"/>
                </a:solidFill>
                <a:latin typeface="Calibri"/>
              </a:rPr>
              <a:t>Σκεδάσεις σωματιδίων: </a:t>
            </a:r>
            <a:r>
              <a:rPr b="1" lang="el-GR" sz="2000" spc="-1" strike="noStrike">
                <a:latin typeface="Calibri"/>
              </a:rPr>
              <a:t>ο ρυθμός αλληλεπιδράσεων είναι  ανάλογος της ενεργού διατομής</a:t>
            </a:r>
            <a:r>
              <a:rPr b="1" lang="el-GR" sz="2000" spc="-1" strike="noStrike">
                <a:solidFill>
                  <a:srgbClr val="0000ff"/>
                </a:solidFill>
                <a:latin typeface="Calibri"/>
              </a:rPr>
              <a:t> (σ) </a:t>
            </a:r>
            <a:r>
              <a:rPr b="1" lang="el-GR" sz="2000" spc="-1" strike="noStrike">
                <a:latin typeface="Calibri"/>
              </a:rPr>
              <a:t>της αλληλεπίδρασης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el-GR" sz="2000" spc="-1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b="0" lang="el-GR" sz="2000" spc="-1" strike="noStrike">
                <a:solidFill>
                  <a:srgbClr val="ff0000"/>
                </a:solidFill>
                <a:latin typeface="Calibri"/>
              </a:rPr>
              <a:t>Διασπάσεις σωματιδίου με μέσο χρόνο ζωής </a:t>
            </a:r>
            <a:r>
              <a:rPr b="1" lang="el-GR" sz="2000" spc="-1" strike="noStrike">
                <a:solidFill>
                  <a:srgbClr val="ff0000"/>
                </a:solidFill>
                <a:latin typeface="Calibri"/>
              </a:rPr>
              <a:t>τ</a:t>
            </a:r>
            <a:r>
              <a:rPr b="0" lang="el-GR" sz="2000" spc="-1" strike="noStrike">
                <a:solidFill>
                  <a:srgbClr val="ff0000"/>
                </a:solidFill>
                <a:latin typeface="Calibri"/>
              </a:rPr>
              <a:t>  πλάτος </a:t>
            </a:r>
            <a:r>
              <a:rPr b="1" lang="el-GR" sz="2000" spc="-1" strike="noStrike">
                <a:solidFill>
                  <a:srgbClr val="ff0000"/>
                </a:solidFill>
                <a:latin typeface="Calibri"/>
              </a:rPr>
              <a:t>Γ</a:t>
            </a:r>
            <a:r>
              <a:rPr b="0" lang="el-GR" sz="2000" spc="-1" strike="noStrike">
                <a:solidFill>
                  <a:srgbClr val="ff0000"/>
                </a:solidFill>
                <a:latin typeface="Calibri"/>
              </a:rPr>
              <a:t>:                  ρυθμός διασπάσεων</a:t>
            </a:r>
            <a:r>
              <a:rPr b="1" lang="el-GR" sz="2000" spc="-1" strike="noStrike">
                <a:solidFill>
                  <a:srgbClr val="0000ff"/>
                </a:solidFill>
                <a:latin typeface="Calibri"/>
              </a:rPr>
              <a:t> = 1/τ  = Γ/ </a:t>
            </a:r>
            <a:r>
              <a:rPr b="1" lang="el-GR" sz="2000" spc="-1" strike="noStrike">
                <a:solidFill>
                  <a:srgbClr val="0000ff"/>
                </a:solidFill>
                <a:latin typeface="Calibri"/>
                <a:ea typeface="DejaVu Sans"/>
              </a:rPr>
              <a:t>ħ = Γ (για hbar =1)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</a:pPr>
            <a:r>
              <a:rPr b="1" lang="el-GR" sz="2000" spc="-1" strike="noStrike">
                <a:solidFill>
                  <a:srgbClr val="0000ff"/>
                </a:solidFill>
                <a:latin typeface="Calibri"/>
                <a:ea typeface="DejaVu Sans"/>
              </a:rPr>
              <a:t>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</a:pPr>
            <a:r>
              <a:rPr b="1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Οπότε:</a:t>
            </a:r>
            <a:r>
              <a:rPr b="1" lang="el-GR" sz="2400" spc="-1" strike="noStrike">
                <a:solidFill>
                  <a:srgbClr val="0000ff"/>
                </a:solidFill>
                <a:latin typeface="Calibri"/>
                <a:ea typeface="DejaVu Sans"/>
              </a:rPr>
              <a:t> σ ~ |M|</a:t>
            </a:r>
            <a:r>
              <a:rPr b="1" lang="el-GR" sz="2400" spc="-1" strike="noStrike" baseline="101000">
                <a:solidFill>
                  <a:srgbClr val="0000ff"/>
                </a:solidFill>
                <a:latin typeface="Calibri"/>
                <a:ea typeface="DejaVu Sans"/>
              </a:rPr>
              <a:t>2</a:t>
            </a:r>
            <a:r>
              <a:rPr b="1" lang="el-GR" sz="2400" spc="-1" strike="noStrike">
                <a:solidFill>
                  <a:srgbClr val="0000ff"/>
                </a:solidFill>
                <a:latin typeface="Calibri"/>
                <a:ea typeface="DejaVu Sans"/>
              </a:rPr>
              <a:t>  ~ g</a:t>
            </a:r>
            <a:r>
              <a:rPr b="1" lang="el-GR" sz="2400" spc="-1" strike="noStrike" baseline="101000">
                <a:solidFill>
                  <a:srgbClr val="0000ff"/>
                </a:solidFill>
                <a:latin typeface="Calibri"/>
                <a:ea typeface="DejaVu Sans"/>
              </a:rPr>
              <a:t>4</a:t>
            </a:r>
            <a:r>
              <a:rPr b="1" lang="el-GR" sz="2400" spc="-1" strike="noStrike">
                <a:solidFill>
                  <a:srgbClr val="0000ff"/>
                </a:solidFill>
                <a:latin typeface="Calibri"/>
                <a:ea typeface="DejaVu Sans"/>
              </a:rPr>
              <a:t>   και  Γ ~ |M|</a:t>
            </a:r>
            <a:r>
              <a:rPr b="1" lang="el-GR" sz="2400" spc="-1" strike="noStrike" baseline="101000">
                <a:solidFill>
                  <a:srgbClr val="0000ff"/>
                </a:solidFill>
                <a:latin typeface="Calibri"/>
                <a:ea typeface="DejaVu Sans"/>
              </a:rPr>
              <a:t>2</a:t>
            </a:r>
            <a:r>
              <a:rPr b="1" lang="el-GR" sz="2400" spc="-1" strike="noStrike">
                <a:solidFill>
                  <a:srgbClr val="0000ff"/>
                </a:solidFill>
                <a:latin typeface="Calibri"/>
                <a:ea typeface="DejaVu Sans"/>
              </a:rPr>
              <a:t> ~ g</a:t>
            </a:r>
            <a:r>
              <a:rPr b="1" lang="el-GR" sz="2400" spc="-1" strike="noStrike" baseline="101000">
                <a:solidFill>
                  <a:srgbClr val="0000ff"/>
                </a:solidFill>
                <a:latin typeface="Calibri"/>
                <a:ea typeface="DejaVu Sans"/>
              </a:rPr>
              <a:t>4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65" name="Formula 5"/>
              <p:cNvSpPr txBox="1"/>
              <p:nvPr/>
            </p:nvSpPr>
            <p:spPr>
              <a:xfrm>
                <a:off x="692280" y="2660760"/>
                <a:ext cx="3520080" cy="809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M</m:t>
                    </m:r>
                    <m:r>
                      <m:t xml:space="preserve">=</m:t>
                    </m:r>
                    <m:r>
                      <m:t xml:space="preserve">f</m:t>
                    </m:r>
                    <m:r>
                      <m:t xml:space="preserve">(</m:t>
                    </m:r>
                    <m:r>
                      <m:t xml:space="preserve">q</m:t>
                    </m:r>
                    <m:r>
                      <m:t xml:space="preserve">)</m:t>
                    </m:r>
                    <m:r>
                      <m:t xml:space="preserve">=</m:t>
                    </m:r>
                    <m:f>
                      <m:num>
                        <m:sSub>
                          <m:e>
                            <m:r>
                              <m:t xml:space="preserve">g</m:t>
                            </m:r>
                          </m:e>
                          <m:sub>
                            <m:r>
                              <m:t xml:space="preserve">1</m:t>
                            </m:r>
                          </m:sub>
                        </m:sSub>
                        <m:sSub>
                          <m:e>
                            <m:r>
                              <m:t xml:space="preserve">g</m:t>
                            </m:r>
                          </m:e>
                          <m:sub>
                            <m:r>
                              <m:t xml:space="preserve">2</m:t>
                            </m:r>
                          </m:sub>
                        </m:sSub>
                      </m:num>
                      <m:den>
                        <m:sSup>
                          <m:e>
                            <m:r>
                              <m:t xml:space="preserve">q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  <m:r>
                          <m:t xml:space="preserve">−</m:t>
                        </m:r>
                        <m:sSup>
                          <m:e>
                            <m:r>
                              <m:t xml:space="preserve">m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den>
                    </m:f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g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sSup>
                          <m:e>
                            <m:r>
                              <m:t xml:space="preserve">q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  <m:r>
                          <m:t xml:space="preserve">−</m:t>
                        </m:r>
                        <m:sSup>
                          <m:e>
                            <m:r>
                              <m:t xml:space="preserve">m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66" name="Formula 6"/>
              <p:cNvSpPr txBox="1"/>
              <p:nvPr/>
            </p:nvSpPr>
            <p:spPr>
              <a:xfrm>
                <a:off x="6015600" y="2601360"/>
                <a:ext cx="1969560" cy="848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d>
                          <m:dPr>
                            <m:begChr m:val="|"/>
                            <m:endChr m:val="|"/>
                          </m:dPr>
                          <m:e>
                            <m:r>
                              <m:t xml:space="preserve">M</m:t>
                            </m:r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rPr>
                        <m:lit/>
                        <m:nor/>
                      </m:rPr>
                      <m:t xml:space="preserve">~</m:t>
                    </m:r>
                    <m:sSup>
                      <m:e>
                        <m:d>
                          <m:dPr>
                            <m:begChr m:val="|"/>
                            <m:endChr m:val="|"/>
                          </m:dPr>
                          <m:e>
                            <m:f>
                              <m:num>
                                <m:sSup>
                                  <m:e>
                                    <m:r>
                                      <m:t xml:space="preserve">g</m:t>
                                    </m:r>
                                  </m:e>
                                  <m:sup>
                                    <m:r>
                                      <m:t xml:space="preserve"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e>
                                    <m:r>
                                      <m:t xml:space="preserve">q</m:t>
                                    </m:r>
                                  </m:e>
                                  <m:sup>
                                    <m:r>
                                      <m:t xml:space="preserve">2</m:t>
                                    </m:r>
                                  </m:sup>
                                </m:sSup>
                                <m:r>
                                  <m:t xml:space="preserve">−</m:t>
                                </m:r>
                                <m:sSup>
                                  <m:e>
                                    <m:r>
                                      <m:t xml:space="preserve">m</m:t>
                                    </m:r>
                                  </m:e>
                                  <m:sup>
                                    <m:r>
                                      <m:t xml:space="preserve"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467" name="Line 7"/>
          <p:cNvSpPr/>
          <p:nvPr/>
        </p:nvSpPr>
        <p:spPr>
          <a:xfrm>
            <a:off x="4644000" y="3058560"/>
            <a:ext cx="914400" cy="0"/>
          </a:xfrm>
          <a:prstGeom prst="line">
            <a:avLst/>
          </a:prstGeom>
          <a:ln w="7308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68" name="CustomShape 8"/>
          <p:cNvSpPr/>
          <p:nvPr/>
        </p:nvSpPr>
        <p:spPr>
          <a:xfrm>
            <a:off x="5626440" y="5342760"/>
            <a:ext cx="308736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469" name="Formula 9"/>
              <p:cNvSpPr txBox="1"/>
              <p:nvPr/>
            </p:nvSpPr>
            <p:spPr>
              <a:xfrm>
                <a:off x="5647320" y="5337000"/>
                <a:ext cx="3067920" cy="5382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θυμηθήτε</m:t>
                    </m:r>
                    <m:r>
                      <m:t xml:space="preserve">:</m:t>
                    </m:r>
                    <m:r>
                      <m:t xml:space="preserve">Γ</m:t>
                    </m:r>
                    <m:r>
                      <m:t xml:space="preserve">τ</m:t>
                    </m:r>
                    <m:r>
                      <m:t xml:space="preserve">=</m:t>
                    </m:r>
                    <m:r>
                      <m:t xml:space="preserve">ℏ</m:t>
                    </m:r>
                    <m:r>
                      <m:t xml:space="preserve">→</m:t>
                    </m:r>
                    <m:r>
                      <m:t xml:space="preserve">τ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ℏ</m:t>
                        </m:r>
                      </m:num>
                      <m:den>
                        <m:r>
                          <m:t xml:space="preserve">Γ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CustomShape 1"/>
          <p:cNvSpPr/>
          <p:nvPr/>
        </p:nvSpPr>
        <p:spPr>
          <a:xfrm>
            <a:off x="0" y="-27000"/>
            <a:ext cx="9144000" cy="114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l-GR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Ηλεκτρομαγνητικές Αλληλεπιδράσεις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H σταθερά σύζευξης σε κάθε κόμβο των Feynman είναι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71" name="Formula 2"/>
              <p:cNvSpPr txBox="1"/>
              <p:nvPr/>
            </p:nvSpPr>
            <p:spPr>
              <a:xfrm>
                <a:off x="8458200" y="721800"/>
                <a:ext cx="544320" cy="3132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α</m:t>
                        </m:r>
                      </m:e>
                    </m:rad>
                  </m:oMath>
                </a14:m>
              </a:p>
            </p:txBody>
          </p:sp>
        </mc:Choice>
        <mc:Fallback/>
      </mc:AlternateContent>
      <p:pic>
        <p:nvPicPr>
          <p:cNvPr id="472" name="" descr=""/>
          <p:cNvPicPr/>
          <p:nvPr/>
        </p:nvPicPr>
        <p:blipFill>
          <a:blip r:embed="rId1"/>
          <a:srcRect l="0" t="13001" r="0" b="0"/>
          <a:stretch/>
        </p:blipFill>
        <p:spPr>
          <a:xfrm>
            <a:off x="-6480" y="1459080"/>
            <a:ext cx="7402320" cy="4249800"/>
          </a:xfrm>
          <a:prstGeom prst="rect">
            <a:avLst/>
          </a:prstGeom>
          <a:ln>
            <a:noFill/>
          </a:ln>
        </p:spPr>
      </p:pic>
      <p:sp>
        <p:nvSpPr>
          <p:cNvPr id="473" name="CustomShape 3"/>
          <p:cNvSpPr/>
          <p:nvPr/>
        </p:nvSpPr>
        <p:spPr>
          <a:xfrm>
            <a:off x="791640" y="3303360"/>
            <a:ext cx="7304400" cy="147636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74" name="CustomShape 4"/>
          <p:cNvSpPr/>
          <p:nvPr/>
        </p:nvSpPr>
        <p:spPr>
          <a:xfrm>
            <a:off x="2520360" y="1188720"/>
            <a:ext cx="351972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l-GR" sz="2400" spc="-1" strike="noStrike">
                <a:solidFill>
                  <a:srgbClr val="ff0000"/>
                </a:solidFill>
                <a:latin typeface="Comic Sans MS"/>
                <a:ea typeface="DejaVu Sans"/>
              </a:rPr>
              <a:t>Σταθερά λεπτής υφής: </a:t>
            </a:r>
            <a:r>
              <a:rPr b="1" lang="el-GR" sz="2400" spc="-1" strike="noStrike">
                <a:solidFill>
                  <a:srgbClr val="ff0000"/>
                </a:solidFill>
                <a:latin typeface="Comic Sans MS"/>
                <a:ea typeface="DejaVu Sans"/>
              </a:rPr>
              <a:t>α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75" name="Formula 5"/>
              <p:cNvSpPr txBox="1"/>
              <p:nvPr/>
            </p:nvSpPr>
            <p:spPr>
              <a:xfrm>
                <a:off x="228240" y="3200040"/>
                <a:ext cx="4118040" cy="1556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α=</m:t>
                    </m:r>
                    <m:f>
                      <m:num>
                        <m:f>
                          <m:num>
                            <m:sSup>
                              <m:e>
                                <m:r>
                                  <m:t xml:space="preserve">e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num>
                          <m:den>
                            <m:r>
                              <m:t xml:space="preserve">4</m:t>
                            </m:r>
                            <m:r>
                              <m:t xml:space="preserve">π</m:t>
                            </m:r>
                            <m:sSub>
                              <m:e>
                                <m:r>
                                  <m:t xml:space="preserve">ε</m:t>
                                </m:r>
                              </m:e>
                              <m:sub>
                                <m:r>
                                  <m:t xml:space="preserve">0</m:t>
                                </m:r>
                              </m:sub>
                            </m:sSub>
                            <m:d>
                              <m:dPr>
                                <m:begChr m:val="("/>
                                <m:endChr m:val=")"/>
                              </m:dPr>
                              <m:e>
                                <m:f>
                                  <m:num>
                                    <m:r>
                                      <m:t xml:space="preserve">ℏ</m:t>
                                    </m:r>
                                  </m:num>
                                  <m:den>
                                    <m:r>
                                      <m:rPr>
                                        <m:lit/>
                                        <m:nor/>
                                      </m:rPr>
                                      <m:t xml:space="preserve">mc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num>
                      <m:den>
                        <m:sSup>
                          <m:e>
                            <m:r>
                              <m:rPr>
                                <m:lit/>
                                <m:nor/>
                              </m:rPr>
                              <m:t xml:space="preserve">mc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den>
                    </m:f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e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4</m:t>
                        </m:r>
                        <m:r>
                          <m:t xml:space="preserve">π</m:t>
                        </m:r>
                        <m:sSub>
                          <m:e>
                            <m:r>
                              <m:t xml:space="preserve">ε</m:t>
                            </m:r>
                          </m:e>
                          <m:sub>
                            <m:r>
                              <m:t xml:space="preserve">0</m:t>
                            </m:r>
                          </m:sub>
                        </m:sSub>
                        <m:r>
                          <m:t xml:space="preserve">ℏ</m:t>
                        </m:r>
                        <m:r>
                          <m:t xml:space="preserve">c</m:t>
                        </m:r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137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476" name="CustomShape 6"/>
          <p:cNvSpPr/>
          <p:nvPr/>
        </p:nvSpPr>
        <p:spPr>
          <a:xfrm>
            <a:off x="6665040" y="5424840"/>
            <a:ext cx="1119600" cy="8910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477" name="Formula 7"/>
              <p:cNvSpPr txBox="1"/>
              <p:nvPr/>
            </p:nvSpPr>
            <p:spPr>
              <a:xfrm>
                <a:off x="1599840" y="5486040"/>
                <a:ext cx="6024960" cy="8056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α=</m:t>
                    </m:r>
                    <m:f>
                      <m:num>
                        <m:sSup>
                          <m:e>
                            <m:r>
                              <m:t xml:space="preserve">e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4</m:t>
                        </m:r>
                        <m:r>
                          <m:t xml:space="preserve">π</m:t>
                        </m:r>
                        <m:sSub>
                          <m:e>
                            <m:r>
                              <m:t xml:space="preserve">ε</m:t>
                            </m:r>
                          </m:e>
                          <m:sub>
                            <m:r>
                              <m:t xml:space="preserve">0</m:t>
                            </m:r>
                          </m:sub>
                        </m:sSub>
                        <m:r>
                          <m:t xml:space="preserve">ℏ</m:t>
                        </m:r>
                        <m:r>
                          <m:t xml:space="preserve">c</m:t>
                        </m:r>
                      </m:den>
                    </m:f>
                    <m:r>
                      <m:t xml:space="preserve">=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με</m:t>
                        </m:r>
                        <m:r>
                          <m:t xml:space="preserve">4</m:t>
                        </m:r>
                        <m:r>
                          <m:t xml:space="preserve">π</m:t>
                        </m:r>
                        <m:sSub>
                          <m:e>
                            <m:r>
                              <m:t xml:space="preserve">ε</m:t>
                            </m:r>
                          </m:e>
                          <m:sub>
                            <m:r>
                              <m:t xml:space="preserve">0</m:t>
                            </m:r>
                          </m:sub>
                        </m:sSub>
                        <m:r>
                          <m:t xml:space="preserve">=</m:t>
                        </m:r>
                        <m:r>
                          <m:t xml:space="preserve">1</m:t>
                        </m:r>
                        <m:r>
                          <m:t xml:space="preserve">και</m:t>
                        </m:r>
                        <m:r>
                          <m:t xml:space="preserve">ℏ</m:t>
                        </m:r>
                        <m:r>
                          <m:t xml:space="preserve">c</m:t>
                        </m:r>
                        <m:r>
                          <m:t xml:space="preserve">=</m:t>
                        </m:r>
                        <m:r>
                          <m:t xml:space="preserve">1</m:t>
                        </m:r>
                      </m:e>
                    </m:d>
                    <m:r>
                      <m:t xml:space="preserve">→</m:t>
                    </m:r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a</m:t>
                        </m:r>
                      </m:e>
                    </m:rad>
                    <m:r>
                      <m:t xml:space="preserve">=</m:t>
                    </m:r>
                    <m:r>
                      <m:t xml:space="preserve">e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78" name="CustomShape 8"/>
          <p:cNvSpPr/>
          <p:nvPr/>
        </p:nvSpPr>
        <p:spPr>
          <a:xfrm>
            <a:off x="4343040" y="3020040"/>
            <a:ext cx="4789440" cy="1287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3ff2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1840" bIns="45000"/>
          <a:p>
            <a:pPr>
              <a:lnSpc>
                <a:spcPct val="97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Arial"/>
              </a:rPr>
              <a:t>Θα χρησιμοποιούμε παντού: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7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Arial"/>
              </a:rPr>
              <a:t>MeV για ενέργεια,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7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Arial"/>
              </a:rPr>
              <a:t>1/4πε</a:t>
            </a:r>
            <a:r>
              <a:rPr b="1" lang="en-GB" sz="1800" spc="-1" strike="noStrike" baseline="-33000">
                <a:solidFill>
                  <a:srgbClr val="000000"/>
                </a:solidFill>
                <a:latin typeface="Arial"/>
              </a:rPr>
              <a:t>0</a:t>
            </a:r>
            <a:r>
              <a:rPr b="1" lang="en-GB" sz="1800" spc="-1" strike="noStrike">
                <a:solidFill>
                  <a:srgbClr val="000000"/>
                </a:solidFill>
                <a:latin typeface="Arial"/>
              </a:rPr>
              <a:t> = 1 σε όλους τους τύπους,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7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και θα βάζουμε: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CustomShape 9"/>
          <p:cNvSpPr/>
          <p:nvPr/>
        </p:nvSpPr>
        <p:spPr>
          <a:xfrm>
            <a:off x="4307040" y="4201560"/>
            <a:ext cx="4799160" cy="70668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480" name="Formula 10"/>
              <p:cNvSpPr txBox="1"/>
              <p:nvPr/>
            </p:nvSpPr>
            <p:spPr>
              <a:xfrm>
                <a:off x="4571640" y="4161240"/>
                <a:ext cx="4136400" cy="675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sSup>
                          <m:e>
                            <m:r>
                              <m:t xml:space="preserve">e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4</m:t>
                        </m:r>
                        <m:r>
                          <m:t xml:space="preserve">π</m:t>
                        </m:r>
                        <m:sSub>
                          <m:e>
                            <m:r>
                              <m:t xml:space="preserve">ε</m:t>
                            </m:r>
                          </m:e>
                          <m:sub>
                            <m:r>
                              <m:t xml:space="preserve">0</m:t>
                            </m:r>
                          </m:sub>
                        </m:sSub>
                      </m:den>
                    </m:f>
                    <m:r>
                      <m:t xml:space="preserve">=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rPr>
                        <m:lit/>
                        <m:nor/>
                      </m:rPr>
                      <m:t xml:space="preserve">=α</m:t>
                    </m:r>
                    <m:r>
                      <m:t xml:space="preserve">ℏ</m:t>
                    </m:r>
                    <m:r>
                      <m:rPr>
                        <m:lit/>
                        <m:nor/>
                      </m:rPr>
                      <m:t xml:space="preserve">c,  όπου  α=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1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137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81" name="Formula 11"/>
              <p:cNvSpPr txBox="1"/>
              <p:nvPr/>
            </p:nvSpPr>
            <p:spPr>
              <a:xfrm>
                <a:off x="6953040" y="4643640"/>
                <a:ext cx="2180160" cy="289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ℏ</m:t>
                    </m:r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rPr>
                        <m:lit/>
                        <m:nor/>
                      </m:rPr>
                      <m:t xml:space="preserve">197</m:t>
                    </m:r>
                    <m:r>
                      <m:rPr>
                        <m:lit/>
                        <m:nor/>
                      </m:rPr>
                      <m:t xml:space="preserve">MeV fm</m:t>
                    </m:r>
                  </m:oMath>
                </a14:m>
              </a:p>
            </p:txBody>
          </p:sp>
        </mc:Choice>
        <mc:Fallback/>
      </mc:AlternateContent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1"/>
          <p:cNvSpPr/>
          <p:nvPr/>
        </p:nvSpPr>
        <p:spPr>
          <a:xfrm>
            <a:off x="541440" y="2455920"/>
            <a:ext cx="5087880" cy="123804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3" name="CustomShape 2"/>
          <p:cNvSpPr/>
          <p:nvPr/>
        </p:nvSpPr>
        <p:spPr>
          <a:xfrm>
            <a:off x="0" y="0"/>
            <a:ext cx="9144000" cy="1155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Ηλεκτρομαγνητικές Αλληλεπιδράσεις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CustomShape 3"/>
          <p:cNvSpPr/>
          <p:nvPr/>
        </p:nvSpPr>
        <p:spPr>
          <a:xfrm>
            <a:off x="609480" y="1300320"/>
            <a:ext cx="6407280" cy="4432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80000"/>
              </a:lnSpc>
              <a:spcBef>
                <a:spcPts val="499"/>
              </a:spcBef>
            </a:pPr>
            <a:r>
              <a:rPr b="0" lang="el-GR" sz="20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Η ισχύς της αλληλεπίδρασης μεταξύ φορτισμένων σωματίων και φωτονίων είναι όσο το φορτίο του ηλεκτρονίου: </a:t>
            </a:r>
            <a:r>
              <a:rPr b="0" lang="el-GR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g = e ~ sqrt(α)</a:t>
            </a: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    </a:t>
            </a: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(η σταθερά της λεπτής υφής </a:t>
            </a:r>
            <a:r>
              <a:rPr b="1" lang="el-GR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α</a:t>
            </a: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Σε κάθε κόμβο, ισχύς σύζευξης ~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Πιθανότητα σύζευξης ~ α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</a:pPr>
            <a:r>
              <a:rPr b="0" lang="el-GR" sz="20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Φωτοηλεκτρικό φαινόμενο :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πλάτος της αλληλεπίδρασης ~√α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=&gt; ενεργός διατομή: ~ α </a:t>
            </a: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(1ης τάξης)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</a:pPr>
            <a:r>
              <a:rPr b="0" lang="el-GR" sz="20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Σκέδαση Coulomb: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πλάτος της αλληλεπίδρασης ~ α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=&gt; ενεργός διατομή: ~ α</a:t>
            </a:r>
            <a:r>
              <a:rPr b="0" lang="el-GR" sz="2000" spc="-1" strike="noStrike" baseline="30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(2ης τάξης)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CustomShape 4"/>
          <p:cNvSpPr/>
          <p:nvPr/>
        </p:nvSpPr>
        <p:spPr>
          <a:xfrm>
            <a:off x="6629400" y="3614760"/>
            <a:ext cx="2171880" cy="33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998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φωτοηλεκτρικ</a:t>
            </a:r>
            <a:r>
              <a:rPr b="0" lang="en-US" sz="16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ό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6" name="" descr=""/>
          <p:cNvPicPr/>
          <p:nvPr/>
        </p:nvPicPr>
        <p:blipFill>
          <a:blip r:embed="rId1"/>
          <a:srcRect l="15538" t="0" r="22802" b="9410"/>
          <a:stretch/>
        </p:blipFill>
        <p:spPr>
          <a:xfrm>
            <a:off x="7188120" y="2433600"/>
            <a:ext cx="1549440" cy="1284480"/>
          </a:xfrm>
          <a:prstGeom prst="rect">
            <a:avLst/>
          </a:prstGeom>
          <a:ln>
            <a:noFill/>
          </a:ln>
        </p:spPr>
      </p:pic>
      <p:pic>
        <p:nvPicPr>
          <p:cNvPr id="487" name="" descr=""/>
          <p:cNvPicPr/>
          <p:nvPr/>
        </p:nvPicPr>
        <p:blipFill>
          <a:blip r:embed="rId2"/>
          <a:stretch/>
        </p:blipFill>
        <p:spPr>
          <a:xfrm>
            <a:off x="7269120" y="4411800"/>
            <a:ext cx="1430280" cy="1720800"/>
          </a:xfrm>
          <a:prstGeom prst="rect">
            <a:avLst/>
          </a:prstGeom>
          <a:ln>
            <a:noFill/>
          </a:ln>
        </p:spPr>
      </p:pic>
      <p:sp>
        <p:nvSpPr>
          <p:cNvPr id="488" name="CustomShape 5"/>
          <p:cNvSpPr/>
          <p:nvPr/>
        </p:nvSpPr>
        <p:spPr>
          <a:xfrm>
            <a:off x="6172200" y="5961240"/>
            <a:ext cx="2604960" cy="33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998"/>
              </a:spcBef>
            </a:pPr>
            <a:r>
              <a:rPr b="0" lang="el-GR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Σκέδαση </a:t>
            </a:r>
            <a:r>
              <a:rPr b="0" lang="en-US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Rutherford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CustomShape 6"/>
          <p:cNvSpPr/>
          <p:nvPr/>
        </p:nvSpPr>
        <p:spPr>
          <a:xfrm>
            <a:off x="7953480" y="3014640"/>
            <a:ext cx="444600" cy="33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√</a:t>
            </a:r>
            <a:r>
              <a:rPr b="0" lang="el-G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α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CustomShape 7"/>
          <p:cNvSpPr/>
          <p:nvPr/>
        </p:nvSpPr>
        <p:spPr>
          <a:xfrm>
            <a:off x="7632720" y="4797360"/>
            <a:ext cx="444600" cy="33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√</a:t>
            </a:r>
            <a:r>
              <a:rPr b="0" lang="el-G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α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CustomShape 8"/>
          <p:cNvSpPr/>
          <p:nvPr/>
        </p:nvSpPr>
        <p:spPr>
          <a:xfrm>
            <a:off x="7604280" y="5427720"/>
            <a:ext cx="444600" cy="33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√</a:t>
            </a:r>
            <a:r>
              <a:rPr b="0" lang="el-G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α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92" name="Formula 9"/>
              <p:cNvSpPr txBox="1"/>
              <p:nvPr/>
            </p:nvSpPr>
            <p:spPr>
              <a:xfrm>
                <a:off x="4944960" y="2697120"/>
                <a:ext cx="557280" cy="365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α</m:t>
                        </m:r>
                      </m:e>
                    </m:rad>
                  </m:oMath>
                </a14:m>
              </a:p>
            </p:txBody>
          </p:sp>
        </mc:Choice>
        <mc:Fallback/>
      </mc:AlternateContent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1"/>
          <p:cNvSpPr/>
          <p:nvPr/>
        </p:nvSpPr>
        <p:spPr>
          <a:xfrm>
            <a:off x="0" y="0"/>
            <a:ext cx="9144000" cy="1155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Άσκηση 2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Ποιά απ'τις 2 εκδοχές είναι η πιθανότερη να γίνει; Κατά πόσο σε σχέση με την άλλη;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CustomShape 2"/>
          <p:cNvSpPr/>
          <p:nvPr/>
        </p:nvSpPr>
        <p:spPr>
          <a:xfrm>
            <a:off x="609480" y="1300320"/>
            <a:ext cx="8305920" cy="4432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80000"/>
              </a:lnSpc>
              <a:spcBef>
                <a:spcPts val="499"/>
              </a:spcBef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Διαφορά στην πιθανότητα να συμβούν οι δύο αυτές εκδοχές: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95" name="Formula 3"/>
              <p:cNvSpPr txBox="1"/>
              <p:nvPr/>
            </p:nvSpPr>
            <p:spPr>
              <a:xfrm>
                <a:off x="1741320" y="2228760"/>
                <a:ext cx="557280" cy="365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α</m:t>
                        </m:r>
                      </m:e>
                    </m:rad>
                  </m:oMath>
                </a14:m>
              </a:p>
            </p:txBody>
          </p:sp>
        </mc:Choice>
        <mc:Fallback/>
      </mc:AlternateContent>
      <p:sp>
        <p:nvSpPr>
          <p:cNvPr id="496" name="Line 4"/>
          <p:cNvSpPr/>
          <p:nvPr/>
        </p:nvSpPr>
        <p:spPr>
          <a:xfrm>
            <a:off x="878040" y="1992240"/>
            <a:ext cx="1143000" cy="685800"/>
          </a:xfrm>
          <a:prstGeom prst="line">
            <a:avLst/>
          </a:prstGeom>
          <a:ln w="27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7" name="Line 5"/>
          <p:cNvSpPr/>
          <p:nvPr/>
        </p:nvSpPr>
        <p:spPr>
          <a:xfrm flipH="1">
            <a:off x="876240" y="2678040"/>
            <a:ext cx="1146240" cy="685800"/>
          </a:xfrm>
          <a:prstGeom prst="line">
            <a:avLst/>
          </a:prstGeom>
          <a:ln w="27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98" name="Group 6"/>
          <p:cNvGrpSpPr/>
          <p:nvPr/>
        </p:nvGrpSpPr>
        <p:grpSpPr>
          <a:xfrm>
            <a:off x="2033640" y="2340000"/>
            <a:ext cx="725400" cy="503280"/>
            <a:chOff x="2033640" y="2340000"/>
            <a:chExt cx="725400" cy="503280"/>
          </a:xfrm>
        </p:grpSpPr>
        <p:sp>
          <p:nvSpPr>
            <p:cNvPr id="499" name="CustomShape 7"/>
            <p:cNvSpPr/>
            <p:nvPr/>
          </p:nvSpPr>
          <p:spPr>
            <a:xfrm>
              <a:off x="2033640" y="2340000"/>
              <a:ext cx="187200" cy="503280"/>
            </a:xfrm>
            <a:custGeom>
              <a:avLst/>
              <a:gdLst/>
              <a:ahLst/>
              <a:rect l="l" t="t" r="r" b="b"/>
              <a:pathLst>
                <a:path w="520" h="1395">
                  <a:moveTo>
                    <a:pt x="0" y="932"/>
                  </a:moveTo>
                  <a:cubicBezTo>
                    <a:pt x="346" y="0"/>
                    <a:pt x="116" y="1395"/>
                    <a:pt x="500" y="1024"/>
                  </a:cubicBezTo>
                  <a:lnTo>
                    <a:pt x="520" y="778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0" name="CustomShape 8"/>
            <p:cNvSpPr/>
            <p:nvPr/>
          </p:nvSpPr>
          <p:spPr>
            <a:xfrm>
              <a:off x="2211480" y="2340000"/>
              <a:ext cx="187200" cy="503280"/>
            </a:xfrm>
            <a:custGeom>
              <a:avLst/>
              <a:gdLst/>
              <a:ahLst/>
              <a:rect l="l" t="t" r="r" b="b"/>
              <a:pathLst>
                <a:path w="520" h="1395">
                  <a:moveTo>
                    <a:pt x="0" y="932"/>
                  </a:moveTo>
                  <a:cubicBezTo>
                    <a:pt x="347" y="0"/>
                    <a:pt x="116" y="1395"/>
                    <a:pt x="501" y="1024"/>
                  </a:cubicBezTo>
                  <a:lnTo>
                    <a:pt x="520" y="778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1" name="CustomShape 9"/>
            <p:cNvSpPr/>
            <p:nvPr/>
          </p:nvSpPr>
          <p:spPr>
            <a:xfrm>
              <a:off x="2392200" y="2340000"/>
              <a:ext cx="187560" cy="503280"/>
            </a:xfrm>
            <a:custGeom>
              <a:avLst/>
              <a:gdLst/>
              <a:ahLst/>
              <a:rect l="l" t="t" r="r" b="b"/>
              <a:pathLst>
                <a:path w="520" h="1395">
                  <a:moveTo>
                    <a:pt x="0" y="932"/>
                  </a:moveTo>
                  <a:cubicBezTo>
                    <a:pt x="346" y="0"/>
                    <a:pt x="116" y="1395"/>
                    <a:pt x="500" y="1024"/>
                  </a:cubicBezTo>
                  <a:lnTo>
                    <a:pt x="520" y="778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2" name="CustomShape 10"/>
            <p:cNvSpPr/>
            <p:nvPr/>
          </p:nvSpPr>
          <p:spPr>
            <a:xfrm>
              <a:off x="2571840" y="2340000"/>
              <a:ext cx="187200" cy="503280"/>
            </a:xfrm>
            <a:custGeom>
              <a:avLst/>
              <a:gdLst/>
              <a:ahLst/>
              <a:rect l="l" t="t" r="r" b="b"/>
              <a:pathLst>
                <a:path w="520" h="1395">
                  <a:moveTo>
                    <a:pt x="0" y="932"/>
                  </a:moveTo>
                  <a:cubicBezTo>
                    <a:pt x="347" y="0"/>
                    <a:pt x="116" y="1395"/>
                    <a:pt x="501" y="1024"/>
                  </a:cubicBezTo>
                  <a:lnTo>
                    <a:pt x="520" y="778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03" name="Line 11"/>
          <p:cNvSpPr/>
          <p:nvPr/>
        </p:nvSpPr>
        <p:spPr>
          <a:xfrm flipV="1">
            <a:off x="2779560" y="1955880"/>
            <a:ext cx="914400" cy="689040"/>
          </a:xfrm>
          <a:prstGeom prst="line">
            <a:avLst/>
          </a:prstGeom>
          <a:ln w="27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04" name="Line 12"/>
          <p:cNvSpPr/>
          <p:nvPr/>
        </p:nvSpPr>
        <p:spPr>
          <a:xfrm flipH="1" flipV="1">
            <a:off x="2741760" y="2641680"/>
            <a:ext cx="917280" cy="689040"/>
          </a:xfrm>
          <a:prstGeom prst="line">
            <a:avLst/>
          </a:prstGeom>
          <a:ln w="27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05" name="CustomShape 13"/>
          <p:cNvSpPr/>
          <p:nvPr/>
        </p:nvSpPr>
        <p:spPr>
          <a:xfrm>
            <a:off x="420840" y="1763640"/>
            <a:ext cx="407880" cy="395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/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e-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CustomShape 14"/>
          <p:cNvSpPr/>
          <p:nvPr/>
        </p:nvSpPr>
        <p:spPr>
          <a:xfrm>
            <a:off x="3660840" y="1763640"/>
            <a:ext cx="407880" cy="395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/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e-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CustomShape 15"/>
          <p:cNvSpPr/>
          <p:nvPr/>
        </p:nvSpPr>
        <p:spPr>
          <a:xfrm>
            <a:off x="3662280" y="3132000"/>
            <a:ext cx="471600" cy="395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/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e+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CustomShape 16"/>
          <p:cNvSpPr/>
          <p:nvPr/>
        </p:nvSpPr>
        <p:spPr>
          <a:xfrm>
            <a:off x="458640" y="3132000"/>
            <a:ext cx="471600" cy="395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/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e+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09" name="Formula 17"/>
              <p:cNvSpPr txBox="1"/>
              <p:nvPr/>
            </p:nvSpPr>
            <p:spPr>
              <a:xfrm>
                <a:off x="2496960" y="2228760"/>
                <a:ext cx="557280" cy="365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α</m:t>
                        </m:r>
                      </m:e>
                    </m:rad>
                  </m:oMath>
                </a14:m>
              </a:p>
            </p:txBody>
          </p:sp>
        </mc:Choice>
        <mc:Fallback/>
      </mc:AlternateContent>
      <p:sp>
        <p:nvSpPr>
          <p:cNvPr id="510" name="CustomShape 18"/>
          <p:cNvSpPr/>
          <p:nvPr/>
        </p:nvSpPr>
        <p:spPr>
          <a:xfrm>
            <a:off x="4572000" y="2286000"/>
            <a:ext cx="3886200" cy="33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80000"/>
              </a:lnSpc>
              <a:spcBef>
                <a:spcPts val="499"/>
              </a:spcBef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ενεργός διατομή </a:t>
            </a:r>
            <a:r>
              <a:rPr b="0" lang="el-GR" sz="20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σ ~ α</a:t>
            </a:r>
            <a:r>
              <a:rPr b="0" lang="el-GR" sz="2000" spc="-1" strike="noStrike" baseline="30000">
                <a:solidFill>
                  <a:srgbClr val="0000ff"/>
                </a:solidFill>
                <a:latin typeface="Calibri"/>
                <a:ea typeface="ＭＳ Ｐゴシック"/>
              </a:rPr>
              <a:t>2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11" name="Formula 19"/>
              <p:cNvSpPr txBox="1"/>
              <p:nvPr/>
            </p:nvSpPr>
            <p:spPr>
              <a:xfrm>
                <a:off x="1741320" y="4784760"/>
                <a:ext cx="557280" cy="365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α</m:t>
                        </m:r>
                      </m:e>
                    </m:rad>
                  </m:oMath>
                </a14:m>
              </a:p>
            </p:txBody>
          </p:sp>
        </mc:Choice>
        <mc:Fallback/>
      </mc:AlternateContent>
      <p:sp>
        <p:nvSpPr>
          <p:cNvPr id="512" name="Line 20"/>
          <p:cNvSpPr/>
          <p:nvPr/>
        </p:nvSpPr>
        <p:spPr>
          <a:xfrm>
            <a:off x="879480" y="4548240"/>
            <a:ext cx="1143000" cy="685800"/>
          </a:xfrm>
          <a:prstGeom prst="line">
            <a:avLst/>
          </a:prstGeom>
          <a:ln w="27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13" name="Line 21"/>
          <p:cNvSpPr/>
          <p:nvPr/>
        </p:nvSpPr>
        <p:spPr>
          <a:xfrm flipH="1">
            <a:off x="877680" y="5234040"/>
            <a:ext cx="1145880" cy="685800"/>
          </a:xfrm>
          <a:prstGeom prst="line">
            <a:avLst/>
          </a:prstGeom>
          <a:ln w="27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14" name="Group 22"/>
          <p:cNvGrpSpPr/>
          <p:nvPr/>
        </p:nvGrpSpPr>
        <p:grpSpPr>
          <a:xfrm>
            <a:off x="2033640" y="4896000"/>
            <a:ext cx="725400" cy="502920"/>
            <a:chOff x="2033640" y="4896000"/>
            <a:chExt cx="725400" cy="502920"/>
          </a:xfrm>
        </p:grpSpPr>
        <p:sp>
          <p:nvSpPr>
            <p:cNvPr id="515" name="CustomShape 23"/>
            <p:cNvSpPr/>
            <p:nvPr/>
          </p:nvSpPr>
          <p:spPr>
            <a:xfrm>
              <a:off x="2033640" y="4896000"/>
              <a:ext cx="187200" cy="502920"/>
            </a:xfrm>
            <a:custGeom>
              <a:avLst/>
              <a:gdLst/>
              <a:ahLst/>
              <a:rect l="l" t="t" r="r" b="b"/>
              <a:pathLst>
                <a:path w="520" h="1395">
                  <a:moveTo>
                    <a:pt x="0" y="932"/>
                  </a:moveTo>
                  <a:cubicBezTo>
                    <a:pt x="346" y="0"/>
                    <a:pt x="116" y="1395"/>
                    <a:pt x="500" y="1024"/>
                  </a:cubicBezTo>
                  <a:lnTo>
                    <a:pt x="520" y="778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6" name="CustomShape 24"/>
            <p:cNvSpPr/>
            <p:nvPr/>
          </p:nvSpPr>
          <p:spPr>
            <a:xfrm>
              <a:off x="2211480" y="4896000"/>
              <a:ext cx="187200" cy="502920"/>
            </a:xfrm>
            <a:custGeom>
              <a:avLst/>
              <a:gdLst/>
              <a:ahLst/>
              <a:rect l="l" t="t" r="r" b="b"/>
              <a:pathLst>
                <a:path w="520" h="1395">
                  <a:moveTo>
                    <a:pt x="0" y="932"/>
                  </a:moveTo>
                  <a:cubicBezTo>
                    <a:pt x="347" y="0"/>
                    <a:pt x="116" y="1395"/>
                    <a:pt x="501" y="1024"/>
                  </a:cubicBezTo>
                  <a:lnTo>
                    <a:pt x="520" y="778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7" name="CustomShape 25"/>
            <p:cNvSpPr/>
            <p:nvPr/>
          </p:nvSpPr>
          <p:spPr>
            <a:xfrm>
              <a:off x="2394000" y="4896000"/>
              <a:ext cx="187200" cy="502920"/>
            </a:xfrm>
            <a:custGeom>
              <a:avLst/>
              <a:gdLst/>
              <a:ahLst/>
              <a:rect l="l" t="t" r="r" b="b"/>
              <a:pathLst>
                <a:path w="520" h="1395">
                  <a:moveTo>
                    <a:pt x="0" y="932"/>
                  </a:moveTo>
                  <a:cubicBezTo>
                    <a:pt x="346" y="0"/>
                    <a:pt x="116" y="1395"/>
                    <a:pt x="500" y="1024"/>
                  </a:cubicBezTo>
                  <a:lnTo>
                    <a:pt x="520" y="778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8" name="CustomShape 26"/>
            <p:cNvSpPr/>
            <p:nvPr/>
          </p:nvSpPr>
          <p:spPr>
            <a:xfrm>
              <a:off x="2571840" y="4896000"/>
              <a:ext cx="187200" cy="502920"/>
            </a:xfrm>
            <a:custGeom>
              <a:avLst/>
              <a:gdLst/>
              <a:ahLst/>
              <a:rect l="l" t="t" r="r" b="b"/>
              <a:pathLst>
                <a:path w="520" h="1395">
                  <a:moveTo>
                    <a:pt x="0" y="932"/>
                  </a:moveTo>
                  <a:cubicBezTo>
                    <a:pt x="347" y="0"/>
                    <a:pt x="116" y="1395"/>
                    <a:pt x="501" y="1024"/>
                  </a:cubicBezTo>
                  <a:lnTo>
                    <a:pt x="520" y="778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19" name="Line 27"/>
          <p:cNvSpPr/>
          <p:nvPr/>
        </p:nvSpPr>
        <p:spPr>
          <a:xfrm flipV="1">
            <a:off x="2779560" y="4511520"/>
            <a:ext cx="914400" cy="689040"/>
          </a:xfrm>
          <a:prstGeom prst="line">
            <a:avLst/>
          </a:prstGeom>
          <a:ln w="27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0" name="Line 28"/>
          <p:cNvSpPr/>
          <p:nvPr/>
        </p:nvSpPr>
        <p:spPr>
          <a:xfrm flipH="1" flipV="1">
            <a:off x="2741760" y="5197320"/>
            <a:ext cx="917280" cy="689040"/>
          </a:xfrm>
          <a:prstGeom prst="line">
            <a:avLst/>
          </a:prstGeom>
          <a:ln w="27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1" name="CustomShape 29"/>
          <p:cNvSpPr/>
          <p:nvPr/>
        </p:nvSpPr>
        <p:spPr>
          <a:xfrm>
            <a:off x="422280" y="4319640"/>
            <a:ext cx="407880" cy="395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/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e-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CustomShape 30"/>
          <p:cNvSpPr/>
          <p:nvPr/>
        </p:nvSpPr>
        <p:spPr>
          <a:xfrm>
            <a:off x="3662280" y="4319640"/>
            <a:ext cx="408240" cy="395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/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e-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CustomShape 31"/>
          <p:cNvSpPr/>
          <p:nvPr/>
        </p:nvSpPr>
        <p:spPr>
          <a:xfrm>
            <a:off x="3662280" y="5688000"/>
            <a:ext cx="471600" cy="395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/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e+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CustomShape 32"/>
          <p:cNvSpPr/>
          <p:nvPr/>
        </p:nvSpPr>
        <p:spPr>
          <a:xfrm>
            <a:off x="458640" y="5688000"/>
            <a:ext cx="471600" cy="395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/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e+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25" name="Formula 33"/>
              <p:cNvSpPr txBox="1"/>
              <p:nvPr/>
            </p:nvSpPr>
            <p:spPr>
              <a:xfrm>
                <a:off x="2496960" y="4784760"/>
                <a:ext cx="557280" cy="365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α</m:t>
                        </m:r>
                      </m:e>
                    </m:rad>
                  </m:oMath>
                </a14:m>
              </a:p>
            </p:txBody>
          </p:sp>
        </mc:Choice>
        <mc:Fallback/>
      </mc:AlternateContent>
      <p:sp>
        <p:nvSpPr>
          <p:cNvPr id="526" name="CustomShape 34"/>
          <p:cNvSpPr/>
          <p:nvPr/>
        </p:nvSpPr>
        <p:spPr>
          <a:xfrm>
            <a:off x="4572000" y="4842000"/>
            <a:ext cx="3886200" cy="33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80000"/>
              </a:lnSpc>
              <a:spcBef>
                <a:spcPts val="499"/>
              </a:spcBef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ενεργός διατομή </a:t>
            </a:r>
            <a:r>
              <a:rPr b="0" lang="el-GR" sz="20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σ ~ α</a:t>
            </a:r>
            <a:r>
              <a:rPr b="0" lang="el-GR" sz="2000" spc="-1" strike="noStrike" baseline="30000">
                <a:solidFill>
                  <a:srgbClr val="0000ff"/>
                </a:solidFill>
                <a:latin typeface="Calibri"/>
                <a:ea typeface="ＭＳ Ｐゴシック"/>
              </a:rPr>
              <a:t>3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27" name="Group 35"/>
          <p:cNvGrpSpPr/>
          <p:nvPr/>
        </p:nvGrpSpPr>
        <p:grpSpPr>
          <a:xfrm>
            <a:off x="3220920" y="4535640"/>
            <a:ext cx="725760" cy="504720"/>
            <a:chOff x="3220920" y="4535640"/>
            <a:chExt cx="725760" cy="504720"/>
          </a:xfrm>
        </p:grpSpPr>
        <p:sp>
          <p:nvSpPr>
            <p:cNvPr id="528" name="CustomShape 36"/>
            <p:cNvSpPr/>
            <p:nvPr/>
          </p:nvSpPr>
          <p:spPr>
            <a:xfrm>
              <a:off x="3220920" y="4535640"/>
              <a:ext cx="187560" cy="502920"/>
            </a:xfrm>
            <a:custGeom>
              <a:avLst/>
              <a:gdLst/>
              <a:ahLst/>
              <a:rect l="l" t="t" r="r" b="b"/>
              <a:pathLst>
                <a:path w="520" h="1395">
                  <a:moveTo>
                    <a:pt x="0" y="932"/>
                  </a:moveTo>
                  <a:cubicBezTo>
                    <a:pt x="346" y="0"/>
                    <a:pt x="116" y="1395"/>
                    <a:pt x="500" y="1024"/>
                  </a:cubicBezTo>
                  <a:lnTo>
                    <a:pt x="520" y="778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9" name="CustomShape 37"/>
            <p:cNvSpPr/>
            <p:nvPr/>
          </p:nvSpPr>
          <p:spPr>
            <a:xfrm>
              <a:off x="3400560" y="4535640"/>
              <a:ext cx="187200" cy="502920"/>
            </a:xfrm>
            <a:custGeom>
              <a:avLst/>
              <a:gdLst/>
              <a:ahLst/>
              <a:rect l="l" t="t" r="r" b="b"/>
              <a:pathLst>
                <a:path w="520" h="1395">
                  <a:moveTo>
                    <a:pt x="0" y="932"/>
                  </a:moveTo>
                  <a:cubicBezTo>
                    <a:pt x="347" y="0"/>
                    <a:pt x="116" y="1395"/>
                    <a:pt x="501" y="1024"/>
                  </a:cubicBezTo>
                  <a:lnTo>
                    <a:pt x="520" y="778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0" name="CustomShape 38"/>
            <p:cNvSpPr/>
            <p:nvPr/>
          </p:nvSpPr>
          <p:spPr>
            <a:xfrm>
              <a:off x="3581280" y="4537080"/>
              <a:ext cx="187560" cy="503280"/>
            </a:xfrm>
            <a:custGeom>
              <a:avLst/>
              <a:gdLst/>
              <a:ahLst/>
              <a:rect l="l" t="t" r="r" b="b"/>
              <a:pathLst>
                <a:path w="520" h="1395">
                  <a:moveTo>
                    <a:pt x="0" y="932"/>
                  </a:moveTo>
                  <a:cubicBezTo>
                    <a:pt x="346" y="0"/>
                    <a:pt x="116" y="1395"/>
                    <a:pt x="500" y="1024"/>
                  </a:cubicBezTo>
                  <a:lnTo>
                    <a:pt x="520" y="778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1" name="CustomShape 39"/>
            <p:cNvSpPr/>
            <p:nvPr/>
          </p:nvSpPr>
          <p:spPr>
            <a:xfrm>
              <a:off x="3759120" y="4537080"/>
              <a:ext cx="187560" cy="503280"/>
            </a:xfrm>
            <a:custGeom>
              <a:avLst/>
              <a:gdLst/>
              <a:ahLst/>
              <a:rect l="l" t="t" r="r" b="b"/>
              <a:pathLst>
                <a:path w="520" h="1395">
                  <a:moveTo>
                    <a:pt x="0" y="932"/>
                  </a:moveTo>
                  <a:cubicBezTo>
                    <a:pt x="347" y="0"/>
                    <a:pt x="116" y="1395"/>
                    <a:pt x="501" y="1024"/>
                  </a:cubicBezTo>
                  <a:lnTo>
                    <a:pt x="520" y="778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32" name="CustomShape 40"/>
          <p:cNvSpPr/>
          <p:nvPr/>
        </p:nvSpPr>
        <p:spPr>
          <a:xfrm>
            <a:off x="2257560" y="2700360"/>
            <a:ext cx="331560" cy="395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/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γ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3" name="CustomShape 41"/>
          <p:cNvSpPr/>
          <p:nvPr/>
        </p:nvSpPr>
        <p:spPr>
          <a:xfrm>
            <a:off x="2259000" y="5219640"/>
            <a:ext cx="331920" cy="395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/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γ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4" name="CustomShape 42"/>
          <p:cNvSpPr/>
          <p:nvPr/>
        </p:nvSpPr>
        <p:spPr>
          <a:xfrm>
            <a:off x="3914640" y="4608360"/>
            <a:ext cx="331920" cy="395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/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γ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35" name="Formula 43"/>
              <p:cNvSpPr txBox="1"/>
              <p:nvPr/>
            </p:nvSpPr>
            <p:spPr>
              <a:xfrm>
                <a:off x="4657680" y="2589120"/>
                <a:ext cx="1403280" cy="374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+</m:t>
                        </m:r>
                      </m:sup>
                    </m:sSup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</m:sup>
                    </m:sSup>
                    <m:r>
                      <m:t xml:space="preserve">→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+</m:t>
                        </m:r>
                      </m:sup>
                    </m:sSup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36" name="Formula 44"/>
              <p:cNvSpPr txBox="1"/>
              <p:nvPr/>
            </p:nvSpPr>
            <p:spPr>
              <a:xfrm>
                <a:off x="4657680" y="5108400"/>
                <a:ext cx="1629000" cy="374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+</m:t>
                        </m:r>
                      </m:sup>
                    </m:sSup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</m:sup>
                    </m:sSup>
                    <m:r>
                      <m:t xml:space="preserve">→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+</m:t>
                        </m:r>
                      </m:sup>
                    </m:sSup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</m:sup>
                    </m:sSup>
                    <m:r>
                      <m:t xml:space="preserve">γ</m:t>
                    </m:r>
                  </m:oMath>
                </a14:m>
              </a:p>
            </p:txBody>
          </p:sp>
        </mc:Choice>
        <mc:Fallback/>
      </mc:AlternateContent>
      <p:sp>
        <p:nvSpPr>
          <p:cNvPr id="537" name="CustomShape 45"/>
          <p:cNvSpPr/>
          <p:nvPr/>
        </p:nvSpPr>
        <p:spPr>
          <a:xfrm>
            <a:off x="4924080" y="3141360"/>
            <a:ext cx="3305520" cy="1659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/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Το πάνω είναι πιθανότερο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(κατά 1/α = 137 πιθανότερο: κάθε εκπομπή φωτονίου κοστίζει έναν παράγοντα 1/α=137 μείωση στην πιθανότητα )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38" name="Formula 46"/>
              <p:cNvSpPr txBox="1"/>
              <p:nvPr/>
            </p:nvSpPr>
            <p:spPr>
              <a:xfrm>
                <a:off x="3036960" y="4389480"/>
                <a:ext cx="557280" cy="365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α</m:t>
                        </m:r>
                      </m:e>
                    </m:rad>
                  </m:oMath>
                </a14:m>
              </a:p>
            </p:txBody>
          </p:sp>
        </mc:Choice>
        <mc:Fallback/>
      </mc:AlternateContent>
      <p:sp>
        <p:nvSpPr>
          <p:cNvPr id="539" name="CustomShape 47"/>
          <p:cNvSpPr/>
          <p:nvPr/>
        </p:nvSpPr>
        <p:spPr>
          <a:xfrm>
            <a:off x="1962000" y="2643120"/>
            <a:ext cx="92160" cy="92160"/>
          </a:xfrm>
          <a:prstGeom prst="ellipse">
            <a:avLst/>
          </a:prstGeom>
          <a:solidFill>
            <a:srgbClr val="0000ff"/>
          </a:solidFill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0" name="CustomShape 48"/>
          <p:cNvSpPr/>
          <p:nvPr/>
        </p:nvSpPr>
        <p:spPr>
          <a:xfrm>
            <a:off x="2717640" y="2606760"/>
            <a:ext cx="92160" cy="92160"/>
          </a:xfrm>
          <a:prstGeom prst="ellipse">
            <a:avLst/>
          </a:prstGeom>
          <a:solidFill>
            <a:srgbClr val="0000ff"/>
          </a:solidFill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1" name="CustomShape 49"/>
          <p:cNvSpPr/>
          <p:nvPr/>
        </p:nvSpPr>
        <p:spPr>
          <a:xfrm>
            <a:off x="3186000" y="4838760"/>
            <a:ext cx="92160" cy="92160"/>
          </a:xfrm>
          <a:prstGeom prst="ellipse">
            <a:avLst/>
          </a:prstGeom>
          <a:solidFill>
            <a:srgbClr val="0000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2" name="CustomShape 50"/>
          <p:cNvSpPr/>
          <p:nvPr/>
        </p:nvSpPr>
        <p:spPr>
          <a:xfrm>
            <a:off x="2717640" y="5162400"/>
            <a:ext cx="92160" cy="92160"/>
          </a:xfrm>
          <a:prstGeom prst="ellipse">
            <a:avLst/>
          </a:prstGeom>
          <a:solidFill>
            <a:srgbClr val="0000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3" name="CustomShape 51"/>
          <p:cNvSpPr/>
          <p:nvPr/>
        </p:nvSpPr>
        <p:spPr>
          <a:xfrm>
            <a:off x="1962000" y="5162400"/>
            <a:ext cx="92160" cy="92160"/>
          </a:xfrm>
          <a:prstGeom prst="ellipse">
            <a:avLst/>
          </a:prstGeom>
          <a:solidFill>
            <a:srgbClr val="0000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4" name="CustomShape 52"/>
          <p:cNvSpPr/>
          <p:nvPr/>
        </p:nvSpPr>
        <p:spPr>
          <a:xfrm>
            <a:off x="7773840" y="2514600"/>
            <a:ext cx="878040" cy="2519280"/>
          </a:xfrm>
          <a:custGeom>
            <a:avLst/>
            <a:gdLst/>
            <a:ahLst/>
            <a:rect l="l" t="t" r="r" b="b"/>
            <a:pathLst>
              <a:path w="2436" h="6998">
                <a:moveTo>
                  <a:pt x="298" y="6998"/>
                </a:moveTo>
                <a:cubicBezTo>
                  <a:pt x="676" y="6577"/>
                  <a:pt x="1294" y="6552"/>
                  <a:pt x="1579" y="5974"/>
                </a:cubicBezTo>
                <a:cubicBezTo>
                  <a:pt x="1887" y="5350"/>
                  <a:pt x="2291" y="4751"/>
                  <a:pt x="2347" y="4054"/>
                </a:cubicBezTo>
                <a:cubicBezTo>
                  <a:pt x="2385" y="3575"/>
                  <a:pt x="2436" y="3087"/>
                  <a:pt x="2219" y="2603"/>
                </a:cubicBezTo>
                <a:cubicBezTo>
                  <a:pt x="1939" y="1979"/>
                  <a:pt x="1884" y="1189"/>
                  <a:pt x="1365" y="725"/>
                </a:cubicBezTo>
                <a:cubicBezTo>
                  <a:pt x="995" y="395"/>
                  <a:pt x="520" y="190"/>
                  <a:pt x="42" y="42"/>
                </a:cubicBezTo>
                <a:lnTo>
                  <a:pt x="0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45" name="Line 53"/>
          <p:cNvSpPr/>
          <p:nvPr/>
        </p:nvSpPr>
        <p:spPr>
          <a:xfrm>
            <a:off x="1054800" y="2090880"/>
            <a:ext cx="277200" cy="16632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46" name="Line 54"/>
          <p:cNvSpPr/>
          <p:nvPr/>
        </p:nvSpPr>
        <p:spPr>
          <a:xfrm>
            <a:off x="1054800" y="4646880"/>
            <a:ext cx="277200" cy="16632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47" name="Line 55"/>
          <p:cNvSpPr/>
          <p:nvPr/>
        </p:nvSpPr>
        <p:spPr>
          <a:xfrm flipH="1" flipV="1">
            <a:off x="3184920" y="2952360"/>
            <a:ext cx="258480" cy="1940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48" name="Line 56"/>
          <p:cNvSpPr/>
          <p:nvPr/>
        </p:nvSpPr>
        <p:spPr>
          <a:xfrm flipH="1" flipV="1">
            <a:off x="3184920" y="5544360"/>
            <a:ext cx="258480" cy="1940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CustomShape 1"/>
          <p:cNvSpPr/>
          <p:nvPr/>
        </p:nvSpPr>
        <p:spPr>
          <a:xfrm>
            <a:off x="0" y="0"/>
            <a:ext cx="9144000" cy="1165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l-GR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Οι διαδότες των ασθενών δυνάμεων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0" name="CustomShape 2"/>
          <p:cNvSpPr/>
          <p:nvPr/>
        </p:nvSpPr>
        <p:spPr>
          <a:xfrm>
            <a:off x="595800" y="1290960"/>
            <a:ext cx="8305560" cy="126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4800" indent="-334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Calibri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Τα μποζ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όνια βαθμίδας (gauge bosons): W</a:t>
            </a:r>
            <a:r>
              <a:rPr b="0" lang="en-US" sz="2400" spc="-1" strike="noStrike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, W</a:t>
            </a:r>
            <a:r>
              <a:rPr b="0" lang="en-US" sz="2400" spc="-1" strike="noStrike" baseline="30000">
                <a:solidFill>
                  <a:srgbClr val="000000"/>
                </a:solidFill>
                <a:latin typeface="Calibri"/>
                <a:ea typeface="ＭＳ Ｐゴシック"/>
              </a:rPr>
              <a:t>-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, Z</a:t>
            </a:r>
            <a:r>
              <a:rPr b="0" lang="en-US" sz="2400" spc="-1" strike="noStrike" baseline="30000">
                <a:solidFill>
                  <a:srgbClr val="000000"/>
                </a:solidFill>
                <a:latin typeface="Calibri"/>
                <a:ea typeface="ＭＳ Ｐゴシック"/>
              </a:rPr>
              <a:t>0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Calibri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Με μάζες :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US" sz="2400" spc="-1" strike="noStrike" baseline="300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W</a:t>
            </a:r>
            <a:r>
              <a:rPr b="0" lang="en-US" sz="2400" spc="-1" strike="noStrike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, W</a:t>
            </a:r>
            <a:r>
              <a:rPr b="0" lang="en-US" sz="2400" spc="-1" strike="noStrike" baseline="30000">
                <a:solidFill>
                  <a:srgbClr val="000000"/>
                </a:solidFill>
                <a:latin typeface="Calibri"/>
                <a:ea typeface="ＭＳ Ｐゴシック"/>
              </a:rPr>
              <a:t>-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: 80 GeV/c</a:t>
            </a:r>
            <a:r>
              <a:rPr b="0" lang="en-US" sz="2400" spc="-1" strike="noStrike" baseline="30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,    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              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  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Z</a:t>
            </a:r>
            <a:r>
              <a:rPr b="0" lang="en-US" sz="2400" spc="-1" strike="noStrike" baseline="30000">
                <a:solidFill>
                  <a:srgbClr val="000000"/>
                </a:solidFill>
                <a:latin typeface="Calibri"/>
                <a:ea typeface="ＭＳ Ｐゴシック"/>
              </a:rPr>
              <a:t>0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:</a:t>
            </a:r>
            <a:r>
              <a:rPr b="0" lang="en-US" sz="2400" spc="-1" strike="noStrike" baseline="300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90 GeV/c</a:t>
            </a:r>
            <a:r>
              <a:rPr b="0" lang="en-US" sz="2400" spc="-1" strike="noStrike" baseline="30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90000"/>
              </a:lnSpc>
              <a:spcBef>
                <a:spcPts val="598"/>
              </a:spcBef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1" name="CustomShape 3"/>
          <p:cNvSpPr/>
          <p:nvPr/>
        </p:nvSpPr>
        <p:spPr>
          <a:xfrm>
            <a:off x="430560" y="2495880"/>
            <a:ext cx="4114800" cy="3057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1500"/>
              </a:spcBef>
            </a:pPr>
            <a:r>
              <a:rPr b="1" lang="en-US" sz="22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Ηλεκτρομαγνητικ</a:t>
            </a:r>
            <a:r>
              <a:rPr b="1" lang="en-US" sz="2200" spc="-1" strike="noStrike">
                <a:solidFill>
                  <a:srgbClr val="0000ff"/>
                </a:solidFill>
                <a:latin typeface="Times New Roman"/>
                <a:ea typeface="ＭＳ Ｐゴシック"/>
              </a:rPr>
              <a:t>ές Δυνάμεις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0000ff"/>
              </a:buClr>
              <a:buFont typeface="Times New Roman"/>
              <a:buChar char="•"/>
            </a:pPr>
            <a:r>
              <a:rPr b="0" lang="en-US" sz="22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b="0" lang="en-US" sz="22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κ</a:t>
            </a:r>
            <a:r>
              <a:rPr b="0" lang="en-US" sz="2200" spc="-1" strike="noStrike">
                <a:solidFill>
                  <a:srgbClr val="0000ff"/>
                </a:solidFill>
                <a:latin typeface="Times New Roman"/>
                <a:ea typeface="ＭＳ Ｐゴシック"/>
              </a:rPr>
              <a:t>όμβος (διάγραμμα Feynman)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0000ff"/>
              </a:buClr>
              <a:buFont typeface="Times New Roman"/>
              <a:buChar char="•"/>
            </a:pPr>
            <a:r>
              <a:rPr b="0" lang="en-US" sz="2200" spc="-1" strike="noStrike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b="0" lang="en-US" sz="2200" spc="-1" strike="noStrike">
                <a:solidFill>
                  <a:srgbClr val="0000ff"/>
                </a:solidFill>
                <a:latin typeface="Times New Roman"/>
                <a:ea typeface="ＭＳ Ｐゴシック"/>
              </a:rPr>
              <a:t>Σταθερά Σύζευξης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b="0" lang="en-US" sz="2200" spc="-1" strike="noStrike">
                <a:solidFill>
                  <a:srgbClr val="0000ff"/>
                </a:solidFill>
                <a:latin typeface="Times New Roman"/>
                <a:ea typeface="ＭＳ Ｐゴシック"/>
              </a:rPr>
              <a:t>α </a:t>
            </a:r>
            <a:r>
              <a:rPr b="0" lang="en-US" sz="22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 = e</a:t>
            </a:r>
            <a:r>
              <a:rPr b="0" lang="en-US" sz="2200" spc="-1" strike="noStrike" baseline="30000">
                <a:solidFill>
                  <a:srgbClr val="0000ff"/>
                </a:solidFill>
                <a:latin typeface="Calibri"/>
                <a:ea typeface="ＭＳ Ｐゴシック"/>
              </a:rPr>
              <a:t>2</a:t>
            </a:r>
            <a:r>
              <a:rPr b="0" lang="en-US" sz="22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,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2" name="CustomShape 4"/>
          <p:cNvSpPr/>
          <p:nvPr/>
        </p:nvSpPr>
        <p:spPr>
          <a:xfrm>
            <a:off x="4697640" y="2437200"/>
            <a:ext cx="4267440" cy="3598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1500"/>
              </a:spcBef>
            </a:pPr>
            <a:r>
              <a:rPr b="1" lang="en-US" sz="2200" spc="-1" strike="noStrike">
                <a:solidFill>
                  <a:srgbClr val="ff0000"/>
                </a:solidFill>
                <a:latin typeface="Calibri"/>
                <a:ea typeface="DejaVu Sans"/>
              </a:rPr>
              <a:t>Ασθενε</a:t>
            </a:r>
            <a:r>
              <a:rPr b="1" lang="en-US" sz="22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ίς Δυνάμεις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ff0000"/>
              </a:buClr>
              <a:buFont typeface="Calibri"/>
              <a:buChar char="•"/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κ</a:t>
            </a: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όμβος (διάγραμμα Feynman)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ff0000"/>
              </a:buClr>
              <a:buFont typeface="Calibri"/>
              <a:buChar char="•"/>
            </a:pPr>
            <a:r>
              <a:rPr b="0" lang="en-US" sz="22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b="0" lang="en-US" sz="22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Σταθερά Σύζευξης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b="0" lang="en-US" sz="2200" spc="-1" strike="noStrike">
                <a:solidFill>
                  <a:srgbClr val="ff0000"/>
                </a:solidFill>
                <a:latin typeface="Calibri"/>
                <a:ea typeface="DejaVu Sans"/>
              </a:rPr>
              <a:t>a</a:t>
            </a:r>
            <a:r>
              <a:rPr b="0" lang="en-US" sz="2200" spc="-1" strike="noStrike" baseline="-25000">
                <a:solidFill>
                  <a:srgbClr val="ff0000"/>
                </a:solidFill>
                <a:latin typeface="Calibri"/>
                <a:ea typeface="DejaVu Sans"/>
              </a:rPr>
              <a:t>w</a:t>
            </a:r>
            <a:r>
              <a:rPr b="0" lang="en-US" sz="2200" spc="-1" strike="noStrike">
                <a:solidFill>
                  <a:srgbClr val="ff0000"/>
                </a:solidFill>
                <a:latin typeface="Calibri"/>
                <a:ea typeface="DejaVu Sans"/>
              </a:rPr>
              <a:t> = g</a:t>
            </a:r>
            <a:r>
              <a:rPr b="0" lang="en-US" sz="2200" spc="-1" strike="noStrike" baseline="30000">
                <a:solidFill>
                  <a:srgbClr val="ff0000"/>
                </a:solidFill>
                <a:latin typeface="Calibri"/>
                <a:ea typeface="DejaVu Sans"/>
              </a:rPr>
              <a:t>2</a:t>
            </a:r>
            <a:r>
              <a:rPr b="0" lang="en-US" sz="2200" spc="-1" strike="noStrike">
                <a:solidFill>
                  <a:srgbClr val="ff0000"/>
                </a:solidFill>
                <a:latin typeface="Calibri"/>
                <a:ea typeface="DejaVu Sans"/>
              </a:rPr>
              <a:t>,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53" name="Group 5"/>
          <p:cNvGrpSpPr/>
          <p:nvPr/>
        </p:nvGrpSpPr>
        <p:grpSpPr>
          <a:xfrm>
            <a:off x="1244880" y="3584880"/>
            <a:ext cx="1676520" cy="1074960"/>
            <a:chOff x="1244880" y="3584880"/>
            <a:chExt cx="1676520" cy="1074960"/>
          </a:xfrm>
        </p:grpSpPr>
        <p:sp>
          <p:nvSpPr>
            <p:cNvPr id="554" name="Line 6"/>
            <p:cNvSpPr/>
            <p:nvPr/>
          </p:nvSpPr>
          <p:spPr>
            <a:xfrm>
              <a:off x="1244880" y="3593160"/>
              <a:ext cx="685800" cy="304560"/>
            </a:xfrm>
            <a:prstGeom prst="line">
              <a:avLst/>
            </a:prstGeom>
            <a:ln w="18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5" name="Line 7"/>
            <p:cNvSpPr/>
            <p:nvPr/>
          </p:nvSpPr>
          <p:spPr>
            <a:xfrm flipV="1">
              <a:off x="1930680" y="3584880"/>
              <a:ext cx="685800" cy="320760"/>
            </a:xfrm>
            <a:prstGeom prst="line">
              <a:avLst/>
            </a:prstGeom>
            <a:ln w="18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6" name="CustomShape 8"/>
            <p:cNvSpPr/>
            <p:nvPr/>
          </p:nvSpPr>
          <p:spPr>
            <a:xfrm>
              <a:off x="1841760" y="3897720"/>
              <a:ext cx="190440" cy="762120"/>
            </a:xfrm>
            <a:custGeom>
              <a:avLst/>
              <a:gdLst/>
              <a:ahLst/>
              <a:rect l="l" t="t" r="r" b="b"/>
              <a:pathLst>
                <a:path w="120" h="480">
                  <a:moveTo>
                    <a:pt x="56" y="0"/>
                  </a:moveTo>
                  <a:cubicBezTo>
                    <a:pt x="28" y="16"/>
                    <a:pt x="0" y="32"/>
                    <a:pt x="8" y="48"/>
                  </a:cubicBezTo>
                  <a:cubicBezTo>
                    <a:pt x="16" y="64"/>
                    <a:pt x="104" y="80"/>
                    <a:pt x="104" y="96"/>
                  </a:cubicBezTo>
                  <a:cubicBezTo>
                    <a:pt x="104" y="112"/>
                    <a:pt x="8" y="128"/>
                    <a:pt x="8" y="144"/>
                  </a:cubicBezTo>
                  <a:cubicBezTo>
                    <a:pt x="8" y="160"/>
                    <a:pt x="104" y="176"/>
                    <a:pt x="104" y="192"/>
                  </a:cubicBezTo>
                  <a:cubicBezTo>
                    <a:pt x="104" y="208"/>
                    <a:pt x="16" y="224"/>
                    <a:pt x="8" y="240"/>
                  </a:cubicBezTo>
                  <a:cubicBezTo>
                    <a:pt x="0" y="256"/>
                    <a:pt x="40" y="272"/>
                    <a:pt x="56" y="288"/>
                  </a:cubicBezTo>
                  <a:cubicBezTo>
                    <a:pt x="72" y="304"/>
                    <a:pt x="104" y="320"/>
                    <a:pt x="104" y="336"/>
                  </a:cubicBezTo>
                  <a:cubicBezTo>
                    <a:pt x="104" y="352"/>
                    <a:pt x="72" y="368"/>
                    <a:pt x="56" y="384"/>
                  </a:cubicBezTo>
                  <a:cubicBezTo>
                    <a:pt x="40" y="400"/>
                    <a:pt x="0" y="424"/>
                    <a:pt x="8" y="432"/>
                  </a:cubicBezTo>
                  <a:cubicBezTo>
                    <a:pt x="16" y="440"/>
                    <a:pt x="88" y="424"/>
                    <a:pt x="104" y="432"/>
                  </a:cubicBezTo>
                  <a:cubicBezTo>
                    <a:pt x="120" y="440"/>
                    <a:pt x="104" y="480"/>
                    <a:pt x="104" y="480"/>
                  </a:cubicBezTo>
                  <a:cubicBezTo>
                    <a:pt x="104" y="480"/>
                    <a:pt x="104" y="456"/>
                    <a:pt x="104" y="432"/>
                  </a:cubicBezTo>
                </a:path>
              </a:pathLst>
            </a:cu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7" name="CustomShape 9"/>
            <p:cNvSpPr/>
            <p:nvPr/>
          </p:nvSpPr>
          <p:spPr>
            <a:xfrm>
              <a:off x="2007000" y="4050360"/>
              <a:ext cx="91440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8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b="0" lang="en-US" sz="2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γ(q)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58" name="Group 10"/>
          <p:cNvGrpSpPr/>
          <p:nvPr/>
        </p:nvGrpSpPr>
        <p:grpSpPr>
          <a:xfrm>
            <a:off x="5623200" y="3338640"/>
            <a:ext cx="2210040" cy="1151280"/>
            <a:chOff x="5623200" y="3338640"/>
            <a:chExt cx="2210040" cy="1151280"/>
          </a:xfrm>
        </p:grpSpPr>
        <p:sp>
          <p:nvSpPr>
            <p:cNvPr id="559" name="Line 11"/>
            <p:cNvSpPr/>
            <p:nvPr/>
          </p:nvSpPr>
          <p:spPr>
            <a:xfrm>
              <a:off x="5623200" y="3346920"/>
              <a:ext cx="685800" cy="304920"/>
            </a:xfrm>
            <a:prstGeom prst="line">
              <a:avLst/>
            </a:prstGeom>
            <a:ln w="18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0" name="Line 12"/>
            <p:cNvSpPr/>
            <p:nvPr/>
          </p:nvSpPr>
          <p:spPr>
            <a:xfrm flipV="1">
              <a:off x="6233040" y="3338640"/>
              <a:ext cx="685800" cy="320760"/>
            </a:xfrm>
            <a:prstGeom prst="line">
              <a:avLst/>
            </a:prstGeom>
            <a:ln w="18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1" name="Line 13"/>
            <p:cNvSpPr/>
            <p:nvPr/>
          </p:nvSpPr>
          <p:spPr>
            <a:xfrm>
              <a:off x="6233040" y="3651840"/>
              <a:ext cx="1440" cy="76320"/>
            </a:xfrm>
            <a:prstGeom prst="line">
              <a:avLst/>
            </a:prstGeom>
            <a:ln w="18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2" name="Line 14"/>
            <p:cNvSpPr/>
            <p:nvPr/>
          </p:nvSpPr>
          <p:spPr>
            <a:xfrm flipV="1">
              <a:off x="6233040" y="3872520"/>
              <a:ext cx="1440" cy="92160"/>
            </a:xfrm>
            <a:prstGeom prst="line">
              <a:avLst/>
            </a:prstGeom>
            <a:ln w="18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3" name="Line 15"/>
            <p:cNvSpPr/>
            <p:nvPr/>
          </p:nvSpPr>
          <p:spPr>
            <a:xfrm>
              <a:off x="6233040" y="3956760"/>
              <a:ext cx="1440" cy="75960"/>
            </a:xfrm>
            <a:prstGeom prst="line">
              <a:avLst/>
            </a:prstGeom>
            <a:ln w="18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4" name="Line 16"/>
            <p:cNvSpPr/>
            <p:nvPr/>
          </p:nvSpPr>
          <p:spPr>
            <a:xfrm>
              <a:off x="6233040" y="4337640"/>
              <a:ext cx="1440" cy="152280"/>
            </a:xfrm>
            <a:prstGeom prst="line">
              <a:avLst/>
            </a:prstGeom>
            <a:ln w="18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5" name="Line 17"/>
            <p:cNvSpPr/>
            <p:nvPr/>
          </p:nvSpPr>
          <p:spPr>
            <a:xfrm>
              <a:off x="6233040" y="3651840"/>
              <a:ext cx="1440" cy="152280"/>
            </a:xfrm>
            <a:prstGeom prst="line">
              <a:avLst/>
            </a:prstGeom>
            <a:ln w="18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6" name="Line 18"/>
            <p:cNvSpPr/>
            <p:nvPr/>
          </p:nvSpPr>
          <p:spPr>
            <a:xfrm>
              <a:off x="6233040" y="4109040"/>
              <a:ext cx="1440" cy="152280"/>
            </a:xfrm>
            <a:prstGeom prst="line">
              <a:avLst/>
            </a:prstGeom>
            <a:ln w="18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7" name="CustomShape 19"/>
            <p:cNvSpPr/>
            <p:nvPr/>
          </p:nvSpPr>
          <p:spPr>
            <a:xfrm>
              <a:off x="6309000" y="3804120"/>
              <a:ext cx="152424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8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b="0" lang="en-US" sz="2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W,Z (m,q)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mc:AlternateContent>
        <mc:Choice xmlns:a14="http://schemas.microsoft.com/office/drawing/2010/main" Requires="a14">
          <p:sp>
            <p:nvSpPr>
              <p:cNvPr id="568" name="Formula 20"/>
              <p:cNvSpPr txBox="1"/>
              <p:nvPr/>
            </p:nvSpPr>
            <p:spPr>
              <a:xfrm>
                <a:off x="2576880" y="5523120"/>
                <a:ext cx="1808280" cy="8442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f</m:t>
                    </m:r>
                    <m:r>
                      <m:t xml:space="preserve">(</m:t>
                    </m:r>
                    <m:r>
                      <m:t xml:space="preserve">q</m:t>
                    </m:r>
                    <m:r>
                      <m:t xml:space="preserve">)</m:t>
                    </m:r>
                    <m:r>
                      <m:t xml:space="preserve">=</m:t>
                    </m:r>
                    <m:f>
                      <m:num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α</m:t>
                            </m:r>
                          </m:e>
                        </m:rad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α</m:t>
                            </m:r>
                          </m:e>
                        </m:rad>
                      </m:num>
                      <m:den>
                        <m:sSup>
                          <m:e>
                            <m:r>
                              <m:t xml:space="preserve">q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69" name="Formula 21"/>
              <p:cNvSpPr txBox="1"/>
              <p:nvPr/>
            </p:nvSpPr>
            <p:spPr>
              <a:xfrm>
                <a:off x="6668640" y="5541120"/>
                <a:ext cx="1859760" cy="8078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f</m:t>
                    </m:r>
                    <m:r>
                      <m:t xml:space="preserve">(</m:t>
                    </m:r>
                    <m:r>
                      <m:t xml:space="preserve">q</m:t>
                    </m:r>
                    <m:r>
                      <m:t xml:space="preserve">)</m:t>
                    </m:r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g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sSup>
                          <m:e>
                            <m:r>
                              <m:t xml:space="preserve">q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  <m:r>
                          <m:t xml:space="preserve">−</m:t>
                        </m:r>
                        <m:sSup>
                          <m:e>
                            <m:r>
                              <m:t xml:space="preserve">m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570" name="Line 22"/>
          <p:cNvSpPr/>
          <p:nvPr/>
        </p:nvSpPr>
        <p:spPr>
          <a:xfrm>
            <a:off x="4572000" y="2514600"/>
            <a:ext cx="0" cy="3886200"/>
          </a:xfrm>
          <a:prstGeom prst="line">
            <a:avLst/>
          </a:prstGeom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1" name="TextShape 23"/>
          <p:cNvSpPr txBox="1"/>
          <p:nvPr/>
        </p:nvSpPr>
        <p:spPr>
          <a:xfrm>
            <a:off x="457200" y="5751000"/>
            <a:ext cx="22777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Στοιχείο Πίνακα, Μ =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TextShape 24"/>
          <p:cNvSpPr txBox="1"/>
          <p:nvPr/>
        </p:nvSpPr>
        <p:spPr>
          <a:xfrm>
            <a:off x="4525560" y="5787000"/>
            <a:ext cx="22777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Στοιχείο Πίνακα, Μ =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CustomShape 1"/>
          <p:cNvSpPr/>
          <p:nvPr/>
        </p:nvSpPr>
        <p:spPr>
          <a:xfrm>
            <a:off x="108000" y="45000"/>
            <a:ext cx="8915400" cy="94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Ασθενείς Αλληλεπιδράσεις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H σταθερά σύζευξης σε κάθε κόμβο είναι παρόμοια με του φωτονίου, αλλά ο όρος του διαδότη δίνει έναν τεράστιο παρονομαστή στο Matrix Element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4" name="CustomShape 2"/>
          <p:cNvSpPr/>
          <p:nvPr/>
        </p:nvSpPr>
        <p:spPr>
          <a:xfrm>
            <a:off x="6617880" y="976680"/>
            <a:ext cx="1949400" cy="890640"/>
          </a:xfrm>
          <a:prstGeom prst="ellipse">
            <a:avLst/>
          </a:pr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5" name="CustomShape 3"/>
          <p:cNvSpPr/>
          <p:nvPr/>
        </p:nvSpPr>
        <p:spPr>
          <a:xfrm>
            <a:off x="714600" y="3643920"/>
            <a:ext cx="8370360" cy="129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/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Η ασθενής σύζευξη εμφανίζεται με </a:t>
            </a:r>
            <a:r>
              <a:rPr b="0" lang="el-GR" sz="2000" spc="-1" strike="noStrike" u="sng">
                <a:solidFill>
                  <a:srgbClr val="000000"/>
                </a:solidFill>
                <a:uFillTx/>
                <a:latin typeface="Arial"/>
              </a:rPr>
              <a:t>σταθερά</a:t>
            </a:r>
            <a:r>
              <a:rPr b="1" lang="el-GR" sz="2000" spc="-1" strike="noStrike" u="sng">
                <a:solidFill>
                  <a:srgbClr val="ff0000"/>
                </a:solidFill>
                <a:uFillTx/>
                <a:latin typeface="Arial"/>
              </a:rPr>
              <a:t> G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 (τη σταθερά Fermi) που έχει μέσα και τη σύζευξη στους κόμβους και τον διαδότη: οπότε η σταθερά  G είναι μικρότερη από την</a:t>
            </a:r>
            <a:r>
              <a:rPr b="1" lang="el-GR" sz="2000" spc="-1" strike="noStrike">
                <a:solidFill>
                  <a:srgbClr val="ff0000"/>
                </a:solidFill>
                <a:latin typeface="Arial"/>
              </a:rPr>
              <a:t> e</a:t>
            </a:r>
            <a:r>
              <a:rPr b="1" lang="el-GR" sz="2000" spc="-1" strike="noStrike" baseline="101000">
                <a:solidFill>
                  <a:srgbClr val="ff0000"/>
                </a:solidFill>
                <a:latin typeface="Arial"/>
              </a:rPr>
              <a:t>2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 του ηλεκτρομαγνητισμού κατά M</a:t>
            </a:r>
            <a:r>
              <a:rPr b="0" lang="el-GR" sz="2000" spc="-1" strike="noStrike" baseline="101000">
                <a:solidFill>
                  <a:srgbClr val="000000"/>
                </a:solidFill>
                <a:latin typeface="Arial"/>
              </a:rPr>
              <a:t>2</a:t>
            </a:r>
            <a:r>
              <a:rPr b="0" lang="el-GR" sz="2000" spc="-1" strike="noStrike" baseline="-101000">
                <a:solidFill>
                  <a:srgbClr val="000000"/>
                </a:solidFill>
                <a:latin typeface="Arial"/>
              </a:rPr>
              <a:t>W,Z 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λόγω της μάζας του διαδότη W ή Ζ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76" name="Formula 4"/>
              <p:cNvSpPr txBox="1"/>
              <p:nvPr/>
            </p:nvSpPr>
            <p:spPr>
              <a:xfrm>
                <a:off x="511200" y="1043280"/>
                <a:ext cx="2207160" cy="8506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f</m:t>
                    </m:r>
                    <m:r>
                      <m:t xml:space="preserve">(</m:t>
                    </m:r>
                    <m:r>
                      <m:t xml:space="preserve">q</m:t>
                    </m:r>
                    <m:r>
                      <m:t xml:space="preserve">)</m:t>
                    </m:r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g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sSup>
                          <m:e>
                            <m:r>
                              <m:t xml:space="preserve">q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  <m:r>
                          <m:t xml:space="preserve">−</m:t>
                        </m:r>
                        <m:sSubSup>
                          <m:e>
                            <m:r>
                              <m:t xml:space="preserve">Μ</m:t>
                            </m:r>
                          </m:e>
                          <m:sub>
                            <m:r>
                              <m:t xml:space="preserve">W</m:t>
                            </m:r>
                            <m:r>
                              <m:t xml:space="preserve">,</m:t>
                            </m:r>
                            <m:r>
                              <m:t xml:space="preserve">Z</m:t>
                            </m:r>
                          </m:sub>
                          <m:sup>
                            <m:r>
                              <m:t xml:space="preserve">2</m:t>
                            </m:r>
                          </m:sup>
                        </m:sSubSup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77" name="Formula 5"/>
              <p:cNvSpPr txBox="1"/>
              <p:nvPr/>
            </p:nvSpPr>
            <p:spPr>
              <a:xfrm>
                <a:off x="3337920" y="1031760"/>
                <a:ext cx="5252040" cy="853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Για</m:t>
                    </m:r>
                    <m:sSup>
                      <m:e>
                        <m:r>
                          <m:t xml:space="preserve">q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→</m:t>
                    </m:r>
                    <m:r>
                      <m:t xml:space="preserve">0</m:t>
                    </m:r>
                    <m:r>
                      <m:t xml:space="preserve">:</m:t>
                    </m:r>
                    <m:d>
                      <m:dPr>
                        <m:begChr m:val="|"/>
                        <m:endChr m:val="|"/>
                      </m:dPr>
                      <m:e>
                        <m:r>
                          <m:t xml:space="preserve">f</m:t>
                        </m:r>
                        <m:r>
                          <m:t xml:space="preserve">(</m:t>
                        </m:r>
                        <m:r>
                          <m:t xml:space="preserve">q</m:t>
                        </m:r>
                        <m:r>
                          <m:t xml:space="preserve">)</m:t>
                        </m:r>
                      </m:e>
                    </m:d>
                    <m:r>
                      <m:t xml:space="preserve">=</m:t>
                    </m:r>
                    <m:d>
                      <m:dPr>
                        <m:begChr m:val="|"/>
                        <m:endChr m:val="|"/>
                      </m:dPr>
                      <m:e>
                        <m:f>
                          <m:num>
                            <m:sSup>
                              <m:e>
                                <m:r>
                                  <m:t xml:space="preserve">g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num>
                          <m:den>
                            <m:sSubSup>
                              <m:e>
                                <m:r>
                                  <m:t xml:space="preserve">Μ</m:t>
                                </m:r>
                              </m:e>
                              <m:sub>
                                <m:r>
                                  <m:t xml:space="preserve">W</m:t>
                                </m:r>
                                <m:r>
                                  <m:t xml:space="preserve">,</m:t>
                                </m:r>
                                <m:r>
                                  <m:t xml:space="preserve">Z</m:t>
                                </m:r>
                              </m:sub>
                              <m:sup>
                                <m:r>
                                  <m:t xml:space="preserve">2</m:t>
                                </m:r>
                              </m:sup>
                            </m:sSubSup>
                          </m:den>
                        </m:f>
                      </m:e>
                    </m:d>
                    <m:r>
                      <m:t xml:space="preserve">=</m:t>
                    </m:r>
                    <m:r>
                      <m:t xml:space="preserve">G</m:t>
                    </m:r>
                    <m:r>
                      <m:t xml:space="preserve">≃</m:t>
                    </m:r>
                    <m:sSup>
                      <m:e>
                        <m:r>
                          <m:t xml:space="preserve">10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5</m:t>
                        </m:r>
                      </m:sup>
                    </m:sSup>
                    <m:sSup>
                      <m:e>
                        <m:r>
                          <m:t xml:space="preserve">GeV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78" name="Formula 6"/>
              <p:cNvSpPr txBox="1"/>
              <p:nvPr/>
            </p:nvSpPr>
            <p:spPr>
              <a:xfrm>
                <a:off x="1748160" y="5725800"/>
                <a:ext cx="4119840" cy="8161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Μ</m:t>
                        </m:r>
                      </m:e>
                      <m:sub>
                        <m:r>
                          <m:t xml:space="preserve">W</m:t>
                        </m:r>
                        <m:r>
                          <m:t xml:space="preserve">,</m:t>
                        </m:r>
                        <m:r>
                          <m:t xml:space="preserve">Z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r>
                          <m:t xml:space="preserve">g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G</m:t>
                            </m:r>
                          </m:e>
                        </m:rad>
                      </m:den>
                    </m:f>
                    <m:r>
                      <m:t xml:space="preserve">=</m:t>
                    </m:r>
                    <m:f>
                      <m:num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α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G</m:t>
                            </m:r>
                          </m:e>
                        </m:rad>
                      </m:den>
                    </m:f>
                    <m:r>
                      <m:t xml:space="preserve">=</m:t>
                    </m:r>
                    <m:rad>
                      <m:radPr>
                        <m:degHide m:val="1"/>
                      </m:radPr>
                      <m:deg/>
                      <m:e>
                        <m:f>
                          <m:num>
                            <m:r>
                              <m:t xml:space="preserve">α</m:t>
                            </m:r>
                          </m:num>
                          <m:den>
                            <m:r>
                              <m:t xml:space="preserve">G</m:t>
                            </m:r>
                          </m:den>
                        </m:f>
                      </m:e>
                    </m:rad>
                    <m:r>
                      <m:t xml:space="preserve">≃</m:t>
                    </m:r>
                    <m:r>
                      <m:t xml:space="preserve">90</m:t>
                    </m:r>
                    <m:r>
                      <m:t xml:space="preserve">GeV</m:t>
                    </m:r>
                  </m:oMath>
                </a14:m>
              </a:p>
            </p:txBody>
          </p:sp>
        </mc:Choice>
        <mc:Fallback/>
      </mc:AlternateContent>
      <p:sp>
        <p:nvSpPr>
          <p:cNvPr id="579" name="TextShape 7"/>
          <p:cNvSpPr txBox="1"/>
          <p:nvPr/>
        </p:nvSpPr>
        <p:spPr>
          <a:xfrm>
            <a:off x="120960" y="1946520"/>
            <a:ext cx="9056520" cy="4114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ff"/>
                </a:solidFill>
                <a:latin typeface="Arial"/>
              </a:rPr>
              <a:t>Στην ενοποιημένη θεωρία των ηλεκτρομαγμητικών και των ασθενών δυνάμεων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</a:rPr>
              <a:t>(την “ηλεκτρασθενή θεωρία” των Weinberg, Salam και Glasgow, 1968)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</a:rPr>
              <a:t>προτάθηκε η σταθερά της σύζευξης (</a:t>
            </a:r>
            <a:r>
              <a:rPr b="0" lang="en-US" sz="2000" spc="-1" strike="noStrike">
                <a:solidFill>
                  <a:srgbClr val="ff0000"/>
                </a:solidFill>
                <a:latin typeface="Arial"/>
              </a:rPr>
              <a:t>g</a:t>
            </a:r>
            <a:r>
              <a:rPr b="0" lang="en-US" sz="2000" spc="-1" strike="noStrike">
                <a:solidFill>
                  <a:srgbClr val="0000ff"/>
                </a:solidFill>
                <a:latin typeface="Arial"/>
              </a:rPr>
              <a:t>) των W και Ζ με τα λεπτόνια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</a:rPr>
              <a:t>και τα κουάρκ, να ειναι σχεδόν ίση με την ηλεκτρομαγητική σύζευξη  του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</a:rPr>
              <a:t>φωτονίου με ηλεκτρόνια (</a:t>
            </a:r>
            <a:r>
              <a:rPr b="0" lang="en-US" sz="2000" spc="-1" strike="noStrike">
                <a:solidFill>
                  <a:srgbClr val="ff0000"/>
                </a:solidFill>
                <a:latin typeface="Arial"/>
              </a:rPr>
              <a:t>e</a:t>
            </a:r>
            <a:r>
              <a:rPr b="0" lang="en-US" sz="2000" spc="-1" strike="noStrike">
                <a:solidFill>
                  <a:srgbClr val="0000ff"/>
                </a:solidFill>
                <a:latin typeface="Arial"/>
              </a:rPr>
              <a:t>). Οπότε</a:t>
            </a:r>
            <a:r>
              <a:rPr b="1" lang="en-US" sz="2000" spc="-1" strike="noStrike">
                <a:solidFill>
                  <a:srgbClr val="ff0000"/>
                </a:solidFill>
                <a:latin typeface="Arial"/>
              </a:rPr>
              <a:t> g = sqrt(α</a:t>
            </a:r>
            <a:r>
              <a:rPr b="1" lang="en-US" sz="2413" spc="-1" strike="noStrike" baseline="-101000">
                <a:solidFill>
                  <a:srgbClr val="ff0000"/>
                </a:solidFill>
                <a:latin typeface="Arial"/>
              </a:rPr>
              <a:t>weak</a:t>
            </a:r>
            <a:r>
              <a:rPr b="1" lang="en-US" sz="2000" spc="-1" strike="noStrike">
                <a:solidFill>
                  <a:srgbClr val="ff0000"/>
                </a:solidFill>
                <a:latin typeface="Arial"/>
              </a:rPr>
              <a:t>) ~ sqrt(α</a:t>
            </a:r>
            <a:r>
              <a:rPr b="1" lang="en-US" sz="2413" spc="-1" strike="noStrike" baseline="-101000">
                <a:solidFill>
                  <a:srgbClr val="ff0000"/>
                </a:solidFill>
                <a:latin typeface="Arial"/>
              </a:rPr>
              <a:t>Η/Μ</a:t>
            </a:r>
            <a:r>
              <a:rPr b="1" lang="en-US" sz="2000" spc="-1" strike="noStrike">
                <a:solidFill>
                  <a:srgbClr val="ff0000"/>
                </a:solidFill>
                <a:latin typeface="Arial"/>
              </a:rPr>
              <a:t>) = sqrt(α) = e</a:t>
            </a:r>
            <a:r>
              <a:rPr b="0" lang="en-US" sz="2000" spc="-1" strike="noStrike">
                <a:solidFill>
                  <a:srgbClr val="0000ff"/>
                </a:solidFill>
                <a:latin typeface="Arial"/>
              </a:rPr>
              <a:t>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</a:rPr>
              <a:t>Γνωρίζοντας τη σταθερά του Fermi, G (από διάφορες μετρήσεις χρόνων ζωής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</a:rPr>
              <a:t>π.χ., στο χρόνο ζωής του μιονίου), με χρήση του χρυσού κανόνα του Fermi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</a:rPr>
              <a:t>περιμένουμε: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0" name="TextShape 8"/>
          <p:cNvSpPr txBox="1"/>
          <p:nvPr/>
        </p:nvSpPr>
        <p:spPr>
          <a:xfrm>
            <a:off x="6474960" y="5807880"/>
            <a:ext cx="2392200" cy="700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όπως και βρέθηκε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στο CERN το 1983!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CustomShape 1"/>
          <p:cNvSpPr/>
          <p:nvPr/>
        </p:nvSpPr>
        <p:spPr>
          <a:xfrm>
            <a:off x="0" y="219240"/>
            <a:ext cx="9144000" cy="799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Ασθενείς Αλληλεπιδράσεις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" name="CustomShape 2"/>
          <p:cNvSpPr/>
          <p:nvPr/>
        </p:nvSpPr>
        <p:spPr>
          <a:xfrm>
            <a:off x="468360" y="1071720"/>
            <a:ext cx="8451720" cy="4584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4800" indent="-3348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Κου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άρκς και λεπτόνια φέρουν ‘ασθενές’ φορτίο 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Τα νετρίνο έχουν μόνο ασθενές φορτίο: ΔΕΝ έχουν ούτε ‘ισχυρό’, ούτε ηλεκτρομαγνητικό φορτίο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90000"/>
              </a:lnSpc>
              <a:spcBef>
                <a:spcPts val="499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•"/>
            </a:pPr>
            <a:r>
              <a:rPr b="0" lang="en-US" sz="18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Οι ασθενείς δυνάμεις είναι 10</a:t>
            </a:r>
            <a:r>
              <a:rPr b="0" lang="en-US" sz="1800" spc="-1" strike="noStrike" baseline="30000">
                <a:solidFill>
                  <a:srgbClr val="0000ff"/>
                </a:solidFill>
                <a:latin typeface="Calibri"/>
                <a:ea typeface="ＭＳ Ｐゴシック"/>
              </a:rPr>
              <a:t>3</a:t>
            </a:r>
            <a:r>
              <a:rPr b="0" lang="en-US" sz="18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-10</a:t>
            </a:r>
            <a:r>
              <a:rPr b="0" lang="en-US" sz="1800" spc="-1" strike="noStrike" baseline="30000">
                <a:solidFill>
                  <a:srgbClr val="0000ff"/>
                </a:solidFill>
                <a:latin typeface="Calibri"/>
                <a:ea typeface="ＭＳ Ｐゴシック"/>
              </a:rPr>
              <a:t>5</a:t>
            </a:r>
            <a:r>
              <a:rPr b="0" lang="en-US" sz="18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 φορές </a:t>
            </a:r>
            <a:r>
              <a:rPr b="1" lang="en-US" sz="18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‘ασθενέστερες’</a:t>
            </a:r>
            <a:r>
              <a:rPr b="0" lang="en-US" sz="18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 από τις ηλεκτρομαγνητικές → </a:t>
            </a:r>
            <a:r>
              <a:rPr b="1" lang="en-US" sz="18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μικρότερη ισχύ σύζευξης → μικρότερος ρυθμός μετάβασης </a:t>
            </a:r>
            <a:r>
              <a:rPr b="0" lang="en-US" sz="18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από την αρχική στην τελική κατάσταση (=</a:t>
            </a:r>
            <a:r>
              <a:rPr b="1" lang="en-US" sz="18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 μικρότερη πιθανότητα μετάβασης ανά μονάδα χρόνου)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90000"/>
              </a:lnSpc>
              <a:spcBef>
                <a:spcPts val="499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Οι μόνες που μπορούν να παραβιάζουν τις γεύσεις ΔC, ΔS≠0 (αλλά μέχρι ΔC, ΔS = +-1. 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Μεγαλύτερη μεταβολή είναι απίθανη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90000"/>
              </a:lnSpc>
              <a:spcBef>
                <a:spcPts val="499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Περιλαμβάνουν είτε μονο κουάρκς ή κουάρκς και λεπτόνια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90000"/>
              </a:lnSpc>
              <a:spcBef>
                <a:spcPts val="499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90000"/>
              </a:lnSpc>
              <a:spcBef>
                <a:spcPts val="499"/>
              </a:spcBef>
              <a:buClr>
                <a:srgbClr val="ff0000"/>
              </a:buClr>
              <a:buFont typeface="Calibri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Παραδείγματα:  διάσπαση νετρονίου,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90000"/>
              </a:lnSpc>
              <a:spcBef>
                <a:spcPts val="499"/>
              </a:spcBef>
              <a:buClr>
                <a:srgbClr val="ff0000"/>
              </a:buClr>
              <a:buFont typeface="Calibri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σκέδαση αντινετρίνο-πρωτονίου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90000"/>
              </a:lnSpc>
              <a:spcBef>
                <a:spcPts val="499"/>
              </a:spcBef>
            </a:pPr>
            <a:r>
              <a:rPr b="0" lang="en-US" sz="18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  </a:t>
            </a:r>
            <a:r>
              <a:rPr b="0" lang="en-US" sz="18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Σ</a:t>
            </a:r>
            <a:r>
              <a:rPr b="0" lang="en-US" sz="1800" spc="-1" strike="noStrike" baseline="30000">
                <a:solidFill>
                  <a:srgbClr val="ff0000"/>
                </a:solidFill>
                <a:latin typeface="Calibri"/>
                <a:ea typeface="ＭＳ Ｐゴシック"/>
              </a:rPr>
              <a:t>-</a:t>
            </a:r>
            <a:r>
              <a:rPr b="0" lang="en-US" sz="18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 →  n + π</a:t>
            </a:r>
            <a:r>
              <a:rPr b="0" lang="en-US" sz="1800" spc="-1" strike="noStrike" baseline="30000">
                <a:solidFill>
                  <a:srgbClr val="ff0000"/>
                </a:solidFill>
                <a:latin typeface="Calibri"/>
                <a:ea typeface="ＭＳ Ｐゴシック"/>
              </a:rPr>
              <a:t>-   </a:t>
            </a:r>
            <a:r>
              <a:rPr b="0" lang="en-US" sz="18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(τ ≈ 10</a:t>
            </a:r>
            <a:r>
              <a:rPr b="0" lang="en-US" sz="1800" spc="-1" strike="noStrike" baseline="30000">
                <a:solidFill>
                  <a:srgbClr val="ff0000"/>
                </a:solidFill>
                <a:latin typeface="Calibri"/>
                <a:ea typeface="ＭＳ Ｐゴシック"/>
              </a:rPr>
              <a:t>-10</a:t>
            </a:r>
            <a:r>
              <a:rPr b="0" lang="en-US" sz="18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 sec) →  ασθενής</a:t>
            </a:r>
            <a:r>
              <a:rPr b="0" lang="el-GR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(</a:t>
            </a:r>
            <a:r>
              <a:rPr b="0" lang="el-GR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Δ</a:t>
            </a:r>
            <a:r>
              <a:rPr b="0" lang="en-US" sz="18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S=1)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90000"/>
              </a:lnSpc>
              <a:spcBef>
                <a:spcPts val="499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r>
              <a:rPr b="0" lang="en-US" sz="18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 </a:t>
            </a:r>
            <a:r>
              <a:rPr b="0" lang="en-US" sz="18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Σ</a:t>
            </a:r>
            <a:r>
              <a:rPr b="0" lang="en-US" sz="1800" spc="-1" strike="noStrike" baseline="30000">
                <a:solidFill>
                  <a:srgbClr val="0000ff"/>
                </a:solidFill>
                <a:latin typeface="Calibri"/>
                <a:ea typeface="ＭＳ Ｐゴシック"/>
              </a:rPr>
              <a:t>0</a:t>
            </a:r>
            <a:r>
              <a:rPr b="0" lang="en-US" sz="18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 →  Λ + γ</a:t>
            </a:r>
            <a:r>
              <a:rPr b="0" lang="en-US" sz="1800" spc="-1" strike="noStrike" baseline="30000">
                <a:solidFill>
                  <a:srgbClr val="0000ff"/>
                </a:solidFill>
                <a:latin typeface="Calibri"/>
                <a:ea typeface="ＭＳ Ｐゴシック"/>
              </a:rPr>
              <a:t>   </a:t>
            </a:r>
            <a:r>
              <a:rPr b="0" lang="en-US" sz="18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(τ ≈ 10</a:t>
            </a:r>
            <a:r>
              <a:rPr b="0" lang="en-US" sz="1800" spc="-1" strike="noStrike" baseline="30000">
                <a:solidFill>
                  <a:srgbClr val="0000ff"/>
                </a:solidFill>
                <a:latin typeface="Calibri"/>
                <a:ea typeface="ＭＳ Ｐゴシック"/>
              </a:rPr>
              <a:t>-19</a:t>
            </a:r>
            <a:r>
              <a:rPr b="0" lang="en-US" sz="18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 sec) → ηλεκτρομαγνητική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90000"/>
              </a:lnSpc>
              <a:spcBef>
                <a:spcPts val="499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90000"/>
              </a:lnSpc>
              <a:spcBef>
                <a:spcPts val="499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TextShape 3"/>
          <p:cNvSpPr txBox="1"/>
          <p:nvPr/>
        </p:nvSpPr>
        <p:spPr>
          <a:xfrm>
            <a:off x="6811200" y="6087600"/>
            <a:ext cx="228600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ff"/>
                </a:solidFill>
                <a:latin typeface="Arial"/>
              </a:rPr>
              <a:t>Βλέπω γ, οπότε Η/Μ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4" name="TextShape 4"/>
          <p:cNvSpPr txBox="1"/>
          <p:nvPr/>
        </p:nvSpPr>
        <p:spPr>
          <a:xfrm>
            <a:off x="6352920" y="4791960"/>
            <a:ext cx="2881080" cy="1461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ff0000"/>
                </a:solidFill>
                <a:latin typeface="Arial"/>
              </a:rPr>
              <a:t>Βλέπω </a:t>
            </a:r>
            <a:r>
              <a:rPr b="0" lang="en-US" sz="1800" spc="-1" strike="noStrike" u="sng">
                <a:solidFill>
                  <a:srgbClr val="ff0000"/>
                </a:solidFill>
                <a:uFillTx/>
                <a:latin typeface="Arial"/>
              </a:rPr>
              <a:t>καθαρή δημιουργία νέας “γεύσης”</a:t>
            </a:r>
            <a:r>
              <a:rPr b="0" lang="en-US" sz="1800" spc="-1" strike="noStrike">
                <a:solidFill>
                  <a:srgbClr val="ff0000"/>
                </a:solidFill>
                <a:latin typeface="Arial"/>
              </a:rPr>
              <a:t> κουάρκ: μόνο η </a:t>
            </a:r>
            <a:r>
              <a:rPr b="0" lang="en-US" sz="1800" spc="-1" strike="noStrike" u="sng">
                <a:solidFill>
                  <a:srgbClr val="ff0000"/>
                </a:solidFill>
                <a:uFillTx/>
                <a:latin typeface="Arial"/>
              </a:rPr>
              <a:t>ασθενής</a:t>
            </a:r>
            <a:r>
              <a:rPr b="0" lang="en-US" sz="1800" spc="-1" strike="noStrike">
                <a:solidFill>
                  <a:srgbClr val="ff0000"/>
                </a:solidFill>
                <a:latin typeface="Arial"/>
              </a:rPr>
              <a:t> το κάνει αυτό.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5" name="Line 5"/>
          <p:cNvSpPr/>
          <p:nvPr/>
        </p:nvSpPr>
        <p:spPr>
          <a:xfrm flipH="1">
            <a:off x="5610240" y="5173200"/>
            <a:ext cx="743760" cy="62748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86" name="Line 6"/>
          <p:cNvSpPr/>
          <p:nvPr/>
        </p:nvSpPr>
        <p:spPr>
          <a:xfrm flipH="1">
            <a:off x="6324480" y="6324480"/>
            <a:ext cx="457200" cy="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0" y="-38160"/>
            <a:ext cx="9144000" cy="152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l-GR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Λεπτόνια</a:t>
            </a:r>
            <a:br/>
            <a:r>
              <a:rPr b="0" lang="el-GR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ΔΕΝ </a:t>
            </a:r>
            <a:r>
              <a:rPr b="0" lang="el-GR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συμμετέχουν στις Ισχυρές αλλήλεπιδράσεις </a:t>
            </a:r>
            <a:br/>
            <a:r>
              <a:rPr b="0" lang="el-GR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(“αισθάνονται” μόνο τις Ασθενείς και ΗλεκτροΜαγνητικές)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493560" y="1370160"/>
            <a:ext cx="8229600" cy="55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  <a:spcBef>
                <a:spcPts val="697"/>
              </a:spcBef>
            </a:pPr>
            <a:r>
              <a:rPr b="0" lang="el-GR" sz="2800" spc="-1" strike="noStrike">
                <a:solidFill>
                  <a:srgbClr val="333399"/>
                </a:solidFill>
                <a:latin typeface="Calibri"/>
                <a:ea typeface="DejaVu Sans"/>
              </a:rPr>
              <a:t>Λεπτονικός  Αριθμός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1631880" y="1887480"/>
            <a:ext cx="5958000" cy="1754280"/>
          </a:xfrm>
          <a:prstGeom prst="rect">
            <a:avLst/>
          </a:prstGeom>
          <a:ln>
            <a:noFill/>
          </a:ln>
        </p:spPr>
      </p:pic>
      <p:pic>
        <p:nvPicPr>
          <p:cNvPr id="158" name="" descr=""/>
          <p:cNvPicPr/>
          <p:nvPr/>
        </p:nvPicPr>
        <p:blipFill>
          <a:blip r:embed="rId2"/>
          <a:stretch/>
        </p:blipFill>
        <p:spPr>
          <a:xfrm>
            <a:off x="1647720" y="3686040"/>
            <a:ext cx="5931000" cy="1758960"/>
          </a:xfrm>
          <a:prstGeom prst="rect">
            <a:avLst/>
          </a:prstGeom>
          <a:ln>
            <a:noFill/>
          </a:ln>
        </p:spPr>
      </p:pic>
      <p:sp>
        <p:nvSpPr>
          <p:cNvPr id="159" name="CustomShape 3"/>
          <p:cNvSpPr/>
          <p:nvPr/>
        </p:nvSpPr>
        <p:spPr>
          <a:xfrm>
            <a:off x="228600" y="5576760"/>
            <a:ext cx="8915400" cy="916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Κ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άθε ‘οικογένεια’ λεπτονίων </a:t>
            </a:r>
            <a:r>
              <a:rPr b="0" lang="en-US" sz="1800" spc="-1" strike="noStrike">
                <a:solidFill>
                  <a:srgbClr val="ff0000"/>
                </a:solidFill>
                <a:latin typeface="Times New Roman"/>
                <a:ea typeface="ＭＳ Ｐゴシック"/>
              </a:rPr>
              <a:t>ΔΙΑΤΗΡΕΙ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 τον αντίστοιχο Λεπτονικό Αριθμό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Ο Λεπτονικ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ός αριθμός  </a:t>
            </a:r>
            <a:r>
              <a:rPr b="0" lang="en-US" sz="1800" spc="-1" strike="noStrike">
                <a:solidFill>
                  <a:srgbClr val="ff0000"/>
                </a:solidFill>
                <a:latin typeface="Times New Roman"/>
                <a:ea typeface="ＭＳ Ｐゴシック"/>
              </a:rPr>
              <a:t>ΔΙΑΤΗΡΕΙΤΑΙ ΠΑΝΤΑ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245880" y="2700000"/>
            <a:ext cx="3200400" cy="1600200"/>
          </a:xfrm>
          <a:prstGeom prst="rect">
            <a:avLst/>
          </a:prstGeom>
          <a:solidFill>
            <a:srgbClr val="e6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8" name="CustomShape 2"/>
          <p:cNvSpPr/>
          <p:nvPr/>
        </p:nvSpPr>
        <p:spPr>
          <a:xfrm>
            <a:off x="0" y="109080"/>
            <a:ext cx="9144000" cy="961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l-GR" sz="2600" spc="-1" strike="noStrike">
                <a:solidFill>
                  <a:srgbClr val="000000"/>
                </a:solidFill>
                <a:latin typeface="Calibri"/>
              </a:rPr>
              <a:t>Χρόνος ζωής (τ), εύρος (Γ) σωματίου και σταθερές σύζευξης των διαφόρων αλληλεπιδράσεων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9" name="CustomShape 3"/>
          <p:cNvSpPr/>
          <p:nvPr/>
        </p:nvSpPr>
        <p:spPr>
          <a:xfrm>
            <a:off x="95760" y="2349000"/>
            <a:ext cx="8675640" cy="452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  <a:spcBef>
                <a:spcPts val="499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0" name="CustomShape 4"/>
          <p:cNvSpPr/>
          <p:nvPr/>
        </p:nvSpPr>
        <p:spPr>
          <a:xfrm>
            <a:off x="244440" y="4048200"/>
            <a:ext cx="2401920" cy="39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1" name="CustomShape 5"/>
          <p:cNvSpPr/>
          <p:nvPr/>
        </p:nvSpPr>
        <p:spPr>
          <a:xfrm>
            <a:off x="360" y="1173240"/>
            <a:ext cx="9144000" cy="485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l-GR" sz="2600" spc="-1" strike="noStrike">
                <a:solidFill>
                  <a:srgbClr val="000000"/>
                </a:solidFill>
                <a:latin typeface="Calibri"/>
              </a:rPr>
              <a:t>Γ = 1/τ = 1 διάσπαση ανά έναν χρόνο ζωής = αριθμός διασπάσεων ανά μονάδα χρόνου =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2600" spc="-1" strike="noStrike">
                <a:solidFill>
                  <a:srgbClr val="000000"/>
                </a:solidFill>
                <a:latin typeface="Calibri"/>
              </a:rPr>
              <a:t>ρυθμός διασπάσεων: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92" name="Formula 6"/>
              <p:cNvSpPr txBox="1"/>
              <p:nvPr/>
            </p:nvSpPr>
            <p:spPr>
              <a:xfrm>
                <a:off x="373320" y="2660040"/>
                <a:ext cx="2928960" cy="1567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τ</m:t>
                        </m:r>
                      </m:den>
                    </m:f>
                    <m:r>
                      <m:rPr>
                        <m:lit/>
                        <m:nor/>
                      </m:rPr>
                      <m:t xml:space="preserve">=Γ</m:t>
                    </m:r>
                    <m:r>
                      <m:rPr>
                        <m:lit/>
                        <m:nor/>
                      </m:rPr>
                      <m:t xml:space="preserve">~</m:t>
                    </m:r>
                    <m:sSup>
                      <m:e>
                        <m:r>
                          <m:t xml:space="preserve">a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593" name="TextShape 7"/>
          <p:cNvSpPr txBox="1"/>
          <p:nvPr/>
        </p:nvSpPr>
        <p:spPr>
          <a:xfrm>
            <a:off x="219240" y="4414680"/>
            <a:ext cx="8746920" cy="2101680"/>
          </a:xfrm>
          <a:prstGeom prst="rect">
            <a:avLst/>
          </a:prstGeom>
          <a:solidFill>
            <a:srgbClr val="fff9ae"/>
          </a:solidFill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Για τις διασπάσεις που γίνονται με την ασθενή αλληλεπίδραση,  μπορούμε να βάζουμε κατ’ ευθείαν Γ ~ G</a:t>
            </a:r>
            <a:r>
              <a:rPr b="0" lang="en-US" sz="2896" spc="-1" strike="noStrike" baseline="101000">
                <a:solidFill>
                  <a:srgbClr val="000000"/>
                </a:solidFill>
                <a:latin typeface="Arial"/>
              </a:rPr>
              <a:t>2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→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το G είναι μια σταθερά με μονάδες [Ε]</a:t>
            </a:r>
            <a:r>
              <a:rPr b="0" lang="en-US" sz="2413" spc="-1" strike="noStrike" baseline="101000">
                <a:solidFill>
                  <a:srgbClr val="000000"/>
                </a:solidFill>
                <a:latin typeface="Arial"/>
                <a:ea typeface="ＭＳ Ｐゴシック"/>
              </a:rPr>
              <a:t>-2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γιατί περιέχει και τη σύζευξη στους κόμβους του διαγράμματος Feynman (που είναι αδιάστατη) και τον παρονομαστή M</a:t>
            </a:r>
            <a:r>
              <a:rPr b="0" lang="en-US" sz="2413" spc="-1" strike="noStrike" baseline="-101000">
                <a:solidFill>
                  <a:srgbClr val="000000"/>
                </a:solidFill>
                <a:latin typeface="Arial"/>
                <a:ea typeface="ＭＳ Ｐゴシック"/>
              </a:rPr>
              <a:t>w</a:t>
            </a:r>
            <a:r>
              <a:rPr b="0" lang="en-US" sz="2413" spc="-1" strike="noStrike" baseline="101000">
                <a:solidFill>
                  <a:srgbClr val="000000"/>
                </a:solidFill>
                <a:latin typeface="Arial"/>
                <a:ea typeface="ＭＳ Ｐゴシック"/>
              </a:rPr>
              <a:t>2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από τον διαδότη W  :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G = a</a:t>
            </a:r>
            <a:r>
              <a:rPr b="0" lang="en-US" sz="2413" spc="-1" strike="noStrike" baseline="-101000">
                <a:solidFill>
                  <a:srgbClr val="000000"/>
                </a:solidFill>
                <a:latin typeface="Arial"/>
                <a:ea typeface="ＭＳ Ｐゴシック"/>
              </a:rPr>
              <a:t>w</a:t>
            </a:r>
            <a:r>
              <a:rPr b="0" lang="en-US" sz="2413" spc="-1" strike="noStrike" baseline="101000">
                <a:solidFill>
                  <a:srgbClr val="000000"/>
                </a:solidFill>
                <a:latin typeface="Arial"/>
                <a:ea typeface="ＭＳ Ｐゴシック"/>
              </a:rPr>
              <a:t>2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/ M</a:t>
            </a:r>
            <a:r>
              <a:rPr b="0" lang="en-US" sz="2413" spc="-1" strike="noStrike" baseline="-101000">
                <a:solidFill>
                  <a:srgbClr val="000000"/>
                </a:solidFill>
                <a:latin typeface="Arial"/>
                <a:ea typeface="ＭＳ Ｐゴシック"/>
              </a:rPr>
              <a:t>w</a:t>
            </a:r>
            <a:r>
              <a:rPr b="0" lang="en-US" sz="2413" spc="-1" strike="noStrike" baseline="101000">
                <a:solidFill>
                  <a:srgbClr val="000000"/>
                </a:solidFill>
                <a:latin typeface="Arial"/>
                <a:ea typeface="ＭＳ Ｐゴシック"/>
              </a:rPr>
              <a:t>2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4" name="TextShape 8"/>
          <p:cNvSpPr txBox="1"/>
          <p:nvPr/>
        </p:nvSpPr>
        <p:spPr>
          <a:xfrm>
            <a:off x="3584160" y="2143080"/>
            <a:ext cx="5621400" cy="1918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1800" spc="-1" strike="noStrike">
                <a:solidFill>
                  <a:srgbClr val="ff0000"/>
                </a:solidFill>
                <a:latin typeface="FreeSans"/>
              </a:rPr>
              <a:t>Άρα, όπως και η ενεργός διατομή (που είναι μέτρο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1800" spc="-1" strike="noStrike">
                <a:solidFill>
                  <a:srgbClr val="ff0000"/>
                </a:solidFill>
                <a:latin typeface="FreeSans"/>
              </a:rPr>
              <a:t>της πιθανότητας να γίνει μιά σκέδαση ή εξαύλωση),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l-GR" sz="1800" spc="-1" strike="noStrike">
                <a:solidFill>
                  <a:srgbClr val="ff0000"/>
                </a:solidFill>
                <a:latin typeface="FreeSans"/>
              </a:rPr>
              <a:t>έτσι και </a:t>
            </a:r>
            <a:r>
              <a:rPr b="0" lang="el-GR" sz="1800" spc="-1" strike="noStrike">
                <a:solidFill>
                  <a:srgbClr val="0000ff"/>
                </a:solidFill>
                <a:latin typeface="FreeSans"/>
              </a:rPr>
              <a:t>το Γ είναι ανάλογο του “α”</a:t>
            </a:r>
            <a:r>
              <a:rPr b="0" lang="el-GR" sz="1800" spc="-1" strike="noStrike" baseline="33000">
                <a:solidFill>
                  <a:srgbClr val="0000ff"/>
                </a:solidFill>
                <a:latin typeface="FreeSans"/>
              </a:rPr>
              <a:t>2</a:t>
            </a:r>
            <a:r>
              <a:rPr b="0" lang="el-GR" sz="1800" spc="-1" strike="noStrike">
                <a:solidFill>
                  <a:srgbClr val="ff0000"/>
                </a:solidFill>
                <a:latin typeface="FreeSans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l-GR" sz="1800" spc="-1" strike="noStrike">
                <a:solidFill>
                  <a:srgbClr val="ff0000"/>
                </a:solidFill>
                <a:latin typeface="FreeSans"/>
              </a:rPr>
              <a:t>(όπου η σταθερά σύζευξης </a:t>
            </a:r>
            <a:r>
              <a:rPr b="0" lang="el-GR" sz="1800" spc="-1" strike="noStrike">
                <a:solidFill>
                  <a:srgbClr val="0000ff"/>
                </a:solidFill>
                <a:latin typeface="FreeSans"/>
              </a:rPr>
              <a:t>“α”</a:t>
            </a:r>
            <a:r>
              <a:rPr b="0" lang="el-GR" sz="1800" spc="-1" strike="noStrike">
                <a:solidFill>
                  <a:srgbClr val="ff0000"/>
                </a:solidFill>
                <a:latin typeface="FreeSans"/>
              </a:rPr>
              <a:t> είναι = </a:t>
            </a:r>
            <a:r>
              <a:rPr b="0" lang="el-GR" sz="1800" spc="-1" strike="noStrike">
                <a:solidFill>
                  <a:srgbClr val="0000ff"/>
                </a:solidFill>
                <a:latin typeface="FreeSans"/>
              </a:rPr>
              <a:t>α</a:t>
            </a:r>
            <a:r>
              <a:rPr b="0" lang="el-GR" sz="1800" spc="-1" strike="noStrike" baseline="33000">
                <a:solidFill>
                  <a:srgbClr val="ff0000"/>
                </a:solidFill>
                <a:latin typeface="FreeSans"/>
              </a:rPr>
              <a:t>  </a:t>
            </a:r>
            <a:r>
              <a:rPr b="0" lang="el-GR" sz="1800" spc="-1" strike="noStrike">
                <a:solidFill>
                  <a:srgbClr val="ff0000"/>
                </a:solidFill>
                <a:latin typeface="FreeSans"/>
              </a:rPr>
              <a:t>ή  </a:t>
            </a:r>
            <a:r>
              <a:rPr b="0" lang="el-GR" sz="1800" spc="-1" strike="noStrike">
                <a:solidFill>
                  <a:srgbClr val="0000ff"/>
                </a:solidFill>
                <a:latin typeface="FreeSans"/>
              </a:rPr>
              <a:t>α</a:t>
            </a:r>
            <a:r>
              <a:rPr b="0" lang="el-GR" sz="1800" spc="-1" strike="noStrike" baseline="-33000">
                <a:solidFill>
                  <a:srgbClr val="0000ff"/>
                </a:solidFill>
                <a:latin typeface="FreeSans"/>
              </a:rPr>
              <a:t>W</a:t>
            </a:r>
            <a:r>
              <a:rPr b="0" lang="el-GR" sz="1800" spc="-1" strike="noStrike">
                <a:solidFill>
                  <a:srgbClr val="ff0000"/>
                </a:solidFill>
                <a:latin typeface="FreeSans"/>
              </a:rPr>
              <a:t>  ή  </a:t>
            </a:r>
            <a:r>
              <a:rPr b="0" lang="el-GR" sz="1800" spc="-1" strike="noStrike">
                <a:solidFill>
                  <a:srgbClr val="0000ff"/>
                </a:solidFill>
                <a:latin typeface="FreeSans"/>
              </a:rPr>
              <a:t>α</a:t>
            </a:r>
            <a:r>
              <a:rPr b="0" lang="el-GR" sz="1800" spc="-1" strike="noStrike" baseline="-33000">
                <a:solidFill>
                  <a:srgbClr val="0000ff"/>
                </a:solidFill>
                <a:latin typeface="FreeSans"/>
              </a:rPr>
              <a:t>s</a:t>
            </a:r>
            <a:r>
              <a:rPr b="0" lang="el-GR" sz="1800" spc="-1" strike="noStrike">
                <a:solidFill>
                  <a:srgbClr val="ff0000"/>
                </a:solidFill>
                <a:latin typeface="FreeSans"/>
              </a:rPr>
              <a:t>  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l-GR" sz="1800" spc="-1" strike="noStrike">
                <a:solidFill>
                  <a:srgbClr val="ff0000"/>
                </a:solidFill>
                <a:latin typeface="FreeSans"/>
              </a:rPr>
              <a:t>ανάλογα αν η αλληλεπίδραση είναι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l-GR" sz="1800" spc="-1" strike="noStrike">
                <a:solidFill>
                  <a:srgbClr val="ff0000"/>
                </a:solidFill>
                <a:latin typeface="FreeSans"/>
              </a:rPr>
              <a:t>ηλεκτρομαγνητική,  ασθενής ή ισχυρή, αντίστοιχα)</a:t>
            </a:r>
            <a:r>
              <a:rPr b="0" lang="en-US" sz="1800" spc="-1" strike="noStrike">
                <a:solidFill>
                  <a:srgbClr val="000000"/>
                </a:solidFill>
                <a:latin typeface="FreeSans"/>
              </a:rPr>
              <a:t>   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CustomShape 1"/>
          <p:cNvSpPr/>
          <p:nvPr/>
        </p:nvSpPr>
        <p:spPr>
          <a:xfrm>
            <a:off x="0" y="108000"/>
            <a:ext cx="9144000" cy="799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l-GR" sz="2200" spc="-1" strike="noStrike">
                <a:solidFill>
                  <a:srgbClr val="000000"/>
                </a:solidFill>
                <a:latin typeface="Calibri"/>
              </a:rPr>
              <a:t>Άσκηση 3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2200" spc="-1" strike="noStrike">
                <a:solidFill>
                  <a:srgbClr val="000000"/>
                </a:solidFill>
                <a:latin typeface="Calibri"/>
              </a:rPr>
              <a:t>Συγκρίνετε τις σταθερές σύζευξης για τις εξής διασπάσεις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6" name="CustomShape 2"/>
          <p:cNvSpPr/>
          <p:nvPr/>
        </p:nvSpPr>
        <p:spPr>
          <a:xfrm>
            <a:off x="239760" y="81000"/>
            <a:ext cx="8675640" cy="452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  <a:spcBef>
                <a:spcPts val="499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FreeSans"/>
              </a:rPr>
              <a:t>  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7" name="CustomShape 3"/>
          <p:cNvSpPr/>
          <p:nvPr/>
        </p:nvSpPr>
        <p:spPr>
          <a:xfrm>
            <a:off x="244440" y="4048200"/>
            <a:ext cx="2401920" cy="39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8" name="CustomShape 4"/>
          <p:cNvSpPr/>
          <p:nvPr/>
        </p:nvSpPr>
        <p:spPr>
          <a:xfrm>
            <a:off x="239760" y="1231920"/>
            <a:ext cx="8675640" cy="452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FreeSans"/>
              </a:rPr>
              <a:t>   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9" name="CustomShape 5"/>
          <p:cNvSpPr/>
          <p:nvPr/>
        </p:nvSpPr>
        <p:spPr>
          <a:xfrm>
            <a:off x="239760" y="1231920"/>
            <a:ext cx="8675640" cy="452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16000" indent="-216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Liberation Serif"/>
              <a:buAutoNum type="arabicParenR"/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3333ff"/>
                </a:solidFill>
                <a:latin typeface="Calibri"/>
                <a:ea typeface="ＭＳ Ｐゴシック"/>
              </a:rPr>
              <a:t>Σ</a:t>
            </a:r>
            <a:r>
              <a:rPr b="0" lang="en-US" sz="2000" spc="-1" strike="noStrike" baseline="30000">
                <a:solidFill>
                  <a:srgbClr val="3333ff"/>
                </a:solidFill>
                <a:latin typeface="Calibri"/>
                <a:ea typeface="ＭＳ Ｐゴシック"/>
              </a:rPr>
              <a:t>0</a:t>
            </a: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66"/>
                </a:solidFill>
                <a:latin typeface="Calibri"/>
                <a:ea typeface="ＭＳ Ｐゴシック"/>
              </a:rPr>
              <a:t>→</a:t>
            </a: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 Λ</a:t>
            </a:r>
            <a:r>
              <a:rPr b="0" lang="en-US" sz="2000" spc="-1" strike="noStrike" baseline="30000">
                <a:solidFill>
                  <a:srgbClr val="ff0000"/>
                </a:solidFill>
                <a:latin typeface="Calibri"/>
                <a:ea typeface="ＭＳ Ｐゴシック"/>
              </a:rPr>
              <a:t>0</a:t>
            </a: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 + π</a:t>
            </a:r>
            <a:r>
              <a:rPr b="0" lang="en-US" sz="2000" spc="-1" strike="noStrike" baseline="30000">
                <a:solidFill>
                  <a:srgbClr val="ff0000"/>
                </a:solidFill>
                <a:latin typeface="Calibri"/>
                <a:ea typeface="ＭＳ Ｐゴシック"/>
              </a:rPr>
              <a:t>0</a:t>
            </a: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                     τ = 10</a:t>
            </a:r>
            <a:r>
              <a:rPr b="0" lang="en-US" sz="2000" spc="-1" strike="noStrike" baseline="30000">
                <a:solidFill>
                  <a:srgbClr val="ff0000"/>
                </a:solidFill>
                <a:latin typeface="Calibri"/>
                <a:ea typeface="ＭＳ Ｐゴシック"/>
              </a:rPr>
              <a:t>- 2 3</a:t>
            </a: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 sec 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Liberation Serif"/>
              <a:buAutoNum type="arabicParenR"/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Σ</a:t>
            </a:r>
            <a:r>
              <a:rPr b="0" lang="en-US" sz="2000" spc="-1" strike="noStrike" baseline="30000">
                <a:solidFill>
                  <a:srgbClr val="0000ff"/>
                </a:solidFill>
                <a:latin typeface="Calibri"/>
                <a:ea typeface="ＭＳ Ｐゴシック"/>
              </a:rPr>
              <a:t>0</a:t>
            </a: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 -&gt; Λ</a:t>
            </a:r>
            <a:r>
              <a:rPr b="0" lang="en-US" sz="2000" spc="-1" strike="noStrike" baseline="30000">
                <a:solidFill>
                  <a:srgbClr val="ff0000"/>
                </a:solidFill>
                <a:latin typeface="Calibri"/>
                <a:ea typeface="ＭＳ Ｐゴシック"/>
              </a:rPr>
              <a:t>0</a:t>
            </a: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 + γ                     τ = 10</a:t>
            </a:r>
            <a:r>
              <a:rPr b="0" lang="en-US" sz="2000" spc="-1" strike="noStrike" baseline="30000">
                <a:solidFill>
                  <a:srgbClr val="ff0000"/>
                </a:solidFill>
                <a:latin typeface="Calibri"/>
                <a:ea typeface="ＭＳ Ｐゴシック"/>
              </a:rPr>
              <a:t>-19</a:t>
            </a: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 sec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6240" indent="-3348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Liberation Serif"/>
              <a:buAutoNum type="arabicParenR"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Liberation Serif"/>
              <a:buAutoNum type="arabicParenR"/>
            </a:pPr>
            <a:r>
              <a:rPr b="0" lang="en-US" sz="20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Σ</a:t>
            </a:r>
            <a:r>
              <a:rPr b="0" lang="en-US" sz="2000" spc="-1" strike="noStrike" baseline="30000">
                <a:solidFill>
                  <a:srgbClr val="0000ff"/>
                </a:solidFill>
                <a:latin typeface="Calibri"/>
                <a:ea typeface="ＭＳ Ｐゴシック"/>
              </a:rPr>
              <a:t>-</a:t>
            </a: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 →  n + π</a:t>
            </a:r>
            <a:r>
              <a:rPr b="0" lang="en-US" sz="2000" spc="-1" strike="noStrike" baseline="30000">
                <a:solidFill>
                  <a:srgbClr val="ff0000"/>
                </a:solidFill>
                <a:latin typeface="Calibri"/>
                <a:ea typeface="ＭＳ Ｐゴシック"/>
              </a:rPr>
              <a:t>-                                        </a:t>
            </a: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(τ ≈ 10</a:t>
            </a:r>
            <a:r>
              <a:rPr b="0" lang="en-US" sz="2000" spc="-1" strike="noStrike" baseline="30000">
                <a:solidFill>
                  <a:srgbClr val="ff0000"/>
                </a:solidFill>
                <a:latin typeface="Calibri"/>
                <a:ea typeface="ＭＳ Ｐゴシック"/>
              </a:rPr>
              <a:t>-10</a:t>
            </a: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 sec)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6240" indent="-3348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6240" indent="-3348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=&gt; σημειώσεις στοιχειωδών, παράγραφος 1.8.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0" name="TextShape 6"/>
          <p:cNvSpPr txBox="1"/>
          <p:nvPr/>
        </p:nvSpPr>
        <p:spPr>
          <a:xfrm>
            <a:off x="7219080" y="1253880"/>
            <a:ext cx="1876680" cy="2037240"/>
          </a:xfrm>
          <a:prstGeom prst="rect">
            <a:avLst/>
          </a:prstGeom>
          <a:solidFill>
            <a:srgbClr val="adc5e7"/>
          </a:solidFill>
          <a:ln>
            <a:noFill/>
          </a:ln>
        </p:spPr>
        <p:txBody>
          <a:bodyPr lIns="90000" rIns="90000" tIns="45000" bIns="45000"/>
          <a:p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1) Τόσο μικροί χρόνοι,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σημαίνει πολύ ‘εύκολη’/πιθανή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μετάβαση → υπεύθυνη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είναι η ισχυρή αλληλεπίδραση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1" name="TextShape 7"/>
          <p:cNvSpPr txBox="1"/>
          <p:nvPr/>
        </p:nvSpPr>
        <p:spPr>
          <a:xfrm>
            <a:off x="7219440" y="3666240"/>
            <a:ext cx="1876680" cy="2767320"/>
          </a:xfrm>
          <a:prstGeom prst="rect">
            <a:avLst/>
          </a:prstGeom>
          <a:solidFill>
            <a:srgbClr val="fdb94d"/>
          </a:solidFill>
          <a:ln>
            <a:noFill/>
          </a:ln>
        </p:spPr>
        <p:txBody>
          <a:bodyPr lIns="90000" rIns="90000" tIns="45000" bIns="45000"/>
          <a:p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3) Τόσο πολύ μεγαλύτεροι χρόνοι από την περίπτωση των ισχυρών σημαίνει πολύ ‘δύσκολη’/απίθανη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μετάβαση → υπεύθυνη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είναι η ασθενής αλληλεπίδραση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2" name="TextShape 8"/>
          <p:cNvSpPr txBox="1"/>
          <p:nvPr/>
        </p:nvSpPr>
        <p:spPr>
          <a:xfrm>
            <a:off x="4735800" y="3810600"/>
            <a:ext cx="1876680" cy="2523960"/>
          </a:xfrm>
          <a:prstGeom prst="rect">
            <a:avLst/>
          </a:prstGeom>
          <a:solidFill>
            <a:srgbClr val="fff9ae"/>
          </a:solidFill>
          <a:ln>
            <a:noFill/>
          </a:ln>
        </p:spPr>
        <p:txBody>
          <a:bodyPr lIns="90000" rIns="90000" tIns="45000" bIns="45000"/>
          <a:p>
            <a:r>
              <a:rPr b="0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2) Χρόνοι ανάμεσα  στην περίπτωση των ισχυρών (~10</a:t>
            </a:r>
            <a:r>
              <a:rPr b="0" lang="en-US" sz="1931" spc="-1" strike="noStrike" baseline="101000">
                <a:solidFill>
                  <a:srgbClr val="000000"/>
                </a:solidFill>
                <a:latin typeface="Arial"/>
                <a:ea typeface="ＭＳ Ｐゴシック"/>
              </a:rPr>
              <a:t>-23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) και των ασθενών (~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10</a:t>
            </a:r>
            <a:r>
              <a:rPr b="0" lang="en-US" sz="1931" spc="-1" strike="noStrike" baseline="101000">
                <a:solidFill>
                  <a:srgbClr val="000000"/>
                </a:solidFill>
                <a:latin typeface="Arial"/>
              </a:rPr>
              <a:t>-10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)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 →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υπεύθυνη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είναι η ηλεκτρομαγνητική αλληλεπίδραση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3" name="Line 9"/>
          <p:cNvSpPr/>
          <p:nvPr/>
        </p:nvSpPr>
        <p:spPr>
          <a:xfrm flipH="1" flipV="1">
            <a:off x="5686200" y="1419120"/>
            <a:ext cx="1532880" cy="972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04" name="Line 10"/>
          <p:cNvSpPr/>
          <p:nvPr/>
        </p:nvSpPr>
        <p:spPr>
          <a:xfrm flipH="1" flipV="1">
            <a:off x="5810040" y="2666880"/>
            <a:ext cx="1409400" cy="104796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CustomShape 1"/>
          <p:cNvSpPr/>
          <p:nvPr/>
        </p:nvSpPr>
        <p:spPr>
          <a:xfrm>
            <a:off x="505800" y="2523600"/>
            <a:ext cx="77724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6" name="CustomShape 2"/>
          <p:cNvSpPr/>
          <p:nvPr/>
        </p:nvSpPr>
        <p:spPr>
          <a:xfrm>
            <a:off x="0" y="59400"/>
            <a:ext cx="9144000" cy="868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l-GR" sz="2800" spc="-1" strike="noStrike">
                <a:solidFill>
                  <a:srgbClr val="000000"/>
                </a:solidFill>
                <a:latin typeface="Calibri"/>
              </a:rPr>
              <a:t>Άσκηση 3 – λύση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2800" spc="-1" strike="noStrike">
                <a:solidFill>
                  <a:srgbClr val="000000"/>
                </a:solidFill>
                <a:latin typeface="Calibri"/>
              </a:rPr>
              <a:t>και Ισχυρές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Αλληλεπιδράσεις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7" name="CustomShape 3"/>
          <p:cNvSpPr/>
          <p:nvPr/>
        </p:nvSpPr>
        <p:spPr>
          <a:xfrm>
            <a:off x="133200" y="931320"/>
            <a:ext cx="7924680" cy="259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4800" indent="-3348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Οι ισχυρ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ές αλληλεπιδράσεις συμβαίνουν μεταξύ κουάρκ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34800" indent="-3348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•"/>
            </a:pPr>
            <a:r>
              <a:rPr b="0" lang="en-US" sz="20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1) Σ</a:t>
            </a:r>
            <a:r>
              <a:rPr b="0" lang="en-US" sz="2000" spc="-1" strike="noStrike" baseline="30000">
                <a:solidFill>
                  <a:srgbClr val="0000ff"/>
                </a:solidFill>
                <a:latin typeface="Calibri"/>
                <a:ea typeface="ＭＳ Ｐゴシック"/>
              </a:rPr>
              <a:t>0</a:t>
            </a:r>
            <a:r>
              <a:rPr b="0" lang="en-US" sz="20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 → Λ</a:t>
            </a:r>
            <a:r>
              <a:rPr b="0" lang="en-US" sz="2000" spc="-1" strike="noStrike" baseline="30000">
                <a:solidFill>
                  <a:srgbClr val="0000ff"/>
                </a:solidFill>
                <a:latin typeface="Calibri"/>
                <a:ea typeface="ＭＳ Ｐゴシック"/>
              </a:rPr>
              <a:t>0</a:t>
            </a:r>
            <a:r>
              <a:rPr b="0" lang="en-US" sz="20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 + π</a:t>
            </a:r>
            <a:r>
              <a:rPr b="0" lang="en-US" sz="2000" spc="-1" strike="noStrike" baseline="30000">
                <a:solidFill>
                  <a:srgbClr val="0000ff"/>
                </a:solidFill>
                <a:latin typeface="Calibri"/>
                <a:ea typeface="ＭＳ Ｐゴシック"/>
              </a:rPr>
              <a:t>0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8" name="CustomShape 4"/>
          <p:cNvSpPr/>
          <p:nvPr/>
        </p:nvSpPr>
        <p:spPr>
          <a:xfrm>
            <a:off x="2661480" y="1280880"/>
            <a:ext cx="304812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1247"/>
              </a:spcBef>
            </a:pPr>
            <a:r>
              <a:rPr b="0" lang="en-US" sz="2000" spc="-1" strike="noStrike">
                <a:solidFill>
                  <a:srgbClr val="3333ff"/>
                </a:solidFill>
                <a:latin typeface="Times New Roman"/>
              </a:rPr>
              <a:t>τ = </a:t>
            </a:r>
            <a:r>
              <a:rPr b="0" lang="en-US" sz="2000" spc="-1" strike="noStrike">
                <a:solidFill>
                  <a:srgbClr val="3333ff"/>
                </a:solidFill>
                <a:latin typeface="Helvetica CY"/>
                <a:ea typeface="ＭＳ Ｐゴシック"/>
              </a:rPr>
              <a:t>ћ/</a:t>
            </a:r>
            <a:r>
              <a:rPr b="0" lang="en-US" sz="2000" spc="-1" strike="noStrike">
                <a:solidFill>
                  <a:srgbClr val="3333ff"/>
                </a:solidFill>
                <a:latin typeface="Lucida Grande"/>
                <a:ea typeface="ＭＳ Ｐゴシック"/>
              </a:rPr>
              <a:t>Γ </a:t>
            </a:r>
            <a:r>
              <a:rPr b="0" lang="en-US" sz="2000" spc="-1" strike="noStrike">
                <a:solidFill>
                  <a:srgbClr val="3333ff"/>
                </a:solidFill>
                <a:latin typeface="Arial"/>
                <a:ea typeface="ＭＳ Ｐゴシック"/>
              </a:rPr>
              <a:t>→</a:t>
            </a:r>
            <a:r>
              <a:rPr b="0" lang="en-US" sz="2000" spc="-1" strike="noStrike">
                <a:solidFill>
                  <a:srgbClr val="3333ff"/>
                </a:solidFill>
                <a:latin typeface="Lucida Grande"/>
                <a:ea typeface="ＭＳ Ｐゴシック"/>
              </a:rPr>
              <a:t> 10</a:t>
            </a:r>
            <a:r>
              <a:rPr b="0" lang="en-US" sz="2000" spc="-1" strike="noStrike" baseline="30000">
                <a:solidFill>
                  <a:srgbClr val="3333ff"/>
                </a:solidFill>
                <a:latin typeface="Lucida Grande"/>
                <a:ea typeface="ＭＳ Ｐゴシック"/>
              </a:rPr>
              <a:t>-23</a:t>
            </a:r>
            <a:r>
              <a:rPr b="0" lang="en-US" sz="2000" spc="-1" strike="noStrike">
                <a:solidFill>
                  <a:srgbClr val="3333ff"/>
                </a:solidFill>
                <a:latin typeface="Lucida Grande"/>
                <a:ea typeface="ＭＳ Ｐゴシック"/>
              </a:rPr>
              <a:t>  sec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9" name="CustomShape 5"/>
          <p:cNvSpPr/>
          <p:nvPr/>
        </p:nvSpPr>
        <p:spPr>
          <a:xfrm>
            <a:off x="144360" y="1747080"/>
            <a:ext cx="9144000" cy="451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1247"/>
              </a:spcBef>
              <a:buClr>
                <a:srgbClr val="000000"/>
              </a:buClr>
              <a:buFont typeface="Calibri"/>
              <a:buChar char="•"/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</a:rPr>
              <a:t>  </a:t>
            </a:r>
            <a:r>
              <a:rPr b="0" lang="en-US" sz="2000" spc="-1" strike="noStrike">
                <a:solidFill>
                  <a:srgbClr val="ff0000"/>
                </a:solidFill>
                <a:latin typeface="Calibri"/>
              </a:rPr>
              <a:t>2) Σ</a:t>
            </a:r>
            <a:r>
              <a:rPr b="0" lang="en-US" sz="2000" spc="-1" strike="noStrike" baseline="30000">
                <a:solidFill>
                  <a:srgbClr val="ff0000"/>
                </a:solidFill>
                <a:latin typeface="Calibri"/>
              </a:rPr>
              <a:t>0</a:t>
            </a:r>
            <a:r>
              <a:rPr b="0" lang="en-US" sz="2000" spc="-1" strike="noStrike">
                <a:solidFill>
                  <a:srgbClr val="ff0000"/>
                </a:solidFill>
                <a:latin typeface="Calibri"/>
              </a:rPr>
              <a:t> -&gt; Λ</a:t>
            </a:r>
            <a:r>
              <a:rPr b="0" lang="en-US" sz="2000" spc="-1" strike="noStrike" baseline="30000">
                <a:solidFill>
                  <a:srgbClr val="ff0000"/>
                </a:solidFill>
                <a:latin typeface="Calibri"/>
              </a:rPr>
              <a:t>0</a:t>
            </a:r>
            <a:r>
              <a:rPr b="0" lang="en-US" sz="2000" spc="-1" strike="noStrike">
                <a:solidFill>
                  <a:srgbClr val="ff0000"/>
                </a:solidFill>
                <a:latin typeface="Calibri"/>
              </a:rPr>
              <a:t> + γ  , τ = 10</a:t>
            </a:r>
            <a:r>
              <a:rPr b="0" lang="en-US" sz="2000" spc="-1" strike="noStrike" baseline="30000">
                <a:solidFill>
                  <a:srgbClr val="ff0000"/>
                </a:solidFill>
                <a:latin typeface="Calibri"/>
              </a:rPr>
              <a:t>-19</a:t>
            </a:r>
            <a:r>
              <a:rPr b="0" lang="en-US" sz="2000" spc="-1" strike="noStrike">
                <a:solidFill>
                  <a:srgbClr val="ff0000"/>
                </a:solidFill>
                <a:latin typeface="Calibri"/>
              </a:rPr>
              <a:t> sec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247"/>
              </a:spcBef>
              <a:buClr>
                <a:srgbClr val="000000"/>
              </a:buClr>
              <a:buFont typeface="Calibri"/>
              <a:buChar char="•"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247"/>
              </a:spcBef>
              <a:buClr>
                <a:srgbClr val="000000"/>
              </a:buClr>
              <a:buFont typeface="Symbol" charset="2"/>
              <a:buChar char="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ћ/τ = Γ ~ α</a:t>
            </a:r>
            <a:r>
              <a:rPr b="0" lang="en-US" sz="2413" spc="-1" strike="noStrike" baseline="101000">
                <a:solidFill>
                  <a:srgbClr val="000000"/>
                </a:solidFill>
                <a:latin typeface="Calibri"/>
              </a:rPr>
              <a:t>2    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→    Γ</a:t>
            </a:r>
            <a:r>
              <a:rPr b="0" lang="en-US" sz="2413" spc="-1" strike="noStrike" baseline="-101000">
                <a:solidFill>
                  <a:srgbClr val="000000"/>
                </a:solidFill>
                <a:latin typeface="Calibri"/>
              </a:rPr>
              <a:t>1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/ Γ</a:t>
            </a:r>
            <a:r>
              <a:rPr b="0" lang="en-US" sz="2413" spc="-1" strike="noStrike" baseline="-101000">
                <a:solidFill>
                  <a:srgbClr val="000000"/>
                </a:solidFill>
                <a:latin typeface="Calibri"/>
              </a:rPr>
              <a:t>2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= (α</a:t>
            </a:r>
            <a:r>
              <a:rPr b="0" lang="en-US" sz="2413" spc="-1" strike="noStrike" baseline="-101000">
                <a:solidFill>
                  <a:srgbClr val="000000"/>
                </a:solidFill>
                <a:latin typeface="Calibri"/>
              </a:rPr>
              <a:t>1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/ α</a:t>
            </a:r>
            <a:r>
              <a:rPr b="0" lang="en-US" sz="2413" spc="-1" strike="noStrike" baseline="-101000">
                <a:solidFill>
                  <a:srgbClr val="000000"/>
                </a:solidFill>
                <a:latin typeface="Calibri"/>
              </a:rPr>
              <a:t>2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)</a:t>
            </a:r>
            <a:r>
              <a:rPr b="0" lang="en-US" sz="2413" spc="-1" strike="noStrike" baseline="101000">
                <a:solidFill>
                  <a:srgbClr val="000000"/>
                </a:solidFill>
                <a:latin typeface="Calibri"/>
              </a:rPr>
              <a:t>2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   →   τ</a:t>
            </a:r>
            <a:r>
              <a:rPr b="0" lang="en-US" sz="2413" spc="-1" strike="noStrike" baseline="-101000">
                <a:solidFill>
                  <a:srgbClr val="000000"/>
                </a:solidFill>
                <a:latin typeface="Calibri"/>
              </a:rPr>
              <a:t>2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/ τ</a:t>
            </a:r>
            <a:r>
              <a:rPr b="0" lang="en-US" sz="2413" spc="-1" strike="noStrike" baseline="-101000">
                <a:solidFill>
                  <a:srgbClr val="000000"/>
                </a:solidFill>
                <a:latin typeface="Calibri"/>
              </a:rPr>
              <a:t>1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= (α</a:t>
            </a:r>
            <a:r>
              <a:rPr b="0" lang="en-US" sz="2413" spc="-1" strike="noStrike" baseline="-101000">
                <a:solidFill>
                  <a:srgbClr val="000000"/>
                </a:solidFill>
                <a:latin typeface="Calibri"/>
              </a:rPr>
              <a:t>1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/ α</a:t>
            </a:r>
            <a:r>
              <a:rPr b="0" lang="en-US" sz="2413" spc="-1" strike="noStrike" baseline="-101000">
                <a:solidFill>
                  <a:srgbClr val="000000"/>
                </a:solidFill>
                <a:latin typeface="Calibri"/>
              </a:rPr>
              <a:t>2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)</a:t>
            </a:r>
            <a:r>
              <a:rPr b="0" lang="en-US" sz="2413" spc="-1" strike="noStrike" baseline="101000">
                <a:solidFill>
                  <a:srgbClr val="000000"/>
                </a:solidFill>
                <a:latin typeface="Calibri"/>
              </a:rPr>
              <a:t>2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247"/>
              </a:spcBef>
              <a:buClr>
                <a:srgbClr val="000000"/>
              </a:buClr>
              <a:buFont typeface="Symbol" charset="2"/>
              <a:buChar char="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Από τους χρόνους ζωής καταλαβαίνω ότι α</a:t>
            </a:r>
            <a:r>
              <a:rPr b="0" lang="en-US" sz="2413" spc="-1" strike="noStrike" baseline="-101000">
                <a:solidFill>
                  <a:srgbClr val="000000"/>
                </a:solidFill>
                <a:latin typeface="Calibri"/>
              </a:rPr>
              <a:t>1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= α</a:t>
            </a:r>
            <a:r>
              <a:rPr b="0" lang="en-US" sz="2413" spc="-1" strike="noStrike" baseline="-101000">
                <a:solidFill>
                  <a:srgbClr val="000000"/>
                </a:solidFill>
                <a:latin typeface="Calibri"/>
              </a:rPr>
              <a:t>stong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= α</a:t>
            </a:r>
            <a:r>
              <a:rPr b="0" lang="en-US" sz="2413" spc="-1" strike="noStrike" baseline="-101000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  , και α</a:t>
            </a:r>
            <a:r>
              <a:rPr b="0" lang="en-US" sz="2413" spc="-1" strike="noStrike" baseline="-101000">
                <a:solidFill>
                  <a:srgbClr val="000000"/>
                </a:solidFill>
                <a:latin typeface="Calibri"/>
              </a:rPr>
              <a:t>2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= α</a:t>
            </a:r>
            <a:r>
              <a:rPr b="0" lang="en-US" sz="2413" spc="-1" strike="noStrike" baseline="-101000">
                <a:solidFill>
                  <a:srgbClr val="000000"/>
                </a:solidFill>
                <a:latin typeface="Calibri"/>
              </a:rPr>
              <a:t>ηλεκτρομαγνητικό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= α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247"/>
              </a:spcBef>
              <a:buClr>
                <a:srgbClr val="000000"/>
              </a:buClr>
              <a:buFont typeface="Symbol" charset="2"/>
              <a:buChar char="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(α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/ α) = ( 10</a:t>
            </a:r>
            <a:r>
              <a:rPr b="0" lang="en-US" sz="2000" spc="-1" strike="noStrike" baseline="30000">
                <a:solidFill>
                  <a:srgbClr val="000000"/>
                </a:solidFill>
                <a:latin typeface="Calibri"/>
              </a:rPr>
              <a:t>-19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/ 10</a:t>
            </a:r>
            <a:r>
              <a:rPr b="0" lang="en-US" sz="2000" spc="-1" strike="noStrike" baseline="30000">
                <a:solidFill>
                  <a:srgbClr val="000000"/>
                </a:solidFill>
                <a:latin typeface="Calibri"/>
              </a:rPr>
              <a:t>-23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)</a:t>
            </a:r>
            <a:r>
              <a:rPr b="0" lang="en-US" sz="2000" spc="-1" strike="noStrike" baseline="30000">
                <a:solidFill>
                  <a:srgbClr val="000000"/>
                </a:solidFill>
                <a:latin typeface="Calibri"/>
              </a:rPr>
              <a:t>1 / 2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≈ 100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247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Όπου : α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= g</a:t>
            </a:r>
            <a:r>
              <a:rPr b="0" lang="en-US" sz="2000" spc="-1" strike="noStrike" baseline="30000">
                <a:solidFill>
                  <a:srgbClr val="000000"/>
                </a:solidFill>
                <a:latin typeface="Calibri"/>
              </a:rPr>
              <a:t>2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/4πћc  , g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 ε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ίναι το αντίστοιχο φορτίο για τις ισχυρές αλληλεπιδράσεις:  </a:t>
            </a: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χρώμα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&lt;=&gt; ισχυρό φορτίο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247"/>
              </a:spcBef>
              <a:buClr>
                <a:srgbClr val="000000"/>
              </a:buClr>
              <a:buFont typeface="Symbol" charset="2"/>
              <a:buChar char="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Κου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άρκ : </a:t>
            </a: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Red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, </a:t>
            </a:r>
            <a:r>
              <a:rPr b="0" lang="en-US" sz="2000" spc="-1" strike="noStrike">
                <a:solidFill>
                  <a:srgbClr val="0ed315"/>
                </a:solidFill>
                <a:latin typeface="Calibri"/>
                <a:ea typeface="ＭＳ Ｐゴシック"/>
              </a:rPr>
              <a:t>Green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, </a:t>
            </a:r>
            <a:r>
              <a:rPr b="0" lang="en-US" sz="20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Blue </a:t>
            </a:r>
            <a:r>
              <a:rPr b="0" lang="en-US" sz="2000" spc="-1" strike="noStrike">
                <a:solidFill>
                  <a:srgbClr val="000066"/>
                </a:solidFill>
                <a:latin typeface="Calibri"/>
                <a:ea typeface="ＭＳ Ｐゴシック"/>
              </a:rPr>
              <a:t>(R, G, B)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247"/>
              </a:spcBef>
              <a:buClr>
                <a:srgbClr val="000066"/>
              </a:buClr>
              <a:buFont typeface="Symbol" charset="2"/>
              <a:buChar char=""/>
            </a:pPr>
            <a:r>
              <a:rPr b="0" lang="en-US" sz="2000" spc="-1" strike="noStrike">
                <a:solidFill>
                  <a:srgbClr val="000066"/>
                </a:solidFill>
                <a:latin typeface="Calibri"/>
                <a:ea typeface="ＭＳ Ｐゴシック"/>
              </a:rPr>
              <a:t>Αντικουάρκ: anti-</a:t>
            </a: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Red</a:t>
            </a:r>
            <a:r>
              <a:rPr b="0" lang="en-US" sz="2000" spc="-1" strike="noStrike">
                <a:solidFill>
                  <a:srgbClr val="000066"/>
                </a:solidFill>
                <a:latin typeface="Calibri"/>
                <a:ea typeface="ＭＳ Ｐゴシック"/>
              </a:rPr>
              <a:t>, anti-</a:t>
            </a:r>
            <a:r>
              <a:rPr b="0" lang="en-US" sz="2000" spc="-1" strike="noStrike">
                <a:solidFill>
                  <a:srgbClr val="0ed315"/>
                </a:solidFill>
                <a:latin typeface="Calibri"/>
                <a:ea typeface="ＭＳ Ｐゴシック"/>
              </a:rPr>
              <a:t>Green</a:t>
            </a:r>
            <a:r>
              <a:rPr b="0" lang="en-US" sz="2000" spc="-1" strike="noStrike">
                <a:solidFill>
                  <a:srgbClr val="000066"/>
                </a:solidFill>
                <a:latin typeface="Calibri"/>
                <a:ea typeface="ＭＳ Ｐゴシック"/>
              </a:rPr>
              <a:t>, anti-</a:t>
            </a:r>
            <a:r>
              <a:rPr b="0" lang="en-US" sz="20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Blue : </a:t>
            </a:r>
            <a:r>
              <a:rPr b="0" lang="en-US" sz="2000" spc="-1" strike="noStrike">
                <a:solidFill>
                  <a:srgbClr val="000066"/>
                </a:solidFill>
                <a:latin typeface="Calibri"/>
                <a:ea typeface="ＭＳ Ｐゴシック"/>
              </a:rPr>
              <a:t>R(bar), G(bar), B(bar)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CustomShape 1"/>
          <p:cNvSpPr/>
          <p:nvPr/>
        </p:nvSpPr>
        <p:spPr>
          <a:xfrm>
            <a:off x="0" y="139680"/>
            <a:ext cx="9144000" cy="85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Βασικά χαρακτηριστικά των δυνάμεων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11" name="Table 2"/>
          <p:cNvGraphicFramePr/>
          <p:nvPr/>
        </p:nvGraphicFramePr>
        <p:xfrm>
          <a:off x="156600" y="1168200"/>
          <a:ext cx="8771760" cy="4315680"/>
        </p:xfrm>
        <a:graphic>
          <a:graphicData uri="http://schemas.openxmlformats.org/drawingml/2006/table">
            <a:tbl>
              <a:tblPr/>
              <a:tblGrid>
                <a:gridCol w="1674720"/>
                <a:gridCol w="1530360"/>
                <a:gridCol w="2095560"/>
                <a:gridCol w="1793160"/>
                <a:gridCol w="1678320"/>
              </a:tblGrid>
              <a:tr h="813600">
                <a:tc>
                  <a:tcPr marL="90000" marR="90000">
                    <a:noFill/>
                  </a:tcPr>
                </a:tc>
                <a:tc>
                  <a:txBody>
                    <a:bodyPr lIns="90000" rIns="90000" tIns="140400" bIns="46800"/>
                    <a:p>
                      <a:pPr algn="ctr">
                        <a:lnSpc>
                          <a:spcPct val="90000"/>
                        </a:lnSpc>
                        <a:spcBef>
                          <a:spcPts val="598"/>
                        </a:spcBef>
                      </a:pPr>
                      <a:r>
                        <a:rPr b="0" lang="en-US" sz="2200" spc="-1" strike="noStrike">
                          <a:solidFill>
                            <a:srgbClr val="009999"/>
                          </a:solidFill>
                          <a:latin typeface="Calibri"/>
                          <a:ea typeface="DejaVu Sans"/>
                        </a:rPr>
                        <a:t>Ισχυρ</a:t>
                      </a:r>
                      <a:r>
                        <a:rPr b="0" lang="en-US" sz="2200" spc="-1" strike="noStrike">
                          <a:solidFill>
                            <a:srgbClr val="009999"/>
                          </a:solidFill>
                          <a:latin typeface="Calibri"/>
                          <a:ea typeface="ＭＳ Ｐゴシック"/>
                        </a:rPr>
                        <a:t>ή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  <a:tc>
                  <a:txBody>
                    <a:bodyPr lIns="90000" rIns="90000" tIns="140400" bIns="46800"/>
                    <a:p>
                      <a:pPr algn="ctr">
                        <a:lnSpc>
                          <a:spcPct val="90000"/>
                        </a:lnSpc>
                        <a:spcBef>
                          <a:spcPts val="598"/>
                        </a:spcBef>
                      </a:pPr>
                      <a:r>
                        <a:rPr b="0" lang="en-US" sz="2200" spc="-1" strike="noStrike">
                          <a:solidFill>
                            <a:srgbClr val="009999"/>
                          </a:solidFill>
                          <a:latin typeface="Calibri"/>
                          <a:ea typeface="DejaVu Sans"/>
                        </a:rPr>
                        <a:t>Ασθεν</a:t>
                      </a:r>
                      <a:r>
                        <a:rPr b="0" lang="en-US" sz="2200" spc="-1" strike="noStrike">
                          <a:solidFill>
                            <a:srgbClr val="009999"/>
                          </a:solidFill>
                          <a:latin typeface="Calibri"/>
                          <a:ea typeface="ＭＳ Ｐゴシック"/>
                        </a:rPr>
                        <a:t>ής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  <a:tc>
                  <a:txBody>
                    <a:bodyPr lIns="90000" rIns="90000" tIns="129960" bIns="46800"/>
                    <a:p>
                      <a:pPr algn="ctr">
                        <a:lnSpc>
                          <a:spcPct val="90000"/>
                        </a:lnSpc>
                        <a:spcBef>
                          <a:spcPts val="499"/>
                        </a:spcBef>
                      </a:pPr>
                      <a:r>
                        <a:rPr b="0" lang="en-US" sz="2200" spc="-1" strike="noStrike">
                          <a:solidFill>
                            <a:srgbClr val="009999"/>
                          </a:solidFill>
                          <a:latin typeface="Calibri"/>
                          <a:ea typeface="DejaVu Sans"/>
                        </a:rPr>
                        <a:t>Ηλεκτρο-μαγνητικ</a:t>
                      </a:r>
                      <a:r>
                        <a:rPr b="0" lang="en-US" sz="2200" spc="-1" strike="noStrike">
                          <a:solidFill>
                            <a:srgbClr val="009999"/>
                          </a:solidFill>
                          <a:latin typeface="Calibri"/>
                          <a:ea typeface="ＭＳ Ｐゴシック"/>
                        </a:rPr>
                        <a:t>ή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  <a:tc>
                  <a:txBody>
                    <a:bodyPr lIns="90000" rIns="90000" tIns="129960" bIns="46800"/>
                    <a:p>
                      <a:pPr algn="ctr">
                        <a:lnSpc>
                          <a:spcPct val="90000"/>
                        </a:lnSpc>
                        <a:spcBef>
                          <a:spcPts val="499"/>
                        </a:spcBef>
                      </a:pPr>
                      <a:r>
                        <a:rPr b="0" lang="en-US" sz="2200" spc="-1" strike="noStrike">
                          <a:solidFill>
                            <a:srgbClr val="009999"/>
                          </a:solidFill>
                          <a:latin typeface="Calibri"/>
                          <a:ea typeface="DejaVu Sans"/>
                        </a:rPr>
                        <a:t>Βαρυτικ</a:t>
                      </a:r>
                      <a:r>
                        <a:rPr b="0" lang="en-US" sz="2200" spc="-1" strike="noStrike">
                          <a:solidFill>
                            <a:srgbClr val="009999"/>
                          </a:solidFill>
                          <a:latin typeface="Calibri"/>
                          <a:ea typeface="ＭＳ Ｐゴシック"/>
                        </a:rPr>
                        <a:t>ή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</a:tr>
              <a:tr h="935280">
                <a:tc>
                  <a:txBody>
                    <a:bodyPr lIns="90000" rIns="90000" tIns="140400" bIns="46800"/>
                    <a:p>
                      <a:pPr>
                        <a:lnSpc>
                          <a:spcPct val="90000"/>
                        </a:lnSpc>
                        <a:spcBef>
                          <a:spcPts val="598"/>
                        </a:spcBef>
                      </a:pPr>
                      <a:r>
                        <a:rPr b="0" lang="en-US" sz="22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Σταθερ</a:t>
                      </a:r>
                      <a:r>
                        <a:rPr b="0" lang="en-US" sz="2200" spc="-1" strike="noStrike">
                          <a:solidFill>
                            <a:srgbClr val="000000"/>
                          </a:solidFill>
                          <a:latin typeface="Calibri"/>
                          <a:ea typeface="ＭＳ Ｐゴシック"/>
                        </a:rPr>
                        <a:t>ά σύζευξης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  <a:tc>
                  <a:txBody>
                    <a:bodyPr lIns="90000" rIns="90000" tIns="140400" bIns="46800"/>
                    <a:p>
                      <a:pPr algn="ctr">
                        <a:lnSpc>
                          <a:spcPct val="90000"/>
                        </a:lnSpc>
                        <a:spcBef>
                          <a:spcPts val="598"/>
                        </a:spcBef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a</a:t>
                      </a:r>
                      <a:r>
                        <a:rPr b="0" lang="en-US" sz="2400" spc="-1" strike="noStrike" baseline="-25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</a:t>
                      </a: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=0.1-1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  <a:tc>
                  <a:txBody>
                    <a:bodyPr lIns="90000" rIns="90000" tIns="129960" bIns="46800"/>
                    <a:p>
                      <a:pPr algn="ctr">
                        <a:lnSpc>
                          <a:spcPct val="90000"/>
                        </a:lnSpc>
                        <a:spcBef>
                          <a:spcPts val="499"/>
                        </a:spcBef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G = G</a:t>
                      </a:r>
                      <a:r>
                        <a:rPr b="0" lang="en-US" sz="2400" spc="-1" strike="noStrike" baseline="-25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F</a:t>
                      </a: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=10</a:t>
                      </a:r>
                      <a:r>
                        <a:rPr b="0" lang="en-US" sz="24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-5 </a:t>
                      </a: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GeV</a:t>
                      </a:r>
                      <a:r>
                        <a:rPr b="0" lang="en-US" sz="24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-2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  <a:tc>
                  <a:txBody>
                    <a:bodyPr lIns="90000" rIns="90000" tIns="140400" bIns="46800"/>
                    <a:p>
                      <a:pPr algn="ctr">
                        <a:lnSpc>
                          <a:spcPct val="90000"/>
                        </a:lnSpc>
                        <a:spcBef>
                          <a:spcPts val="598"/>
                        </a:spcBef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a= 1/137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  <a:tc>
                  <a:txBody>
                    <a:bodyPr lIns="90000" rIns="90000" tIns="129960" bIns="46800"/>
                    <a:p>
                      <a:pPr algn="ctr">
                        <a:lnSpc>
                          <a:spcPct val="90000"/>
                        </a:lnSpc>
                        <a:spcBef>
                          <a:spcPts val="499"/>
                        </a:spcBef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KM</a:t>
                      </a:r>
                      <a:r>
                        <a:rPr b="0" lang="en-US" sz="24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</a:t>
                      </a: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/</a:t>
                      </a: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Helvetica CY"/>
                          <a:ea typeface="DejaVu Sans"/>
                        </a:rPr>
                        <a:t>ћc=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499"/>
                        </a:spcBef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0.5x10</a:t>
                      </a:r>
                      <a:r>
                        <a:rPr b="0" lang="en-US" sz="24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-3 8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</a:tr>
              <a:tr h="1114920">
                <a:tc>
                  <a:txBody>
                    <a:bodyPr lIns="90000" rIns="90000" tIns="129960" bIns="46800"/>
                    <a:p>
                      <a:pPr>
                        <a:lnSpc>
                          <a:spcPct val="90000"/>
                        </a:lnSpc>
                        <a:spcBef>
                          <a:spcPts val="499"/>
                        </a:spcBef>
                      </a:pPr>
                      <a:r>
                        <a:rPr b="0" lang="en-US" sz="22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Τυπικ</a:t>
                      </a:r>
                      <a:r>
                        <a:rPr b="0" lang="en-US" sz="2200" spc="-1" strike="noStrike">
                          <a:solidFill>
                            <a:srgbClr val="000000"/>
                          </a:solidFill>
                          <a:latin typeface="Calibri"/>
                          <a:ea typeface="ＭＳ Ｐゴシック"/>
                        </a:rPr>
                        <a:t>ή ενεργός διατομή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  <a:tc>
                  <a:txBody>
                    <a:bodyPr lIns="90000" rIns="90000" tIns="140400" bIns="46800"/>
                    <a:p>
                      <a:pPr algn="ctr">
                        <a:lnSpc>
                          <a:spcPct val="90000"/>
                        </a:lnSpc>
                        <a:spcBef>
                          <a:spcPts val="598"/>
                        </a:spcBef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10 mb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  <a:tc>
                  <a:txBody>
                    <a:bodyPr lIns="90000" rIns="90000" tIns="140400" bIns="46800"/>
                    <a:p>
                      <a:pPr algn="ctr">
                        <a:lnSpc>
                          <a:spcPct val="90000"/>
                        </a:lnSpc>
                        <a:spcBef>
                          <a:spcPts val="598"/>
                        </a:spcBef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10 pb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  <a:tc>
                  <a:txBody>
                    <a:bodyPr lIns="90000" rIns="90000" tIns="140400" bIns="46800"/>
                    <a:p>
                      <a:pPr algn="ctr">
                        <a:lnSpc>
                          <a:spcPct val="90000"/>
                        </a:lnSpc>
                        <a:spcBef>
                          <a:spcPts val="598"/>
                        </a:spcBef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10</a:t>
                      </a:r>
                      <a:r>
                        <a:rPr b="0" lang="en-US" sz="24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-2</a:t>
                      </a: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mb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  <a:tc>
                  <a:tcPr marL="90000" marR="90000">
                    <a:noFill/>
                  </a:tcPr>
                </a:tc>
              </a:tr>
              <a:tr h="1452240">
                <a:tc>
                  <a:txBody>
                    <a:bodyPr lIns="90000" rIns="90000" tIns="129960" bIns="46800"/>
                    <a:p>
                      <a:pPr>
                        <a:lnSpc>
                          <a:spcPct val="90000"/>
                        </a:lnSpc>
                        <a:spcBef>
                          <a:spcPts val="499"/>
                        </a:spcBef>
                      </a:pPr>
                      <a:r>
                        <a:rPr b="0" lang="en-US" sz="22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Τυπικ</a:t>
                      </a:r>
                      <a:r>
                        <a:rPr b="0" lang="en-US" sz="2200" spc="-1" strike="noStrike">
                          <a:solidFill>
                            <a:srgbClr val="000000"/>
                          </a:solidFill>
                          <a:latin typeface="Calibri"/>
                          <a:ea typeface="ＭＳ Ｐゴシック"/>
                        </a:rPr>
                        <a:t>ός χρόνος ζωής (sec)</a:t>
                      </a:r>
                      <a:endParaRPr b="0" lang="en-US" sz="2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  <a:tc>
                  <a:txBody>
                    <a:bodyPr lIns="90000" rIns="90000" tIns="140400" bIns="46800"/>
                    <a:p>
                      <a:pPr algn="ctr">
                        <a:lnSpc>
                          <a:spcPct val="90000"/>
                        </a:lnSpc>
                        <a:spcBef>
                          <a:spcPts val="598"/>
                        </a:spcBef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10</a:t>
                      </a:r>
                      <a:r>
                        <a:rPr b="0" lang="en-US" sz="24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-2 3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  <a:tc>
                  <a:txBody>
                    <a:bodyPr lIns="90000" rIns="90000" tIns="140400" bIns="46800"/>
                    <a:p>
                      <a:pPr algn="ctr">
                        <a:lnSpc>
                          <a:spcPct val="90000"/>
                        </a:lnSpc>
                        <a:spcBef>
                          <a:spcPts val="598"/>
                        </a:spcBef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10</a:t>
                      </a:r>
                      <a:r>
                        <a:rPr b="0" lang="en-US" sz="24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-1 0 –</a:t>
                      </a: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10</a:t>
                      </a:r>
                      <a:r>
                        <a:rPr b="0" lang="en-US" sz="24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-8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598"/>
                        </a:spcBef>
                      </a:pPr>
                      <a:r>
                        <a:rPr b="0" lang="en-US" sz="20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(στις ασθενείς υπάρχουν μεγάλες διαφοροποιήσεις στους χρόνους ζωής)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  <a:tc>
                  <a:txBody>
                    <a:bodyPr lIns="90000" rIns="90000" tIns="140400" bIns="46800"/>
                    <a:p>
                      <a:pPr algn="ctr">
                        <a:lnSpc>
                          <a:spcPct val="90000"/>
                        </a:lnSpc>
                        <a:spcBef>
                          <a:spcPts val="598"/>
                        </a:spcBef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10</a:t>
                      </a:r>
                      <a:r>
                        <a:rPr b="0" lang="en-US" sz="24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-20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noFill/>
                  </a:tcPr>
                </a:tc>
                <a:tc>
                  <a:tcPr marL="90000" marR="90000">
                    <a:noFill/>
                  </a:tcPr>
                </a:tc>
              </a:tr>
            </a:tbl>
          </a:graphicData>
        </a:graphic>
      </p:graphicFrame>
      <p:sp>
        <p:nvSpPr>
          <p:cNvPr id="612" name="CustomShape 3"/>
          <p:cNvSpPr/>
          <p:nvPr/>
        </p:nvSpPr>
        <p:spPr>
          <a:xfrm>
            <a:off x="1492200" y="3852000"/>
            <a:ext cx="6629400" cy="147780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3" name="TextShape 4"/>
          <p:cNvSpPr txBox="1"/>
          <p:nvPr/>
        </p:nvSpPr>
        <p:spPr>
          <a:xfrm>
            <a:off x="102600" y="5524200"/>
            <a:ext cx="8877600" cy="91332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Ο χρόνος ζωής είναι ένδειξη για το ποιά αλληλεπίδραση είναι υπεύθυνη για τη διάσπαση, και τι “α” (σταθερά σύζευξης) έχει αυτή η αλληλεπίδραση. Να έχετε υπ' όψιν σας αυτές τις τάξεις μεγέθους.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4" name="CustomShape 5"/>
          <p:cNvSpPr/>
          <p:nvPr/>
        </p:nvSpPr>
        <p:spPr>
          <a:xfrm>
            <a:off x="1780560" y="1872000"/>
            <a:ext cx="5486040" cy="106380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TextShape 1"/>
          <p:cNvSpPr txBox="1"/>
          <p:nvPr/>
        </p:nvSpPr>
        <p:spPr>
          <a:xfrm>
            <a:off x="0" y="80640"/>
            <a:ext cx="9136080" cy="700560"/>
          </a:xfrm>
          <a:prstGeom prst="rect">
            <a:avLst/>
          </a:prstGeom>
          <a:solidFill>
            <a:srgbClr val="e0efd4"/>
          </a:solidFill>
          <a:ln>
            <a:noFill/>
          </a:ln>
        </p:spPr>
        <p:txBody>
          <a:bodyPr lIns="90000" rIns="90000" tIns="46800" bIns="46800" anchor="ctr"/>
          <a:p>
            <a:pPr algn="ctr"/>
            <a:r>
              <a:rPr b="0" lang="en-US" sz="3600" spc="-1" strike="noStrike">
                <a:solidFill>
                  <a:srgbClr val="0000ff"/>
                </a:solidFill>
                <a:latin typeface="Calibri"/>
              </a:rPr>
              <a:t>Άσκηση 4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: </a:t>
            </a:r>
            <a:r>
              <a:rPr b="1" lang="en-US" sz="3600" spc="-1" strike="noStrike">
                <a:solidFill>
                  <a:srgbClr val="000000"/>
                </a:solidFill>
                <a:latin typeface="Calibri"/>
              </a:rPr>
              <a:t>σ(e+ e- → μ+ μ-)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6" name="TextShape 2"/>
          <p:cNvSpPr txBox="1"/>
          <p:nvPr/>
        </p:nvSpPr>
        <p:spPr>
          <a:xfrm>
            <a:off x="0" y="721800"/>
            <a:ext cx="9144000" cy="567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 marL="342720" indent="-342720" algn="ctr">
              <a:spcBef>
                <a:spcPts val="799"/>
              </a:spcBef>
            </a:pPr>
            <a:r>
              <a:rPr b="0" lang="en-US" sz="3200" spc="-1" strike="noStrike">
                <a:solidFill>
                  <a:srgbClr val="0000ff"/>
                </a:solidFill>
                <a:latin typeface="Calibri"/>
              </a:rPr>
              <a:t>Γράψτε την εξάρτηση της ενεργού διατομής από τη σταθερά σύζευξης και τη ενέργεια της σύγκρουσης στο κέντρο μάζας για την αλληλεπίδραση εξαΰλωσης e+ e- και δημιουργίας μ+ μ- :  e+ e- → γ → μ+ μ-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 algn="ctr">
              <a:spcBef>
                <a:spcPts val="799"/>
              </a:spcBef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 algn="ctr">
              <a:spcBef>
                <a:spcPts val="799"/>
              </a:spcBef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 algn="ctr">
              <a:spcBef>
                <a:spcPts val="799"/>
              </a:spcBef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 algn="ctr">
              <a:spcBef>
                <a:spcPts val="799"/>
              </a:spcBef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 algn="ctr">
              <a:spcBef>
                <a:spcPts val="799"/>
              </a:spcBef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σ(e+ e- → μ+ μ-) ~ |Μ|</a:t>
            </a:r>
            <a:r>
              <a:rPr b="1" lang="en-US" sz="3862" spc="-1" strike="noStrike" baseline="101000">
                <a:solidFill>
                  <a:srgbClr val="000000"/>
                </a:solidFill>
                <a:latin typeface="Calibri"/>
              </a:rPr>
              <a:t>2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 * ρ(Ε) = (α/q</a:t>
            </a:r>
            <a:r>
              <a:rPr b="1" lang="en-US" sz="3862" spc="-1" strike="noStrike" baseline="101000">
                <a:solidFill>
                  <a:srgbClr val="000000"/>
                </a:solidFill>
                <a:latin typeface="Calibri"/>
              </a:rPr>
              <a:t>2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)</a:t>
            </a:r>
            <a:r>
              <a:rPr b="1" lang="en-US" sz="3862" spc="-1" strike="noStrike" baseline="101000">
                <a:solidFill>
                  <a:srgbClr val="ff0000"/>
                </a:solidFill>
                <a:latin typeface="Calibri"/>
              </a:rPr>
              <a:t>2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 * E</a:t>
            </a:r>
            <a:r>
              <a:rPr b="1" lang="en-US" sz="3862" spc="-1" strike="noStrike" baseline="-101000">
                <a:solidFill>
                  <a:srgbClr val="000000"/>
                </a:solidFill>
                <a:latin typeface="Calibri"/>
              </a:rPr>
              <a:t>cm</a:t>
            </a:r>
            <a:r>
              <a:rPr b="1" lang="en-US" sz="3862" spc="-1" strike="noStrike" baseline="101000">
                <a:solidFill>
                  <a:srgbClr val="000000"/>
                </a:solidFill>
                <a:latin typeface="Calibri"/>
              </a:rPr>
              <a:t>k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  = (α/E</a:t>
            </a:r>
            <a:r>
              <a:rPr b="1" lang="en-US" sz="3862" spc="-1" strike="noStrike" baseline="-101000">
                <a:solidFill>
                  <a:srgbClr val="000000"/>
                </a:solidFill>
                <a:latin typeface="Calibri"/>
              </a:rPr>
              <a:t>cm</a:t>
            </a:r>
            <a:r>
              <a:rPr b="1" lang="en-US" sz="3862" spc="-1" strike="noStrike" baseline="101000">
                <a:solidFill>
                  <a:srgbClr val="000000"/>
                </a:solidFill>
                <a:latin typeface="Calibri"/>
              </a:rPr>
              <a:t>2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)</a:t>
            </a:r>
            <a:r>
              <a:rPr b="1" lang="en-US" sz="3862" spc="-1" strike="noStrike" baseline="101000">
                <a:solidFill>
                  <a:srgbClr val="ff0000"/>
                </a:solidFill>
                <a:latin typeface="Calibri"/>
              </a:rPr>
              <a:t>2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 * E</a:t>
            </a:r>
            <a:r>
              <a:rPr b="1" lang="en-US" sz="3862" spc="-1" strike="noStrike" baseline="-101000">
                <a:solidFill>
                  <a:srgbClr val="000000"/>
                </a:solidFill>
                <a:latin typeface="Calibri"/>
              </a:rPr>
              <a:t>cm</a:t>
            </a:r>
            <a:r>
              <a:rPr b="1" lang="en-US" sz="3862" spc="-1" strike="noStrike" baseline="101000">
                <a:solidFill>
                  <a:srgbClr val="000000"/>
                </a:solidFill>
                <a:latin typeface="Calibri"/>
              </a:rPr>
              <a:t>k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 = α</a:t>
            </a:r>
            <a:r>
              <a:rPr b="1" lang="en-US" sz="3862" spc="-1" strike="noStrike" baseline="101000">
                <a:solidFill>
                  <a:srgbClr val="ff0000"/>
                </a:solidFill>
                <a:latin typeface="Calibri"/>
              </a:rPr>
              <a:t>2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 * E</a:t>
            </a:r>
            <a:r>
              <a:rPr b="1" lang="en-US" sz="3862" spc="-1" strike="noStrike" baseline="-101000">
                <a:solidFill>
                  <a:srgbClr val="000000"/>
                </a:solidFill>
                <a:latin typeface="Calibri"/>
              </a:rPr>
              <a:t>cm</a:t>
            </a:r>
            <a:r>
              <a:rPr b="1" lang="en-US" sz="3862" spc="-1" strike="noStrike" baseline="101000">
                <a:solidFill>
                  <a:srgbClr val="ff0000"/>
                </a:solidFill>
                <a:latin typeface="Calibri"/>
              </a:rPr>
              <a:t>-2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 algn="ctr">
              <a:spcBef>
                <a:spcPts val="799"/>
              </a:spcBef>
            </a:pPr>
            <a:r>
              <a:rPr b="1" lang="en-US" sz="3862" spc="-1" strike="noStrike" baseline="101000">
                <a:solidFill>
                  <a:srgbClr val="ff0000"/>
                </a:solidFill>
                <a:latin typeface="Calibri"/>
              </a:rPr>
              <a:t>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 algn="ctr"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Το α είναι αδιάστατο και το α</a:t>
            </a:r>
            <a:r>
              <a:rPr b="0" lang="en-US" sz="3862" spc="-1" strike="noStrike" baseline="101000">
                <a:solidFill>
                  <a:srgbClr val="000000"/>
                </a:solidFill>
                <a:latin typeface="Calibri"/>
              </a:rPr>
              <a:t>2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είναι από τους 2 κόμβους στο διάγραμμα Feynman. To q</a:t>
            </a:r>
            <a:r>
              <a:rPr b="0" lang="en-US" sz="3862" spc="-1" strike="noStrike" baseline="101000">
                <a:solidFill>
                  <a:srgbClr val="000000"/>
                </a:solidFill>
                <a:latin typeface="Calibri"/>
              </a:rPr>
              <a:t>2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 = (P</a:t>
            </a:r>
            <a:r>
              <a:rPr b="0" lang="en-US" sz="3862" spc="-1" strike="noStrike" baseline="-101000">
                <a:solidFill>
                  <a:srgbClr val="000000"/>
                </a:solidFill>
                <a:latin typeface="Calibri"/>
              </a:rPr>
              <a:t>e-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+ P</a:t>
            </a:r>
            <a:r>
              <a:rPr b="0" lang="en-US" sz="3862" spc="-1" strike="noStrike" baseline="-101000">
                <a:solidFill>
                  <a:srgbClr val="000000"/>
                </a:solidFill>
                <a:latin typeface="Calibri"/>
              </a:rPr>
              <a:t>e+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)</a:t>
            </a:r>
            <a:r>
              <a:rPr b="0" lang="en-US" sz="3862" spc="-1" strike="noStrike" baseline="101000">
                <a:solidFill>
                  <a:srgbClr val="000000"/>
                </a:solidFill>
                <a:latin typeface="Calibri"/>
              </a:rPr>
              <a:t>2 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= (Ολική ενέργεια)</a:t>
            </a:r>
            <a:r>
              <a:rPr b="0" lang="en-US" sz="3862" spc="-1" strike="noStrike" baseline="101000">
                <a:solidFill>
                  <a:srgbClr val="000000"/>
                </a:solidFill>
                <a:latin typeface="Calibri"/>
              </a:rPr>
              <a:t>2  - 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(Ολική ορμή)</a:t>
            </a:r>
            <a:r>
              <a:rPr b="0" lang="en-US" sz="3862" spc="-1" strike="noStrike" baseline="101000">
                <a:solidFill>
                  <a:srgbClr val="000000"/>
                </a:solidFill>
                <a:latin typeface="Calibri"/>
              </a:rPr>
              <a:t>2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=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1" lang="en-US" sz="3862" spc="-1" strike="noStrike" baseline="-101000">
                <a:solidFill>
                  <a:srgbClr val="000000"/>
                </a:solidFill>
                <a:latin typeface="Calibri"/>
              </a:rPr>
              <a:t>cm</a:t>
            </a:r>
            <a:r>
              <a:rPr b="1" lang="en-US" sz="3862" spc="-1" strike="noStrike" baseline="101000">
                <a:solidFill>
                  <a:srgbClr val="000000"/>
                </a:solidFill>
                <a:latin typeface="Calibri"/>
              </a:rPr>
              <a:t>2  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, γιατί η ολική ορμή είναι μηδέν στο σύστημα του κέντρου μάζας.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 algn="ctr"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Η </a:t>
            </a:r>
            <a:r>
              <a:rPr b="0" lang="en-US" sz="3200" spc="-1" strike="noStrike">
                <a:solidFill>
                  <a:srgbClr val="ff0000"/>
                </a:solidFill>
                <a:latin typeface="Calibri"/>
              </a:rPr>
              <a:t>δύναμη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στην ενέργεια σύγκρουσης στο κέντρο μάζας, Εcm (που είναι η ενέργεια που είναι διαθέσιμη στα προϊόντα όταν θεωρούμε τις μάζες πολύ μικρές) είναι </a:t>
            </a:r>
            <a:r>
              <a:rPr b="0" lang="en-US" sz="3200" spc="-1" strike="noStrike">
                <a:solidFill>
                  <a:srgbClr val="ff0000"/>
                </a:solidFill>
                <a:latin typeface="Calibri"/>
              </a:rPr>
              <a:t>“-2”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,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 algn="ctr"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γιατί: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 algn="ctr"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[Ενεργός Διατομή]= [Επιφάνεια] = [Ε]</a:t>
            </a:r>
            <a:r>
              <a:rPr b="0" lang="en-US" sz="3862" spc="-1" strike="noStrike" baseline="101000">
                <a:solidFill>
                  <a:srgbClr val="000000"/>
                </a:solidFill>
                <a:latin typeface="Calibri"/>
              </a:rPr>
              <a:t>-2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 algn="ctr">
              <a:spcBef>
                <a:spcPts val="799"/>
              </a:spcBef>
            </a:pPr>
            <a:r>
              <a:rPr b="0" lang="en-US" sz="3862" spc="-1" strike="noStrike" baseline="101000">
                <a:solidFill>
                  <a:srgbClr val="000000"/>
                </a:solidFill>
                <a:latin typeface="Calibri"/>
              </a:rPr>
              <a:t>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 algn="ctr">
              <a:spcBef>
                <a:spcPts val="799"/>
              </a:spcBef>
            </a:pPr>
            <a:r>
              <a:rPr b="0" lang="en-US" sz="3862" spc="-1" strike="noStrike" baseline="101000">
                <a:solidFill>
                  <a:srgbClr val="000000"/>
                </a:solidFill>
                <a:latin typeface="Calibri"/>
              </a:rPr>
              <a:t>Αφού E * t = hbar = 1 , έχουμε ότι:  [t] =  1 / [Ε]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 algn="ctr">
              <a:spcBef>
                <a:spcPts val="799"/>
              </a:spcBef>
            </a:pPr>
            <a:r>
              <a:rPr b="0" lang="en-US" sz="3862" spc="-1" strike="noStrike" baseline="101000">
                <a:solidFill>
                  <a:srgbClr val="000000"/>
                </a:solidFill>
                <a:latin typeface="Calibri"/>
              </a:rPr>
              <a:t>και αφού c = 1 , έχουμει ότι: [Μήκος] = [Χρόνος] = 1 / [Ε]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17" name="Formula 3"/>
              <p:cNvSpPr txBox="1"/>
              <p:nvPr/>
            </p:nvSpPr>
            <p:spPr>
              <a:xfrm>
                <a:off x="3921480" y="1804320"/>
                <a:ext cx="343080" cy="225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α</m:t>
                        </m:r>
                      </m:e>
                    </m:rad>
                  </m:oMath>
                </a14:m>
              </a:p>
            </p:txBody>
          </p:sp>
        </mc:Choice>
        <mc:Fallback/>
      </mc:AlternateContent>
      <p:sp>
        <p:nvSpPr>
          <p:cNvPr id="618" name="Line 4"/>
          <p:cNvSpPr/>
          <p:nvPr/>
        </p:nvSpPr>
        <p:spPr>
          <a:xfrm>
            <a:off x="3390120" y="1658520"/>
            <a:ext cx="703800" cy="423360"/>
          </a:xfrm>
          <a:prstGeom prst="line">
            <a:avLst/>
          </a:prstGeom>
          <a:ln w="27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19" name="Line 5"/>
          <p:cNvSpPr/>
          <p:nvPr/>
        </p:nvSpPr>
        <p:spPr>
          <a:xfrm flipH="1">
            <a:off x="3389040" y="2081520"/>
            <a:ext cx="705600" cy="423360"/>
          </a:xfrm>
          <a:prstGeom prst="line">
            <a:avLst/>
          </a:prstGeom>
          <a:ln w="27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20" name="Group 6"/>
          <p:cNvGrpSpPr/>
          <p:nvPr/>
        </p:nvGrpSpPr>
        <p:grpSpPr>
          <a:xfrm>
            <a:off x="4101480" y="1873080"/>
            <a:ext cx="446760" cy="310680"/>
            <a:chOff x="4101480" y="1873080"/>
            <a:chExt cx="446760" cy="310680"/>
          </a:xfrm>
        </p:grpSpPr>
        <p:sp>
          <p:nvSpPr>
            <p:cNvPr id="621" name="CustomShape 7"/>
            <p:cNvSpPr/>
            <p:nvPr/>
          </p:nvSpPr>
          <p:spPr>
            <a:xfrm>
              <a:off x="4101480" y="1873080"/>
              <a:ext cx="115200" cy="310680"/>
            </a:xfrm>
            <a:custGeom>
              <a:avLst/>
              <a:gdLst/>
              <a:ahLst/>
              <a:rect l="l" t="t" r="r" b="b"/>
              <a:pathLst>
                <a:path w="520" h="1395">
                  <a:moveTo>
                    <a:pt x="0" y="932"/>
                  </a:moveTo>
                  <a:cubicBezTo>
                    <a:pt x="346" y="0"/>
                    <a:pt x="116" y="1395"/>
                    <a:pt x="500" y="1024"/>
                  </a:cubicBezTo>
                  <a:lnTo>
                    <a:pt x="520" y="778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2" name="CustomShape 8"/>
            <p:cNvSpPr/>
            <p:nvPr/>
          </p:nvSpPr>
          <p:spPr>
            <a:xfrm>
              <a:off x="4210920" y="1873080"/>
              <a:ext cx="115200" cy="310680"/>
            </a:xfrm>
            <a:custGeom>
              <a:avLst/>
              <a:gdLst/>
              <a:ahLst/>
              <a:rect l="l" t="t" r="r" b="b"/>
              <a:pathLst>
                <a:path w="520" h="1395">
                  <a:moveTo>
                    <a:pt x="0" y="932"/>
                  </a:moveTo>
                  <a:cubicBezTo>
                    <a:pt x="347" y="0"/>
                    <a:pt x="116" y="1395"/>
                    <a:pt x="501" y="1024"/>
                  </a:cubicBezTo>
                  <a:lnTo>
                    <a:pt x="520" y="778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3" name="CustomShape 9"/>
            <p:cNvSpPr/>
            <p:nvPr/>
          </p:nvSpPr>
          <p:spPr>
            <a:xfrm>
              <a:off x="4322160" y="1873080"/>
              <a:ext cx="115560" cy="310680"/>
            </a:xfrm>
            <a:custGeom>
              <a:avLst/>
              <a:gdLst/>
              <a:ahLst/>
              <a:rect l="l" t="t" r="r" b="b"/>
              <a:pathLst>
                <a:path w="520" h="1395">
                  <a:moveTo>
                    <a:pt x="0" y="932"/>
                  </a:moveTo>
                  <a:cubicBezTo>
                    <a:pt x="346" y="0"/>
                    <a:pt x="116" y="1395"/>
                    <a:pt x="500" y="1024"/>
                  </a:cubicBezTo>
                  <a:lnTo>
                    <a:pt x="520" y="778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4" name="CustomShape 10"/>
            <p:cNvSpPr/>
            <p:nvPr/>
          </p:nvSpPr>
          <p:spPr>
            <a:xfrm>
              <a:off x="4433040" y="1873080"/>
              <a:ext cx="115200" cy="310680"/>
            </a:xfrm>
            <a:custGeom>
              <a:avLst/>
              <a:gdLst/>
              <a:ahLst/>
              <a:rect l="l" t="t" r="r" b="b"/>
              <a:pathLst>
                <a:path w="520" h="1395">
                  <a:moveTo>
                    <a:pt x="0" y="932"/>
                  </a:moveTo>
                  <a:cubicBezTo>
                    <a:pt x="347" y="0"/>
                    <a:pt x="116" y="1395"/>
                    <a:pt x="501" y="1024"/>
                  </a:cubicBezTo>
                  <a:lnTo>
                    <a:pt x="520" y="778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25" name="Line 11"/>
          <p:cNvSpPr/>
          <p:nvPr/>
        </p:nvSpPr>
        <p:spPr>
          <a:xfrm flipV="1">
            <a:off x="4560840" y="1636200"/>
            <a:ext cx="563040" cy="425160"/>
          </a:xfrm>
          <a:prstGeom prst="line">
            <a:avLst/>
          </a:prstGeom>
          <a:ln w="27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26" name="Line 12"/>
          <p:cNvSpPr/>
          <p:nvPr/>
        </p:nvSpPr>
        <p:spPr>
          <a:xfrm flipH="1" flipV="1">
            <a:off x="4537440" y="2059200"/>
            <a:ext cx="564840" cy="425160"/>
          </a:xfrm>
          <a:prstGeom prst="line">
            <a:avLst/>
          </a:prstGeom>
          <a:ln w="27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27" name="CustomShape 13"/>
          <p:cNvSpPr/>
          <p:nvPr/>
        </p:nvSpPr>
        <p:spPr>
          <a:xfrm>
            <a:off x="3108600" y="1517400"/>
            <a:ext cx="251280" cy="244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/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e-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8" name="CustomShape 14"/>
          <p:cNvSpPr/>
          <p:nvPr/>
        </p:nvSpPr>
        <p:spPr>
          <a:xfrm>
            <a:off x="5103360" y="1517400"/>
            <a:ext cx="251280" cy="244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/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e-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9" name="CustomShape 15"/>
          <p:cNvSpPr/>
          <p:nvPr/>
        </p:nvSpPr>
        <p:spPr>
          <a:xfrm>
            <a:off x="5104080" y="2361600"/>
            <a:ext cx="290520" cy="244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/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e+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0" name="CustomShape 16"/>
          <p:cNvSpPr/>
          <p:nvPr/>
        </p:nvSpPr>
        <p:spPr>
          <a:xfrm>
            <a:off x="3132000" y="2361600"/>
            <a:ext cx="290160" cy="244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/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e+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31" name="Formula 17"/>
              <p:cNvSpPr txBox="1"/>
              <p:nvPr/>
            </p:nvSpPr>
            <p:spPr>
              <a:xfrm>
                <a:off x="4386960" y="1804320"/>
                <a:ext cx="343080" cy="225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α</m:t>
                        </m:r>
                      </m:e>
                    </m:rad>
                  </m:oMath>
                </a14:m>
              </a:p>
            </p:txBody>
          </p:sp>
        </mc:Choice>
        <mc:Fallback/>
      </mc:AlternateContent>
      <p:sp>
        <p:nvSpPr>
          <p:cNvPr id="632" name="CustomShape 18"/>
          <p:cNvSpPr/>
          <p:nvPr/>
        </p:nvSpPr>
        <p:spPr>
          <a:xfrm>
            <a:off x="4239360" y="2095560"/>
            <a:ext cx="204120" cy="24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/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γ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3" name="CustomShape 19"/>
          <p:cNvSpPr/>
          <p:nvPr/>
        </p:nvSpPr>
        <p:spPr>
          <a:xfrm>
            <a:off x="4057560" y="2059920"/>
            <a:ext cx="56520" cy="56880"/>
          </a:xfrm>
          <a:prstGeom prst="ellipse">
            <a:avLst/>
          </a:prstGeom>
          <a:solidFill>
            <a:srgbClr val="0000ff"/>
          </a:solidFill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4" name="CustomShape 20"/>
          <p:cNvSpPr/>
          <p:nvPr/>
        </p:nvSpPr>
        <p:spPr>
          <a:xfrm>
            <a:off x="4522680" y="2037600"/>
            <a:ext cx="56880" cy="56880"/>
          </a:xfrm>
          <a:prstGeom prst="ellipse">
            <a:avLst/>
          </a:prstGeom>
          <a:solidFill>
            <a:srgbClr val="0000ff"/>
          </a:solidFill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5" name="Line 21"/>
          <p:cNvSpPr/>
          <p:nvPr/>
        </p:nvSpPr>
        <p:spPr>
          <a:xfrm>
            <a:off x="3498840" y="1719360"/>
            <a:ext cx="170640" cy="1026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6" name="Line 22"/>
          <p:cNvSpPr/>
          <p:nvPr/>
        </p:nvSpPr>
        <p:spPr>
          <a:xfrm flipH="1" flipV="1">
            <a:off x="4810320" y="2251080"/>
            <a:ext cx="159120" cy="11988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TextShape 1"/>
          <p:cNvSpPr txBox="1"/>
          <p:nvPr/>
        </p:nvSpPr>
        <p:spPr>
          <a:xfrm>
            <a:off x="0" y="84600"/>
            <a:ext cx="9136080" cy="699480"/>
          </a:xfrm>
          <a:prstGeom prst="rect">
            <a:avLst/>
          </a:prstGeom>
          <a:solidFill>
            <a:srgbClr val="e0efd4"/>
          </a:solidFill>
          <a:ln>
            <a:noFill/>
          </a:ln>
        </p:spPr>
        <p:txBody>
          <a:bodyPr lIns="90000" rIns="90000" tIns="46800" bIns="46800" anchor="ctr"/>
          <a:p>
            <a:pPr algn="ctr"/>
            <a:r>
              <a:rPr b="0" lang="en-US" sz="3600" spc="-1" strike="noStrike">
                <a:solidFill>
                  <a:srgbClr val="0000ff"/>
                </a:solidFill>
                <a:latin typeface="Calibri"/>
              </a:rPr>
              <a:t>Άσκηση 5: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3600" spc="-1" strike="noStrike">
                <a:solidFill>
                  <a:srgbClr val="000000"/>
                </a:solidFill>
                <a:latin typeface="Calibri"/>
              </a:rPr>
              <a:t>Γ ( τ- → μ- ν ν)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8" name="TextShape 2"/>
          <p:cNvSpPr txBox="1"/>
          <p:nvPr/>
        </p:nvSpPr>
        <p:spPr>
          <a:xfrm>
            <a:off x="228600" y="865800"/>
            <a:ext cx="8686800" cy="5486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 marL="342720" indent="-342720" algn="ctr">
              <a:spcBef>
                <a:spcPts val="799"/>
              </a:spcBef>
            </a:pPr>
            <a:r>
              <a:rPr b="0" lang="en-US" sz="3200" spc="-1" strike="noStrike">
                <a:solidFill>
                  <a:srgbClr val="0000ff"/>
                </a:solidFill>
                <a:latin typeface="Calibri"/>
              </a:rPr>
              <a:t>Γράψτε το είδος των νετρίνων, φτιάξτε το διάγραμμα Feynman, και βρείτε την εξάρτηση του ρυθμού διάσπασης Γ από τη σταθερά σύζευξης και τη διάσοπαση του ταυ σε μιόνο, αν θεωρήσετε τις μάζες των προϊόντων αμελητέες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 algn="ctr">
              <a:spcBef>
                <a:spcPts val="799"/>
              </a:spcBef>
            </a:pPr>
            <a:r>
              <a:rPr b="0" lang="en-US" sz="3200" spc="-1" strike="noStrike">
                <a:solidFill>
                  <a:srgbClr val="0000ff"/>
                </a:solidFill>
                <a:latin typeface="Calibri"/>
              </a:rPr>
              <a:t>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 algn="ctr">
              <a:spcBef>
                <a:spcPts val="799"/>
              </a:spcBef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Γ( τ- → μ- ν ν) ~ |Μ|</a:t>
            </a:r>
            <a:r>
              <a:rPr b="1" lang="en-US" sz="3862" spc="-1" strike="noStrike" baseline="101000">
                <a:solidFill>
                  <a:srgbClr val="000000"/>
                </a:solidFill>
                <a:latin typeface="Calibri"/>
              </a:rPr>
              <a:t>2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 * ρ(Ε) ~ (α</a:t>
            </a:r>
            <a:r>
              <a:rPr b="1" lang="en-US" sz="3862" spc="-1" strike="noStrike" baseline="-101000">
                <a:solidFill>
                  <a:srgbClr val="000000"/>
                </a:solidFill>
                <a:latin typeface="Calibri"/>
              </a:rPr>
              <a:t>w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 / M</a:t>
            </a:r>
            <a:r>
              <a:rPr b="1" lang="en-US" sz="3862" spc="-1" strike="noStrike" baseline="-101000">
                <a:solidFill>
                  <a:srgbClr val="000000"/>
                </a:solidFill>
                <a:latin typeface="Calibri"/>
              </a:rPr>
              <a:t>w</a:t>
            </a:r>
            <a:r>
              <a:rPr b="1" lang="en-US" sz="3862" spc="-1" strike="noStrike" baseline="101000">
                <a:solidFill>
                  <a:srgbClr val="000000"/>
                </a:solidFill>
                <a:latin typeface="Calibri"/>
              </a:rPr>
              <a:t>2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)</a:t>
            </a:r>
            <a:r>
              <a:rPr b="1" lang="en-US" sz="3862" spc="-1" strike="noStrike" baseline="101000">
                <a:solidFill>
                  <a:srgbClr val="ff0000"/>
                </a:solidFill>
                <a:latin typeface="Calibri"/>
              </a:rPr>
              <a:t>2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  * m</a:t>
            </a:r>
            <a:r>
              <a:rPr b="1" lang="en-US" sz="3862" spc="-1" strike="noStrike" baseline="-101000">
                <a:solidFill>
                  <a:srgbClr val="000000"/>
                </a:solidFill>
                <a:latin typeface="Calibri"/>
              </a:rPr>
              <a:t>τ</a:t>
            </a:r>
            <a:r>
              <a:rPr b="1" lang="en-US" sz="3862" spc="-1" strike="noStrike" baseline="101000">
                <a:solidFill>
                  <a:srgbClr val="ff0000"/>
                </a:solidFill>
                <a:latin typeface="Calibri"/>
              </a:rPr>
              <a:t>5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 ~ G</a:t>
            </a:r>
            <a:r>
              <a:rPr b="1" lang="en-US" sz="3862" spc="-1" strike="noStrike" baseline="101000">
                <a:solidFill>
                  <a:srgbClr val="ff0000"/>
                </a:solidFill>
                <a:latin typeface="Calibri"/>
              </a:rPr>
              <a:t>2</a:t>
            </a:r>
            <a:r>
              <a:rPr b="1" lang="en-US" sz="3200" spc="-1" strike="noStrike">
                <a:solidFill>
                  <a:srgbClr val="ff0000"/>
                </a:solidFill>
                <a:latin typeface="Calibri"/>
              </a:rPr>
              <a:t>   </a:t>
            </a:r>
            <a:r>
              <a:rPr b="1" lang="en-US" sz="3200" spc="-1" strike="noStrike">
                <a:latin typeface="Calibri"/>
              </a:rPr>
              <a:t>* m</a:t>
            </a:r>
            <a:r>
              <a:rPr b="1" lang="en-US" sz="3862" spc="-1" strike="noStrike" baseline="-101000">
                <a:latin typeface="Calibri"/>
              </a:rPr>
              <a:t>τ</a:t>
            </a:r>
            <a:r>
              <a:rPr b="1" lang="en-US" sz="3862" spc="-1" strike="noStrike" baseline="101000">
                <a:solidFill>
                  <a:srgbClr val="ff0000"/>
                </a:solidFill>
                <a:latin typeface="Calibri"/>
              </a:rPr>
              <a:t>5</a:t>
            </a:r>
            <a:r>
              <a:rPr b="1" lang="en-US" sz="3200" spc="-1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3200" spc="-1" strike="noStrike">
                <a:solidFill>
                  <a:srgbClr val="ff0000"/>
                </a:solidFill>
                <a:latin typeface="Calibri"/>
              </a:rPr>
              <a:t>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 algn="ctr">
              <a:spcBef>
                <a:spcPts val="799"/>
              </a:spcBef>
            </a:pPr>
            <a:r>
              <a:rPr b="1" lang="en-US" sz="3200" spc="-1" strike="noStrike">
                <a:solidFill>
                  <a:srgbClr val="ff0000"/>
                </a:solidFill>
                <a:latin typeface="Calibri"/>
              </a:rPr>
              <a:t>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 algn="ctr"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Το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α</a:t>
            </a:r>
            <a:r>
              <a:rPr b="1" lang="en-US" sz="3862" spc="-1" strike="noStrike" baseline="-101000">
                <a:solidFill>
                  <a:srgbClr val="000000"/>
                </a:solidFill>
                <a:latin typeface="Calibri"/>
                <a:ea typeface="ＭＳ Ｐゴシック"/>
              </a:rPr>
              <a:t>w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είναι αδιάστατο,αλλά στις ασθενείς έρxεται μαζί με το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M</a:t>
            </a:r>
            <a:r>
              <a:rPr b="1" lang="en-US" sz="3862" spc="-1" strike="noStrike" baseline="-101000">
                <a:solidFill>
                  <a:srgbClr val="000000"/>
                </a:solidFill>
                <a:latin typeface="Calibri"/>
                <a:ea typeface="ＭＳ Ｐゴシック"/>
              </a:rPr>
              <a:t>w</a:t>
            </a:r>
            <a:r>
              <a:rPr b="1" lang="en-US" sz="3862" spc="-1" strike="noStrike" baseline="101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στον παρονομαστή στον όρο του διαδότη. Είναι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α</a:t>
            </a:r>
            <a:r>
              <a:rPr b="1" lang="en-US" sz="3862" spc="-1" strike="noStrike" baseline="-101000">
                <a:solidFill>
                  <a:srgbClr val="000000"/>
                </a:solidFill>
                <a:latin typeface="Calibri"/>
              </a:rPr>
              <a:t>w</a:t>
            </a:r>
            <a:r>
              <a:rPr b="0" lang="en-US" sz="3862" spc="-1" strike="noStrike" baseline="101000">
                <a:solidFill>
                  <a:srgbClr val="000000"/>
                </a:solidFill>
                <a:latin typeface="Calibri"/>
              </a:rPr>
              <a:t>2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από τους 2 κόμβους στο διάγραμμα Feynman.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 algn="ctr"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Το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G =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α</a:t>
            </a:r>
            <a:r>
              <a:rPr b="1" lang="en-US" sz="3862" spc="-1" strike="noStrike" baseline="-101000">
                <a:solidFill>
                  <a:srgbClr val="000000"/>
                </a:solidFill>
                <a:latin typeface="Calibri"/>
              </a:rPr>
              <a:t>w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 / M</a:t>
            </a:r>
            <a:r>
              <a:rPr b="1" lang="en-US" sz="3862" spc="-1" strike="noStrike" baseline="-101000">
                <a:solidFill>
                  <a:srgbClr val="000000"/>
                </a:solidFill>
                <a:latin typeface="Calibri"/>
              </a:rPr>
              <a:t>w</a:t>
            </a:r>
            <a:r>
              <a:rPr b="1" lang="en-US" sz="3862" spc="-1" strike="noStrike" baseline="101000">
                <a:solidFill>
                  <a:srgbClr val="000000"/>
                </a:solidFill>
                <a:latin typeface="Calibri"/>
              </a:rPr>
              <a:t>2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είναι η σταθερά Fermi που έχει διαστάσεις [Ε]</a:t>
            </a:r>
            <a:r>
              <a:rPr b="0" lang="en-US" sz="3862" spc="-1" strike="noStrike" baseline="101000">
                <a:solidFill>
                  <a:srgbClr val="000000"/>
                </a:solidFill>
                <a:latin typeface="Calibri"/>
              </a:rPr>
              <a:t>-2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. Οποτε η </a:t>
            </a:r>
            <a:r>
              <a:rPr b="0" lang="en-US" sz="3200" spc="-1" strike="noStrike">
                <a:solidFill>
                  <a:srgbClr val="ff0000"/>
                </a:solidFill>
                <a:latin typeface="Calibri"/>
              </a:rPr>
              <a:t>δύναμη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στη μάζα του ταυ (που είναι η ενέργεια που είναι διαθέσιμη στα προϊόντα όταν θεωρούμε τις μάζες τους πολύ μικρές) είναι </a:t>
            </a:r>
            <a:r>
              <a:rPr b="0" lang="en-US" sz="3200" spc="-1" strike="noStrike">
                <a:solidFill>
                  <a:srgbClr val="ff0000"/>
                </a:solidFill>
                <a:latin typeface="Calibri"/>
              </a:rPr>
              <a:t>“5”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,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 algn="ctr"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γιατί: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 algn="ctr"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[Εύρος σωματιδίου, Γ]= [Ε]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TextShape 1"/>
          <p:cNvSpPr txBox="1"/>
          <p:nvPr/>
        </p:nvSpPr>
        <p:spPr>
          <a:xfrm>
            <a:off x="457200" y="474120"/>
            <a:ext cx="8229240" cy="547236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txBody>
          <a:bodyPr lIns="0" rIns="0" tIns="0" bIns="0" anchor="ctr"/>
          <a:p>
            <a:pPr algn="ctr"/>
            <a:r>
              <a:rPr b="0" lang="en-US" sz="3850" spc="-1" strike="noStrike">
                <a:latin typeface="Arial"/>
              </a:rPr>
              <a:t>5. </a:t>
            </a:r>
            <a:br/>
            <a:r>
              <a:rPr b="0" lang="en-US" sz="3850" spc="-1" strike="noStrike">
                <a:latin typeface="Arial"/>
              </a:rPr>
              <a:t>Aκόμα κι αν επιτρέπεται μια αντίδραση, </a:t>
            </a:r>
            <a:br/>
            <a:r>
              <a:rPr b="0" lang="en-US" sz="3850" spc="-1" strike="noStrike">
                <a:latin typeface="Arial"/>
              </a:rPr>
              <a:t>έχοντας ελέγξει φορτίο, ενέργεια, λεπτονικούς και βαρυονικούς αριθμούς,</a:t>
            </a:r>
            <a:br/>
            <a:r>
              <a:rPr b="0" lang="en-US" sz="3850" spc="-1" strike="noStrike">
                <a:latin typeface="Arial"/>
              </a:rPr>
              <a:t>ελέγχοντας τη διατήρηση της στροφορμής μπορεί να δούμε ότι δεν επιτρέπεται λόγω της απαγορευτικής αρχής του Pauli </a:t>
            </a:r>
            <a:endParaRPr b="0" lang="en-US" sz="3850" spc="-1" strike="noStrike"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CustomShape 1"/>
          <p:cNvSpPr/>
          <p:nvPr/>
        </p:nvSpPr>
        <p:spPr>
          <a:xfrm>
            <a:off x="61920" y="4587840"/>
            <a:ext cx="9078120" cy="188136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1" name="CustomShape 2"/>
          <p:cNvSpPr/>
          <p:nvPr/>
        </p:nvSpPr>
        <p:spPr>
          <a:xfrm>
            <a:off x="7225200" y="6013800"/>
            <a:ext cx="1822320" cy="41472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2" name="TextShape 3"/>
          <p:cNvSpPr txBox="1"/>
          <p:nvPr/>
        </p:nvSpPr>
        <p:spPr>
          <a:xfrm>
            <a:off x="11160" y="796680"/>
            <a:ext cx="8917200" cy="5333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</a:pPr>
            <a:r>
              <a:rPr b="1" lang="en-US" sz="2200" spc="-1" strike="noStrike">
                <a:solidFill>
                  <a:srgbClr val="0000ff"/>
                </a:solidFill>
                <a:latin typeface="Calibri"/>
              </a:rPr>
              <a:t>Ο τρόπος που συμπεριφέρεται η </a:t>
            </a:r>
            <a:r>
              <a:rPr b="1" lang="en-US" sz="2200" spc="-1" strike="noStrike">
                <a:solidFill>
                  <a:srgbClr val="0000ff"/>
                </a:solidFill>
                <a:latin typeface="Calibri"/>
              </a:rPr>
              <a:t>κυματοσυνάρτηση ενός συστήματος (ένα ή περισσότρα σωματίδια) σε αναστροφή του χώρου </a:t>
            </a:r>
            <a:r>
              <a:rPr b="0" lang="en-US" sz="2200" spc="-1" strike="noStrike">
                <a:solidFill>
                  <a:srgbClr val="0000ff"/>
                </a:solidFill>
                <a:latin typeface="Calibri"/>
              </a:rPr>
              <a:t>(που είναι το αποτέλεσμα της εφαρμογής του τελεστή της ομοτιμίας/partiy, P, πάνω της) μπορεί να ορίσει κι άλλον έναν κβαντικό αριθμό: την </a:t>
            </a:r>
            <a:r>
              <a:rPr b="1" lang="en-US" sz="2200" spc="-1" strike="noStrike">
                <a:solidFill>
                  <a:srgbClr val="0000ff"/>
                </a:solidFill>
                <a:latin typeface="Calibri"/>
              </a:rPr>
              <a:t>ομοτιμία ή parity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spcBef>
                <a:spcPts val="799"/>
              </a:spcBef>
            </a:pPr>
            <a:r>
              <a:rPr b="0" lang="en-US" sz="2200" spc="-1" strike="noStrike">
                <a:solidFill>
                  <a:srgbClr val="0000ff"/>
                </a:solidFill>
                <a:latin typeface="Calibri"/>
              </a:rPr>
              <a:t> </a:t>
            </a:r>
            <a:r>
              <a:rPr b="0" lang="en-US" sz="2200" spc="-1" strike="noStrike">
                <a:solidFill>
                  <a:srgbClr val="ff0000"/>
                </a:solidFill>
                <a:latin typeface="Calibri"/>
              </a:rPr>
              <a:t>Αν η δράση της πάριτυ κάνει την κυμματοσυνάρτηση +1 ή -1 φορές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spcBef>
                <a:spcPts val="799"/>
              </a:spcBef>
            </a:pPr>
            <a:r>
              <a:rPr b="0" lang="en-US" sz="2200" spc="-1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b="0" lang="en-US" sz="2200" spc="-1" strike="noStrike">
                <a:solidFill>
                  <a:srgbClr val="ff0000"/>
                </a:solidFill>
                <a:latin typeface="Calibri"/>
              </a:rPr>
              <a:t>ό,τι ήταν, λέμε ότι η κυμματοσυνάρτηση έχει “καθορισμένη πάριτυ”: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spcBef>
                <a:spcPts val="799"/>
              </a:spcBef>
            </a:pP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spcBef>
                <a:spcPts val="799"/>
              </a:spcBef>
            </a:pP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spcBef>
                <a:spcPts val="799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spcBef>
                <a:spcPts val="799"/>
              </a:spcBef>
            </a:pPr>
            <a:r>
              <a:rPr b="0" lang="en-US" sz="22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Για κεντρικά δυναμικά, </a:t>
            </a:r>
            <a:r>
              <a:rPr b="1" lang="en-US" sz="22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το κομμάτι της κυματοσυνάρτησης που περιγράφει το χώρο ( </a:t>
            </a:r>
            <a:r>
              <a:rPr b="1" lang="en-US" sz="2200" spc="-1" strike="noStrike">
                <a:solidFill>
                  <a:srgbClr val="0000ff"/>
                </a:solidFill>
                <a:latin typeface="Calibri"/>
              </a:rPr>
              <a:t> ψ</a:t>
            </a:r>
            <a:r>
              <a:rPr b="1" lang="en-US" sz="2655" spc="-1" strike="noStrike" baseline="-101000">
                <a:solidFill>
                  <a:srgbClr val="0000ff"/>
                </a:solidFill>
                <a:latin typeface="Calibri"/>
              </a:rPr>
              <a:t>χώρου</a:t>
            </a:r>
            <a:r>
              <a:rPr b="1" lang="en-US" sz="2200" spc="-1" strike="noStrike">
                <a:solidFill>
                  <a:srgbClr val="0000ff"/>
                </a:solidFill>
                <a:latin typeface="Calibri"/>
              </a:rPr>
              <a:t> ) γράφεται</a:t>
            </a:r>
            <a:r>
              <a:rPr b="0" lang="en-US" sz="2200" spc="-1" strike="noStrike">
                <a:solidFill>
                  <a:srgbClr val="0000ff"/>
                </a:solidFill>
                <a:latin typeface="Calibri"/>
              </a:rPr>
              <a:t>  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spcBef>
                <a:spcPts val="799"/>
              </a:spcBef>
            </a:pPr>
            <a:r>
              <a:rPr b="0" lang="en-US" sz="2200" spc="-1" strike="noStrike">
                <a:solidFill>
                  <a:srgbClr val="0000ff"/>
                </a:solidFill>
                <a:latin typeface="Calibri"/>
              </a:rPr>
              <a:t>Αφού η R(r) δεν αλλάζει, και η τιμή της πάριτυ της ψ</a:t>
            </a:r>
            <a:r>
              <a:rPr b="0" lang="en-US" sz="2655" spc="-1" strike="noStrike" baseline="-101000">
                <a:solidFill>
                  <a:srgbClr val="0000ff"/>
                </a:solidFill>
                <a:latin typeface="Calibri"/>
              </a:rPr>
              <a:t>χώρου</a:t>
            </a:r>
            <a:r>
              <a:rPr b="0" lang="en-US" sz="2200" spc="-1" strike="noStrike">
                <a:solidFill>
                  <a:srgbClr val="0000ff"/>
                </a:solidFill>
                <a:latin typeface="Calibri"/>
              </a:rPr>
              <a:t> βρίσκεται από τις σφαιρικές συναρτήσεις </a:t>
            </a:r>
            <a:r>
              <a:rPr b="1" lang="en-US" sz="2200" spc="-1" strike="noStrike">
                <a:solidFill>
                  <a:srgbClr val="0000ff"/>
                </a:solidFill>
                <a:latin typeface="Calibri"/>
              </a:rPr>
              <a:t>Y</a:t>
            </a:r>
            <a:r>
              <a:rPr b="1" lang="en-US" sz="2200" spc="-1" strike="noStrike" baseline="-101000">
                <a:solidFill>
                  <a:srgbClr val="0000ff"/>
                </a:solidFill>
                <a:latin typeface="Calibri"/>
              </a:rPr>
              <a:t>l m</a:t>
            </a:r>
            <a:r>
              <a:rPr b="0" lang="en-US" sz="2200" spc="-1" strike="noStrike">
                <a:solidFill>
                  <a:srgbClr val="0000ff"/>
                </a:solidFill>
                <a:latin typeface="Calibri"/>
              </a:rPr>
              <a:t> : 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43" name="Formula 4"/>
              <p:cNvSpPr txBox="1"/>
              <p:nvPr/>
            </p:nvSpPr>
            <p:spPr>
              <a:xfrm>
                <a:off x="52920" y="3611880"/>
                <a:ext cx="1608120" cy="4536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P</m:t>
                    </m:r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=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−</m:t>
                        </m:r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44" name="Formula 5"/>
              <p:cNvSpPr txBox="1"/>
              <p:nvPr/>
            </p:nvSpPr>
            <p:spPr>
              <a:xfrm>
                <a:off x="1810800" y="3131640"/>
                <a:ext cx="6746040" cy="441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P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ψ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r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m:t xml:space="preserve">=</m:t>
                    </m:r>
                    <m:r>
                      <m:t xml:space="preserve">ψ</m:t>
                    </m:r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−</m:t>
                            </m:r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=</m:t>
                    </m:r>
                    <m:r>
                      <m:t xml:space="preserve">ψ</m:t>
                    </m:r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:</m:t>
                    </m:r>
                    <m:r>
                      <m:t xml:space="preserve">άρτια</m:t>
                    </m:r>
                    <m:r>
                      <m:t xml:space="preserve">συνάρτιση</m:t>
                    </m:r>
                    <m:r>
                      <m:t xml:space="preserve">→</m:t>
                    </m:r>
                    <m:r>
                      <m:t xml:space="preserve">Parity</m:t>
                    </m:r>
                    <m:r>
                      <m:t xml:space="preserve">=</m:t>
                    </m:r>
                    <m:r>
                      <m:t xml:space="preserve">+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p:sp>
        <p:nvSpPr>
          <p:cNvPr id="645" name="CustomShape 6"/>
          <p:cNvSpPr/>
          <p:nvPr/>
        </p:nvSpPr>
        <p:spPr>
          <a:xfrm>
            <a:off x="1658880" y="3131640"/>
            <a:ext cx="207360" cy="1451520"/>
          </a:xfrm>
          <a:custGeom>
            <a:avLst/>
            <a:gdLst/>
            <a:ahLst/>
            <a:rect l="0" t="0" r="r" b="b"/>
            <a:pathLst>
              <a:path w="578" h="4034">
                <a:moveTo>
                  <a:pt x="0" y="0"/>
                </a:moveTo>
                <a:cubicBezTo>
                  <a:pt x="144" y="0"/>
                  <a:pt x="288" y="168"/>
                  <a:pt x="288" y="336"/>
                </a:cubicBezTo>
                <a:lnTo>
                  <a:pt x="288" y="1680"/>
                </a:lnTo>
                <a:cubicBezTo>
                  <a:pt x="288" y="1848"/>
                  <a:pt x="432" y="2016"/>
                  <a:pt x="577" y="2016"/>
                </a:cubicBezTo>
                <a:cubicBezTo>
                  <a:pt x="432" y="2016"/>
                  <a:pt x="288" y="2184"/>
                  <a:pt x="288" y="2352"/>
                </a:cubicBezTo>
                <a:lnTo>
                  <a:pt x="288" y="3696"/>
                </a:lnTo>
                <a:cubicBezTo>
                  <a:pt x="288" y="3864"/>
                  <a:pt x="144" y="4033"/>
                  <a:pt x="0" y="4033"/>
                </a:cubicBez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646" name="Formula 7"/>
              <p:cNvSpPr txBox="1"/>
              <p:nvPr/>
            </p:nvSpPr>
            <p:spPr>
              <a:xfrm>
                <a:off x="225720" y="6006240"/>
                <a:ext cx="8745840" cy="4417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  <m:r>
                      <m:t xml:space="preserve">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−</m:t>
                        </m:r>
                        <m:r>
                          <m:t xml:space="preserve">r</m:t>
                        </m:r>
                      </m:e>
                    </m:acc>
                    <m:r>
                      <m:t xml:space="preserve">:</m:t>
                    </m:r>
                    <m:r>
                      <m:t xml:space="preserve">P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Y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θ</m:t>
                            </m:r>
                            <m:r>
                              <m:t xml:space="preserve">,</m:t>
                            </m:r>
                            <m:r>
                              <m:t xml:space="preserve">φ</m:t>
                            </m:r>
                          </m:e>
                        </m:d>
                      </m:e>
                    </m:d>
                    <m:r>
                      <m:t xml:space="preserve">=</m:t>
                    </m:r>
                    <m:r>
                      <m:t xml:space="preserve">Y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π</m:t>
                        </m:r>
                        <m:r>
                          <m:t xml:space="preserve">−</m:t>
                        </m:r>
                        <m:r>
                          <m:t xml:space="preserve">θ</m:t>
                        </m:r>
                        <m:r>
                          <m:t xml:space="preserve">,</m:t>
                        </m:r>
                        <m:r>
                          <m:t xml:space="preserve">π</m:t>
                        </m:r>
                        <m:r>
                          <m:t xml:space="preserve">+</m:t>
                        </m:r>
                        <m:r>
                          <m:t xml:space="preserve">φ</m:t>
                        </m:r>
                      </m:e>
                    </m:d>
                    <m:r>
                      <m:t xml:space="preserve">=</m:t>
                    </m:r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−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  <m:sup>
                        <m:r>
                          <m:t xml:space="preserve">l</m:t>
                        </m:r>
                      </m:sup>
                    </m:sSup>
                    <m:r>
                      <m:t xml:space="preserve">Y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θ</m:t>
                        </m:r>
                        <m:r>
                          <m:t xml:space="preserve">,</m:t>
                        </m:r>
                        <m:r>
                          <m:t xml:space="preserve">φ</m:t>
                        </m:r>
                      </m:e>
                    </m:d>
                    <m:r>
                      <m:t xml:space="preserve">,</m:t>
                    </m:r>
                    <m:r>
                      <m:t xml:space="preserve">οπότε</m:t>
                    </m:r>
                    <m:r>
                      <m:t xml:space="preserve">:</m:t>
                    </m:r>
                    <m:r>
                      <m:t xml:space="preserve">Parity</m:t>
                    </m:r>
                    <m:r>
                      <m:t xml:space="preserve">=</m:t>
                    </m:r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−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  <m:sup>
                        <m:r>
                          <m:t xml:space="preserve">l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47" name="Formula 8"/>
              <p:cNvSpPr txBox="1"/>
              <p:nvPr/>
            </p:nvSpPr>
            <p:spPr>
              <a:xfrm>
                <a:off x="1811160" y="3785040"/>
                <a:ext cx="7149600" cy="441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P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ψ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r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m:t xml:space="preserve">=</m:t>
                    </m:r>
                    <m:r>
                      <m:t xml:space="preserve">ψ</m:t>
                    </m:r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−</m:t>
                            </m:r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=</m:t>
                    </m:r>
                    <m:r>
                      <m:t xml:space="preserve">−</m:t>
                    </m:r>
                    <m:r>
                      <m:t xml:space="preserve">ψ</m:t>
                    </m:r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:</m:t>
                    </m:r>
                    <m:r>
                      <m:t xml:space="preserve">περιττή</m:t>
                    </m:r>
                    <m:r>
                      <m:t xml:space="preserve">συνάρτιση</m:t>
                    </m:r>
                    <m:r>
                      <m:t xml:space="preserve">→</m:t>
                    </m:r>
                    <m:r>
                      <m:t xml:space="preserve">Parity</m:t>
                    </m:r>
                    <m:r>
                      <m:t xml:space="preserve">=</m:t>
                    </m:r>
                    <m:r>
                      <m:t xml:space="preserve">−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p:sp>
        <p:nvSpPr>
          <p:cNvPr id="648" name="TextShape 9"/>
          <p:cNvSpPr txBox="1"/>
          <p:nvPr/>
        </p:nvSpPr>
        <p:spPr>
          <a:xfrm>
            <a:off x="1036800" y="7050600"/>
            <a:ext cx="2488320" cy="35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Bitstream Vera Sans"/>
              </a:rPr>
              <a:t>P</a:t>
            </a:r>
            <a:endParaRPr b="0" lang="en-US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49" name="Formula 10"/>
              <p:cNvSpPr txBox="1"/>
              <p:nvPr/>
            </p:nvSpPr>
            <p:spPr>
              <a:xfrm>
                <a:off x="5615280" y="4963320"/>
                <a:ext cx="2607480" cy="358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ψ</m:t>
                    </m:r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=</m:t>
                    </m:r>
                    <m:r>
                      <m:t xml:space="preserve">R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r</m:t>
                        </m:r>
                      </m:e>
                    </m:d>
                    <m:r>
                      <m:t xml:space="preserve">Y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θ</m:t>
                        </m:r>
                        <m:r>
                          <m:t xml:space="preserve">,</m:t>
                        </m:r>
                        <m:r>
                          <m:t xml:space="preserve">φ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650" name="TextShape 11"/>
          <p:cNvSpPr txBox="1"/>
          <p:nvPr/>
        </p:nvSpPr>
        <p:spPr>
          <a:xfrm>
            <a:off x="84960" y="63000"/>
            <a:ext cx="8970480" cy="805680"/>
          </a:xfrm>
          <a:prstGeom prst="rect">
            <a:avLst/>
          </a:prstGeom>
          <a:solidFill>
            <a:srgbClr val="e0efd4"/>
          </a:solidFill>
          <a:ln>
            <a:noFill/>
          </a:ln>
        </p:spPr>
        <p:txBody>
          <a:bodyPr lIns="90000" rIns="90000" tIns="46800" bIns="46800" anchor="ctr"/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Κβαντικός αριθμός της “ο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μοτιμίας” (=“parity”)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TextShape 1"/>
          <p:cNvSpPr txBox="1"/>
          <p:nvPr/>
        </p:nvSpPr>
        <p:spPr>
          <a:xfrm>
            <a:off x="457200" y="112320"/>
            <a:ext cx="8229240" cy="1373760"/>
          </a:xfrm>
          <a:prstGeom prst="rect">
            <a:avLst/>
          </a:prstGeom>
          <a:solidFill>
            <a:srgbClr val="e0efd4"/>
          </a:solidFill>
          <a:ln>
            <a:noFill/>
          </a:ln>
        </p:spPr>
        <p:txBody>
          <a:bodyPr lIns="90000" rIns="90000" tIns="46800" bIns="46800" anchor="ctr"/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Parity: για την κυματοσυνάρτηση δύο ταυτόσημων σωματιδίων, η αναστροφή του χώρου είναι ίδια με την ανταλλαγή τους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2" name="Line 2"/>
          <p:cNvSpPr/>
          <p:nvPr/>
        </p:nvSpPr>
        <p:spPr>
          <a:xfrm flipV="1">
            <a:off x="1244160" y="2268000"/>
            <a:ext cx="1451520" cy="1036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3" name="CustomShape 3"/>
          <p:cNvSpPr/>
          <p:nvPr/>
        </p:nvSpPr>
        <p:spPr>
          <a:xfrm>
            <a:off x="1146240" y="3206880"/>
            <a:ext cx="207360" cy="20736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4" name="CustomShape 4"/>
          <p:cNvSpPr/>
          <p:nvPr/>
        </p:nvSpPr>
        <p:spPr>
          <a:xfrm>
            <a:off x="2648520" y="2129040"/>
            <a:ext cx="207360" cy="20736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5" name="CustomShape 5"/>
          <p:cNvSpPr/>
          <p:nvPr/>
        </p:nvSpPr>
        <p:spPr>
          <a:xfrm>
            <a:off x="1995120" y="2715120"/>
            <a:ext cx="82800" cy="828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6" name="TextShape 6"/>
          <p:cNvSpPr txBox="1"/>
          <p:nvPr/>
        </p:nvSpPr>
        <p:spPr>
          <a:xfrm>
            <a:off x="1768320" y="2475360"/>
            <a:ext cx="3589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Ο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57" name="Formula 7"/>
              <p:cNvSpPr txBox="1"/>
              <p:nvPr/>
            </p:nvSpPr>
            <p:spPr>
              <a:xfrm>
                <a:off x="710640" y="2949840"/>
                <a:ext cx="547200" cy="331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58" name="Formula 8"/>
              <p:cNvSpPr txBox="1"/>
              <p:nvPr/>
            </p:nvSpPr>
            <p:spPr>
              <a:xfrm>
                <a:off x="2964600" y="2100600"/>
                <a:ext cx="310680" cy="331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p:sp>
        <p:nvSpPr>
          <p:cNvPr id="659" name="TextShape 9"/>
          <p:cNvSpPr txBox="1"/>
          <p:nvPr/>
        </p:nvSpPr>
        <p:spPr>
          <a:xfrm>
            <a:off x="-20880" y="2271240"/>
            <a:ext cx="790200" cy="118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7200" spc="-1" strike="noStrike">
                <a:solidFill>
                  <a:srgbClr val="000000"/>
                </a:solidFill>
                <a:latin typeface="Arial"/>
              </a:rPr>
              <a:t>P</a:t>
            </a:r>
            <a:endParaRPr b="0" lang="en-US" sz="7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0" name="CustomShape 10"/>
          <p:cNvSpPr/>
          <p:nvPr/>
        </p:nvSpPr>
        <p:spPr>
          <a:xfrm>
            <a:off x="644760" y="1866240"/>
            <a:ext cx="414720" cy="1866240"/>
          </a:xfrm>
          <a:custGeom>
            <a:avLst/>
            <a:gdLst/>
            <a:ahLst/>
            <a:rect l="0" t="0" r="r" b="b"/>
            <a:pathLst>
              <a:path w="1154" h="5186">
                <a:moveTo>
                  <a:pt x="1153" y="0"/>
                </a:moveTo>
                <a:cubicBezTo>
                  <a:pt x="576" y="0"/>
                  <a:pt x="0" y="216"/>
                  <a:pt x="0" y="432"/>
                </a:cubicBezTo>
                <a:lnTo>
                  <a:pt x="0" y="4752"/>
                </a:lnTo>
                <a:cubicBezTo>
                  <a:pt x="0" y="4968"/>
                  <a:pt x="576" y="5185"/>
                  <a:pt x="1153" y="5185"/>
                </a:cubicBezTo>
              </a:path>
            </a:pathLst>
          </a:cu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1" name="CustomShape 11"/>
          <p:cNvSpPr/>
          <p:nvPr/>
        </p:nvSpPr>
        <p:spPr>
          <a:xfrm>
            <a:off x="2970000" y="1833480"/>
            <a:ext cx="414720" cy="1866240"/>
          </a:xfrm>
          <a:custGeom>
            <a:avLst/>
            <a:gdLst/>
            <a:ahLst/>
            <a:rect l="0" t="0" r="r" b="b"/>
            <a:pathLst>
              <a:path w="1154" h="5186">
                <a:moveTo>
                  <a:pt x="0" y="0"/>
                </a:moveTo>
                <a:cubicBezTo>
                  <a:pt x="576" y="0"/>
                  <a:pt x="1153" y="216"/>
                  <a:pt x="1153" y="432"/>
                </a:cubicBezTo>
                <a:lnTo>
                  <a:pt x="1153" y="4752"/>
                </a:lnTo>
                <a:cubicBezTo>
                  <a:pt x="1153" y="4968"/>
                  <a:pt x="576" y="5185"/>
                  <a:pt x="0" y="5185"/>
                </a:cubicBezTo>
              </a:path>
            </a:pathLst>
          </a:cu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2" name="TextShape 12"/>
          <p:cNvSpPr txBox="1"/>
          <p:nvPr/>
        </p:nvSpPr>
        <p:spPr>
          <a:xfrm>
            <a:off x="3668760" y="2238480"/>
            <a:ext cx="859320" cy="118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7200" spc="-1" strike="noStrike">
                <a:solidFill>
                  <a:srgbClr val="000000"/>
                </a:solidFill>
                <a:latin typeface="Arial"/>
              </a:rPr>
              <a:t>=</a:t>
            </a:r>
            <a:endParaRPr b="0" lang="en-US" sz="72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63" name="Formula 13"/>
              <p:cNvSpPr txBox="1"/>
              <p:nvPr/>
            </p:nvSpPr>
            <p:spPr>
              <a:xfrm>
                <a:off x="3486600" y="2264040"/>
                <a:ext cx="993960" cy="331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  <m:r>
                      <m:t xml:space="preserve">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64" name="Formula 14"/>
              <p:cNvSpPr txBox="1"/>
              <p:nvPr/>
            </p:nvSpPr>
            <p:spPr>
              <a:xfrm>
                <a:off x="3715560" y="2949840"/>
                <a:ext cx="981360" cy="331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  <m:r>
                      <m:t xml:space="preserve">→</m:t>
                    </m:r>
                    <m:r>
                      <m:t xml:space="preserve">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p:sp>
        <p:nvSpPr>
          <p:cNvPr id="665" name="TextShape 15"/>
          <p:cNvSpPr txBox="1"/>
          <p:nvPr/>
        </p:nvSpPr>
        <p:spPr>
          <a:xfrm>
            <a:off x="153360" y="3974040"/>
            <a:ext cx="6428520" cy="2436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200" spc="-1" strike="noStrike">
                <a:solidFill>
                  <a:srgbClr val="0000ff"/>
                </a:solidFill>
                <a:latin typeface="Arial"/>
              </a:rPr>
              <a:t>Με την εφαρμογή της πάριτυ πάνω στην αριστερή κατάσταση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200" spc="-1" strike="noStrike">
                <a:solidFill>
                  <a:srgbClr val="0000ff"/>
                </a:solidFill>
                <a:latin typeface="Arial"/>
              </a:rPr>
              <a:t>(το #1 στη θέση -r, και το #2 στη θέση r)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200" spc="-1" strike="noStrike">
                <a:solidFill>
                  <a:srgbClr val="0000ff"/>
                </a:solidFill>
                <a:latin typeface="Arial"/>
              </a:rPr>
              <a:t>έχουμε το #1 στη θέση r, και το #2 στη θέση -r :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US" sz="2200" spc="-1" strike="noStrike">
                <a:solidFill>
                  <a:srgbClr val="ff0000"/>
                </a:solidFill>
                <a:latin typeface="Arial"/>
              </a:rPr>
              <a:t>→ </a:t>
            </a:r>
            <a:r>
              <a:rPr b="0" lang="en-US" sz="2200" spc="-1" strike="noStrike">
                <a:solidFill>
                  <a:srgbClr val="ff0000"/>
                </a:solidFill>
                <a:latin typeface="Arial"/>
              </a:rPr>
              <a:t>ακριβώς το ίδιο αποτέλεσμα έχουμε και με          την ανταλλαγή των σωματιδίων #1 και #2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6" name="Line 16"/>
          <p:cNvSpPr/>
          <p:nvPr/>
        </p:nvSpPr>
        <p:spPr>
          <a:xfrm flipV="1">
            <a:off x="5644800" y="2268000"/>
            <a:ext cx="1451520" cy="1036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67" name="CustomShape 17"/>
          <p:cNvSpPr/>
          <p:nvPr/>
        </p:nvSpPr>
        <p:spPr>
          <a:xfrm>
            <a:off x="5546880" y="3206880"/>
            <a:ext cx="207360" cy="20736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8" name="CustomShape 18"/>
          <p:cNvSpPr/>
          <p:nvPr/>
        </p:nvSpPr>
        <p:spPr>
          <a:xfrm>
            <a:off x="7048800" y="2129040"/>
            <a:ext cx="207360" cy="20736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9" name="CustomShape 19"/>
          <p:cNvSpPr/>
          <p:nvPr/>
        </p:nvSpPr>
        <p:spPr>
          <a:xfrm>
            <a:off x="6395760" y="2715120"/>
            <a:ext cx="82800" cy="828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0" name="TextShape 20"/>
          <p:cNvSpPr txBox="1"/>
          <p:nvPr/>
        </p:nvSpPr>
        <p:spPr>
          <a:xfrm>
            <a:off x="6168600" y="2475360"/>
            <a:ext cx="3589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Ο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71" name="Formula 21"/>
              <p:cNvSpPr txBox="1"/>
              <p:nvPr/>
            </p:nvSpPr>
            <p:spPr>
              <a:xfrm>
                <a:off x="7084800" y="1802520"/>
                <a:ext cx="547200" cy="331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72" name="Formula 22"/>
              <p:cNvSpPr txBox="1"/>
              <p:nvPr/>
            </p:nvSpPr>
            <p:spPr>
              <a:xfrm>
                <a:off x="5307480" y="2949840"/>
                <a:ext cx="310680" cy="331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p:sp>
        <p:nvSpPr>
          <p:cNvPr id="673" name="Line 23"/>
          <p:cNvSpPr/>
          <p:nvPr/>
        </p:nvSpPr>
        <p:spPr>
          <a:xfrm flipV="1">
            <a:off x="7057440" y="4913280"/>
            <a:ext cx="1451520" cy="1036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4" name="CustomShape 24"/>
          <p:cNvSpPr/>
          <p:nvPr/>
        </p:nvSpPr>
        <p:spPr>
          <a:xfrm>
            <a:off x="6959520" y="5852520"/>
            <a:ext cx="207360" cy="20736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5" name="CustomShape 25"/>
          <p:cNvSpPr/>
          <p:nvPr/>
        </p:nvSpPr>
        <p:spPr>
          <a:xfrm>
            <a:off x="8461800" y="4774680"/>
            <a:ext cx="207360" cy="20736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6" name="CustomShape 26"/>
          <p:cNvSpPr/>
          <p:nvPr/>
        </p:nvSpPr>
        <p:spPr>
          <a:xfrm>
            <a:off x="7808400" y="5360760"/>
            <a:ext cx="82800" cy="828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7" name="TextShape 27"/>
          <p:cNvSpPr txBox="1"/>
          <p:nvPr/>
        </p:nvSpPr>
        <p:spPr>
          <a:xfrm>
            <a:off x="7581600" y="5120640"/>
            <a:ext cx="3589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Ο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78" name="Formula 28"/>
              <p:cNvSpPr txBox="1"/>
              <p:nvPr/>
            </p:nvSpPr>
            <p:spPr>
              <a:xfrm>
                <a:off x="6523920" y="5595120"/>
                <a:ext cx="547200" cy="331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79" name="Formula 29"/>
              <p:cNvSpPr txBox="1"/>
              <p:nvPr/>
            </p:nvSpPr>
            <p:spPr>
              <a:xfrm>
                <a:off x="8777880" y="4746240"/>
                <a:ext cx="310680" cy="331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</p:spTree>
  </p:cSld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TextShape 1"/>
          <p:cNvSpPr txBox="1"/>
          <p:nvPr/>
        </p:nvSpPr>
        <p:spPr>
          <a:xfrm>
            <a:off x="214920" y="284040"/>
            <a:ext cx="8701920" cy="6066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ff"/>
                </a:solidFill>
                <a:latin typeface="Calibri"/>
              </a:rPr>
              <a:t>  </a:t>
            </a:r>
            <a:br/>
            <a:r>
              <a:rPr b="0" lang="en-US" sz="2800" spc="-1" strike="noStrike">
                <a:solidFill>
                  <a:srgbClr val="0000ff"/>
                </a:solidFill>
                <a:latin typeface="Calibri"/>
              </a:rPr>
              <a:t>Αν ένα σύστημα έχει καθορισμένη ομοτιμία (parity), αυτή είναι είτε +1 είτε -1,  οπότε το   |ψ|</a:t>
            </a:r>
            <a:r>
              <a:rPr b="0" lang="en-US" sz="3379" spc="-1" strike="noStrike" baseline="101000">
                <a:solidFill>
                  <a:srgbClr val="0000ff"/>
                </a:solidFill>
                <a:latin typeface="Calibri"/>
              </a:rPr>
              <a:t>2</a:t>
            </a:r>
            <a:r>
              <a:rPr b="0" lang="en-US" sz="2800" spc="-1" strike="noStrike">
                <a:solidFill>
                  <a:srgbClr val="0000ff"/>
                </a:solidFill>
                <a:latin typeface="Calibri"/>
              </a:rPr>
              <a:t> μένει αμετάβλητo στη δράση της ομοτιμίας (δηλ. της αντιστροφής του χώρου) , οπότε η πιθανότητα ανά μονάδα όγκου μένει αμετάβλητη.</a:t>
            </a:r>
            <a:br/>
            <a:r>
              <a:rPr b="0" lang="en-US" sz="2800" spc="-1" strike="noStrike">
                <a:solidFill>
                  <a:srgbClr val="0000ff"/>
                </a:solidFill>
                <a:latin typeface="Calibri"/>
              </a:rPr>
              <a:t>  </a:t>
            </a:r>
            <a:br/>
            <a:r>
              <a:rPr b="0" lang="en-US" sz="2800" spc="-1" strike="noStrike">
                <a:solidFill>
                  <a:srgbClr val="ff0000"/>
                </a:solidFill>
                <a:latin typeface="Calibri"/>
              </a:rPr>
              <a:t>  Ερώτηση:</a:t>
            </a:r>
            <a:br/>
            <a:r>
              <a:rPr b="0" lang="en-US" sz="2800" spc="-1" strike="noStrike">
                <a:solidFill>
                  <a:srgbClr val="ff0000"/>
                </a:solidFill>
                <a:latin typeface="Calibri"/>
              </a:rPr>
              <a:t>επηρεάζει  η ομοτιμία κάτι μετρήσιμο/παρατηρίσιμο;</a:t>
            </a:r>
            <a:br/>
            <a:br/>
            <a:br/>
            <a:r>
              <a:rPr b="0" lang="en-US" sz="2800" spc="-1" strike="noStrike">
                <a:solidFill>
                  <a:srgbClr val="0000ff"/>
                </a:solidFill>
                <a:latin typeface="Calibri"/>
              </a:rPr>
              <a:t> → Βεβαίως και ναι.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0" y="-27000"/>
            <a:ext cx="9144000" cy="114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l-GR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Σωματίδια που παρατηρούμε στη φύση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324000" y="1195560"/>
            <a:ext cx="8675640" cy="522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Λεπτόνια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734760" indent="-27756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Font typeface="Calibri"/>
              <a:buChar char="–"/>
            </a:pPr>
            <a:r>
              <a:rPr b="0" lang="en-US" sz="2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σημειακά – δεν έχουν δομή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3" marL="1591920" indent="-2203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–"/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Κάθε οικογένεια έχει τον δικό της Λεπτονικό αριθμό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Calibri"/>
              <a:buChar char="•"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Αδρόνια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734760" indent="-27756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Font typeface="Calibri"/>
              <a:buChar char="–"/>
            </a:pPr>
            <a:r>
              <a:rPr b="0" lang="en-US" sz="2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Φτιαγμένα από κουάρκ  (τα κουάρκ δεν τα βλέπουμε ελεύθερα – μόνο μέσα σε αδρόνια)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2" marL="1134720" indent="-22032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Calibri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Βαρυόνια – </a:t>
            </a:r>
            <a:r>
              <a:rPr b="0" lang="en-US" sz="22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συνδυασμοί 3 κουάρκ</a:t>
            </a:r>
            <a:r>
              <a:rPr b="0" lang="en-US" sz="2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3" marL="1591920" indent="-2203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π.χ, p=uud, n=udd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591920" indent="-2203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–"/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Έχουν Bαρυονικό αριθμό B=1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134720" indent="-22032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Font typeface="Calibri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Μεσόνια – </a:t>
            </a:r>
            <a:r>
              <a:rPr b="0" lang="en-US" sz="2200" spc="-1" strike="noStrike">
                <a:solidFill>
                  <a:srgbClr val="0000ff"/>
                </a:solidFill>
                <a:latin typeface="Calibri"/>
                <a:ea typeface="ＭＳ Ｐゴシック"/>
              </a:rPr>
              <a:t>συνδυασμοί κουάρκ με αντι-κουάρκ</a:t>
            </a:r>
            <a:r>
              <a:rPr b="0" lang="en-US" sz="2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3" marL="1591920" indent="-2203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π.χ. π</a:t>
            </a:r>
            <a:r>
              <a:rPr b="0" lang="en-US" sz="2000" spc="-1" strike="noStrike" baseline="33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=ud, D</a:t>
            </a:r>
            <a:r>
              <a:rPr b="0" lang="en-US" sz="2000" spc="-1" strike="noStrike" baseline="33000">
                <a:solidFill>
                  <a:srgbClr val="000000"/>
                </a:solidFill>
                <a:latin typeface="Calibri"/>
                <a:ea typeface="ＭＳ Ｐゴシック"/>
              </a:rPr>
              <a:t>-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=cd,  π</a:t>
            </a:r>
            <a:r>
              <a:rPr b="0" lang="en-US" sz="2000" spc="-1" strike="noStrike" baseline="33000">
                <a:solidFill>
                  <a:srgbClr val="000000"/>
                </a:solidFill>
                <a:latin typeface="Calibri"/>
                <a:ea typeface="ＭＳ Ｐゴシック"/>
              </a:rPr>
              <a:t>0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= uu και dd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591920" indent="-2203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Έχουν Bαρυονικό αριθμό B=0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Line 3"/>
          <p:cNvSpPr/>
          <p:nvPr/>
        </p:nvSpPr>
        <p:spPr>
          <a:xfrm>
            <a:off x="3252960" y="5694480"/>
            <a:ext cx="136440" cy="14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Line 4"/>
          <p:cNvSpPr/>
          <p:nvPr/>
        </p:nvSpPr>
        <p:spPr>
          <a:xfrm>
            <a:off x="5342040" y="5694480"/>
            <a:ext cx="136440" cy="14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Line 5"/>
          <p:cNvSpPr/>
          <p:nvPr/>
        </p:nvSpPr>
        <p:spPr>
          <a:xfrm>
            <a:off x="6205680" y="5694480"/>
            <a:ext cx="136440" cy="14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" descr=""/>
          <p:cNvPicPr/>
          <p:nvPr/>
        </p:nvPicPr>
        <p:blipFill>
          <a:blip r:embed="rId1"/>
          <a:stretch/>
        </p:blipFill>
        <p:spPr>
          <a:xfrm>
            <a:off x="471600" y="879480"/>
            <a:ext cx="8329320" cy="2945880"/>
          </a:xfrm>
          <a:prstGeom prst="rect">
            <a:avLst/>
          </a:prstGeom>
          <a:ln>
            <a:noFill/>
          </a:ln>
        </p:spPr>
      </p:pic>
      <p:sp>
        <p:nvSpPr>
          <p:cNvPr id="682" name="TextShape 1"/>
          <p:cNvSpPr txBox="1"/>
          <p:nvPr/>
        </p:nvSpPr>
        <p:spPr>
          <a:xfrm>
            <a:off x="457200" y="30600"/>
            <a:ext cx="8229240" cy="949680"/>
          </a:xfrm>
          <a:prstGeom prst="rect">
            <a:avLst/>
          </a:prstGeom>
          <a:solidFill>
            <a:srgbClr val="e0efd4"/>
          </a:solidFill>
          <a:ln>
            <a:noFill/>
          </a:ln>
        </p:spPr>
        <p:txBody>
          <a:bodyPr lIns="90000" rIns="90000" tIns="46800" bIns="46800" anchor="ctr"/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Parity: η αναστροφή του χώρου και </a:t>
            </a:r>
            <a:br/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η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γενικευμένη Αρχή του Pauli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3" name="TextShape 2"/>
          <p:cNvSpPr txBox="1"/>
          <p:nvPr/>
        </p:nvSpPr>
        <p:spPr>
          <a:xfrm>
            <a:off x="207360" y="3825360"/>
            <a:ext cx="8709840" cy="17391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</a:pPr>
            <a:r>
              <a:rPr b="0" lang="en-US" sz="2100" spc="-1" strike="noStrike">
                <a:solidFill>
                  <a:srgbClr val="000000"/>
                </a:solidFill>
                <a:latin typeface="Calibri"/>
              </a:rPr>
              <a:t>Όλα τα σωματίδια με ακέραιο σπιν (s=0, 1, 2, …) - τα αποκαλούμενα </a:t>
            </a:r>
            <a:r>
              <a:rPr b="1" lang="en-US" sz="2100" spc="-1" strike="noStrike">
                <a:solidFill>
                  <a:srgbClr val="000000"/>
                </a:solidFill>
                <a:latin typeface="Calibri"/>
              </a:rPr>
              <a:t>μποζόνια</a:t>
            </a:r>
            <a:r>
              <a:rPr b="0" lang="en-US" sz="2100" spc="-1" strike="noStrike">
                <a:solidFill>
                  <a:srgbClr val="000000"/>
                </a:solidFill>
                <a:latin typeface="Calibri"/>
              </a:rPr>
              <a:t> – περιγράφονται από </a:t>
            </a:r>
            <a:r>
              <a:rPr b="1" lang="en-US" sz="2100" spc="-1" strike="noStrike">
                <a:solidFill>
                  <a:srgbClr val="000000"/>
                </a:solidFill>
                <a:latin typeface="Calibri"/>
              </a:rPr>
              <a:t>συμμετρικές κυματοσυναρτήσεις (Parity = +1)</a:t>
            </a:r>
            <a:r>
              <a:rPr b="0" lang="en-US" sz="2100" spc="-1" strike="noStrike">
                <a:solidFill>
                  <a:srgbClr val="000000"/>
                </a:solidFill>
                <a:latin typeface="Calibri"/>
              </a:rPr>
              <a:t>, ενώ</a:t>
            </a: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spcBef>
                <a:spcPts val="799"/>
              </a:spcBef>
            </a:pPr>
            <a:r>
              <a:rPr b="0" lang="en-US" sz="2100" spc="-1" strike="noStrike">
                <a:solidFill>
                  <a:srgbClr val="000000"/>
                </a:solidFill>
                <a:latin typeface="Calibri"/>
              </a:rPr>
              <a:t>όλα τα σωματίδια με ημι-ακέραιο σπιν (s=1/2, 3/2, …) - τα αποκαλούμενα </a:t>
            </a:r>
            <a:r>
              <a:rPr b="1" lang="en-US" sz="2100" spc="-1" strike="noStrike">
                <a:solidFill>
                  <a:srgbClr val="000000"/>
                </a:solidFill>
                <a:latin typeface="Calibri"/>
              </a:rPr>
              <a:t>φερμιόνια</a:t>
            </a:r>
            <a:r>
              <a:rPr b="0" lang="en-US" sz="2100" spc="-1" strike="noStrike">
                <a:solidFill>
                  <a:srgbClr val="000000"/>
                </a:solidFill>
                <a:latin typeface="Calibri"/>
              </a:rPr>
              <a:t> – περιγράφονται από </a:t>
            </a:r>
            <a:r>
              <a:rPr b="1" lang="en-US" sz="2100" spc="-1" strike="noStrike">
                <a:solidFill>
                  <a:srgbClr val="000000"/>
                </a:solidFill>
                <a:latin typeface="Calibri"/>
              </a:rPr>
              <a:t>αντισυμμετρικές κυματοσυναρτήσεις (Parity = -1) </a:t>
            </a: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spcBef>
                <a:spcPts val="799"/>
              </a:spcBef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4" name="TextShape 3"/>
          <p:cNvSpPr txBox="1"/>
          <p:nvPr/>
        </p:nvSpPr>
        <p:spPr>
          <a:xfrm>
            <a:off x="-33840" y="5564520"/>
            <a:ext cx="9225720" cy="91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ff"/>
                </a:solidFill>
                <a:latin typeface="Arial"/>
              </a:rPr>
              <a:t>(είδαμε σε παλαιότερο μάθημα, πώς αυτή η αρχή </a:t>
            </a:r>
            <a:r>
              <a:rPr b="0" lang="en-US" sz="1600" spc="-1" strike="noStrike">
                <a:solidFill>
                  <a:srgbClr val="0000ff"/>
                </a:solidFill>
                <a:latin typeface="Arial"/>
              </a:rPr>
              <a:t>δεν</a:t>
            </a:r>
            <a:r>
              <a:rPr b="0" lang="en-US" sz="1800" spc="-1" strike="noStrike">
                <a:solidFill>
                  <a:srgbClr val="0000ff"/>
                </a:solidFill>
                <a:latin typeface="Arial"/>
              </a:rPr>
              <a:t> αφήνει ταυτόσημα φερμιόνια με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ff"/>
                </a:solidFill>
                <a:latin typeface="Arial"/>
              </a:rPr>
              <a:t>σπίν=1/2 να έχουν όλους τους κβαντικούς αριθμούς ίδιους  → εξήγηση της κατανομής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 u="sng">
                <a:solidFill>
                  <a:srgbClr val="0000ff"/>
                </a:solidFill>
                <a:uFillTx/>
                <a:latin typeface="Arial"/>
              </a:rPr>
              <a:t>των ηλεκτρονίων των ατόμων</a:t>
            </a:r>
            <a:r>
              <a:rPr b="0" lang="en-US" sz="1800" spc="-1" strike="noStrike">
                <a:solidFill>
                  <a:srgbClr val="0000ff"/>
                </a:solidFill>
                <a:latin typeface="Arial"/>
              </a:rPr>
              <a:t> και των </a:t>
            </a:r>
            <a:r>
              <a:rPr b="0" lang="en-US" sz="1800" spc="-1" strike="noStrike" u="sng">
                <a:solidFill>
                  <a:srgbClr val="0000ff"/>
                </a:solidFill>
                <a:uFillTx/>
                <a:latin typeface="Arial"/>
              </a:rPr>
              <a:t>νουκελονίων των πυρήνων</a:t>
            </a:r>
            <a:r>
              <a:rPr b="0" lang="en-US" sz="1800" spc="-1" strike="noStrike">
                <a:solidFill>
                  <a:srgbClr val="0000ff"/>
                </a:solidFill>
                <a:latin typeface="Arial"/>
              </a:rPr>
              <a:t> σε </a:t>
            </a:r>
            <a:r>
              <a:rPr b="0" lang="en-US" sz="1800" spc="-1" strike="noStrike" u="sng">
                <a:solidFill>
                  <a:srgbClr val="0000ff"/>
                </a:solidFill>
                <a:uFillTx/>
                <a:latin typeface="Arial"/>
              </a:rPr>
              <a:t>διάφορες “στάθμες”</a:t>
            </a:r>
            <a:r>
              <a:rPr b="0" lang="en-US" sz="1800" spc="-1" strike="noStrike">
                <a:solidFill>
                  <a:srgbClr val="0000ff"/>
                </a:solidFill>
                <a:latin typeface="Arial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TextShape 1"/>
          <p:cNvSpPr txBox="1"/>
          <p:nvPr/>
        </p:nvSpPr>
        <p:spPr>
          <a:xfrm>
            <a:off x="457200" y="39960"/>
            <a:ext cx="8229240" cy="947160"/>
          </a:xfrm>
          <a:prstGeom prst="rect">
            <a:avLst/>
          </a:prstGeom>
          <a:solidFill>
            <a:srgbClr val="e0efd4"/>
          </a:solidFill>
          <a:ln>
            <a:noFill/>
          </a:ln>
        </p:spPr>
        <p:txBody>
          <a:bodyPr lIns="90000" rIns="90000" tIns="46800" bIns="46800" anchor="ctr"/>
          <a:p>
            <a:pPr algn="ctr"/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Parity και η Αρχή του Pauli : ο κόσμος των μποζονίων και των φερμονίων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86" name="" descr=""/>
          <p:cNvPicPr/>
          <p:nvPr/>
        </p:nvPicPr>
        <p:blipFill>
          <a:blip r:embed="rId1"/>
          <a:stretch/>
        </p:blipFill>
        <p:spPr>
          <a:xfrm>
            <a:off x="435960" y="1128960"/>
            <a:ext cx="8139240" cy="5270400"/>
          </a:xfrm>
          <a:prstGeom prst="rect">
            <a:avLst/>
          </a:prstGeom>
          <a:ln>
            <a:noFill/>
          </a:ln>
        </p:spPr>
      </p:pic>
      <p:sp>
        <p:nvSpPr>
          <p:cNvPr id="687" name="Line 2"/>
          <p:cNvSpPr/>
          <p:nvPr/>
        </p:nvSpPr>
        <p:spPr>
          <a:xfrm flipV="1">
            <a:off x="127080" y="2385720"/>
            <a:ext cx="412920" cy="1584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88" name="Line 3"/>
          <p:cNvSpPr/>
          <p:nvPr/>
        </p:nvSpPr>
        <p:spPr>
          <a:xfrm flipV="1">
            <a:off x="2386080" y="3938400"/>
            <a:ext cx="412920" cy="1584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89" name="Line 4"/>
          <p:cNvSpPr/>
          <p:nvPr/>
        </p:nvSpPr>
        <p:spPr>
          <a:xfrm flipV="1">
            <a:off x="109080" y="4339080"/>
            <a:ext cx="412920" cy="1584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90" name="Line 5"/>
          <p:cNvSpPr/>
          <p:nvPr/>
        </p:nvSpPr>
        <p:spPr>
          <a:xfrm flipV="1">
            <a:off x="2404080" y="5999760"/>
            <a:ext cx="412920" cy="1584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" descr=""/>
          <p:cNvPicPr/>
          <p:nvPr/>
        </p:nvPicPr>
        <p:blipFill>
          <a:blip r:embed="rId1"/>
          <a:stretch/>
        </p:blipFill>
        <p:spPr>
          <a:xfrm>
            <a:off x="137880" y="159480"/>
            <a:ext cx="8869680" cy="6153840"/>
          </a:xfrm>
          <a:prstGeom prst="rect">
            <a:avLst/>
          </a:prstGeom>
          <a:ln>
            <a:noFill/>
          </a:ln>
        </p:spPr>
      </p:pic>
      <p:sp>
        <p:nvSpPr>
          <p:cNvPr id="692" name="Line 1"/>
          <p:cNvSpPr/>
          <p:nvPr/>
        </p:nvSpPr>
        <p:spPr>
          <a:xfrm flipV="1">
            <a:off x="6810480" y="2131560"/>
            <a:ext cx="79560" cy="49212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693" name="" descr=""/>
          <p:cNvPicPr/>
          <p:nvPr/>
        </p:nvPicPr>
        <p:blipFill>
          <a:blip r:embed="rId2"/>
          <a:stretch/>
        </p:blipFill>
        <p:spPr>
          <a:xfrm>
            <a:off x="2426040" y="1440720"/>
            <a:ext cx="2695320" cy="323640"/>
          </a:xfrm>
          <a:prstGeom prst="rect">
            <a:avLst/>
          </a:prstGeom>
          <a:ln>
            <a:noFill/>
          </a:ln>
        </p:spPr>
      </p:pic>
      <p:sp>
        <p:nvSpPr>
          <p:cNvPr id="694" name="TextShape 2"/>
          <p:cNvSpPr txBox="1"/>
          <p:nvPr/>
        </p:nvSpPr>
        <p:spPr>
          <a:xfrm>
            <a:off x="150480" y="3531600"/>
            <a:ext cx="410040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Τ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ο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σ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π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ι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ν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τ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ω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ν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π</a:t>
            </a:r>
            <a:r>
              <a:rPr b="0" lang="en-US" sz="2172" spc="-1" strike="noStrike" baseline="101000">
                <a:solidFill>
                  <a:srgbClr val="000000"/>
                </a:solidFill>
                <a:latin typeface="Arial"/>
              </a:rPr>
              <a:t>0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ε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ί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ν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α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ι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μ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η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δ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έ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ν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,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ο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π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ό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τ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ε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5" name="CustomShape 3"/>
          <p:cNvSpPr/>
          <p:nvPr/>
        </p:nvSpPr>
        <p:spPr>
          <a:xfrm>
            <a:off x="137880" y="3639600"/>
            <a:ext cx="4243680" cy="551520"/>
          </a:xfrm>
          <a:prstGeom prst="rect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6" name="TextShape 4"/>
          <p:cNvSpPr txBox="1"/>
          <p:nvPr/>
        </p:nvSpPr>
        <p:spPr>
          <a:xfrm>
            <a:off x="5514480" y="975600"/>
            <a:ext cx="3465360" cy="710280"/>
          </a:xfrm>
          <a:prstGeom prst="rect">
            <a:avLst/>
          </a:prstGeom>
          <a:solidFill>
            <a:srgbClr val="fff9ae"/>
          </a:solidFill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→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ψ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(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1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,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2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)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=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ψ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(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2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,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1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)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ο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λ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ι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κ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ή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κ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υ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μ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μ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α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τ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ο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σ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υ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ν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ά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ρ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τ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η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σ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η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σ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υ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μ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μ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ε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τ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ρ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ι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κ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ή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7" name="TextShape 5"/>
          <p:cNvSpPr txBox="1"/>
          <p:nvPr/>
        </p:nvSpPr>
        <p:spPr>
          <a:xfrm>
            <a:off x="4866480" y="3531600"/>
            <a:ext cx="410040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Οπότε, για το κομμάτι του χώρου: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8" name="TextShape 6"/>
          <p:cNvSpPr txBox="1"/>
          <p:nvPr/>
        </p:nvSpPr>
        <p:spPr>
          <a:xfrm>
            <a:off x="186480" y="1119600"/>
            <a:ext cx="2256480" cy="639000"/>
          </a:xfrm>
          <a:prstGeom prst="rect">
            <a:avLst/>
          </a:prstGeom>
          <a:solidFill>
            <a:srgbClr val="fff9ae"/>
          </a:solidFill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Η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κυματοσυνάρτ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ηση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έχει δύο μέρη: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457200" y="1698120"/>
            <a:ext cx="8229240" cy="273636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txBody>
          <a:bodyPr lIns="0" rIns="0" tIns="0" bIns="0" anchor="ctr"/>
          <a:p>
            <a:pPr algn="ctr"/>
            <a:r>
              <a:rPr b="0" lang="en-US" sz="3850" spc="-1" strike="noStrike">
                <a:latin typeface="Arial"/>
              </a:rPr>
              <a:t>2. </a:t>
            </a:r>
            <a:br/>
            <a:r>
              <a:rPr b="1" lang="en-US" sz="3850" spc="-1" strike="noStrike">
                <a:latin typeface="Arial"/>
              </a:rPr>
              <a:t>Υπενθύμιση</a:t>
            </a:r>
            <a:r>
              <a:rPr b="0" lang="en-US" sz="3850" spc="-1" strike="noStrike">
                <a:latin typeface="Arial"/>
              </a:rPr>
              <a:t>: </a:t>
            </a:r>
            <a:br/>
            <a:r>
              <a:rPr b="0" lang="en-US" sz="3850" spc="-1" strike="noStrike">
                <a:latin typeface="Arial"/>
              </a:rPr>
              <a:t>κινηματική και μονάδες (τα έχουμε κάνει εκτενώς στην αρχή του μαθήματος)</a:t>
            </a:r>
            <a:endParaRPr b="0" lang="en-US" sz="3850" spc="-1" strike="noStrike"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78120" y="5282280"/>
            <a:ext cx="5313240" cy="41472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TextShape 2"/>
          <p:cNvSpPr txBox="1"/>
          <p:nvPr/>
        </p:nvSpPr>
        <p:spPr>
          <a:xfrm>
            <a:off x="163080" y="108360"/>
            <a:ext cx="8917200" cy="559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0" lang="en-US" sz="2800" spc="-1" strike="noStrike">
                <a:solidFill>
                  <a:srgbClr val="0000ff"/>
                </a:solidFill>
                <a:latin typeface="Calibri"/>
              </a:rPr>
              <a:t>Σχετικιστική κινηματική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TextShape 3"/>
          <p:cNvSpPr txBox="1"/>
          <p:nvPr/>
        </p:nvSpPr>
        <p:spPr>
          <a:xfrm>
            <a:off x="141840" y="4113000"/>
            <a:ext cx="8917200" cy="75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720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69" name="Formula 4"/>
              <p:cNvSpPr txBox="1"/>
              <p:nvPr/>
            </p:nvSpPr>
            <p:spPr>
              <a:xfrm>
                <a:off x="612360" y="4724280"/>
                <a:ext cx="2351880" cy="393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pc</m:t>
                            </m:r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+</m:t>
                    </m:r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m</m:t>
                            </m:r>
                            <m:sSup>
                              <m:e>
                                <m:r>
                                  <m:t xml:space="preserve">c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170" name="Formula 5"/>
              <p:cNvSpPr txBox="1"/>
              <p:nvPr/>
            </p:nvSpPr>
            <p:spPr>
              <a:xfrm>
                <a:off x="579960" y="2569320"/>
                <a:ext cx="5703480" cy="392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γενικά</m:t>
                    </m:r>
                    <m:r>
                      <m:t xml:space="preserve">,</m:t>
                    </m:r>
                    <m:r>
                      <m:t xml:space="preserve">με</m:t>
                    </m:r>
                    <m:r>
                      <m:t xml:space="preserve">κινητική</m:t>
                    </m:r>
                    <m:r>
                      <m:t xml:space="preserve">ενέργεια</m:t>
                    </m:r>
                    <m:r>
                      <m:rPr>
                        <m:lit/>
                        <m:nor/>
                      </m:rPr>
                      <m:t xml:space="preserve"> </m:t>
                    </m:r>
                    <m:r>
                      <m:t xml:space="preserve">Κ</m:t>
                    </m:r>
                    <m:r>
                      <m:t xml:space="preserve">,</m:t>
                    </m:r>
                    <m:r>
                      <m:t xml:space="preserve">έχουμε</m:t>
                    </m:r>
                    <m:r>
                      <m:t xml:space="preserve">:</m:t>
                    </m:r>
                    <m:r>
                      <m:t xml:space="preserve">E</m:t>
                    </m:r>
                    <m:r>
                      <m:t xml:space="preserve">=</m:t>
                    </m:r>
                    <m:r>
                      <m:t xml:space="preserve">Κ</m:t>
                    </m:r>
                    <m:r>
                      <m:t xml:space="preserve">+</m:t>
                    </m:r>
                    <m:r>
                      <m:t xml:space="preserve">m</m:t>
                    </m:r>
                    <m:sSup>
                      <m:e>
                        <m:r>
                          <m:t xml:space="preserve">c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171" name="Formula 6"/>
              <p:cNvSpPr txBox="1"/>
              <p:nvPr/>
            </p:nvSpPr>
            <p:spPr>
              <a:xfrm>
                <a:off x="512640" y="3225600"/>
                <a:ext cx="6742800" cy="557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E</m:t>
                    </m:r>
                    <m:r>
                      <m:t xml:space="preserve">=</m:t>
                    </m:r>
                    <m:r>
                      <m:t xml:space="preserve">m</m:t>
                    </m:r>
                    <m:r>
                      <m:t xml:space="preserve">γ</m:t>
                    </m:r>
                    <m:sSup>
                      <m:e>
                        <m:r>
                          <m:t xml:space="preserve">c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,</m:t>
                    </m:r>
                    <m:r>
                      <m:t xml:space="preserve">όπου</m:t>
                    </m:r>
                    <m:r>
                      <m:rPr>
                        <m:lit/>
                        <m:nor/>
                      </m:rPr>
                      <m:t xml:space="preserve"> </m:t>
                    </m:r>
                    <m:r>
                      <m:t xml:space="preserve">γ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1</m:t>
                            </m:r>
                            <m:r>
                              <m:t xml:space="preserve">−</m:t>
                            </m:r>
                            <m:sSup>
                              <m:e>
                                <m:r>
                                  <m:t xml:space="preserve">β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m:t xml:space="preserve">,</m:t>
                    </m:r>
                    <m:r>
                      <m:t xml:space="preserve">και</m:t>
                    </m:r>
                    <m:r>
                      <m:t xml:space="preserve">β</m:t>
                    </m:r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υ</m:t>
                        </m:r>
                      </m:num>
                      <m:den>
                        <m:r>
                          <m:t xml:space="preserve">c</m:t>
                        </m:r>
                      </m:den>
                    </m:f>
                    <m:r>
                      <m:t xml:space="preserve">,</m:t>
                    </m:r>
                    <m:r>
                      <m:t xml:space="preserve">με</m:t>
                    </m:r>
                    <m:r>
                      <m:t xml:space="preserve">υ</m:t>
                    </m:r>
                    <m:r>
                      <m:t xml:space="preserve">=</m:t>
                    </m:r>
                    <m:r>
                      <m:t xml:space="preserve">ταχύτητα</m:t>
                    </m:r>
                    <m:r>
                      <m:t xml:space="preserve">σωματιδίου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172" name="Formula 7"/>
              <p:cNvSpPr txBox="1"/>
              <p:nvPr/>
            </p:nvSpPr>
            <p:spPr>
              <a:xfrm>
                <a:off x="580320" y="3974040"/>
                <a:ext cx="3726360" cy="354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p</m:t>
                    </m:r>
                    <m:r>
                      <m:t xml:space="preserve">=</m:t>
                    </m:r>
                    <m:r>
                      <m:t xml:space="preserve">m</m:t>
                    </m:r>
                    <m:r>
                      <m:t xml:space="preserve">γ</m:t>
                    </m:r>
                    <m:r>
                      <m:t xml:space="preserve">υ</m:t>
                    </m:r>
                    <m:r>
                      <m:t xml:space="preserve">=</m:t>
                    </m:r>
                    <m:r>
                      <m:t xml:space="preserve">m</m:t>
                    </m:r>
                    <m:r>
                      <m:t xml:space="preserve">γ</m:t>
                    </m:r>
                    <m:r>
                      <m:t xml:space="preserve">β</m:t>
                    </m:r>
                    <m:r>
                      <m:t xml:space="preserve">c</m:t>
                    </m:r>
                    <m:r>
                      <m:t xml:space="preserve">,</m:t>
                    </m:r>
                    <m:r>
                      <m:t xml:space="preserve">όπου</m:t>
                    </m:r>
                    <m:r>
                      <m:t xml:space="preserve">p</m:t>
                    </m:r>
                    <m:r>
                      <m:t xml:space="preserve">=</m:t>
                    </m:r>
                    <m:r>
                      <m:t xml:space="preserve">ορμή</m:t>
                    </m:r>
                  </m:oMath>
                </a14:m>
              </a:p>
            </p:txBody>
          </p:sp>
        </mc:Choice>
        <mc:Fallback/>
      </mc:AlternateContent>
      <p:sp>
        <p:nvSpPr>
          <p:cNvPr id="173" name="TextShape 8"/>
          <p:cNvSpPr txBox="1"/>
          <p:nvPr/>
        </p:nvSpPr>
        <p:spPr>
          <a:xfrm>
            <a:off x="0" y="684360"/>
            <a:ext cx="8917200" cy="414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</a:pPr>
            <a:r>
              <a:rPr b="1" lang="en-US" sz="2200" spc="-1" strike="noStrike">
                <a:solidFill>
                  <a:srgbClr val="0000ff"/>
                </a:solidFill>
                <a:latin typeface="Calibri"/>
              </a:rPr>
              <a:t>Σχετικιστική κινηματική: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4" name="" descr=""/>
          <p:cNvPicPr/>
          <p:nvPr/>
        </p:nvPicPr>
        <p:blipFill>
          <a:blip r:embed="rId1"/>
          <a:stretch/>
        </p:blipFill>
        <p:spPr>
          <a:xfrm>
            <a:off x="6201360" y="1166040"/>
            <a:ext cx="1821960" cy="1771560"/>
          </a:xfrm>
          <a:prstGeom prst="rect">
            <a:avLst/>
          </a:prstGeom>
          <a:ln>
            <a:noFill/>
          </a:ln>
        </p:spPr>
      </p:pic>
      <p:sp>
        <p:nvSpPr>
          <p:cNvPr id="175" name="TextShape 9"/>
          <p:cNvSpPr txBox="1"/>
          <p:nvPr/>
        </p:nvSpPr>
        <p:spPr>
          <a:xfrm>
            <a:off x="34200" y="1553760"/>
            <a:ext cx="1409040" cy="425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200" spc="-1" strike="noStrike">
                <a:solidFill>
                  <a:srgbClr val="ff0000"/>
                </a:solidFill>
                <a:latin typeface="DejaVu Sans"/>
              </a:rPr>
              <a:t>ενέργεια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TextShape 10"/>
          <p:cNvSpPr txBox="1"/>
          <p:nvPr/>
        </p:nvSpPr>
        <p:spPr>
          <a:xfrm>
            <a:off x="1389960" y="1768680"/>
            <a:ext cx="878760" cy="425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200" spc="-1" strike="noStrike">
                <a:solidFill>
                  <a:srgbClr val="0000ff"/>
                </a:solidFill>
                <a:latin typeface="DejaVu Sans"/>
              </a:rPr>
              <a:t>μάζα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TextShape 11"/>
          <p:cNvSpPr txBox="1"/>
          <p:nvPr/>
        </p:nvSpPr>
        <p:spPr>
          <a:xfrm>
            <a:off x="2511000" y="1845360"/>
            <a:ext cx="3711960" cy="425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200" spc="-1" strike="noStrike">
                <a:solidFill>
                  <a:srgbClr val="000000"/>
                </a:solidFill>
                <a:latin typeface="DejaVu Sans"/>
              </a:rPr>
              <a:t>c = ταχύτητα του φωτός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TextShape 12"/>
          <p:cNvSpPr txBox="1"/>
          <p:nvPr/>
        </p:nvSpPr>
        <p:spPr>
          <a:xfrm>
            <a:off x="1026720" y="992880"/>
            <a:ext cx="6713640" cy="882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3200" spc="-1" strike="noStrike">
                <a:solidFill>
                  <a:srgbClr val="ff0000"/>
                </a:solidFill>
                <a:latin typeface="DejaVu Sans"/>
              </a:rPr>
              <a:t>E</a:t>
            </a:r>
            <a:r>
              <a:rPr b="0" lang="en-US" sz="3200" spc="-1" strike="noStrike">
                <a:solidFill>
                  <a:srgbClr val="3333cc"/>
                </a:solidFill>
                <a:latin typeface="DejaVu Sans"/>
              </a:rPr>
              <a:t> = m</a:t>
            </a:r>
            <a:r>
              <a:rPr b="0" lang="en-US" sz="3200" spc="-1" strike="noStrike">
                <a:solidFill>
                  <a:srgbClr val="000000"/>
                </a:solidFill>
                <a:latin typeface="DejaVu Sans"/>
              </a:rPr>
              <a:t>c</a:t>
            </a:r>
            <a:r>
              <a:rPr b="0" lang="en-US" sz="3200" spc="-1" strike="noStrike" baseline="30000">
                <a:solidFill>
                  <a:srgbClr val="000000"/>
                </a:solidFill>
                <a:latin typeface="DejaVu Sans"/>
              </a:rPr>
              <a:t>2  </a:t>
            </a:r>
            <a:r>
              <a:rPr b="0" lang="en-US" sz="2000" spc="-1" strike="noStrike">
                <a:solidFill>
                  <a:srgbClr val="000000"/>
                </a:solidFill>
                <a:latin typeface="DejaVu Sans"/>
              </a:rPr>
              <a:t>= η ενέργεια πού έχω επειδή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DejaVu Sans"/>
              </a:rPr>
              <a:t>                         </a:t>
            </a:r>
            <a:r>
              <a:rPr b="0" lang="en-US" sz="2000" spc="-1" strike="noStrike">
                <a:solidFill>
                  <a:srgbClr val="000000"/>
                </a:solidFill>
                <a:latin typeface="DejaVu Sans"/>
              </a:rPr>
              <a:t>απλά και μόνο έχω μάζα m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Line 13"/>
          <p:cNvSpPr/>
          <p:nvPr/>
        </p:nvSpPr>
        <p:spPr>
          <a:xfrm flipV="1">
            <a:off x="884880" y="1438560"/>
            <a:ext cx="207360" cy="20736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Line 14"/>
          <p:cNvSpPr/>
          <p:nvPr/>
        </p:nvSpPr>
        <p:spPr>
          <a:xfrm flipV="1">
            <a:off x="1791000" y="1515600"/>
            <a:ext cx="207360" cy="20736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Line 15"/>
          <p:cNvSpPr/>
          <p:nvPr/>
        </p:nvSpPr>
        <p:spPr>
          <a:xfrm flipH="1" flipV="1">
            <a:off x="2347920" y="1515600"/>
            <a:ext cx="347760" cy="3506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16"/>
          <p:cNvSpPr/>
          <p:nvPr/>
        </p:nvSpPr>
        <p:spPr>
          <a:xfrm>
            <a:off x="6733800" y="751320"/>
            <a:ext cx="2280960" cy="829440"/>
          </a:xfrm>
          <a:prstGeom prst="wedgeRoundRectCallout">
            <a:avLst>
              <a:gd name="adj1" fmla="val -24847"/>
              <a:gd name="adj2" fmla="val 102013"/>
              <a:gd name="adj3" fmla="val 16667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Η μάζα είναι μια μορφή ενέργειας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TextShape 17"/>
          <p:cNvSpPr txBox="1"/>
          <p:nvPr/>
        </p:nvSpPr>
        <p:spPr>
          <a:xfrm>
            <a:off x="4725360" y="3569400"/>
            <a:ext cx="4581720" cy="2529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ff"/>
                </a:solidFill>
                <a:latin typeface="Arial"/>
              </a:rPr>
              <a:t>Όσον αφορά τις μονάδες: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</a:rPr>
              <a:t>[E] = MeV, και από τους τύπους βλέπουμε ότι για τις μονάδες της ορμής έχουμε: [pc] = [E]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</a:rPr>
              <a:t>    → </a:t>
            </a:r>
            <a:r>
              <a:rPr b="0" lang="en-US" sz="2000" spc="-1" strike="noStrike">
                <a:solidFill>
                  <a:srgbClr val="0000ff"/>
                </a:solidFill>
                <a:latin typeface="Arial"/>
              </a:rPr>
              <a:t>[pc] = MeV → </a:t>
            </a:r>
            <a:r>
              <a:rPr b="1" lang="en-US" sz="2000" spc="-1" strike="noStrike">
                <a:solidFill>
                  <a:srgbClr val="ff0000"/>
                </a:solidFill>
                <a:latin typeface="Arial"/>
              </a:rPr>
              <a:t>[p] = MeV/c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</a:rPr>
              <a:t>* Για τις μονάδες μάζας έχουμε: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</a:rPr>
              <a:t>            </a:t>
            </a:r>
            <a:r>
              <a:rPr b="0" lang="en-US" sz="2000" spc="-1" strike="noStrike">
                <a:solidFill>
                  <a:srgbClr val="0000ff"/>
                </a:solidFill>
                <a:latin typeface="Arial"/>
              </a:rPr>
              <a:t>[Ε] = [mc</a:t>
            </a:r>
            <a:r>
              <a:rPr b="0" lang="en-US" sz="2000" spc="-1" strike="noStrike" baseline="101000">
                <a:solidFill>
                  <a:srgbClr val="0000ff"/>
                </a:solidFill>
                <a:latin typeface="Arial"/>
              </a:rPr>
              <a:t>2</a:t>
            </a:r>
            <a:r>
              <a:rPr b="0" lang="en-US" sz="2000" spc="-1" strike="noStrike">
                <a:solidFill>
                  <a:srgbClr val="0000ff"/>
                </a:solidFill>
                <a:latin typeface="Arial"/>
              </a:rPr>
              <a:t>] →   [mc</a:t>
            </a:r>
            <a:r>
              <a:rPr b="0" lang="en-US" sz="2000" spc="-1" strike="noStrike" baseline="101000">
                <a:solidFill>
                  <a:srgbClr val="0000ff"/>
                </a:solidFill>
                <a:latin typeface="Arial"/>
              </a:rPr>
              <a:t>2</a:t>
            </a:r>
            <a:r>
              <a:rPr b="0" lang="en-US" sz="2000" spc="-1" strike="noStrike">
                <a:solidFill>
                  <a:srgbClr val="0000ff"/>
                </a:solidFill>
                <a:latin typeface="Arial"/>
              </a:rPr>
              <a:t>] = MeV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</a:rPr>
              <a:t>                          →</a:t>
            </a:r>
            <a:r>
              <a:rPr b="0" lang="en-US" sz="2000" spc="-1" strike="noStrike">
                <a:solidFill>
                  <a:srgbClr val="0000ff"/>
                </a:solidFill>
                <a:latin typeface="Arial"/>
              </a:rPr>
              <a:t> </a:t>
            </a:r>
            <a:r>
              <a:rPr b="1" lang="en-US" sz="2000" spc="-1" strike="noStrike">
                <a:solidFill>
                  <a:srgbClr val="ff0000"/>
                </a:solidFill>
                <a:latin typeface="Arial"/>
              </a:rPr>
              <a:t>[m] = MeV/c</a:t>
            </a:r>
            <a:r>
              <a:rPr b="1" lang="en-US" sz="2000" spc="-1" strike="noStrike" baseline="101000">
                <a:solidFill>
                  <a:srgbClr val="ff0000"/>
                </a:solidFill>
                <a:latin typeface="Arial"/>
              </a:rPr>
              <a:t>2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84" name="Formula 18"/>
              <p:cNvSpPr txBox="1"/>
              <p:nvPr/>
            </p:nvSpPr>
            <p:spPr>
              <a:xfrm>
                <a:off x="24840" y="5278680"/>
                <a:ext cx="5141520" cy="3931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Σημείωση: με c = </m:t>
                    </m:r>
                    <m:r>
                      <m:rPr>
                        <m:lit/>
                        <m:nor/>
                      </m:rPr>
                      <m:t xml:space="preserve">1,</m:t>
                    </m:r>
                    <m:r>
                      <m:rPr>
                        <m:lit/>
                        <m:nor/>
                      </m:rPr>
                      <m:t xml:space="preserve"> γράφουμε</m:t>
                    </m:r>
                    <m:r>
                      <m:t xml:space="preserve">: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=p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+m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rPr>
                        <m:lit/>
                        <m:nor/>
                      </m:rPr>
                      <m:t xml:space="preserve">,κλπ.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185" name="Formula 19"/>
              <p:cNvSpPr txBox="1"/>
              <p:nvPr/>
            </p:nvSpPr>
            <p:spPr>
              <a:xfrm>
                <a:off x="493200" y="5609160"/>
                <a:ext cx="3740400" cy="687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Χρήσιμα</m:t>
                    </m:r>
                    <m:r>
                      <m:t xml:space="preserve">:</m:t>
                    </m:r>
                    <m:r>
                      <m:t xml:space="preserve">β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pc</m:t>
                        </m:r>
                      </m:num>
                      <m:den>
                        <m:r>
                          <m:t xml:space="preserve">E</m:t>
                        </m:r>
                      </m:den>
                    </m:f>
                    <m:r>
                      <m:t xml:space="preserve">και</m:t>
                    </m:r>
                    <m:r>
                      <m:t xml:space="preserve">βγ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p</m:t>
                        </m:r>
                      </m:num>
                      <m:den>
                        <m:r>
                          <m:t xml:space="preserve">mc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186" name="Line 20"/>
          <p:cNvSpPr/>
          <p:nvPr/>
        </p:nvSpPr>
        <p:spPr>
          <a:xfrm flipH="1">
            <a:off x="1036800" y="4354560"/>
            <a:ext cx="3732840" cy="41472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Line 21"/>
          <p:cNvSpPr/>
          <p:nvPr/>
        </p:nvSpPr>
        <p:spPr>
          <a:xfrm flipH="1">
            <a:off x="1866240" y="4354560"/>
            <a:ext cx="2903400" cy="41472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207360" y="2107440"/>
            <a:ext cx="8709840" cy="41472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2"/>
          <p:cNvSpPr/>
          <p:nvPr/>
        </p:nvSpPr>
        <p:spPr>
          <a:xfrm>
            <a:off x="184320" y="415800"/>
            <a:ext cx="5806440" cy="41472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TextShape 3"/>
          <p:cNvSpPr txBox="1"/>
          <p:nvPr/>
        </p:nvSpPr>
        <p:spPr>
          <a:xfrm>
            <a:off x="163080" y="360"/>
            <a:ext cx="8917200" cy="559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r>
              <a:rPr b="0" lang="en-US" sz="2800" spc="-1" strike="noStrike">
                <a:solidFill>
                  <a:srgbClr val="0000ff"/>
                </a:solidFill>
                <a:latin typeface="Calibri"/>
              </a:rPr>
              <a:t>Μονάδες (1)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91" name="Formula 4"/>
              <p:cNvSpPr txBox="1"/>
              <p:nvPr/>
            </p:nvSpPr>
            <p:spPr>
              <a:xfrm>
                <a:off x="153360" y="2001600"/>
                <a:ext cx="8739000" cy="6336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ℏ</m:t>
                    </m:r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rPr>
                        <m:lit/>
                        <m:nor/>
                      </m:rPr>
                      <m:t xml:space="preserve">197</m:t>
                    </m:r>
                    <m:r>
                      <m:rPr>
                        <m:lit/>
                        <m:nor/>
                      </m:rPr>
                      <m:t xml:space="preserve">MeV fm, όπου </m:t>
                    </m:r>
                    <m:r>
                      <m:t xml:space="preserve">ℏ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h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2π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δράσης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rPr>
                            <m:lit/>
                            <m:nor/>
                          </m:rPr>
                          <m:t xml:space="preserve">ενέργειας</m:t>
                        </m:r>
                        <m:r>
                          <m:t xml:space="preserve">×</m:t>
                        </m:r>
                        <m:r>
                          <m:rPr>
                            <m:lit/>
                            <m:nor/>
                          </m:rPr>
                          <m:t xml:space="preserve">χρόνου</m:t>
                        </m:r>
                      </m:e>
                    </m:d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192" name="Formula 5"/>
              <p:cNvSpPr txBox="1"/>
              <p:nvPr/>
            </p:nvSpPr>
            <p:spPr>
              <a:xfrm>
                <a:off x="188280" y="447480"/>
                <a:ext cx="5243400" cy="398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t xml:space="preserve">3</m:t>
                    </m:r>
                    <m:r>
                      <m:t xml:space="preserve">×</m:t>
                    </m:r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10</m:t>
                        </m:r>
                      </m:e>
                      <m:sup>
                        <m:r>
                          <m:t xml:space="preserve">8</m:t>
                        </m:r>
                      </m:sup>
                    </m:sSup>
                    <m:f>
                      <m:fPr>
                        <m:type m:val="lin"/>
                      </m:fPr>
                      <m:num>
                        <m:r>
                          <m:t xml:space="preserve">m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ταχύτητας</m:t>
                    </m:r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193" name="Formula 6"/>
              <p:cNvSpPr txBox="1"/>
              <p:nvPr/>
            </p:nvSpPr>
            <p:spPr>
              <a:xfrm>
                <a:off x="122760" y="937800"/>
                <a:ext cx="8057160" cy="386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μονάδα ενέργειας</m:t>
                    </m:r>
                    <m:r>
                      <m:t xml:space="preserve">≡</m:t>
                    </m:r>
                    <m:r>
                      <m:t xml:space="preserve">eV</m:t>
                    </m:r>
                    <m:r>
                      <m:t xml:space="preserve">=</m:t>
                    </m:r>
                    <m:r>
                      <m:t xml:space="preserve">1.6</m:t>
                    </m:r>
                    <m:r>
                      <m:t xml:space="preserve">∗</m:t>
                    </m:r>
                    <m:sSup>
                      <m:e>
                        <m:r>
                          <m:t xml:space="preserve">10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19</m:t>
                        </m:r>
                      </m:sup>
                    </m:sSup>
                    <m:r>
                      <m:t xml:space="preserve">Cb</m:t>
                    </m:r>
                    <m:r>
                      <m:t xml:space="preserve">∗</m:t>
                    </m:r>
                    <m:r>
                      <m:t xml:space="preserve">V</m:t>
                    </m:r>
                    <m:r>
                      <m:t xml:space="preserve">=</m:t>
                    </m:r>
                    <m:r>
                      <m:t xml:space="preserve">1.6</m:t>
                    </m:r>
                    <m:r>
                      <m:t xml:space="preserve">∗</m:t>
                    </m:r>
                    <m:sSup>
                      <m:e>
                        <m:r>
                          <m:t xml:space="preserve">10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19</m:t>
                        </m:r>
                      </m:sup>
                    </m:sSup>
                    <m:r>
                      <m:t xml:space="preserve">Joule</m:t>
                    </m:r>
                  </m:oMath>
                </a14:m>
              </a:p>
            </p:txBody>
          </p:sp>
        </mc:Choice>
        <mc:Fallback/>
      </mc:AlternateContent>
      <p:sp>
        <p:nvSpPr>
          <p:cNvPr id="194" name="TextShape 7"/>
          <p:cNvSpPr txBox="1"/>
          <p:nvPr/>
        </p:nvSpPr>
        <p:spPr>
          <a:xfrm>
            <a:off x="153360" y="1270080"/>
            <a:ext cx="7880040" cy="425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Συνήθως χρησιμοποιούμε το MeV (= 10</a:t>
            </a:r>
            <a:r>
              <a:rPr b="0" lang="en-US" sz="2200" spc="-1" strike="noStrike" baseline="101000">
                <a:solidFill>
                  <a:srgbClr val="000000"/>
                </a:solidFill>
                <a:latin typeface="Arial"/>
              </a:rPr>
              <a:t>9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 eV)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TextShape 8"/>
          <p:cNvSpPr txBox="1"/>
          <p:nvPr/>
        </p:nvSpPr>
        <p:spPr>
          <a:xfrm>
            <a:off x="118800" y="1769040"/>
            <a:ext cx="5496120" cy="425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Σταθερά του Plank =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 h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 = 6.626 x 10</a:t>
            </a:r>
            <a:r>
              <a:rPr b="0" lang="en-US" sz="2200" spc="-1" strike="noStrike" baseline="101000">
                <a:solidFill>
                  <a:srgbClr val="000000"/>
                </a:solidFill>
                <a:latin typeface="Arial"/>
              </a:rPr>
              <a:t>-3 4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 J 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Line 9"/>
          <p:cNvSpPr/>
          <p:nvPr/>
        </p:nvSpPr>
        <p:spPr>
          <a:xfrm>
            <a:off x="316800" y="874800"/>
            <a:ext cx="559908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Line 10"/>
          <p:cNvSpPr/>
          <p:nvPr/>
        </p:nvSpPr>
        <p:spPr>
          <a:xfrm>
            <a:off x="316800" y="1724040"/>
            <a:ext cx="559908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11"/>
          <p:cNvSpPr/>
          <p:nvPr/>
        </p:nvSpPr>
        <p:spPr>
          <a:xfrm>
            <a:off x="195840" y="2128680"/>
            <a:ext cx="2041200" cy="34956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12"/>
          <p:cNvSpPr/>
          <p:nvPr/>
        </p:nvSpPr>
        <p:spPr>
          <a:xfrm>
            <a:off x="207000" y="415800"/>
            <a:ext cx="1735920" cy="47376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TextShape 13"/>
          <p:cNvSpPr txBox="1"/>
          <p:nvPr/>
        </p:nvSpPr>
        <p:spPr>
          <a:xfrm>
            <a:off x="55440" y="4083480"/>
            <a:ext cx="9215280" cy="238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640" spc="-1" strike="noStrike">
                <a:solidFill>
                  <a:srgbClr val="ff0000"/>
                </a:solidFill>
                <a:latin typeface="Arial"/>
              </a:rPr>
              <a:t>Προσοχή: </a:t>
            </a:r>
            <a:endParaRPr b="0" lang="en-US" sz="164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αν γράφουμε στον τύπο της δύναμης Coulomb και της δυναμικής ενέργειας τον </a:t>
            </a:r>
            <a:endParaRPr b="0" lang="en-US" sz="164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παράγοντα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1/4πε</a:t>
            </a:r>
            <a:r>
              <a:rPr b="1" lang="en-US" sz="1800" spc="-1" strike="noStrike" baseline="-101000">
                <a:solidFill>
                  <a:srgbClr val="000000"/>
                </a:solidFill>
                <a:latin typeface="Arial"/>
              </a:rPr>
              <a:t>0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, σημαίνει ότι χρησιμοποιούμε το Διεθνές Σύστημα μονάδων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(S.I = mks) , οπότε το φορτίο “e” είναι σε Coulomb και: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Αν όμως γράφουμε τον τύπο της δύναμης Coulomb και της αντίστοιχης δυναμικής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640" spc="-1" strike="noStrike">
                <a:solidFill>
                  <a:srgbClr val="000000"/>
                </a:solidFill>
                <a:latin typeface="Arial"/>
              </a:rPr>
              <a:t>ενέργειας έχοντας θέσει 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1/4πε</a:t>
            </a:r>
            <a:r>
              <a:rPr b="1" lang="en-US" sz="1800" spc="-1" strike="noStrike" baseline="-101000">
                <a:solidFill>
                  <a:srgbClr val="000000"/>
                </a:solidFill>
                <a:latin typeface="Arial"/>
              </a:rPr>
              <a:t>0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 = 1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, αυτό σημαίνει ότι χρησιμοποιούμε το σύστημα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μονάδων cgs  , οπότε το φορτίο “e” είναι σε esu και: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Line 14"/>
          <p:cNvSpPr/>
          <p:nvPr/>
        </p:nvSpPr>
        <p:spPr>
          <a:xfrm>
            <a:off x="317160" y="2638440"/>
            <a:ext cx="559908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TextShape 15"/>
          <p:cNvSpPr txBox="1"/>
          <p:nvPr/>
        </p:nvSpPr>
        <p:spPr>
          <a:xfrm>
            <a:off x="4322160" y="2643120"/>
            <a:ext cx="4789080" cy="1263960"/>
          </a:xfrm>
          <a:prstGeom prst="rect">
            <a:avLst/>
          </a:prstGeom>
          <a:solidFill>
            <a:srgbClr val="23ff23"/>
          </a:solidFill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ff"/>
                </a:solidFill>
                <a:latin typeface="Arial"/>
              </a:rPr>
              <a:t>Θα χρησιμοποιούμε παντού: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eV για ενέργεια (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ή MeV στην πυρηνική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),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1/4πε</a:t>
            </a:r>
            <a:r>
              <a:rPr b="1" lang="en-US" sz="1800" spc="-1" strike="noStrike" baseline="-101000">
                <a:solidFill>
                  <a:srgbClr val="000000"/>
                </a:solidFill>
                <a:latin typeface="Arial"/>
              </a:rPr>
              <a:t>0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 = 1 σε όλους τους τύπους,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και θα βάζουμε: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03" name="Formula 16"/>
              <p:cNvSpPr txBox="1"/>
              <p:nvPr/>
            </p:nvSpPr>
            <p:spPr>
              <a:xfrm>
                <a:off x="155880" y="2666520"/>
                <a:ext cx="4130280" cy="701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α=</m:t>
                    </m:r>
                    <m:f>
                      <m:num>
                        <m:sSup>
                          <m:e>
                            <m:r>
                              <m:t xml:space="preserve">e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4</m:t>
                        </m:r>
                        <m:sSub>
                          <m:e>
                            <m:r>
                              <m:rPr>
                                <m:lit/>
                                <m:nor/>
                              </m:rPr>
                              <m:t xml:space="preserve">πε</m:t>
                            </m:r>
                          </m:e>
                          <m:sub>
                            <m:r>
                              <m:t xml:space="preserve">0</m:t>
                            </m:r>
                          </m:sub>
                        </m:sSub>
                        <m:r>
                          <m:t xml:space="preserve">ℏ</m:t>
                        </m:r>
                        <m:r>
                          <m:t xml:space="preserve">c</m:t>
                        </m:r>
                      </m:den>
                    </m:f>
                    <m:d>
                      <m:dPr>
                        <m:begChr m:val="["/>
                        <m:endChr m:val="]"/>
                      </m:dPr>
                      <m:e>
                        <m:r>
                          <m:t xml:space="preserve">mks</m:t>
                        </m:r>
                      </m:e>
                    </m:d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e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ℏ</m:t>
                        </m:r>
                        <m:r>
                          <m:t xml:space="preserve">c</m:t>
                        </m:r>
                      </m:den>
                    </m:f>
                    <m:d>
                      <m:dPr>
                        <m:begChr m:val="["/>
                        <m:endChr m:val="]"/>
                      </m:dPr>
                      <m:e>
                        <m:r>
                          <m:t xml:space="preserve">cgs</m:t>
                        </m:r>
                      </m:e>
                    </m:d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137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204" name="CustomShape 17"/>
          <p:cNvSpPr/>
          <p:nvPr/>
        </p:nvSpPr>
        <p:spPr>
          <a:xfrm>
            <a:off x="6032880" y="3554640"/>
            <a:ext cx="3110400" cy="385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05" name="Formula 18"/>
              <p:cNvSpPr txBox="1"/>
              <p:nvPr/>
            </p:nvSpPr>
            <p:spPr>
              <a:xfrm>
                <a:off x="6198120" y="3591360"/>
                <a:ext cx="2904120" cy="320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α</m:t>
                    </m:r>
                    <m:r>
                      <m:t xml:space="preserve">ℏ</m:t>
                    </m:r>
                    <m:r>
                      <m:t xml:space="preserve">c</m:t>
                    </m:r>
                    <m:r>
                      <m:t xml:space="preserve">,</m:t>
                    </m:r>
                    <m:r>
                      <m:t xml:space="preserve">όπου</m:t>
                    </m:r>
                    <m:r>
                      <m:t xml:space="preserve">α</m:t>
                    </m:r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137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206" name="TextShape 19"/>
          <p:cNvSpPr txBox="1"/>
          <p:nvPr/>
        </p:nvSpPr>
        <p:spPr>
          <a:xfrm>
            <a:off x="130320" y="3307680"/>
            <a:ext cx="4354920" cy="91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0000ff"/>
                </a:solidFill>
                <a:latin typeface="Arial"/>
              </a:rPr>
              <a:t>α = η σταθερά λεπής υφής = 1/137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ff"/>
                </a:solidFill>
                <a:latin typeface="Arial"/>
              </a:rPr>
              <a:t>(αδιάστατο μέγεθος και άρα ίδια τιμή σε όλα τα συστήματα μονάδων)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CustomShape 20"/>
          <p:cNvSpPr/>
          <p:nvPr/>
        </p:nvSpPr>
        <p:spPr>
          <a:xfrm>
            <a:off x="6032880" y="3979080"/>
            <a:ext cx="3110400" cy="385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08" name="Formula 21"/>
              <p:cNvSpPr txBox="1"/>
              <p:nvPr/>
            </p:nvSpPr>
            <p:spPr>
              <a:xfrm>
                <a:off x="6198480" y="3983400"/>
                <a:ext cx="2105280" cy="290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ℏ</m:t>
                    </m:r>
                    <m:r>
                      <m:t xml:space="preserve">c</m:t>
                    </m:r>
                    <m:r>
                      <m:t xml:space="preserve">=</m:t>
                    </m:r>
                    <m:r>
                      <m:t xml:space="preserve">197</m:t>
                    </m:r>
                    <m:r>
                      <m:t xml:space="preserve">MeV</m:t>
                    </m:r>
                    <m:r>
                      <m:t xml:space="preserve">fm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09" name="Formula 22"/>
              <p:cNvSpPr txBox="1"/>
              <p:nvPr/>
            </p:nvSpPr>
            <p:spPr>
              <a:xfrm>
                <a:off x="5741280" y="6076800"/>
                <a:ext cx="2904120" cy="320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α</m:t>
                    </m:r>
                    <m:r>
                      <m:t xml:space="preserve">ℏ</m:t>
                    </m:r>
                    <m:r>
                      <m:t xml:space="preserve">c</m:t>
                    </m:r>
                    <m:r>
                      <m:t xml:space="preserve">,</m:t>
                    </m:r>
                    <m:r>
                      <m:t xml:space="preserve">όπου</m:t>
                    </m:r>
                    <m:r>
                      <m:t xml:space="preserve">α</m:t>
                    </m:r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137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10" name="Formula 23"/>
              <p:cNvSpPr txBox="1"/>
              <p:nvPr/>
            </p:nvSpPr>
            <p:spPr>
              <a:xfrm>
                <a:off x="5982120" y="4971600"/>
                <a:ext cx="3069000" cy="3398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4</m:t>
                    </m:r>
                    <m:r>
                      <m:t xml:space="preserve">π</m:t>
                    </m:r>
                    <m:sSub>
                      <m:e>
                        <m:r>
                          <m:t xml:space="preserve">ε</m:t>
                        </m:r>
                      </m:e>
                      <m:sub>
                        <m:r>
                          <m:t xml:space="preserve">0</m:t>
                        </m:r>
                      </m:sub>
                    </m:sSub>
                    <m:r>
                      <m:t xml:space="preserve">α</m:t>
                    </m:r>
                    <m:r>
                      <m:t xml:space="preserve">ℏ</m:t>
                    </m:r>
                    <m:r>
                      <m:t xml:space="preserve">c</m:t>
                    </m:r>
                    <m:r>
                      <m:t xml:space="preserve">,</m:t>
                    </m:r>
                    <m:r>
                      <m:t xml:space="preserve">όπου</m:t>
                    </m:r>
                    <m:r>
                      <m:t xml:space="preserve">α</m:t>
                    </m:r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137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211" name="Freeform 24"/>
          <p:cNvSpPr/>
          <p:nvPr/>
        </p:nvSpPr>
        <p:spPr>
          <a:xfrm>
            <a:off x="1385280" y="3755520"/>
            <a:ext cx="3081600" cy="541800"/>
          </a:xfrm>
          <a:custGeom>
            <a:avLst/>
            <a:gdLst/>
            <a:ahLst/>
            <a:rect l="0" t="0" r="r" b="b"/>
            <a:pathLst>
              <a:path w="8560" h="1505">
                <a:moveTo>
                  <a:pt x="0" y="1403"/>
                </a:moveTo>
                <a:cubicBezTo>
                  <a:pt x="453" y="1433"/>
                  <a:pt x="901" y="1484"/>
                  <a:pt x="1359" y="1494"/>
                </a:cubicBezTo>
                <a:cubicBezTo>
                  <a:pt x="1832" y="1504"/>
                  <a:pt x="2288" y="1446"/>
                  <a:pt x="2762" y="1449"/>
                </a:cubicBezTo>
                <a:cubicBezTo>
                  <a:pt x="3217" y="1451"/>
                  <a:pt x="3667" y="1345"/>
                  <a:pt x="4121" y="1314"/>
                </a:cubicBezTo>
                <a:cubicBezTo>
                  <a:pt x="4618" y="1279"/>
                  <a:pt x="5113" y="1218"/>
                  <a:pt x="5615" y="1223"/>
                </a:cubicBezTo>
                <a:cubicBezTo>
                  <a:pt x="6099" y="1227"/>
                  <a:pt x="6591" y="1286"/>
                  <a:pt x="7065" y="1132"/>
                </a:cubicBezTo>
                <a:cubicBezTo>
                  <a:pt x="7573" y="966"/>
                  <a:pt x="7912" y="521"/>
                  <a:pt x="8424" y="362"/>
                </a:cubicBezTo>
                <a:lnTo>
                  <a:pt x="8559" y="0"/>
                </a:lnTo>
              </a:path>
            </a:pathLst>
          </a:custGeom>
          <a:ln w="36720">
            <a:solidFill>
              <a:srgbClr val="ff0000"/>
            </a:solidFill>
            <a:round/>
            <a:tailEnd len="med" type="triangle" w="med"/>
          </a:ln>
        </p:spPr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4422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2009-12-10T10:58:46Z</dcterms:created>
  <dc:creator>Dimos Sampsonidis</dc:creator>
  <dc:description/>
  <dc:language>en-US</dc:language>
  <cp:lastModifiedBy/>
  <dcterms:modified xsi:type="dcterms:W3CDTF">2019-01-10T15:07:18Z</dcterms:modified>
  <cp:revision>179</cp:revision>
  <dc:subject/>
  <dc:title>Slide 1</dc:title>
</cp:coreProperties>
</file>