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media/image13.png" ContentType="image/png"/>
  <Override PartName="/ppt/media/image12.png" ContentType="image/png"/>
  <Override PartName="/ppt/media/image11.png" ContentType="image/png"/>
  <Override PartName="/ppt/media/image10.png" ContentType="image/png"/>
  <Override PartName="/ppt/media/image9.png" ContentType="image/png"/>
  <Override PartName="/ppt/media/image8.png" ContentType="image/png"/>
  <Override PartName="/ppt/media/image7.png" ContentType="image/png"/>
  <Override PartName="/ppt/media/image6.png" ContentType="image/png"/>
  <Override PartName="/ppt/media/image14.jpeg" ContentType="image/jpeg"/>
  <Override PartName="/ppt/media/image5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slideLayouts/slideLayout48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_rels/slideLayout43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1.xml.rels" ContentType="application/vnd.openxmlformats-package.relationships+xml"/>
  <Override PartName="/ppt/slideLayouts/slideLayout3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7.png"/><Relationship Id="rId3" Type="http://schemas.openxmlformats.org/officeDocument/2006/relationships/image" Target="../media/image8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309680" y="914040"/>
            <a:ext cx="7459560" cy="595188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309680" y="914040"/>
            <a:ext cx="7459560" cy="59518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7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309680" y="914040"/>
            <a:ext cx="7459560" cy="5951880"/>
          </a:xfrm>
          <a:prstGeom prst="rect">
            <a:avLst/>
          </a:prstGeom>
          <a:ln>
            <a:noFill/>
          </a:ln>
        </p:spPr>
      </p:pic>
      <p:pic>
        <p:nvPicPr>
          <p:cNvPr id="78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309680" y="914040"/>
            <a:ext cx="7459560" cy="59518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16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309680" y="914040"/>
            <a:ext cx="7459560" cy="5951880"/>
          </a:xfrm>
          <a:prstGeom prst="rect">
            <a:avLst/>
          </a:prstGeom>
          <a:ln>
            <a:noFill/>
          </a:ln>
        </p:spPr>
      </p:pic>
      <p:pic>
        <p:nvPicPr>
          <p:cNvPr id="117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309680" y="914040"/>
            <a:ext cx="7459560" cy="59518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24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4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5" name="PlaceHolder 4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9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6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0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1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4" name="PlaceHolder 3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55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309680" y="914040"/>
            <a:ext cx="7459560" cy="5951880"/>
          </a:xfrm>
          <a:prstGeom prst="rect">
            <a:avLst/>
          </a:prstGeom>
          <a:ln>
            <a:noFill/>
          </a:ln>
        </p:spPr>
      </p:pic>
      <p:pic>
        <p:nvPicPr>
          <p:cNvPr id="156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309680" y="914040"/>
            <a:ext cx="7459560" cy="59518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749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 rot="10800000">
            <a:off x="504000" y="-261540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GB" sz="3200">
                <a:latin typeface="Arial"/>
              </a:rPr>
              <a:t>Πατήστε για επεξεργασία της μορφής κειμένου διάρθρωσης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800">
                <a:latin typeface="Arial"/>
              </a:rPr>
              <a:t>Δεύτερο επίπεδο διάρθρωσης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 sz="2400">
                <a:latin typeface="Arial"/>
              </a:rPr>
              <a:t>Τρίτο επίπεδο διάρθρωσης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GB" sz="2000">
                <a:latin typeface="Arial"/>
              </a:rPr>
              <a:t>Τέταρτο επίπεδο διάρθρωσης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GB" sz="2000">
                <a:latin typeface="Arial"/>
              </a:rPr>
              <a:t>Πέμπτο επίπεδο διάρθρωσης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GB" sz="2000">
                <a:latin typeface="Arial"/>
              </a:rPr>
              <a:t>Έκτο επίπεδο διάρθρωσης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GB" sz="2000">
                <a:latin typeface="Arial"/>
              </a:rPr>
              <a:t>Έβδομο επίπεδο διάρθρωσης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lang="en-GB" sz="1400">
                <a:latin typeface="Bitstream Vera Sans"/>
              </a:rPr>
              <a:t>&lt;ημερομηνία/ώρα&gt;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1828800" y="6887160"/>
            <a:ext cx="66294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en-GB" sz="1400">
                <a:latin typeface="Bitstream Vera Sans"/>
              </a:rPr>
              <a:t>&lt;υποσέλιδο&gt;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60346C93-A34E-4947-A337-1FA087DF5F8E}" type="slidenum">
              <a:rPr lang="en-GB" sz="1400">
                <a:latin typeface="Bitstream Vera Sans"/>
              </a:rPr>
              <a:t>&lt;αριθμός&gt;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3600">
                <a:latin typeface="Bitstream Vera Sans"/>
              </a:rPr>
              <a:t>Click to edit the title text format</a:t>
            </a:r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GB" sz="2400">
                <a:latin typeface="Bitstream Vera Sans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400">
                <a:latin typeface="Bitstream Vera Sans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 sz="2200">
                <a:latin typeface="Bitstream Vera Sans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GB" sz="2000">
                <a:latin typeface="Bitstream Vera Sans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GB" sz="2000">
                <a:latin typeface="Bitstream Vera Sans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GB" sz="2000">
                <a:latin typeface="Bitstream Vera Sans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GB" sz="2000">
                <a:latin typeface="Bitstream Vera Sans"/>
              </a:rPr>
              <a:t>Seventh Outline Level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en-GB" sz="2000">
                <a:latin typeface="Bitstream Vera Sans"/>
              </a:rPr>
              <a:t>Eighth Outline Level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en-GB" sz="2000">
                <a:latin typeface="Bitstream Vera Sans"/>
              </a:rPr>
              <a:t>Ninth Outline Level</a:t>
            </a:r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228600" y="7194600"/>
            <a:ext cx="2021400" cy="321840"/>
          </a:xfrm>
          <a:prstGeom prst="rect">
            <a:avLst/>
          </a:prstGeom>
        </p:spPr>
        <p:txBody>
          <a:bodyPr lIns="0" rIns="0" tIns="0" bIns="0"/>
          <a:p>
            <a:r>
              <a:rPr lang="en-GB" sz="1400">
                <a:latin typeface="Bitstream Vera Sans"/>
              </a:rPr>
              <a:t>&lt;ημερομηνία/ώρα&gt;</a:t>
            </a:r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2322000" y="7194600"/>
            <a:ext cx="7050600" cy="32184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en-GB" sz="1400">
                <a:latin typeface="Bitstream Vera Sans"/>
              </a:rPr>
              <a:t>&lt;υποσέλιδο&gt;</a:t>
            </a:r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9480600" y="7194600"/>
            <a:ext cx="457200" cy="321840"/>
          </a:xfrm>
          <a:prstGeom prst="rect">
            <a:avLst/>
          </a:prstGeom>
        </p:spPr>
        <p:txBody>
          <a:bodyPr lIns="0" rIns="0" tIns="0" bIns="0"/>
          <a:p>
            <a:pPr algn="r"/>
            <a:fld id="{D033B931-E0E7-4D4A-8B28-58CEA9FF7A2D}" type="slidenum">
              <a:rPr lang="en-GB" sz="1400">
                <a:latin typeface="Bitstream Vera Sans"/>
              </a:rPr>
              <a:t>&lt;αριθμός&gt;</a:t>
            </a:fld>
            <a:endParaRPr/>
          </a:p>
        </p:txBody>
      </p:sp>
      <p:sp>
        <p:nvSpPr>
          <p:cNvPr id="44" name="Line 6"/>
          <p:cNvSpPr/>
          <p:nvPr/>
        </p:nvSpPr>
        <p:spPr>
          <a:xfrm>
            <a:off x="300600" y="7074000"/>
            <a:ext cx="9601200" cy="0"/>
          </a:xfrm>
          <a:prstGeom prst="line">
            <a:avLst/>
          </a:prstGeom>
          <a:ln w="54720">
            <a:solidFill>
              <a:srgbClr val="666699"/>
            </a:solidFill>
            <a:round/>
          </a:ln>
        </p:spPr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4400">
                <a:latin typeface="Arial"/>
              </a:rPr>
              <a:t>Πατήστε για επεξεργασία της μορφής κειμένου του τίτλου</a:t>
            </a:r>
            <a:endParaRPr/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GB" sz="3200">
                <a:latin typeface="Arial"/>
              </a:rPr>
              <a:t>Πατήστε για επεξεργασία της μορφής κειμένου διάρθρωσης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800">
                <a:latin typeface="Arial"/>
              </a:rPr>
              <a:t>Δεύτερο επίπεδο διάρθρωσης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 sz="2400">
                <a:latin typeface="Arial"/>
              </a:rPr>
              <a:t>Τρίτο επίπεδο διάρθρωσης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GB" sz="2000">
                <a:latin typeface="Arial"/>
              </a:rPr>
              <a:t>Τέταρτο επίπεδο διάρθρωσης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GB" sz="2000">
                <a:latin typeface="Arial"/>
              </a:rPr>
              <a:t>Πέμπτο επίπεδο διάρθρωσης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GB" sz="2000">
                <a:latin typeface="Arial"/>
              </a:rPr>
              <a:t>Έκτο επίπεδο διάρθρωσης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GB" sz="2000">
                <a:latin typeface="Arial"/>
              </a:rPr>
              <a:t>Έβδομο επίπεδο διάρθρωσης</a:t>
            </a:r>
            <a:endParaRPr/>
          </a:p>
        </p:txBody>
      </p:sp>
      <p:sp>
        <p:nvSpPr>
          <p:cNvPr id="81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lang="en-GB" sz="1400">
                <a:latin typeface="Bitstream Vera Sans"/>
              </a:rPr>
              <a:t>&lt;ημερομηνία/ώρα&gt;</a:t>
            </a:r>
            <a:endParaRPr/>
          </a:p>
        </p:txBody>
      </p:sp>
      <p:sp>
        <p:nvSpPr>
          <p:cNvPr id="82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en-GB" sz="1400">
                <a:latin typeface="Bitstream Vera Sans"/>
              </a:rPr>
              <a:t>&lt;υποσέλιδο&gt;</a:t>
            </a:r>
            <a:endParaRPr/>
          </a:p>
        </p:txBody>
      </p:sp>
      <p:sp>
        <p:nvSpPr>
          <p:cNvPr id="83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991DF9AC-DF61-4D2E-B939-65531FF5BA4C}" type="slidenum">
              <a:rPr lang="en-GB" sz="1400">
                <a:latin typeface="Bitstream Vera Sans"/>
              </a:rPr>
              <a:t>&lt;αριθμός&gt;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4400">
                <a:latin typeface="Arial"/>
              </a:rPr>
              <a:t>Πατήστε για επεξεργασία της μορφής κειμένου του τίτλου</a:t>
            </a:r>
            <a:endParaRPr/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GB" sz="3200">
                <a:latin typeface="Arial"/>
              </a:rPr>
              <a:t>Πατήστε για επεξεργασία της μορφής κειμένου διάρθρωσης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800">
                <a:latin typeface="Arial"/>
              </a:rPr>
              <a:t>Δεύτερο επίπεδο διάρθρωσης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 sz="2400">
                <a:latin typeface="Arial"/>
              </a:rPr>
              <a:t>Τρίτο επίπεδο διάρθρωσης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GB" sz="2000">
                <a:latin typeface="Arial"/>
              </a:rPr>
              <a:t>Τέταρτο επίπεδο διάρθρωσης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GB" sz="2000">
                <a:latin typeface="Arial"/>
              </a:rPr>
              <a:t>Πέμπτο επίπεδο διάρθρωσης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GB" sz="2000">
                <a:latin typeface="Arial"/>
              </a:rPr>
              <a:t>Έκτο επίπεδο διάρθρωσης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GB" sz="2000">
                <a:latin typeface="Arial"/>
              </a:rPr>
              <a:t>Έβδομο επίπεδο διάρθρωσης</a:t>
            </a:r>
            <a:endParaRPr/>
          </a:p>
        </p:txBody>
      </p:sp>
      <p:sp>
        <p:nvSpPr>
          <p:cNvPr id="120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lang="en-GB" sz="1400">
                <a:latin typeface="Bitstream Vera Sans"/>
              </a:rPr>
              <a:t>&lt;ημερομηνία/ώρα&gt;</a:t>
            </a:r>
            <a:endParaRPr/>
          </a:p>
        </p:txBody>
      </p:sp>
      <p:sp>
        <p:nvSpPr>
          <p:cNvPr id="121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en-GB" sz="1400">
                <a:latin typeface="Bitstream Vera Sans"/>
              </a:rPr>
              <a:t>&lt;υποσέλιδο&gt;</a:t>
            </a:r>
            <a:endParaRPr/>
          </a:p>
        </p:txBody>
      </p:sp>
      <p:sp>
        <p:nvSpPr>
          <p:cNvPr id="122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CF1ED138-A4BE-447D-B81F-E09D5081E812}" type="slidenum">
              <a:rPr lang="en-GB" sz="1400">
                <a:latin typeface="Bitstream Vera Sans"/>
              </a:rPr>
              <a:t>&lt;αριθμός&gt;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Shape 1"/>
          <p:cNvSpPr txBox="1"/>
          <p:nvPr/>
        </p:nvSpPr>
        <p:spPr>
          <a:xfrm>
            <a:off x="228600" y="390600"/>
            <a:ext cx="9601200" cy="5097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1" lang="en-GB" sz="3600">
                <a:latin typeface="DejaVu Sans"/>
              </a:rPr>
              <a:t>Πυρηνική Φυσική και Φυσική Στοιχειωδών Σωματιδίων</a:t>
            </a:r>
            <a:r>
              <a:rPr b="1" lang="en-GB" sz="3600">
                <a:latin typeface="DejaVu Sans"/>
              </a:rPr>
              <a:t>
</a:t>
            </a:r>
            <a:r>
              <a:rPr b="1" lang="en-GB" sz="3600">
                <a:latin typeface="DejaVu Sans"/>
              </a:rPr>
              <a:t>(5ου εξαμήνου, χειμερινό 2018-19)</a:t>
            </a:r>
            <a:r>
              <a:rPr b="1" lang="en-GB" sz="3600">
                <a:latin typeface="DejaVu Sans"/>
              </a:rPr>
              <a:t>
</a:t>
            </a:r>
            <a:r>
              <a:rPr lang="en-GB" sz="3600">
                <a:latin typeface="DejaVu Sans"/>
              </a:rPr>
              <a:t>
</a:t>
            </a:r>
            <a:r>
              <a:rPr lang="en-GB" sz="3600">
                <a:solidFill>
                  <a:srgbClr val="0000ff"/>
                </a:solidFill>
                <a:latin typeface="DejaVu Sans"/>
              </a:rPr>
              <a:t>Τμήμα T2: Κ. Κορδάς &amp; Δ. Σαμψωνίδης</a:t>
            </a:r>
            <a:r>
              <a:rPr lang="en-GB" sz="4000">
                <a:latin typeface="DejaVu Sans"/>
              </a:rPr>
              <a:t>
</a:t>
            </a:r>
            <a:r>
              <a:rPr lang="en-GB" sz="4000">
                <a:latin typeface="DejaVu Sans"/>
              </a:rPr>
              <a:t>
</a:t>
            </a:r>
            <a:r>
              <a:rPr b="1" lang="en-GB" sz="4000">
                <a:latin typeface="DejaVu Sans"/>
              </a:rPr>
              <a:t>Ακήσεις #1</a:t>
            </a:r>
            <a:r>
              <a:rPr b="1" lang="en-GB" sz="4000">
                <a:latin typeface="DejaVu Sans"/>
              </a:rPr>
              <a:t>
</a:t>
            </a:r>
            <a:r>
              <a:rPr lang="en-GB" sz="2800">
                <a:solidFill>
                  <a:srgbClr val="ff0000"/>
                </a:solidFill>
                <a:latin typeface="DejaVu Sans"/>
              </a:rPr>
              <a:t>Μήκος κύματος σωματιδίων, χρόνος ζωής και ραδιοχρονολόγηση, ενεργός διατομή, μέγεθος πυρήνων</a:t>
            </a:r>
            <a:endParaRPr/>
          </a:p>
        </p:txBody>
      </p:sp>
      <p:sp>
        <p:nvSpPr>
          <p:cNvPr id="158" name="TextShape 2"/>
          <p:cNvSpPr txBox="1"/>
          <p:nvPr/>
        </p:nvSpPr>
        <p:spPr>
          <a:xfrm>
            <a:off x="685800" y="5860800"/>
            <a:ext cx="8458200" cy="1113840"/>
          </a:xfrm>
          <a:prstGeom prst="rect">
            <a:avLst/>
          </a:prstGeom>
        </p:spPr>
        <p:txBody>
          <a:bodyPr lIns="90000" rIns="90000" tIns="46800" bIns="46800"/>
          <a:p>
            <a:pPr algn="ctr"/>
            <a:r>
              <a:rPr lang="en-GB" sz="3200">
                <a:solidFill>
                  <a:srgbClr val="333399"/>
                </a:solidFill>
                <a:latin typeface="DejaVu Sans"/>
              </a:rPr>
              <a:t> </a:t>
            </a:r>
            <a:r>
              <a:rPr lang="el-GR" sz="3600">
                <a:solidFill>
                  <a:srgbClr val="333399"/>
                </a:solidFill>
                <a:latin typeface="DejaVu Sans"/>
              </a:rPr>
              <a:t>Κώστας Κορδάς</a:t>
            </a:r>
            <a:endParaRPr/>
          </a:p>
          <a:p>
            <a:pPr algn="ctr"/>
            <a:r>
              <a:rPr lang="en-GB" sz="2800">
                <a:latin typeface="Arial"/>
              </a:rPr>
              <a:t>Αριστοτέλειο Πανεπιστήμιο Θεσσαλονίκης</a:t>
            </a:r>
            <a:endParaRPr/>
          </a:p>
        </p:txBody>
      </p:sp>
      <p:sp>
        <p:nvSpPr>
          <p:cNvPr id="159" name="TextShape 3"/>
          <p:cNvSpPr txBox="1"/>
          <p:nvPr/>
        </p:nvSpPr>
        <p:spPr>
          <a:xfrm>
            <a:off x="63000" y="7036200"/>
            <a:ext cx="9599040" cy="389160"/>
          </a:xfrm>
          <a:prstGeom prst="rect">
            <a:avLst/>
          </a:prstGeom>
        </p:spPr>
        <p:txBody>
          <a:bodyPr lIns="90000" rIns="90000" tIns="45000" bIns="45000"/>
          <a:p>
            <a:pPr algn="ctr"/>
            <a:r>
              <a:rPr lang="el-GR" sz="2000">
                <a:solidFill>
                  <a:srgbClr val="ff0000"/>
                </a:solidFill>
                <a:latin typeface="DejaVu Sans"/>
              </a:rPr>
              <a:t>Πυρηνική &amp; Στοιχειώδη, Αριστοτέλειο Παν. Θ/νίκης,  17 Οκτωβρίου 2018</a:t>
            </a:r>
            <a:endParaRPr/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TextShape 1"/>
          <p:cNvSpPr txBox="1"/>
          <p:nvPr/>
        </p:nvSpPr>
        <p:spPr>
          <a:xfrm>
            <a:off x="504000" y="48960"/>
            <a:ext cx="9071640" cy="829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2800">
                <a:solidFill>
                  <a:srgbClr val="ff0000"/>
                </a:solidFill>
                <a:latin typeface="Bitstream Vera Sans"/>
              </a:rPr>
              <a:t>Άσκηση 1.9:</a:t>
            </a:r>
            <a:r>
              <a:rPr lang="en-GB" sz="2800">
                <a:latin typeface="Bitstream Vera Sans"/>
              </a:rPr>
              <a:t> Νόμοι διατήρησης στοιχειωδών σωματιδίων</a:t>
            </a:r>
            <a:endParaRPr/>
          </a:p>
        </p:txBody>
      </p:sp>
      <p:sp>
        <p:nvSpPr>
          <p:cNvPr id="196" name="TextShape 2"/>
          <p:cNvSpPr txBox="1"/>
          <p:nvPr/>
        </p:nvSpPr>
        <p:spPr>
          <a:xfrm>
            <a:off x="0" y="1143000"/>
            <a:ext cx="9829800" cy="5943600"/>
          </a:xfrm>
          <a:prstGeom prst="rect">
            <a:avLst/>
          </a:prstGeom>
        </p:spPr>
        <p:txBody>
          <a:bodyPr lIns="108360" rIns="108360" tIns="63360" bIns="63360"/>
          <a:p>
            <a:r>
              <a:rPr lang="en-GB" sz="2400">
                <a:solidFill>
                  <a:srgbClr val="0000ff"/>
                </a:solidFill>
                <a:latin typeface="Bitstream Vera Sans"/>
              </a:rPr>
              <a:t>* Άσκηση 3.2 του βιβλίου C&amp;G, και 1.2 του βιβλίου Χ.Ε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pic>
        <p:nvPicPr>
          <p:cNvPr id="197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285200" y="1893600"/>
            <a:ext cx="8037720" cy="2286000"/>
          </a:xfrm>
          <a:prstGeom prst="rect">
            <a:avLst/>
          </a:prstGeom>
          <a:ln>
            <a:noFill/>
          </a:ln>
        </p:spPr>
      </p:pic>
      <p:sp>
        <p:nvSpPr>
          <p:cNvPr id="198" name="TextShape 3"/>
          <p:cNvSpPr txBox="1"/>
          <p:nvPr/>
        </p:nvSpPr>
        <p:spPr>
          <a:xfrm>
            <a:off x="408600" y="2548800"/>
            <a:ext cx="891000" cy="684720"/>
          </a:xfrm>
          <a:prstGeom prst="rect">
            <a:avLst/>
          </a:prstGeom>
        </p:spPr>
        <p:txBody>
          <a:bodyPr lIns="90000" rIns="90000" tIns="45000" bIns="45000"/>
          <a:p>
            <a:r>
              <a:rPr b="1" lang="en-GB" sz="2200">
                <a:solidFill>
                  <a:srgbClr val="ff0000"/>
                </a:solidFill>
                <a:latin typeface="Bitstream Vera Sans"/>
              </a:rPr>
              <a:t>1.9A</a:t>
            </a:r>
            <a:endParaRPr/>
          </a:p>
          <a:p>
            <a:endParaRPr/>
          </a:p>
        </p:txBody>
      </p:sp>
      <p:sp>
        <p:nvSpPr>
          <p:cNvPr id="199" name="TextShape 4"/>
          <p:cNvSpPr txBox="1"/>
          <p:nvPr/>
        </p:nvSpPr>
        <p:spPr>
          <a:xfrm>
            <a:off x="228960" y="4780800"/>
            <a:ext cx="886320" cy="684720"/>
          </a:xfrm>
          <a:prstGeom prst="rect">
            <a:avLst/>
          </a:prstGeom>
        </p:spPr>
        <p:txBody>
          <a:bodyPr lIns="90000" rIns="90000" tIns="45000" bIns="45000"/>
          <a:p>
            <a:r>
              <a:rPr b="1" lang="en-GB" sz="2200">
                <a:solidFill>
                  <a:srgbClr val="ff0000"/>
                </a:solidFill>
                <a:latin typeface="Bitstream Vera Sans"/>
              </a:rPr>
              <a:t>1.9B</a:t>
            </a:r>
            <a:endParaRPr/>
          </a:p>
          <a:p>
            <a:endParaRPr/>
          </a:p>
        </p:txBody>
      </p:sp>
      <p:pic>
        <p:nvPicPr>
          <p:cNvPr id="200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400400" y="4775400"/>
            <a:ext cx="2216880" cy="1328400"/>
          </a:xfrm>
          <a:prstGeom prst="rect">
            <a:avLst/>
          </a:prstGeom>
          <a:ln>
            <a:noFill/>
          </a:ln>
        </p:spPr>
      </p:pic>
      <p:pic>
        <p:nvPicPr>
          <p:cNvPr id="201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473480" y="6161760"/>
            <a:ext cx="2176200" cy="4424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CustomShape 1"/>
          <p:cNvSpPr/>
          <p:nvPr/>
        </p:nvSpPr>
        <p:spPr>
          <a:xfrm>
            <a:off x="5486400" y="5643000"/>
            <a:ext cx="4523400" cy="457200"/>
          </a:xfrm>
          <a:prstGeom prst="rect">
            <a:avLst/>
          </a:prstGeom>
          <a:solidFill>
            <a:srgbClr val="e6ff00"/>
          </a:solidFill>
          <a:ln>
            <a:noFill/>
          </a:ln>
        </p:spPr>
      </p:sp>
      <p:sp>
        <p:nvSpPr>
          <p:cNvPr id="203" name="TextShape 2"/>
          <p:cNvSpPr txBox="1"/>
          <p:nvPr/>
        </p:nvSpPr>
        <p:spPr>
          <a:xfrm>
            <a:off x="180000" y="166320"/>
            <a:ext cx="9829800" cy="52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2800">
                <a:solidFill>
                  <a:srgbClr val="0000ff"/>
                </a:solidFill>
                <a:latin typeface="Bitstream Vera Sans"/>
              </a:rPr>
              <a:t>Σχετικιστική κινηματική</a:t>
            </a:r>
            <a:endParaRPr/>
          </a:p>
        </p:txBody>
      </p:sp>
      <p:sp>
        <p:nvSpPr>
          <p:cNvPr id="204" name="TextShape 3"/>
          <p:cNvSpPr txBox="1"/>
          <p:nvPr/>
        </p:nvSpPr>
        <p:spPr>
          <a:xfrm>
            <a:off x="156600" y="4534200"/>
            <a:ext cx="9829800" cy="8326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</p:txBody>
      </p:sp>
      <p:sp>
        <p:nvSpPr>
          <p:cNvPr id="205" name="TextShape 4"/>
          <p:cNvSpPr txBox="1"/>
          <p:nvPr/>
        </p:nvSpPr>
        <p:spPr>
          <a:xfrm>
            <a:off x="360" y="754560"/>
            <a:ext cx="9829800" cy="45720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b="1" lang="en-GB" sz="2200">
                <a:solidFill>
                  <a:srgbClr val="0000ff"/>
                </a:solidFill>
                <a:latin typeface="Bitstream Vera Sans"/>
              </a:rPr>
              <a:t>Σχετικιστική κινηματική:</a:t>
            </a:r>
            <a:endParaRPr/>
          </a:p>
        </p:txBody>
      </p:sp>
      <p:pic>
        <p:nvPicPr>
          <p:cNvPr id="206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6836400" y="1285560"/>
            <a:ext cx="2008440" cy="1953000"/>
          </a:xfrm>
          <a:prstGeom prst="rect">
            <a:avLst/>
          </a:prstGeom>
          <a:ln>
            <a:noFill/>
          </a:ln>
        </p:spPr>
      </p:pic>
      <p:sp>
        <p:nvSpPr>
          <p:cNvPr id="207" name="TextShape 5"/>
          <p:cNvSpPr txBox="1"/>
          <p:nvPr/>
        </p:nvSpPr>
        <p:spPr>
          <a:xfrm>
            <a:off x="37800" y="1712880"/>
            <a:ext cx="1409040" cy="4165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GB" sz="2200">
                <a:solidFill>
                  <a:srgbClr val="ff0000"/>
                </a:solidFill>
                <a:latin typeface="DejaVu Sans"/>
              </a:rPr>
              <a:t>ενέργεια</a:t>
            </a:r>
            <a:endParaRPr/>
          </a:p>
        </p:txBody>
      </p:sp>
      <p:sp>
        <p:nvSpPr>
          <p:cNvPr id="208" name="TextShape 6"/>
          <p:cNvSpPr txBox="1"/>
          <p:nvPr/>
        </p:nvSpPr>
        <p:spPr>
          <a:xfrm>
            <a:off x="1532520" y="1949760"/>
            <a:ext cx="878760" cy="4165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GB" sz="2200">
                <a:solidFill>
                  <a:srgbClr val="0000ff"/>
                </a:solidFill>
                <a:latin typeface="DejaVu Sans"/>
              </a:rPr>
              <a:t>μάζα</a:t>
            </a:r>
            <a:endParaRPr/>
          </a:p>
        </p:txBody>
      </p:sp>
      <p:sp>
        <p:nvSpPr>
          <p:cNvPr id="209" name="TextShape 7"/>
          <p:cNvSpPr txBox="1"/>
          <p:nvPr/>
        </p:nvSpPr>
        <p:spPr>
          <a:xfrm>
            <a:off x="2768400" y="2034360"/>
            <a:ext cx="3711960" cy="4165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GB" sz="2200">
                <a:latin typeface="DejaVu Sans"/>
              </a:rPr>
              <a:t>c = ταχύτητα του φωτός</a:t>
            </a:r>
            <a:endParaRPr/>
          </a:p>
        </p:txBody>
      </p:sp>
      <p:sp>
        <p:nvSpPr>
          <p:cNvPr id="210" name="TextShape 8"/>
          <p:cNvSpPr txBox="1"/>
          <p:nvPr/>
        </p:nvSpPr>
        <p:spPr>
          <a:xfrm>
            <a:off x="1132200" y="1094760"/>
            <a:ext cx="6713640" cy="8632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3200">
                <a:solidFill>
                  <a:srgbClr val="ff0000"/>
                </a:solidFill>
                <a:latin typeface="DejaVu Sans"/>
              </a:rPr>
              <a:t>E</a:t>
            </a:r>
            <a:r>
              <a:rPr lang="en-US" sz="3200">
                <a:solidFill>
                  <a:srgbClr val="3333cc"/>
                </a:solidFill>
                <a:latin typeface="DejaVu Sans"/>
              </a:rPr>
              <a:t> = m</a:t>
            </a:r>
            <a:r>
              <a:rPr lang="en-US" sz="3200">
                <a:solidFill>
                  <a:srgbClr val="000000"/>
                </a:solidFill>
                <a:latin typeface="DejaVu Sans"/>
              </a:rPr>
              <a:t>c</a:t>
            </a:r>
            <a:r>
              <a:rPr lang="en-US" sz="3200" baseline="30000">
                <a:solidFill>
                  <a:srgbClr val="000000"/>
                </a:solidFill>
                <a:latin typeface="DejaVu Sans"/>
              </a:rPr>
              <a:t>2  </a:t>
            </a:r>
            <a:r>
              <a:rPr lang="en-US" sz="2000">
                <a:solidFill>
                  <a:srgbClr val="000000"/>
                </a:solidFill>
                <a:latin typeface="DejaVu Sans"/>
              </a:rPr>
              <a:t>= η ενέργεια πού έχω επειδή </a:t>
            </a:r>
            <a:endParaRPr/>
          </a:p>
          <a:p>
            <a:r>
              <a:rPr lang="en-US" sz="2000">
                <a:solidFill>
                  <a:srgbClr val="000000"/>
                </a:solidFill>
                <a:latin typeface="DejaVu Sans"/>
              </a:rPr>
              <a:t>                         </a:t>
            </a:r>
            <a:r>
              <a:rPr lang="en-US" sz="2000">
                <a:solidFill>
                  <a:srgbClr val="000000"/>
                </a:solidFill>
                <a:latin typeface="DejaVu Sans"/>
              </a:rPr>
              <a:t>απλά και μόνο έχω μάζα m</a:t>
            </a:r>
            <a:endParaRPr/>
          </a:p>
        </p:txBody>
      </p:sp>
      <p:sp>
        <p:nvSpPr>
          <p:cNvPr id="211" name="Line 9"/>
          <p:cNvSpPr/>
          <p:nvPr/>
        </p:nvSpPr>
        <p:spPr>
          <a:xfrm flipV="1">
            <a:off x="975600" y="1586160"/>
            <a:ext cx="228600" cy="2286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sp>
      <p:sp>
        <p:nvSpPr>
          <p:cNvPr id="212" name="Line 10"/>
          <p:cNvSpPr/>
          <p:nvPr/>
        </p:nvSpPr>
        <p:spPr>
          <a:xfrm flipV="1">
            <a:off x="1974600" y="1670760"/>
            <a:ext cx="228600" cy="2286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sp>
      <p:sp>
        <p:nvSpPr>
          <p:cNvPr id="213" name="Line 11"/>
          <p:cNvSpPr/>
          <p:nvPr/>
        </p:nvSpPr>
        <p:spPr>
          <a:xfrm flipH="1" flipV="1">
            <a:off x="2588400" y="1670760"/>
            <a:ext cx="383400" cy="38664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sp>
      <p:sp>
        <p:nvSpPr>
          <p:cNvPr id="214" name="CustomShape 12"/>
          <p:cNvSpPr/>
          <p:nvPr/>
        </p:nvSpPr>
        <p:spPr>
          <a:xfrm>
            <a:off x="7423200" y="828360"/>
            <a:ext cx="2514600" cy="914400"/>
          </a:xfrm>
          <a:prstGeom prst="wedgeRoundRectCallout">
            <a:avLst>
              <a:gd name="adj1" fmla="val 4931"/>
              <a:gd name="adj2" fmla="val 29794"/>
            </a:avLst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lIns="90000" rIns="90000" tIns="45000" bIns="45000" anchor="ctr"/>
          <a:p>
            <a:pPr algn="ctr"/>
            <a:r>
              <a:rPr lang="en-GB">
                <a:latin typeface="Bitstream Vera Sans"/>
              </a:rPr>
              <a:t>Η μάζα είναι μια μορφή ενέργειας</a:t>
            </a:r>
            <a:endParaRPr/>
          </a:p>
        </p:txBody>
      </p:sp>
      <p:sp>
        <p:nvSpPr>
          <p:cNvPr id="215" name="TextShape 13"/>
          <p:cNvSpPr txBox="1"/>
          <p:nvPr/>
        </p:nvSpPr>
        <p:spPr>
          <a:xfrm>
            <a:off x="3841200" y="5122800"/>
            <a:ext cx="5050800" cy="3952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GB" sz="2000">
                <a:solidFill>
                  <a:srgbClr val="0000ff"/>
                </a:solidFill>
                <a:latin typeface="Bitstream Vera Sans"/>
              </a:rPr>
              <a:t>→ 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E [MeV], p [MeV/c], m [MeV/c</a:t>
            </a:r>
            <a:r>
              <a:rPr lang="en-GB" sz="2000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 ]</a:t>
            </a:r>
            <a:endParaRPr/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CustomShape 1"/>
          <p:cNvSpPr/>
          <p:nvPr/>
        </p:nvSpPr>
        <p:spPr>
          <a:xfrm>
            <a:off x="228600" y="2442600"/>
            <a:ext cx="9601200" cy="457200"/>
          </a:xfrm>
          <a:prstGeom prst="rect">
            <a:avLst/>
          </a:prstGeom>
          <a:solidFill>
            <a:srgbClr val="e6ff00"/>
          </a:solidFill>
          <a:ln>
            <a:noFill/>
          </a:ln>
        </p:spPr>
      </p:sp>
      <p:sp>
        <p:nvSpPr>
          <p:cNvPr id="217" name="CustomShape 2"/>
          <p:cNvSpPr/>
          <p:nvPr/>
        </p:nvSpPr>
        <p:spPr>
          <a:xfrm>
            <a:off x="203400" y="577800"/>
            <a:ext cx="6400800" cy="457200"/>
          </a:xfrm>
          <a:prstGeom prst="rect">
            <a:avLst/>
          </a:prstGeom>
          <a:solidFill>
            <a:srgbClr val="e6ff00"/>
          </a:solidFill>
          <a:ln>
            <a:noFill/>
          </a:ln>
        </p:spPr>
      </p:sp>
      <p:sp>
        <p:nvSpPr>
          <p:cNvPr id="218" name="TextShape 3"/>
          <p:cNvSpPr txBox="1"/>
          <p:nvPr/>
        </p:nvSpPr>
        <p:spPr>
          <a:xfrm>
            <a:off x="180000" y="166320"/>
            <a:ext cx="9829800" cy="52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2800">
                <a:solidFill>
                  <a:srgbClr val="0000ff"/>
                </a:solidFill>
                <a:latin typeface="Bitstream Vera Sans"/>
              </a:rPr>
              <a:t>Μονάδες</a:t>
            </a:r>
            <a:endParaRPr/>
          </a:p>
        </p:txBody>
      </p:sp>
      <p:sp>
        <p:nvSpPr>
          <p:cNvPr id="219" name="TextShape 4"/>
          <p:cNvSpPr txBox="1"/>
          <p:nvPr/>
        </p:nvSpPr>
        <p:spPr>
          <a:xfrm>
            <a:off x="169200" y="1519200"/>
            <a:ext cx="8686800" cy="42444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GB" sz="2200">
                <a:latin typeface="Bitstream Vera Sans"/>
              </a:rPr>
              <a:t>Συνήθως χρησιμοποιούμε το MeV (= 10</a:t>
            </a:r>
            <a:r>
              <a:rPr lang="en-GB" sz="2200" baseline="101000">
                <a:latin typeface="Bitstream Vera Sans"/>
              </a:rPr>
              <a:t>9</a:t>
            </a:r>
            <a:r>
              <a:rPr lang="en-GB" sz="2200">
                <a:latin typeface="Bitstream Vera Sans"/>
              </a:rPr>
              <a:t> eV)</a:t>
            </a:r>
            <a:endParaRPr/>
          </a:p>
        </p:txBody>
      </p:sp>
      <p:sp>
        <p:nvSpPr>
          <p:cNvPr id="220" name="TextShape 5"/>
          <p:cNvSpPr txBox="1"/>
          <p:nvPr/>
        </p:nvSpPr>
        <p:spPr>
          <a:xfrm>
            <a:off x="131040" y="2069280"/>
            <a:ext cx="6058800" cy="42444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GB" sz="2200">
                <a:latin typeface="Bitstream Vera Sans"/>
              </a:rPr>
              <a:t>Σταθερά του Plank =</a:t>
            </a:r>
            <a:r>
              <a:rPr b="1" lang="en-GB" sz="2200">
                <a:latin typeface="Bitstream Vera Sans"/>
              </a:rPr>
              <a:t> h</a:t>
            </a:r>
            <a:r>
              <a:rPr lang="en-GB" sz="2200">
                <a:latin typeface="Bitstream Vera Sans"/>
              </a:rPr>
              <a:t> = 6.626 x 10</a:t>
            </a:r>
            <a:r>
              <a:rPr lang="en-GB" sz="2200" baseline="101000">
                <a:latin typeface="Bitstream Vera Sans"/>
              </a:rPr>
              <a:t>-3 4</a:t>
            </a:r>
            <a:r>
              <a:rPr lang="en-GB" sz="2200">
                <a:latin typeface="Bitstream Vera Sans"/>
              </a:rPr>
              <a:t> J s</a:t>
            </a:r>
            <a:endParaRPr/>
          </a:p>
        </p:txBody>
      </p:sp>
      <p:sp>
        <p:nvSpPr>
          <p:cNvPr id="221" name="TextShape 6"/>
          <p:cNvSpPr txBox="1"/>
          <p:nvPr/>
        </p:nvSpPr>
        <p:spPr>
          <a:xfrm>
            <a:off x="144000" y="4229280"/>
            <a:ext cx="9842400" cy="2804040"/>
          </a:xfrm>
          <a:prstGeom prst="rect">
            <a:avLst/>
          </a:prstGeom>
        </p:spPr>
        <p:txBody>
          <a:bodyPr lIns="90000" rIns="90000" tIns="45000" bIns="45000"/>
          <a:p>
            <a:r>
              <a:rPr b="1" lang="en-GB" sz="2000">
                <a:latin typeface="Bitstream Vera Sans"/>
              </a:rPr>
              <a:t>Μετράμε:</a:t>
            </a:r>
            <a:endParaRPr/>
          </a:p>
          <a:p>
            <a:r>
              <a:rPr lang="en-GB" sz="2000">
                <a:solidFill>
                  <a:srgbClr val="ff0000"/>
                </a:solidFill>
                <a:latin typeface="Bitstream Vera Sans"/>
              </a:rPr>
              <a:t>Μάζα</a:t>
            </a:r>
            <a:r>
              <a:rPr lang="en-GB" sz="2000">
                <a:latin typeface="Bitstream Vera Sans"/>
              </a:rPr>
              <a:t>: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MeV/c</a:t>
            </a:r>
            <a:r>
              <a:rPr lang="en-GB" sz="2000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lang="en-GB" sz="2000">
                <a:latin typeface="Bitstream Vera Sans"/>
              </a:rPr>
              <a:t>  (αφού Ε = mc</a:t>
            </a:r>
            <a:r>
              <a:rPr lang="en-GB" sz="2000" baseline="101000">
                <a:latin typeface="Bitstream Vera Sans"/>
              </a:rPr>
              <a:t>2</a:t>
            </a:r>
            <a:r>
              <a:rPr lang="en-GB" sz="2000">
                <a:latin typeface="Bitstream Vera Sans"/>
              </a:rPr>
              <a:t>)</a:t>
            </a:r>
            <a:endParaRPr/>
          </a:p>
          <a:p>
            <a:r>
              <a:rPr lang="en-GB" sz="2000">
                <a:solidFill>
                  <a:srgbClr val="ff0000"/>
                </a:solidFill>
                <a:latin typeface="Bitstream Vera Sans"/>
              </a:rPr>
              <a:t>Ορμή:</a:t>
            </a:r>
            <a:r>
              <a:rPr lang="en-GB" sz="2000">
                <a:latin typeface="Bitstream Vera Sans"/>
              </a:rPr>
              <a:t>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MeV/c</a:t>
            </a:r>
            <a:r>
              <a:rPr lang="en-GB" sz="2000">
                <a:latin typeface="Bitstream Vera Sans"/>
              </a:rPr>
              <a:t> (αφού p = mγβc)</a:t>
            </a:r>
            <a:endParaRPr/>
          </a:p>
          <a:p>
            <a:r>
              <a:rPr lang="en-GB" sz="2000">
                <a:solidFill>
                  <a:srgbClr val="ff0000"/>
                </a:solidFill>
                <a:latin typeface="Bitstream Vera Sans"/>
              </a:rPr>
              <a:t>Χρόνο</a:t>
            </a:r>
            <a:r>
              <a:rPr lang="en-GB" sz="2000">
                <a:latin typeface="Bitstream Vera Sans"/>
              </a:rPr>
              <a:t> σε: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1/MeV</a:t>
            </a:r>
            <a:r>
              <a:rPr lang="en-GB" sz="2000">
                <a:latin typeface="Bitstream Vera Sans"/>
              </a:rPr>
              <a:t> (αφού η μονάδα δράσης = Ενέργεια * Xρόνος = 1)</a:t>
            </a:r>
            <a:endParaRPr/>
          </a:p>
          <a:p>
            <a:r>
              <a:rPr lang="en-GB" sz="2000">
                <a:solidFill>
                  <a:srgbClr val="ff0000"/>
                </a:solidFill>
                <a:latin typeface="Bitstream Vera Sans"/>
              </a:rPr>
              <a:t>Μήκος</a:t>
            </a:r>
            <a:r>
              <a:rPr lang="en-GB" sz="2000">
                <a:latin typeface="Bitstream Vera Sans"/>
              </a:rPr>
              <a:t> σε: μονάδες χρόνου =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 1/MeV</a:t>
            </a:r>
            <a:r>
              <a:rPr lang="en-GB" sz="2000">
                <a:latin typeface="Bitstream Vera Sans"/>
              </a:rPr>
              <a:t> (αφού η μονάδα ταχύτητας=1)</a:t>
            </a:r>
            <a:endParaRPr/>
          </a:p>
          <a:p>
            <a:endParaRPr/>
          </a:p>
          <a:p>
            <a:r>
              <a:rPr b="1" lang="en-GB" sz="2000">
                <a:solidFill>
                  <a:srgbClr val="ff0000"/>
                </a:solidFill>
                <a:latin typeface="Bitstream Vera Sans"/>
              </a:rPr>
              <a:t>1 amu</a:t>
            </a:r>
            <a:r>
              <a:rPr lang="en-GB" sz="2000">
                <a:latin typeface="Bitstream Vera Sans"/>
              </a:rPr>
              <a:t> = 1/12 μάζας ουδέτρου ατόμου </a:t>
            </a:r>
            <a:r>
              <a:rPr lang="en-GB" sz="2000" baseline="101000">
                <a:latin typeface="Bitstream Vera Sans"/>
              </a:rPr>
              <a:t>12</a:t>
            </a:r>
            <a:r>
              <a:rPr lang="en-GB" sz="2000">
                <a:latin typeface="Bitstream Vera Sans"/>
              </a:rPr>
              <a:t>C = 931.5 MeV/c</a:t>
            </a:r>
            <a:r>
              <a:rPr lang="en-GB" sz="2000" baseline="101000">
                <a:latin typeface="Bitstream Vera Sans"/>
              </a:rPr>
              <a:t>2</a:t>
            </a:r>
            <a:endParaRPr/>
          </a:p>
          <a:p>
            <a:r>
              <a:rPr lang="en-GB" sz="2000">
                <a:latin typeface="Bitstream Vera Sans"/>
              </a:rPr>
              <a:t>Mάζα ηλεκτρονίου = 0.511 MeV/c</a:t>
            </a:r>
            <a:r>
              <a:rPr lang="en-GB" sz="2000" baseline="101000">
                <a:latin typeface="Bitstream Vera Sans"/>
              </a:rPr>
              <a:t>2</a:t>
            </a:r>
            <a:endParaRPr/>
          </a:p>
          <a:p>
            <a:r>
              <a:rPr lang="en-GB" sz="2000">
                <a:latin typeface="Bitstream Vera Sans"/>
              </a:rPr>
              <a:t>Μάζα πρωτονίου = 938.3 MeV/c</a:t>
            </a:r>
            <a:r>
              <a:rPr lang="en-GB" sz="2000" baseline="101000">
                <a:latin typeface="Bitstream Vera Sans"/>
              </a:rPr>
              <a:t>2</a:t>
            </a:r>
            <a:r>
              <a:rPr lang="en-GB" sz="2000">
                <a:latin typeface="Bitstream Vera Sans"/>
              </a:rPr>
              <a:t>,  Μάζα νετρονίου  = 939.6 MeV/c</a:t>
            </a:r>
            <a:r>
              <a:rPr lang="en-GB" sz="2000" baseline="101000">
                <a:latin typeface="Bitstream Vera Sans"/>
              </a:rPr>
              <a:t>2</a:t>
            </a:r>
            <a:endParaRPr/>
          </a:p>
        </p:txBody>
      </p:sp>
      <p:sp>
        <p:nvSpPr>
          <p:cNvPr id="222" name="Line 7"/>
          <p:cNvSpPr/>
          <p:nvPr/>
        </p:nvSpPr>
        <p:spPr>
          <a:xfrm>
            <a:off x="349200" y="1083600"/>
            <a:ext cx="6172200" cy="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223" name="Line 8"/>
          <p:cNvSpPr/>
          <p:nvPr/>
        </p:nvSpPr>
        <p:spPr>
          <a:xfrm>
            <a:off x="349560" y="2019600"/>
            <a:ext cx="6172200" cy="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224" name="Line 9"/>
          <p:cNvSpPr/>
          <p:nvPr/>
        </p:nvSpPr>
        <p:spPr>
          <a:xfrm>
            <a:off x="349920" y="3027600"/>
            <a:ext cx="6172200" cy="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225" name="Line 10"/>
          <p:cNvSpPr/>
          <p:nvPr/>
        </p:nvSpPr>
        <p:spPr>
          <a:xfrm>
            <a:off x="350280" y="4251600"/>
            <a:ext cx="6172200" cy="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226" name="TextShape 11"/>
          <p:cNvSpPr txBox="1"/>
          <p:nvPr/>
        </p:nvSpPr>
        <p:spPr>
          <a:xfrm>
            <a:off x="4764600" y="3033000"/>
            <a:ext cx="5279400" cy="1235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GB">
                <a:solidFill>
                  <a:srgbClr val="0000ff"/>
                </a:solidFill>
                <a:latin typeface="Bitstream Vera Sans"/>
              </a:rPr>
              <a:t>Θα χρησιμοποιούμε παντού:</a:t>
            </a:r>
            <a:r>
              <a:rPr lang="en-GB">
                <a:latin typeface="Bitstream Vera Sans"/>
              </a:rPr>
              <a:t> </a:t>
            </a:r>
            <a:endParaRPr/>
          </a:p>
          <a:p>
            <a:r>
              <a:rPr b="1" lang="en-GB">
                <a:latin typeface="Bitstream Vera Sans"/>
              </a:rPr>
              <a:t>eV για ενέργεια (</a:t>
            </a:r>
            <a:r>
              <a:rPr lang="en-GB">
                <a:latin typeface="Bitstream Vera Sans"/>
              </a:rPr>
              <a:t>ή MeV στην πυρηνική</a:t>
            </a:r>
            <a:r>
              <a:rPr b="1" lang="en-GB">
                <a:latin typeface="Bitstream Vera Sans"/>
              </a:rPr>
              <a:t>),</a:t>
            </a:r>
            <a:r>
              <a:rPr lang="en-GB">
                <a:latin typeface="Bitstream Vera Sans"/>
              </a:rPr>
              <a:t> </a:t>
            </a:r>
            <a:endParaRPr/>
          </a:p>
          <a:p>
            <a:r>
              <a:rPr b="1" lang="en-GB">
                <a:latin typeface="Bitstream Vera Sans"/>
              </a:rPr>
              <a:t>1/4πε</a:t>
            </a:r>
            <a:r>
              <a:rPr b="1" lang="en-GB" baseline="-101000">
                <a:latin typeface="Bitstream Vera Sans"/>
              </a:rPr>
              <a:t>0</a:t>
            </a:r>
            <a:r>
              <a:rPr b="1" lang="en-GB">
                <a:latin typeface="Bitstream Vera Sans"/>
              </a:rPr>
              <a:t> = 1 σε όλους τους τύπους,</a:t>
            </a:r>
            <a:endParaRPr/>
          </a:p>
          <a:p>
            <a:r>
              <a:rPr lang="en-GB">
                <a:latin typeface="Bitstream Vera Sans"/>
              </a:rPr>
              <a:t>και θα βάζουμε:</a:t>
            </a:r>
            <a:endParaRPr/>
          </a:p>
        </p:txBody>
      </p:sp>
      <p:sp>
        <p:nvSpPr>
          <p:cNvPr id="227" name="CustomShape 12"/>
          <p:cNvSpPr/>
          <p:nvPr/>
        </p:nvSpPr>
        <p:spPr>
          <a:xfrm>
            <a:off x="6650640" y="3918600"/>
            <a:ext cx="3429000" cy="424800"/>
          </a:xfrm>
          <a:prstGeom prst="rect">
            <a:avLst/>
          </a:prstGeom>
          <a:solidFill>
            <a:srgbClr val="e6ff00"/>
          </a:solidFill>
          <a:ln>
            <a:noFill/>
          </a:ln>
        </p:spPr>
      </p:sp>
      <p:sp>
        <p:nvSpPr>
          <p:cNvPr id="228" name="TextShape 13"/>
          <p:cNvSpPr txBox="1"/>
          <p:nvPr/>
        </p:nvSpPr>
        <p:spPr>
          <a:xfrm>
            <a:off x="178200" y="3765600"/>
            <a:ext cx="4406400" cy="35856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GB">
                <a:latin typeface="Bitstream Vera Sans"/>
              </a:rPr>
              <a:t>α = η σταθερά λεπής υφής = 1/137</a:t>
            </a:r>
            <a:endParaRPr/>
          </a:p>
        </p:txBody>
      </p:sp>
      <p:sp>
        <p:nvSpPr>
          <p:cNvPr id="229" name="CustomShape 14"/>
          <p:cNvSpPr/>
          <p:nvPr/>
        </p:nvSpPr>
        <p:spPr>
          <a:xfrm>
            <a:off x="6650640" y="4386600"/>
            <a:ext cx="3429000" cy="424800"/>
          </a:xfrm>
          <a:prstGeom prst="rect">
            <a:avLst/>
          </a:prstGeom>
          <a:solidFill>
            <a:srgbClr val="e6ff00"/>
          </a:solidFill>
          <a:ln>
            <a:noFill/>
          </a:ln>
        </p:spPr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Shape 1"/>
          <p:cNvSpPr txBox="1"/>
          <p:nvPr/>
        </p:nvSpPr>
        <p:spPr>
          <a:xfrm>
            <a:off x="504000" y="300960"/>
            <a:ext cx="9325800" cy="829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2800">
                <a:solidFill>
                  <a:srgbClr val="ff0000"/>
                </a:solidFill>
                <a:latin typeface="Bitstream Vera Sans"/>
              </a:rPr>
              <a:t>Άσκηση 1.1:</a:t>
            </a:r>
            <a:r>
              <a:rPr lang="en-GB" sz="2800">
                <a:latin typeface="Bitstream Vera Sans"/>
              </a:rPr>
              <a:t> ενέργεια και μήκος κύματος σωματιδίων</a:t>
            </a:r>
            <a:endParaRPr/>
          </a:p>
        </p:txBody>
      </p:sp>
      <p:sp>
        <p:nvSpPr>
          <p:cNvPr id="161" name="TextShape 2"/>
          <p:cNvSpPr txBox="1"/>
          <p:nvPr/>
        </p:nvSpPr>
        <p:spPr>
          <a:xfrm>
            <a:off x="157680" y="1429560"/>
            <a:ext cx="9829800" cy="2523600"/>
          </a:xfrm>
          <a:prstGeom prst="rect">
            <a:avLst/>
          </a:prstGeom>
        </p:spPr>
        <p:txBody>
          <a:bodyPr lIns="108360" rIns="108360" tIns="63360" bIns="63360"/>
          <a:p>
            <a:r>
              <a:rPr lang="en-GB" sz="2000">
                <a:solidFill>
                  <a:srgbClr val="0000ff"/>
                </a:solidFill>
                <a:latin typeface="Bitstream Vera Sans"/>
              </a:rPr>
              <a:t>Πόση κινητική ενέργεια πρέπει να έχουν τα σωματίδια: </a:t>
            </a:r>
            <a:endParaRPr/>
          </a:p>
          <a:p>
            <a:r>
              <a:rPr lang="en-GB" sz="2000">
                <a:solidFill>
                  <a:srgbClr val="0000ff"/>
                </a:solidFill>
                <a:latin typeface="Bitstream Vera Sans"/>
              </a:rPr>
              <a:t>   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γ (φωτόνιο), </a:t>
            </a:r>
            <a:endParaRPr/>
          </a:p>
          <a:p>
            <a:r>
              <a:rPr lang="en-GB" sz="2000">
                <a:solidFill>
                  <a:srgbClr val="0000ff"/>
                </a:solidFill>
                <a:latin typeface="Bitstream Vera Sans"/>
              </a:rPr>
              <a:t>   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e (ηλεκτρόνιο), </a:t>
            </a:r>
            <a:endParaRPr/>
          </a:p>
          <a:p>
            <a:r>
              <a:rPr lang="en-GB" sz="2000">
                <a:solidFill>
                  <a:srgbClr val="0000ff"/>
                </a:solidFill>
                <a:latin typeface="Bitstream Vera Sans"/>
              </a:rPr>
              <a:t>   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p (πρωτόνιο), </a:t>
            </a:r>
            <a:endParaRPr/>
          </a:p>
          <a:p>
            <a:r>
              <a:rPr lang="en-GB" sz="2000">
                <a:solidFill>
                  <a:srgbClr val="0000ff"/>
                </a:solidFill>
                <a:latin typeface="Bitstream Vera Sans"/>
              </a:rPr>
              <a:t>   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α (άλφα) </a:t>
            </a:r>
            <a:endParaRPr/>
          </a:p>
          <a:p>
            <a:r>
              <a:rPr lang="en-GB" sz="2000">
                <a:solidFill>
                  <a:srgbClr val="0000ff"/>
                </a:solidFill>
                <a:latin typeface="Bitstream Vera Sans"/>
              </a:rPr>
              <a:t>για να έχουν μήκος κύματος  </a:t>
            </a:r>
            <a:endParaRPr/>
          </a:p>
          <a:p>
            <a:r>
              <a:rPr lang="en-GB" sz="2000">
                <a:solidFill>
                  <a:srgbClr val="0000ff"/>
                </a:solidFill>
                <a:latin typeface="Bitstream Vera Sans"/>
              </a:rPr>
              <a:t>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α) 1 Α</a:t>
            </a:r>
            <a:r>
              <a:rPr lang="en-GB" sz="2000" baseline="101000">
                <a:solidFill>
                  <a:srgbClr val="0000ff"/>
                </a:solidFill>
                <a:latin typeface="Bitstream Vera Sans"/>
              </a:rPr>
              <a:t>ο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(Αngstrom) ;</a:t>
            </a:r>
            <a:endParaRPr/>
          </a:p>
          <a:p>
            <a:r>
              <a:rPr lang="en-GB" sz="2000">
                <a:solidFill>
                  <a:srgbClr val="0000ff"/>
                </a:solidFill>
                <a:latin typeface="Bitstream Vera Sans"/>
              </a:rPr>
              <a:t>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β) 1 fm (fermi) ;</a:t>
            </a: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Shape 1"/>
          <p:cNvSpPr txBox="1"/>
          <p:nvPr/>
        </p:nvSpPr>
        <p:spPr>
          <a:xfrm>
            <a:off x="504000" y="454320"/>
            <a:ext cx="9325800" cy="52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2800">
                <a:solidFill>
                  <a:srgbClr val="ff0000"/>
                </a:solidFill>
                <a:latin typeface="Bitstream Vera Sans"/>
              </a:rPr>
              <a:t>Άσκηση 1.2:</a:t>
            </a:r>
            <a:r>
              <a:rPr lang="en-GB" sz="2800">
                <a:latin typeface="Bitstream Vera Sans"/>
              </a:rPr>
              <a:t> Ραδιοχρονολόγηση πετρωμάτων </a:t>
            </a:r>
            <a:endParaRPr/>
          </a:p>
        </p:txBody>
      </p:sp>
      <p:sp>
        <p:nvSpPr>
          <p:cNvPr id="163" name="TextShape 2"/>
          <p:cNvSpPr txBox="1"/>
          <p:nvPr/>
        </p:nvSpPr>
        <p:spPr>
          <a:xfrm>
            <a:off x="157680" y="1429560"/>
            <a:ext cx="9829800" cy="4241520"/>
          </a:xfrm>
          <a:prstGeom prst="rect">
            <a:avLst/>
          </a:prstGeom>
        </p:spPr>
        <p:txBody>
          <a:bodyPr lIns="108360" rIns="108360" tIns="63360" bIns="63360"/>
          <a:p>
            <a:r>
              <a:rPr lang="en-GB" sz="2000">
                <a:solidFill>
                  <a:srgbClr val="0000ff"/>
                </a:solidFill>
                <a:latin typeface="Bitstream Vera Sans"/>
                <a:ea typeface="Bitstream Vera Sans"/>
              </a:rPr>
              <a:t>Η  ηλικία των πετρωμάτων της γης μπορεί να εκτιμηθεί με την παρατήρηση της σχετικής αφθονίας των ισοτόπων στις διάφορες φυσικές ραδιενεργές σειρές. Μιά από αυτές έχει σαν “μητέρα” το </a:t>
            </a:r>
            <a:r>
              <a:rPr lang="en-GB" sz="2000" baseline="101000">
                <a:solidFill>
                  <a:srgbClr val="0000ff"/>
                </a:solidFill>
                <a:latin typeface="Bitstream Vera Sans"/>
                <a:ea typeface="Bitstream Vera Sans"/>
              </a:rPr>
              <a:t>238</a:t>
            </a:r>
            <a:r>
              <a:rPr lang="en-GB" sz="2000" baseline="-101000">
                <a:solidFill>
                  <a:srgbClr val="0000ff"/>
                </a:solidFill>
                <a:latin typeface="Bitstream Vera Sans"/>
                <a:ea typeface="Bitstream Vera Sans"/>
              </a:rPr>
              <a:t>92</a:t>
            </a:r>
            <a:r>
              <a:rPr lang="en-GB" sz="2000">
                <a:solidFill>
                  <a:srgbClr val="0000ff"/>
                </a:solidFill>
                <a:latin typeface="Bitstream Vera Sans"/>
                <a:ea typeface="Bitstream Vera Sans"/>
              </a:rPr>
              <a:t>U και με διαδοχικές μεταστοιχειώσεις καταλήγει στο σταθερό </a:t>
            </a:r>
            <a:r>
              <a:rPr lang="en-GB" sz="2000" baseline="101000">
                <a:solidFill>
                  <a:srgbClr val="0000ff"/>
                </a:solidFill>
                <a:latin typeface="Bitstream Vera Sans"/>
                <a:ea typeface="Bitstream Vera Sans"/>
              </a:rPr>
              <a:t>206</a:t>
            </a:r>
            <a:r>
              <a:rPr lang="en-GB" sz="2000" baseline="-101000">
                <a:solidFill>
                  <a:srgbClr val="0000ff"/>
                </a:solidFill>
                <a:latin typeface="Bitstream Vera Sans"/>
                <a:ea typeface="Bitstream Vera Sans"/>
              </a:rPr>
              <a:t>82</a:t>
            </a:r>
            <a:r>
              <a:rPr lang="en-GB" sz="2000">
                <a:solidFill>
                  <a:srgbClr val="0000ff"/>
                </a:solidFill>
                <a:latin typeface="Bitstream Vera Sans"/>
                <a:ea typeface="Bitstream Vera Sans"/>
              </a:rPr>
              <a:t>Pb. Αν θεωρήσουμε ότι οι ενδιάμεσοι πυρήνες έχουν αμελητέους χρόνους ζωής σε σχέση με την ηλικία της γής και ότι η ποσότητα </a:t>
            </a:r>
            <a:r>
              <a:rPr lang="en-GB" sz="2000" baseline="101000">
                <a:solidFill>
                  <a:srgbClr val="0000ff"/>
                </a:solidFill>
                <a:latin typeface="Bitstream Vera Sans"/>
                <a:ea typeface="Bitstream Vera Sans"/>
              </a:rPr>
              <a:t>206</a:t>
            </a:r>
            <a:r>
              <a:rPr lang="en-GB" sz="2000" baseline="-101000">
                <a:solidFill>
                  <a:srgbClr val="0000ff"/>
                </a:solidFill>
                <a:latin typeface="Bitstream Vera Sans"/>
                <a:ea typeface="Bitstream Vera Sans"/>
              </a:rPr>
              <a:t>82</a:t>
            </a:r>
            <a:r>
              <a:rPr lang="en-GB" sz="2000">
                <a:solidFill>
                  <a:srgbClr val="0000ff"/>
                </a:solidFill>
                <a:latin typeface="Bitstream Vera Sans"/>
                <a:ea typeface="Bitstream Vera Sans"/>
              </a:rPr>
              <a:t>Pb που περιέχεται στα πετρώματα προέρχεται αποκλειστικά από την αποδιέγερση πυρήνων </a:t>
            </a:r>
            <a:r>
              <a:rPr lang="en-GB" sz="2000" baseline="101000">
                <a:solidFill>
                  <a:srgbClr val="0000ff"/>
                </a:solidFill>
                <a:latin typeface="Bitstream Vera Sans"/>
                <a:ea typeface="Bitstream Vera Sans"/>
              </a:rPr>
              <a:t>238</a:t>
            </a:r>
            <a:r>
              <a:rPr lang="en-GB" sz="2000" baseline="-101000">
                <a:solidFill>
                  <a:srgbClr val="0000ff"/>
                </a:solidFill>
                <a:latin typeface="Bitstream Vera Sans"/>
                <a:ea typeface="Bitstream Vera Sans"/>
              </a:rPr>
              <a:t>92</a:t>
            </a:r>
            <a:r>
              <a:rPr lang="en-GB" sz="2000">
                <a:solidFill>
                  <a:srgbClr val="0000ff"/>
                </a:solidFill>
                <a:latin typeface="Bitstream Vera Sans"/>
                <a:ea typeface="Bitstream Vera Sans"/>
              </a:rPr>
              <a:t>U , υπολογίστε την ηλικία ενός πετρώματος στο οποίο βρέθηκε ότι η σχετική αφθονία   </a:t>
            </a:r>
            <a:r>
              <a:rPr lang="en-GB" sz="2000" baseline="101000">
                <a:solidFill>
                  <a:srgbClr val="0000ff"/>
                </a:solidFill>
                <a:latin typeface="Bitstream Vera Sans"/>
                <a:ea typeface="Bitstream Vera Sans"/>
              </a:rPr>
              <a:t>206</a:t>
            </a:r>
            <a:r>
              <a:rPr lang="en-GB" sz="2000" baseline="-101000">
                <a:solidFill>
                  <a:srgbClr val="0000ff"/>
                </a:solidFill>
                <a:latin typeface="Bitstream Vera Sans"/>
                <a:ea typeface="Bitstream Vera Sans"/>
              </a:rPr>
              <a:t>82</a:t>
            </a:r>
            <a:r>
              <a:rPr lang="en-GB" sz="2000">
                <a:solidFill>
                  <a:srgbClr val="0000ff"/>
                </a:solidFill>
                <a:latin typeface="Bitstream Vera Sans"/>
                <a:ea typeface="Bitstream Vera Sans"/>
              </a:rPr>
              <a:t>Pb προς </a:t>
            </a:r>
            <a:r>
              <a:rPr lang="en-GB" sz="2000" baseline="101000">
                <a:solidFill>
                  <a:srgbClr val="0000ff"/>
                </a:solidFill>
                <a:latin typeface="Bitstream Vera Sans"/>
                <a:ea typeface="Bitstream Vera Sans"/>
              </a:rPr>
              <a:t>238</a:t>
            </a:r>
            <a:r>
              <a:rPr lang="en-GB" sz="2000" baseline="-101000">
                <a:solidFill>
                  <a:srgbClr val="0000ff"/>
                </a:solidFill>
                <a:latin typeface="Bitstream Vera Sans"/>
                <a:ea typeface="Bitstream Vera Sans"/>
              </a:rPr>
              <a:t>92</a:t>
            </a:r>
            <a:r>
              <a:rPr lang="en-GB" sz="2000">
                <a:solidFill>
                  <a:srgbClr val="0000ff"/>
                </a:solidFill>
                <a:latin typeface="Bitstream Vera Sans"/>
                <a:ea typeface="Bitstream Vera Sans"/>
              </a:rPr>
              <a:t>U  είναι 15% προς 85%  (15:85). Σας φαίνεται λογική η ηλικία της γής που βρίσκετε;</a:t>
            </a:r>
            <a:endParaRPr/>
          </a:p>
          <a:p>
            <a:r>
              <a:rPr lang="en-GB" sz="2000">
                <a:solidFill>
                  <a:srgbClr val="0000ff"/>
                </a:solidFill>
                <a:latin typeface="Bitstream Vera Sans"/>
              </a:rPr>
              <a:t>Δίνεται ο μέσος χρόνος ζωής του </a:t>
            </a:r>
            <a:r>
              <a:rPr lang="en-GB" sz="2000" baseline="101000">
                <a:solidFill>
                  <a:srgbClr val="0000ff"/>
                </a:solidFill>
                <a:latin typeface="Bitstream Vera Sans"/>
              </a:rPr>
              <a:t>238</a:t>
            </a:r>
            <a:r>
              <a:rPr lang="en-GB" sz="2000" baseline="-101000">
                <a:solidFill>
                  <a:srgbClr val="0000ff"/>
                </a:solidFill>
                <a:latin typeface="Bitstream Vera Sans"/>
              </a:rPr>
              <a:t>92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U (6.51 δισεκατομύρια έτη = </a:t>
            </a:r>
            <a:endParaRPr/>
          </a:p>
          <a:p>
            <a:r>
              <a:rPr lang="en-GB" sz="2000">
                <a:solidFill>
                  <a:srgbClr val="0000ff"/>
                </a:solidFill>
                <a:latin typeface="Bitstream Vera Sans"/>
              </a:rPr>
              <a:t>	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	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	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	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	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	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	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	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	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	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	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  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6.51 * 10</a:t>
            </a:r>
            <a:r>
              <a:rPr lang="en-GB" sz="2000" baseline="101000">
                <a:solidFill>
                  <a:srgbClr val="0000ff"/>
                </a:solidFill>
                <a:latin typeface="Bitstream Vera Sans"/>
              </a:rPr>
              <a:t>9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 έτη)</a:t>
            </a:r>
            <a:endParaRPr/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xtShape 1"/>
          <p:cNvSpPr txBox="1"/>
          <p:nvPr/>
        </p:nvSpPr>
        <p:spPr>
          <a:xfrm>
            <a:off x="504000" y="300960"/>
            <a:ext cx="9325800" cy="829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2800">
                <a:solidFill>
                  <a:srgbClr val="ff0000"/>
                </a:solidFill>
                <a:latin typeface="Bitstream Vera Sans"/>
              </a:rPr>
              <a:t>Άσκηση 1.3:</a:t>
            </a:r>
            <a:r>
              <a:rPr lang="en-GB" sz="2800">
                <a:latin typeface="Bitstream Vera Sans"/>
              </a:rPr>
              <a:t> Ραδιοχρονολόγηση με ορίζοντα λίγες χιλιάδες χρόνια</a:t>
            </a:r>
            <a:endParaRPr/>
          </a:p>
        </p:txBody>
      </p:sp>
      <p:sp>
        <p:nvSpPr>
          <p:cNvPr id="165" name="CustomShape 2"/>
          <p:cNvSpPr/>
          <p:nvPr/>
        </p:nvSpPr>
        <p:spPr>
          <a:xfrm>
            <a:off x="241920" y="1252800"/>
            <a:ext cx="9587880" cy="152712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5160" bIns="65160"/>
          <a:p>
            <a:pPr>
              <a:lnSpc>
                <a:spcPct val="100000"/>
              </a:lnSpc>
            </a:pPr>
            <a:r>
              <a:rPr lang="el-GR" sz="2000">
                <a:solidFill>
                  <a:srgbClr val="0000ff"/>
                </a:solidFill>
                <a:latin typeface="Calibri"/>
              </a:rPr>
              <a:t>Ενας πάπυρος από Αιγυπτιακό τάφο περιέχει 1</a:t>
            </a:r>
            <a:r>
              <a:rPr lang="en-US" sz="2000">
                <a:solidFill>
                  <a:srgbClr val="0000ff"/>
                </a:solidFill>
                <a:latin typeface="Calibri"/>
              </a:rPr>
              <a:t>g</a:t>
            </a:r>
            <a:r>
              <a:rPr lang="el-GR" sz="2000">
                <a:solidFill>
                  <a:srgbClr val="0000ff"/>
                </a:solidFill>
                <a:latin typeface="Calibri"/>
              </a:rPr>
              <a:t> άνθρακα με ενεργότητα 4</a:t>
            </a:r>
            <a:r>
              <a:rPr lang="en-US" sz="2000">
                <a:solidFill>
                  <a:srgbClr val="0000ff"/>
                </a:solidFill>
                <a:latin typeface="Calibri"/>
              </a:rPr>
              <a:t>x10</a:t>
            </a:r>
            <a:r>
              <a:rPr lang="en-US" sz="2000" baseline="30000">
                <a:solidFill>
                  <a:srgbClr val="0000ff"/>
                </a:solidFill>
                <a:latin typeface="Calibri"/>
              </a:rPr>
              <a:t>-12</a:t>
            </a:r>
            <a:r>
              <a:rPr lang="en-US" sz="2000">
                <a:solidFill>
                  <a:srgbClr val="0000ff"/>
                </a:solidFill>
                <a:latin typeface="Calibri"/>
              </a:rPr>
              <a:t> Ci</a:t>
            </a:r>
            <a:r>
              <a:rPr lang="el-GR" sz="2000">
                <a:solidFill>
                  <a:srgbClr val="0000ff"/>
                </a:solidFill>
                <a:latin typeface="Calibri"/>
              </a:rPr>
              <a:t>. Αν ο λόγος των πυρήνων </a:t>
            </a:r>
            <a:r>
              <a:rPr lang="en-US" sz="2000" baseline="30000">
                <a:solidFill>
                  <a:srgbClr val="0000ff"/>
                </a:solidFill>
                <a:latin typeface="Calibri"/>
              </a:rPr>
              <a:t>1</a:t>
            </a:r>
            <a:r>
              <a:rPr lang="el-GR" sz="2000" baseline="30000">
                <a:solidFill>
                  <a:srgbClr val="0000ff"/>
                </a:solidFill>
                <a:latin typeface="Calibri"/>
              </a:rPr>
              <a:t>4</a:t>
            </a:r>
            <a:r>
              <a:rPr lang="en-US" sz="2000">
                <a:solidFill>
                  <a:srgbClr val="0000ff"/>
                </a:solidFill>
                <a:latin typeface="Calibri"/>
              </a:rPr>
              <a:t>C</a:t>
            </a:r>
            <a:r>
              <a:rPr lang="el-GR" sz="2000">
                <a:solidFill>
                  <a:srgbClr val="0000ff"/>
                </a:solidFill>
                <a:latin typeface="Calibri"/>
              </a:rPr>
              <a:t>/</a:t>
            </a:r>
            <a:r>
              <a:rPr lang="en-US" sz="2000" baseline="30000">
                <a:solidFill>
                  <a:srgbClr val="0000ff"/>
                </a:solidFill>
                <a:latin typeface="Calibri"/>
              </a:rPr>
              <a:t>12</a:t>
            </a:r>
            <a:r>
              <a:rPr lang="en-US" sz="2000">
                <a:solidFill>
                  <a:srgbClr val="0000ff"/>
                </a:solidFill>
                <a:latin typeface="Calibri"/>
              </a:rPr>
              <a:t>C</a:t>
            </a:r>
            <a:r>
              <a:rPr lang="el-GR" sz="2000">
                <a:solidFill>
                  <a:srgbClr val="0000ff"/>
                </a:solidFill>
                <a:latin typeface="Calibri"/>
              </a:rPr>
              <a:t> σε ένα ζωντανό δένδρο είναι 1.3</a:t>
            </a:r>
            <a:r>
              <a:rPr lang="en-US" sz="2000">
                <a:solidFill>
                  <a:srgbClr val="0000ff"/>
                </a:solidFill>
                <a:latin typeface="Calibri"/>
              </a:rPr>
              <a:t>x10</a:t>
            </a:r>
            <a:r>
              <a:rPr lang="en-US" sz="2000" baseline="30000">
                <a:solidFill>
                  <a:srgbClr val="0000ff"/>
                </a:solidFill>
                <a:latin typeface="Calibri"/>
              </a:rPr>
              <a:t>-12</a:t>
            </a:r>
            <a:r>
              <a:rPr lang="en-US" sz="2000">
                <a:solidFill>
                  <a:srgbClr val="0000ff"/>
                </a:solidFill>
                <a:latin typeface="Calibri"/>
              </a:rPr>
              <a:t> </a:t>
            </a:r>
            <a:r>
              <a:rPr lang="el-GR" sz="2000">
                <a:solidFill>
                  <a:srgbClr val="0000ff"/>
                </a:solidFill>
                <a:latin typeface="Calibri"/>
              </a:rPr>
              <a:t>να βρεθεί η ηλικία του παπύρου.</a:t>
            </a:r>
            <a:endParaRPr/>
          </a:p>
          <a:p>
            <a:pPr>
              <a:lnSpc>
                <a:spcPct val="100000"/>
              </a:lnSpc>
            </a:pPr>
            <a:r>
              <a:rPr lang="el-GR" sz="2000">
                <a:solidFill>
                  <a:srgbClr val="0000ff"/>
                </a:solidFill>
                <a:latin typeface="Calibri"/>
              </a:rPr>
              <a:t>( Χρ. ημιζωής </a:t>
            </a:r>
            <a:r>
              <a:rPr lang="en-US" sz="2000" baseline="30000">
                <a:solidFill>
                  <a:srgbClr val="0000ff"/>
                </a:solidFill>
                <a:latin typeface="Calibri"/>
              </a:rPr>
              <a:t>1</a:t>
            </a:r>
            <a:r>
              <a:rPr lang="el-GR" sz="2000" baseline="30000">
                <a:solidFill>
                  <a:srgbClr val="0000ff"/>
                </a:solidFill>
                <a:latin typeface="Calibri"/>
              </a:rPr>
              <a:t>4</a:t>
            </a:r>
            <a:r>
              <a:rPr lang="en-US" sz="2000">
                <a:solidFill>
                  <a:srgbClr val="0000ff"/>
                </a:solidFill>
                <a:latin typeface="Calibri"/>
              </a:rPr>
              <a:t>C</a:t>
            </a:r>
            <a:r>
              <a:rPr lang="el-GR" sz="2000">
                <a:solidFill>
                  <a:srgbClr val="0000ff"/>
                </a:solidFill>
                <a:latin typeface="Calibri"/>
              </a:rPr>
              <a:t>=5730 έτη</a:t>
            </a:r>
            <a:r>
              <a:rPr lang="en-US" sz="2000">
                <a:solidFill>
                  <a:srgbClr val="0000ff"/>
                </a:solidFill>
                <a:latin typeface="Calibri"/>
              </a:rPr>
              <a:t>)</a:t>
            </a:r>
            <a:r>
              <a:rPr lang="el-GR" sz="2000">
                <a:solidFill>
                  <a:srgbClr val="0000ff"/>
                </a:solidFill>
                <a:latin typeface="Calibri"/>
              </a:rPr>
              <a:t> </a:t>
            </a: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xtShape 1"/>
          <p:cNvSpPr txBox="1"/>
          <p:nvPr/>
        </p:nvSpPr>
        <p:spPr>
          <a:xfrm>
            <a:off x="300960" y="457200"/>
            <a:ext cx="9071640" cy="52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2800">
                <a:solidFill>
                  <a:srgbClr val="ff0000"/>
                </a:solidFill>
                <a:latin typeface="Bitstream Vera Sans"/>
              </a:rPr>
              <a:t>Άσκηση 1.4:</a:t>
            </a:r>
            <a:r>
              <a:rPr lang="en-GB" sz="2800">
                <a:latin typeface="Bitstream Vera Sans"/>
              </a:rPr>
              <a:t> Ενεργός διατομή αντίδρασης</a:t>
            </a:r>
            <a:endParaRPr/>
          </a:p>
        </p:txBody>
      </p:sp>
      <p:sp>
        <p:nvSpPr>
          <p:cNvPr id="167" name="TextShape 2"/>
          <p:cNvSpPr txBox="1"/>
          <p:nvPr/>
        </p:nvSpPr>
        <p:spPr>
          <a:xfrm>
            <a:off x="157680" y="1429560"/>
            <a:ext cx="9829800" cy="4651920"/>
          </a:xfrm>
          <a:prstGeom prst="rect">
            <a:avLst/>
          </a:prstGeom>
        </p:spPr>
        <p:txBody>
          <a:bodyPr lIns="108360" rIns="108360" tIns="63360" bIns="63360"/>
          <a:p>
            <a:r>
              <a:rPr lang="en-GB" sz="2000">
                <a:solidFill>
                  <a:srgbClr val="0000ff"/>
                </a:solidFill>
                <a:latin typeface="Bitstream Vera Sans"/>
              </a:rPr>
              <a:t>Σ' ένα πείραμα παράγονται πυρήνες </a:t>
            </a:r>
            <a:r>
              <a:rPr lang="en-GB" sz="2000" baseline="101000">
                <a:solidFill>
                  <a:srgbClr val="0000ff"/>
                </a:solidFill>
                <a:latin typeface="Bitstream Vera Sans"/>
              </a:rPr>
              <a:t>24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Na με βομβαρδισμό ενός στόχου καθαρού νατρίου  </a:t>
            </a:r>
            <a:r>
              <a:rPr lang="en-GB" sz="2000" baseline="101000">
                <a:solidFill>
                  <a:srgbClr val="0000ff"/>
                </a:solidFill>
                <a:latin typeface="Bitstream Vera Sans"/>
              </a:rPr>
              <a:t>23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Na πάχους 1mm, με δέσμη δευτερίου ρεύματος 500nA.  Ο βομβαρδισμός του στόχου  </a:t>
            </a:r>
            <a:r>
              <a:rPr lang="en-GB" sz="2000" baseline="101000">
                <a:solidFill>
                  <a:srgbClr val="0000ff"/>
                </a:solidFill>
                <a:latin typeface="Bitstream Vera Sans"/>
              </a:rPr>
              <a:t>23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Na με τη δέσμη δευτερίου διήρκεσε 2 ώρες και αμέσως μετά η ενεργότητα του στόχου μετρήθηκε σε 56 MΒq. Θεωρώνας σε πρώτη προσέγγιση ότι ο χρόνος βομβαρδισμού είναι αμελητέος σε σχέση με το χρόνο ημιζωής του   </a:t>
            </a:r>
            <a:r>
              <a:rPr lang="en-GB" sz="2000" baseline="101000">
                <a:solidFill>
                  <a:srgbClr val="0000ff"/>
                </a:solidFill>
                <a:latin typeface="Bitstream Vera Sans"/>
              </a:rPr>
              <a:t>24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Na (Τ1/2 = 15.02 h) και άρα οι παραγόμενοι πυρήνες </a:t>
            </a:r>
            <a:r>
              <a:rPr lang="en-GB" sz="2000" baseline="101000">
                <a:solidFill>
                  <a:srgbClr val="0000ff"/>
                </a:solidFill>
                <a:latin typeface="Bitstream Vera Sans"/>
              </a:rPr>
              <a:t>24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Na δεν διασπώνται πρίν τη μέτρηση της ενεργότητας του στόχου, υπολογίστε την ενεργό διατομή της αντίδρασης.</a:t>
            </a:r>
            <a:endParaRPr/>
          </a:p>
          <a:p>
            <a:endParaRPr/>
          </a:p>
          <a:p>
            <a:r>
              <a:rPr lang="en-GB" sz="2000">
                <a:solidFill>
                  <a:srgbClr val="0000ff"/>
                </a:solidFill>
                <a:latin typeface="Bitstream Vera Sans"/>
              </a:rPr>
              <a:t>Δίνoνται:</a:t>
            </a:r>
            <a:endParaRPr/>
          </a:p>
          <a:p>
            <a:r>
              <a:rPr lang="en-GB" sz="2000">
                <a:solidFill>
                  <a:srgbClr val="0000ff"/>
                </a:solidFill>
                <a:latin typeface="Bitstream Vera Sans"/>
              </a:rPr>
              <a:t>πυκνότητα νατρίου (Na)  ρ=0.97 g * cm</a:t>
            </a:r>
            <a:r>
              <a:rPr lang="en-GB" sz="2000" baseline="101000">
                <a:solidFill>
                  <a:srgbClr val="0000ff"/>
                </a:solidFill>
                <a:latin typeface="Bitstream Vera Sans"/>
              </a:rPr>
              <a:t>-3 </a:t>
            </a:r>
            <a:endParaRPr/>
          </a:p>
          <a:p>
            <a:r>
              <a:rPr lang="en-GB" sz="2000">
                <a:solidFill>
                  <a:srgbClr val="0000ff"/>
                </a:solidFill>
                <a:latin typeface="Bitstream Vera Sans"/>
              </a:rPr>
              <a:t>1Α = 1 Coulomb / sec = 1Cb/s</a:t>
            </a:r>
            <a:endParaRPr/>
          </a:p>
          <a:p>
            <a:r>
              <a:rPr lang="en-GB" sz="2000">
                <a:solidFill>
                  <a:srgbClr val="0000ff"/>
                </a:solidFill>
                <a:latin typeface="Bitstream Vera Sans"/>
              </a:rPr>
              <a:t>Φορτίο ηλεκτρονίου (e) = 1.6 * 10</a:t>
            </a:r>
            <a:r>
              <a:rPr lang="en-GB" sz="2000" baseline="101000">
                <a:solidFill>
                  <a:srgbClr val="0000ff"/>
                </a:solidFill>
                <a:latin typeface="Bitstream Vera Sans"/>
              </a:rPr>
              <a:t>-19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 Cb</a:t>
            </a:r>
            <a:endParaRPr/>
          </a:p>
          <a:p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504000" y="454320"/>
            <a:ext cx="9071640" cy="52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2800">
                <a:solidFill>
                  <a:srgbClr val="ff0000"/>
                </a:solidFill>
                <a:latin typeface="Bitstream Vera Sans"/>
              </a:rPr>
              <a:t>Άσκηση 1.5:</a:t>
            </a:r>
            <a:r>
              <a:rPr lang="en-GB" sz="2800">
                <a:latin typeface="Bitstream Vera Sans"/>
              </a:rPr>
              <a:t> Μέγεθος πυρήνων</a:t>
            </a:r>
            <a:endParaRPr/>
          </a:p>
        </p:txBody>
      </p:sp>
      <p:sp>
        <p:nvSpPr>
          <p:cNvPr id="169" name="TextShape 2"/>
          <p:cNvSpPr txBox="1"/>
          <p:nvPr/>
        </p:nvSpPr>
        <p:spPr>
          <a:xfrm>
            <a:off x="157680" y="1429560"/>
            <a:ext cx="9829800" cy="2392920"/>
          </a:xfrm>
          <a:prstGeom prst="rect">
            <a:avLst/>
          </a:prstGeom>
        </p:spPr>
        <p:txBody>
          <a:bodyPr lIns="108360" rIns="108360" tIns="63360" bIns="63360"/>
          <a:p>
            <a:r>
              <a:rPr lang="en-GB" sz="2000">
                <a:solidFill>
                  <a:srgbClr val="0000ff"/>
                </a:solidFill>
                <a:latin typeface="Bitstream Vera Sans"/>
              </a:rPr>
              <a:t>α) Πόση είναι η ακτίνα του πυρήνα </a:t>
            </a:r>
            <a:r>
              <a:rPr lang="en-GB" sz="2000" baseline="101000">
                <a:solidFill>
                  <a:srgbClr val="0000ff"/>
                </a:solidFill>
                <a:latin typeface="Bitstream Vera Sans"/>
              </a:rPr>
              <a:t>2 2 2</a:t>
            </a:r>
            <a:r>
              <a:rPr lang="en-GB" sz="2000" baseline="-101000">
                <a:solidFill>
                  <a:srgbClr val="0000ff"/>
                </a:solidFill>
                <a:latin typeface="Bitstream Vera Sans"/>
              </a:rPr>
              <a:t>8 4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Po  (πολώνιο);</a:t>
            </a:r>
            <a:endParaRPr/>
          </a:p>
          <a:p>
            <a:endParaRPr/>
          </a:p>
          <a:p>
            <a:r>
              <a:rPr lang="en-GB" sz="2000">
                <a:solidFill>
                  <a:srgbClr val="0000ff"/>
                </a:solidFill>
                <a:latin typeface="Bitstream Vera Sans"/>
              </a:rPr>
              <a:t>β) Πόση είναι η ταχύτητα ενός σωματιδίου α (άλφα) με κινητική ενέργεια 5.41 MeV; Το θεωρείτε σχετικιστικό ή όχι;</a:t>
            </a:r>
            <a:endParaRPr/>
          </a:p>
          <a:p>
            <a:endParaRPr/>
          </a:p>
          <a:p>
            <a:r>
              <a:rPr lang="en-GB" sz="2000">
                <a:solidFill>
                  <a:srgbClr val="0000ff"/>
                </a:solidFill>
                <a:latin typeface="Bitstream Vera Sans"/>
              </a:rPr>
              <a:t>γ) Πόσο χρόνο χρειάζεται ένα σωματίδιο α (άλφα) με κινητική ενέργεια 5.41 MeV ώστε να διασχίσει έναν πυρήνα </a:t>
            </a:r>
            <a:r>
              <a:rPr lang="en-GB" sz="2000" baseline="101000">
                <a:solidFill>
                  <a:srgbClr val="0000ff"/>
                </a:solidFill>
                <a:latin typeface="Bitstream Vera Sans"/>
              </a:rPr>
              <a:t>2 2 2 </a:t>
            </a:r>
            <a:r>
              <a:rPr lang="en-GB" sz="2000" baseline="-101000">
                <a:solidFill>
                  <a:srgbClr val="0000ff"/>
                </a:solidFill>
                <a:latin typeface="Bitstream Vera Sans"/>
              </a:rPr>
              <a:t>8 4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Po (πολωνίου);</a:t>
            </a:r>
            <a:endParaRPr/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3600">
                <a:solidFill>
                  <a:srgbClr val="ff0000"/>
                </a:solidFill>
                <a:latin typeface="Bitstream Vera Sans"/>
              </a:rPr>
              <a:t>Άσκηση 1.6</a:t>
            </a:r>
            <a:r>
              <a:rPr lang="en-GB" sz="3600">
                <a:latin typeface="Bitstream Vera Sans"/>
              </a:rPr>
              <a:t> - Σκέδαση Rutherford (1)</a:t>
            </a:r>
            <a:endParaRPr/>
          </a:p>
        </p:txBody>
      </p:sp>
      <p:sp>
        <p:nvSpPr>
          <p:cNvPr id="171" name="TextShape 2"/>
          <p:cNvSpPr txBox="1"/>
          <p:nvPr/>
        </p:nvSpPr>
        <p:spPr>
          <a:xfrm>
            <a:off x="121680" y="997200"/>
            <a:ext cx="9829800" cy="810000"/>
          </a:xfrm>
          <a:prstGeom prst="rect">
            <a:avLst/>
          </a:prstGeom>
        </p:spPr>
        <p:txBody>
          <a:bodyPr lIns="108360" rIns="108360" tIns="63360" bIns="63360"/>
          <a:p>
            <a:r>
              <a:rPr lang="en-GB" sz="2400">
                <a:solidFill>
                  <a:srgbClr val="0000ff"/>
                </a:solidFill>
                <a:latin typeface="Bitstream Vera Sans"/>
              </a:rPr>
              <a:t>* </a:t>
            </a:r>
            <a:r>
              <a:rPr lang="en-GB" sz="2200">
                <a:solidFill>
                  <a:srgbClr val="0000ff"/>
                </a:solidFill>
                <a:latin typeface="Bitstream Vera Sans"/>
              </a:rPr>
              <a:t>Πόση ενέργεια πρέπει να έχει ένα ηλεκτρόνιο  ώστε να έχει μήκος κύμματος λ=6 fm? Πόση για λ=1fm?</a:t>
            </a:r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3600">
                <a:solidFill>
                  <a:srgbClr val="ff0000"/>
                </a:solidFill>
                <a:latin typeface="Bitstream Vera Sans"/>
              </a:rPr>
              <a:t>Άσκηση 1.7</a:t>
            </a:r>
            <a:r>
              <a:rPr lang="en-GB" sz="3600">
                <a:latin typeface="Bitstream Vera Sans"/>
              </a:rPr>
              <a:t> - Σκέδαση Rutherford (2)</a:t>
            </a:r>
            <a:endParaRPr/>
          </a:p>
        </p:txBody>
      </p:sp>
      <p:sp>
        <p:nvSpPr>
          <p:cNvPr id="173" name="CustomShape 2"/>
          <p:cNvSpPr/>
          <p:nvPr/>
        </p:nvSpPr>
        <p:spPr>
          <a:xfrm>
            <a:off x="4811400" y="1762200"/>
            <a:ext cx="4343400" cy="950400"/>
          </a:xfrm>
          <a:prstGeom prst="rect">
            <a:avLst/>
          </a:prstGeom>
          <a:solidFill>
            <a:srgbClr val="e6ff00"/>
          </a:solidFill>
          <a:ln>
            <a:noFill/>
          </a:ln>
        </p:spPr>
      </p:sp>
      <p:sp>
        <p:nvSpPr>
          <p:cNvPr id="174" name="TextShape 3"/>
          <p:cNvSpPr txBox="1"/>
          <p:nvPr/>
        </p:nvSpPr>
        <p:spPr>
          <a:xfrm>
            <a:off x="4343400" y="770400"/>
            <a:ext cx="5486400" cy="58618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GB" sz="2200">
                <a:solidFill>
                  <a:srgbClr val="0000ff"/>
                </a:solidFill>
                <a:latin typeface="Bitstream Vera Sans"/>
              </a:rPr>
              <a:t>Ενεργός διατομή σκέδασης ηλεκτρονίων από σημειακό πυρήνα (a la Rutherford): </a:t>
            </a: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</p:txBody>
      </p:sp>
      <p:sp>
        <p:nvSpPr>
          <p:cNvPr id="175" name="TextShape 4"/>
          <p:cNvSpPr txBox="1"/>
          <p:nvPr/>
        </p:nvSpPr>
        <p:spPr>
          <a:xfrm>
            <a:off x="156600" y="734400"/>
            <a:ext cx="4392000" cy="62676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GB">
                <a:solidFill>
                  <a:srgbClr val="ff0000"/>
                </a:solidFill>
                <a:latin typeface="Bitstream Vera Sans"/>
              </a:rPr>
              <a:t>Ο πυρήνας Au ως σημειακό φορτίο</a:t>
            </a:r>
            <a:endParaRPr/>
          </a:p>
          <a:p>
            <a:r>
              <a:rPr lang="en-GB">
                <a:solidFill>
                  <a:srgbClr val="ff0000"/>
                </a:solidFill>
                <a:latin typeface="Bitstream Vera Sans"/>
              </a:rPr>
              <a:t>(για ηλεκτρόνιο με Ε = 126 MeV)</a:t>
            </a:r>
            <a:endParaRPr/>
          </a:p>
        </p:txBody>
      </p:sp>
      <p:pic>
        <p:nvPicPr>
          <p:cNvPr id="176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426240" y="1600200"/>
            <a:ext cx="3670560" cy="5097600"/>
          </a:xfrm>
          <a:prstGeom prst="rect">
            <a:avLst/>
          </a:prstGeom>
          <a:ln>
            <a:noFill/>
          </a:ln>
        </p:spPr>
      </p:pic>
      <p:sp>
        <p:nvSpPr>
          <p:cNvPr id="177" name="CustomShape 5"/>
          <p:cNvSpPr/>
          <p:nvPr/>
        </p:nvSpPr>
        <p:spPr>
          <a:xfrm>
            <a:off x="1233000" y="2286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178" name="CustomShape 6"/>
          <p:cNvSpPr/>
          <p:nvPr/>
        </p:nvSpPr>
        <p:spPr>
          <a:xfrm>
            <a:off x="1521000" y="2646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179" name="CustomShape 7"/>
          <p:cNvSpPr/>
          <p:nvPr/>
        </p:nvSpPr>
        <p:spPr>
          <a:xfrm>
            <a:off x="1809000" y="2718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180" name="CustomShape 8"/>
          <p:cNvSpPr/>
          <p:nvPr/>
        </p:nvSpPr>
        <p:spPr>
          <a:xfrm>
            <a:off x="2097000" y="3321000"/>
            <a:ext cx="349200" cy="269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181" name="CustomShape 9"/>
          <p:cNvSpPr/>
          <p:nvPr/>
        </p:nvSpPr>
        <p:spPr>
          <a:xfrm>
            <a:off x="2385000" y="3429360"/>
            <a:ext cx="349200" cy="269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182" name="CustomShape 10"/>
          <p:cNvSpPr/>
          <p:nvPr/>
        </p:nvSpPr>
        <p:spPr>
          <a:xfrm>
            <a:off x="2709000" y="3537720"/>
            <a:ext cx="349200" cy="269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183" name="CustomShape 11"/>
          <p:cNvSpPr/>
          <p:nvPr/>
        </p:nvSpPr>
        <p:spPr>
          <a:xfrm>
            <a:off x="3033000" y="4078800"/>
            <a:ext cx="349200" cy="211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184" name="CustomShape 12"/>
          <p:cNvSpPr/>
          <p:nvPr/>
        </p:nvSpPr>
        <p:spPr>
          <a:xfrm>
            <a:off x="3285000" y="4079160"/>
            <a:ext cx="349200" cy="211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185" name="CustomShape 13"/>
          <p:cNvSpPr/>
          <p:nvPr/>
        </p:nvSpPr>
        <p:spPr>
          <a:xfrm>
            <a:off x="3609000" y="4079520"/>
            <a:ext cx="349200" cy="211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186" name="Line 14"/>
          <p:cNvSpPr/>
          <p:nvPr/>
        </p:nvSpPr>
        <p:spPr>
          <a:xfrm flipH="1">
            <a:off x="2381400" y="1371600"/>
            <a:ext cx="819000" cy="13716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sp>
      <p:sp>
        <p:nvSpPr>
          <p:cNvPr id="187" name="TextShape 15"/>
          <p:cNvSpPr txBox="1"/>
          <p:nvPr/>
        </p:nvSpPr>
        <p:spPr>
          <a:xfrm>
            <a:off x="4798800" y="2703600"/>
            <a:ext cx="4800600" cy="2205720"/>
          </a:xfrm>
          <a:prstGeom prst="rect">
            <a:avLst/>
          </a:prstGeom>
        </p:spPr>
        <p:txBody>
          <a:bodyPr lIns="90000" rIns="90000" tIns="45000" bIns="45000"/>
          <a:p>
            <a:pPr>
              <a:buSzPct val="45000"/>
              <a:buFont typeface="StarSymbol"/>
              <a:buChar char=""/>
            </a:pPr>
            <a:r>
              <a:rPr lang="en-GB" sz="2000">
                <a:latin typeface="Bitstream Vera Sans"/>
              </a:rPr>
              <a:t> </a:t>
            </a:r>
            <a:r>
              <a:rPr b="1" lang="en-GB" sz="2000">
                <a:solidFill>
                  <a:srgbClr val="0000ff"/>
                </a:solidFill>
                <a:latin typeface="Bitstream Vera Sans"/>
              </a:rPr>
              <a:t>Ζ</a:t>
            </a:r>
            <a:r>
              <a:rPr b="1" lang="en-GB" sz="2000" baseline="-101000">
                <a:solidFill>
                  <a:srgbClr val="0000ff"/>
                </a:solidFill>
                <a:latin typeface="Bitstream Vera Sans"/>
              </a:rPr>
              <a:t>1</a:t>
            </a:r>
            <a:r>
              <a:rPr b="1" lang="en-GB" sz="2000">
                <a:solidFill>
                  <a:srgbClr val="0000ff"/>
                </a:solidFill>
                <a:latin typeface="Bitstream Vera Sans"/>
              </a:rPr>
              <a:t> e</a:t>
            </a:r>
            <a:r>
              <a:rPr lang="en-GB" sz="2000">
                <a:latin typeface="Bitstream Vera Sans"/>
              </a:rPr>
              <a:t> = φορτίο βλήματος </a:t>
            </a:r>
            <a:endParaRPr/>
          </a:p>
          <a:p>
            <a:r>
              <a:rPr lang="en-GB" sz="2000">
                <a:latin typeface="Bitstream Vera Sans"/>
              </a:rPr>
              <a:t>  </a:t>
            </a:r>
            <a:r>
              <a:rPr lang="en-GB" sz="2000">
                <a:latin typeface="Bitstream Vera Sans"/>
              </a:rPr>
              <a:t>(για ηλεκτρόνια, e :Z</a:t>
            </a:r>
            <a:r>
              <a:rPr lang="en-GB" sz="2000" baseline="-101000">
                <a:latin typeface="Bitstream Vera Sans"/>
              </a:rPr>
              <a:t>1</a:t>
            </a:r>
            <a:r>
              <a:rPr lang="en-GB" sz="2000">
                <a:latin typeface="Bitstream Vera Sans"/>
              </a:rPr>
              <a:t> = 1)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000">
                <a:latin typeface="Bitstream Vera Sans"/>
              </a:rPr>
              <a:t> </a:t>
            </a:r>
            <a:r>
              <a:rPr b="1" lang="en-GB" sz="2000">
                <a:solidFill>
                  <a:srgbClr val="0000ff"/>
                </a:solidFill>
                <a:latin typeface="Bitstream Vera Sans"/>
              </a:rPr>
              <a:t>Ε</a:t>
            </a:r>
            <a:r>
              <a:rPr lang="en-GB" sz="2000">
                <a:latin typeface="Bitstream Vera Sans"/>
              </a:rPr>
              <a:t> = ενέργεια βλήματος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000">
                <a:latin typeface="Bitstream Vera Sans"/>
              </a:rPr>
              <a:t> </a:t>
            </a:r>
            <a:r>
              <a:rPr b="1" lang="en-GB" sz="2000">
                <a:solidFill>
                  <a:srgbClr val="0000ff"/>
                </a:solidFill>
                <a:latin typeface="Bitstream Vera Sans"/>
              </a:rPr>
              <a:t>Ζ</a:t>
            </a:r>
            <a:r>
              <a:rPr b="1" lang="en-GB" sz="2000" baseline="-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1" lang="en-GB" sz="2000">
                <a:solidFill>
                  <a:srgbClr val="0000ff"/>
                </a:solidFill>
                <a:latin typeface="Bitstream Vera Sans"/>
              </a:rPr>
              <a:t> e</a:t>
            </a:r>
            <a:r>
              <a:rPr lang="en-GB" sz="2000">
                <a:latin typeface="Bitstream Vera Sans"/>
              </a:rPr>
              <a:t> = φορτίο στόχου (πυρήνα). 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000">
                <a:latin typeface="Bitstream Vera Sans"/>
              </a:rPr>
              <a:t> </a:t>
            </a:r>
            <a:r>
              <a:rPr lang="en-GB" sz="2000">
                <a:latin typeface="Bitstream Vera Sans"/>
              </a:rPr>
              <a:t>(για χρυσό, Au : Z</a:t>
            </a:r>
            <a:r>
              <a:rPr lang="en-GB" sz="2000" baseline="-101000">
                <a:latin typeface="Bitstream Vera Sans"/>
              </a:rPr>
              <a:t>2</a:t>
            </a:r>
            <a:r>
              <a:rPr lang="en-GB" sz="2000">
                <a:latin typeface="Bitstream Vera Sans"/>
              </a:rPr>
              <a:t> = 79) 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000">
                <a:solidFill>
                  <a:srgbClr val="0000ff"/>
                </a:solidFill>
                <a:latin typeface="Bitstream Vera Sans"/>
              </a:rPr>
              <a:t> </a:t>
            </a:r>
            <a:r>
              <a:rPr b="1" lang="en-GB" sz="2000">
                <a:solidFill>
                  <a:srgbClr val="0000ff"/>
                </a:solidFill>
                <a:latin typeface="Bitstream Vera Sans"/>
              </a:rPr>
              <a:t>θ</a:t>
            </a:r>
            <a:r>
              <a:rPr lang="en-GB" sz="2000">
                <a:latin typeface="Bitstream Vera Sans"/>
              </a:rPr>
              <a:t>=γωνία σκέδασης του βλήματος</a:t>
            </a:r>
            <a:endParaRPr/>
          </a:p>
        </p:txBody>
      </p:sp>
      <p:sp>
        <p:nvSpPr>
          <p:cNvPr id="188" name="TextShape 16"/>
          <p:cNvSpPr txBox="1"/>
          <p:nvPr/>
        </p:nvSpPr>
        <p:spPr>
          <a:xfrm rot="16200000">
            <a:off x="-2481120" y="3883320"/>
            <a:ext cx="5715000" cy="35856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GB">
                <a:solidFill>
                  <a:srgbClr val="0000ff"/>
                </a:solidFill>
                <a:latin typeface="Bitstream Vera Sans"/>
              </a:rPr>
              <a:t>Ενεργός διατομή ανά μονάδα στερεάς γωνίας</a:t>
            </a:r>
            <a:endParaRPr/>
          </a:p>
        </p:txBody>
      </p:sp>
      <p:sp>
        <p:nvSpPr>
          <p:cNvPr id="189" name="TextShape 17"/>
          <p:cNvSpPr txBox="1"/>
          <p:nvPr/>
        </p:nvSpPr>
        <p:spPr>
          <a:xfrm>
            <a:off x="1711800" y="6593400"/>
            <a:ext cx="2286000" cy="35856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GB">
                <a:solidFill>
                  <a:srgbClr val="0000ff"/>
                </a:solidFill>
                <a:latin typeface="Bitstream Vera Sans"/>
              </a:rPr>
              <a:t>Γωνία σκέδασης</a:t>
            </a:r>
            <a:endParaRPr/>
          </a:p>
        </p:txBody>
      </p:sp>
      <p:sp>
        <p:nvSpPr>
          <p:cNvPr id="190" name="TextShape 18"/>
          <p:cNvSpPr txBox="1"/>
          <p:nvPr/>
        </p:nvSpPr>
        <p:spPr>
          <a:xfrm>
            <a:off x="4871160" y="4935960"/>
            <a:ext cx="4800600" cy="2381400"/>
          </a:xfrm>
          <a:prstGeom prst="rect">
            <a:avLst/>
          </a:prstGeom>
        </p:spPr>
        <p:txBody>
          <a:bodyPr lIns="90000" rIns="90000" tIns="45000" bIns="45000"/>
          <a:p>
            <a:pPr>
              <a:buSzPct val="45000"/>
              <a:buFont typeface="StarSymbol"/>
              <a:buChar char=""/>
            </a:pPr>
            <a:r>
              <a:rPr b="1" lang="en-GB" sz="2200" u="sng">
                <a:solidFill>
                  <a:srgbClr val="ff0000"/>
                </a:solidFill>
                <a:latin typeface="Bitstream Vera Sans"/>
              </a:rPr>
              <a:t> </a:t>
            </a:r>
            <a:r>
              <a:rPr b="1" lang="en-GB" sz="2200" u="sng">
                <a:solidFill>
                  <a:srgbClr val="ff0000"/>
                </a:solidFill>
                <a:latin typeface="Bitstream Vera Sans"/>
              </a:rPr>
              <a:t>Ερώτηση:</a:t>
            </a:r>
            <a:r>
              <a:rPr lang="en-GB" sz="2200">
                <a:latin typeface="Bitstream Vera Sans"/>
              </a:rPr>
              <a:t> </a:t>
            </a:r>
            <a:r>
              <a:rPr lang="en-GB" sz="2200">
                <a:solidFill>
                  <a:srgbClr val="0000ff"/>
                </a:solidFill>
                <a:latin typeface="Bitstream Vera Sans"/>
              </a:rPr>
              <a:t> Υπολογίστε από τον τύπο του Rutherford την ενεργό διατομή ανά μονάδα στερεάς γωνίας (dσ/dΩ) για σκέδαση σε θ=90</a:t>
            </a:r>
            <a:r>
              <a:rPr lang="en-GB" sz="2200" baseline="101000">
                <a:solidFill>
                  <a:srgbClr val="0000ff"/>
                </a:solidFill>
                <a:latin typeface="Bitstream Vera Sans"/>
              </a:rPr>
              <a:t>ο</a:t>
            </a:r>
            <a:r>
              <a:rPr lang="en-GB" sz="2200">
                <a:solidFill>
                  <a:srgbClr val="0000ff"/>
                </a:solidFill>
                <a:latin typeface="Bitstream Vera Sans"/>
              </a:rPr>
              <a:t> , ενός ηλεκτρονίου σε χρυσό, με ενέργεια ηλεκτρονίου 126 MeV</a:t>
            </a:r>
            <a:endParaRPr/>
          </a:p>
        </p:txBody>
      </p:sp>
      <p:sp>
        <p:nvSpPr>
          <p:cNvPr id="191" name="TextShape 19"/>
          <p:cNvSpPr txBox="1"/>
          <p:nvPr/>
        </p:nvSpPr>
        <p:spPr>
          <a:xfrm>
            <a:off x="9613800" y="5571000"/>
            <a:ext cx="436680" cy="97920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GB" sz="6000">
                <a:solidFill>
                  <a:srgbClr val="ff0000"/>
                </a:solidFill>
                <a:latin typeface="Bitstream Vera Sans"/>
              </a:rPr>
              <a:t>;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extShape 1"/>
          <p:cNvSpPr txBox="1"/>
          <p:nvPr/>
        </p:nvSpPr>
        <p:spPr>
          <a:xfrm>
            <a:off x="504000" y="48960"/>
            <a:ext cx="9071640" cy="829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2800">
                <a:solidFill>
                  <a:srgbClr val="ff0000"/>
                </a:solidFill>
                <a:latin typeface="Bitstream Vera Sans"/>
              </a:rPr>
              <a:t>Άσκηση 1.8:</a:t>
            </a:r>
            <a:r>
              <a:rPr lang="en-GB" sz="2800">
                <a:latin typeface="Bitstream Vera Sans"/>
              </a:rPr>
              <a:t> Σκέδαση ηλεκτρονίου</a:t>
            </a:r>
            <a:r>
              <a:rPr lang="en-GB" sz="2800">
                <a:latin typeface="Bitstream Vera Sans"/>
              </a:rPr>
              <a:t>
</a:t>
            </a:r>
            <a:r>
              <a:rPr lang="en-GB" sz="2800">
                <a:latin typeface="Bitstream Vera Sans"/>
              </a:rPr>
              <a:t> από τον πυρήνα ή από τα ατομικά ηλεκτρόνια ;</a:t>
            </a:r>
            <a:endParaRPr/>
          </a:p>
        </p:txBody>
      </p:sp>
      <p:sp>
        <p:nvSpPr>
          <p:cNvPr id="193" name="TextShape 2"/>
          <p:cNvSpPr txBox="1"/>
          <p:nvPr/>
        </p:nvSpPr>
        <p:spPr>
          <a:xfrm>
            <a:off x="0" y="1143000"/>
            <a:ext cx="9829800" cy="5943600"/>
          </a:xfrm>
          <a:prstGeom prst="rect">
            <a:avLst/>
          </a:prstGeom>
        </p:spPr>
        <p:txBody>
          <a:bodyPr lIns="108360" rIns="108360" tIns="63360" bIns="63360"/>
          <a:p>
            <a:r>
              <a:rPr lang="en-GB" sz="2400">
                <a:solidFill>
                  <a:srgbClr val="0000ff"/>
                </a:solidFill>
                <a:latin typeface="Bitstream Vera Sans"/>
              </a:rPr>
              <a:t>* Άσκηση 4.1 του βιβλίου C&amp;G, σελ. 74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pic>
        <p:nvPicPr>
          <p:cNvPr id="194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400320" y="1803960"/>
            <a:ext cx="7342560" cy="50292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