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4C7FFB3A-CC2E-4112-93F9-8F43F8A3BBDD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57D35604-E2F4-46A3-8252-21D77C6DA393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FC2EC50-E463-4C6A-A094-9C3C04725EB0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EAA11BA-1EF6-4C94-8838-EAAE73F24638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265680" y="265680"/>
            <a:ext cx="8545320" cy="1033920"/>
          </a:xfrm>
          <a:prstGeom prst="rect">
            <a:avLst/>
          </a:prstGeom>
        </p:spPr>
        <p:txBody>
          <a:bodyPr lIns="38160" rIns="38160" tIns="38160" bIns="38160" anchor="ctr"/>
          <a:p>
            <a:r>
              <a:rPr b="0" lang="en-GB" sz="4600" spc="-1" strike="noStrike">
                <a:solidFill>
                  <a:srgbClr val="ffffff"/>
                </a:solidFill>
                <a:latin typeface="Gill Sans"/>
              </a:rPr>
              <a:t>Click to edit the title text format</a:t>
            </a:r>
            <a:endParaRPr b="0" lang="en-GB" sz="4600" spc="-1" strike="noStrike">
              <a:solidFill>
                <a:srgbClr val="ffffff"/>
              </a:solidFill>
              <a:latin typeface="Gill Sans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275760" y="1308960"/>
            <a:ext cx="9539640" cy="4384440"/>
          </a:xfrm>
          <a:prstGeom prst="rect">
            <a:avLst/>
          </a:prstGeom>
        </p:spPr>
        <p:txBody>
          <a:bodyPr lIns="38160" rIns="38160" tIns="38160" bIns="38160">
            <a:normAutofit/>
          </a:bodyPr>
          <a:p>
            <a:pPr marL="6602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Click to edit the outline text format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1" marL="1002960" indent="-444240"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</a:pPr>
            <a:r>
              <a:rPr b="0" lang="en-GB" sz="4000" spc="-1" strike="noStrike">
                <a:solidFill>
                  <a:srgbClr val="0000ff"/>
                </a:solidFill>
                <a:latin typeface="Gill Sans"/>
              </a:rPr>
              <a:t>Second Outline Level</a:t>
            </a:r>
            <a:endParaRPr b="0" lang="en-GB" sz="4000" spc="-1" strike="noStrike">
              <a:solidFill>
                <a:srgbClr val="0000ff"/>
              </a:solidFill>
              <a:latin typeface="Gill Sans"/>
            </a:endParaRPr>
          </a:p>
          <a:p>
            <a:pPr lvl="2" marL="13460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Third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3" marL="170172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Fourth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4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Fifth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5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Sixth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6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Seventh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8860320" y="196920"/>
            <a:ext cx="954720" cy="1033560"/>
          </a:xfrm>
          <a:prstGeom prst="rect">
            <a:avLst/>
          </a:prstGeom>
          <a:solidFill>
            <a:srgbClr val="c5b9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PlaceHolder 4"/>
          <p:cNvSpPr>
            <a:spLocks noGrp="1"/>
          </p:cNvSpPr>
          <p:nvPr>
            <p:ph type="sldNum"/>
          </p:nvPr>
        </p:nvSpPr>
        <p:spPr>
          <a:xfrm>
            <a:off x="6791760" y="689040"/>
            <a:ext cx="521640" cy="615960"/>
          </a:xfrm>
          <a:prstGeom prst="rect">
            <a:avLst/>
          </a:prstGeom>
        </p:spPr>
        <p:txBody>
          <a:bodyPr lIns="90000" rIns="90000" tIns="46800" bIns="46800" anchorCtr="1"/>
          <a:p>
            <a:pPr algn="ctr">
              <a:lnSpc>
                <a:spcPct val="100000"/>
              </a:lnSpc>
            </a:pPr>
            <a:fld id="{7AF4C1AE-1BA3-4373-9F16-56928EA29197}" type="slidenum">
              <a:rPr b="0" lang="en-GB" sz="4600" spc="-1" strike="noStrike">
                <a:solidFill>
                  <a:srgbClr val="000000"/>
                </a:solidFill>
                <a:latin typeface="Gill Sans"/>
                <a:ea typeface="Gill Sans"/>
              </a:rPr>
              <a:t>&lt;number&gt;</a:t>
            </a:fld>
            <a:endParaRPr b="0" lang="en-GB" sz="4600" spc="-1" strike="noStrike">
              <a:latin typeface="Bitstream Vera Sans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2904120" y="7059960"/>
            <a:ext cx="1762200" cy="324720"/>
          </a:xfrm>
          <a:prstGeom prst="rect">
            <a:avLst/>
          </a:prstGeom>
          <a:solidFill>
            <a:srgbClr val="4b3e8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ffffff"/>
                </a:solidFill>
                <a:latin typeface="Gill Sans"/>
                <a:ea typeface="Lucida Grande"/>
              </a:rPr>
              <a:t>Πετρίδου Χαρά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70" name="CustomShape 6"/>
          <p:cNvSpPr/>
          <p:nvPr/>
        </p:nvSpPr>
        <p:spPr>
          <a:xfrm>
            <a:off x="4697280" y="7114320"/>
            <a:ext cx="2746440" cy="325080"/>
          </a:xfrm>
          <a:prstGeom prst="rect">
            <a:avLst/>
          </a:prstGeom>
          <a:solidFill>
            <a:srgbClr val="bca6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000000"/>
                </a:solidFill>
                <a:latin typeface="Gill Sans"/>
                <a:ea typeface="Lucida Grande"/>
              </a:rPr>
              <a:t>Θεσσαλονίκη 11 Οκτ. 2010</a:t>
            </a:r>
            <a:endParaRPr b="0" lang="en-GB" sz="22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228600" y="1012680"/>
            <a:ext cx="9601200" cy="385380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Σοιχεία Πυρηνικής Φυσικής και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 2018-19)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Τ2: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Ασκήσεις #3</a:t>
            </a:r>
            <a:endParaRPr b="0" lang="en-GB" sz="4000" spc="-1" strike="noStrike">
              <a:latin typeface="Arial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09" name="TextShape 3"/>
          <p:cNvSpPr txBox="1"/>
          <p:nvPr/>
        </p:nvSpPr>
        <p:spPr>
          <a:xfrm>
            <a:off x="207000" y="7036200"/>
            <a:ext cx="95274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Θ/νίκης,  13 Νοεμβρίου 2018</a:t>
            </a:r>
            <a:endParaRPr b="0" lang="en-GB" sz="20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Shape 1"/>
          <p:cNvSpPr txBox="1"/>
          <p:nvPr/>
        </p:nvSpPr>
        <p:spPr>
          <a:xfrm>
            <a:off x="504000" y="300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Άσκήσεις 3.1-3.4</a:t>
            </a:r>
            <a:r>
              <a:rPr b="0" lang="en-GB" sz="2800" spc="-1" strike="noStrike">
                <a:latin typeface="Bitstream Vera Sans"/>
              </a:rPr>
              <a:t> : Βάθος πυρηνικού πηγαδιού δυναμικού και πρότυπο φλοιών 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1" name="TextShape 2"/>
          <p:cNvSpPr txBox="1"/>
          <p:nvPr/>
        </p:nvSpPr>
        <p:spPr>
          <a:xfrm>
            <a:off x="157320" y="1321560"/>
            <a:ext cx="9829800" cy="55054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3.1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  = άσκηση 5.1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βιβλίου Cottingham &amp; Greenwood: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0" lang="en-GB" sz="2000" spc="-1" strike="noStrike">
                <a:latin typeface="Bitstream Vera Sans"/>
              </a:rPr>
              <a:t>Στο πρότυπο όπου το πηγάδι δυναμικού του πυρήνα είναι απείρου ύψους, και μετράμε τις ενέργειες από τον πάτο του πηγαδιού, κάντε τις πράξεις και δείξτε ότι η ενέργεια Fermi (= η ενέργεια που βρίσκετε το υψηλότερα ενεργειακά νετρόνιο), για την περιπτωση που ο αριθμός πρτονίων και νετρονίων είναι ίσος (Ν=Ζ=Α/2), είναι: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3.2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= άσκηση 5.5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βιβλίου Cottingham &amp; Greenwood: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Σημείωση για όλες αυτές τις ασκήσεις: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Χρησιμοποιείστε τις διαφάνειες μάθημα 12-13 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12" name="" descr=""/>
          <p:cNvPicPr/>
          <p:nvPr/>
        </p:nvPicPr>
        <p:blipFill>
          <a:blip r:embed="rId1"/>
          <a:stretch/>
        </p:blipFill>
        <p:spPr>
          <a:xfrm>
            <a:off x="4572000" y="3525480"/>
            <a:ext cx="2790360" cy="409320"/>
          </a:xfrm>
          <a:prstGeom prst="rect">
            <a:avLst/>
          </a:prstGeom>
          <a:ln>
            <a:noFill/>
          </a:ln>
        </p:spPr>
      </p:pic>
      <p:pic>
        <p:nvPicPr>
          <p:cNvPr id="213" name="" descr=""/>
          <p:cNvPicPr/>
          <p:nvPr/>
        </p:nvPicPr>
        <p:blipFill>
          <a:blip r:embed="rId2"/>
          <a:stretch/>
        </p:blipFill>
        <p:spPr>
          <a:xfrm>
            <a:off x="609840" y="4777200"/>
            <a:ext cx="8076960" cy="10760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504000" y="300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Άσκήσεις 3.1-3.4</a:t>
            </a:r>
            <a:r>
              <a:rPr b="0" lang="en-GB" sz="2800" spc="-1" strike="noStrike">
                <a:latin typeface="Bitstream Vera Sans"/>
              </a:rPr>
              <a:t> : Βάθος πυρηνικού πηγαδιού δυναμικού και πρότυπο φλοιών 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15" name="TextShape 2"/>
          <p:cNvSpPr txBox="1"/>
          <p:nvPr/>
        </p:nvSpPr>
        <p:spPr>
          <a:xfrm>
            <a:off x="157320" y="1501560"/>
            <a:ext cx="9829800" cy="52066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3.3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= άσκηση 5.6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βιβλίου Cottingham &amp; Greenwood: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Άσκηση 3.4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= άσκηση 5.7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βιβλίου Cottingham &amp; Greenwood: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"/>
            </a:pPr>
            <a:endParaRPr b="0" lang="en-GB" sz="2000" spc="-1" strike="noStrike">
              <a:latin typeface="Bitstream Vera Sans"/>
            </a:endParaRPr>
          </a:p>
        </p:txBody>
      </p:sp>
      <p:pic>
        <p:nvPicPr>
          <p:cNvPr id="216" name="" descr=""/>
          <p:cNvPicPr/>
          <p:nvPr/>
        </p:nvPicPr>
        <p:blipFill>
          <a:blip r:embed="rId1"/>
          <a:stretch/>
        </p:blipFill>
        <p:spPr>
          <a:xfrm>
            <a:off x="685800" y="5257800"/>
            <a:ext cx="8067240" cy="1056960"/>
          </a:xfrm>
          <a:prstGeom prst="rect">
            <a:avLst/>
          </a:prstGeom>
          <a:ln>
            <a:noFill/>
          </a:ln>
        </p:spPr>
      </p:pic>
      <p:pic>
        <p:nvPicPr>
          <p:cNvPr id="217" name="" descr=""/>
          <p:cNvPicPr/>
          <p:nvPr/>
        </p:nvPicPr>
        <p:blipFill>
          <a:blip r:embed="rId2"/>
          <a:stretch/>
        </p:blipFill>
        <p:spPr>
          <a:xfrm>
            <a:off x="771840" y="2057400"/>
            <a:ext cx="8143560" cy="22190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extShape 1"/>
          <p:cNvSpPr txBox="1"/>
          <p:nvPr/>
        </p:nvSpPr>
        <p:spPr>
          <a:xfrm>
            <a:off x="504000" y="163440"/>
            <a:ext cx="9071640" cy="9604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solidFill>
                  <a:srgbClr val="ff0000"/>
                </a:solidFill>
                <a:latin typeface="Bitstream Vera Sans"/>
              </a:rPr>
              <a:t>Άσκηση 3.5</a:t>
            </a:r>
            <a:r>
              <a:rPr b="0" lang="en-GB" sz="3200" spc="-1" strike="noStrike">
                <a:latin typeface="Bitstream Vera Sans"/>
              </a:rPr>
              <a:t> - Εξηγείστε τα </a:t>
            </a:r>
            <a:r>
              <a:rPr b="1" lang="en-GB" sz="3200" spc="-1" strike="noStrike">
                <a:latin typeface="Bitstream Vera Sans"/>
              </a:rPr>
              <a:t>J</a:t>
            </a:r>
            <a:r>
              <a:rPr b="1" lang="en-GB" sz="3200" spc="-1" strike="noStrike" baseline="101000">
                <a:latin typeface="Bitstream Vera Sans"/>
              </a:rPr>
              <a:t>π</a:t>
            </a:r>
            <a:r>
              <a:rPr b="0" lang="en-GB" sz="3200" spc="-1" strike="noStrike">
                <a:latin typeface="Bitstream Vera Sans"/>
              </a:rPr>
              <a:t> του πίνακα 4.2, με τον πίνακα 5.1 του βιβλίου σας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219" name="" descr=""/>
          <p:cNvPicPr/>
          <p:nvPr/>
        </p:nvPicPr>
        <p:blipFill>
          <a:blip r:embed="rId1"/>
          <a:stretch/>
        </p:blipFill>
        <p:spPr>
          <a:xfrm>
            <a:off x="151560" y="1435680"/>
            <a:ext cx="6627240" cy="5326560"/>
          </a:xfrm>
          <a:prstGeom prst="rect">
            <a:avLst/>
          </a:prstGeom>
          <a:ln>
            <a:noFill/>
          </a:ln>
        </p:spPr>
      </p:pic>
      <p:pic>
        <p:nvPicPr>
          <p:cNvPr id="220" name="" descr=""/>
          <p:cNvPicPr/>
          <p:nvPr/>
        </p:nvPicPr>
        <p:blipFill>
          <a:blip r:embed="rId2"/>
          <a:stretch/>
        </p:blipFill>
        <p:spPr>
          <a:xfrm>
            <a:off x="6147000" y="1202400"/>
            <a:ext cx="3858840" cy="58521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12784</TotalTime>
  <Application>LibreOffice/6.0.6.2$Linux_X86_64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2018-11-05T23:21:50Z</dcterms:modified>
  <cp:revision>822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