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media/image55.png" ContentType="image/png"/>
  <Override PartName="/ppt/media/image54.jpeg" ContentType="image/jpe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6.png" ContentType="image/png"/>
  <Override PartName="/ppt/media/image31.png" ContentType="image/png"/>
  <Override PartName="/ppt/media/image57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9.emf" ContentType="image/x-emf"/>
  <Override PartName="/ppt/media/image25.emf" ContentType="image/x-emf"/>
  <Override PartName="/ppt/media/image30.jpeg" ContentType="image/jpe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36.xml.rels" ContentType="application/vnd.openxmlformats-package.relationships+xml"/>
  <Override PartName="/ppt/slides/_rels/slide5.xml.rels" ContentType="application/vnd.openxmlformats-package.relationships+xml"/>
  <Override PartName="/ppt/slides/_rels/slide3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</a:t>
            </a:r>
            <a:r>
              <a:rPr b="0" lang="en-GB" sz="4400" spc="-1" strike="noStrike">
                <a:latin typeface="Arial"/>
              </a:rPr>
              <a:t>k to </a:t>
            </a:r>
            <a:r>
              <a:rPr b="0" lang="en-GB" sz="4400" spc="-1" strike="noStrike">
                <a:latin typeface="Arial"/>
              </a:rPr>
              <a:t>edit </a:t>
            </a:r>
            <a:r>
              <a:rPr b="0" lang="en-GB" sz="4400" spc="-1" strike="noStrike">
                <a:latin typeface="Arial"/>
              </a:rPr>
              <a:t>the </a:t>
            </a:r>
            <a:r>
              <a:rPr b="0" lang="en-GB" sz="4400" spc="-1" strike="noStrike">
                <a:latin typeface="Arial"/>
              </a:rPr>
              <a:t>title </a:t>
            </a:r>
            <a:r>
              <a:rPr b="0" lang="en-GB" sz="4400" spc="-1" strike="noStrike">
                <a:latin typeface="Arial"/>
              </a:rPr>
              <a:t>text </a:t>
            </a:r>
            <a:r>
              <a:rPr b="0" lang="en-GB" sz="4400" spc="-1" strike="noStrike">
                <a:latin typeface="Arial"/>
              </a:rPr>
              <a:t>for</a:t>
            </a:r>
            <a:r>
              <a:rPr b="0" lang="en-GB" sz="4400" spc="-1" strike="noStrike">
                <a:latin typeface="Arial"/>
              </a:rPr>
              <a:t>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957564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72000" y="6887160"/>
            <a:ext cx="160020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216000" y="6887160"/>
            <a:ext cx="791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152F29DA-81E8-4D95-926F-FFC164D45829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1143000" y="6887160"/>
            <a:ext cx="84582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Click </a:t>
            </a:r>
            <a:r>
              <a:rPr b="0" lang="en-GB" sz="3600" spc="-1" strike="noStrike">
                <a:latin typeface="Bitstream Vera Sans"/>
              </a:rPr>
              <a:t>to edit </a:t>
            </a:r>
            <a:r>
              <a:rPr b="0" lang="en-GB" sz="3600" spc="-1" strike="noStrike">
                <a:latin typeface="Bitstream Vera Sans"/>
              </a:rPr>
              <a:t>the </a:t>
            </a:r>
            <a:r>
              <a:rPr b="0" lang="en-GB" sz="3600" spc="-1" strike="noStrike">
                <a:latin typeface="Bitstream Vera Sans"/>
              </a:rPr>
              <a:t>title </a:t>
            </a:r>
            <a:r>
              <a:rPr b="0" lang="en-GB" sz="3600" spc="-1" strike="noStrike">
                <a:latin typeface="Bitstream Vera Sans"/>
              </a:rPr>
              <a:t>text </a:t>
            </a:r>
            <a:r>
              <a:rPr b="0" lang="en-GB" sz="3600" spc="-1" strike="noStrike">
                <a:latin typeface="Bitstream Vera Sans"/>
              </a:rPr>
              <a:t>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120600" y="7230600"/>
            <a:ext cx="2032200" cy="3218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1720800" y="7230600"/>
            <a:ext cx="7651800" cy="321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516600" y="7230600"/>
            <a:ext cx="457200" cy="321840"/>
          </a:xfrm>
          <a:prstGeom prst="rect">
            <a:avLst/>
          </a:prstGeom>
        </p:spPr>
        <p:txBody>
          <a:bodyPr lIns="0" rIns="0" tIns="0" bIns="0"/>
          <a:p>
            <a:pPr algn="r"/>
            <a:fld id="{42885F31-A5C9-4B1F-943C-B782D55563E5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146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</a:t>
            </a:r>
            <a:r>
              <a:rPr b="0" lang="en-GB" sz="4400" spc="-1" strike="noStrike">
                <a:latin typeface="Arial"/>
              </a:rPr>
              <a:t>the title text </a:t>
            </a:r>
            <a:r>
              <a:rPr b="0" lang="en-GB" sz="4400" spc="-1" strike="noStrike">
                <a:latin typeface="Arial"/>
              </a:rPr>
              <a:t>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108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2057400" y="6887160"/>
            <a:ext cx="6858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8915400" y="6887160"/>
            <a:ext cx="11278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3D1EAE26-7CAC-4B23-BF8C-04399E4B0378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48982BD5-5C1F-448D-B5EE-4688FE820C15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65680" y="265680"/>
            <a:ext cx="8545320" cy="1033920"/>
          </a:xfrm>
          <a:prstGeom prst="rect">
            <a:avLst/>
          </a:prstGeom>
        </p:spPr>
        <p:txBody>
          <a:bodyPr lIns="38160" rIns="38160" tIns="38160" bIns="38160" anchor="ctr"/>
          <a:p>
            <a:r>
              <a:rPr b="0" lang="en-GB" sz="4600" spc="-1" strike="noStrike">
                <a:solidFill>
                  <a:srgbClr val="ffffff"/>
                </a:solidFill>
                <a:latin typeface="Gill Sans"/>
              </a:rPr>
              <a:t>Click to edit the title text format</a:t>
            </a:r>
            <a:endParaRPr b="0" lang="en-GB" sz="4600" spc="-1" strike="noStrike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75760" y="1308960"/>
            <a:ext cx="9539640" cy="4384440"/>
          </a:xfrm>
          <a:prstGeom prst="rect">
            <a:avLst/>
          </a:prstGeom>
        </p:spPr>
        <p:txBody>
          <a:bodyPr lIns="38160" rIns="38160" tIns="38160" bIns="38160">
            <a:normAutofit/>
          </a:bodyPr>
          <a:p>
            <a:pPr marL="6602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1" marL="1002960" indent="-444240">
              <a:spcBef>
                <a:spcPts val="2299"/>
              </a:spcBef>
              <a:buClr>
                <a:srgbClr val="0000ff"/>
              </a:buClr>
              <a:buFont typeface="Lucida Grande"/>
              <a:buChar char="‣"/>
            </a:pPr>
            <a:r>
              <a:rPr b="0" lang="en-GB" sz="4000" spc="-1" strike="noStrike">
                <a:solidFill>
                  <a:srgbClr val="0000ff"/>
                </a:solidFill>
                <a:latin typeface="Gill Sans"/>
              </a:rPr>
              <a:t>Second Outline Level</a:t>
            </a:r>
            <a:endParaRPr b="0" lang="en-GB" sz="4000" spc="-1" strike="noStrike">
              <a:solidFill>
                <a:srgbClr val="0000ff"/>
              </a:solidFill>
              <a:latin typeface="Gill Sans"/>
            </a:endParaRPr>
          </a:p>
          <a:p>
            <a:pPr lvl="2" marL="13460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3" marL="170172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4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5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6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860320" y="196920"/>
            <a:ext cx="954720" cy="1033560"/>
          </a:xfrm>
          <a:prstGeom prst="rect">
            <a:avLst/>
          </a:prstGeom>
          <a:solidFill>
            <a:srgbClr val="c5b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791760" y="689040"/>
            <a:ext cx="521640" cy="615960"/>
          </a:xfrm>
          <a:prstGeom prst="rect">
            <a:avLst/>
          </a:prstGeom>
        </p:spPr>
        <p:txBody>
          <a:bodyPr lIns="90000" rIns="90000" tIns="46800" bIns="46800" anchorCtr="1"/>
          <a:p>
            <a:pPr algn="ctr">
              <a:lnSpc>
                <a:spcPct val="100000"/>
              </a:lnSpc>
            </a:pPr>
            <a:fld id="{5F2C17BA-6C8B-4400-B9D3-F410CFDE008B}" type="slidenum">
              <a:rPr b="0" lang="en-GB" sz="4600" spc="-1" strike="noStrike">
                <a:solidFill>
                  <a:srgbClr val="000000"/>
                </a:solidFill>
                <a:latin typeface="Gill Sans"/>
                <a:ea typeface="Gill Sans"/>
              </a:rPr>
              <a:t>&lt;number&gt;</a:t>
            </a:fld>
            <a:endParaRPr b="0" lang="en-GB" sz="4600" spc="-1" strike="noStrike">
              <a:latin typeface="Bitstream Vera Sans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4120" y="7059960"/>
            <a:ext cx="1762200" cy="324720"/>
          </a:xfrm>
          <a:prstGeom prst="rect">
            <a:avLst/>
          </a:prstGeom>
          <a:solidFill>
            <a:srgbClr val="4b3e8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Gill Sans"/>
                <a:ea typeface="Lucida Grande"/>
              </a:rPr>
              <a:t>Πετρίδου Χαρά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697280" y="7114320"/>
            <a:ext cx="2746440" cy="325080"/>
          </a:xfrm>
          <a:prstGeom prst="rect">
            <a:avLst/>
          </a:prstGeom>
          <a:solidFill>
            <a:srgbClr val="bca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Θεσσαλονίκη 11 Οκτ. 2010</a:t>
            </a:r>
            <a:endParaRPr b="0" lang="en-GB" sz="22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28600" y="819360"/>
            <a:ext cx="9601200" cy="424080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DejaVu Sans"/>
              </a:rPr>
              <a:t>Στοιχεία Πυρηνικής Φυσικής και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εξαμήνου, χειμερινό 2018-19)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12 &amp; 13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Πυρηνικό μοντέλο των φλοιών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711000" y="7072200"/>
            <a:ext cx="883404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l-GR" sz="1800" spc="-1" strike="noStrike">
                <a:solidFill>
                  <a:srgbClr val="ff0000"/>
                </a:solidFill>
                <a:latin typeface="DejaVu Sans"/>
              </a:rPr>
              <a:t>Πυρηνική &amp; Στοιχειώδη, Αριστοτέλειο Παν. Θ/νίκης, 7&amp;13 Νοεμβρίου 2018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sp>
        <p:nvSpPr>
          <p:cNvPr id="354" name="TextShape 1"/>
          <p:cNvSpPr txBox="1"/>
          <p:nvPr/>
        </p:nvSpPr>
        <p:spPr>
          <a:xfrm>
            <a:off x="180000" y="75960"/>
            <a:ext cx="97830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Νουκλεόνια σε πυρήνες: Ακολουθία ενεργειακών σταθμών σε κυλινδρικό πηγάδι με άπειρου ύψους τοιχώματα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24120" y="5370840"/>
            <a:ext cx="5077440" cy="120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Όσο μεγαλύτερο το </a:t>
            </a:r>
            <a:r>
              <a:rPr b="0" lang="el-GR" sz="2400" spc="-1" strike="noStrike">
                <a:solidFill>
                  <a:srgbClr val="0000ff"/>
                </a:solidFill>
                <a:latin typeface="Bitstream Vera Sans"/>
              </a:rPr>
              <a:t>x</a:t>
            </a:r>
            <a:r>
              <a:rPr b="0" lang="el-GR" sz="2400" spc="-1" strike="noStrike" baseline="-101000">
                <a:solidFill>
                  <a:srgbClr val="0000ff"/>
                </a:solidFill>
                <a:latin typeface="Bitstream Vera Sans"/>
              </a:rPr>
              <a:t>nl</a:t>
            </a:r>
            <a:endParaRPr b="0" lang="en-GB" sz="24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τόσο μεγαλύτερη η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ενέργεια της στάθμης</a:t>
            </a:r>
            <a:endParaRPr b="0" lang="en-GB" sz="2100" spc="-1" strike="noStrike">
              <a:latin typeface="Bitstream Vera Sans"/>
            </a:endParaRPr>
          </a:p>
        </p:txBody>
      </p:sp>
      <p:sp>
        <p:nvSpPr>
          <p:cNvPr id="356" name="TextShape 3"/>
          <p:cNvSpPr txBox="1"/>
          <p:nvPr/>
        </p:nvSpPr>
        <p:spPr>
          <a:xfrm>
            <a:off x="173880" y="894960"/>
            <a:ext cx="3228840" cy="335196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Οπότε, για κάθε τιμή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της στροφορμής “l”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έχουμε ένα πλήθος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λύσεων που τις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ονομάζουμε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n=1, n=2, n=3, …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και άρα έχουμε μια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ακολουθία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επιτρεπτών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ενεργειών: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7" name="Formula 4"/>
              <p:cNvSpPr txBox="1"/>
              <p:nvPr/>
            </p:nvSpPr>
            <p:spPr>
              <a:xfrm>
                <a:off x="302760" y="420696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pic>
        <p:nvPicPr>
          <p:cNvPr id="358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359" name="TextShape 5"/>
          <p:cNvSpPr txBox="1"/>
          <p:nvPr/>
        </p:nvSpPr>
        <p:spPr>
          <a:xfrm>
            <a:off x="3081600" y="233028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0" name="Line 6"/>
          <p:cNvSpPr/>
          <p:nvPr/>
        </p:nvSpPr>
        <p:spPr>
          <a:xfrm flipV="1">
            <a:off x="3657600" y="1361160"/>
            <a:ext cx="500040" cy="1153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Line 7"/>
          <p:cNvSpPr/>
          <p:nvPr/>
        </p:nvSpPr>
        <p:spPr>
          <a:xfrm>
            <a:off x="3657600" y="2514600"/>
            <a:ext cx="475200" cy="5493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Line 8"/>
          <p:cNvSpPr/>
          <p:nvPr/>
        </p:nvSpPr>
        <p:spPr>
          <a:xfrm>
            <a:off x="3657600" y="2514600"/>
            <a:ext cx="538560" cy="4403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9"/>
          <p:cNvSpPr/>
          <p:nvPr/>
        </p:nvSpPr>
        <p:spPr>
          <a:xfrm>
            <a:off x="4887000" y="11944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10"/>
          <p:cNvSpPr/>
          <p:nvPr/>
        </p:nvSpPr>
        <p:spPr>
          <a:xfrm>
            <a:off x="4887000" y="2803680"/>
            <a:ext cx="72936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1"/>
          <p:cNvSpPr/>
          <p:nvPr/>
        </p:nvSpPr>
        <p:spPr>
          <a:xfrm>
            <a:off x="4887000" y="69022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sp>
        <p:nvSpPr>
          <p:cNvPr id="367" name="TextShape 1"/>
          <p:cNvSpPr txBox="1"/>
          <p:nvPr/>
        </p:nvSpPr>
        <p:spPr>
          <a:xfrm>
            <a:off x="173880" y="894960"/>
            <a:ext cx="3228840" cy="335196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Οπότε, για κάθε τιμή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της στροφορμής “l”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έχουμε ένα πλήθος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λύσεων που τις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ονομάζουμε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n=1, n=2, n=3, …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και άρα έχουμε μια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ακολουθία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επιτρεπτων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ενεργειών: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68" name="Formula 2"/>
              <p:cNvSpPr txBox="1"/>
              <p:nvPr/>
            </p:nvSpPr>
            <p:spPr>
              <a:xfrm>
                <a:off x="302760" y="420696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pic>
        <p:nvPicPr>
          <p:cNvPr id="369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370" name="TextShape 3"/>
          <p:cNvSpPr txBox="1"/>
          <p:nvPr/>
        </p:nvSpPr>
        <p:spPr>
          <a:xfrm>
            <a:off x="3081600" y="233028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1" name="Line 4"/>
          <p:cNvSpPr/>
          <p:nvPr/>
        </p:nvSpPr>
        <p:spPr>
          <a:xfrm flipV="1">
            <a:off x="3657600" y="1361160"/>
            <a:ext cx="500040" cy="1153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Line 5"/>
          <p:cNvSpPr/>
          <p:nvPr/>
        </p:nvSpPr>
        <p:spPr>
          <a:xfrm>
            <a:off x="3657600" y="2514600"/>
            <a:ext cx="475200" cy="5493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Line 6"/>
          <p:cNvSpPr/>
          <p:nvPr/>
        </p:nvSpPr>
        <p:spPr>
          <a:xfrm>
            <a:off x="3657600" y="2514600"/>
            <a:ext cx="538560" cy="4403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7"/>
          <p:cNvSpPr/>
          <p:nvPr/>
        </p:nvSpPr>
        <p:spPr>
          <a:xfrm>
            <a:off x="4887000" y="11944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8"/>
          <p:cNvSpPr/>
          <p:nvPr/>
        </p:nvSpPr>
        <p:spPr>
          <a:xfrm>
            <a:off x="4887000" y="2803680"/>
            <a:ext cx="72936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9"/>
          <p:cNvSpPr/>
          <p:nvPr/>
        </p:nvSpPr>
        <p:spPr>
          <a:xfrm>
            <a:off x="4887000" y="69022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TextShape 10"/>
          <p:cNvSpPr txBox="1"/>
          <p:nvPr/>
        </p:nvSpPr>
        <p:spPr>
          <a:xfrm>
            <a:off x="2649960" y="355464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8" name="Line 11"/>
          <p:cNvSpPr/>
          <p:nvPr/>
        </p:nvSpPr>
        <p:spPr>
          <a:xfrm flipV="1">
            <a:off x="3200400" y="1910520"/>
            <a:ext cx="948240" cy="174708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Line 12"/>
          <p:cNvSpPr/>
          <p:nvPr/>
        </p:nvSpPr>
        <p:spPr>
          <a:xfrm>
            <a:off x="3200400" y="3657600"/>
            <a:ext cx="934200" cy="685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13"/>
          <p:cNvSpPr/>
          <p:nvPr/>
        </p:nvSpPr>
        <p:spPr>
          <a:xfrm>
            <a:off x="4887000" y="1626480"/>
            <a:ext cx="729360" cy="33336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14"/>
          <p:cNvSpPr/>
          <p:nvPr/>
        </p:nvSpPr>
        <p:spPr>
          <a:xfrm>
            <a:off x="4887000" y="4290480"/>
            <a:ext cx="729360" cy="33336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15"/>
          <p:cNvSpPr/>
          <p:nvPr/>
        </p:nvSpPr>
        <p:spPr>
          <a:xfrm>
            <a:off x="27360" y="5367600"/>
            <a:ext cx="5077440" cy="120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Όσο μεγαλύτερο το </a:t>
            </a:r>
            <a:r>
              <a:rPr b="0" lang="el-GR" sz="2400" spc="-1" strike="noStrike">
                <a:solidFill>
                  <a:srgbClr val="0000ff"/>
                </a:solidFill>
                <a:latin typeface="Bitstream Vera Sans"/>
              </a:rPr>
              <a:t>x</a:t>
            </a:r>
            <a:r>
              <a:rPr b="0" lang="el-GR" sz="2400" spc="-1" strike="noStrike" baseline="-101000">
                <a:solidFill>
                  <a:srgbClr val="0000ff"/>
                </a:solidFill>
                <a:latin typeface="Bitstream Vera Sans"/>
              </a:rPr>
              <a:t>nl</a:t>
            </a:r>
            <a:endParaRPr b="0" lang="en-GB" sz="24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τόσο μεγαλύτερη η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0000ff"/>
                </a:solidFill>
                <a:latin typeface="Bitstream Vera Sans"/>
              </a:rPr>
              <a:t>ενέργεια της στάθμης</a:t>
            </a:r>
            <a:endParaRPr b="0" lang="en-GB" sz="2100" spc="-1" strike="noStrike">
              <a:latin typeface="Bitstream Vera Sans"/>
            </a:endParaRPr>
          </a:p>
        </p:txBody>
      </p:sp>
      <p:sp>
        <p:nvSpPr>
          <p:cNvPr id="383" name="TextShape 16"/>
          <p:cNvSpPr txBox="1"/>
          <p:nvPr/>
        </p:nvSpPr>
        <p:spPr>
          <a:xfrm>
            <a:off x="180360" y="76320"/>
            <a:ext cx="97830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Νουκλεόνια σε πυρήνες: Ακολουθία ενεργειακών σταθμών σε κυλινδρικό πηγάδι με άπειρου ύψους τοιχώματα</a:t>
            </a:r>
            <a:endParaRPr b="0" lang="en-GB" sz="2600" spc="-1" strike="noStrike">
              <a:latin typeface="Bitstream Vera Sans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sp>
        <p:nvSpPr>
          <p:cNvPr id="385" name="TextShape 1"/>
          <p:cNvSpPr txBox="1"/>
          <p:nvPr/>
        </p:nvSpPr>
        <p:spPr>
          <a:xfrm>
            <a:off x="173880" y="894960"/>
            <a:ext cx="3228840" cy="335196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Οπότε, για κάθε τιμή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της στροφορμής “l”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έχουμε ένα πλήθος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λύσεων που τις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ονομάζουμε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n=1, n=2, n=3, …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και άρα έχουμε μια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ακολουθία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επιτρεπτων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ενεργειών: 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386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387" name="TextShape 2"/>
          <p:cNvSpPr txBox="1"/>
          <p:nvPr/>
        </p:nvSpPr>
        <p:spPr>
          <a:xfrm>
            <a:off x="3081600" y="233028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8" name="Line 3"/>
          <p:cNvSpPr/>
          <p:nvPr/>
        </p:nvSpPr>
        <p:spPr>
          <a:xfrm flipV="1">
            <a:off x="3657600" y="1361160"/>
            <a:ext cx="500040" cy="1153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Line 4"/>
          <p:cNvSpPr/>
          <p:nvPr/>
        </p:nvSpPr>
        <p:spPr>
          <a:xfrm>
            <a:off x="3657600" y="2514600"/>
            <a:ext cx="475200" cy="5493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Line 5"/>
          <p:cNvSpPr/>
          <p:nvPr/>
        </p:nvSpPr>
        <p:spPr>
          <a:xfrm>
            <a:off x="3657600" y="2514600"/>
            <a:ext cx="538560" cy="4403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6"/>
          <p:cNvSpPr/>
          <p:nvPr/>
        </p:nvSpPr>
        <p:spPr>
          <a:xfrm>
            <a:off x="4887000" y="11944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7"/>
          <p:cNvSpPr/>
          <p:nvPr/>
        </p:nvSpPr>
        <p:spPr>
          <a:xfrm>
            <a:off x="4887000" y="2803680"/>
            <a:ext cx="729360" cy="333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8"/>
          <p:cNvSpPr/>
          <p:nvPr/>
        </p:nvSpPr>
        <p:spPr>
          <a:xfrm>
            <a:off x="4887000" y="6902280"/>
            <a:ext cx="729360" cy="3333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TextShape 9"/>
          <p:cNvSpPr txBox="1"/>
          <p:nvPr/>
        </p:nvSpPr>
        <p:spPr>
          <a:xfrm>
            <a:off x="2649960" y="3554640"/>
            <a:ext cx="618120" cy="3812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l=1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5" name="Line 10"/>
          <p:cNvSpPr/>
          <p:nvPr/>
        </p:nvSpPr>
        <p:spPr>
          <a:xfrm flipV="1">
            <a:off x="3200400" y="1910520"/>
            <a:ext cx="948240" cy="174708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Line 11"/>
          <p:cNvSpPr/>
          <p:nvPr/>
        </p:nvSpPr>
        <p:spPr>
          <a:xfrm>
            <a:off x="3200400" y="3657600"/>
            <a:ext cx="934200" cy="685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12"/>
          <p:cNvSpPr/>
          <p:nvPr/>
        </p:nvSpPr>
        <p:spPr>
          <a:xfrm>
            <a:off x="4887000" y="1626480"/>
            <a:ext cx="729360" cy="33336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13"/>
          <p:cNvSpPr/>
          <p:nvPr/>
        </p:nvSpPr>
        <p:spPr>
          <a:xfrm>
            <a:off x="4887000" y="4290480"/>
            <a:ext cx="729360" cy="33336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14"/>
          <p:cNvSpPr/>
          <p:nvPr/>
        </p:nvSpPr>
        <p:spPr>
          <a:xfrm>
            <a:off x="-80640" y="4755600"/>
            <a:ext cx="5077440" cy="23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Για κάθε ζεύγος (n,l)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έχουμε 2*</a:t>
            </a:r>
            <a:r>
              <a:rPr b="0" lang="en-US" sz="2100" spc="-1" strike="noStrike">
                <a:solidFill>
                  <a:srgbClr val="ff0000"/>
                </a:solidFill>
                <a:latin typeface="Bitstream Vera Sans"/>
              </a:rPr>
              <a:t>(2*l+1)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εκφυλισμένες καταστάσεις”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(δηλ. καταστάσεις με την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ίδια ενέργεια). 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Προσέξτε τον έξτρα </a:t>
            </a:r>
            <a:endParaRPr b="0" lang="en-GB" sz="21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00" spc="-1" strike="noStrike">
                <a:solidFill>
                  <a:srgbClr val="ff0000"/>
                </a:solidFill>
                <a:latin typeface="Bitstream Vera Sans"/>
              </a:rPr>
              <a:t>παράγοντα 2 λόγω σπιν 1/2</a:t>
            </a:r>
            <a:endParaRPr b="0" lang="en-GB" sz="2100" spc="-1" strike="noStrike">
              <a:latin typeface="Bitstream Vera Sans"/>
            </a:endParaRPr>
          </a:p>
        </p:txBody>
      </p:sp>
      <p:sp>
        <p:nvSpPr>
          <p:cNvPr id="400" name="TextShape 15"/>
          <p:cNvSpPr txBox="1"/>
          <p:nvPr/>
        </p:nvSpPr>
        <p:spPr>
          <a:xfrm>
            <a:off x="180360" y="76320"/>
            <a:ext cx="97830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Νουκλεόνια σε πυρήνες: Ακολουθία ενεργειακών σταθμών σε κυλινδρικό πηγάδι με άπειρου ύψους τοιχώματα</a:t>
            </a:r>
            <a:endParaRPr b="0" lang="en-GB" sz="2600" spc="-1" strike="noStrike">
              <a:latin typeface="Bitstream Vera Sans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" descr=""/>
          <p:cNvPicPr/>
          <p:nvPr/>
        </p:nvPicPr>
        <p:blipFill>
          <a:blip r:embed="rId1"/>
          <a:stretch/>
        </p:blipFill>
        <p:spPr>
          <a:xfrm>
            <a:off x="4250160" y="1058400"/>
            <a:ext cx="5833800" cy="4047480"/>
          </a:xfrm>
          <a:prstGeom prst="rect">
            <a:avLst/>
          </a:prstGeom>
          <a:ln>
            <a:noFill/>
          </a:ln>
        </p:spPr>
      </p:pic>
      <p:sp>
        <p:nvSpPr>
          <p:cNvPr id="402" name="TextShape 1"/>
          <p:cNvSpPr txBox="1"/>
          <p:nvPr/>
        </p:nvSpPr>
        <p:spPr>
          <a:xfrm>
            <a:off x="504000" y="87120"/>
            <a:ext cx="9325800" cy="9435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Αριθμός καταστάσεων μέχρι κάποια ενέργεια, δηλ, μέχρι κάποια τιμή του x</a:t>
            </a:r>
            <a:r>
              <a:rPr b="0" lang="en-GB" sz="2800" spc="-1" strike="noStrike" baseline="-101000">
                <a:latin typeface="Bitstream Vera Sans"/>
              </a:rPr>
              <a:t>nl </a:t>
            </a:r>
            <a:r>
              <a:rPr b="0" lang="en-GB" sz="2800" spc="-1" strike="noStrike">
                <a:latin typeface="Bitstream Vera Sans"/>
              </a:rPr>
              <a:t> (1)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62640" y="2225160"/>
            <a:ext cx="5077440" cy="16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Για κάθε ζεύγος (n,l)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έχουμε 2*</a:t>
            </a:r>
            <a:r>
              <a:rPr b="0" lang="en-US" sz="2000" spc="-1" strike="noStrike">
                <a:solidFill>
                  <a:srgbClr val="ff0000"/>
                </a:solidFill>
                <a:latin typeface="Bitstream Vera Sans"/>
              </a:rPr>
              <a:t>(2*l+1)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εκφυλισμένες καταστάσεις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(προσέξτε τον έξτρα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παράγοντα 2 λόγω σπιν 1/2)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4" name="Formula 3"/>
              <p:cNvSpPr txBox="1"/>
              <p:nvPr/>
            </p:nvSpPr>
            <p:spPr>
              <a:xfrm>
                <a:off x="1143000" y="114300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05" name="CustomShape 4"/>
          <p:cNvSpPr/>
          <p:nvPr/>
        </p:nvSpPr>
        <p:spPr>
          <a:xfrm>
            <a:off x="228600" y="1227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84600" y="3819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07" name="TextShape 6"/>
          <p:cNvSpPr txBox="1"/>
          <p:nvPr/>
        </p:nvSpPr>
        <p:spPr>
          <a:xfrm>
            <a:off x="120600" y="3805200"/>
            <a:ext cx="4652280" cy="32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Έχοντας βάλει σε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αύξουσα ενεργειακή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σειρά τις ενεργειακές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καταστάσεις που μπορούν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να καταλάβουν τα νουκλεόνια,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μετράμε το συνολικό  πλήθος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καταστάσεων μέχρι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κάποια τιμή του x.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 μέχρι x= 6.5, έχουμε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20 καταστάσεις → </a:t>
            </a:r>
            <a:r>
              <a:rPr b="0" lang="en-GB" sz="1600" spc="-1" strike="noStrike">
                <a:solidFill>
                  <a:srgbClr val="ff0000"/>
                </a:solidFill>
                <a:latin typeface="Bitstream Vera Sans"/>
              </a:rPr>
              <a:t>20 νετρόνια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ff0000"/>
                </a:solidFill>
                <a:latin typeface="Bitstream Vera Sans"/>
              </a:rPr>
              <a:t>όλα με διαφορετικούς κβαντικούς αριθμούς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08" name="Line 7"/>
          <p:cNvSpPr/>
          <p:nvPr/>
        </p:nvSpPr>
        <p:spPr>
          <a:xfrm>
            <a:off x="4258800" y="4150800"/>
            <a:ext cx="5852160" cy="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8"/>
          <p:cNvSpPr/>
          <p:nvPr/>
        </p:nvSpPr>
        <p:spPr>
          <a:xfrm>
            <a:off x="4222800" y="1443600"/>
            <a:ext cx="349200" cy="27432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TextShape 9"/>
          <p:cNvSpPr txBox="1"/>
          <p:nvPr/>
        </p:nvSpPr>
        <p:spPr>
          <a:xfrm>
            <a:off x="4667400" y="4275000"/>
            <a:ext cx="5447520" cy="2779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2*(2*l  + 1) καταστάσεις σε κάθε l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Άρα: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1s → l=0 → 2*(2*0+1) = 2 καταστάσεις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1p → l=1 → 2*(2*1+1) = 6 καταστάσεις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1d → l=2 → 2*(2*2+1) = 10 καταστάσεις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2s → l=0 → 2*(2*0+1) = 2 καταστάσεις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Μέχρι x=6.5, σύνολο: 20 καταστάσεις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11" name="Line 10"/>
          <p:cNvSpPr/>
          <p:nvPr/>
        </p:nvSpPr>
        <p:spPr>
          <a:xfrm flipV="1">
            <a:off x="3657600" y="5871600"/>
            <a:ext cx="685800" cy="52920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11"/>
          <p:cNvSpPr/>
          <p:nvPr/>
        </p:nvSpPr>
        <p:spPr>
          <a:xfrm>
            <a:off x="4343400" y="5329800"/>
            <a:ext cx="228600" cy="1143000"/>
          </a:xfrm>
          <a:custGeom>
            <a:avLst/>
            <a:gdLst/>
            <a:ahLst/>
            <a:rect l="0" t="0" r="r" b="b"/>
            <a:pathLst>
              <a:path w="637" h="3177">
                <a:moveTo>
                  <a:pt x="636" y="0"/>
                </a:moveTo>
                <a:cubicBezTo>
                  <a:pt x="477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159" y="1588"/>
                  <a:pt x="0" y="1588"/>
                </a:cubicBezTo>
                <a:cubicBezTo>
                  <a:pt x="159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477" y="3176"/>
                  <a:pt x="636" y="3176"/>
                </a:cubicBezTo>
              </a:path>
            </a:pathLst>
          </a:custGeom>
          <a:noFill/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13" name="Formula 12"/>
              <p:cNvSpPr txBox="1"/>
              <p:nvPr/>
            </p:nvSpPr>
            <p:spPr>
              <a:xfrm>
                <a:off x="1143000" y="114336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14" name="CustomShape 13"/>
          <p:cNvSpPr/>
          <p:nvPr/>
        </p:nvSpPr>
        <p:spPr>
          <a:xfrm>
            <a:off x="4114800" y="4258800"/>
            <a:ext cx="4572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2" descr="Screen Shot 2015-10-29 at 6.31.43 μ.μ..png"/>
          <p:cNvPicPr/>
          <p:nvPr/>
        </p:nvPicPr>
        <p:blipFill>
          <a:blip r:embed="rId1"/>
          <a:stretch/>
        </p:blipFill>
        <p:spPr>
          <a:xfrm>
            <a:off x="3369600" y="6137280"/>
            <a:ext cx="7035840" cy="1130040"/>
          </a:xfrm>
          <a:prstGeom prst="rect">
            <a:avLst/>
          </a:prstGeom>
          <a:ln>
            <a:noFill/>
          </a:ln>
        </p:spPr>
      </p:pic>
      <p:pic>
        <p:nvPicPr>
          <p:cNvPr id="416" name="Picture 1" descr="Screen Shot 2015-10-29 at 6.32.08 μ.μ..png"/>
          <p:cNvPicPr/>
          <p:nvPr/>
        </p:nvPicPr>
        <p:blipFill>
          <a:blip r:embed="rId2"/>
          <a:stretch/>
        </p:blipFill>
        <p:spPr>
          <a:xfrm>
            <a:off x="3826800" y="685800"/>
            <a:ext cx="6400800" cy="5596200"/>
          </a:xfrm>
          <a:prstGeom prst="rect">
            <a:avLst/>
          </a:prstGeom>
          <a:ln>
            <a:noFill/>
          </a:ln>
        </p:spPr>
      </p:pic>
      <p:sp>
        <p:nvSpPr>
          <p:cNvPr id="417" name="TextShape 1"/>
          <p:cNvSpPr txBox="1"/>
          <p:nvPr/>
        </p:nvSpPr>
        <p:spPr>
          <a:xfrm>
            <a:off x="504000" y="87120"/>
            <a:ext cx="9325800" cy="9435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Αριθμός καταστάσεων μέχρι κάποια ενέργεια, δηλ, μέχρι κάποια τιμή του x</a:t>
            </a:r>
            <a:r>
              <a:rPr b="0" lang="en-GB" sz="2800" spc="-1" strike="noStrike" baseline="-101000">
                <a:latin typeface="Bitstream Vera Sans"/>
              </a:rPr>
              <a:t>nl </a:t>
            </a:r>
            <a:r>
              <a:rPr b="0" lang="en-GB" sz="2800" spc="-1" strike="noStrike">
                <a:latin typeface="Bitstream Vera Sans"/>
              </a:rPr>
              <a:t>(2)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62640" y="2225160"/>
            <a:ext cx="5077440" cy="16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Για κάθε ζεύγος (n,l)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έχουμε 2*</a:t>
            </a:r>
            <a:r>
              <a:rPr b="0" lang="en-US" sz="2000" spc="-1" strike="noStrike">
                <a:solidFill>
                  <a:srgbClr val="ff0000"/>
                </a:solidFill>
                <a:latin typeface="Bitstream Vera Sans"/>
              </a:rPr>
              <a:t>(2*l+1)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εκφυλισμένες καταστάσεις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(προσέξτε τον έξτρα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παράγοντα 2 λόγω σπιν 1/2)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19" name="Formula 3"/>
              <p:cNvSpPr txBox="1"/>
              <p:nvPr/>
            </p:nvSpPr>
            <p:spPr>
              <a:xfrm>
                <a:off x="1143000" y="114300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20" name="CustomShape 4"/>
          <p:cNvSpPr/>
          <p:nvPr/>
        </p:nvSpPr>
        <p:spPr>
          <a:xfrm>
            <a:off x="228600" y="1227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1" name="CustomShape 5"/>
          <p:cNvSpPr/>
          <p:nvPr/>
        </p:nvSpPr>
        <p:spPr>
          <a:xfrm>
            <a:off x="84600" y="3819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2" name="TextShape 6"/>
          <p:cNvSpPr txBox="1"/>
          <p:nvPr/>
        </p:nvSpPr>
        <p:spPr>
          <a:xfrm>
            <a:off x="120600" y="3805200"/>
            <a:ext cx="4214880" cy="334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Έχοντας βάλει σε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αύξουσα ενεργειακή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σειρά τις ενεργειακές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καταστάσεις που μπορούν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να καταλάβουν τα νουκλεόνια,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μετράμε το συνολικό  πλήθος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καταστάσεων μέχρι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κάποια τιμή του x.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 μέχρι x= 6.5, έχουμε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20 καταστάσεις: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Ν(6.5) = 20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23" name="Line 7"/>
          <p:cNvSpPr/>
          <p:nvPr/>
        </p:nvSpPr>
        <p:spPr>
          <a:xfrm flipV="1">
            <a:off x="2971800" y="5943600"/>
            <a:ext cx="3693600" cy="6858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TextShape 8"/>
          <p:cNvSpPr txBox="1"/>
          <p:nvPr/>
        </p:nvSpPr>
        <p:spPr>
          <a:xfrm>
            <a:off x="6577560" y="5751000"/>
            <a:ext cx="543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6.5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5" name="Line 9"/>
          <p:cNvSpPr/>
          <p:nvPr/>
        </p:nvSpPr>
        <p:spPr>
          <a:xfrm>
            <a:off x="6809400" y="5365800"/>
            <a:ext cx="0" cy="45720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Line 10"/>
          <p:cNvSpPr/>
          <p:nvPr/>
        </p:nvSpPr>
        <p:spPr>
          <a:xfrm flipH="1">
            <a:off x="4873680" y="5358240"/>
            <a:ext cx="4572000" cy="0"/>
          </a:xfrm>
          <a:prstGeom prst="line">
            <a:avLst/>
          </a:prstGeom>
          <a:ln w="36720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TextShape 11"/>
          <p:cNvSpPr txBox="1"/>
          <p:nvPr/>
        </p:nvSpPr>
        <p:spPr>
          <a:xfrm>
            <a:off x="4392000" y="5185800"/>
            <a:ext cx="47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20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2" descr="Screen Shot 2015-10-29 at 6.31.43 μ.μ..png"/>
          <p:cNvPicPr/>
          <p:nvPr/>
        </p:nvPicPr>
        <p:blipFill>
          <a:blip r:embed="rId1"/>
          <a:stretch/>
        </p:blipFill>
        <p:spPr>
          <a:xfrm>
            <a:off x="3369600" y="6136920"/>
            <a:ext cx="7035840" cy="1130040"/>
          </a:xfrm>
          <a:prstGeom prst="rect">
            <a:avLst/>
          </a:prstGeom>
          <a:ln>
            <a:noFill/>
          </a:ln>
        </p:spPr>
      </p:pic>
      <p:pic>
        <p:nvPicPr>
          <p:cNvPr id="429" name="Picture 1" descr="Screen Shot 2015-10-29 at 6.32.08 μ.μ..png"/>
          <p:cNvPicPr/>
          <p:nvPr/>
        </p:nvPicPr>
        <p:blipFill>
          <a:blip r:embed="rId2"/>
          <a:stretch/>
        </p:blipFill>
        <p:spPr>
          <a:xfrm>
            <a:off x="3826800" y="685800"/>
            <a:ext cx="6400800" cy="5596200"/>
          </a:xfrm>
          <a:prstGeom prst="rect">
            <a:avLst/>
          </a:prstGeom>
          <a:ln>
            <a:noFill/>
          </a:ln>
        </p:spPr>
      </p:pic>
      <p:sp>
        <p:nvSpPr>
          <p:cNvPr id="430" name="TextShape 1"/>
          <p:cNvSpPr txBox="1"/>
          <p:nvPr/>
        </p:nvSpPr>
        <p:spPr>
          <a:xfrm>
            <a:off x="504000" y="87120"/>
            <a:ext cx="9325800" cy="9435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Αριθμός καταστάσεων μέχρι κάποια ενέργεια, δηλ, μέχρι κάποια τιμή του x</a:t>
            </a:r>
            <a:r>
              <a:rPr b="0" lang="en-GB" sz="2800" spc="-1" strike="noStrike" baseline="-101000">
                <a:latin typeface="Bitstream Vera Sans"/>
              </a:rPr>
              <a:t>nl </a:t>
            </a:r>
            <a:r>
              <a:rPr b="0" lang="en-GB" sz="2800" spc="-1" strike="noStrike">
                <a:latin typeface="Bitstream Vera Sans"/>
              </a:rPr>
              <a:t>(3)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62640" y="2225160"/>
            <a:ext cx="5077440" cy="161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Για κάθε ζεύγος (n,l)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έχουμε 2*</a:t>
            </a:r>
            <a:r>
              <a:rPr b="0" lang="en-US" sz="2000" spc="-1" strike="noStrike">
                <a:solidFill>
                  <a:srgbClr val="ff0000"/>
                </a:solidFill>
                <a:latin typeface="Bitstream Vera Sans"/>
              </a:rPr>
              <a:t>(2*l+1)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εκφυλισμένες καταστάσεις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(προσέξτε τον έξτρα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0000"/>
                </a:solidFill>
                <a:latin typeface="Bitstream Vera Sans"/>
              </a:rPr>
              <a:t>παράγοντα 2 λόγω σπιν 1/2)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32" name="Formula 3"/>
              <p:cNvSpPr txBox="1"/>
              <p:nvPr/>
            </p:nvSpPr>
            <p:spPr>
              <a:xfrm>
                <a:off x="1143000" y="1143000"/>
                <a:ext cx="2603520" cy="1083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33" name="CustomShape 4"/>
          <p:cNvSpPr/>
          <p:nvPr/>
        </p:nvSpPr>
        <p:spPr>
          <a:xfrm>
            <a:off x="228600" y="1227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34" name="TextShape 5"/>
          <p:cNvSpPr txBox="1"/>
          <p:nvPr/>
        </p:nvSpPr>
        <p:spPr>
          <a:xfrm>
            <a:off x="4946400" y="1128600"/>
            <a:ext cx="3821400" cy="363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O όγκος, V, και η επιφάνεια, S,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του πυρήνα εισέρχονται στο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πλήθος καταστάσεων, N, μέσω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της σχεσης των επιτρεπτών x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με την ακτίνα R και την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ενέργεια ( k = x</a:t>
            </a:r>
            <a:r>
              <a:rPr b="0" lang="en-GB" sz="2172" spc="-1" strike="noStrike" baseline="-101000">
                <a:solidFill>
                  <a:srgbClr val="0000ff"/>
                </a:solidFill>
                <a:latin typeface="Bitstream Vera Sans"/>
              </a:rPr>
              <a:t>nl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R ).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Η αριθμητική πυκνότητα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νουκλεονίων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 N/V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από εδώ,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είναι πιό ακριβής από  το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0.085/fm</a:t>
            </a:r>
            <a:r>
              <a:rPr b="0" lang="en-GB" sz="2172" spc="-1" strike="noStrike" baseline="101000">
                <a:solidFill>
                  <a:srgbClr val="0000ff"/>
                </a:solidFill>
                <a:latin typeface="Bitstream Vera Sans"/>
              </a:rPr>
              <a:t>3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που βάλαμε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για τον υπολογισμό της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ενέργειας Fermi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νωρίτερα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35" name="Line 6"/>
          <p:cNvSpPr/>
          <p:nvPr/>
        </p:nvSpPr>
        <p:spPr>
          <a:xfrm flipH="1">
            <a:off x="6454440" y="4554000"/>
            <a:ext cx="493200" cy="1792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Line 7"/>
          <p:cNvSpPr/>
          <p:nvPr/>
        </p:nvSpPr>
        <p:spPr>
          <a:xfrm>
            <a:off x="6966000" y="4572000"/>
            <a:ext cx="1708200" cy="1792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TextShape 8"/>
          <p:cNvSpPr txBox="1"/>
          <p:nvPr/>
        </p:nvSpPr>
        <p:spPr>
          <a:xfrm>
            <a:off x="6577560" y="5751000"/>
            <a:ext cx="543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6.5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38" name="Line 9"/>
          <p:cNvSpPr/>
          <p:nvPr/>
        </p:nvSpPr>
        <p:spPr>
          <a:xfrm>
            <a:off x="6809400" y="5365800"/>
            <a:ext cx="0" cy="45720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Line 10"/>
          <p:cNvSpPr/>
          <p:nvPr/>
        </p:nvSpPr>
        <p:spPr>
          <a:xfrm flipH="1">
            <a:off x="4873680" y="5358240"/>
            <a:ext cx="4572000" cy="0"/>
          </a:xfrm>
          <a:prstGeom prst="line">
            <a:avLst/>
          </a:prstGeom>
          <a:ln w="36720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TextShape 11"/>
          <p:cNvSpPr txBox="1"/>
          <p:nvPr/>
        </p:nvSpPr>
        <p:spPr>
          <a:xfrm>
            <a:off x="4392000" y="5185800"/>
            <a:ext cx="47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41" name="Line 12"/>
          <p:cNvSpPr/>
          <p:nvPr/>
        </p:nvSpPr>
        <p:spPr>
          <a:xfrm flipH="1" flipV="1">
            <a:off x="3657600" y="1828800"/>
            <a:ext cx="13716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TextShape 13"/>
          <p:cNvSpPr txBox="1"/>
          <p:nvPr/>
        </p:nvSpPr>
        <p:spPr>
          <a:xfrm>
            <a:off x="8013600" y="3718800"/>
            <a:ext cx="2502000" cy="221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500" spc="-1" strike="noStrike">
                <a:latin typeface="Bitstream Vera Sans"/>
              </a:rPr>
              <a:t>Οπότε,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Αν μας πούν πόσα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νετρόνια έχουμε,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βρίσκουμε μέχρι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ποιό x χρειαζόμαστε,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άρα μεχρι ποιά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ενεργειακή στάθμη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→ </a:t>
            </a:r>
            <a:r>
              <a:rPr b="0" lang="en-GB" sz="1500" spc="-1" strike="noStrike">
                <a:latin typeface="Bitstream Vera Sans"/>
              </a:rPr>
              <a:t>Ενέργεια Fermi</a:t>
            </a:r>
            <a:endParaRPr b="0" lang="en-GB" sz="1500" spc="-1" strike="noStrike">
              <a:latin typeface="Bitstream Vera Sans"/>
            </a:endParaRPr>
          </a:p>
        </p:txBody>
      </p:sp>
      <p:sp>
        <p:nvSpPr>
          <p:cNvPr id="443" name="CustomShape 14"/>
          <p:cNvSpPr/>
          <p:nvPr/>
        </p:nvSpPr>
        <p:spPr>
          <a:xfrm>
            <a:off x="84240" y="3819600"/>
            <a:ext cx="6858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44" name="TextShape 15"/>
          <p:cNvSpPr txBox="1"/>
          <p:nvPr/>
        </p:nvSpPr>
        <p:spPr>
          <a:xfrm>
            <a:off x="120240" y="3805200"/>
            <a:ext cx="4214880" cy="334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Έχοντας βάλει σε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     </a:t>
            </a:r>
            <a:r>
              <a:rPr b="0" lang="en-GB" sz="2000" spc="-1" strike="noStrike">
                <a:latin typeface="Bitstream Vera Sans"/>
              </a:rPr>
              <a:t>αύξουσα ενεργειακή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σειρά τις ενεργειακές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καταστάσεις που μπορούν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να καταλάβουν τα νουκλεόνια,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μετράμε το συνολικό  πλήθος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καταστάσεων μέχρι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κάποια τιμή του x.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 μέχρι x= 6.5, έχουμε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20 καταστάσεις: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Ν(6.5) = 20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45" name="Line 16"/>
          <p:cNvSpPr/>
          <p:nvPr/>
        </p:nvSpPr>
        <p:spPr>
          <a:xfrm flipV="1">
            <a:off x="2958120" y="5936760"/>
            <a:ext cx="3693600" cy="6858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504000" y="1491120"/>
            <a:ext cx="9071640" cy="377964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2. Πυρηνικό Πρότυπο Φλοιών  - εξίσωση Schroedinger </a:t>
            </a:r>
            <a:br/>
            <a:r>
              <a:rPr b="0" lang="en-GB" sz="4400" spc="-1" strike="noStrike">
                <a:latin typeface="Arial"/>
              </a:rPr>
              <a:t>(ανάλογα με  τα άτομα)</a:t>
            </a:r>
            <a:br/>
            <a:r>
              <a:rPr b="0" lang="en-GB" sz="4400" spc="-1" strike="noStrike">
                <a:latin typeface="Arial"/>
              </a:rPr>
              <a:t>με πηγάδι δυναμικού </a:t>
            </a:r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και 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με όρο για σύζευξη spin-orbit (L</a:t>
            </a:r>
            <a:r>
              <a:rPr b="0" lang="en-GB" sz="4400" spc="-1" strike="noStrike" baseline="101000">
                <a:solidFill>
                  <a:srgbClr val="0000ff"/>
                </a:solidFill>
                <a:latin typeface="Arial"/>
              </a:rPr>
              <a:t>.</a:t>
            </a:r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S)</a:t>
            </a:r>
            <a:br/>
            <a:r>
              <a:rPr b="0" lang="en-GB" sz="4400" spc="-1" strike="noStrike">
                <a:latin typeface="Arial"/>
              </a:rPr>
              <a:t> 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48600" y="58320"/>
            <a:ext cx="10031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000" spc="-1" strike="noStrike">
                <a:latin typeface="Bitstream Vera Sans"/>
              </a:rPr>
              <a:t>Υπάρχει όμως και όρος L*S στη δυναμική ενέργεια </a:t>
            </a:r>
            <a:endParaRPr b="0" lang="en-GB" sz="3000" spc="-1" strike="noStrike">
              <a:latin typeface="Bitstream Vera Sans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8411400" y="5535000"/>
            <a:ext cx="13716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TextShape 3"/>
          <p:cNvSpPr txBox="1"/>
          <p:nvPr/>
        </p:nvSpPr>
        <p:spPr>
          <a:xfrm>
            <a:off x="12600" y="624600"/>
            <a:ext cx="10162800" cy="678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Από το απλό πηγάδι δυναμικού περιμέναμε: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Όμως, στον πίνακα πρίν είδαμε τις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περισσότερες ενεργειακές στάθμες (n,l) να έχουν υποστάθμες: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Υπάρχει κι άλλος σημαντικός κβαντικός αριθμός. Ποιός είναι;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Εκτός από το κεντρικό δυναμικό  (συνάρτηση της απόστασης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r μόνο) υπάρχει και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όρος με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σύζευξη L*S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στη Χαμιλτονιανή: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                                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(L= τροχιακή στροφορμή,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                                                                                              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S= spin)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Καλοί κβαντικοί αριθμοί: l, s, j, m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j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 </a:t>
            </a:r>
            <a:r>
              <a:rPr b="0" lang="en-GB" sz="2200" spc="-1" strike="noStrike">
                <a:latin typeface="Bitstream Vera Sans"/>
              </a:rPr>
              <a:t>όπου “j”  o κβαντικός αριθμός της ολικής στροφορμής </a:t>
            </a:r>
            <a:r>
              <a:rPr b="1" lang="en-GB" sz="2200" spc="-1" strike="noStrike">
                <a:latin typeface="Bitstream Vera Sans"/>
              </a:rPr>
              <a:t> J</a:t>
            </a:r>
            <a:r>
              <a:rPr b="0" lang="en-GB" sz="2200" spc="-1" strike="noStrike">
                <a:latin typeface="Bitstream Vera Sans"/>
              </a:rPr>
              <a:t>,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      </a:t>
            </a:r>
            <a:r>
              <a:rPr b="0" lang="en-GB" sz="2200" spc="-1" strike="noStrike">
                <a:latin typeface="Bitstream Vera Sans"/>
              </a:rPr>
              <a:t>και  m</a:t>
            </a:r>
            <a:r>
              <a:rPr b="0" lang="en-GB" sz="2200" spc="-1" strike="noStrike" baseline="-101000">
                <a:latin typeface="Bitstream Vera Sans"/>
              </a:rPr>
              <a:t>j</a:t>
            </a:r>
            <a:r>
              <a:rPr b="0" lang="en-GB" sz="2200" spc="-1" strike="noStrike">
                <a:latin typeface="Bitstream Vera Sans"/>
              </a:rPr>
              <a:t> o κβαντικός αριθμός για την προβολή της </a:t>
            </a:r>
            <a:r>
              <a:rPr b="1" lang="en-GB" sz="2200" spc="-1" strike="noStrike">
                <a:latin typeface="Bitstream Vera Sans"/>
              </a:rPr>
              <a:t>J</a:t>
            </a:r>
            <a:r>
              <a:rPr b="0" lang="en-GB" sz="2200" spc="-1" strike="noStrike">
                <a:latin typeface="Bitstream Vera Sans"/>
              </a:rPr>
              <a:t> στον άξονα z.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H ολική στροφορμή είναι άθροισμα των l και s.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Αφού τα νουκλεόνια είναι φερμιόνια (s=1/2), έχουμε: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j= l+1/2 ή j = l-1/2.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Για κάθε j, τo m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j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μπορεί να είναι {-j, -j+1, …, j-1, j} :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2j+1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πιθανές τιμές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2100" spc="-1" strike="noStrike">
                <a:latin typeface="Bitstream Vera Sans"/>
              </a:rPr>
              <a:t>Οπότε:  </a:t>
            </a:r>
            <a:endParaRPr b="0" lang="en-GB" sz="2100" spc="-1" strike="noStrike">
              <a:latin typeface="Bitstream Vera Sans"/>
            </a:endParaRPr>
          </a:p>
          <a:p>
            <a:r>
              <a:rPr b="0" lang="en-GB" sz="2100" spc="-1" strike="noStrike">
                <a:latin typeface="Bitstream Vera Sans"/>
              </a:rPr>
              <a:t> </a:t>
            </a:r>
            <a:r>
              <a:rPr b="0" lang="en-GB" sz="2100" spc="-1" strike="noStrike">
                <a:latin typeface="Bitstream Vera Sans"/>
              </a:rPr>
              <a:t>για j=l+1/2 : 2(l+1/2)+1 = 2l+2 τιμές, για j=l-1/2: 2(l-1/2)+1 = 2l τιμές</a:t>
            </a:r>
            <a:endParaRPr b="0" lang="en-GB" sz="2100" spc="-1" strike="noStrike">
              <a:latin typeface="Bitstream Vera Sans"/>
            </a:endParaRPr>
          </a:p>
          <a:p>
            <a:endParaRPr b="0" lang="en-GB" sz="2100" spc="-1" strike="noStrike">
              <a:latin typeface="Bitstream Vera Sans"/>
            </a:endParaRPr>
          </a:p>
        </p:txBody>
      </p:sp>
      <p:sp>
        <p:nvSpPr>
          <p:cNvPr id="450" name="TextShape 4"/>
          <p:cNvSpPr txBox="1"/>
          <p:nvPr/>
        </p:nvSpPr>
        <p:spPr>
          <a:xfrm>
            <a:off x="120600" y="3015000"/>
            <a:ext cx="6858000" cy="687600"/>
          </a:xfrm>
          <a:prstGeom prst="rect">
            <a:avLst/>
          </a:prstGeom>
          <a:solidFill>
            <a:srgbClr val="e6ff00"/>
          </a:solidFill>
          <a:ln>
            <a:noFill/>
          </a:ln>
        </p:spPr>
      </p:sp>
      <p:pic>
        <p:nvPicPr>
          <p:cNvPr id="451" name="" descr=""/>
          <p:cNvPicPr/>
          <p:nvPr/>
        </p:nvPicPr>
        <p:blipFill>
          <a:blip r:embed="rId1"/>
          <a:stretch/>
        </p:blipFill>
        <p:spPr>
          <a:xfrm>
            <a:off x="5471640" y="3056400"/>
            <a:ext cx="1294920" cy="466200"/>
          </a:xfrm>
          <a:prstGeom prst="rect">
            <a:avLst/>
          </a:prstGeom>
          <a:ln>
            <a:noFill/>
          </a:ln>
        </p:spPr>
      </p:pic>
      <p:sp>
        <p:nvSpPr>
          <p:cNvPr id="452" name="TextShape 5"/>
          <p:cNvSpPr txBox="1"/>
          <p:nvPr/>
        </p:nvSpPr>
        <p:spPr>
          <a:xfrm>
            <a:off x="131400" y="3137400"/>
            <a:ext cx="54180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Συνεισφορά στην ενέργεια (με U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SO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&lt; 0) 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53" name="Formula 6"/>
              <p:cNvSpPr txBox="1"/>
              <p:nvPr/>
            </p:nvSpPr>
            <p:spPr>
              <a:xfrm>
                <a:off x="6165360" y="559440"/>
                <a:ext cx="1691640" cy="704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nl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x</m:t>
                                    </m:r>
                                  </m:e>
                                  <m:sub>
                                    <m:r>
                                      <m:t xml:space="preserve">nl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t xml:space="preserve">R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" descr=""/>
          <p:cNvPicPr/>
          <p:nvPr/>
        </p:nvPicPr>
        <p:blipFill>
          <a:blip r:embed="rId1"/>
          <a:stretch/>
        </p:blipFill>
        <p:spPr>
          <a:xfrm>
            <a:off x="338400" y="2059560"/>
            <a:ext cx="8165520" cy="3657600"/>
          </a:xfrm>
          <a:prstGeom prst="rect">
            <a:avLst/>
          </a:prstGeom>
          <a:ln>
            <a:noFill/>
          </a:ln>
        </p:spPr>
      </p:pic>
      <p:sp>
        <p:nvSpPr>
          <p:cNvPr id="455" name="TextShape 1"/>
          <p:cNvSpPr txBox="1"/>
          <p:nvPr/>
        </p:nvSpPr>
        <p:spPr>
          <a:xfrm>
            <a:off x="228600" y="1755000"/>
            <a:ext cx="7844760" cy="687600"/>
          </a:xfrm>
          <a:prstGeom prst="rect">
            <a:avLst/>
          </a:prstGeom>
          <a:solidFill>
            <a:srgbClr val="e6ff00"/>
          </a:solidFill>
          <a:ln>
            <a:noFill/>
          </a:ln>
        </p:spPr>
      </p:sp>
      <p:sp>
        <p:nvSpPr>
          <p:cNvPr id="456" name="TextShape 2"/>
          <p:cNvSpPr txBox="1"/>
          <p:nvPr/>
        </p:nvSpPr>
        <p:spPr>
          <a:xfrm>
            <a:off x="120600" y="84960"/>
            <a:ext cx="98514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Αλληλεπίδραση L*S : διαχωρισμός καταστάσεων με το ίδιο (n,l), αλλά διαφορετική ολική στροφορμή j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57" name="TextShape 3"/>
          <p:cNvSpPr txBox="1"/>
          <p:nvPr/>
        </p:nvSpPr>
        <p:spPr>
          <a:xfrm>
            <a:off x="144000" y="950400"/>
            <a:ext cx="9457200" cy="70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 όρος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σύζευξης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.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ξεχωρίζει τις καταστάσεις με ίδιο {n, </a:t>
            </a:r>
            <a:r>
              <a:rPr b="0" lang="en-GB" sz="2200" spc="-1" strike="noStrike">
                <a:solidFill>
                  <a:srgbClr val="0000ff"/>
                </a:solidFill>
                <a:latin typeface="URW Chancery L"/>
              </a:rPr>
              <a:t>l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} , αλλά διαφορετικούς προσανατολισμούς του σπιν ως προς L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8568000" y="4957200"/>
            <a:ext cx="685800" cy="16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5"/>
          <p:cNvSpPr/>
          <p:nvPr/>
        </p:nvSpPr>
        <p:spPr>
          <a:xfrm>
            <a:off x="8015400" y="5175000"/>
            <a:ext cx="13716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0" name="" descr=""/>
          <p:cNvPicPr/>
          <p:nvPr/>
        </p:nvPicPr>
        <p:blipFill>
          <a:blip r:embed="rId2"/>
          <a:stretch/>
        </p:blipFill>
        <p:spPr>
          <a:xfrm>
            <a:off x="5579640" y="1796400"/>
            <a:ext cx="1294920" cy="466200"/>
          </a:xfrm>
          <a:prstGeom prst="rect">
            <a:avLst/>
          </a:prstGeom>
          <a:ln>
            <a:noFill/>
          </a:ln>
        </p:spPr>
      </p:pic>
      <p:sp>
        <p:nvSpPr>
          <p:cNvPr id="461" name="TextShape 6"/>
          <p:cNvSpPr txBox="1"/>
          <p:nvPr/>
        </p:nvSpPr>
        <p:spPr>
          <a:xfrm>
            <a:off x="239400" y="1769400"/>
            <a:ext cx="54180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Συνεισφορά στην ενέργεια (με U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SO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&lt; 0)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2" name="TextShape 7"/>
          <p:cNvSpPr txBox="1"/>
          <p:nvPr/>
        </p:nvSpPr>
        <p:spPr>
          <a:xfrm>
            <a:off x="36000" y="5405400"/>
            <a:ext cx="9721800" cy="204048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Επειδή βλέπουμε (π.χ., στον πίνακα πρίν) οι j= l + ½ να έχουν μικρότερη ενέργεια από τις j=l – ½  , δηλαδή: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Συμπεραίνουμε ότι: U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SO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&lt; 0   .         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Σημειώστε επίσης ότι: ΔΕ(j=1 – ½ , j=1 + ½ ) = |Uso| * ½ * hbar * (2l+1), αρκετή για να αλλάζει τη σειρά στις στάθμες, ειδικά στα μεγάλα l, οπως είδαμε πρίν, στον πίνακα με τις ενεργειακές στάθμες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63" name="Formula 8"/>
              <p:cNvSpPr txBox="1"/>
              <p:nvPr/>
            </p:nvSpPr>
            <p:spPr>
              <a:xfrm>
                <a:off x="4777200" y="5727600"/>
                <a:ext cx="4213440" cy="698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</m:dPr>
                      <m:e>
                        <m:sSub>
                          <m:e>
                            <m:r>
                              <m:t xml:space="preserve">U</m:t>
                            </m:r>
                          </m:e>
                          <m:sub>
                            <m:r>
                              <m:t xml:space="preserve">SO</m:t>
                            </m:r>
                          </m:sub>
                        </m:sSub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  <m:r>
                          <m:t xml:space="preserve">l</m:t>
                        </m:r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d>
                    <m:r>
                      <m:t xml:space="preserve">&lt;</m:t>
                    </m:r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U</m:t>
                            </m:r>
                          </m:e>
                          <m:sub>
                            <m:r>
                              <m:t xml:space="preserve">SO</m:t>
                            </m:r>
                          </m:sub>
                        </m:sSub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64" name="TextShape 9"/>
          <p:cNvSpPr txBox="1"/>
          <p:nvPr/>
        </p:nvSpPr>
        <p:spPr>
          <a:xfrm>
            <a:off x="192600" y="2359800"/>
            <a:ext cx="788004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Η αναμενόμενη τιμή του L*S μπορεί να βρεθεί από την ταυτότητα: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5" name="TextShape 10"/>
          <p:cNvSpPr txBox="1"/>
          <p:nvPr/>
        </p:nvSpPr>
        <p:spPr>
          <a:xfrm>
            <a:off x="241200" y="3418200"/>
            <a:ext cx="11304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Οπότε: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pic>
        <p:nvPicPr>
          <p:cNvPr id="467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468" name="TextShape 1"/>
          <p:cNvSpPr txBox="1"/>
          <p:nvPr/>
        </p:nvSpPr>
        <p:spPr>
          <a:xfrm>
            <a:off x="-36000" y="815760"/>
            <a:ext cx="4150800" cy="5090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 όρος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σύζευξης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.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S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ξεχωρίζει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τις καταστάσεις με το ίδιο (n,l), αλλά διαφορετική ολική στροφορμή j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Π.χ. 1p → l=1 → 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→ </a:t>
            </a:r>
            <a:r>
              <a:rPr b="0" lang="en-GB" sz="2000" spc="-1" strike="noStrike">
                <a:latin typeface="Bitstream Vera Sans"/>
              </a:rPr>
              <a:t>[2*(2*1+1)= 6 κατ.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1p με j=1+1/2 = 3/2  και 1p με j=1-1/2 = ½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1p</a:t>
            </a:r>
            <a:r>
              <a:rPr b="0" lang="en-GB" sz="2000" spc="-1" strike="noStrike" baseline="-101000">
                <a:latin typeface="Bitstream Vera Sans"/>
              </a:rPr>
              <a:t>3/2</a:t>
            </a:r>
            <a:r>
              <a:rPr b="0" lang="en-GB" sz="2000" spc="-1" strike="noStrike">
                <a:latin typeface="Bitstream Vera Sans"/>
              </a:rPr>
              <a:t> : 4 καταστάσεις (mj=-3/2, -½ , ½ , 3/2)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1p</a:t>
            </a:r>
            <a:r>
              <a:rPr b="0" lang="en-GB" sz="2000" spc="-1" strike="noStrike" baseline="-101000">
                <a:latin typeface="Bitstream Vera Sans"/>
              </a:rPr>
              <a:t>1/2</a:t>
            </a:r>
            <a:r>
              <a:rPr b="0" lang="en-GB" sz="2000" spc="-1" strike="noStrike">
                <a:latin typeface="Bitstream Vera Sans"/>
              </a:rPr>
              <a:t> : 2 kαταστάσεις (mj= -1/2 , 1/2)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7002360" y="174420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3"/>
          <p:cNvSpPr/>
          <p:nvPr/>
        </p:nvSpPr>
        <p:spPr>
          <a:xfrm>
            <a:off x="7002360" y="1960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TextShape 4"/>
          <p:cNvSpPr txBox="1"/>
          <p:nvPr/>
        </p:nvSpPr>
        <p:spPr>
          <a:xfrm>
            <a:off x="48960" y="13320"/>
            <a:ext cx="100314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Αλληλεπίδραση L*S : διαχωρισμός καταστάσεων με το ίδιο (n,l), αλλά διαφορετική ολική στροφορμή j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72" name="TextShape 5"/>
          <p:cNvSpPr txBox="1"/>
          <p:nvPr/>
        </p:nvSpPr>
        <p:spPr>
          <a:xfrm>
            <a:off x="108360" y="5928120"/>
            <a:ext cx="3778200" cy="152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Στάθμες με ίδιο n,l:</a:t>
            </a:r>
            <a:r>
              <a:rPr b="0" lang="en-GB" sz="22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Αυτός με τη μικρότερη ολική στροφορμή (j=l-1/2) έχει μεγαλύτερη ενέργεια</a:t>
            </a:r>
            <a:endParaRPr b="0" lang="en-GB" sz="2000" spc="-1" strike="noStrike">
              <a:latin typeface="Bitstream Vera Sans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Σήμερα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28600" y="878400"/>
            <a:ext cx="9709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Πυρηνικό μοντέλο των φλοιών – εκτίμηση ενεργειακών σταθμών και μαγικών αριθμών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C&amp;G, Παράρτημα Β, Κεφ. 5, 5.3-5.7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Χ. Ελευθεριάδη: κεφ. 6, παρ 6.4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Σημειώσεις Πυρηνικής, Κεφ. 8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	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Χαρακτηριστικά πυρήνων πέρα από το μέγεθος και τη μάζα: σπιν (spin), ομοτιμία (parity), μαγνητική ροπή, ηλεκτρική τετραπολική ροπή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Παράρτημα Γ  , παρ. 1.3, Κεφ. 5, παρ. 5.5-5.7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Σημειώσεις Πυρηνικής, Κεφ. 1, σελ. 4-5 (μαγνητική ροπή)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Ιστοσελίδα:</a:t>
            </a:r>
            <a:r>
              <a:rPr b="1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" descr=""/>
          <p:cNvPicPr/>
          <p:nvPr/>
        </p:nvPicPr>
        <p:blipFill>
          <a:blip r:embed="rId1"/>
          <a:stretch/>
        </p:blipFill>
        <p:spPr>
          <a:xfrm>
            <a:off x="4106160" y="338400"/>
            <a:ext cx="5833800" cy="4047480"/>
          </a:xfrm>
          <a:prstGeom prst="rect">
            <a:avLst/>
          </a:prstGeom>
          <a:ln>
            <a:noFill/>
          </a:ln>
        </p:spPr>
      </p:pic>
      <p:pic>
        <p:nvPicPr>
          <p:cNvPr id="474" name="" descr=""/>
          <p:cNvPicPr/>
          <p:nvPr/>
        </p:nvPicPr>
        <p:blipFill>
          <a:blip r:embed="rId2"/>
          <a:stretch/>
        </p:blipFill>
        <p:spPr>
          <a:xfrm>
            <a:off x="4131000" y="4346640"/>
            <a:ext cx="5833800" cy="3133080"/>
          </a:xfrm>
          <a:prstGeom prst="rect">
            <a:avLst/>
          </a:prstGeom>
          <a:ln>
            <a:noFill/>
          </a:ln>
        </p:spPr>
      </p:pic>
      <p:sp>
        <p:nvSpPr>
          <p:cNvPr id="475" name="TextShape 1"/>
          <p:cNvSpPr txBox="1"/>
          <p:nvPr/>
        </p:nvSpPr>
        <p:spPr>
          <a:xfrm>
            <a:off x="97200" y="840600"/>
            <a:ext cx="40136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Καλοί κβαντικοί αριθμοί: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l, s, j, mj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76" name="TextShape 2"/>
          <p:cNvSpPr txBox="1"/>
          <p:nvPr/>
        </p:nvSpPr>
        <p:spPr>
          <a:xfrm>
            <a:off x="108000" y="1751760"/>
            <a:ext cx="3778200" cy="1701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Στάθμες με ίδιο n,l: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Αυτός με τη μικρότερη ολική στροφορμή (j=l-1/2) έχει μεγαλύτερη ενέργεια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7002360" y="124020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4"/>
          <p:cNvSpPr/>
          <p:nvPr/>
        </p:nvSpPr>
        <p:spPr>
          <a:xfrm>
            <a:off x="7002360" y="1960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TextShape 5"/>
          <p:cNvSpPr txBox="1"/>
          <p:nvPr/>
        </p:nvSpPr>
        <p:spPr>
          <a:xfrm>
            <a:off x="48960" y="166680"/>
            <a:ext cx="10031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Συμπληρωμένοι φλοιοί και μαγικοί αριθμοί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80" name="CustomShape 6"/>
          <p:cNvSpPr/>
          <p:nvPr/>
        </p:nvSpPr>
        <p:spPr>
          <a:xfrm>
            <a:off x="6966360" y="2896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CustomShape 7"/>
          <p:cNvSpPr/>
          <p:nvPr/>
        </p:nvSpPr>
        <p:spPr>
          <a:xfrm>
            <a:off x="6966360" y="358056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8"/>
          <p:cNvSpPr/>
          <p:nvPr/>
        </p:nvSpPr>
        <p:spPr>
          <a:xfrm>
            <a:off x="6966360" y="480492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9"/>
          <p:cNvSpPr/>
          <p:nvPr/>
        </p:nvSpPr>
        <p:spPr>
          <a:xfrm>
            <a:off x="6966360" y="6461280"/>
            <a:ext cx="228600" cy="2286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TextShape 10"/>
          <p:cNvSpPr txBox="1"/>
          <p:nvPr/>
        </p:nvSpPr>
        <p:spPr>
          <a:xfrm>
            <a:off x="243360" y="4206600"/>
            <a:ext cx="4591800" cy="14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Συμπληρωμένοι  φλοιοί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και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Μαγικοί” αριθμοί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Shape 1"/>
          <p:cNvSpPr txBox="1"/>
          <p:nvPr/>
        </p:nvSpPr>
        <p:spPr>
          <a:xfrm>
            <a:off x="120600" y="133560"/>
            <a:ext cx="985140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Ανακάτεμα των ενεργειακών σταθμών και “χάσμα” σε μερικές περιοχές : μαγικοί αριθμοί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86" name="TextShape 2"/>
          <p:cNvSpPr txBox="1"/>
          <p:nvPr/>
        </p:nvSpPr>
        <p:spPr>
          <a:xfrm>
            <a:off x="36000" y="1130400"/>
            <a:ext cx="9936000" cy="66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 όρος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σύζευξης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.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ξεχωρίζει τις καταστάσεις με το ίδιο (n,l), αλλά διαφορετική ολική στροφορμή j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487" name="" descr=""/>
          <p:cNvPicPr/>
          <p:nvPr/>
        </p:nvPicPr>
        <p:blipFill>
          <a:blip r:embed="rId1"/>
          <a:stretch/>
        </p:blipFill>
        <p:spPr>
          <a:xfrm>
            <a:off x="3128040" y="2464200"/>
            <a:ext cx="5961960" cy="4663440"/>
          </a:xfrm>
          <a:prstGeom prst="rect">
            <a:avLst/>
          </a:prstGeom>
          <a:ln w="36720">
            <a:noFill/>
          </a:ln>
        </p:spPr>
      </p:pic>
      <p:sp>
        <p:nvSpPr>
          <p:cNvPr id="488" name="Line 3"/>
          <p:cNvSpPr/>
          <p:nvPr/>
        </p:nvSpPr>
        <p:spPr>
          <a:xfrm flipH="1" flipV="1">
            <a:off x="5661000" y="2620800"/>
            <a:ext cx="1418400" cy="1224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Line 4"/>
          <p:cNvSpPr/>
          <p:nvPr/>
        </p:nvSpPr>
        <p:spPr>
          <a:xfrm flipH="1">
            <a:off x="5504400" y="2971800"/>
            <a:ext cx="1575000" cy="6840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TextShape 5"/>
          <p:cNvSpPr txBox="1"/>
          <p:nvPr/>
        </p:nvSpPr>
        <p:spPr>
          <a:xfrm>
            <a:off x="7227000" y="2478600"/>
            <a:ext cx="45918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Συμπληρωμένοι 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φλοιοί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91" name="Line 6"/>
          <p:cNvSpPr/>
          <p:nvPr/>
        </p:nvSpPr>
        <p:spPr>
          <a:xfrm flipH="1">
            <a:off x="5432400" y="3151800"/>
            <a:ext cx="2743200" cy="3657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Line 7"/>
          <p:cNvSpPr/>
          <p:nvPr/>
        </p:nvSpPr>
        <p:spPr>
          <a:xfrm flipH="1">
            <a:off x="5661000" y="3151800"/>
            <a:ext cx="2514600" cy="2743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TextShape 8"/>
          <p:cNvSpPr txBox="1"/>
          <p:nvPr/>
        </p:nvSpPr>
        <p:spPr>
          <a:xfrm>
            <a:off x="205200" y="1815840"/>
            <a:ext cx="9696600" cy="62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Οπότε η ενέργεια κάθε κατάστασης χαρακτηρίζεται από τρείς κβαντικούς αριθμούς: n, l, j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94" name="TextShape 9"/>
          <p:cNvSpPr txBox="1"/>
          <p:nvPr/>
        </p:nvSpPr>
        <p:spPr>
          <a:xfrm>
            <a:off x="8595360" y="3630600"/>
            <a:ext cx="26366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Μαγικοί”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αριθμοί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95" name="Line 10"/>
          <p:cNvSpPr/>
          <p:nvPr/>
        </p:nvSpPr>
        <p:spPr>
          <a:xfrm flipH="1">
            <a:off x="8915400" y="4343400"/>
            <a:ext cx="457200" cy="6858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Line 11"/>
          <p:cNvSpPr/>
          <p:nvPr/>
        </p:nvSpPr>
        <p:spPr>
          <a:xfrm flipV="1">
            <a:off x="2971800" y="2671200"/>
            <a:ext cx="0" cy="434340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TextShape 12"/>
          <p:cNvSpPr txBox="1"/>
          <p:nvPr/>
        </p:nvSpPr>
        <p:spPr>
          <a:xfrm>
            <a:off x="27360" y="2478600"/>
            <a:ext cx="2957040" cy="464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Καταστάσεις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βαλμένες κατά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αύξουσα ενέργεια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Αν ξέρουμε πόσα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νέτρόνια (π.χ.,)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έχουμε στον πυρήνα,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μπορούμε,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γεμίζοντας τις ενεργειακές στάθμες από τη χαμηλότερη πρός την υψηλότερη, να βρούμε σε ποιά ενέργεια βρίσκεται το “τελευταίο” νετρόνιο.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Ενέργεια Fermi  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" descr=""/>
          <p:cNvPicPr/>
          <p:nvPr/>
        </p:nvPicPr>
        <p:blipFill>
          <a:blip r:embed="rId1"/>
          <a:stretch/>
        </p:blipFill>
        <p:spPr>
          <a:xfrm>
            <a:off x="738720" y="725400"/>
            <a:ext cx="4425480" cy="6253200"/>
          </a:xfrm>
          <a:prstGeom prst="rect">
            <a:avLst/>
          </a:prstGeom>
          <a:ln>
            <a:noFill/>
          </a:ln>
        </p:spPr>
      </p:pic>
      <p:sp>
        <p:nvSpPr>
          <p:cNvPr id="499" name="Line 1"/>
          <p:cNvSpPr/>
          <p:nvPr/>
        </p:nvSpPr>
        <p:spPr>
          <a:xfrm>
            <a:off x="2336400" y="1371600"/>
            <a:ext cx="1143000" cy="11430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TextShape 2"/>
          <p:cNvSpPr txBox="1"/>
          <p:nvPr/>
        </p:nvSpPr>
        <p:spPr>
          <a:xfrm>
            <a:off x="-92880" y="2132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501" name="TextShape 3"/>
          <p:cNvSpPr txBox="1"/>
          <p:nvPr/>
        </p:nvSpPr>
        <p:spPr>
          <a:xfrm>
            <a:off x="3039120" y="5804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502" name="TextShape 4"/>
          <p:cNvSpPr txBox="1"/>
          <p:nvPr/>
        </p:nvSpPr>
        <p:spPr>
          <a:xfrm>
            <a:off x="228600" y="49320"/>
            <a:ext cx="96012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2800" spc="-1" strike="noStrike">
                <a:latin typeface="Bitstream Vera Sans"/>
              </a:rPr>
              <a:t>Πυρήνες με “μαγικούς” αριθμούς - οι σταθερότεροι</a:t>
            </a:r>
            <a:endParaRPr b="0" lang="en-GB" sz="2800" spc="-1" strike="noStrike">
              <a:latin typeface="Bitstream Vera Sans"/>
            </a:endParaRPr>
          </a:p>
        </p:txBody>
      </p:sp>
      <p:grpSp>
        <p:nvGrpSpPr>
          <p:cNvPr id="503" name="Group 5"/>
          <p:cNvGrpSpPr/>
          <p:nvPr/>
        </p:nvGrpSpPr>
        <p:grpSpPr>
          <a:xfrm>
            <a:off x="1346400" y="928800"/>
            <a:ext cx="2190960" cy="457200"/>
            <a:chOff x="1346400" y="928800"/>
            <a:chExt cx="2190960" cy="457200"/>
          </a:xfrm>
        </p:grpSpPr>
        <p:sp>
          <p:nvSpPr>
            <p:cNvPr id="504" name="CustomShape 6"/>
            <p:cNvSpPr/>
            <p:nvPr/>
          </p:nvSpPr>
          <p:spPr>
            <a:xfrm>
              <a:off x="1479960" y="928800"/>
              <a:ext cx="2057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TextShape 7"/>
            <p:cNvSpPr txBox="1"/>
            <p:nvPr/>
          </p:nvSpPr>
          <p:spPr>
            <a:xfrm>
              <a:off x="1346400" y="944280"/>
              <a:ext cx="179100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/>
            <a:p>
              <a:pPr marL="216000" indent="-216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pic>
        <p:nvPicPr>
          <p:cNvPr id="506" name="" descr=""/>
          <p:cNvPicPr/>
          <p:nvPr/>
        </p:nvPicPr>
        <p:blipFill>
          <a:blip r:embed="rId2"/>
          <a:stretch/>
        </p:blipFill>
        <p:spPr>
          <a:xfrm>
            <a:off x="5572440" y="914400"/>
            <a:ext cx="4257360" cy="5355360"/>
          </a:xfrm>
          <a:prstGeom prst="rect">
            <a:avLst/>
          </a:prstGeom>
          <a:ln>
            <a:noFill/>
          </a:ln>
        </p:spPr>
      </p:pic>
      <p:sp>
        <p:nvSpPr>
          <p:cNvPr id="507" name="TextShape 8"/>
          <p:cNvSpPr txBox="1"/>
          <p:nvPr/>
        </p:nvSpPr>
        <p:spPr>
          <a:xfrm>
            <a:off x="3429000" y="3429000"/>
            <a:ext cx="5486400" cy="2320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Πυρήνες με “μαγικούς” αριθμούς: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Πολύ σταθεροί σε σχέση με τους γειτονές τους (με πολλά σταθερά ισότοπα, μικρή ενεργός διατομή σύλληψης νετρονίου)</a:t>
            </a:r>
            <a:endParaRPr b="0" lang="en-GB" sz="2400" spc="-1" strike="noStrike">
              <a:latin typeface="Bitstream Vera Sans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504000" y="1501560"/>
            <a:ext cx="9071640" cy="37587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3. Πυρηνικό Πρότυπο Φλοιών  : </a:t>
            </a:r>
            <a:br/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Εξήγηση της ολικής στροφορμής  J του πυρήνα (= του σπίν του)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και της ομοτιμίας του (παριτυ)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με απλούς κανόνες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504000" y="139680"/>
            <a:ext cx="9071640" cy="1080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Spin και πάριτυ ενός πυρήνα </a:t>
            </a:r>
            <a:br/>
            <a:r>
              <a:rPr b="0" lang="en-GB" sz="3600" spc="-1" strike="noStrike">
                <a:latin typeface="Bitstream Vera Sans"/>
              </a:rPr>
              <a:t>(J και πάριτυ: J</a:t>
            </a:r>
            <a:r>
              <a:rPr b="0" lang="en-GB" sz="3600" spc="-1" strike="noStrike" baseline="101000">
                <a:latin typeface="Bitstream Vera Sans"/>
              </a:rPr>
              <a:t>π</a:t>
            </a:r>
            <a:r>
              <a:rPr b="0" lang="en-GB" sz="3600" spc="-1" strike="noStrike">
                <a:latin typeface="Bitstream Vera Sans"/>
              </a:rPr>
              <a:t>)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10" name="TextShape 2"/>
          <p:cNvSpPr txBox="1"/>
          <p:nvPr/>
        </p:nvSpPr>
        <p:spPr>
          <a:xfrm>
            <a:off x="457200" y="2246400"/>
            <a:ext cx="9118440" cy="3925800"/>
          </a:xfrm>
          <a:prstGeom prst="rect">
            <a:avLst/>
          </a:prstGeom>
          <a:noFill/>
          <a:ln w="73080">
            <a:noFill/>
          </a:ln>
        </p:spPr>
        <p:txBody>
          <a:bodyPr lIns="36360" rIns="36360" tIns="36360" bIns="3636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Parity = +1     ή    -1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Οπότε για κάθε πυρήνα δίνουμε σπιν (J) και parity (π): </a:t>
            </a:r>
            <a:r>
              <a:rPr b="1" lang="en-GB" sz="26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6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11" name="Formula 3"/>
              <p:cNvSpPr txBox="1"/>
              <p:nvPr/>
            </p:nvSpPr>
            <p:spPr>
              <a:xfrm>
                <a:off x="1006920" y="2946240"/>
                <a:ext cx="8320320" cy="693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12" name="Formula 4"/>
              <p:cNvSpPr txBox="1"/>
              <p:nvPr/>
            </p:nvSpPr>
            <p:spPr>
              <a:xfrm>
                <a:off x="8217360" y="6096960"/>
                <a:ext cx="1134720" cy="489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.</m:t>
                    </m:r>
                    <m:r>
                      <m:t xml:space="preserve">,</m:t>
                    </m:r>
                    <m:sSup>
                      <m:e>
                        <m:r>
                          <m:t xml:space="preserve">2</m:t>
                        </m:r>
                      </m:e>
                      <m:sup>
                        <m:r>
                          <m:t xml:space="preserve">+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349560" y="3954240"/>
            <a:ext cx="8915040" cy="125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2"/>
          <p:cNvSpPr/>
          <p:nvPr/>
        </p:nvSpPr>
        <p:spPr>
          <a:xfrm>
            <a:off x="349200" y="2333880"/>
            <a:ext cx="8915400" cy="10591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TextShape 3"/>
          <p:cNvSpPr txBox="1"/>
          <p:nvPr/>
        </p:nvSpPr>
        <p:spPr>
          <a:xfrm>
            <a:off x="252000" y="160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Spin πυρήνα (J) και ομοτιμία (πάριτυ)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16" name="TextShape 4"/>
          <p:cNvSpPr txBox="1"/>
          <p:nvPr/>
        </p:nvSpPr>
        <p:spPr>
          <a:xfrm>
            <a:off x="12600" y="734400"/>
            <a:ext cx="9347040" cy="6291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To ολικό σπίν (J)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άρτιων-άρτιων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πυρήνων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έχει βρεθεί ότι έιναι 0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η πάριτυ + :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+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άρα, υπάρχει ισχυρό ζευγάρωμα των σπιν που δίνει άθροισμα 0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περιττό αριθμό νουκλεονίων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 το ασύζευκτο νουκλεόνιο καθορίζει σπίν και parity του πυρήνα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π.χ.,</a:t>
            </a:r>
            <a:r>
              <a:rPr b="0" lang="en-GB" sz="2200" spc="-1" strike="noStrike" baseline="101000">
                <a:solidFill>
                  <a:srgbClr val="ff0000"/>
                </a:solidFill>
                <a:latin typeface="Bitstream Vera Sans"/>
              </a:rPr>
              <a:t> 17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8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Ο : 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= 5/2 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+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,σελ. 87 βιβλίου C&amp;G. Parity = (-1)</a:t>
            </a:r>
            <a:r>
              <a:rPr b="0" lang="en-GB" sz="2200" spc="-1" strike="noStrike" baseline="101000">
                <a:solidFill>
                  <a:srgbClr val="ff0000"/>
                </a:solidFill>
                <a:latin typeface="URW Chancery L"/>
              </a:rPr>
              <a:t>l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Times New Roman"/>
              </a:rPr>
              <a:t>Για </a:t>
            </a:r>
            <a:r>
              <a:rPr b="1" lang="en-GB" sz="2200" spc="-1" strike="noStrike">
                <a:solidFill>
                  <a:srgbClr val="0000ff"/>
                </a:solidFill>
                <a:latin typeface="Times New Roman"/>
              </a:rPr>
              <a:t>περιττούς-περιττούς </a:t>
            </a:r>
            <a:r>
              <a:rPr b="0" lang="en-GB" sz="2200" spc="-1" strike="noStrike">
                <a:solidFill>
                  <a:srgbClr val="0000ff"/>
                </a:solidFill>
                <a:latin typeface="Times New Roman"/>
              </a:rPr>
              <a:t>πυρήνες, το κάθε αζευγάρωτο πρωτόνιο και νετρόνιο συνεισφέρουν το δικό τους </a:t>
            </a:r>
            <a:r>
              <a:rPr b="1" lang="en-GB" sz="2200" spc="-1" strike="noStrike">
                <a:solidFill>
                  <a:srgbClr val="0000ff"/>
                </a:solidFill>
                <a:latin typeface="Times New Roman"/>
              </a:rPr>
              <a:t>J</a:t>
            </a:r>
            <a:r>
              <a:rPr b="1" lang="en-GB" sz="2200" spc="-1" strike="noStrike" baseline="101000">
                <a:solidFill>
                  <a:srgbClr val="0000ff"/>
                </a:solidFill>
                <a:latin typeface="Times New Roman"/>
              </a:rPr>
              <a:t>π</a:t>
            </a:r>
            <a:r>
              <a:rPr b="0" lang="en-GB" sz="2200" spc="-1" strike="noStrike">
                <a:solidFill>
                  <a:srgbClr val="0000ff"/>
                </a:solidFill>
                <a:latin typeface="Times New Roman"/>
              </a:rPr>
              <a:t> . Το ολικό σπίν είναι το άθροισμα των επι μέρους σπίν σύμφωνα με τους κανόνες άθροισης σπιν, αλλά αν έχουμε πολλες επιλογές δεν έχουμε κάποιον γενικό κανόνα για το ποιό αποτέλεσμα προτιμάται. Η ολική πάρτυ είναι το γινόμενο των επι μέρους πάριτυ.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17" name="Formula 5"/>
              <p:cNvSpPr txBox="1"/>
              <p:nvPr/>
            </p:nvSpPr>
            <p:spPr>
              <a:xfrm>
                <a:off x="898920" y="1470240"/>
                <a:ext cx="8320320" cy="693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p:sp>
        <p:nvSpPr>
          <p:cNvPr id="518" name="TextShape 6"/>
          <p:cNvSpPr txBox="1"/>
          <p:nvPr/>
        </p:nvSpPr>
        <p:spPr>
          <a:xfrm rot="16200000">
            <a:off x="6362640" y="3421800"/>
            <a:ext cx="6827040" cy="41652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ΚΑΝΟΝΑΣ που δουλεύει στα περισσότερα!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19" name="CustomShape 7"/>
          <p:cNvSpPr/>
          <p:nvPr/>
        </p:nvSpPr>
        <p:spPr>
          <a:xfrm>
            <a:off x="9144000" y="2165400"/>
            <a:ext cx="457200" cy="4800600"/>
          </a:xfrm>
          <a:custGeom>
            <a:avLst/>
            <a:gdLst/>
            <a:ahLst/>
            <a:rect l="0" t="0" r="r" b="b"/>
            <a:pathLst>
              <a:path w="1272" h="13337">
                <a:moveTo>
                  <a:pt x="0" y="0"/>
                </a:moveTo>
                <a:cubicBezTo>
                  <a:pt x="317" y="0"/>
                  <a:pt x="635" y="555"/>
                  <a:pt x="635" y="1111"/>
                </a:cubicBezTo>
                <a:lnTo>
                  <a:pt x="635" y="5556"/>
                </a:lnTo>
                <a:cubicBezTo>
                  <a:pt x="635" y="6112"/>
                  <a:pt x="953" y="6668"/>
                  <a:pt x="1271" y="6668"/>
                </a:cubicBezTo>
                <a:cubicBezTo>
                  <a:pt x="953" y="6668"/>
                  <a:pt x="635" y="7223"/>
                  <a:pt x="635" y="7779"/>
                </a:cubicBezTo>
                <a:lnTo>
                  <a:pt x="635" y="12224"/>
                </a:lnTo>
                <a:cubicBezTo>
                  <a:pt x="635" y="12780"/>
                  <a:pt x="317" y="13336"/>
                  <a:pt x="0" y="13336"/>
                </a:cubicBezTo>
              </a:path>
            </a:pathLst>
          </a:custGeom>
          <a:noFill/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 txBox="1"/>
          <p:nvPr/>
        </p:nvSpPr>
        <p:spPr>
          <a:xfrm>
            <a:off x="504000" y="91440"/>
            <a:ext cx="9071640" cy="9604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200" spc="-1" strike="noStrike">
                <a:solidFill>
                  <a:srgbClr val="ff0000"/>
                </a:solidFill>
                <a:latin typeface="Bitstream Vera Sans"/>
              </a:rPr>
              <a:t>Παράδειγμα</a:t>
            </a:r>
            <a:r>
              <a:rPr b="0" lang="en-GB" sz="3200" spc="-1" strike="noStrike">
                <a:latin typeface="Bitstream Vera Sans"/>
              </a:rPr>
              <a:t> - Εξηγείστε τα </a:t>
            </a:r>
            <a:r>
              <a:rPr b="1" lang="en-GB" sz="3200" spc="-1" strike="noStrike">
                <a:latin typeface="Bitstream Vera Sans"/>
              </a:rPr>
              <a:t>J</a:t>
            </a:r>
            <a:r>
              <a:rPr b="1" lang="en-GB" sz="3200" spc="-1" strike="noStrike" baseline="101000">
                <a:latin typeface="Bitstream Vera Sans"/>
              </a:rPr>
              <a:t>π</a:t>
            </a:r>
            <a:r>
              <a:rPr b="0" lang="en-GB" sz="3200" spc="-1" strike="noStrike">
                <a:latin typeface="Bitstream Vera Sans"/>
              </a:rPr>
              <a:t> του πίνακα 4.2, με τον πίνακα 5.1 του βιβλίου C&amp;G</a:t>
            </a:r>
            <a:endParaRPr b="0" lang="en-GB" sz="3200" spc="-1" strike="noStrike">
              <a:latin typeface="Bitstream Vera Sans"/>
            </a:endParaRPr>
          </a:p>
        </p:txBody>
      </p:sp>
      <p:pic>
        <p:nvPicPr>
          <p:cNvPr id="521" name="" descr=""/>
          <p:cNvPicPr/>
          <p:nvPr/>
        </p:nvPicPr>
        <p:blipFill>
          <a:blip r:embed="rId1"/>
          <a:stretch/>
        </p:blipFill>
        <p:spPr>
          <a:xfrm>
            <a:off x="151560" y="1003680"/>
            <a:ext cx="5495400" cy="4416480"/>
          </a:xfrm>
          <a:prstGeom prst="rect">
            <a:avLst/>
          </a:prstGeom>
          <a:ln>
            <a:noFill/>
          </a:ln>
        </p:spPr>
      </p:pic>
      <p:pic>
        <p:nvPicPr>
          <p:cNvPr id="522" name="" descr=""/>
          <p:cNvPicPr/>
          <p:nvPr/>
        </p:nvPicPr>
        <p:blipFill>
          <a:blip r:embed="rId2"/>
          <a:stretch/>
        </p:blipFill>
        <p:spPr>
          <a:xfrm>
            <a:off x="6075000" y="1094400"/>
            <a:ext cx="3858840" cy="5852160"/>
          </a:xfrm>
          <a:prstGeom prst="rect">
            <a:avLst/>
          </a:prstGeom>
          <a:ln>
            <a:noFill/>
          </a:ln>
        </p:spPr>
      </p:pic>
      <p:sp>
        <p:nvSpPr>
          <p:cNvPr id="523" name="TextShape 2"/>
          <p:cNvSpPr txBox="1"/>
          <p:nvPr/>
        </p:nvSpPr>
        <p:spPr>
          <a:xfrm>
            <a:off x="144000" y="5372280"/>
            <a:ext cx="9901800" cy="17618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</a:t>
            </a:r>
            <a:r>
              <a:rPr b="0" lang="en-GB" sz="2000" spc="-1" strike="noStrike" baseline="101000">
                <a:solidFill>
                  <a:srgbClr val="ff0000"/>
                </a:solidFill>
                <a:latin typeface="Bitstream Vera Sans"/>
              </a:rPr>
              <a:t> 17</a:t>
            </a:r>
            <a:r>
              <a:rPr b="0" lang="en-GB" sz="2000" spc="-1" strike="noStrike" baseline="-101000">
                <a:solidFill>
                  <a:srgbClr val="ff0000"/>
                </a:solidFill>
                <a:latin typeface="Bitstream Vera Sans"/>
              </a:rPr>
              <a:t>8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 : α) τα 8 πρωτόνια συνεισφέρουν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+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β) από τα 9 νετρόνια, τα 8 συνεισφέρουν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+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,  κι έτσι το ένατο (το αζευγάρωτο) καθορίζει το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. Όμως,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το ένατο νετρόνιο είναι στον φλοιό 1d</a:t>
            </a:r>
            <a:r>
              <a:rPr b="0" lang="en-GB" sz="2000" spc="-1" strike="noStrike" baseline="-101000">
                <a:solidFill>
                  <a:srgbClr val="ff0000"/>
                </a:solidFill>
                <a:latin typeface="Bitstream Vera Sans"/>
              </a:rPr>
              <a:t>5/2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:  το d μας λέει ότι l=2 → παριτυ = (-1)^l = (-1)^2 = +1  και το 5/2 μας λέει ότι j=5/2, οπότε αυτό το ασύζευκτο νετρόνιο δίνει:  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= 5/2 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+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το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000" spc="-1" strike="noStrike" baseline="101000">
                <a:solidFill>
                  <a:srgbClr val="ff0000"/>
                </a:solidFill>
                <a:latin typeface="Bitstream Vera Sans"/>
              </a:rPr>
              <a:t>17</a:t>
            </a:r>
            <a:r>
              <a:rPr b="0" lang="en-GB" sz="2000" spc="-1" strike="noStrike" baseline="-101000">
                <a:solidFill>
                  <a:srgbClr val="ff0000"/>
                </a:solidFill>
                <a:latin typeface="Bitstream Vera Sans"/>
              </a:rPr>
              <a:t>8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24" name="CustomShape 3"/>
          <p:cNvSpPr/>
          <p:nvPr/>
        </p:nvSpPr>
        <p:spPr>
          <a:xfrm>
            <a:off x="7311600" y="2358000"/>
            <a:ext cx="685800" cy="2286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4"/>
          <p:cNvSpPr/>
          <p:nvPr/>
        </p:nvSpPr>
        <p:spPr>
          <a:xfrm>
            <a:off x="4269240" y="5075640"/>
            <a:ext cx="685800" cy="2286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Shape 1"/>
          <p:cNvSpPr txBox="1"/>
          <p:nvPr/>
        </p:nvSpPr>
        <p:spPr>
          <a:xfrm>
            <a:off x="504000" y="1814760"/>
            <a:ext cx="9071640" cy="31323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4. Πυρηνικό Πρότυπο Φλοιών  : </a:t>
            </a:r>
            <a:br/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Μαγνητική ροπή 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και  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πυρηνικός μαγνητικός συντονισμός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429000" y="4800600"/>
            <a:ext cx="4806000" cy="725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2"/>
          <p:cNvSpPr/>
          <p:nvPr/>
        </p:nvSpPr>
        <p:spPr>
          <a:xfrm>
            <a:off x="6280200" y="2093400"/>
            <a:ext cx="1828800" cy="457200"/>
          </a:xfrm>
          <a:prstGeom prst="rect">
            <a:avLst/>
          </a:prstGeom>
          <a:solidFill>
            <a:srgbClr val="ff9966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3"/>
          <p:cNvSpPr/>
          <p:nvPr/>
        </p:nvSpPr>
        <p:spPr>
          <a:xfrm>
            <a:off x="8339400" y="5871600"/>
            <a:ext cx="1600200" cy="446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4"/>
          <p:cNvSpPr/>
          <p:nvPr/>
        </p:nvSpPr>
        <p:spPr>
          <a:xfrm>
            <a:off x="7941600" y="6364800"/>
            <a:ext cx="2057400" cy="565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1" name="" descr=""/>
          <p:cNvPicPr/>
          <p:nvPr/>
        </p:nvPicPr>
        <p:blipFill>
          <a:blip r:embed="rId1"/>
          <a:stretch/>
        </p:blipFill>
        <p:spPr>
          <a:xfrm>
            <a:off x="52920" y="919800"/>
            <a:ext cx="5132880" cy="435060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532" name="Formula 5"/>
              <p:cNvSpPr txBox="1"/>
              <p:nvPr/>
            </p:nvSpPr>
            <p:spPr>
              <a:xfrm>
                <a:off x="6400800" y="2170800"/>
                <a:ext cx="1458000" cy="34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⋅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533" name="TextShape 6"/>
          <p:cNvSpPr txBox="1"/>
          <p:nvPr/>
        </p:nvSpPr>
        <p:spPr>
          <a:xfrm>
            <a:off x="4572000" y="1071000"/>
            <a:ext cx="5507280" cy="218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1. Ενέργεια λόγω αλληλεπίδρασης του ηλεκτρονίου (της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τροχιακής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μαγνητικής ροπής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του, μ) με το μαγνητικό πεδίο Β: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2. Το ηλεκτρόνιο συμπεριφέρεται σαν μαγνήτης με διπολική μαγνητική ροπή: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4" name="Formula 7"/>
              <p:cNvSpPr txBox="1"/>
              <p:nvPr/>
            </p:nvSpPr>
            <p:spPr>
              <a:xfrm>
                <a:off x="6134400" y="3200400"/>
                <a:ext cx="303084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5" name="Formula 8"/>
              <p:cNvSpPr txBox="1"/>
              <p:nvPr/>
            </p:nvSpPr>
            <p:spPr>
              <a:xfrm>
                <a:off x="6576840" y="4799520"/>
                <a:ext cx="163296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6" name="Formula 9"/>
              <p:cNvSpPr txBox="1"/>
              <p:nvPr/>
            </p:nvSpPr>
            <p:spPr>
              <a:xfrm>
                <a:off x="6206400" y="4114800"/>
                <a:ext cx="2824560" cy="734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r>
                      <m:t xml:space="preserve">ℏ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7" name="Formula 10"/>
              <p:cNvSpPr txBox="1"/>
              <p:nvPr/>
            </p:nvSpPr>
            <p:spPr>
              <a:xfrm>
                <a:off x="8278920" y="5896800"/>
                <a:ext cx="166032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B</m:t>
                        </m:r>
                      </m:sub>
                    </m:sSub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8" name="Formula 11"/>
              <p:cNvSpPr txBox="1"/>
              <p:nvPr/>
            </p:nvSpPr>
            <p:spPr>
              <a:xfrm>
                <a:off x="7543800" y="5486400"/>
                <a:ext cx="2368800" cy="394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B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39" name="TextShape 12"/>
          <p:cNvSpPr txBox="1"/>
          <p:nvPr/>
        </p:nvSpPr>
        <p:spPr>
          <a:xfrm>
            <a:off x="144000" y="188280"/>
            <a:ext cx="9829800" cy="71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Θυμηθείτε: διαχωρισμός εκφυλισμένων ενεργειακών σταθμών υδρογόνου σε μαγνητικό πεδίο λόγω τροχιακής στροφορμής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540" name="TextShape 13"/>
          <p:cNvSpPr txBox="1"/>
          <p:nvPr/>
        </p:nvSpPr>
        <p:spPr>
          <a:xfrm>
            <a:off x="3387600" y="4977000"/>
            <a:ext cx="33048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Μαγνητόνη του Bohr, μ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Β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41" name="Formula 14"/>
              <p:cNvSpPr txBox="1"/>
              <p:nvPr/>
            </p:nvSpPr>
            <p:spPr>
              <a:xfrm>
                <a:off x="7882920" y="6544800"/>
                <a:ext cx="196344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B</m:t>
                            </m:r>
                          </m:sub>
                        </m:sSub>
                        <m:r>
                          <m:t xml:space="preserve">Β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542" name="CustomShape 15"/>
          <p:cNvSpPr/>
          <p:nvPr/>
        </p:nvSpPr>
        <p:spPr>
          <a:xfrm>
            <a:off x="8926200" y="4114800"/>
            <a:ext cx="228600" cy="1143000"/>
          </a:xfrm>
          <a:custGeom>
            <a:avLst/>
            <a:gdLst/>
            <a:ahLst/>
            <a:rect l="0" t="0" r="r" b="b"/>
            <a:pathLst>
              <a:path w="637" h="3177">
                <a:moveTo>
                  <a:pt x="0" y="0"/>
                </a:moveTo>
                <a:cubicBezTo>
                  <a:pt x="159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477" y="1588"/>
                  <a:pt x="636" y="1588"/>
                </a:cubicBezTo>
                <a:cubicBezTo>
                  <a:pt x="477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159" y="3176"/>
                  <a:pt x="0" y="3176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Freeform 16"/>
          <p:cNvSpPr/>
          <p:nvPr/>
        </p:nvSpPr>
        <p:spPr>
          <a:xfrm>
            <a:off x="9144720" y="4629960"/>
            <a:ext cx="665640" cy="751320"/>
          </a:xfrm>
          <a:custGeom>
            <a:avLst/>
            <a:gdLst/>
            <a:ahLst/>
            <a:rect l="0" t="0" r="r" b="b"/>
            <a:pathLst>
              <a:path w="1849" h="2087">
                <a:moveTo>
                  <a:pt x="0" y="90"/>
                </a:moveTo>
                <a:cubicBezTo>
                  <a:pt x="467" y="65"/>
                  <a:pt x="984" y="0"/>
                  <a:pt x="1392" y="229"/>
                </a:cubicBezTo>
                <a:cubicBezTo>
                  <a:pt x="1848" y="485"/>
                  <a:pt x="1779" y="1163"/>
                  <a:pt x="1624" y="1622"/>
                </a:cubicBezTo>
                <a:lnTo>
                  <a:pt x="1485" y="2086"/>
                </a:lnTo>
                <a:lnTo>
                  <a:pt x="1439" y="2086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44" name="CustomShape 17"/>
          <p:cNvSpPr/>
          <p:nvPr/>
        </p:nvSpPr>
        <p:spPr>
          <a:xfrm>
            <a:off x="6635160" y="3121200"/>
            <a:ext cx="934200" cy="914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TextShape 18"/>
          <p:cNvSpPr txBox="1"/>
          <p:nvPr/>
        </p:nvSpPr>
        <p:spPr>
          <a:xfrm>
            <a:off x="120600" y="6184800"/>
            <a:ext cx="694260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Π.χ: Από τον προκαλούμενο διαχωρισμό των ενεργειακών επιπέδων κάποιων αερίων σ' ένα αστέρι, μπορούμε να μετρήσουμε το μαγνητικό πεδίο ενός αστεριού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46" name="TextShape 19"/>
          <p:cNvSpPr txBox="1"/>
          <p:nvPr/>
        </p:nvSpPr>
        <p:spPr>
          <a:xfrm>
            <a:off x="-131400" y="6183000"/>
            <a:ext cx="455040" cy="89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54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5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47" name="Formula 20"/>
              <p:cNvSpPr txBox="1"/>
              <p:nvPr/>
            </p:nvSpPr>
            <p:spPr>
              <a:xfrm>
                <a:off x="8466120" y="2041560"/>
                <a:ext cx="1504440" cy="517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r>
                      <m:t xml:space="preserve">B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z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548" name="Line 21"/>
          <p:cNvSpPr/>
          <p:nvPr/>
        </p:nvSpPr>
        <p:spPr>
          <a:xfrm flipH="1" flipV="1">
            <a:off x="2358000" y="5607000"/>
            <a:ext cx="5643000" cy="793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Line 22"/>
          <p:cNvSpPr/>
          <p:nvPr/>
        </p:nvSpPr>
        <p:spPr>
          <a:xfrm flipV="1">
            <a:off x="2358000" y="5029200"/>
            <a:ext cx="0" cy="59436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TextShape 23"/>
          <p:cNvSpPr txBox="1"/>
          <p:nvPr/>
        </p:nvSpPr>
        <p:spPr>
          <a:xfrm>
            <a:off x="4545360" y="3958200"/>
            <a:ext cx="2370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με αλγεβρική τιμή: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0" y="4080600"/>
            <a:ext cx="10080000" cy="2430000"/>
          </a:xfrm>
          <a:prstGeom prst="rect">
            <a:avLst/>
          </a:prstGeom>
          <a:solidFill>
            <a:srgbClr val="ccffff"/>
          </a:solidFill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TextShape 2"/>
          <p:cNvSpPr txBox="1"/>
          <p:nvPr/>
        </p:nvSpPr>
        <p:spPr>
          <a:xfrm>
            <a:off x="48600" y="1071000"/>
            <a:ext cx="97812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1. Το ηλεκτρόνιο συμπεριφέρεται σαν μαγνήτης με διπολική μαγνητική ροπή ανάλογη της τροχιακής του στροφορμής: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3" name="Formula 3"/>
              <p:cNvSpPr txBox="1"/>
              <p:nvPr/>
            </p:nvSpPr>
            <p:spPr>
              <a:xfrm>
                <a:off x="230400" y="1976400"/>
                <a:ext cx="303084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554" name="TextShape 4"/>
          <p:cNvSpPr txBox="1"/>
          <p:nvPr/>
        </p:nvSpPr>
        <p:spPr>
          <a:xfrm>
            <a:off x="144000" y="188280"/>
            <a:ext cx="9829800" cy="71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Ορισμός της μαγνητικής διπολικής ροπής, μ, ώστε να περιγράφει και το πόσο μεγάλη στροφορμή την προκαλεί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555" name="TextShape 5"/>
          <p:cNvSpPr txBox="1"/>
          <p:nvPr/>
        </p:nvSpPr>
        <p:spPr>
          <a:xfrm>
            <a:off x="4183200" y="2662200"/>
            <a:ext cx="33048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Β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: μαγνητόνη του Bohr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6" name="CustomShape 6"/>
          <p:cNvSpPr/>
          <p:nvPr/>
        </p:nvSpPr>
        <p:spPr>
          <a:xfrm>
            <a:off x="731160" y="1897200"/>
            <a:ext cx="934200" cy="914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TextShape 7"/>
          <p:cNvSpPr txBox="1"/>
          <p:nvPr/>
        </p:nvSpPr>
        <p:spPr>
          <a:xfrm>
            <a:off x="9408600" y="4959000"/>
            <a:ext cx="455040" cy="89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54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5400" spc="-1" strike="noStrike">
              <a:latin typeface="Bitstream Vera Sans"/>
            </a:endParaRPr>
          </a:p>
        </p:txBody>
      </p:sp>
      <p:sp>
        <p:nvSpPr>
          <p:cNvPr id="558" name="CustomShape 8"/>
          <p:cNvSpPr/>
          <p:nvPr/>
        </p:nvSpPr>
        <p:spPr>
          <a:xfrm>
            <a:off x="3166200" y="4705200"/>
            <a:ext cx="671400" cy="9036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59" name="Formula 9"/>
              <p:cNvSpPr txBox="1"/>
              <p:nvPr/>
            </p:nvSpPr>
            <p:spPr>
              <a:xfrm>
                <a:off x="7201800" y="2480400"/>
                <a:ext cx="2590200" cy="735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όπου : 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60" name="Line 10"/>
          <p:cNvSpPr/>
          <p:nvPr/>
        </p:nvSpPr>
        <p:spPr>
          <a:xfrm>
            <a:off x="3249000" y="2287800"/>
            <a:ext cx="4572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Line 11"/>
          <p:cNvSpPr/>
          <p:nvPr/>
        </p:nvSpPr>
        <p:spPr>
          <a:xfrm>
            <a:off x="7020000" y="2287800"/>
            <a:ext cx="4572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TextShape 12"/>
          <p:cNvSpPr txBox="1"/>
          <p:nvPr/>
        </p:nvSpPr>
        <p:spPr>
          <a:xfrm>
            <a:off x="0" y="5560200"/>
            <a:ext cx="6858000" cy="93168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b="1" lang="en-GB" sz="1800" spc="-1" strike="noStrike">
                <a:latin typeface="Bitstream Vera Sans"/>
              </a:rPr>
              <a:t>Έτσι, η “σταθερά αναλογίας” μ περικλείει το κύριο μέρος της εξάρτησης από το l, και ορίζει πόσο μεγάλη είναι η μαγνητική διπολική ροπή, αφού: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3" name="CustomShape 13"/>
          <p:cNvSpPr/>
          <p:nvPr/>
        </p:nvSpPr>
        <p:spPr>
          <a:xfrm>
            <a:off x="4354560" y="4669560"/>
            <a:ext cx="854640" cy="9036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14"/>
          <p:cNvSpPr/>
          <p:nvPr/>
        </p:nvSpPr>
        <p:spPr>
          <a:xfrm>
            <a:off x="7531200" y="1974600"/>
            <a:ext cx="2514600" cy="457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TextShape 15"/>
          <p:cNvSpPr txBox="1"/>
          <p:nvPr/>
        </p:nvSpPr>
        <p:spPr>
          <a:xfrm>
            <a:off x="-10800" y="4215600"/>
            <a:ext cx="3663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2. Μπορούμε να γράφουμε: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66" name="Formula 16"/>
              <p:cNvSpPr txBox="1"/>
              <p:nvPr/>
            </p:nvSpPr>
            <p:spPr>
              <a:xfrm>
                <a:off x="6908760" y="5644800"/>
                <a:ext cx="317304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l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l</m:t>
                                </m:r>
                                <m:r>
                                  <m:t xml:space="preserve">+</m:t>
                                </m:r>
                                <m:r>
                                  <m:t xml:space="preserve">1</m:t>
                                </m:r>
                              </m:e>
                            </m:d>
                          </m:e>
                        </m:rad>
                        <m:r>
                          <m:t xml:space="preserve">ℏ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  <m:r>
                      <m:rPr>
                        <m:lit/>
                        <m:nor/>
                      </m:rPr>
                      <m:t xml:space="preserve"> ~ σταθερό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67" name="Freeform 17"/>
          <p:cNvSpPr/>
          <p:nvPr/>
        </p:nvSpPr>
        <p:spPr>
          <a:xfrm>
            <a:off x="9524880" y="2425320"/>
            <a:ext cx="352080" cy="1617480"/>
          </a:xfrm>
          <a:custGeom>
            <a:avLst/>
            <a:gdLst/>
            <a:ahLst/>
            <a:rect l="0" t="0" r="r" b="b"/>
            <a:pathLst>
              <a:path w="978" h="4493">
                <a:moveTo>
                  <a:pt x="799" y="0"/>
                </a:moveTo>
                <a:cubicBezTo>
                  <a:pt x="849" y="499"/>
                  <a:pt x="922" y="996"/>
                  <a:pt x="949" y="1497"/>
                </a:cubicBezTo>
                <a:cubicBezTo>
                  <a:pt x="977" y="2015"/>
                  <a:pt x="968" y="2558"/>
                  <a:pt x="749" y="3045"/>
                </a:cubicBezTo>
                <a:lnTo>
                  <a:pt x="499" y="3544"/>
                </a:lnTo>
                <a:lnTo>
                  <a:pt x="250" y="4093"/>
                </a:lnTo>
                <a:lnTo>
                  <a:pt x="0" y="4492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mc:AlternateContent>
        <mc:Choice xmlns:a14="http://schemas.microsoft.com/office/drawing/2010/main" Requires="a14">
          <p:sp>
            <p:nvSpPr>
              <p:cNvPr id="568" name="Formula 18"/>
              <p:cNvSpPr txBox="1"/>
              <p:nvPr/>
            </p:nvSpPr>
            <p:spPr>
              <a:xfrm>
                <a:off x="-360" y="4681800"/>
                <a:ext cx="5258160" cy="914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Β</m:t>
                            </m:r>
                          </m:sub>
                        </m:sSub>
                        <m:r>
                          <m:t xml:space="preserve">l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  <m:r>
                      <m:t xml:space="preserve">→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69" name="Formula 19"/>
              <p:cNvSpPr txBox="1"/>
              <p:nvPr/>
            </p:nvSpPr>
            <p:spPr>
              <a:xfrm>
                <a:off x="6894000" y="5151600"/>
                <a:ext cx="2117160" cy="437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l</m:t>
                    </m:r>
                    <m:r>
                      <m:rPr>
                        <m:lit/>
                        <m:nor/>
                      </m:rPr>
                      <m:t xml:space="preserve"> , και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70" name="CustomShape 20"/>
          <p:cNvSpPr/>
          <p:nvPr/>
        </p:nvSpPr>
        <p:spPr>
          <a:xfrm>
            <a:off x="6665400" y="4681800"/>
            <a:ext cx="228600" cy="1792800"/>
          </a:xfrm>
          <a:custGeom>
            <a:avLst/>
            <a:gdLst/>
            <a:ahLst/>
            <a:rect l="0" t="0" r="r" b="b"/>
            <a:pathLst>
              <a:path w="637" h="4982">
                <a:moveTo>
                  <a:pt x="0" y="0"/>
                </a:moveTo>
                <a:cubicBezTo>
                  <a:pt x="159" y="0"/>
                  <a:pt x="318" y="207"/>
                  <a:pt x="318" y="415"/>
                </a:cubicBezTo>
                <a:lnTo>
                  <a:pt x="318" y="2075"/>
                </a:lnTo>
                <a:cubicBezTo>
                  <a:pt x="318" y="2282"/>
                  <a:pt x="477" y="2490"/>
                  <a:pt x="636" y="2490"/>
                </a:cubicBezTo>
                <a:cubicBezTo>
                  <a:pt x="477" y="2490"/>
                  <a:pt x="318" y="2698"/>
                  <a:pt x="318" y="2905"/>
                </a:cubicBezTo>
                <a:lnTo>
                  <a:pt x="318" y="4565"/>
                </a:lnTo>
                <a:cubicBezTo>
                  <a:pt x="318" y="4773"/>
                  <a:pt x="159" y="4981"/>
                  <a:pt x="0" y="4981"/>
                </a:cubicBezTo>
              </a:path>
            </a:pathLst>
          </a:cu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71" name="Formula 21"/>
              <p:cNvSpPr txBox="1"/>
              <p:nvPr/>
            </p:nvSpPr>
            <p:spPr>
              <a:xfrm>
                <a:off x="3723120" y="1966680"/>
                <a:ext cx="3299040" cy="735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r>
                      <m:t xml:space="preserve">ℏ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72" name="Formula 22"/>
              <p:cNvSpPr txBox="1"/>
              <p:nvPr/>
            </p:nvSpPr>
            <p:spPr>
              <a:xfrm>
                <a:off x="7562520" y="2010600"/>
                <a:ext cx="2459880" cy="411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73" name="Formula 23"/>
              <p:cNvSpPr txBox="1"/>
              <p:nvPr/>
            </p:nvSpPr>
            <p:spPr>
              <a:xfrm>
                <a:off x="3873600" y="3996000"/>
                <a:ext cx="4474080" cy="749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→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Β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4000" y="1355760"/>
            <a:ext cx="9071640" cy="45543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1. </a:t>
            </a:r>
            <a:r>
              <a:rPr b="1" lang="en-GB" sz="4400" spc="-1" strike="noStrike">
                <a:latin typeface="Arial"/>
              </a:rPr>
              <a:t>Πυρηνικό Πρότυπο Φλοιών</a:t>
            </a:r>
            <a:r>
              <a:rPr b="0" lang="en-GB" sz="4400" spc="-1" strike="noStrike">
                <a:latin typeface="Arial"/>
              </a:rPr>
              <a:t>  - εξίσωση Schroedinger</a:t>
            </a:r>
            <a:br/>
            <a:r>
              <a:rPr b="0" lang="en-GB" sz="4400" spc="-1" strike="noStrike">
                <a:latin typeface="Arial"/>
              </a:rPr>
              <a:t>με απλό πηγάδι δυναμικού που είναι</a:t>
            </a:r>
            <a:br/>
            <a:r>
              <a:rPr b="0" lang="en-GB" sz="4400" spc="-1" strike="noStrike">
                <a:latin typeface="Arial"/>
              </a:rPr>
              <a:t>σφαιρικό δυναμικό αδιαπέραστης σφαίρας ακτίνας R (όση η ακτίνα του πυρήνα):</a:t>
            </a:r>
            <a:br/>
            <a:r>
              <a:rPr b="0" lang="en-GB" sz="2800" spc="-1" strike="noStrike">
                <a:latin typeface="Arial"/>
              </a:rPr>
              <a:t>όποιος είναι μέσα είναι ελεύθερος (V=0), αλλά δεν μπορεί να βγεί έξω γιατί στα τοιχώματα V = άπειρο</a:t>
            </a:r>
            <a:endParaRPr b="0" lang="en-GB" sz="2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7543800" y="878400"/>
            <a:ext cx="2536200" cy="1179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2"/>
          <p:cNvSpPr/>
          <p:nvPr/>
        </p:nvSpPr>
        <p:spPr>
          <a:xfrm>
            <a:off x="6454800" y="4885200"/>
            <a:ext cx="3303000" cy="673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3"/>
          <p:cNvSpPr/>
          <p:nvPr/>
        </p:nvSpPr>
        <p:spPr>
          <a:xfrm>
            <a:off x="7543800" y="3079800"/>
            <a:ext cx="2536200" cy="17568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TextShape 4"/>
          <p:cNvSpPr txBox="1"/>
          <p:nvPr/>
        </p:nvSpPr>
        <p:spPr>
          <a:xfrm>
            <a:off x="180000" y="76680"/>
            <a:ext cx="98784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Μαγνητική ροπή νουκλεονίου: λόγω της τροχιακής στροφορμής του και λόγω της ιδιοστροφορμής του (σπίν)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578" name="TextShape 5"/>
          <p:cNvSpPr txBox="1"/>
          <p:nvPr/>
        </p:nvSpPr>
        <p:spPr>
          <a:xfrm>
            <a:off x="36000" y="806400"/>
            <a:ext cx="77364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Κάθε νουκλεόνιο, εδώ πρωτόνιο, έχει μαγνητική διπολική ροπή: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Το πρωτόνιο έχει σπιν s=1/2 (m</a:t>
            </a:r>
            <a:r>
              <a:rPr b="0" lang="en-GB" sz="2896" spc="-1" strike="noStrike" baseline="-101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= +1/2, -1/2), όπως και τα νετρόνια. Η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μαγνητική του ροπή λόγω του σπιν του,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είναι ίση με 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579" name="CustomShape 6"/>
          <p:cNvSpPr/>
          <p:nvPr/>
        </p:nvSpPr>
        <p:spPr>
          <a:xfrm>
            <a:off x="4150800" y="4500000"/>
            <a:ext cx="2336040" cy="1058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80" name="Formula 7"/>
              <p:cNvSpPr txBox="1"/>
              <p:nvPr/>
            </p:nvSpPr>
            <p:spPr>
              <a:xfrm>
                <a:off x="7620120" y="4343400"/>
                <a:ext cx="2378880" cy="36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B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81" name="Formula 8"/>
              <p:cNvSpPr txBox="1"/>
              <p:nvPr/>
            </p:nvSpPr>
            <p:spPr>
              <a:xfrm>
                <a:off x="7543800" y="900720"/>
                <a:ext cx="246132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όπου</m:t>
                    </m:r>
                    <m:r>
                      <m:t xml:space="preserve">: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82" name="Formula 9"/>
              <p:cNvSpPr txBox="1"/>
              <p:nvPr/>
            </p:nvSpPr>
            <p:spPr>
              <a:xfrm>
                <a:off x="1373760" y="4406040"/>
                <a:ext cx="2679840" cy="394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s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83" name="TextShape 10"/>
          <p:cNvSpPr txBox="1"/>
          <p:nvPr/>
        </p:nvSpPr>
        <p:spPr>
          <a:xfrm>
            <a:off x="7675200" y="3128400"/>
            <a:ext cx="2743200" cy="123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m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= ½ ή - ½  = 2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επι μέρους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ενεργειακές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στάθμες: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4" name="TextShape 11"/>
          <p:cNvSpPr txBox="1"/>
          <p:nvPr/>
        </p:nvSpPr>
        <p:spPr>
          <a:xfrm>
            <a:off x="4593600" y="1130400"/>
            <a:ext cx="2733480" cy="41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g</a:t>
            </a:r>
            <a:r>
              <a:rPr b="0" lang="en-GB" sz="2172" spc="-1" strike="noStrike" baseline="-101000">
                <a:latin typeface="Bitstream Vera Sans"/>
              </a:rPr>
              <a:t>L</a:t>
            </a:r>
            <a:r>
              <a:rPr b="0" lang="en-GB" sz="1800" spc="-1" strike="noStrike">
                <a:latin typeface="Bitstream Vera Sans"/>
              </a:rPr>
              <a:t> και g</a:t>
            </a:r>
            <a:r>
              <a:rPr b="0" lang="en-GB" sz="2172" spc="-1" strike="noStrike" baseline="-101000">
                <a:latin typeface="Bitstream Vera Sans"/>
              </a:rPr>
              <a:t>s</a:t>
            </a:r>
            <a:r>
              <a:rPr b="0" lang="en-GB" sz="1800" spc="-1" strike="noStrike">
                <a:latin typeface="Bitstream Vera Sans"/>
              </a:rPr>
              <a:t> είναι αριθμοί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85" name="Formula 12"/>
              <p:cNvSpPr txBox="1"/>
              <p:nvPr/>
            </p:nvSpPr>
            <p:spPr>
              <a:xfrm>
                <a:off x="3275640" y="4349520"/>
                <a:ext cx="152640" cy="323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86" name="Formula 13"/>
              <p:cNvSpPr txBox="1"/>
              <p:nvPr/>
            </p:nvSpPr>
            <p:spPr>
              <a:xfrm>
                <a:off x="4319640" y="4601520"/>
                <a:ext cx="2017440" cy="36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87" name="CustomShape 14"/>
          <p:cNvSpPr/>
          <p:nvPr/>
        </p:nvSpPr>
        <p:spPr>
          <a:xfrm>
            <a:off x="6255000" y="4572000"/>
            <a:ext cx="228600" cy="914400"/>
          </a:xfrm>
          <a:custGeom>
            <a:avLst/>
            <a:gdLst/>
            <a:ahLst/>
            <a:rect l="0" t="0" r="r" b="b"/>
            <a:pathLst>
              <a:path w="637" h="2542">
                <a:moveTo>
                  <a:pt x="0" y="0"/>
                </a:moveTo>
                <a:cubicBezTo>
                  <a:pt x="159" y="0"/>
                  <a:pt x="318" y="105"/>
                  <a:pt x="318" y="211"/>
                </a:cubicBezTo>
                <a:lnTo>
                  <a:pt x="318" y="1058"/>
                </a:lnTo>
                <a:cubicBezTo>
                  <a:pt x="318" y="1164"/>
                  <a:pt x="477" y="1270"/>
                  <a:pt x="636" y="1270"/>
                </a:cubicBezTo>
                <a:cubicBezTo>
                  <a:pt x="477" y="1270"/>
                  <a:pt x="318" y="1376"/>
                  <a:pt x="318" y="1482"/>
                </a:cubicBezTo>
                <a:lnTo>
                  <a:pt x="318" y="2329"/>
                </a:lnTo>
                <a:cubicBezTo>
                  <a:pt x="318" y="2435"/>
                  <a:pt x="159" y="2541"/>
                  <a:pt x="0" y="2541"/>
                </a:cubicBezTo>
              </a:path>
            </a:pathLst>
          </a:custGeom>
          <a:noFill/>
          <a:ln w="183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TextShape 15"/>
          <p:cNvSpPr txBox="1"/>
          <p:nvPr/>
        </p:nvSpPr>
        <p:spPr>
          <a:xfrm>
            <a:off x="4100400" y="5536800"/>
            <a:ext cx="59796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Το πείραμα δίνει, για το πρωτόνιο και το νετρόνιο: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9" name="TextShape 16"/>
          <p:cNvSpPr txBox="1"/>
          <p:nvPr/>
        </p:nvSpPr>
        <p:spPr>
          <a:xfrm>
            <a:off x="7075800" y="5799600"/>
            <a:ext cx="2963520" cy="1483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άρα, τα νουκλεόνια δεν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είναι στοιχειώδη.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Αν ήταν (όπως π.χ.,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το ηλεκτρόνιο)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θα είχαν  |g</a:t>
            </a:r>
            <a:r>
              <a:rPr b="0" lang="en-GB" sz="2172" spc="-1" strike="noStrike" baseline="-101000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| = 2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90" name="Formula 17"/>
              <p:cNvSpPr txBox="1"/>
              <p:nvPr/>
            </p:nvSpPr>
            <p:spPr>
              <a:xfrm>
                <a:off x="6463800" y="4874400"/>
                <a:ext cx="3132360" cy="696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Ν</m:t>
                        </m:r>
                      </m:sub>
                    </m:sSub>
                    <m:r>
                      <m:t xml:space="preserve">→</m:t>
                    </m:r>
                    <m:r>
                      <m:t xml:space="preserve">μ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Ν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91" name="Formula 18"/>
              <p:cNvSpPr txBox="1"/>
              <p:nvPr/>
            </p:nvSpPr>
            <p:spPr>
              <a:xfrm>
                <a:off x="145080" y="1495080"/>
                <a:ext cx="7135920" cy="731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</m:sSub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Ν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92" name="Formula 19"/>
              <p:cNvSpPr txBox="1"/>
              <p:nvPr/>
            </p:nvSpPr>
            <p:spPr>
              <a:xfrm>
                <a:off x="408600" y="3415680"/>
                <a:ext cx="5895720" cy="75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≡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spin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e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f>
                      <m:num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num>
                      <m:den>
                        <m:r>
                          <m:t xml:space="preserve">ℏ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93" name="Formula 20"/>
              <p:cNvSpPr txBox="1"/>
              <p:nvPr/>
            </p:nvSpPr>
            <p:spPr>
              <a:xfrm>
                <a:off x="4352400" y="4872600"/>
                <a:ext cx="1603800" cy="687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94" name="Line 21"/>
          <p:cNvSpPr/>
          <p:nvPr/>
        </p:nvSpPr>
        <p:spPr>
          <a:xfrm flipV="1">
            <a:off x="3164400" y="5365800"/>
            <a:ext cx="1179000" cy="8424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95" name="Formula 22"/>
              <p:cNvSpPr txBox="1"/>
              <p:nvPr/>
            </p:nvSpPr>
            <p:spPr>
              <a:xfrm>
                <a:off x="132120" y="6322320"/>
                <a:ext cx="3548880" cy="72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&lt;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z</m:t>
                            </m:r>
                          </m:sub>
                        </m:sSub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96" name="CustomShape 23"/>
          <p:cNvSpPr/>
          <p:nvPr/>
        </p:nvSpPr>
        <p:spPr>
          <a:xfrm>
            <a:off x="5697720" y="6085080"/>
            <a:ext cx="228600" cy="914400"/>
          </a:xfrm>
          <a:custGeom>
            <a:avLst/>
            <a:gdLst/>
            <a:ahLst/>
            <a:rect l="0" t="0" r="r" b="b"/>
            <a:pathLst>
              <a:path w="637" h="2542">
                <a:moveTo>
                  <a:pt x="0" y="0"/>
                </a:moveTo>
                <a:cubicBezTo>
                  <a:pt x="159" y="0"/>
                  <a:pt x="318" y="105"/>
                  <a:pt x="318" y="211"/>
                </a:cubicBezTo>
                <a:lnTo>
                  <a:pt x="318" y="1058"/>
                </a:lnTo>
                <a:cubicBezTo>
                  <a:pt x="318" y="1164"/>
                  <a:pt x="477" y="1270"/>
                  <a:pt x="636" y="1270"/>
                </a:cubicBezTo>
                <a:cubicBezTo>
                  <a:pt x="477" y="1270"/>
                  <a:pt x="318" y="1376"/>
                  <a:pt x="318" y="1482"/>
                </a:cubicBezTo>
                <a:lnTo>
                  <a:pt x="318" y="2329"/>
                </a:lnTo>
                <a:cubicBezTo>
                  <a:pt x="318" y="2435"/>
                  <a:pt x="159" y="2541"/>
                  <a:pt x="0" y="254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24"/>
          <p:cNvSpPr/>
          <p:nvPr/>
        </p:nvSpPr>
        <p:spPr>
          <a:xfrm>
            <a:off x="6886080" y="6085080"/>
            <a:ext cx="228600" cy="914400"/>
          </a:xfrm>
          <a:custGeom>
            <a:avLst/>
            <a:gdLst/>
            <a:ahLst/>
            <a:rect l="0" t="0" r="r" b="b"/>
            <a:pathLst>
              <a:path w="637" h="2542">
                <a:moveTo>
                  <a:pt x="0" y="0"/>
                </a:moveTo>
                <a:cubicBezTo>
                  <a:pt x="159" y="0"/>
                  <a:pt x="318" y="105"/>
                  <a:pt x="318" y="211"/>
                </a:cubicBezTo>
                <a:lnTo>
                  <a:pt x="318" y="1058"/>
                </a:lnTo>
                <a:cubicBezTo>
                  <a:pt x="318" y="1164"/>
                  <a:pt x="477" y="1270"/>
                  <a:pt x="636" y="1270"/>
                </a:cubicBezTo>
                <a:cubicBezTo>
                  <a:pt x="477" y="1270"/>
                  <a:pt x="318" y="1376"/>
                  <a:pt x="318" y="1482"/>
                </a:cubicBezTo>
                <a:lnTo>
                  <a:pt x="318" y="2329"/>
                </a:lnTo>
                <a:cubicBezTo>
                  <a:pt x="318" y="2435"/>
                  <a:pt x="159" y="2541"/>
                  <a:pt x="0" y="2541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98" name="Formula 25"/>
              <p:cNvSpPr txBox="1"/>
              <p:nvPr/>
            </p:nvSpPr>
            <p:spPr>
              <a:xfrm>
                <a:off x="5919120" y="6383520"/>
                <a:ext cx="1128960" cy="368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|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|</m:t>
                    </m:r>
                    <m:r>
                      <m:t xml:space="preserve">≠</m:t>
                    </m:r>
                    <m:r>
                      <m:t xml:space="preserve">2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99" name="Formula 26"/>
              <p:cNvSpPr txBox="1"/>
              <p:nvPr/>
            </p:nvSpPr>
            <p:spPr>
              <a:xfrm>
                <a:off x="4005720" y="6221160"/>
                <a:ext cx="175788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2.8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00" name="Formula 27"/>
              <p:cNvSpPr txBox="1"/>
              <p:nvPr/>
            </p:nvSpPr>
            <p:spPr>
              <a:xfrm>
                <a:off x="4005720" y="6626160"/>
                <a:ext cx="177372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1.9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01" name="TextShape 28"/>
          <p:cNvSpPr txBox="1"/>
          <p:nvPr/>
        </p:nvSpPr>
        <p:spPr>
          <a:xfrm>
            <a:off x="9444600" y="6219000"/>
            <a:ext cx="455040" cy="89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54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5400" spc="-1" strike="noStrike">
              <a:latin typeface="Bitstream Vera Sans"/>
            </a:endParaRPr>
          </a:p>
        </p:txBody>
      </p:sp>
      <p:sp>
        <p:nvSpPr>
          <p:cNvPr id="602" name="TextShape 29"/>
          <p:cNvSpPr txBox="1"/>
          <p:nvPr/>
        </p:nvSpPr>
        <p:spPr>
          <a:xfrm>
            <a:off x="120600" y="4870800"/>
            <a:ext cx="2008800" cy="1530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Κατ' αναλογία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με: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γράφουμε: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03" name="Formula 30"/>
              <p:cNvSpPr txBox="1"/>
              <p:nvPr/>
            </p:nvSpPr>
            <p:spPr>
              <a:xfrm>
                <a:off x="293040" y="5366880"/>
                <a:ext cx="170028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04" name="TextShape 31"/>
          <p:cNvSpPr txBox="1"/>
          <p:nvPr/>
        </p:nvSpPr>
        <p:spPr>
          <a:xfrm>
            <a:off x="7556760" y="1663920"/>
            <a:ext cx="2730600" cy="32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600" spc="-1" strike="noStrike">
                <a:latin typeface="Bitstream Vera Sans"/>
              </a:rPr>
              <a:t>Πυρηνική μαγνητόνη</a:t>
            </a:r>
            <a:r>
              <a:rPr b="0" lang="en-GB" sz="1600" spc="-1" strike="noStrike">
                <a:latin typeface="Bitstream Vera Sans"/>
              </a:rPr>
              <a:t> </a:t>
            </a:r>
            <a:endParaRPr b="0" lang="en-GB" sz="1600" spc="-1" strike="noStrike">
              <a:latin typeface="Bitstream Vera Sans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2165400" y="4078800"/>
            <a:ext cx="3429000" cy="160020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606" name="" descr=""/>
          <p:cNvPicPr/>
          <p:nvPr/>
        </p:nvPicPr>
        <p:blipFill>
          <a:blip r:embed="rId1"/>
          <a:stretch/>
        </p:blipFill>
        <p:spPr>
          <a:xfrm>
            <a:off x="5610600" y="4277160"/>
            <a:ext cx="4261680" cy="2767680"/>
          </a:xfrm>
          <a:prstGeom prst="rect">
            <a:avLst/>
          </a:prstGeom>
          <a:ln>
            <a:noFill/>
          </a:ln>
        </p:spPr>
      </p:pic>
      <p:sp>
        <p:nvSpPr>
          <p:cNvPr id="607" name="CustomShape 2"/>
          <p:cNvSpPr/>
          <p:nvPr/>
        </p:nvSpPr>
        <p:spPr>
          <a:xfrm>
            <a:off x="4501800" y="6352200"/>
            <a:ext cx="862200" cy="7704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TextShape 3"/>
          <p:cNvSpPr txBox="1"/>
          <p:nvPr/>
        </p:nvSpPr>
        <p:spPr>
          <a:xfrm>
            <a:off x="504000" y="3240"/>
            <a:ext cx="9071640" cy="920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Spin πυρήνα (J) και μαγνητική ροπή (μ)</a:t>
            </a:r>
            <a:br/>
            <a:r>
              <a:rPr b="1" lang="en-GB" sz="2400" spc="-1" strike="noStrike">
                <a:solidFill>
                  <a:srgbClr val="ed1c24"/>
                </a:solidFill>
                <a:latin typeface="Bitstream Vera Sans"/>
              </a:rPr>
              <a:t>Μέτρηση του μ με πυρηνικό μαγνητικό συντονισμό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09" name="TextShape 4"/>
          <p:cNvSpPr txBox="1"/>
          <p:nvPr/>
        </p:nvSpPr>
        <p:spPr>
          <a:xfrm>
            <a:off x="324000" y="914400"/>
            <a:ext cx="9783000" cy="5645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Σπιν πυρήνα, J = ολικό τροχιακό σπίν των νουκλεονίων + το άθροισμα των σπιν τους.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Το ολικό σπίν J καθορίζει τη μαγνητική ροπή του  πυρήνα, μ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72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Ενεργειακές διαφορές που αντανακλoύν τα m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j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.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72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Μετράμε τις ενεργειακές διαφορές, κι έτσι το μ,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με πυρηνικό μαγνητικό συντονισμό: παλλόμενο Η/Μ πεδίο κυκλικής συχνότητας ω → μεταπτώσεις μεταξύ των δύο σταθμών: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0" name="Formula 5"/>
              <p:cNvSpPr txBox="1"/>
              <p:nvPr/>
            </p:nvSpPr>
            <p:spPr>
              <a:xfrm>
                <a:off x="1078920" y="1578240"/>
                <a:ext cx="8320320" cy="693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πυρήνα</m:t>
                    </m:r>
                    <m:r>
                      <m:t xml:space="preserve">≡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</m:nary>
                    <m:r>
                      <m:t xml:space="preserve">+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nary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L</m:t>
                                </m:r>
                              </m:e>
                            </m:acc>
                            <m:r>
                              <m:t xml:space="preserve">+</m:t>
                            </m:r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S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11" name="Formula 6"/>
              <p:cNvSpPr txBox="1"/>
              <p:nvPr/>
            </p:nvSpPr>
            <p:spPr>
              <a:xfrm>
                <a:off x="2266920" y="5270760"/>
                <a:ext cx="2625120" cy="387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t xml:space="preserve">⋅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B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B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12" name="CustomShape 7"/>
          <p:cNvSpPr/>
          <p:nvPr/>
        </p:nvSpPr>
        <p:spPr>
          <a:xfrm>
            <a:off x="8535240" y="4277160"/>
            <a:ext cx="1022760" cy="238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CustomShape 8"/>
          <p:cNvSpPr/>
          <p:nvPr/>
        </p:nvSpPr>
        <p:spPr>
          <a:xfrm>
            <a:off x="7765920" y="5138280"/>
            <a:ext cx="2045520" cy="681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Freeform 9"/>
          <p:cNvSpPr/>
          <p:nvPr/>
        </p:nvSpPr>
        <p:spPr>
          <a:xfrm>
            <a:off x="8301600" y="2829240"/>
            <a:ext cx="1703520" cy="1514520"/>
          </a:xfrm>
          <a:custGeom>
            <a:avLst/>
            <a:gdLst/>
            <a:ahLst/>
            <a:rect l="0" t="0" r="r" b="b"/>
            <a:pathLst>
              <a:path w="4732" h="4207">
                <a:moveTo>
                  <a:pt x="0" y="579"/>
                </a:moveTo>
                <a:cubicBezTo>
                  <a:pt x="535" y="500"/>
                  <a:pt x="1064" y="402"/>
                  <a:pt x="1607" y="341"/>
                </a:cubicBezTo>
                <a:cubicBezTo>
                  <a:pt x="2180" y="277"/>
                  <a:pt x="2758" y="262"/>
                  <a:pt x="3319" y="150"/>
                </a:cubicBezTo>
                <a:cubicBezTo>
                  <a:pt x="4070" y="0"/>
                  <a:pt x="4505" y="764"/>
                  <a:pt x="4409" y="1343"/>
                </a:cubicBezTo>
                <a:cubicBezTo>
                  <a:pt x="4326" y="1830"/>
                  <a:pt x="4731" y="2464"/>
                  <a:pt x="4357" y="2823"/>
                </a:cubicBezTo>
                <a:cubicBezTo>
                  <a:pt x="3822" y="3335"/>
                  <a:pt x="3793" y="3957"/>
                  <a:pt x="3059" y="4206"/>
                </a:cubicBez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615" name="TextShape 10"/>
          <p:cNvSpPr txBox="1"/>
          <p:nvPr/>
        </p:nvSpPr>
        <p:spPr>
          <a:xfrm>
            <a:off x="48600" y="3574800"/>
            <a:ext cx="2008800" cy="21888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Κατ' αναλογία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με: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γράφουμε: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6" name="Formula 11"/>
              <p:cNvSpPr txBox="1"/>
              <p:nvPr/>
            </p:nvSpPr>
            <p:spPr>
              <a:xfrm>
                <a:off x="30960" y="5715000"/>
                <a:ext cx="2712240" cy="687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  <m:r>
                          <m:t xml:space="preserve">ℏ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17" name="Formula 12"/>
              <p:cNvSpPr txBox="1"/>
              <p:nvPr/>
            </p:nvSpPr>
            <p:spPr>
              <a:xfrm>
                <a:off x="1392840" y="6433200"/>
                <a:ext cx="4452480" cy="674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οπότε</m:t>
                    </m:r>
                    <m:r>
                      <m:t xml:space="preserve">U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Β</m:t>
                    </m:r>
                    <m:r>
                      <m:t xml:space="preserve">=</m:t>
                    </m:r>
                    <m:r>
                      <m:t xml:space="preserve">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r>
                              <m:t xml:space="preserve">μ</m:t>
                            </m:r>
                          </m:num>
                          <m:den>
                            <m:r>
                              <m:t xml:space="preserve">j</m:t>
                            </m:r>
                          </m:den>
                        </m:f>
                        <m:r>
                          <m:t xml:space="preserve">Β</m:t>
                        </m:r>
                      </m:e>
                    </m:d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18" name="TextShape 13"/>
          <p:cNvSpPr txBox="1"/>
          <p:nvPr/>
        </p:nvSpPr>
        <p:spPr>
          <a:xfrm>
            <a:off x="2141640" y="4071600"/>
            <a:ext cx="35733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Επιπλέον δυναμική ενέργεια λόγω αλληλεπίδρασης της μαγνητικής διπολικής ροπής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 το μαγνητικό πεδίο: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9" name="CustomShape 14"/>
          <p:cNvSpPr/>
          <p:nvPr/>
        </p:nvSpPr>
        <p:spPr>
          <a:xfrm>
            <a:off x="8914320" y="4419720"/>
            <a:ext cx="858240" cy="2001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15"/>
          <p:cNvSpPr/>
          <p:nvPr/>
        </p:nvSpPr>
        <p:spPr>
          <a:xfrm>
            <a:off x="8087400" y="5142240"/>
            <a:ext cx="1716480" cy="571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21" name="Formula 16"/>
              <p:cNvSpPr txBox="1"/>
              <p:nvPr/>
            </p:nvSpPr>
            <p:spPr>
              <a:xfrm>
                <a:off x="8402760" y="5960520"/>
                <a:ext cx="1688760" cy="460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k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22" name="Formula 17"/>
              <p:cNvSpPr txBox="1"/>
              <p:nvPr/>
            </p:nvSpPr>
            <p:spPr>
              <a:xfrm>
                <a:off x="8718120" y="4409280"/>
                <a:ext cx="1111320" cy="460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k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23" name="Formula 18"/>
              <p:cNvSpPr txBox="1"/>
              <p:nvPr/>
            </p:nvSpPr>
            <p:spPr>
              <a:xfrm>
                <a:off x="8070840" y="4939920"/>
                <a:ext cx="1756800" cy="843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ω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  <m:r>
                      <m:t xml:space="preserve">Β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24" name="CustomShape 19"/>
          <p:cNvSpPr/>
          <p:nvPr/>
        </p:nvSpPr>
        <p:spPr>
          <a:xfrm>
            <a:off x="9041400" y="4960080"/>
            <a:ext cx="408960" cy="383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TextShape 20"/>
          <p:cNvSpPr txBox="1"/>
          <p:nvPr/>
        </p:nvSpPr>
        <p:spPr>
          <a:xfrm>
            <a:off x="6606000" y="4114800"/>
            <a:ext cx="2197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k = κάποιος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θετικός ακέραιος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26" name="Formula 21"/>
              <p:cNvSpPr txBox="1"/>
              <p:nvPr/>
            </p:nvSpPr>
            <p:spPr>
              <a:xfrm>
                <a:off x="221040" y="4070880"/>
                <a:ext cx="170028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27" name="Formula 22"/>
              <p:cNvSpPr txBox="1"/>
              <p:nvPr/>
            </p:nvSpPr>
            <p:spPr>
              <a:xfrm>
                <a:off x="328680" y="4970520"/>
                <a:ext cx="169344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≡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J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28" name="Line 23"/>
          <p:cNvSpPr/>
          <p:nvPr/>
        </p:nvSpPr>
        <p:spPr>
          <a:xfrm flipH="1">
            <a:off x="545760" y="5474520"/>
            <a:ext cx="108000" cy="4572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24"/>
          <p:cNvSpPr/>
          <p:nvPr/>
        </p:nvSpPr>
        <p:spPr>
          <a:xfrm rot="3000000">
            <a:off x="2671560" y="5646960"/>
            <a:ext cx="228600" cy="1083600"/>
          </a:xfrm>
          <a:custGeom>
            <a:avLst/>
            <a:gdLst/>
            <a:ahLst/>
            <a:rect l="0" t="0" r="r" b="b"/>
            <a:pathLst>
              <a:path w="638" h="3012">
                <a:moveTo>
                  <a:pt x="0" y="0"/>
                </a:moveTo>
                <a:cubicBezTo>
                  <a:pt x="160" y="0"/>
                  <a:pt x="319" y="125"/>
                  <a:pt x="318" y="250"/>
                </a:cubicBezTo>
                <a:lnTo>
                  <a:pt x="319" y="1254"/>
                </a:lnTo>
                <a:cubicBezTo>
                  <a:pt x="319" y="1380"/>
                  <a:pt x="478" y="1505"/>
                  <a:pt x="637" y="1505"/>
                </a:cubicBezTo>
                <a:cubicBezTo>
                  <a:pt x="478" y="1505"/>
                  <a:pt x="318" y="1630"/>
                  <a:pt x="319" y="1755"/>
                </a:cubicBezTo>
                <a:lnTo>
                  <a:pt x="319" y="2760"/>
                </a:lnTo>
                <a:cubicBezTo>
                  <a:pt x="319" y="2885"/>
                  <a:pt x="159" y="3011"/>
                  <a:pt x="0" y="3010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TextShape 25"/>
          <p:cNvSpPr txBox="1"/>
          <p:nvPr/>
        </p:nvSpPr>
        <p:spPr>
          <a:xfrm>
            <a:off x="9405720" y="-73080"/>
            <a:ext cx="22860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1733400" y="3922200"/>
            <a:ext cx="7543800" cy="914400"/>
          </a:xfrm>
          <a:prstGeom prst="ellipse">
            <a:avLst/>
          </a:prstGeom>
          <a:solidFill>
            <a:srgbClr val="fffbc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TextShape 2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Spin πυρήνα (J) και μαγνητική ροπή (μ)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633" name="TextShape 3"/>
          <p:cNvSpPr txBox="1"/>
          <p:nvPr/>
        </p:nvSpPr>
        <p:spPr>
          <a:xfrm>
            <a:off x="144000" y="1045080"/>
            <a:ext cx="9783000" cy="465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Oι πυρήνες έχουν μαγνητικές ροπές μ  ~ -3 μ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N 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έως 10 μ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N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Μικρή σε σχέση με τον αριθμό νουκλεονίων (το καθένα νουκλεόνιο έχει μ ~ -2 μ</a:t>
            </a:r>
            <a:r>
              <a:rPr b="0" lang="en-GB" sz="2200" spc="-1" strike="noStrike" baseline="-101000">
                <a:latin typeface="Bitstream Vera Sans"/>
              </a:rPr>
              <a:t>N </a:t>
            </a:r>
            <a:r>
              <a:rPr b="0" lang="en-GB" sz="2200" spc="-1" strike="noStrike">
                <a:latin typeface="Bitstream Vera Sans"/>
              </a:rPr>
              <a:t>έως +3  μ</a:t>
            </a:r>
            <a:r>
              <a:rPr b="0" lang="en-GB" sz="2200" spc="-1" strike="noStrike" baseline="-101000">
                <a:latin typeface="Bitstream Vera Sans"/>
              </a:rPr>
              <a:t>N </a:t>
            </a:r>
            <a:r>
              <a:rPr b="0" lang="en-GB" sz="2200" spc="-1" strike="noStrike">
                <a:latin typeface="Bitstream Vera Sans"/>
              </a:rPr>
              <a:t>) 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Ταιριάζει με την υπόθεση ότι ουσιαστικά μόνο τα “ασύζευκτα” νουκελόνια συνεισφέρουν στη συνολική μαγνητική ροπή του πυρήνα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200" spc="-1" strike="noStrike">
                <a:latin typeface="Bitstream Vera Sans"/>
              </a:rPr>
              <a:t>Μικρή επίσης και σε σχέση με μαγνητόνη Bohr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Έτσι, έχουμε μια σοβαρή ένδειξη ότι δεν έχουμε ηλεκτρόνια στους πυρήνες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Γιατί: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634" name="CustomShape 4"/>
          <p:cNvSpPr/>
          <p:nvPr/>
        </p:nvSpPr>
        <p:spPr>
          <a:xfrm>
            <a:off x="297360" y="5250240"/>
            <a:ext cx="4806000" cy="725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35" name="Formula 5"/>
              <p:cNvSpPr txBox="1"/>
              <p:nvPr/>
            </p:nvSpPr>
            <p:spPr>
              <a:xfrm>
                <a:off x="3445200" y="5249160"/>
                <a:ext cx="1632960" cy="735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e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36" name="TextShape 6"/>
          <p:cNvSpPr txBox="1"/>
          <p:nvPr/>
        </p:nvSpPr>
        <p:spPr>
          <a:xfrm>
            <a:off x="255960" y="5426640"/>
            <a:ext cx="33048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Μαγνητόνη του Bohr, μ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Β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7" name="CustomShape 7"/>
          <p:cNvSpPr/>
          <p:nvPr/>
        </p:nvSpPr>
        <p:spPr>
          <a:xfrm>
            <a:off x="297720" y="6006600"/>
            <a:ext cx="4806000" cy="7254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38" name="Formula 8"/>
              <p:cNvSpPr txBox="1"/>
              <p:nvPr/>
            </p:nvSpPr>
            <p:spPr>
              <a:xfrm>
                <a:off x="3445560" y="6005520"/>
                <a:ext cx="1677960" cy="735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Ν</m:t>
                        </m:r>
                      </m:sub>
                    </m:sSub>
                    <m:r>
                      <m:t xml:space="preserve">≡</m:t>
                    </m:r>
                    <m:f>
                      <m:num>
                        <m:r>
                          <m:t xml:space="preserve">e</m:t>
                        </m:r>
                        <m:r>
                          <m:t xml:space="preserve">ℏ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39" name="TextShape 9"/>
          <p:cNvSpPr txBox="1"/>
          <p:nvPr/>
        </p:nvSpPr>
        <p:spPr>
          <a:xfrm>
            <a:off x="256320" y="6183000"/>
            <a:ext cx="330480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Πυρηνική Μαγνητόνη, μ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Ν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40" name="CustomShape 10"/>
          <p:cNvSpPr/>
          <p:nvPr/>
        </p:nvSpPr>
        <p:spPr>
          <a:xfrm>
            <a:off x="5441400" y="5257800"/>
            <a:ext cx="228600" cy="1371600"/>
          </a:xfrm>
          <a:custGeom>
            <a:avLst/>
            <a:gdLst/>
            <a:ahLst/>
            <a:rect l="0" t="0" r="r" b="b"/>
            <a:pathLst>
              <a:path w="637" h="3812">
                <a:moveTo>
                  <a:pt x="0" y="0"/>
                </a:moveTo>
                <a:cubicBezTo>
                  <a:pt x="159" y="0"/>
                  <a:pt x="318" y="158"/>
                  <a:pt x="318" y="317"/>
                </a:cubicBezTo>
                <a:lnTo>
                  <a:pt x="318" y="1587"/>
                </a:lnTo>
                <a:cubicBezTo>
                  <a:pt x="318" y="1746"/>
                  <a:pt x="477" y="1905"/>
                  <a:pt x="636" y="1905"/>
                </a:cubicBezTo>
                <a:cubicBezTo>
                  <a:pt x="477" y="1905"/>
                  <a:pt x="318" y="2064"/>
                  <a:pt x="318" y="2223"/>
                </a:cubicBezTo>
                <a:lnTo>
                  <a:pt x="318" y="3493"/>
                </a:lnTo>
                <a:cubicBezTo>
                  <a:pt x="318" y="3652"/>
                  <a:pt x="159" y="3811"/>
                  <a:pt x="0" y="3811"/>
                </a:cubicBezTo>
              </a:path>
            </a:pathLst>
          </a:custGeom>
          <a:noFill/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41" name="Formula 11"/>
              <p:cNvSpPr txBox="1"/>
              <p:nvPr/>
            </p:nvSpPr>
            <p:spPr>
              <a:xfrm>
                <a:off x="5749200" y="5573520"/>
                <a:ext cx="1882080" cy="370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Β</m:t>
                        </m:r>
                      </m:sub>
                    </m:sSub>
                    <m:r>
                      <m:t xml:space="preserve">≃</m:t>
                    </m:r>
                    <m:r>
                      <m:t xml:space="preserve">2000</m:t>
                    </m:r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N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642" name="TextShape 12"/>
          <p:cNvSpPr txBox="1"/>
          <p:nvPr/>
        </p:nvSpPr>
        <p:spPr>
          <a:xfrm>
            <a:off x="1369800" y="3814200"/>
            <a:ext cx="22860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643" name="TextShape 13"/>
          <p:cNvSpPr txBox="1"/>
          <p:nvPr/>
        </p:nvSpPr>
        <p:spPr>
          <a:xfrm>
            <a:off x="5756760" y="6019920"/>
            <a:ext cx="4251240" cy="110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600" spc="-1" strike="noStrike">
                <a:latin typeface="Bitstream Vera Sans"/>
              </a:rPr>
              <a:t>Πυρηνική μαγνητόνη</a:t>
            </a:r>
            <a:r>
              <a:rPr b="0" lang="en-GB" sz="1600" spc="-1" strike="noStrike">
                <a:latin typeface="Bitstream Vera Sans"/>
              </a:rPr>
              <a:t> ~ 1/2000 της μαγνητόνης του Bohr μ</a:t>
            </a:r>
            <a:r>
              <a:rPr b="0" lang="en-GB" sz="1600" spc="-1" strike="noStrike" baseline="-101000">
                <a:latin typeface="Bitstream Vera Sans"/>
              </a:rPr>
              <a:t>B</a:t>
            </a:r>
            <a:r>
              <a:rPr b="0" lang="en-GB" sz="1600" spc="-1" strike="noStrike">
                <a:latin typeface="Bitstream Vera Sans"/>
              </a:rPr>
              <a:t> (που ορίζεται με τη μάζα του ηλεκτρονίου αντί του πρωτονίου)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44" name="TextShape 14"/>
          <p:cNvSpPr txBox="1"/>
          <p:nvPr/>
        </p:nvSpPr>
        <p:spPr>
          <a:xfrm>
            <a:off x="9095760" y="3814560"/>
            <a:ext cx="22860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xtShape 1"/>
          <p:cNvSpPr txBox="1"/>
          <p:nvPr/>
        </p:nvSpPr>
        <p:spPr>
          <a:xfrm>
            <a:off x="504000" y="169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200" spc="-1" strike="noStrike">
                <a:latin typeface="Bitstream Vera Sans"/>
              </a:rPr>
              <a:t>Mαγνητική ροπή πυρήνα, μ</a:t>
            </a:r>
            <a:r>
              <a:rPr b="0" lang="en-GB" sz="3200" spc="-1" strike="noStrike">
                <a:latin typeface="Bitstream Vera Sans"/>
              </a:rPr>
              <a:t> = μαγνητική ροπή του </a:t>
            </a:r>
            <a:r>
              <a:rPr b="1" lang="en-GB" sz="3200" spc="-1" strike="noStrike">
                <a:latin typeface="Bitstream Vera Sans"/>
              </a:rPr>
              <a:t>ασύζευκτου νουκλεονίου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646" name="TextShape 2"/>
          <p:cNvSpPr txBox="1"/>
          <p:nvPr/>
        </p:nvSpPr>
        <p:spPr>
          <a:xfrm>
            <a:off x="72000" y="1202400"/>
            <a:ext cx="99864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Αυτό το νουκλεόνιο έχει μαγνητική διπολική ροπή: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Για να πάρουμε υπόψιν μας το ότι το νετρόνιο δεν έχει φορτίο, γράφουμε για τη μαγνητική ροπή λόγω L: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Πρωτόνιο: g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L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= 1 , νετρόνιο: g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L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= 0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Τον πυρήνα τον χαρακτηρίζει το ολικό του σπίν J, και γράφουμε                        , ώστε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την κύρια εξάρτηση από το j να την έχει το μ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                   </a:t>
            </a:r>
            <a:r>
              <a:rPr b="0" lang="en-GB" sz="2200" spc="-1" strike="noStrike">
                <a:latin typeface="Bitstream Vera Sans"/>
              </a:rPr>
              <a:t>Εξισώνοντας, εισάγουμε το j και τελικά παίρνουμε: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47" name="" descr=""/>
          <p:cNvPicPr/>
          <p:nvPr/>
        </p:nvPicPr>
        <p:blipFill>
          <a:blip r:embed="rId1"/>
          <a:stretch/>
        </p:blipFill>
        <p:spPr>
          <a:xfrm>
            <a:off x="1143000" y="4678200"/>
            <a:ext cx="8001000" cy="2123640"/>
          </a:xfrm>
          <a:prstGeom prst="rect">
            <a:avLst/>
          </a:prstGeom>
          <a:ln>
            <a:noFill/>
          </a:ln>
        </p:spPr>
      </p:pic>
      <p:sp>
        <p:nvSpPr>
          <p:cNvPr id="648" name="TextShape 3"/>
          <p:cNvSpPr txBox="1"/>
          <p:nvPr/>
        </p:nvSpPr>
        <p:spPr>
          <a:xfrm>
            <a:off x="220320" y="6396840"/>
            <a:ext cx="9719280" cy="6879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Οι μετρούμενες μαγνητικές ροπές των πυρήνων είναι κοντά στις τιμές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που βρήκαμε παίρνοντας συνεισφορά μόνο από το ασύζευκτο νουκλεόνιο !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49" name="TextShape 4"/>
          <p:cNvSpPr txBox="1"/>
          <p:nvPr/>
        </p:nvSpPr>
        <p:spPr>
          <a:xfrm>
            <a:off x="1238400" y="6015600"/>
            <a:ext cx="487908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Αuτές εδώ ονομάζονται “τιμές Schmidt”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50" name="Formula 5"/>
              <p:cNvSpPr txBox="1"/>
              <p:nvPr/>
            </p:nvSpPr>
            <p:spPr>
              <a:xfrm>
                <a:off x="349200" y="3886200"/>
                <a:ext cx="169164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&lt;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μ</m:t>
                        </m:r>
                      </m:e>
                    </m:acc>
                    <m:r>
                      <m:rPr>
                        <m:lit/>
                        <m:nor/>
                      </m:rPr>
                      <m:t xml:space="preserve">&gt;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μ</m:t>
                        </m:r>
                      </m:num>
                      <m:den>
                        <m:r>
                          <m:t xml:space="preserve">ℏ</m:t>
                        </m:r>
                      </m:den>
                    </m:f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&lt;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J</m:t>
                            </m:r>
                          </m:e>
                        </m:acc>
                        <m:r>
                          <m:rPr>
                            <m:lit/>
                            <m:nor/>
                          </m:rPr>
                          <m:t xml:space="preserve">&gt;</m:t>
                        </m:r>
                      </m:num>
                      <m:den>
                        <m:r>
                          <m:t xml:space="preserve">j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51" name="CustomShape 6"/>
          <p:cNvSpPr/>
          <p:nvPr/>
        </p:nvSpPr>
        <p:spPr>
          <a:xfrm>
            <a:off x="7711200" y="1492200"/>
            <a:ext cx="1926000" cy="6858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CustomShape 7"/>
          <p:cNvSpPr/>
          <p:nvPr/>
        </p:nvSpPr>
        <p:spPr>
          <a:xfrm>
            <a:off x="1123200" y="3832200"/>
            <a:ext cx="934200" cy="7398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Freeform 8"/>
          <p:cNvSpPr/>
          <p:nvPr/>
        </p:nvSpPr>
        <p:spPr>
          <a:xfrm>
            <a:off x="9614880" y="1689480"/>
            <a:ext cx="351000" cy="2654280"/>
          </a:xfrm>
          <a:custGeom>
            <a:avLst/>
            <a:gdLst/>
            <a:ahLst/>
            <a:rect l="0" t="0" r="r" b="b"/>
            <a:pathLst>
              <a:path w="975" h="7373">
                <a:moveTo>
                  <a:pt x="50" y="364"/>
                </a:moveTo>
                <a:cubicBezTo>
                  <a:pt x="793" y="0"/>
                  <a:pt x="749" y="1196"/>
                  <a:pt x="848" y="1701"/>
                </a:cubicBezTo>
                <a:cubicBezTo>
                  <a:pt x="974" y="2344"/>
                  <a:pt x="890" y="3017"/>
                  <a:pt x="898" y="3676"/>
                </a:cubicBezTo>
                <a:cubicBezTo>
                  <a:pt x="906" y="4312"/>
                  <a:pt x="901" y="4952"/>
                  <a:pt x="898" y="5588"/>
                </a:cubicBezTo>
                <a:cubicBezTo>
                  <a:pt x="895" y="6253"/>
                  <a:pt x="762" y="7112"/>
                  <a:pt x="150" y="7308"/>
                </a:cubicBezTo>
                <a:lnTo>
                  <a:pt x="0" y="7372"/>
                </a:lnTo>
              </a:path>
            </a:pathLst>
          </a:custGeom>
          <a:ln w="3672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mc:AlternateContent>
        <mc:Choice xmlns:a14="http://schemas.microsoft.com/office/drawing/2010/main" Requires="a14">
          <p:sp>
            <p:nvSpPr>
              <p:cNvPr id="654" name="Formula 9"/>
              <p:cNvSpPr txBox="1"/>
              <p:nvPr/>
            </p:nvSpPr>
            <p:spPr>
              <a:xfrm>
                <a:off x="411480" y="1479600"/>
                <a:ext cx="9297720" cy="731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μ</m:t>
                            </m:r>
                          </m:e>
                        </m:acc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</m:sSub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r>
                          <m:t xml:space="preserve">q</m:t>
                        </m:r>
                      </m:num>
                      <m:den>
                        <m:r>
                          <m:t xml:space="preserve">2</m:t>
                        </m:r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c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Ν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sSub>
                      <m:e>
                        <m:r>
                          <m:t xml:space="preserve">g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Ν</m:t>
                            </m:r>
                          </m:sub>
                        </m:sSub>
                      </m:num>
                      <m:den>
                        <m:r>
                          <m:t xml:space="preserve">ℏ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</m:sSub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  <m:r>
                          <m:t xml:space="preserve">+</m:t>
                        </m:r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655" name="TextShape 10"/>
          <p:cNvSpPr txBox="1"/>
          <p:nvPr/>
        </p:nvSpPr>
        <p:spPr>
          <a:xfrm>
            <a:off x="8376840" y="5643000"/>
            <a:ext cx="152496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Σχέση 5.26,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βιβίλο C&amp;G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Shape 1"/>
          <p:cNvSpPr txBox="1"/>
          <p:nvPr/>
        </p:nvSpPr>
        <p:spPr>
          <a:xfrm>
            <a:off x="360000" y="85320"/>
            <a:ext cx="955440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Συμπεράσματα από το πυρηνικό μοντέλο των φλοιών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657" name="TextShape 2"/>
          <p:cNvSpPr txBox="1"/>
          <p:nvPr/>
        </p:nvSpPr>
        <p:spPr>
          <a:xfrm>
            <a:off x="-36000" y="698400"/>
            <a:ext cx="10116000" cy="646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Με το να βάλουμε τα νουκλεόνια μέσα σ' ένα κεντρικό πηγάδι </a:t>
            </a:r>
            <a:r>
              <a:rPr b="0" lang="en-GB" sz="2000" spc="-1" strike="noStrike">
                <a:latin typeface="Bitstream Vera Sans"/>
              </a:rPr>
              <a:t>δυναμικού, και να προσθέσουμε απλά και ένα όρο ανάλογο της σύζευξης </a:t>
            </a:r>
            <a:r>
              <a:rPr b="0" lang="en-GB" sz="2000" spc="-1" strike="noStrike">
                <a:latin typeface="Bitstream Vera Sans"/>
              </a:rPr>
              <a:t>L*S , αναπαράγουμε σε πολύ καλό βαθμό τις ενεργειακές στάθμες που </a:t>
            </a:r>
            <a:r>
              <a:rPr b="0" lang="en-GB" sz="2000" spc="-1" strike="noStrike">
                <a:latin typeface="Bitstream Vera Sans"/>
              </a:rPr>
              <a:t>μπορούν να καταλάβουν τα νουκλεόνια.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Όταν τα νουκλεόνια συμληρώνουν αυτές τις στάθμες από τη μικρότερη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στη μεγαλύτερη χωρίς κενά, ο πυρήνας σαν σύνολο βρίσκεται στην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ελάχιστη δυνατή ενεργειακή κατάσταση, δηλαδή στη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θεμελιώδη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κατάσταση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.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Το μοντέλο των φλοιών εξηγεί τη μεγάλη πλειοψηφία των χαρακτηριστι- </a:t>
            </a:r>
            <a:r>
              <a:rPr b="0" lang="en-GB" sz="2000" spc="-1" strike="noStrike">
                <a:latin typeface="Bitstream Vera Sans"/>
              </a:rPr>
              <a:t>κών των άρτιων-περιττών (Ν=άρτιο, και Ζ=περιττό) ή περιττών-άρτιων </a:t>
            </a:r>
            <a:r>
              <a:rPr b="0" lang="en-GB" sz="2000" spc="-1" strike="noStrike">
                <a:latin typeface="Bitstream Vera Sans"/>
              </a:rPr>
              <a:t>πυρήνων στη θεμελιώδη τους κατάσταση: </a:t>
            </a:r>
            <a:r>
              <a:rPr b="1" lang="en-GB" sz="2000" spc="-1" strike="noStrike">
                <a:latin typeface="Bitstream Vera Sans"/>
              </a:rPr>
              <a:t>σπίν J, πάριτυ π, και </a:t>
            </a:r>
            <a:r>
              <a:rPr b="1" lang="en-GB" sz="2000" spc="-1" strike="noStrike">
                <a:latin typeface="Bitstream Vera Sans"/>
              </a:rPr>
              <a:t>προσεγγιστικά τη μαγνητική διπολική ροπή μ,</a:t>
            </a: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ως τα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J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,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πάριτυ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, &amp;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μ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που έχει το τελευταίο,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ασύζευκτο νουκελόνιο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.</a:t>
            </a:r>
            <a:r>
              <a:rPr b="0" lang="en-GB" sz="2000" spc="-1" strike="noStrike">
                <a:latin typeface="Bitstream Vera Sans"/>
              </a:rPr>
              <a:t>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 ζευγαρωμένα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νουκλεόνια συνεισφέρουν J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π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= 0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(έτσι, οι άρτιοι-άρτιοι πυρήνες έχουν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J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π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=0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)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Bitstream Vera Sans"/>
              </a:rPr>
              <a:t>Αν ο πυρήνας είναι ”περιττός-περιττός” (δηλ, έχει και αζευγάρωτο νετρόνιο, και αζευγάρωτο </a:t>
            </a:r>
            <a:r>
              <a:rPr b="0" lang="en-GB" sz="1600" spc="-1" strike="noStrike">
                <a:latin typeface="Bitstream Vera Sans"/>
              </a:rPr>
              <a:t>πρωτόνιο), τότε τα </a:t>
            </a:r>
            <a:r>
              <a:rPr b="0" lang="en-GB" sz="1600" spc="-1" strike="noStrike">
                <a:latin typeface="Bitstream Vera Sans"/>
              </a:rPr>
              <a:t> J</a:t>
            </a:r>
            <a:r>
              <a:rPr b="0" lang="en-GB" sz="1600" spc="-1" strike="noStrike" baseline="101000">
                <a:latin typeface="Bitstream Vera Sans"/>
              </a:rPr>
              <a:t>π</a:t>
            </a:r>
            <a:r>
              <a:rPr b="0" lang="en-GB" sz="1600" spc="-1" strike="noStrike">
                <a:latin typeface="Bitstream Vera Sans"/>
              </a:rPr>
              <a:t> </a:t>
            </a:r>
            <a:r>
              <a:rPr b="0" lang="en-GB" sz="1600" spc="-1" strike="noStrike">
                <a:latin typeface="Bitstream Vera Sans"/>
              </a:rPr>
              <a:t>και μ του πυρήνα, έρχονται από το συνδυασμό των 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J</a:t>
            </a:r>
            <a:r>
              <a:rPr b="0" lang="en-GB" sz="1600" spc="-1" strike="noStrike" baseline="101000">
                <a:solidFill>
                  <a:srgbClr val="000000"/>
                </a:solidFill>
                <a:latin typeface="Bitstream Vera Sans"/>
              </a:rPr>
              <a:t>π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και μ του 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αζευγάρωτου</a:t>
            </a:r>
            <a:r>
              <a:rPr b="0" lang="en-GB" sz="1600" spc="-1" strike="noStrike">
                <a:latin typeface="Bitstream Vera Sans"/>
              </a:rPr>
              <a:t> νετρονίου και τα 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J</a:t>
            </a:r>
            <a:r>
              <a:rPr b="0" lang="en-GB" sz="1600" spc="-1" strike="noStrike" baseline="101000">
                <a:solidFill>
                  <a:srgbClr val="000000"/>
                </a:solidFill>
                <a:latin typeface="Bitstream Vera Sans"/>
              </a:rPr>
              <a:t>π</a:t>
            </a:r>
            <a:r>
              <a:rPr b="0" lang="en-GB" sz="1600" spc="-1" strike="noStrike">
                <a:solidFill>
                  <a:srgbClr val="000000"/>
                </a:solidFill>
                <a:latin typeface="Bitstream Vera Sans"/>
              </a:rPr>
              <a:t> και μ του αζευγάρωτου πρωτονίου</a:t>
            </a:r>
            <a:r>
              <a:rPr b="0" lang="en-GB" sz="1600" spc="-1" strike="noStrike">
                <a:latin typeface="Bitstream Vera Sans"/>
              </a:rPr>
              <a:t>, και δεν μπορούμε να </a:t>
            </a:r>
            <a:r>
              <a:rPr b="0" lang="en-GB" sz="1600" spc="-1" strike="noStrike">
                <a:latin typeface="Bitstream Vera Sans"/>
              </a:rPr>
              <a:t>προβλέψουμε επ' ακριβώς τις τιμές τους: δίνουμε απλά πιθανές τιμές σύμφωνα με τον κανόνα </a:t>
            </a:r>
            <a:r>
              <a:rPr b="0" lang="en-GB" sz="1600" spc="-1" strike="noStrike">
                <a:latin typeface="Bitstream Vera Sans"/>
              </a:rPr>
              <a:t>πρόσθεσης των στροφορμών των δύο αζευγάρωτων νουκλεονίων. Η συνολική πάριτυ θα είναι </a:t>
            </a:r>
            <a:r>
              <a:rPr b="0" lang="en-GB" sz="1600" spc="-1" strike="noStrike">
                <a:latin typeface="Bitstream Vera Sans"/>
              </a:rPr>
              <a:t>το γινόμενο των πάριτυ.</a:t>
            </a:r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Shape 1"/>
          <p:cNvSpPr txBox="1"/>
          <p:nvPr/>
        </p:nvSpPr>
        <p:spPr>
          <a:xfrm>
            <a:off x="228600" y="196920"/>
            <a:ext cx="96012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Ηλεκτρική τετραπολική ροπή πυρήνα, Q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659" name="TextShape 2"/>
          <p:cNvSpPr txBox="1"/>
          <p:nvPr/>
        </p:nvSpPr>
        <p:spPr>
          <a:xfrm>
            <a:off x="14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Κατανομή ηλεκτρικού φορτίου στον πυρήνα →</a:t>
            </a:r>
            <a:r>
              <a:rPr b="0" lang="en-GB" sz="2400" spc="-1" strike="noStrike">
                <a:latin typeface="Bitstream Vera Sans"/>
              </a:rPr>
              <a:t> χαρακτηρίζεται από το Q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Όταν πυρήνας σφαιρικός → Q = 0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Αλλιώς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Q&gt;0 όταν επιμήκυνση κατά άξονα z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Q&lt;0 όταν συμπίεση κατά άξονα z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Όταν j=0 ή j= ½ → Q = 0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60" name="TextShape 3"/>
          <p:cNvSpPr txBox="1"/>
          <p:nvPr/>
        </p:nvSpPr>
        <p:spPr>
          <a:xfrm rot="20400000">
            <a:off x="6809760" y="1361160"/>
            <a:ext cx="3138840" cy="4773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600" spc="-1" strike="noStrike">
                <a:latin typeface="Bitstream Vera Sans"/>
              </a:rPr>
              <a:t>Οχι προς εξέταση</a:t>
            </a:r>
            <a:endParaRPr b="0" lang="en-GB" sz="2600" spc="-1" strike="noStrike">
              <a:latin typeface="Bitstream Vera Sans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extShape 1"/>
          <p:cNvSpPr txBox="1"/>
          <p:nvPr/>
        </p:nvSpPr>
        <p:spPr>
          <a:xfrm>
            <a:off x="432000" y="157320"/>
            <a:ext cx="9325800" cy="6134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Ηλεκτρική τετραπολική ροπή πυρήνα, Q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662" name="" descr=""/>
          <p:cNvPicPr/>
          <p:nvPr/>
        </p:nvPicPr>
        <p:blipFill>
          <a:blip r:embed="rId1"/>
          <a:stretch/>
        </p:blipFill>
        <p:spPr>
          <a:xfrm>
            <a:off x="249480" y="951120"/>
            <a:ext cx="9418320" cy="5943600"/>
          </a:xfrm>
          <a:prstGeom prst="rect">
            <a:avLst/>
          </a:prstGeom>
          <a:ln>
            <a:noFill/>
          </a:ln>
        </p:spPr>
      </p:pic>
      <p:sp>
        <p:nvSpPr>
          <p:cNvPr id="663" name="TextShape 2"/>
          <p:cNvSpPr txBox="1"/>
          <p:nvPr/>
        </p:nvSpPr>
        <p:spPr>
          <a:xfrm>
            <a:off x="6810120" y="786600"/>
            <a:ext cx="3138840" cy="4773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600" spc="-1" strike="noStrike">
                <a:latin typeface="Bitstream Vera Sans"/>
              </a:rPr>
              <a:t>Οχι προς εξέταση</a:t>
            </a:r>
            <a:endParaRPr b="0" lang="en-GB" sz="2600" spc="-1" strike="noStrike">
              <a:latin typeface="Bitstream Vera Sans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" descr="Screen Shot 2015-10-29 at 6.28.34 μ.μ..png"/>
          <p:cNvPicPr/>
          <p:nvPr/>
        </p:nvPicPr>
        <p:blipFill>
          <a:blip r:embed="rId1"/>
          <a:stretch/>
        </p:blipFill>
        <p:spPr>
          <a:xfrm>
            <a:off x="48600" y="990360"/>
            <a:ext cx="4243320" cy="1981440"/>
          </a:xfrm>
          <a:prstGeom prst="rect">
            <a:avLst/>
          </a:prstGeom>
          <a:ln w="57240">
            <a:noFill/>
          </a:ln>
        </p:spPr>
      </p:pic>
      <p:pic>
        <p:nvPicPr>
          <p:cNvPr id="214" name="Picture 2" descr="Screen Shot 2015-10-29 at 6.29.04 μ.μ..png"/>
          <p:cNvPicPr/>
          <p:nvPr/>
        </p:nvPicPr>
        <p:blipFill>
          <a:blip r:embed="rId2"/>
          <a:stretch/>
        </p:blipFill>
        <p:spPr>
          <a:xfrm>
            <a:off x="3085200" y="1095840"/>
            <a:ext cx="3776760" cy="817560"/>
          </a:xfrm>
          <a:prstGeom prst="rect">
            <a:avLst/>
          </a:prstGeom>
          <a:ln>
            <a:noFill/>
          </a:ln>
        </p:spPr>
      </p:pic>
      <p:pic>
        <p:nvPicPr>
          <p:cNvPr id="215" name="Picture 3" descr="Screen Shot 2015-10-29 at 6.29.16 μ.μ..png"/>
          <p:cNvPicPr/>
          <p:nvPr/>
        </p:nvPicPr>
        <p:blipFill>
          <a:blip r:embed="rId3"/>
          <a:stretch/>
        </p:blipFill>
        <p:spPr>
          <a:xfrm>
            <a:off x="3272400" y="1852200"/>
            <a:ext cx="5270760" cy="1158480"/>
          </a:xfrm>
          <a:prstGeom prst="rect">
            <a:avLst/>
          </a:prstGeom>
          <a:ln>
            <a:noFill/>
          </a:ln>
        </p:spPr>
      </p:pic>
      <p:pic>
        <p:nvPicPr>
          <p:cNvPr id="216" name="Picture 4" descr="Screen Shot 2015-10-29 at 6.29.39 μ.μ..png"/>
          <p:cNvPicPr/>
          <p:nvPr/>
        </p:nvPicPr>
        <p:blipFill>
          <a:blip r:embed="rId4"/>
          <a:stretch/>
        </p:blipFill>
        <p:spPr>
          <a:xfrm>
            <a:off x="5148000" y="2922480"/>
            <a:ext cx="4216320" cy="83808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7977600" y="594360"/>
            <a:ext cx="216360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Σφαιρικό πηγάδι V(r): </a:t>
            </a:r>
            <a:r>
              <a:rPr b="0" i="1" lang="el-GR" sz="1800" spc="-1" strike="noStrike">
                <a:latin typeface="Bitstream Vera Sans"/>
              </a:rPr>
              <a:t>πεπερασμένες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λύσεις για </a:t>
            </a:r>
            <a:r>
              <a:rPr b="0" i="1" lang="en-US" sz="1800" spc="-1" strike="noStrike">
                <a:latin typeface="Bitstream Vera Sans"/>
              </a:rPr>
              <a:t>r=0</a:t>
            </a:r>
            <a:r>
              <a:rPr b="0" lang="el-GR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και </a:t>
            </a:r>
            <a:r>
              <a:rPr b="0" i="1" lang="el-GR" sz="1800" spc="-1" strike="noStrike">
                <a:latin typeface="Bitstream Vera Sans"/>
              </a:rPr>
              <a:t>μηδέν για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&gt;= R</a:t>
            </a:r>
            <a:r>
              <a:rPr b="0" lang="el-GR" sz="1800" spc="-1" strike="noStrike">
                <a:latin typeface="Bitstream Vera Sans"/>
              </a:rPr>
              <a:t> , της ακτίνας του πυρήνα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95760" y="3033000"/>
            <a:ext cx="539064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l=0</a:t>
            </a:r>
            <a:r>
              <a:rPr b="0" lang="en-US" sz="1800" spc="-1" strike="noStrike">
                <a:latin typeface="Bitstream Vera Sans"/>
              </a:rPr>
              <a:t>, </a:t>
            </a:r>
            <a:r>
              <a:rPr b="0" lang="el-GR" sz="1800" spc="-1" strike="noStrike">
                <a:latin typeface="Bitstream Vera Sans"/>
              </a:rPr>
              <a:t>συμβατές με τις συνοριακές συνθήκες σε </a:t>
            </a:r>
            <a:r>
              <a:rPr b="0" lang="en-US" sz="1800" spc="-1" strike="noStrike">
                <a:latin typeface="Bitstream Vera Sans"/>
              </a:rPr>
              <a:t>r=0 και σε r=R </a:t>
            </a:r>
            <a:r>
              <a:rPr b="0" lang="el-GR" sz="1800" spc="-1" strike="noStrike">
                <a:latin typeface="Bitstream Vera Sans"/>
              </a:rPr>
              <a:t>είναι οι λύσεις: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180000" y="2914200"/>
            <a:ext cx="8774280" cy="851400"/>
          </a:xfrm>
          <a:prstGeom prst="rect">
            <a:avLst/>
          </a:prstGeom>
          <a:noFill/>
          <a:ln w="284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TextShape 4"/>
          <p:cNvSpPr txBox="1"/>
          <p:nvPr/>
        </p:nvSpPr>
        <p:spPr>
          <a:xfrm>
            <a:off x="8793000" y="2817000"/>
            <a:ext cx="1273320" cy="9867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Τι τιμές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παίρνει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k ;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21" name="TextShape 5"/>
          <p:cNvSpPr txBox="1"/>
          <p:nvPr/>
        </p:nvSpPr>
        <p:spPr>
          <a:xfrm>
            <a:off x="48960" y="22680"/>
            <a:ext cx="99590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Εξίσωση Schroedinger μέσα στον πυρήνα (V=0)</a:t>
            </a:r>
            <a:endParaRPr b="0" lang="en-GB" sz="3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2" name="Formula 6"/>
              <p:cNvSpPr txBox="1"/>
              <p:nvPr/>
            </p:nvSpPr>
            <p:spPr>
              <a:xfrm>
                <a:off x="108720" y="429480"/>
                <a:ext cx="738360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H</m:t>
                    </m:r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p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den>
                        </m:f>
                        <m:r>
                          <m:t xml:space="preserve">+</m:t>
                        </m:r>
                        <m:r>
                          <m:t xml:space="preserve">V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με 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p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i</m:t>
                    </m:r>
                    <m:r>
                      <m:t xml:space="preserve">ℏ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∇</m:t>
                        </m:r>
                      </m:e>
                    </m:acc>
                    <m:r>
                      <m:t xml:space="preserve">,</m:t>
                    </m:r>
                    <m:r>
                      <m:t xml:space="preserve">δηλ</m:t>
                    </m:r>
                    <m:r>
                      <m:t xml:space="preserve">.</m:t>
                    </m:r>
                    <m:sSup>
                      <m:e>
                        <m:acc>
                          <m:accPr>
                            <m:chr m:val="^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ℏ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∇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223" name="TextShape 7"/>
          <p:cNvSpPr txBox="1"/>
          <p:nvPr/>
        </p:nvSpPr>
        <p:spPr>
          <a:xfrm>
            <a:off x="-45720" y="1068480"/>
            <a:ext cx="68508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Νε-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τρό-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4" name="TextShape 8"/>
          <p:cNvSpPr txBox="1"/>
          <p:nvPr/>
        </p:nvSpPr>
        <p:spPr>
          <a:xfrm>
            <a:off x="-45360" y="2004480"/>
            <a:ext cx="77220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343400" y="6629400"/>
            <a:ext cx="573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6" name="Picture 1" descr="Screen Shot 2015-10-29 at 6.28.34 μ.μ..png"/>
          <p:cNvPicPr/>
          <p:nvPr/>
        </p:nvPicPr>
        <p:blipFill>
          <a:blip r:embed="rId1"/>
          <a:stretch/>
        </p:blipFill>
        <p:spPr>
          <a:xfrm>
            <a:off x="48600" y="990360"/>
            <a:ext cx="4243320" cy="1981440"/>
          </a:xfrm>
          <a:prstGeom prst="rect">
            <a:avLst/>
          </a:prstGeom>
          <a:ln w="57240">
            <a:noFill/>
          </a:ln>
        </p:spPr>
      </p:pic>
      <p:pic>
        <p:nvPicPr>
          <p:cNvPr id="227" name="Picture 2" descr="Screen Shot 2015-10-29 at 6.29.04 μ.μ..png"/>
          <p:cNvPicPr/>
          <p:nvPr/>
        </p:nvPicPr>
        <p:blipFill>
          <a:blip r:embed="rId2"/>
          <a:stretch/>
        </p:blipFill>
        <p:spPr>
          <a:xfrm>
            <a:off x="3085200" y="1095840"/>
            <a:ext cx="3776760" cy="817560"/>
          </a:xfrm>
          <a:prstGeom prst="rect">
            <a:avLst/>
          </a:prstGeom>
          <a:ln>
            <a:noFill/>
          </a:ln>
        </p:spPr>
      </p:pic>
      <p:pic>
        <p:nvPicPr>
          <p:cNvPr id="228" name="Picture 3" descr="Screen Shot 2015-10-29 at 6.29.16 μ.μ..png"/>
          <p:cNvPicPr/>
          <p:nvPr/>
        </p:nvPicPr>
        <p:blipFill>
          <a:blip r:embed="rId3"/>
          <a:stretch/>
        </p:blipFill>
        <p:spPr>
          <a:xfrm>
            <a:off x="3272400" y="1852200"/>
            <a:ext cx="5270760" cy="1158480"/>
          </a:xfrm>
          <a:prstGeom prst="rect">
            <a:avLst/>
          </a:prstGeom>
          <a:ln>
            <a:noFill/>
          </a:ln>
        </p:spPr>
      </p:pic>
      <p:pic>
        <p:nvPicPr>
          <p:cNvPr id="229" name="Picture 4" descr="Screen Shot 2015-10-29 at 6.29.39 μ.μ..png"/>
          <p:cNvPicPr/>
          <p:nvPr/>
        </p:nvPicPr>
        <p:blipFill>
          <a:blip r:embed="rId4"/>
          <a:stretch/>
        </p:blipFill>
        <p:spPr>
          <a:xfrm>
            <a:off x="5148000" y="2922480"/>
            <a:ext cx="4216320" cy="83808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32040" y="3989160"/>
            <a:ext cx="43113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Για r=R: </a:t>
            </a:r>
            <a:r>
              <a:rPr b="0" lang="en-US" sz="1800" spc="-1" strike="noStrike">
                <a:latin typeface="Bitstream Vera Sans"/>
              </a:rPr>
              <a:t>u(R)=0 → </a:t>
            </a:r>
            <a:r>
              <a:rPr b="0" lang="el-GR" sz="1800" spc="-1" strike="noStrike">
                <a:latin typeface="Bitstream Vera Sans"/>
              </a:rPr>
              <a:t>sin(kR)/kR = 0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180000" y="2914200"/>
            <a:ext cx="8774280" cy="851400"/>
          </a:xfrm>
          <a:prstGeom prst="rect">
            <a:avLst/>
          </a:prstGeom>
          <a:noFill/>
          <a:ln w="284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" descr=""/>
          <p:cNvPicPr/>
          <p:nvPr/>
        </p:nvPicPr>
        <p:blipFill>
          <a:blip r:embed="rId5"/>
          <a:stretch/>
        </p:blipFill>
        <p:spPr>
          <a:xfrm>
            <a:off x="4372200" y="3587400"/>
            <a:ext cx="5486400" cy="3721680"/>
          </a:xfrm>
          <a:prstGeom prst="rect">
            <a:avLst/>
          </a:prstGeom>
          <a:ln>
            <a:noFill/>
          </a:ln>
        </p:spPr>
      </p:pic>
      <p:sp>
        <p:nvSpPr>
          <p:cNvPr id="233" name="Line 4"/>
          <p:cNvSpPr/>
          <p:nvPr/>
        </p:nvSpPr>
        <p:spPr>
          <a:xfrm>
            <a:off x="4970880" y="6292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TextShape 5"/>
          <p:cNvSpPr txBox="1"/>
          <p:nvPr/>
        </p:nvSpPr>
        <p:spPr>
          <a:xfrm>
            <a:off x="4788000" y="3778200"/>
            <a:ext cx="180720" cy="45612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TextShape 6"/>
          <p:cNvSpPr txBox="1"/>
          <p:nvPr/>
        </p:nvSpPr>
        <p:spPr>
          <a:xfrm>
            <a:off x="9047160" y="7107480"/>
            <a:ext cx="46944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6" name="TextShape 7"/>
          <p:cNvSpPr txBox="1"/>
          <p:nvPr/>
        </p:nvSpPr>
        <p:spPr>
          <a:xfrm>
            <a:off x="4921200" y="3670200"/>
            <a:ext cx="11790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800" spc="-1" strike="noStrike">
                <a:latin typeface="Bitstream Vera Sans"/>
              </a:rPr>
              <a:t>sin(x)/x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7" name="TextShape 8"/>
          <p:cNvSpPr txBox="1"/>
          <p:nvPr/>
        </p:nvSpPr>
        <p:spPr>
          <a:xfrm>
            <a:off x="8793000" y="2817000"/>
            <a:ext cx="1273320" cy="9867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Τι τιμές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παίρνει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k ;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38" name="TextShape 9"/>
          <p:cNvSpPr txBox="1"/>
          <p:nvPr/>
        </p:nvSpPr>
        <p:spPr>
          <a:xfrm>
            <a:off x="48960" y="22680"/>
            <a:ext cx="99590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Εξίσωση Schroedinger μέσα στον πυρήνα (V=0)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39" name="TextShape 10"/>
          <p:cNvSpPr txBox="1"/>
          <p:nvPr/>
        </p:nvSpPr>
        <p:spPr>
          <a:xfrm>
            <a:off x="6721560" y="3454200"/>
            <a:ext cx="1179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0" name="TextShape 11"/>
          <p:cNvSpPr txBox="1"/>
          <p:nvPr/>
        </p:nvSpPr>
        <p:spPr>
          <a:xfrm>
            <a:off x="5535000" y="685836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1s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1" name="TextShape 12"/>
          <p:cNvSpPr txBox="1"/>
          <p:nvPr/>
        </p:nvSpPr>
        <p:spPr>
          <a:xfrm>
            <a:off x="6327000" y="685836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2s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2" name="TextShape 13"/>
          <p:cNvSpPr txBox="1"/>
          <p:nvPr/>
        </p:nvSpPr>
        <p:spPr>
          <a:xfrm>
            <a:off x="7047000" y="685836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3π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3s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3" name="TextShape 14"/>
          <p:cNvSpPr txBox="1"/>
          <p:nvPr/>
        </p:nvSpPr>
        <p:spPr>
          <a:xfrm>
            <a:off x="7911000" y="685836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4s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4" name="TextShape 15"/>
          <p:cNvSpPr txBox="1"/>
          <p:nvPr/>
        </p:nvSpPr>
        <p:spPr>
          <a:xfrm>
            <a:off x="5475600" y="4140000"/>
            <a:ext cx="377748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Θέτοντας </a:t>
            </a:r>
            <a:r>
              <a:rPr b="1" lang="en-GB" sz="1800" spc="-1" strike="noStrike">
                <a:latin typeface="Bitstream Vera Sans"/>
              </a:rPr>
              <a:t>x=kr</a:t>
            </a:r>
            <a:r>
              <a:rPr b="0" lang="en-GB" sz="1800" spc="-1" strike="noStrike">
                <a:latin typeface="Bitstream Vera Sans"/>
              </a:rPr>
              <a:t>, βρίσκω τα x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που μηδενίζουν την συνάρτηση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u(r).  </a:t>
            </a:r>
            <a:r>
              <a:rPr b="0" i="1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5" name="Line 16"/>
          <p:cNvSpPr/>
          <p:nvPr/>
        </p:nvSpPr>
        <p:spPr>
          <a:xfrm>
            <a:off x="6400800" y="3513600"/>
            <a:ext cx="2286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46" name="Formula 17"/>
              <p:cNvSpPr txBox="1"/>
              <p:nvPr/>
            </p:nvSpPr>
            <p:spPr>
              <a:xfrm>
                <a:off x="108720" y="429480"/>
                <a:ext cx="738360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H</m:t>
                    </m:r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p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den>
                        </m:f>
                        <m:r>
                          <m:t xml:space="preserve">+</m:t>
                        </m:r>
                        <m:r>
                          <m:t xml:space="preserve">V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με 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p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i</m:t>
                    </m:r>
                    <m:r>
                      <m:t xml:space="preserve">ℏ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∇</m:t>
                        </m:r>
                      </m:e>
                    </m:acc>
                    <m:r>
                      <m:t xml:space="preserve">,</m:t>
                    </m:r>
                    <m:r>
                      <m:t xml:space="preserve">δηλ</m:t>
                    </m:r>
                    <m:r>
                      <m:t xml:space="preserve">.</m:t>
                    </m:r>
                    <m:sSup>
                      <m:e>
                        <m:acc>
                          <m:accPr>
                            <m:chr m:val="^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ℏ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∇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247" name="TextShape 18"/>
          <p:cNvSpPr txBox="1"/>
          <p:nvPr/>
        </p:nvSpPr>
        <p:spPr>
          <a:xfrm>
            <a:off x="-45720" y="1068480"/>
            <a:ext cx="68508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Νε-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τρό-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8" name="TextShape 19"/>
          <p:cNvSpPr txBox="1"/>
          <p:nvPr/>
        </p:nvSpPr>
        <p:spPr>
          <a:xfrm>
            <a:off x="-45360" y="2004480"/>
            <a:ext cx="77220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9" name="CustomShape 20"/>
          <p:cNvSpPr/>
          <p:nvPr/>
        </p:nvSpPr>
        <p:spPr>
          <a:xfrm>
            <a:off x="95760" y="3033000"/>
            <a:ext cx="539064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l=0</a:t>
            </a:r>
            <a:r>
              <a:rPr b="0" lang="en-US" sz="1800" spc="-1" strike="noStrike">
                <a:latin typeface="Bitstream Vera Sans"/>
              </a:rPr>
              <a:t>, </a:t>
            </a:r>
            <a:r>
              <a:rPr b="0" lang="el-GR" sz="1800" spc="-1" strike="noStrike">
                <a:latin typeface="Bitstream Vera Sans"/>
              </a:rPr>
              <a:t>συμβατές με τις συνοριακές συνθήκες σε </a:t>
            </a:r>
            <a:r>
              <a:rPr b="0" lang="en-US" sz="1800" spc="-1" strike="noStrike">
                <a:latin typeface="Bitstream Vera Sans"/>
              </a:rPr>
              <a:t>r=0 και σε r=R </a:t>
            </a:r>
            <a:r>
              <a:rPr b="0" lang="el-GR" sz="1800" spc="-1" strike="noStrike">
                <a:latin typeface="Bitstream Vera Sans"/>
              </a:rPr>
              <a:t>είναι οι λύσεις: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50" name="CustomShape 21"/>
          <p:cNvSpPr/>
          <p:nvPr/>
        </p:nvSpPr>
        <p:spPr>
          <a:xfrm>
            <a:off x="7977960" y="594360"/>
            <a:ext cx="216360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Σφαιρικό πηγάδι V(r): </a:t>
            </a:r>
            <a:r>
              <a:rPr b="0" i="1" lang="el-GR" sz="1800" spc="-1" strike="noStrike">
                <a:latin typeface="Bitstream Vera Sans"/>
              </a:rPr>
              <a:t>πεπερασμένες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λύσεις για </a:t>
            </a:r>
            <a:r>
              <a:rPr b="0" i="1" lang="en-US" sz="1800" spc="-1" strike="noStrike">
                <a:latin typeface="Bitstream Vera Sans"/>
              </a:rPr>
              <a:t>r=0</a:t>
            </a:r>
            <a:r>
              <a:rPr b="0" lang="el-GR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και</a:t>
            </a:r>
            <a:r>
              <a:rPr b="0" i="1" lang="el-GR" sz="1800" spc="-1" strike="noStrike">
                <a:latin typeface="Bitstream Vera Sans"/>
              </a:rPr>
              <a:t> μηδέν για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&gt;= R</a:t>
            </a:r>
            <a:r>
              <a:rPr b="0" lang="el-GR" sz="1800" spc="-1" strike="noStrike">
                <a:latin typeface="Bitstream Vera Sans"/>
              </a:rPr>
              <a:t> , της ακτίνας του πυρήνα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343400" y="6629400"/>
            <a:ext cx="573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2" name="Picture 9" descr="Screen Shot 2015-10-29 at 6.30.05 μ.μ..png"/>
          <p:cNvPicPr/>
          <p:nvPr/>
        </p:nvPicPr>
        <p:blipFill>
          <a:blip r:embed="rId1"/>
          <a:stretch/>
        </p:blipFill>
        <p:spPr>
          <a:xfrm>
            <a:off x="123120" y="6288840"/>
            <a:ext cx="2679840" cy="787320"/>
          </a:xfrm>
          <a:prstGeom prst="rect">
            <a:avLst/>
          </a:prstGeom>
          <a:ln>
            <a:noFill/>
          </a:ln>
        </p:spPr>
      </p:pic>
      <p:pic>
        <p:nvPicPr>
          <p:cNvPr id="253" name="Picture 1" descr="Screen Shot 2015-10-29 at 6.28.34 μ.μ..png"/>
          <p:cNvPicPr/>
          <p:nvPr/>
        </p:nvPicPr>
        <p:blipFill>
          <a:blip r:embed="rId2"/>
          <a:stretch/>
        </p:blipFill>
        <p:spPr>
          <a:xfrm>
            <a:off x="48600" y="990360"/>
            <a:ext cx="4243320" cy="1981440"/>
          </a:xfrm>
          <a:prstGeom prst="rect">
            <a:avLst/>
          </a:prstGeom>
          <a:ln w="57240">
            <a:noFill/>
          </a:ln>
        </p:spPr>
      </p:pic>
      <p:pic>
        <p:nvPicPr>
          <p:cNvPr id="254" name="Picture 2" descr="Screen Shot 2015-10-29 at 6.29.04 μ.μ..png"/>
          <p:cNvPicPr/>
          <p:nvPr/>
        </p:nvPicPr>
        <p:blipFill>
          <a:blip r:embed="rId3"/>
          <a:stretch/>
        </p:blipFill>
        <p:spPr>
          <a:xfrm>
            <a:off x="3085200" y="1095840"/>
            <a:ext cx="3776760" cy="817560"/>
          </a:xfrm>
          <a:prstGeom prst="rect">
            <a:avLst/>
          </a:prstGeom>
          <a:ln>
            <a:noFill/>
          </a:ln>
        </p:spPr>
      </p:pic>
      <p:pic>
        <p:nvPicPr>
          <p:cNvPr id="255" name="Picture 3" descr="Screen Shot 2015-10-29 at 6.29.16 μ.μ..png"/>
          <p:cNvPicPr/>
          <p:nvPr/>
        </p:nvPicPr>
        <p:blipFill>
          <a:blip r:embed="rId4"/>
          <a:stretch/>
        </p:blipFill>
        <p:spPr>
          <a:xfrm>
            <a:off x="3272400" y="1852200"/>
            <a:ext cx="5270760" cy="1158480"/>
          </a:xfrm>
          <a:prstGeom prst="rect">
            <a:avLst/>
          </a:prstGeom>
          <a:ln>
            <a:noFill/>
          </a:ln>
        </p:spPr>
      </p:pic>
      <p:pic>
        <p:nvPicPr>
          <p:cNvPr id="256" name="Picture 4" descr="Screen Shot 2015-10-29 at 6.29.39 μ.μ..png"/>
          <p:cNvPicPr/>
          <p:nvPr/>
        </p:nvPicPr>
        <p:blipFill>
          <a:blip r:embed="rId5"/>
          <a:stretch/>
        </p:blipFill>
        <p:spPr>
          <a:xfrm>
            <a:off x="5148000" y="2922480"/>
            <a:ext cx="4216320" cy="838080"/>
          </a:xfrm>
          <a:prstGeom prst="rect">
            <a:avLst/>
          </a:prstGeom>
          <a:ln>
            <a:noFill/>
          </a:ln>
        </p:spPr>
      </p:pic>
      <p:pic>
        <p:nvPicPr>
          <p:cNvPr id="257" name="Picture 7" descr="Screen Shot 2015-10-29 at 6.29.53 μ.μ..png"/>
          <p:cNvPicPr/>
          <p:nvPr/>
        </p:nvPicPr>
        <p:blipFill>
          <a:blip r:embed="rId6"/>
          <a:stretch/>
        </p:blipFill>
        <p:spPr>
          <a:xfrm>
            <a:off x="244080" y="4484880"/>
            <a:ext cx="1879560" cy="469800"/>
          </a:xfrm>
          <a:prstGeom prst="rect">
            <a:avLst/>
          </a:prstGeom>
          <a:ln>
            <a:noFill/>
          </a:ln>
        </p:spPr>
      </p:pic>
      <p:sp>
        <p:nvSpPr>
          <p:cNvPr id="258" name="CustomShape 2"/>
          <p:cNvSpPr/>
          <p:nvPr/>
        </p:nvSpPr>
        <p:spPr>
          <a:xfrm>
            <a:off x="32040" y="3989160"/>
            <a:ext cx="43113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Γ</a:t>
            </a:r>
            <a:r>
              <a:rPr b="0" lang="el-GR" sz="1800" spc="-1" strike="noStrike">
                <a:latin typeface="Bitstream Vera Sans"/>
              </a:rPr>
              <a:t>ι</a:t>
            </a:r>
            <a:r>
              <a:rPr b="0" lang="el-GR" sz="1800" spc="-1" strike="noStrike">
                <a:latin typeface="Bitstream Vera Sans"/>
              </a:rPr>
              <a:t>α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r</a:t>
            </a:r>
            <a:r>
              <a:rPr b="0" lang="el-GR" sz="1800" spc="-1" strike="noStrike">
                <a:latin typeface="Bitstream Vera Sans"/>
              </a:rPr>
              <a:t>=</a:t>
            </a:r>
            <a:r>
              <a:rPr b="0" lang="el-GR" sz="1800" spc="-1" strike="noStrike">
                <a:latin typeface="Bitstream Vera Sans"/>
              </a:rPr>
              <a:t>R</a:t>
            </a:r>
            <a:r>
              <a:rPr b="0" lang="el-GR" sz="1800" spc="-1" strike="noStrike">
                <a:latin typeface="Bitstream Vera Sans"/>
              </a:rPr>
              <a:t>: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n-US" sz="1800" spc="-1" strike="noStrike">
                <a:latin typeface="Bitstream Vera Sans"/>
              </a:rPr>
              <a:t>u</a:t>
            </a:r>
            <a:r>
              <a:rPr b="0" lang="en-US" sz="1800" spc="-1" strike="noStrike">
                <a:latin typeface="Bitstream Vera Sans"/>
              </a:rPr>
              <a:t>(</a:t>
            </a:r>
            <a:r>
              <a:rPr b="0" lang="en-US" sz="1800" spc="-1" strike="noStrike">
                <a:latin typeface="Bitstream Vera Sans"/>
              </a:rPr>
              <a:t>R</a:t>
            </a:r>
            <a:r>
              <a:rPr b="0" lang="en-US" sz="1800" spc="-1" strike="noStrike">
                <a:latin typeface="Bitstream Vera Sans"/>
              </a:rPr>
              <a:t>)</a:t>
            </a:r>
            <a:r>
              <a:rPr b="0" lang="en-US" sz="1800" spc="-1" strike="noStrike">
                <a:latin typeface="Bitstream Vera Sans"/>
              </a:rPr>
              <a:t>=</a:t>
            </a:r>
            <a:r>
              <a:rPr b="0" lang="en-US" sz="1800" spc="-1" strike="noStrike">
                <a:latin typeface="Bitstream Vera Sans"/>
              </a:rPr>
              <a:t>0</a:t>
            </a:r>
            <a:r>
              <a:rPr b="0" lang="en-US" sz="1800" spc="-1" strike="noStrike">
                <a:latin typeface="Bitstream Vera Sans"/>
              </a:rPr>
              <a:t> </a:t>
            </a:r>
            <a:r>
              <a:rPr b="0" lang="en-US" sz="1800" spc="-1" strike="noStrike">
                <a:latin typeface="Bitstream Vera Sans"/>
              </a:rPr>
              <a:t>→</a:t>
            </a:r>
            <a:r>
              <a:rPr b="0" lang="en-US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s</a:t>
            </a:r>
            <a:r>
              <a:rPr b="0" lang="el-GR" sz="1800" spc="-1" strike="noStrike">
                <a:latin typeface="Bitstream Vera Sans"/>
              </a:rPr>
              <a:t>i</a:t>
            </a:r>
            <a:r>
              <a:rPr b="0" lang="el-GR" sz="1800" spc="-1" strike="noStrike">
                <a:latin typeface="Bitstream Vera Sans"/>
              </a:rPr>
              <a:t>n</a:t>
            </a:r>
            <a:r>
              <a:rPr b="0" lang="el-GR" sz="1800" spc="-1" strike="noStrike">
                <a:latin typeface="Bitstream Vera Sans"/>
              </a:rPr>
              <a:t>(</a:t>
            </a:r>
            <a:r>
              <a:rPr b="0" lang="el-GR" sz="1800" spc="-1" strike="noStrike">
                <a:latin typeface="Bitstream Vera Sans"/>
              </a:rPr>
              <a:t>k</a:t>
            </a:r>
            <a:r>
              <a:rPr b="0" lang="el-GR" sz="1800" spc="-1" strike="noStrike">
                <a:latin typeface="Bitstream Vera Sans"/>
              </a:rPr>
              <a:t>R</a:t>
            </a:r>
            <a:r>
              <a:rPr b="0" lang="el-GR" sz="1800" spc="-1" strike="noStrike">
                <a:latin typeface="Bitstream Vera Sans"/>
              </a:rPr>
              <a:t>)</a:t>
            </a:r>
            <a:r>
              <a:rPr b="0" lang="el-GR" sz="1800" spc="-1" strike="noStrike">
                <a:latin typeface="Bitstream Vera Sans"/>
              </a:rPr>
              <a:t>/</a:t>
            </a:r>
            <a:r>
              <a:rPr b="0" lang="el-GR" sz="1800" spc="-1" strike="noStrike">
                <a:latin typeface="Bitstream Vera Sans"/>
              </a:rPr>
              <a:t>k</a:t>
            </a:r>
            <a:r>
              <a:rPr b="0" lang="el-GR" sz="1800" spc="-1" strike="noStrike">
                <a:latin typeface="Bitstream Vera Sans"/>
              </a:rPr>
              <a:t>R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=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0</a:t>
            </a:r>
            <a:r>
              <a:rPr b="0" lang="el-GR" sz="1800" spc="-1" strike="noStrike">
                <a:latin typeface="Bitstream Vera Sans"/>
              </a:rPr>
              <a:t>,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ο</a:t>
            </a:r>
            <a:r>
              <a:rPr b="0" lang="el-GR" sz="1800" spc="-1" strike="noStrike">
                <a:latin typeface="Bitstream Vera Sans"/>
              </a:rPr>
              <a:t>π</a:t>
            </a:r>
            <a:r>
              <a:rPr b="0" lang="el-GR" sz="1800" spc="-1" strike="noStrike">
                <a:latin typeface="Bitstream Vera Sans"/>
              </a:rPr>
              <a:t>ό</a:t>
            </a:r>
            <a:r>
              <a:rPr b="0" lang="el-GR" sz="1800" spc="-1" strike="noStrike">
                <a:latin typeface="Bitstream Vera Sans"/>
              </a:rPr>
              <a:t>τ</a:t>
            </a:r>
            <a:r>
              <a:rPr b="0" lang="el-GR" sz="1800" spc="-1" strike="noStrike">
                <a:latin typeface="Bitstream Vera Sans"/>
              </a:rPr>
              <a:t>ε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k</a:t>
            </a:r>
            <a:r>
              <a:rPr b="0" lang="el-GR" sz="1800" spc="-1" strike="noStrike">
                <a:latin typeface="Bitstream Vera Sans"/>
              </a:rPr>
              <a:t>R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=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n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π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-</a:t>
            </a:r>
            <a:r>
              <a:rPr b="0" lang="el-GR" sz="1800" spc="-1" strike="noStrike">
                <a:latin typeface="Bitstream Vera Sans"/>
              </a:rPr>
              <a:t>&gt;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180000" y="2914200"/>
            <a:ext cx="8774280" cy="851400"/>
          </a:xfrm>
          <a:prstGeom prst="rect">
            <a:avLst/>
          </a:prstGeom>
          <a:noFill/>
          <a:ln w="2844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4"/>
          <p:cNvSpPr/>
          <p:nvPr/>
        </p:nvSpPr>
        <p:spPr>
          <a:xfrm>
            <a:off x="113760" y="3877200"/>
            <a:ext cx="4229640" cy="3101400"/>
          </a:xfrm>
          <a:prstGeom prst="rect">
            <a:avLst/>
          </a:prstGeom>
          <a:noFill/>
          <a:ln w="28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61" name="" descr=""/>
          <p:cNvPicPr/>
          <p:nvPr/>
        </p:nvPicPr>
        <p:blipFill>
          <a:blip r:embed="rId7"/>
          <a:stretch/>
        </p:blipFill>
        <p:spPr>
          <a:xfrm>
            <a:off x="4372200" y="3587400"/>
            <a:ext cx="5486400" cy="3721680"/>
          </a:xfrm>
          <a:prstGeom prst="rect">
            <a:avLst/>
          </a:prstGeom>
          <a:ln>
            <a:noFill/>
          </a:ln>
        </p:spPr>
      </p:pic>
      <p:sp>
        <p:nvSpPr>
          <p:cNvPr id="262" name="Line 5"/>
          <p:cNvSpPr/>
          <p:nvPr/>
        </p:nvSpPr>
        <p:spPr>
          <a:xfrm>
            <a:off x="4970880" y="6292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TextShape 6"/>
          <p:cNvSpPr txBox="1"/>
          <p:nvPr/>
        </p:nvSpPr>
        <p:spPr>
          <a:xfrm>
            <a:off x="4788000" y="3778200"/>
            <a:ext cx="180720" cy="45612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TextShape 7"/>
          <p:cNvSpPr txBox="1"/>
          <p:nvPr/>
        </p:nvSpPr>
        <p:spPr>
          <a:xfrm>
            <a:off x="9047160" y="7107480"/>
            <a:ext cx="46944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5" name="TextShape 8"/>
          <p:cNvSpPr txBox="1"/>
          <p:nvPr/>
        </p:nvSpPr>
        <p:spPr>
          <a:xfrm>
            <a:off x="4921200" y="3670200"/>
            <a:ext cx="11790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800" spc="-1" strike="noStrike">
                <a:latin typeface="Bitstream Vera Sans"/>
              </a:rPr>
              <a:t>sin(x)/x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6" name="TextShape 9"/>
          <p:cNvSpPr txBox="1"/>
          <p:nvPr/>
        </p:nvSpPr>
        <p:spPr>
          <a:xfrm>
            <a:off x="192600" y="5072040"/>
            <a:ext cx="323640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Mε αυτές τις τιμές του k,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βρίσκουμε τις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επιτρεπτές  τιμές της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ενέργειας: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7" name="TextShape 10"/>
          <p:cNvSpPr txBox="1"/>
          <p:nvPr/>
        </p:nvSpPr>
        <p:spPr>
          <a:xfrm>
            <a:off x="8793000" y="2817000"/>
            <a:ext cx="1273320" cy="9867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Τι τιμές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παίρνει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k ;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8" name="TextShape 11"/>
          <p:cNvSpPr txBox="1"/>
          <p:nvPr/>
        </p:nvSpPr>
        <p:spPr>
          <a:xfrm>
            <a:off x="48960" y="22680"/>
            <a:ext cx="99590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Εξίσωση Schroedinger μέσα στον πυρήνα (V=0)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69" name="TextShape 12"/>
          <p:cNvSpPr txBox="1"/>
          <p:nvPr/>
        </p:nvSpPr>
        <p:spPr>
          <a:xfrm>
            <a:off x="6721560" y="3454200"/>
            <a:ext cx="1179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70" name="TextShape 13"/>
          <p:cNvSpPr txBox="1"/>
          <p:nvPr/>
        </p:nvSpPr>
        <p:spPr>
          <a:xfrm>
            <a:off x="5535000" y="685836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1s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1" name="TextShape 14"/>
          <p:cNvSpPr txBox="1"/>
          <p:nvPr/>
        </p:nvSpPr>
        <p:spPr>
          <a:xfrm>
            <a:off x="6327000" y="685836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2π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2s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2" name="TextShape 15"/>
          <p:cNvSpPr txBox="1"/>
          <p:nvPr/>
        </p:nvSpPr>
        <p:spPr>
          <a:xfrm>
            <a:off x="7047000" y="685836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3π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3s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3" name="TextShape 16"/>
          <p:cNvSpPr txBox="1"/>
          <p:nvPr/>
        </p:nvSpPr>
        <p:spPr>
          <a:xfrm>
            <a:off x="7911000" y="685836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4π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4s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4" name="CustomShape 17"/>
          <p:cNvSpPr/>
          <p:nvPr/>
        </p:nvSpPr>
        <p:spPr>
          <a:xfrm>
            <a:off x="2370600" y="5895000"/>
            <a:ext cx="2286000" cy="13482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GB" sz="1800" spc="-1" strike="noStrike">
                <a:latin typeface="Bitstream Vera Sans"/>
              </a:rPr>
              <a:t>Ο</a:t>
            </a:r>
            <a:r>
              <a:rPr b="1" lang="en-GB" sz="1800" spc="-1" strike="noStrike">
                <a:latin typeface="Bitstream Vera Sans"/>
              </a:rPr>
              <a:t>ι</a:t>
            </a:r>
            <a:r>
              <a:rPr b="1" lang="en-GB" sz="1800" spc="-1" strike="noStrike">
                <a:latin typeface="Bitstream Vera Sans"/>
              </a:rPr>
              <a:t> </a:t>
            </a:r>
            <a:r>
              <a:rPr b="1" lang="en-GB" sz="1800" spc="-1" strike="noStrike">
                <a:latin typeface="Bitstream Vera Sans"/>
              </a:rPr>
              <a:t>ε</a:t>
            </a:r>
            <a:r>
              <a:rPr b="1" lang="en-GB" sz="1800" spc="-1" strike="noStrike">
                <a:latin typeface="Bitstream Vera Sans"/>
              </a:rPr>
              <a:t>ν</a:t>
            </a:r>
            <a:r>
              <a:rPr b="1" lang="en-GB" sz="1800" spc="-1" strike="noStrike">
                <a:latin typeface="Bitstream Vera Sans"/>
              </a:rPr>
              <a:t>έ</a:t>
            </a:r>
            <a:r>
              <a:rPr b="1" lang="en-GB" sz="1800" spc="-1" strike="noStrike">
                <a:latin typeface="Bitstream Vera Sans"/>
              </a:rPr>
              <a:t>ρ</a:t>
            </a:r>
            <a:r>
              <a:rPr b="1" lang="en-GB" sz="1800" spc="-1" strike="noStrike">
                <a:latin typeface="Bitstream Vera Sans"/>
              </a:rPr>
              <a:t>γ</a:t>
            </a:r>
            <a:r>
              <a:rPr b="1" lang="en-GB" sz="1800" spc="-1" strike="noStrike">
                <a:latin typeface="Bitstream Vera Sans"/>
              </a:rPr>
              <a:t>ε</a:t>
            </a:r>
            <a:r>
              <a:rPr b="1" lang="en-GB" sz="1800" spc="-1" strike="noStrike">
                <a:latin typeface="Bitstream Vera Sans"/>
              </a:rPr>
              <a:t>ι</a:t>
            </a:r>
            <a:r>
              <a:rPr b="1" lang="en-GB" sz="1800" spc="-1" strike="noStrike">
                <a:latin typeface="Bitstream Vera Sans"/>
              </a:rPr>
              <a:t>ε</a:t>
            </a:r>
            <a:r>
              <a:rPr b="1" lang="en-GB" sz="1800" spc="-1" strike="noStrike">
                <a:latin typeface="Bitstream Vera Sans"/>
              </a:rPr>
              <a:t>ς</a:t>
            </a:r>
            <a:r>
              <a:rPr b="1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1" lang="en-GB" sz="1800" spc="-1" strike="noStrike">
                <a:latin typeface="Bitstream Vera Sans"/>
              </a:rPr>
              <a:t>ε</a:t>
            </a:r>
            <a:r>
              <a:rPr b="1" lang="en-GB" sz="1800" spc="-1" strike="noStrike">
                <a:latin typeface="Bitstream Vera Sans"/>
              </a:rPr>
              <a:t>ί</a:t>
            </a:r>
            <a:r>
              <a:rPr b="1" lang="en-GB" sz="1800" spc="-1" strike="noStrike">
                <a:latin typeface="Bitstream Vera Sans"/>
              </a:rPr>
              <a:t>ν</a:t>
            </a:r>
            <a:r>
              <a:rPr b="1" lang="en-GB" sz="1800" spc="-1" strike="noStrike">
                <a:latin typeface="Bitstream Vera Sans"/>
              </a:rPr>
              <a:t>α</a:t>
            </a:r>
            <a:r>
              <a:rPr b="1" lang="en-GB" sz="1800" spc="-1" strike="noStrike">
                <a:latin typeface="Bitstream Vera Sans"/>
              </a:rPr>
              <a:t>ι</a:t>
            </a:r>
            <a:r>
              <a:rPr b="1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1" lang="en-GB" sz="1800" spc="-1" strike="noStrike">
                <a:latin typeface="Bitstream Vera Sans"/>
              </a:rPr>
              <a:t>κ</a:t>
            </a:r>
            <a:r>
              <a:rPr b="1" lang="en-GB" sz="1800" spc="-1" strike="noStrike">
                <a:latin typeface="Bitstream Vera Sans"/>
              </a:rPr>
              <a:t>β</a:t>
            </a:r>
            <a:r>
              <a:rPr b="1" lang="en-GB" sz="1800" spc="-1" strike="noStrike">
                <a:latin typeface="Bitstream Vera Sans"/>
              </a:rPr>
              <a:t>α</a:t>
            </a:r>
            <a:r>
              <a:rPr b="1" lang="en-GB" sz="1800" spc="-1" strike="noStrike">
                <a:latin typeface="Bitstream Vera Sans"/>
              </a:rPr>
              <a:t>ν</a:t>
            </a:r>
            <a:r>
              <a:rPr b="1" lang="en-GB" sz="1800" spc="-1" strike="noStrike">
                <a:latin typeface="Bitstream Vera Sans"/>
              </a:rPr>
              <a:t>τ</a:t>
            </a:r>
            <a:r>
              <a:rPr b="1" lang="en-GB" sz="1800" spc="-1" strike="noStrike">
                <a:latin typeface="Bitstream Vera Sans"/>
              </a:rPr>
              <a:t>ι</a:t>
            </a:r>
            <a:r>
              <a:rPr b="1" lang="en-GB" sz="1800" spc="-1" strike="noStrike">
                <a:latin typeface="Bitstream Vera Sans"/>
              </a:rPr>
              <a:t>σ</a:t>
            </a:r>
            <a:r>
              <a:rPr b="1" lang="en-GB" sz="1800" spc="-1" strike="noStrike">
                <a:latin typeface="Bitstream Vera Sans"/>
              </a:rPr>
              <a:t>μ</a:t>
            </a:r>
            <a:r>
              <a:rPr b="1" lang="en-GB" sz="1800" spc="-1" strike="noStrike">
                <a:latin typeface="Bitstream Vera Sans"/>
              </a:rPr>
              <a:t>έ</a:t>
            </a:r>
            <a:r>
              <a:rPr b="1" lang="en-GB" sz="1800" spc="-1" strike="noStrike">
                <a:latin typeface="Bitstream Vera Sans"/>
              </a:rPr>
              <a:t>ν</a:t>
            </a:r>
            <a:r>
              <a:rPr b="1" lang="en-GB" sz="1800" spc="-1" strike="noStrike">
                <a:latin typeface="Bitstream Vera Sans"/>
              </a:rPr>
              <a:t>ε</a:t>
            </a:r>
            <a:r>
              <a:rPr b="1" lang="en-GB" sz="1800" spc="-1" strike="noStrike">
                <a:latin typeface="Bitstream Vera Sans"/>
              </a:rPr>
              <a:t>ς</a:t>
            </a:r>
            <a:r>
              <a:rPr b="1" lang="en-GB" sz="1800" spc="-1" strike="noStrike">
                <a:latin typeface="Bitstream Vera Sans"/>
              </a:rPr>
              <a:t>!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5" name="TextShape 18"/>
          <p:cNvSpPr txBox="1"/>
          <p:nvPr/>
        </p:nvSpPr>
        <p:spPr>
          <a:xfrm>
            <a:off x="5475600" y="4140000"/>
            <a:ext cx="3995280" cy="194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Θέτοντας </a:t>
            </a:r>
            <a:r>
              <a:rPr b="1" lang="en-GB" sz="1800" spc="-1" strike="noStrike">
                <a:latin typeface="Bitstream Vera Sans"/>
              </a:rPr>
              <a:t>x=kr</a:t>
            </a:r>
            <a:r>
              <a:rPr b="0" lang="en-GB" sz="1800" spc="-1" strike="noStrike">
                <a:latin typeface="Bitstream Vera Sans"/>
              </a:rPr>
              <a:t>, βρίσκω τα x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που μηδενίζουν την συνάρτηση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u(r).  </a:t>
            </a:r>
            <a:endParaRPr b="0" lang="en-GB" sz="1800" spc="-1" strike="noStrike">
              <a:latin typeface="Bitstream Vera Sans"/>
            </a:endParaRPr>
          </a:p>
          <a:p>
            <a:r>
              <a:rPr b="0" i="1" lang="en-GB" sz="1800" spc="-1" strike="noStrike">
                <a:latin typeface="Bitstream Vera Sans"/>
              </a:rPr>
              <a:t>Άρα, αφού η  συνάρτηση </a:t>
            </a:r>
            <a:endParaRPr b="0" lang="en-GB" sz="1800" spc="-1" strike="noStrike">
              <a:latin typeface="Bitstream Vera Sans"/>
            </a:endParaRPr>
          </a:p>
          <a:p>
            <a:r>
              <a:rPr b="0" i="1" lang="en-GB" sz="1800" spc="-1" strike="noStrike">
                <a:latin typeface="Bitstream Vera Sans"/>
                <a:ea typeface="Bitstream Vera Sans"/>
              </a:rPr>
              <a:t>μηδενίζεται </a:t>
            </a:r>
            <a:r>
              <a:rPr b="0" i="1" lang="en-GB" sz="1800" spc="-1" strike="noStrike">
                <a:latin typeface="Bitstream Vera Sans"/>
              </a:rPr>
              <a:t>όταν r=R, έχοντας </a:t>
            </a:r>
            <a:endParaRPr b="0" lang="en-GB" sz="1800" spc="-1" strike="noStrike">
              <a:latin typeface="Bitstream Vera Sans"/>
            </a:endParaRPr>
          </a:p>
          <a:p>
            <a:r>
              <a:rPr b="0" i="1" lang="en-GB" sz="1800" spc="-1" strike="noStrike">
                <a:latin typeface="Bitstream Vera Sans"/>
                <a:ea typeface="Bitstream Vera Sans"/>
              </a:rPr>
              <a:t>τις τιμές του </a:t>
            </a:r>
            <a:r>
              <a:rPr b="0" i="1" lang="en-GB" sz="1800" spc="-1" strike="noStrike">
                <a:latin typeface="Bitstream Vera Sans"/>
              </a:rPr>
              <a:t>x=kR όπου γίνεται </a:t>
            </a:r>
            <a:endParaRPr b="0" lang="en-GB" sz="1800" spc="-1" strike="noStrike">
              <a:latin typeface="Bitstream Vera Sans"/>
            </a:endParaRPr>
          </a:p>
          <a:p>
            <a:r>
              <a:rPr b="0" i="1" lang="en-GB" sz="1800" spc="-1" strike="noStrike">
                <a:latin typeface="Bitstream Vera Sans"/>
              </a:rPr>
              <a:t>αυτό , βρίσκουμε τα k = x/R. 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6" name="Line 19"/>
          <p:cNvSpPr/>
          <p:nvPr/>
        </p:nvSpPr>
        <p:spPr>
          <a:xfrm>
            <a:off x="6400800" y="3513600"/>
            <a:ext cx="2286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77" name="Formula 20"/>
              <p:cNvSpPr txBox="1"/>
              <p:nvPr/>
            </p:nvSpPr>
            <p:spPr>
              <a:xfrm>
                <a:off x="108720" y="429480"/>
                <a:ext cx="7383600" cy="6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H</m:t>
                    </m:r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→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p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den>
                        </m:f>
                        <m:r>
                          <m:t xml:space="preserve">+</m:t>
                        </m:r>
                        <m:r>
                          <m:t xml:space="preserve">V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ψ</m:t>
                    </m:r>
                    <m:r>
                      <m:t xml:space="preserve">=</m:t>
                    </m:r>
                    <m:r>
                      <m:t xml:space="preserve">Ε</m:t>
                    </m:r>
                    <m:r>
                      <m:t xml:space="preserve">ψ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με </m:t>
                    </m:r>
                    <m:acc>
                      <m:accPr>
                        <m:chr m:val="^"/>
                      </m:accPr>
                      <m:e>
                        <m:r>
                          <m:t xml:space="preserve">p</m:t>
                        </m:r>
                      </m:e>
                    </m:acc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i</m:t>
                    </m:r>
                    <m:r>
                      <m:t xml:space="preserve">ℏ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∇</m:t>
                        </m:r>
                      </m:e>
                    </m:acc>
                    <m:r>
                      <m:t xml:space="preserve">,</m:t>
                    </m:r>
                    <m:r>
                      <m:t xml:space="preserve">δηλ</m:t>
                    </m:r>
                    <m:r>
                      <m:t xml:space="preserve">.</m:t>
                    </m:r>
                    <m:sSup>
                      <m:e>
                        <m:acc>
                          <m:accPr>
                            <m:chr m:val="^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ℏ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t xml:space="preserve">∇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278" name="TextShape 21"/>
          <p:cNvSpPr txBox="1"/>
          <p:nvPr/>
        </p:nvSpPr>
        <p:spPr>
          <a:xfrm>
            <a:off x="-45720" y="1068480"/>
            <a:ext cx="68508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Νε-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τρό-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9" name="TextShape 22"/>
          <p:cNvSpPr txBox="1"/>
          <p:nvPr/>
        </p:nvSpPr>
        <p:spPr>
          <a:xfrm>
            <a:off x="-45360" y="2004480"/>
            <a:ext cx="772200" cy="89496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τό-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0" name="CustomShape 23"/>
          <p:cNvSpPr/>
          <p:nvPr/>
        </p:nvSpPr>
        <p:spPr>
          <a:xfrm>
            <a:off x="95760" y="3033000"/>
            <a:ext cx="5390640" cy="70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</a:t>
            </a: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ι</a:t>
            </a: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α</a:t>
            </a: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=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0</a:t>
            </a:r>
            <a:r>
              <a:rPr b="0" lang="en-US" sz="1800" spc="-1" strike="noStrike">
                <a:latin typeface="Bitstream Vera Sans"/>
              </a:rPr>
              <a:t>,</a:t>
            </a:r>
            <a:r>
              <a:rPr b="0" lang="en-US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σ</a:t>
            </a:r>
            <a:r>
              <a:rPr b="0" lang="el-GR" sz="1800" spc="-1" strike="noStrike">
                <a:latin typeface="Bitstream Vera Sans"/>
              </a:rPr>
              <a:t>υ</a:t>
            </a:r>
            <a:r>
              <a:rPr b="0" lang="el-GR" sz="1800" spc="-1" strike="noStrike">
                <a:latin typeface="Bitstream Vera Sans"/>
              </a:rPr>
              <a:t>μ</a:t>
            </a:r>
            <a:r>
              <a:rPr b="0" lang="el-GR" sz="1800" spc="-1" strike="noStrike">
                <a:latin typeface="Bitstream Vera Sans"/>
              </a:rPr>
              <a:t>β</a:t>
            </a:r>
            <a:r>
              <a:rPr b="0" lang="el-GR" sz="1800" spc="-1" strike="noStrike">
                <a:latin typeface="Bitstream Vera Sans"/>
              </a:rPr>
              <a:t>α</a:t>
            </a:r>
            <a:r>
              <a:rPr b="0" lang="el-GR" sz="1800" spc="-1" strike="noStrike">
                <a:latin typeface="Bitstream Vera Sans"/>
              </a:rPr>
              <a:t>τ</a:t>
            </a:r>
            <a:r>
              <a:rPr b="0" lang="el-GR" sz="1800" spc="-1" strike="noStrike">
                <a:latin typeface="Bitstream Vera Sans"/>
              </a:rPr>
              <a:t>έ</a:t>
            </a:r>
            <a:r>
              <a:rPr b="0" lang="el-GR" sz="1800" spc="-1" strike="noStrike">
                <a:latin typeface="Bitstream Vera Sans"/>
              </a:rPr>
              <a:t>ς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μ</a:t>
            </a:r>
            <a:r>
              <a:rPr b="0" lang="el-GR" sz="1800" spc="-1" strike="noStrike">
                <a:latin typeface="Bitstream Vera Sans"/>
              </a:rPr>
              <a:t>ε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τ</a:t>
            </a:r>
            <a:r>
              <a:rPr b="0" lang="el-GR" sz="1800" spc="-1" strike="noStrike">
                <a:latin typeface="Bitstream Vera Sans"/>
              </a:rPr>
              <a:t>ι</a:t>
            </a:r>
            <a:r>
              <a:rPr b="0" lang="el-GR" sz="1800" spc="-1" strike="noStrike">
                <a:latin typeface="Bitstream Vera Sans"/>
              </a:rPr>
              <a:t>ς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σ</a:t>
            </a:r>
            <a:r>
              <a:rPr b="0" lang="el-GR" sz="1800" spc="-1" strike="noStrike">
                <a:latin typeface="Bitstream Vera Sans"/>
              </a:rPr>
              <a:t>υ</a:t>
            </a:r>
            <a:r>
              <a:rPr b="0" lang="el-GR" sz="1800" spc="-1" strike="noStrike">
                <a:latin typeface="Bitstream Vera Sans"/>
              </a:rPr>
              <a:t>ν</a:t>
            </a:r>
            <a:r>
              <a:rPr b="0" lang="el-GR" sz="1800" spc="-1" strike="noStrike">
                <a:latin typeface="Bitstream Vera Sans"/>
              </a:rPr>
              <a:t>ο</a:t>
            </a:r>
            <a:r>
              <a:rPr b="0" lang="el-GR" sz="1800" spc="-1" strike="noStrike">
                <a:latin typeface="Bitstream Vera Sans"/>
              </a:rPr>
              <a:t>ρ</a:t>
            </a:r>
            <a:r>
              <a:rPr b="0" lang="el-GR" sz="1800" spc="-1" strike="noStrike">
                <a:latin typeface="Bitstream Vera Sans"/>
              </a:rPr>
              <a:t>ι</a:t>
            </a:r>
            <a:r>
              <a:rPr b="0" lang="el-GR" sz="1800" spc="-1" strike="noStrike">
                <a:latin typeface="Bitstream Vera Sans"/>
              </a:rPr>
              <a:t>α</a:t>
            </a:r>
            <a:r>
              <a:rPr b="0" lang="el-GR" sz="1800" spc="-1" strike="noStrike">
                <a:latin typeface="Bitstream Vera Sans"/>
              </a:rPr>
              <a:t>κ</a:t>
            </a:r>
            <a:r>
              <a:rPr b="0" lang="el-GR" sz="1800" spc="-1" strike="noStrike">
                <a:latin typeface="Bitstream Vera Sans"/>
              </a:rPr>
              <a:t>έ</a:t>
            </a:r>
            <a:r>
              <a:rPr b="0" lang="el-GR" sz="1800" spc="-1" strike="noStrike">
                <a:latin typeface="Bitstream Vera Sans"/>
              </a:rPr>
              <a:t>ς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σ</a:t>
            </a:r>
            <a:r>
              <a:rPr b="0" lang="el-GR" sz="1800" spc="-1" strike="noStrike">
                <a:latin typeface="Bitstream Vera Sans"/>
              </a:rPr>
              <a:t>υ</a:t>
            </a:r>
            <a:r>
              <a:rPr b="0" lang="el-GR" sz="1800" spc="-1" strike="noStrike">
                <a:latin typeface="Bitstream Vera Sans"/>
              </a:rPr>
              <a:t>ν</a:t>
            </a:r>
            <a:r>
              <a:rPr b="0" lang="el-GR" sz="1800" spc="-1" strike="noStrike">
                <a:latin typeface="Bitstream Vera Sans"/>
              </a:rPr>
              <a:t>θ</a:t>
            </a:r>
            <a:r>
              <a:rPr b="0" lang="el-GR" sz="1800" spc="-1" strike="noStrike">
                <a:latin typeface="Bitstream Vera Sans"/>
              </a:rPr>
              <a:t>ή</a:t>
            </a:r>
            <a:r>
              <a:rPr b="0" lang="el-GR" sz="1800" spc="-1" strike="noStrike">
                <a:latin typeface="Bitstream Vera Sans"/>
              </a:rPr>
              <a:t>κ</a:t>
            </a:r>
            <a:r>
              <a:rPr b="0" lang="el-GR" sz="1800" spc="-1" strike="noStrike">
                <a:latin typeface="Bitstream Vera Sans"/>
              </a:rPr>
              <a:t>ε</a:t>
            </a:r>
            <a:r>
              <a:rPr b="0" lang="el-GR" sz="1800" spc="-1" strike="noStrike">
                <a:latin typeface="Bitstream Vera Sans"/>
              </a:rPr>
              <a:t>ς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σ</a:t>
            </a:r>
            <a:r>
              <a:rPr b="0" lang="el-GR" sz="1800" spc="-1" strike="noStrike">
                <a:latin typeface="Bitstream Vera Sans"/>
              </a:rPr>
              <a:t>ε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n-US" sz="1800" spc="-1" strike="noStrike">
                <a:latin typeface="Bitstream Vera Sans"/>
              </a:rPr>
              <a:t>r</a:t>
            </a:r>
            <a:r>
              <a:rPr b="0" lang="en-US" sz="1800" spc="-1" strike="noStrike">
                <a:latin typeface="Bitstream Vera Sans"/>
              </a:rPr>
              <a:t>=</a:t>
            </a:r>
            <a:r>
              <a:rPr b="0" lang="en-US" sz="1800" spc="-1" strike="noStrike">
                <a:latin typeface="Bitstream Vera Sans"/>
              </a:rPr>
              <a:t>0</a:t>
            </a:r>
            <a:r>
              <a:rPr b="0" lang="en-US" sz="1800" spc="-1" strike="noStrike">
                <a:latin typeface="Bitstream Vera Sans"/>
              </a:rPr>
              <a:t> </a:t>
            </a:r>
            <a:r>
              <a:rPr b="0" lang="en-US" sz="1800" spc="-1" strike="noStrike">
                <a:latin typeface="Bitstream Vera Sans"/>
              </a:rPr>
              <a:t>κ</a:t>
            </a:r>
            <a:r>
              <a:rPr b="0" lang="en-US" sz="1800" spc="-1" strike="noStrike">
                <a:latin typeface="Bitstream Vera Sans"/>
              </a:rPr>
              <a:t>α</a:t>
            </a:r>
            <a:r>
              <a:rPr b="0" lang="en-US" sz="1800" spc="-1" strike="noStrike">
                <a:latin typeface="Bitstream Vera Sans"/>
              </a:rPr>
              <a:t>ι</a:t>
            </a:r>
            <a:r>
              <a:rPr b="0" lang="en-US" sz="1800" spc="-1" strike="noStrike">
                <a:latin typeface="Bitstream Vera Sans"/>
              </a:rPr>
              <a:t> </a:t>
            </a:r>
            <a:r>
              <a:rPr b="0" lang="en-US" sz="1800" spc="-1" strike="noStrike">
                <a:latin typeface="Bitstream Vera Sans"/>
              </a:rPr>
              <a:t>σ</a:t>
            </a:r>
            <a:r>
              <a:rPr b="0" lang="en-US" sz="1800" spc="-1" strike="noStrike">
                <a:latin typeface="Bitstream Vera Sans"/>
              </a:rPr>
              <a:t>ε</a:t>
            </a:r>
            <a:r>
              <a:rPr b="0" lang="en-US" sz="1800" spc="-1" strike="noStrike">
                <a:latin typeface="Bitstream Vera Sans"/>
              </a:rPr>
              <a:t> </a:t>
            </a:r>
            <a:r>
              <a:rPr b="0" lang="en-US" sz="1800" spc="-1" strike="noStrike">
                <a:latin typeface="Bitstream Vera Sans"/>
              </a:rPr>
              <a:t>r</a:t>
            </a:r>
            <a:r>
              <a:rPr b="0" lang="en-US" sz="1800" spc="-1" strike="noStrike">
                <a:latin typeface="Bitstream Vera Sans"/>
              </a:rPr>
              <a:t>=</a:t>
            </a:r>
            <a:r>
              <a:rPr b="0" lang="en-US" sz="1800" spc="-1" strike="noStrike">
                <a:latin typeface="Bitstream Vera Sans"/>
              </a:rPr>
              <a:t>R</a:t>
            </a:r>
            <a:r>
              <a:rPr b="0" lang="en-US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ε</a:t>
            </a:r>
            <a:r>
              <a:rPr b="0" lang="el-GR" sz="1800" spc="-1" strike="noStrike">
                <a:latin typeface="Bitstream Vera Sans"/>
              </a:rPr>
              <a:t>ί</a:t>
            </a:r>
            <a:r>
              <a:rPr b="0" lang="el-GR" sz="1800" spc="-1" strike="noStrike">
                <a:latin typeface="Bitstream Vera Sans"/>
              </a:rPr>
              <a:t>ν</a:t>
            </a:r>
            <a:r>
              <a:rPr b="0" lang="el-GR" sz="1800" spc="-1" strike="noStrike">
                <a:latin typeface="Bitstream Vera Sans"/>
              </a:rPr>
              <a:t>α</a:t>
            </a:r>
            <a:r>
              <a:rPr b="0" lang="el-GR" sz="1800" spc="-1" strike="noStrike">
                <a:latin typeface="Bitstream Vera Sans"/>
              </a:rPr>
              <a:t>ι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ο</a:t>
            </a:r>
            <a:r>
              <a:rPr b="0" lang="el-GR" sz="1800" spc="-1" strike="noStrike">
                <a:latin typeface="Bitstream Vera Sans"/>
              </a:rPr>
              <a:t>ι</a:t>
            </a:r>
            <a:r>
              <a:rPr b="0" lang="el-GR" sz="1800" spc="-1" strike="noStrike">
                <a:latin typeface="Bitstream Vera Sans"/>
              </a:rPr>
              <a:t> </a:t>
            </a:r>
            <a:r>
              <a:rPr b="0" lang="el-GR" sz="1800" spc="-1" strike="noStrike">
                <a:latin typeface="Bitstream Vera Sans"/>
              </a:rPr>
              <a:t>λ</a:t>
            </a:r>
            <a:r>
              <a:rPr b="0" lang="el-GR" sz="1800" spc="-1" strike="noStrike">
                <a:latin typeface="Bitstream Vera Sans"/>
              </a:rPr>
              <a:t>ύ</a:t>
            </a:r>
            <a:r>
              <a:rPr b="0" lang="el-GR" sz="1800" spc="-1" strike="noStrike">
                <a:latin typeface="Bitstream Vera Sans"/>
              </a:rPr>
              <a:t>σ</a:t>
            </a:r>
            <a:r>
              <a:rPr b="0" lang="el-GR" sz="1800" spc="-1" strike="noStrike">
                <a:latin typeface="Bitstream Vera Sans"/>
              </a:rPr>
              <a:t>ε</a:t>
            </a:r>
            <a:r>
              <a:rPr b="0" lang="el-GR" sz="1800" spc="-1" strike="noStrike">
                <a:latin typeface="Bitstream Vera Sans"/>
              </a:rPr>
              <a:t>ι</a:t>
            </a:r>
            <a:r>
              <a:rPr b="0" lang="el-GR" sz="1800" spc="-1" strike="noStrike">
                <a:latin typeface="Bitstream Vera Sans"/>
              </a:rPr>
              <a:t>ς</a:t>
            </a:r>
            <a:r>
              <a:rPr b="0" lang="el-GR" sz="1800" spc="-1" strike="noStrike">
                <a:latin typeface="Bitstream Vera Sans"/>
              </a:rPr>
              <a:t>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1" name="CustomShape 24"/>
          <p:cNvSpPr/>
          <p:nvPr/>
        </p:nvSpPr>
        <p:spPr>
          <a:xfrm>
            <a:off x="7977960" y="594360"/>
            <a:ext cx="216360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Σφαιρικό πηγάδι V(r): </a:t>
            </a:r>
            <a:r>
              <a:rPr b="0" i="1" lang="el-GR" sz="1800" spc="-1" strike="noStrike">
                <a:latin typeface="Bitstream Vera Sans"/>
              </a:rPr>
              <a:t>πεπερασμένες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λύσεις για </a:t>
            </a:r>
            <a:r>
              <a:rPr b="0" i="1" lang="en-US" sz="1800" spc="-1" strike="noStrike">
                <a:latin typeface="Bitstream Vera Sans"/>
              </a:rPr>
              <a:t>r=0</a:t>
            </a:r>
            <a:r>
              <a:rPr b="0" lang="el-GR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latin typeface="Bitstream Vera Sans"/>
              </a:rPr>
              <a:t>και </a:t>
            </a:r>
            <a:r>
              <a:rPr b="0" i="1" lang="el-GR" sz="1800" spc="-1" strike="noStrike">
                <a:latin typeface="Bitstream Vera Sans"/>
              </a:rPr>
              <a:t>μηδέν για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l-GR" sz="1800" spc="-1" strike="noStrike">
                <a:latin typeface="Bitstream Vera Sans"/>
              </a:rPr>
              <a:t>&gt;= R</a:t>
            </a:r>
            <a:r>
              <a:rPr b="0" lang="el-GR" sz="1800" spc="-1" strike="noStrike">
                <a:latin typeface="Bitstream Vera Sans"/>
              </a:rPr>
              <a:t> , της ακτίνας του πυρήνα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 descr="Screen Shot 2015-10-29 at 6.51.25 μ.μ..png"/>
          <p:cNvPicPr/>
          <p:nvPr/>
        </p:nvPicPr>
        <p:blipFill>
          <a:blip r:embed="rId1"/>
          <a:stretch/>
        </p:blipFill>
        <p:spPr>
          <a:xfrm>
            <a:off x="5124960" y="3117960"/>
            <a:ext cx="3035160" cy="419040"/>
          </a:xfrm>
          <a:prstGeom prst="rect">
            <a:avLst/>
          </a:prstGeom>
          <a:ln>
            <a:noFill/>
          </a:ln>
        </p:spPr>
      </p:pic>
      <p:pic>
        <p:nvPicPr>
          <p:cNvPr id="283" name="Picture 3" descr=""/>
          <p:cNvPicPr/>
          <p:nvPr/>
        </p:nvPicPr>
        <p:blipFill>
          <a:blip r:embed="rId2"/>
          <a:stretch/>
        </p:blipFill>
        <p:spPr>
          <a:xfrm>
            <a:off x="5268960" y="3627360"/>
            <a:ext cx="4546440" cy="3456000"/>
          </a:xfrm>
          <a:prstGeom prst="rect">
            <a:avLst/>
          </a:prstGeom>
          <a:ln>
            <a:noFill/>
          </a:ln>
        </p:spPr>
      </p:pic>
      <p:graphicFrame>
        <p:nvGraphicFramePr>
          <p:cNvPr id="284" name="Object 1"/>
          <p:cNvGraphicFramePr/>
          <p:nvPr/>
        </p:nvGraphicFramePr>
        <p:xfrm>
          <a:off x="4478400" y="1691280"/>
          <a:ext cx="3597480" cy="1244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8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478400" y="1691280"/>
                    <a:ext cx="3597480" cy="12445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286" name="" descr=""/>
          <p:cNvPicPr/>
          <p:nvPr/>
        </p:nvPicPr>
        <p:blipFill>
          <a:blip r:embed="rId5"/>
          <a:stretch/>
        </p:blipFill>
        <p:spPr>
          <a:xfrm>
            <a:off x="180000" y="1333080"/>
            <a:ext cx="4800600" cy="3255120"/>
          </a:xfrm>
          <a:prstGeom prst="rect">
            <a:avLst/>
          </a:prstGeom>
          <a:ln>
            <a:noFill/>
          </a:ln>
        </p:spPr>
      </p:pic>
      <p:sp>
        <p:nvSpPr>
          <p:cNvPr id="287" name="Line 2"/>
          <p:cNvSpPr/>
          <p:nvPr/>
        </p:nvSpPr>
        <p:spPr>
          <a:xfrm>
            <a:off x="686880" y="3448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88" name="Picture 10" descr="Screen Shot 2015-10-29 at 6.30.19 μ.μ..png"/>
          <p:cNvPicPr/>
          <p:nvPr/>
        </p:nvPicPr>
        <p:blipFill>
          <a:blip r:embed="rId6"/>
          <a:stretch/>
        </p:blipFill>
        <p:spPr>
          <a:xfrm>
            <a:off x="-199440" y="444600"/>
            <a:ext cx="4508640" cy="939960"/>
          </a:xfrm>
          <a:prstGeom prst="rect">
            <a:avLst/>
          </a:prstGeom>
          <a:ln>
            <a:noFill/>
          </a:ln>
        </p:spPr>
      </p:pic>
      <p:sp>
        <p:nvSpPr>
          <p:cNvPr id="289" name="CustomShape 3"/>
          <p:cNvSpPr/>
          <p:nvPr/>
        </p:nvSpPr>
        <p:spPr>
          <a:xfrm>
            <a:off x="112320" y="93960"/>
            <a:ext cx="9116280" cy="42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l=</a:t>
            </a: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1</a:t>
            </a:r>
            <a:r>
              <a:rPr b="0" lang="en-US" sz="1800" spc="-1" strike="noStrike">
                <a:latin typeface="Bitstream Vera Sans"/>
              </a:rPr>
              <a:t>, </a:t>
            </a:r>
            <a:r>
              <a:rPr b="0" lang="el-GR" sz="1800" spc="-1" strike="noStrike">
                <a:latin typeface="Bitstream Vera Sans"/>
              </a:rPr>
              <a:t>συμβατές λύσεις είναι οι εξής (μπορείτε να το επιβεβώσετε):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290" name="Picture 12" descr="Screen Shot 2015-10-29 at 6.30.34 μ.μ..png"/>
          <p:cNvPicPr/>
          <p:nvPr/>
        </p:nvPicPr>
        <p:blipFill>
          <a:blip r:embed="rId7"/>
          <a:stretch/>
        </p:blipFill>
        <p:spPr>
          <a:xfrm>
            <a:off x="4174560" y="432720"/>
            <a:ext cx="5283000" cy="939600"/>
          </a:xfrm>
          <a:prstGeom prst="rect">
            <a:avLst/>
          </a:prstGeom>
          <a:ln>
            <a:noFill/>
          </a:ln>
        </p:spPr>
      </p:pic>
      <p:sp>
        <p:nvSpPr>
          <p:cNvPr id="291" name="CustomShape 4"/>
          <p:cNvSpPr/>
          <p:nvPr/>
        </p:nvSpPr>
        <p:spPr>
          <a:xfrm>
            <a:off x="123480" y="125640"/>
            <a:ext cx="9383400" cy="1125360"/>
          </a:xfrm>
          <a:prstGeom prst="rect">
            <a:avLst/>
          </a:prstGeom>
          <a:noFill/>
          <a:ln w="28440">
            <a:solidFill>
              <a:srgbClr val="6600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5"/>
          <p:cNvSpPr/>
          <p:nvPr/>
        </p:nvSpPr>
        <p:spPr>
          <a:xfrm>
            <a:off x="4321800" y="2262600"/>
            <a:ext cx="685800" cy="457200"/>
          </a:xfrm>
          <a:custGeom>
            <a:avLst/>
            <a:gdLst/>
            <a:ahLst/>
            <a:rect l="0" t="0" r="r" b="b"/>
            <a:pathLst>
              <a:path w="1907" h="1272">
                <a:moveTo>
                  <a:pt x="1906" y="317"/>
                </a:moveTo>
                <a:lnTo>
                  <a:pt x="476" y="317"/>
                </a:lnTo>
                <a:lnTo>
                  <a:pt x="476" y="0"/>
                </a:lnTo>
                <a:lnTo>
                  <a:pt x="0" y="635"/>
                </a:lnTo>
                <a:lnTo>
                  <a:pt x="476" y="1271"/>
                </a:lnTo>
                <a:lnTo>
                  <a:pt x="476" y="953"/>
                </a:lnTo>
                <a:lnTo>
                  <a:pt x="1906" y="953"/>
                </a:lnTo>
                <a:lnTo>
                  <a:pt x="1906" y="31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TextShape 6"/>
          <p:cNvSpPr txBox="1"/>
          <p:nvPr/>
        </p:nvSpPr>
        <p:spPr>
          <a:xfrm>
            <a:off x="5320800" y="1407600"/>
            <a:ext cx="2106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ff0000"/>
                </a:solidFill>
                <a:latin typeface="Bitstream Vera Sans"/>
              </a:rPr>
              <a:t>Για r=R: 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</a:rPr>
              <a:t>u(R)=0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4" name="CustomShape 7"/>
          <p:cNvSpPr/>
          <p:nvPr/>
        </p:nvSpPr>
        <p:spPr>
          <a:xfrm>
            <a:off x="5153400" y="3115800"/>
            <a:ext cx="2971800" cy="505800"/>
          </a:xfrm>
          <a:prstGeom prst="rect">
            <a:avLst/>
          </a:prstGeom>
          <a:noFill/>
          <a:ln w="9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Line 8"/>
          <p:cNvSpPr/>
          <p:nvPr/>
        </p:nvSpPr>
        <p:spPr>
          <a:xfrm>
            <a:off x="5887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Line 9"/>
          <p:cNvSpPr/>
          <p:nvPr/>
        </p:nvSpPr>
        <p:spPr>
          <a:xfrm>
            <a:off x="6931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TextShape 10"/>
          <p:cNvSpPr txBox="1"/>
          <p:nvPr/>
        </p:nvSpPr>
        <p:spPr>
          <a:xfrm>
            <a:off x="4583160" y="4119480"/>
            <a:ext cx="46944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8" name="TextShape 11"/>
          <p:cNvSpPr txBox="1"/>
          <p:nvPr/>
        </p:nvSpPr>
        <p:spPr>
          <a:xfrm>
            <a:off x="1251000" y="437400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4.49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1p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9" name="TextShape 12"/>
          <p:cNvSpPr txBox="1"/>
          <p:nvPr/>
        </p:nvSpPr>
        <p:spPr>
          <a:xfrm>
            <a:off x="2043000" y="437400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7.73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2p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0" name="TextShape 13"/>
          <p:cNvSpPr txBox="1"/>
          <p:nvPr/>
        </p:nvSpPr>
        <p:spPr>
          <a:xfrm>
            <a:off x="2763000" y="437400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10.90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3p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1" name="TextShape 14"/>
          <p:cNvSpPr txBox="1"/>
          <p:nvPr/>
        </p:nvSpPr>
        <p:spPr>
          <a:xfrm>
            <a:off x="3627000" y="437400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14.07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4p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2" name="TextShape 15"/>
          <p:cNvSpPr txBox="1"/>
          <p:nvPr/>
        </p:nvSpPr>
        <p:spPr>
          <a:xfrm>
            <a:off x="8220600" y="1796040"/>
            <a:ext cx="1864800" cy="14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Mε k = x/R,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βρίσκουμε τις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επιτρεπτές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τιμές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3" name="Freeform 16"/>
          <p:cNvSpPr/>
          <p:nvPr/>
        </p:nvSpPr>
        <p:spPr>
          <a:xfrm>
            <a:off x="2937600" y="971640"/>
            <a:ext cx="1638720" cy="168840"/>
          </a:xfrm>
          <a:custGeom>
            <a:avLst/>
            <a:gdLst/>
            <a:ahLst/>
            <a:rect l="0" t="0" r="r" b="b"/>
            <a:pathLst>
              <a:path w="4552" h="469">
                <a:moveTo>
                  <a:pt x="4551" y="265"/>
                </a:moveTo>
                <a:cubicBezTo>
                  <a:pt x="4003" y="468"/>
                  <a:pt x="3422" y="359"/>
                  <a:pt x="2858" y="372"/>
                </a:cubicBezTo>
                <a:cubicBezTo>
                  <a:pt x="2293" y="383"/>
                  <a:pt x="1724" y="418"/>
                  <a:pt x="1164" y="318"/>
                </a:cubicBezTo>
                <a:lnTo>
                  <a:pt x="635" y="318"/>
                </a:lnTo>
                <a:lnTo>
                  <a:pt x="106" y="106"/>
                </a:lnTo>
                <a:lnTo>
                  <a:pt x="0" y="0"/>
                </a:lnTo>
              </a:path>
            </a:pathLst>
          </a:custGeom>
          <a:ln w="3672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</p:sp>
      <p:sp>
        <p:nvSpPr>
          <p:cNvPr id="304" name="Freeform 17"/>
          <p:cNvSpPr/>
          <p:nvPr/>
        </p:nvSpPr>
        <p:spPr>
          <a:xfrm>
            <a:off x="3375720" y="447120"/>
            <a:ext cx="4381920" cy="290160"/>
          </a:xfrm>
          <a:custGeom>
            <a:avLst/>
            <a:gdLst/>
            <a:ahLst/>
            <a:rect l="0" t="0" r="r" b="b"/>
            <a:pathLst>
              <a:path w="12172" h="806">
                <a:moveTo>
                  <a:pt x="0" y="805"/>
                </a:moveTo>
                <a:cubicBezTo>
                  <a:pt x="574" y="676"/>
                  <a:pt x="1176" y="717"/>
                  <a:pt x="1747" y="577"/>
                </a:cubicBezTo>
                <a:cubicBezTo>
                  <a:pt x="2284" y="446"/>
                  <a:pt x="2875" y="544"/>
                  <a:pt x="3387" y="350"/>
                </a:cubicBezTo>
                <a:cubicBezTo>
                  <a:pt x="3936" y="143"/>
                  <a:pt x="4513" y="161"/>
                  <a:pt x="5080" y="79"/>
                </a:cubicBezTo>
                <a:cubicBezTo>
                  <a:pt x="5623" y="0"/>
                  <a:pt x="6173" y="41"/>
                  <a:pt x="6721" y="33"/>
                </a:cubicBezTo>
                <a:cubicBezTo>
                  <a:pt x="7301" y="26"/>
                  <a:pt x="7886" y="25"/>
                  <a:pt x="8467" y="34"/>
                </a:cubicBezTo>
                <a:cubicBezTo>
                  <a:pt x="9066" y="42"/>
                  <a:pt x="9662" y="67"/>
                  <a:pt x="10266" y="79"/>
                </a:cubicBezTo>
                <a:cubicBezTo>
                  <a:pt x="10899" y="92"/>
                  <a:pt x="11240" y="575"/>
                  <a:pt x="11854" y="578"/>
                </a:cubicBezTo>
                <a:lnTo>
                  <a:pt x="12171" y="714"/>
                </a:lnTo>
              </a:path>
            </a:pathLst>
          </a:custGeom>
          <a:ln w="3672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</p:sp>
      <p:sp>
        <p:nvSpPr>
          <p:cNvPr id="305" name="CustomShape 18"/>
          <p:cNvSpPr/>
          <p:nvPr/>
        </p:nvSpPr>
        <p:spPr>
          <a:xfrm flipH="1">
            <a:off x="3879000" y="9594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6" name="CustomShape 19"/>
          <p:cNvSpPr/>
          <p:nvPr/>
        </p:nvSpPr>
        <p:spPr>
          <a:xfrm flipH="1">
            <a:off x="3879000" y="4914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7" name="CustomShape 20"/>
          <p:cNvSpPr/>
          <p:nvPr/>
        </p:nvSpPr>
        <p:spPr>
          <a:xfrm>
            <a:off x="4404600" y="493200"/>
            <a:ext cx="2971800" cy="9144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TextShape 21"/>
          <p:cNvSpPr txBox="1"/>
          <p:nvPr/>
        </p:nvSpPr>
        <p:spPr>
          <a:xfrm>
            <a:off x="8901360" y="45360"/>
            <a:ext cx="1174320" cy="16995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Ίδια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σχέση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 πρίν!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Τι τιμές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παίρνει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k ;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9" name="CustomShape 22"/>
          <p:cNvSpPr/>
          <p:nvPr/>
        </p:nvSpPr>
        <p:spPr>
          <a:xfrm>
            <a:off x="5029200" y="3657600"/>
            <a:ext cx="4800600" cy="339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23"/>
          <p:cNvSpPr/>
          <p:nvPr/>
        </p:nvSpPr>
        <p:spPr>
          <a:xfrm>
            <a:off x="7808400" y="3236400"/>
            <a:ext cx="2237400" cy="11430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GB" sz="1800" spc="-1" strike="noStrike">
                <a:latin typeface="Bitstream Vera Sans"/>
              </a:rPr>
              <a:t>Οι ενέργειες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1" lang="en-GB" sz="1800" spc="-1" strike="noStrike">
                <a:latin typeface="Bitstream Vera Sans"/>
              </a:rPr>
              <a:t>είναι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1" lang="en-GB" sz="1800" spc="-1" strike="noStrike">
                <a:latin typeface="Bitstream Vera Sans"/>
              </a:rPr>
              <a:t>κβαντισμένες!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1" name="Line 24"/>
          <p:cNvSpPr/>
          <p:nvPr/>
        </p:nvSpPr>
        <p:spPr>
          <a:xfrm>
            <a:off x="6858000" y="1936800"/>
            <a:ext cx="137160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12" name="Formula 25"/>
              <p:cNvSpPr txBox="1"/>
              <p:nvPr/>
            </p:nvSpPr>
            <p:spPr>
              <a:xfrm>
                <a:off x="1836720" y="1335600"/>
                <a:ext cx="146304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sin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sSup>
                          <m:e>
                            <m:r>
                              <m:t xml:space="preserve">x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−</m:t>
                    </m:r>
                    <m:f>
                      <m:num>
                        <m:r>
                          <m:t xml:space="preserve">cos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r>
                          <m:t xml:space="preserve">x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2" descr="Screen Shot 2015-10-29 at 6.51.25 μ.μ..png"/>
          <p:cNvPicPr/>
          <p:nvPr/>
        </p:nvPicPr>
        <p:blipFill>
          <a:blip r:embed="rId1"/>
          <a:stretch/>
        </p:blipFill>
        <p:spPr>
          <a:xfrm>
            <a:off x="5124960" y="3117960"/>
            <a:ext cx="3035160" cy="419040"/>
          </a:xfrm>
          <a:prstGeom prst="rect">
            <a:avLst/>
          </a:prstGeom>
          <a:ln>
            <a:noFill/>
          </a:ln>
        </p:spPr>
      </p:pic>
      <p:pic>
        <p:nvPicPr>
          <p:cNvPr id="314" name="Picture 3" descr=""/>
          <p:cNvPicPr/>
          <p:nvPr/>
        </p:nvPicPr>
        <p:blipFill>
          <a:blip r:embed="rId2"/>
          <a:stretch/>
        </p:blipFill>
        <p:spPr>
          <a:xfrm>
            <a:off x="5268960" y="3627360"/>
            <a:ext cx="4546440" cy="3456000"/>
          </a:xfrm>
          <a:prstGeom prst="rect">
            <a:avLst/>
          </a:prstGeom>
          <a:ln>
            <a:noFill/>
          </a:ln>
        </p:spPr>
      </p:pic>
      <p:graphicFrame>
        <p:nvGraphicFramePr>
          <p:cNvPr id="315" name="Object 1"/>
          <p:cNvGraphicFramePr/>
          <p:nvPr/>
        </p:nvGraphicFramePr>
        <p:xfrm>
          <a:off x="4478400" y="1691280"/>
          <a:ext cx="3597480" cy="1244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1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478400" y="1691280"/>
                    <a:ext cx="3597480" cy="12445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317" name="" descr=""/>
          <p:cNvPicPr/>
          <p:nvPr/>
        </p:nvPicPr>
        <p:blipFill>
          <a:blip r:embed="rId5"/>
          <a:stretch/>
        </p:blipFill>
        <p:spPr>
          <a:xfrm>
            <a:off x="180000" y="1333080"/>
            <a:ext cx="4800600" cy="3255120"/>
          </a:xfrm>
          <a:prstGeom prst="rect">
            <a:avLst/>
          </a:prstGeom>
          <a:ln>
            <a:noFill/>
          </a:ln>
        </p:spPr>
      </p:pic>
      <p:sp>
        <p:nvSpPr>
          <p:cNvPr id="318" name="Line 2"/>
          <p:cNvSpPr/>
          <p:nvPr/>
        </p:nvSpPr>
        <p:spPr>
          <a:xfrm>
            <a:off x="686880" y="3448800"/>
            <a:ext cx="42976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19" name="Picture 10" descr="Screen Shot 2015-10-29 at 6.30.19 μ.μ..png"/>
          <p:cNvPicPr/>
          <p:nvPr/>
        </p:nvPicPr>
        <p:blipFill>
          <a:blip r:embed="rId6"/>
          <a:stretch/>
        </p:blipFill>
        <p:spPr>
          <a:xfrm>
            <a:off x="-199440" y="444600"/>
            <a:ext cx="4508640" cy="939960"/>
          </a:xfrm>
          <a:prstGeom prst="rect">
            <a:avLst/>
          </a:prstGeom>
          <a:ln>
            <a:noFill/>
          </a:ln>
        </p:spPr>
      </p:pic>
      <p:sp>
        <p:nvSpPr>
          <p:cNvPr id="320" name="CustomShape 3"/>
          <p:cNvSpPr/>
          <p:nvPr/>
        </p:nvSpPr>
        <p:spPr>
          <a:xfrm>
            <a:off x="112320" y="93960"/>
            <a:ext cx="9116280" cy="42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Για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l=</a:t>
            </a:r>
            <a:r>
              <a:rPr b="1" lang="el-GR" sz="2200" spc="-1" strike="noStrike">
                <a:solidFill>
                  <a:srgbClr val="ff0000"/>
                </a:solidFill>
                <a:latin typeface="Bitstream Vera Sans"/>
              </a:rPr>
              <a:t>1</a:t>
            </a:r>
            <a:r>
              <a:rPr b="0" lang="en-US" sz="1800" spc="-1" strike="noStrike">
                <a:latin typeface="Bitstream Vera Sans"/>
              </a:rPr>
              <a:t>, </a:t>
            </a:r>
            <a:r>
              <a:rPr b="0" lang="el-GR" sz="1800" spc="-1" strike="noStrike">
                <a:latin typeface="Bitstream Vera Sans"/>
              </a:rPr>
              <a:t>συμβατές λύσεις είναι οι εξής (μπορείτε να το επιβεβώσετε):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321" name="Picture 12" descr="Screen Shot 2015-10-29 at 6.30.34 μ.μ..png"/>
          <p:cNvPicPr/>
          <p:nvPr/>
        </p:nvPicPr>
        <p:blipFill>
          <a:blip r:embed="rId7"/>
          <a:stretch/>
        </p:blipFill>
        <p:spPr>
          <a:xfrm>
            <a:off x="4174560" y="432720"/>
            <a:ext cx="5283000" cy="939600"/>
          </a:xfrm>
          <a:prstGeom prst="rect">
            <a:avLst/>
          </a:prstGeom>
          <a:ln>
            <a:noFill/>
          </a:ln>
        </p:spPr>
      </p:pic>
      <p:sp>
        <p:nvSpPr>
          <p:cNvPr id="322" name="CustomShape 4"/>
          <p:cNvSpPr/>
          <p:nvPr/>
        </p:nvSpPr>
        <p:spPr>
          <a:xfrm>
            <a:off x="123480" y="125640"/>
            <a:ext cx="9383400" cy="1125360"/>
          </a:xfrm>
          <a:prstGeom prst="rect">
            <a:avLst/>
          </a:prstGeom>
          <a:noFill/>
          <a:ln w="28440">
            <a:solidFill>
              <a:srgbClr val="6600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5"/>
          <p:cNvSpPr/>
          <p:nvPr/>
        </p:nvSpPr>
        <p:spPr>
          <a:xfrm>
            <a:off x="4321800" y="2262600"/>
            <a:ext cx="685800" cy="457200"/>
          </a:xfrm>
          <a:custGeom>
            <a:avLst/>
            <a:gdLst/>
            <a:ahLst/>
            <a:rect l="0" t="0" r="r" b="b"/>
            <a:pathLst>
              <a:path w="1907" h="1272">
                <a:moveTo>
                  <a:pt x="1906" y="317"/>
                </a:moveTo>
                <a:lnTo>
                  <a:pt x="476" y="317"/>
                </a:lnTo>
                <a:lnTo>
                  <a:pt x="476" y="0"/>
                </a:lnTo>
                <a:lnTo>
                  <a:pt x="0" y="635"/>
                </a:lnTo>
                <a:lnTo>
                  <a:pt x="476" y="1271"/>
                </a:lnTo>
                <a:lnTo>
                  <a:pt x="476" y="953"/>
                </a:lnTo>
                <a:lnTo>
                  <a:pt x="1906" y="953"/>
                </a:lnTo>
                <a:lnTo>
                  <a:pt x="1906" y="31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TextShape 6"/>
          <p:cNvSpPr txBox="1"/>
          <p:nvPr/>
        </p:nvSpPr>
        <p:spPr>
          <a:xfrm>
            <a:off x="5320800" y="1407600"/>
            <a:ext cx="2106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ff0000"/>
                </a:solidFill>
                <a:latin typeface="Bitstream Vera Sans"/>
              </a:rPr>
              <a:t>Για r=R: 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</a:rPr>
              <a:t>u(R)=0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25" name="CustomShape 7"/>
          <p:cNvSpPr/>
          <p:nvPr/>
        </p:nvSpPr>
        <p:spPr>
          <a:xfrm>
            <a:off x="5153400" y="3115800"/>
            <a:ext cx="2971800" cy="505800"/>
          </a:xfrm>
          <a:prstGeom prst="rect">
            <a:avLst/>
          </a:prstGeom>
          <a:noFill/>
          <a:ln w="9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Line 8"/>
          <p:cNvSpPr/>
          <p:nvPr/>
        </p:nvSpPr>
        <p:spPr>
          <a:xfrm>
            <a:off x="5887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Line 9"/>
          <p:cNvSpPr/>
          <p:nvPr/>
        </p:nvSpPr>
        <p:spPr>
          <a:xfrm>
            <a:off x="6931800" y="2442600"/>
            <a:ext cx="73152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TextShape 10"/>
          <p:cNvSpPr txBox="1"/>
          <p:nvPr/>
        </p:nvSpPr>
        <p:spPr>
          <a:xfrm>
            <a:off x="4583160" y="4119480"/>
            <a:ext cx="46944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x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29" name="TextShape 11"/>
          <p:cNvSpPr txBox="1"/>
          <p:nvPr/>
        </p:nvSpPr>
        <p:spPr>
          <a:xfrm>
            <a:off x="1251000" y="437400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4.49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1p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0" name="TextShape 12"/>
          <p:cNvSpPr txBox="1"/>
          <p:nvPr/>
        </p:nvSpPr>
        <p:spPr>
          <a:xfrm>
            <a:off x="2043000" y="4374000"/>
            <a:ext cx="8064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7.73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2p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1" name="TextShape 13"/>
          <p:cNvSpPr txBox="1"/>
          <p:nvPr/>
        </p:nvSpPr>
        <p:spPr>
          <a:xfrm>
            <a:off x="2763000" y="437400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10.90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3p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2" name="TextShape 14"/>
          <p:cNvSpPr txBox="1"/>
          <p:nvPr/>
        </p:nvSpPr>
        <p:spPr>
          <a:xfrm>
            <a:off x="3627000" y="4374000"/>
            <a:ext cx="907200" cy="6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14.07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= x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4p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3" name="TextShape 15"/>
          <p:cNvSpPr txBox="1"/>
          <p:nvPr/>
        </p:nvSpPr>
        <p:spPr>
          <a:xfrm>
            <a:off x="8220600" y="1796040"/>
            <a:ext cx="1864800" cy="14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Mε k = x/R,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βρίσκουμε τις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επιτρεπτές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τιμές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4" name="Freeform 16"/>
          <p:cNvSpPr/>
          <p:nvPr/>
        </p:nvSpPr>
        <p:spPr>
          <a:xfrm>
            <a:off x="2937600" y="971640"/>
            <a:ext cx="1638720" cy="168840"/>
          </a:xfrm>
          <a:custGeom>
            <a:avLst/>
            <a:gdLst/>
            <a:ahLst/>
            <a:rect l="0" t="0" r="r" b="b"/>
            <a:pathLst>
              <a:path w="4552" h="469">
                <a:moveTo>
                  <a:pt x="4551" y="265"/>
                </a:moveTo>
                <a:cubicBezTo>
                  <a:pt x="4003" y="468"/>
                  <a:pt x="3422" y="359"/>
                  <a:pt x="2858" y="372"/>
                </a:cubicBezTo>
                <a:cubicBezTo>
                  <a:pt x="2293" y="383"/>
                  <a:pt x="1724" y="418"/>
                  <a:pt x="1164" y="318"/>
                </a:cubicBezTo>
                <a:lnTo>
                  <a:pt x="635" y="318"/>
                </a:lnTo>
                <a:lnTo>
                  <a:pt x="106" y="106"/>
                </a:lnTo>
                <a:lnTo>
                  <a:pt x="0" y="0"/>
                </a:lnTo>
              </a:path>
            </a:pathLst>
          </a:custGeom>
          <a:ln w="3672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</p:sp>
      <p:sp>
        <p:nvSpPr>
          <p:cNvPr id="335" name="Freeform 17"/>
          <p:cNvSpPr/>
          <p:nvPr/>
        </p:nvSpPr>
        <p:spPr>
          <a:xfrm>
            <a:off x="3375720" y="447120"/>
            <a:ext cx="4381920" cy="290160"/>
          </a:xfrm>
          <a:custGeom>
            <a:avLst/>
            <a:gdLst/>
            <a:ahLst/>
            <a:rect l="0" t="0" r="r" b="b"/>
            <a:pathLst>
              <a:path w="12172" h="806">
                <a:moveTo>
                  <a:pt x="0" y="805"/>
                </a:moveTo>
                <a:cubicBezTo>
                  <a:pt x="574" y="676"/>
                  <a:pt x="1176" y="717"/>
                  <a:pt x="1747" y="577"/>
                </a:cubicBezTo>
                <a:cubicBezTo>
                  <a:pt x="2284" y="446"/>
                  <a:pt x="2875" y="544"/>
                  <a:pt x="3387" y="350"/>
                </a:cubicBezTo>
                <a:cubicBezTo>
                  <a:pt x="3936" y="143"/>
                  <a:pt x="4513" y="161"/>
                  <a:pt x="5080" y="79"/>
                </a:cubicBezTo>
                <a:cubicBezTo>
                  <a:pt x="5623" y="0"/>
                  <a:pt x="6173" y="41"/>
                  <a:pt x="6721" y="33"/>
                </a:cubicBezTo>
                <a:cubicBezTo>
                  <a:pt x="7301" y="26"/>
                  <a:pt x="7886" y="25"/>
                  <a:pt x="8467" y="34"/>
                </a:cubicBezTo>
                <a:cubicBezTo>
                  <a:pt x="9066" y="42"/>
                  <a:pt x="9662" y="67"/>
                  <a:pt x="10266" y="79"/>
                </a:cubicBezTo>
                <a:cubicBezTo>
                  <a:pt x="10899" y="92"/>
                  <a:pt x="11240" y="575"/>
                  <a:pt x="11854" y="578"/>
                </a:cubicBezTo>
                <a:lnTo>
                  <a:pt x="12171" y="714"/>
                </a:lnTo>
              </a:path>
            </a:pathLst>
          </a:custGeom>
          <a:ln w="36720">
            <a:solidFill>
              <a:srgbClr val="000000"/>
            </a:solidFill>
            <a:custDash>
              <a:ds d="100000" sp="100000"/>
            </a:custDash>
            <a:round/>
            <a:tailEnd len="med" type="triangle" w="med"/>
          </a:ln>
        </p:spPr>
      </p:sp>
      <p:sp>
        <p:nvSpPr>
          <p:cNvPr id="336" name="CustomShape 18"/>
          <p:cNvSpPr/>
          <p:nvPr/>
        </p:nvSpPr>
        <p:spPr>
          <a:xfrm flipH="1">
            <a:off x="3879000" y="9594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7" name="CustomShape 19"/>
          <p:cNvSpPr/>
          <p:nvPr/>
        </p:nvSpPr>
        <p:spPr>
          <a:xfrm flipH="1">
            <a:off x="3879000" y="4914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8" name="CustomShape 20"/>
          <p:cNvSpPr/>
          <p:nvPr/>
        </p:nvSpPr>
        <p:spPr>
          <a:xfrm>
            <a:off x="4404600" y="493200"/>
            <a:ext cx="2971800" cy="9144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TextShape 21"/>
          <p:cNvSpPr txBox="1"/>
          <p:nvPr/>
        </p:nvSpPr>
        <p:spPr>
          <a:xfrm>
            <a:off x="8901360" y="45360"/>
            <a:ext cx="1174320" cy="16995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Ίδια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σχέση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 πρίν!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Τι τιμές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παίρνει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k ;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40" name="CustomShape 22"/>
          <p:cNvSpPr/>
          <p:nvPr/>
        </p:nvSpPr>
        <p:spPr>
          <a:xfrm>
            <a:off x="5029200" y="3657600"/>
            <a:ext cx="4800600" cy="339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23"/>
          <p:cNvSpPr/>
          <p:nvPr/>
        </p:nvSpPr>
        <p:spPr>
          <a:xfrm>
            <a:off x="6858000" y="1936800"/>
            <a:ext cx="137160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42" name="Formula 24"/>
              <p:cNvSpPr txBox="1"/>
              <p:nvPr/>
            </p:nvSpPr>
            <p:spPr>
              <a:xfrm>
                <a:off x="1836720" y="1335600"/>
                <a:ext cx="146304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sin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sSup>
                          <m:e>
                            <m:r>
                              <m:t xml:space="preserve">x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−</m:t>
                    </m:r>
                    <m:f>
                      <m:num>
                        <m:r>
                          <m:t xml:space="preserve">cos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x</m:t>
                            </m:r>
                          </m:e>
                        </m:d>
                      </m:num>
                      <m:den>
                        <m:r>
                          <m:t xml:space="preserve">x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43" name="Line 25"/>
          <p:cNvSpPr/>
          <p:nvPr/>
        </p:nvSpPr>
        <p:spPr>
          <a:xfrm>
            <a:off x="-22320" y="5078520"/>
            <a:ext cx="5257800" cy="0"/>
          </a:xfrm>
          <a:prstGeom prst="line">
            <a:avLst/>
          </a:prstGeom>
          <a:ln w="91440">
            <a:solidFill>
              <a:srgbClr val="0000ff"/>
            </a:solidFill>
            <a:custDash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TextShape 26"/>
          <p:cNvSpPr txBox="1"/>
          <p:nvPr/>
        </p:nvSpPr>
        <p:spPr>
          <a:xfrm>
            <a:off x="79200" y="5139720"/>
            <a:ext cx="4929480" cy="19638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Γενικά, για κάθε τιμή “l”  της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στροφορμής, υπάρχει μια άλλη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συνάρτηση  (= ”σφαιρική συνάρτηση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Bessel   j</a:t>
            </a:r>
            <a:r>
              <a:rPr b="0" lang="en-GB" sz="2000" spc="-1" strike="noStrike" baseline="-101000">
                <a:latin typeface="Bitstream Vera Sans"/>
              </a:rPr>
              <a:t>l</a:t>
            </a:r>
            <a:r>
              <a:rPr b="0" lang="en-GB" sz="2000" spc="-1" strike="noStrike">
                <a:latin typeface="Bitstream Vera Sans"/>
              </a:rPr>
              <a:t>(kr) “ ) που ινακοποιεί την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εξίσωση Schroedinger , και που έχει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μηδενικά σε τιμές του x ίσες με kR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45" name="CustomShape 27"/>
          <p:cNvSpPr/>
          <p:nvPr/>
        </p:nvSpPr>
        <p:spPr>
          <a:xfrm>
            <a:off x="4826880" y="5139720"/>
            <a:ext cx="457200" cy="457200"/>
          </a:xfrm>
          <a:custGeom>
            <a:avLst/>
            <a:gdLst/>
            <a:ahLst/>
            <a:rect l="0" t="0" r="r" b="b"/>
            <a:pathLst>
              <a:path w="1272" h="1272">
                <a:moveTo>
                  <a:pt x="0" y="317"/>
                </a:moveTo>
                <a:lnTo>
                  <a:pt x="953" y="317"/>
                </a:lnTo>
                <a:lnTo>
                  <a:pt x="953" y="0"/>
                </a:lnTo>
                <a:lnTo>
                  <a:pt x="1271" y="635"/>
                </a:lnTo>
                <a:lnTo>
                  <a:pt x="953" y="1271"/>
                </a:lnTo>
                <a:lnTo>
                  <a:pt x="953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46" name="Picture 3" descr=""/>
          <p:cNvPicPr/>
          <p:nvPr/>
        </p:nvPicPr>
        <p:blipFill>
          <a:blip r:embed="rId8"/>
          <a:stretch/>
        </p:blipFill>
        <p:spPr>
          <a:xfrm>
            <a:off x="5268960" y="3627360"/>
            <a:ext cx="4546440" cy="3456000"/>
          </a:xfrm>
          <a:prstGeom prst="rect">
            <a:avLst/>
          </a:prstGeom>
          <a:ln>
            <a:noFill/>
          </a:ln>
        </p:spPr>
      </p:pic>
      <p:sp>
        <p:nvSpPr>
          <p:cNvPr id="347" name="Line 28"/>
          <p:cNvSpPr/>
          <p:nvPr/>
        </p:nvSpPr>
        <p:spPr>
          <a:xfrm>
            <a:off x="5257800" y="3693600"/>
            <a:ext cx="0" cy="1371600"/>
          </a:xfrm>
          <a:prstGeom prst="line">
            <a:avLst/>
          </a:prstGeom>
          <a:ln w="91440">
            <a:solidFill>
              <a:srgbClr val="0000ff"/>
            </a:solidFill>
            <a:custDash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Line 29"/>
          <p:cNvSpPr/>
          <p:nvPr/>
        </p:nvSpPr>
        <p:spPr>
          <a:xfrm>
            <a:off x="5234400" y="3693600"/>
            <a:ext cx="4593600" cy="0"/>
          </a:xfrm>
          <a:prstGeom prst="line">
            <a:avLst/>
          </a:prstGeom>
          <a:ln w="91440">
            <a:solidFill>
              <a:srgbClr val="0000ff"/>
            </a:solidFill>
            <a:custDash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" descr=""/>
          <p:cNvPicPr/>
          <p:nvPr/>
        </p:nvPicPr>
        <p:blipFill>
          <a:blip r:embed="rId1"/>
          <a:stretch/>
        </p:blipFill>
        <p:spPr>
          <a:xfrm>
            <a:off x="2520" y="1221840"/>
            <a:ext cx="6263640" cy="4389120"/>
          </a:xfrm>
          <a:prstGeom prst="rect">
            <a:avLst/>
          </a:prstGeom>
          <a:ln>
            <a:noFill/>
          </a:ln>
        </p:spPr>
      </p:pic>
      <p:sp>
        <p:nvSpPr>
          <p:cNvPr id="350" name="TextShape 1"/>
          <p:cNvSpPr txBox="1"/>
          <p:nvPr/>
        </p:nvSpPr>
        <p:spPr>
          <a:xfrm>
            <a:off x="180000" y="74520"/>
            <a:ext cx="9829800" cy="142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2400" spc="-1" strike="noStrike">
                <a:latin typeface="Bitstream Vera Sans"/>
              </a:rPr>
              <a:t>Σημείωση1:</a:t>
            </a:r>
            <a:r>
              <a:rPr b="0" lang="en-GB" sz="2400" spc="-1" strike="noStrike">
                <a:latin typeface="Bitstream Vera Sans"/>
              </a:rPr>
              <a:t> οι γωνιακές ιδιοσυναρτήσεις Υ(θ,φ) είναι οι “Σφαιρικές Αρμονικές” και είναι ίδιες για όλα τα “κεντρικά δυναμικά”, δηλ. αυτά που δεν έχουν εξάρτηση από το θ,φ (όπως πχ. το δυναμικό Coulomb ~ 1/r)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25200" y="5392800"/>
            <a:ext cx="10079280" cy="1703880"/>
          </a:xfrm>
          <a:prstGeom prst="rect">
            <a:avLst/>
          </a:prstGeom>
          <a:solidFill>
            <a:srgbClr val="e6e6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Σημείωση2:</a:t>
            </a:r>
            <a:r>
              <a:rPr b="0" lang="en-GB" sz="1800" spc="-1" strike="noStrike">
                <a:latin typeface="Bitstream Vera Sans"/>
              </a:rPr>
              <a:t> Ανάλογα με τη μορφή του δυναμικού V(r) που βάζουμε στην εξίσωση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Schoedinger,βρίσκουμε και διαφορετικές u(r). Εδώ που βάλαμε κυλινδιρκό πηγάδι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δυναμικού για τα νουκλεοόνια, με άπειρου ύψους τοιχώματα, βρήμαμε διάφορες u(r),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ανάλογα με την τιμή του l και του kR, όπως είδαμε στις προηγούμενες σελίδες.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Στο άτομο του υδρογόνου, όταν βάλετε V(r) = -e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/ r, θα βρείτε άλλες u(r), που κάθε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μιά τους ορίζεται από τον κύριο κβαντικό αριθμό n, και  το l.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6125400" y="1553400"/>
            <a:ext cx="3969360" cy="397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Οι σφαιρικές αρμονικές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ορίζονται από τον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κβαντικό αριθμό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της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τροχιακής τροφορμής,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τον κβαντικό αριθμό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m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της προβολής της τροχιακής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στροφορμής στον άξονα z.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Οπότε, γνωρίζοντας μόνο το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ζευγάρι (l, m), γνωρίζω και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τη συνάρτηση Υ(θ,φ).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Πχ., για l=0 και m=0, έχω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Y(θ,φ) = 1/sqrt(4π)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16972</TotalTime>
  <Application>LibreOffice/6.0.6.2$Linux_X86_64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2018-11-12T19:59:34Z</dcterms:modified>
  <cp:revision>1228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