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21.jpeg" ContentType="image/jpeg"/>
  <Override PartName="/ppt/media/image14.jpeg" ContentType="image/jpeg"/>
  <Override PartName="/ppt/media/image15.jpeg" ContentType="image/jpe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749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 rot="10800000">
            <a:off x="957564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828800" y="6887160"/>
            <a:ext cx="66294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85EBCF2F-2B8A-4850-9BC5-30653DDF2796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Click to edit the title text format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Click to edit the outline text format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Second Outline Level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Third Outline Level</a:t>
            </a:r>
            <a:endParaRPr b="0" lang="en-GB" sz="22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Fourth Outline Level</a:t>
            </a:r>
            <a:endParaRPr b="0" lang="en-GB" sz="2000" spc="-1" strike="noStrike">
              <a:latin typeface="Bitstream Vera San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Fifth Outline Level</a:t>
            </a:r>
            <a:endParaRPr b="0" lang="en-GB" sz="2000" spc="-1" strike="noStrike">
              <a:latin typeface="Bitstream Vera San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Sixth Outline Level</a:t>
            </a:r>
            <a:endParaRPr b="0" lang="en-GB" sz="2000" spc="-1" strike="noStrike">
              <a:latin typeface="Bitstream Vera San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Seventh Outline Level</a:t>
            </a:r>
            <a:endParaRPr b="0" lang="en-GB" sz="2000" spc="-1" strike="noStrike">
              <a:latin typeface="Bitstream Vera Sans"/>
            </a:endParaRPr>
          </a:p>
          <a:p>
            <a:pPr lvl="7" marL="3456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Eighth Outline Level</a:t>
            </a:r>
            <a:endParaRPr b="0" lang="en-GB" sz="2000" spc="-1" strike="noStrike">
              <a:latin typeface="Bitstream Vera Sans"/>
            </a:endParaRPr>
          </a:p>
          <a:p>
            <a:pPr lvl="8" marL="3888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Ninth Outline Level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228600" y="7194600"/>
            <a:ext cx="2021400" cy="3218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2322000" y="7194600"/>
            <a:ext cx="7050600" cy="32184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9480600" y="7194600"/>
            <a:ext cx="457200" cy="321840"/>
          </a:xfrm>
          <a:prstGeom prst="rect">
            <a:avLst/>
          </a:prstGeom>
        </p:spPr>
        <p:txBody>
          <a:bodyPr lIns="0" rIns="0" tIns="0" bIns="0"/>
          <a:p>
            <a:pPr algn="r"/>
            <a:fld id="{B7B1DCBA-3123-42BA-B187-CB5AED674198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6" name="Line 6"/>
          <p:cNvSpPr/>
          <p:nvPr/>
        </p:nvSpPr>
        <p:spPr>
          <a:xfrm>
            <a:off x="300600" y="7074000"/>
            <a:ext cx="9601200" cy="0"/>
          </a:xfrm>
          <a:prstGeom prst="line">
            <a:avLst/>
          </a:prstGeom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91AA0CE6-D086-4122-8FA4-1C663D0E1784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4CC76CBA-82A7-4C20-870B-2878F4BD3165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65680" y="265680"/>
            <a:ext cx="8545320" cy="1033920"/>
          </a:xfrm>
          <a:prstGeom prst="rect">
            <a:avLst/>
          </a:prstGeom>
        </p:spPr>
        <p:txBody>
          <a:bodyPr lIns="38160" rIns="38160" tIns="38160" bIns="38160" anchor="ctr"/>
          <a:p>
            <a:r>
              <a:rPr b="0" lang="en-GB" sz="4600" spc="-1" strike="noStrike">
                <a:solidFill>
                  <a:srgbClr val="ffffff"/>
                </a:solidFill>
                <a:latin typeface="Gill Sans"/>
              </a:rPr>
              <a:t>Click to edit the title text format</a:t>
            </a:r>
            <a:endParaRPr b="0" lang="en-GB" sz="4600" spc="-1" strike="noStrike">
              <a:solidFill>
                <a:srgbClr val="ffffff"/>
              </a:solidFill>
              <a:latin typeface="Gill Sans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275760" y="1308960"/>
            <a:ext cx="9539640" cy="4384440"/>
          </a:xfrm>
          <a:prstGeom prst="rect">
            <a:avLst/>
          </a:prstGeom>
        </p:spPr>
        <p:txBody>
          <a:bodyPr lIns="38160" rIns="38160" tIns="38160" bIns="38160">
            <a:normAutofit/>
          </a:bodyPr>
          <a:p>
            <a:pPr marL="6602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Click to edit the outline text format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1" marL="1002960" indent="-444240">
              <a:spcBef>
                <a:spcPts val="2299"/>
              </a:spcBef>
              <a:buClr>
                <a:srgbClr val="0000ff"/>
              </a:buClr>
              <a:buFont typeface="Lucida Grande"/>
              <a:buChar char="‣"/>
            </a:pPr>
            <a:r>
              <a:rPr b="0" lang="en-GB" sz="4000" spc="-1" strike="noStrike">
                <a:solidFill>
                  <a:srgbClr val="0000ff"/>
                </a:solidFill>
                <a:latin typeface="Gill Sans"/>
              </a:rPr>
              <a:t>Second Outline Level</a:t>
            </a:r>
            <a:endParaRPr b="0" lang="en-GB" sz="4000" spc="-1" strike="noStrike">
              <a:solidFill>
                <a:srgbClr val="0000ff"/>
              </a:solidFill>
              <a:latin typeface="Gill Sans"/>
            </a:endParaRPr>
          </a:p>
          <a:p>
            <a:pPr lvl="2" marL="13460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Third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3" marL="170172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Fourth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4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Fifth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5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Sixth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6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Seventh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8860320" y="196920"/>
            <a:ext cx="954720" cy="1033560"/>
          </a:xfrm>
          <a:prstGeom prst="rect">
            <a:avLst/>
          </a:prstGeom>
          <a:solidFill>
            <a:srgbClr val="c5b9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6791760" y="689040"/>
            <a:ext cx="521640" cy="615960"/>
          </a:xfrm>
          <a:prstGeom prst="rect">
            <a:avLst/>
          </a:prstGeom>
        </p:spPr>
        <p:txBody>
          <a:bodyPr lIns="90000" rIns="90000" tIns="46800" bIns="46800" anchorCtr="1"/>
          <a:p>
            <a:pPr algn="ctr">
              <a:lnSpc>
                <a:spcPct val="100000"/>
              </a:lnSpc>
            </a:pPr>
            <a:fld id="{CA6B306C-263F-4389-ACB6-47EFD93D6A75}" type="slidenum">
              <a:rPr b="0" lang="en-GB" sz="4600" spc="-1" strike="noStrike">
                <a:solidFill>
                  <a:srgbClr val="000000"/>
                </a:solidFill>
                <a:latin typeface="Gill Sans"/>
                <a:ea typeface="Gill Sans"/>
              </a:rPr>
              <a:t>&lt;number&gt;</a:t>
            </a:fld>
            <a:endParaRPr b="0" lang="en-GB" sz="4600" spc="-1" strike="noStrike">
              <a:latin typeface="Bitstream Vera Sans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2904120" y="7059960"/>
            <a:ext cx="1762200" cy="324720"/>
          </a:xfrm>
          <a:prstGeom prst="rect">
            <a:avLst/>
          </a:prstGeom>
          <a:solidFill>
            <a:srgbClr val="4b3e8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ffffff"/>
                </a:solidFill>
                <a:latin typeface="Gill Sans"/>
                <a:ea typeface="Lucida Grande"/>
              </a:rPr>
              <a:t>Πετρίδου Χαρά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4697280" y="7114320"/>
            <a:ext cx="2746440" cy="325080"/>
          </a:xfrm>
          <a:prstGeom prst="rect">
            <a:avLst/>
          </a:prstGeom>
          <a:solidFill>
            <a:srgbClr val="bca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Gill Sans"/>
                <a:ea typeface="Lucida Grande"/>
              </a:rPr>
              <a:t>Θεσσαλονίκη 11 Οκτ. 2010</a:t>
            </a:r>
            <a:endParaRPr b="0" lang="en-GB" sz="22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physics.auth.gr/course/show/125" TargetMode="External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685800" y="5860800"/>
            <a:ext cx="8458200" cy="111384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6800" bIns="46800"/>
          <a:p>
            <a:pPr algn="ctr">
              <a:spcBef>
                <a:spcPts val="899"/>
              </a:spcBef>
            </a:pPr>
            <a:r>
              <a:rPr b="0" lang="en-GB" sz="3200" spc="-1" strike="noStrike">
                <a:solidFill>
                  <a:srgbClr val="333399"/>
                </a:solidFill>
                <a:latin typeface="DejaVu Sans"/>
              </a:rPr>
              <a:t> </a:t>
            </a:r>
            <a:r>
              <a:rPr b="0" lang="el-GR" sz="3600" spc="-1" strike="noStrike">
                <a:solidFill>
                  <a:srgbClr val="333399"/>
                </a:solidFill>
                <a:latin typeface="DejaVu Sans"/>
              </a:rPr>
              <a:t>Κ. Κορδάς</a:t>
            </a:r>
            <a:endParaRPr b="0" lang="en-GB" sz="3600" spc="-1" strike="noStrike">
              <a:latin typeface="Arial"/>
            </a:endParaRPr>
          </a:p>
          <a:p>
            <a:pPr algn="ctr">
              <a:spcBef>
                <a:spcPts val="697"/>
              </a:spcBef>
            </a:pPr>
            <a:r>
              <a:rPr b="0" lang="en-GB" sz="2800" spc="-1" strike="noStrike">
                <a:latin typeface="Arial"/>
              </a:rPr>
              <a:t>Αριστοτέλειο Πανεπιστήμιο Θεσσαλονίκης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207000" y="7036200"/>
            <a:ext cx="95274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l-GR" sz="2000" spc="-1" strike="noStrike">
                <a:solidFill>
                  <a:srgbClr val="ff0000"/>
                </a:solidFill>
                <a:latin typeface="DejaVu Sans"/>
              </a:rPr>
              <a:t>Πυρηνική &amp; Στοιχειώδη, Αριστοτέλειο Παν. Θ/νίκης,  14 Νοεμβρίου 2018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228600" y="716400"/>
            <a:ext cx="9601200" cy="4446720"/>
          </a:xfrm>
          <a:prstGeom prst="rect">
            <a:avLst/>
          </a:prstGeom>
          <a:solidFill>
            <a:srgbClr val="cfe7f5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600" spc="-1" strike="noStrike">
                <a:latin typeface="DejaVu Sans"/>
              </a:rPr>
              <a:t>Πυρηνική Φυσική και Φυσική Στοιχειωδών Σωματιδίων</a:t>
            </a:r>
            <a:br/>
            <a:r>
              <a:rPr b="1" lang="en-GB" sz="3600" spc="-1" strike="noStrike">
                <a:latin typeface="DejaVu Sans"/>
              </a:rPr>
              <a:t>(5ου εξαμήνου, χειμερινό 2018-19)</a:t>
            </a:r>
            <a:br/>
            <a:br/>
            <a:r>
              <a:rPr b="0" lang="en-GB" sz="3600" spc="-1" strike="noStrike">
                <a:solidFill>
                  <a:srgbClr val="0000ff"/>
                </a:solidFill>
                <a:latin typeface="DejaVu Sans"/>
              </a:rPr>
              <a:t>Τμήμα T2: Κ. Κορδάς &amp; Δ. Σαμψωνίδης</a:t>
            </a:r>
            <a:br/>
            <a:br/>
            <a:r>
              <a:rPr b="1" lang="en-GB" sz="4000" spc="-1" strike="noStrike">
                <a:latin typeface="DejaVu Sans"/>
              </a:rPr>
              <a:t>Μάθημα 14</a:t>
            </a:r>
            <a:br/>
            <a:r>
              <a:rPr b="0" lang="en-GB" sz="4000" spc="-1" strike="noStrike">
                <a:solidFill>
                  <a:srgbClr val="ff0000"/>
                </a:solidFill>
                <a:latin typeface="DejaVu Sans"/>
              </a:rPr>
              <a:t>α-διάσπαση</a:t>
            </a:r>
            <a:endParaRPr b="0" lang="en-GB" sz="4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228600" y="202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Άκσηση1: Ποιοί πυρήνες μπορούν να κάνουν α-διάσπαση;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229680" y="781560"/>
            <a:ext cx="9600120" cy="409860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</a:ln>
        </p:spPr>
        <p:txBody>
          <a:bodyPr lIns="108360" rIns="108360" tIns="63360" bIns="63360"/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Άσκηση 1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α) Υπολογίστε από τον ημιεμπειρικό τύπο μάζας την κινητική ενέργεια σωματιδίου α που εκπέμπεται από  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2 1 0</a:t>
            </a:r>
            <a:r>
              <a:rPr b="0" lang="en-GB" sz="2000" spc="-1" strike="noStrike" baseline="-101000">
                <a:solidFill>
                  <a:srgbClr val="0000ff"/>
                </a:solidFill>
                <a:latin typeface="Bitstream Vera Sans"/>
              </a:rPr>
              <a:t>8 4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Po → 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2 0 6</a:t>
            </a:r>
            <a:r>
              <a:rPr b="0" lang="en-GB" sz="2000" spc="-1" strike="noStrike" baseline="-101000">
                <a:solidFill>
                  <a:srgbClr val="0000ff"/>
                </a:solidFill>
                <a:latin typeface="Bitstream Vera Sans"/>
              </a:rPr>
              <a:t>8 2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Pb + α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β) Συγκρίνετε με την πειραματική τιμή και χρησιμοποιήστε την πειραματική τιμή εφ' εξής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γ) Παμετροποιήστε τις κινητικές ενέργειες των α, σαν συνάρτηση του Ζ των μητρικών πυρήνων.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Font typeface="StarSymbol"/>
              <a:buAutoNum type="alphaLcParenR"/>
            </a:pPr>
            <a:r>
              <a:rPr b="0" lang="en-GB" sz="2000" spc="-1" strike="noStrike">
                <a:latin typeface="Bitstream Vera Sans"/>
              </a:rPr>
              <a:t>Δίνονται: το βιβλίο σας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Font typeface="StarSymbol"/>
              <a:buAutoNum type="alphaLcParenR"/>
            </a:pPr>
            <a:r>
              <a:rPr b="0" lang="en-GB" sz="2000" spc="-1" strike="noStrike">
                <a:latin typeface="Bitstream Vera Sans"/>
              </a:rPr>
              <a:t>- Παρ. 4.4, 4.5, 4.6, 6.1, 6.2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Font typeface="StarSymbol"/>
              <a:buAutoNum type="alphaLcParenR"/>
            </a:pPr>
            <a:r>
              <a:rPr b="0" lang="en-GB" sz="2000" spc="-1" strike="noStrike">
                <a:latin typeface="Bitstream Vera Sans"/>
              </a:rPr>
              <a:t>- m(n) = 939.57 MeV, m(p) = 938.27 MeV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781200" y="3718800"/>
            <a:ext cx="7322400" cy="8532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TextShape 2"/>
          <p:cNvSpPr txBox="1"/>
          <p:nvPr/>
        </p:nvSpPr>
        <p:spPr>
          <a:xfrm>
            <a:off x="504000" y="117720"/>
            <a:ext cx="9071640" cy="6930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solidFill>
                  <a:srgbClr val="000000"/>
                </a:solidFill>
                <a:latin typeface="Bitstream Vera Sans"/>
              </a:rPr>
              <a:t>1α,β) Διασπάση α:</a:t>
            </a:r>
            <a:r>
              <a:rPr b="0" lang="en-GB" sz="3600" spc="-1" strike="noStrike">
                <a:solidFill>
                  <a:srgbClr val="000000"/>
                </a:solidFill>
                <a:latin typeface="Bitstream Vera Sans"/>
              </a:rPr>
              <a:t> </a:t>
            </a:r>
            <a:r>
              <a:rPr b="0" lang="en-GB" sz="3600" spc="-1" strike="noStrike">
                <a:solidFill>
                  <a:srgbClr val="000000"/>
                </a:solidFill>
                <a:latin typeface="Bitstream Vera Sans"/>
              </a:rPr>
              <a:t> </a:t>
            </a:r>
            <a:r>
              <a:rPr b="0" lang="en-GB" sz="3600" spc="-1" strike="noStrike" baseline="101000">
                <a:solidFill>
                  <a:srgbClr val="000000"/>
                </a:solidFill>
                <a:latin typeface="Bitstream Vera Sans"/>
              </a:rPr>
              <a:t>2 1 0</a:t>
            </a:r>
            <a:r>
              <a:rPr b="0" lang="en-GB" sz="3600" spc="-1" strike="noStrike" baseline="-101000">
                <a:solidFill>
                  <a:srgbClr val="000000"/>
                </a:solidFill>
                <a:latin typeface="Bitstream Vera Sans"/>
              </a:rPr>
              <a:t>8 4</a:t>
            </a:r>
            <a:r>
              <a:rPr b="0" lang="en-GB" sz="3600" spc="-1" strike="noStrike">
                <a:solidFill>
                  <a:srgbClr val="000000"/>
                </a:solidFill>
                <a:latin typeface="Bitstream Vera Sans"/>
              </a:rPr>
              <a:t>Po → </a:t>
            </a:r>
            <a:r>
              <a:rPr b="0" lang="en-GB" sz="3600" spc="-1" strike="noStrike" baseline="101000">
                <a:solidFill>
                  <a:srgbClr val="000000"/>
                </a:solidFill>
                <a:latin typeface="Bitstream Vera Sans"/>
              </a:rPr>
              <a:t>2 0 6</a:t>
            </a:r>
            <a:r>
              <a:rPr b="0" lang="en-GB" sz="3600" spc="-1" strike="noStrike" baseline="-101000">
                <a:solidFill>
                  <a:srgbClr val="000000"/>
                </a:solidFill>
                <a:latin typeface="Bitstream Vera Sans"/>
              </a:rPr>
              <a:t>8 2</a:t>
            </a:r>
            <a:r>
              <a:rPr b="0" lang="en-GB" sz="3600" spc="-1" strike="noStrike">
                <a:solidFill>
                  <a:srgbClr val="000000"/>
                </a:solidFill>
                <a:latin typeface="Bitstream Vera Sans"/>
              </a:rPr>
              <a:t>Pb + α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32" name="TextShape 3"/>
          <p:cNvSpPr txBox="1"/>
          <p:nvPr/>
        </p:nvSpPr>
        <p:spPr>
          <a:xfrm>
            <a:off x="504000" y="914400"/>
            <a:ext cx="9071640" cy="5883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 = B(A-4,Z-2) + 28.3 MeV – B(A,Z)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Από τον ημιεμπειρικό τύπο μάζας (δηλ., ενέργειας σύνδεσης):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2 0 6</a:t>
            </a:r>
            <a:r>
              <a:rPr b="0" lang="en-GB" sz="2200" spc="-1" strike="noStrike" baseline="-101000">
                <a:solidFill>
                  <a:srgbClr val="000000"/>
                </a:solidFill>
                <a:latin typeface="Bitstream Vera Sans"/>
              </a:rPr>
              <a:t>8 2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Pb) = B(Z=82, A= 206) = 1611.874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2 1 0</a:t>
            </a:r>
            <a:r>
              <a:rPr b="0" lang="en-GB" sz="2200" spc="-1" strike="noStrike" baseline="-101000">
                <a:solidFill>
                  <a:srgbClr val="000000"/>
                </a:solidFill>
                <a:latin typeface="Bitstream Vera Sans"/>
              </a:rPr>
              <a:t>8 4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Po) = B(Z=84, A= 210) = 1636.054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Q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= 1611.874 + 28.3 – 1636.054 =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4.12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Πώς συγκρίνεται αυτός ο υπολογισμός με την πειραματική τιμή;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5.41 MeV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Από φασματογράφους μάζας και την απόσταση που διανύουν τα α μέχρι να χάσουν όλη τους  την ενέργεια με ιονισμούς ατόμων στο διάβα τους (dE/dx)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33" name="CustomShape 4"/>
          <p:cNvSpPr/>
          <p:nvPr/>
        </p:nvSpPr>
        <p:spPr>
          <a:xfrm>
            <a:off x="529200" y="986400"/>
            <a:ext cx="277200" cy="2514600"/>
          </a:xfrm>
          <a:custGeom>
            <a:avLst/>
            <a:gdLst/>
            <a:ahLst/>
            <a:rect l="0" t="0" r="r" b="b"/>
            <a:pathLst>
              <a:path w="772" h="6987">
                <a:moveTo>
                  <a:pt x="771" y="0"/>
                </a:moveTo>
                <a:cubicBezTo>
                  <a:pt x="578" y="0"/>
                  <a:pt x="385" y="291"/>
                  <a:pt x="385" y="582"/>
                </a:cubicBezTo>
                <a:lnTo>
                  <a:pt x="385" y="2910"/>
                </a:lnTo>
                <a:cubicBezTo>
                  <a:pt x="385" y="3201"/>
                  <a:pt x="192" y="3493"/>
                  <a:pt x="0" y="3493"/>
                </a:cubicBezTo>
                <a:cubicBezTo>
                  <a:pt x="192" y="3493"/>
                  <a:pt x="385" y="3784"/>
                  <a:pt x="385" y="4075"/>
                </a:cubicBezTo>
                <a:lnTo>
                  <a:pt x="385" y="6403"/>
                </a:lnTo>
                <a:cubicBezTo>
                  <a:pt x="385" y="6694"/>
                  <a:pt x="578" y="6986"/>
                  <a:pt x="771" y="6986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Freeform 5"/>
          <p:cNvSpPr/>
          <p:nvPr/>
        </p:nvSpPr>
        <p:spPr>
          <a:xfrm>
            <a:off x="272880" y="2235960"/>
            <a:ext cx="379080" cy="2105640"/>
          </a:xfrm>
          <a:custGeom>
            <a:avLst/>
            <a:gdLst/>
            <a:ahLst/>
            <a:rect l="0" t="0" r="r" b="b"/>
            <a:pathLst>
              <a:path w="1053" h="5849">
                <a:moveTo>
                  <a:pt x="467" y="0"/>
                </a:moveTo>
                <a:cubicBezTo>
                  <a:pt x="181" y="219"/>
                  <a:pt x="161" y="578"/>
                  <a:pt x="77" y="891"/>
                </a:cubicBezTo>
                <a:cubicBezTo>
                  <a:pt x="0" y="1180"/>
                  <a:pt x="53" y="1484"/>
                  <a:pt x="49" y="1783"/>
                </a:cubicBezTo>
                <a:cubicBezTo>
                  <a:pt x="45" y="2096"/>
                  <a:pt x="1" y="2417"/>
                  <a:pt x="49" y="2729"/>
                </a:cubicBezTo>
                <a:cubicBezTo>
                  <a:pt x="104" y="3086"/>
                  <a:pt x="131" y="3432"/>
                  <a:pt x="244" y="3787"/>
                </a:cubicBezTo>
                <a:cubicBezTo>
                  <a:pt x="339" y="4084"/>
                  <a:pt x="452" y="4354"/>
                  <a:pt x="551" y="4651"/>
                </a:cubicBezTo>
                <a:cubicBezTo>
                  <a:pt x="659" y="4971"/>
                  <a:pt x="822" y="5272"/>
                  <a:pt x="913" y="5598"/>
                </a:cubicBezTo>
                <a:lnTo>
                  <a:pt x="1052" y="5848"/>
                </a:lnTo>
              </a:path>
            </a:pathLst>
          </a:custGeom>
          <a:ln w="54720">
            <a:solidFill>
              <a:srgbClr val="000000"/>
            </a:solidFill>
            <a:round/>
            <a:tailEnd len="med" type="triangle" w="med"/>
          </a:ln>
        </p:spPr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324000" y="202320"/>
            <a:ext cx="9554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1γ) α-διάσπαση: παραμετροποίηση των Q-values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504000" y="914400"/>
            <a:ext cx="9325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 =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B(A-4,Z-2)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28.3 MeV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–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B(A,Z)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Β(Α,Ζ) = a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→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Q = f(A,Z)  , δηλ. συνάρτηση των Α και Ζ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565200" y="950400"/>
            <a:ext cx="228600" cy="2057400"/>
          </a:xfrm>
          <a:custGeom>
            <a:avLst/>
            <a:gdLst/>
            <a:ahLst/>
            <a:rect l="0" t="0" r="r" b="b"/>
            <a:pathLst>
              <a:path w="637" h="5716">
                <a:moveTo>
                  <a:pt x="636" y="0"/>
                </a:moveTo>
                <a:cubicBezTo>
                  <a:pt x="477" y="0"/>
                  <a:pt x="318" y="238"/>
                  <a:pt x="318" y="476"/>
                </a:cubicBezTo>
                <a:lnTo>
                  <a:pt x="318" y="2381"/>
                </a:lnTo>
                <a:cubicBezTo>
                  <a:pt x="318" y="2619"/>
                  <a:pt x="159" y="2857"/>
                  <a:pt x="0" y="2857"/>
                </a:cubicBezTo>
                <a:cubicBezTo>
                  <a:pt x="159" y="2857"/>
                  <a:pt x="318" y="3096"/>
                  <a:pt x="318" y="3334"/>
                </a:cubicBezTo>
                <a:lnTo>
                  <a:pt x="318" y="5239"/>
                </a:lnTo>
                <a:cubicBezTo>
                  <a:pt x="318" y="5477"/>
                  <a:pt x="477" y="5715"/>
                  <a:pt x="636" y="5715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1362600" y="3452400"/>
            <a:ext cx="5423400" cy="29106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TextShape 2"/>
          <p:cNvSpPr txBox="1"/>
          <p:nvPr/>
        </p:nvSpPr>
        <p:spPr>
          <a:xfrm>
            <a:off x="324000" y="202320"/>
            <a:ext cx="9554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1γ) α-διάσπαση: παραμετροποίηση των Q-values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40" name="TextShape 3"/>
          <p:cNvSpPr txBox="1"/>
          <p:nvPr/>
        </p:nvSpPr>
        <p:spPr>
          <a:xfrm>
            <a:off x="504000" y="914400"/>
            <a:ext cx="9325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 =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B(A-4,Z-2)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28.3 MeV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–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B(A,Z)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Β(Ζ,Ν) = a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Για πυρήνες στην κοιλάδα β-σταθερότητας: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41" name="Formula 4"/>
              <p:cNvSpPr txBox="1"/>
              <p:nvPr/>
            </p:nvSpPr>
            <p:spPr>
              <a:xfrm>
                <a:off x="783720" y="225720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42" name="CustomShape 5"/>
          <p:cNvSpPr/>
          <p:nvPr/>
        </p:nvSpPr>
        <p:spPr>
          <a:xfrm>
            <a:off x="565200" y="950400"/>
            <a:ext cx="228600" cy="2057400"/>
          </a:xfrm>
          <a:custGeom>
            <a:avLst/>
            <a:gdLst/>
            <a:ahLst/>
            <a:rect l="0" t="0" r="r" b="b"/>
            <a:pathLst>
              <a:path w="637" h="5716">
                <a:moveTo>
                  <a:pt x="636" y="0"/>
                </a:moveTo>
                <a:cubicBezTo>
                  <a:pt x="477" y="0"/>
                  <a:pt x="318" y="238"/>
                  <a:pt x="318" y="476"/>
                </a:cubicBezTo>
                <a:lnTo>
                  <a:pt x="318" y="2381"/>
                </a:lnTo>
                <a:cubicBezTo>
                  <a:pt x="318" y="2619"/>
                  <a:pt x="159" y="2857"/>
                  <a:pt x="0" y="2857"/>
                </a:cubicBezTo>
                <a:cubicBezTo>
                  <a:pt x="159" y="2857"/>
                  <a:pt x="318" y="3096"/>
                  <a:pt x="318" y="3334"/>
                </a:cubicBezTo>
                <a:lnTo>
                  <a:pt x="318" y="5239"/>
                </a:lnTo>
                <a:cubicBezTo>
                  <a:pt x="318" y="5477"/>
                  <a:pt x="477" y="5715"/>
                  <a:pt x="636" y="5715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Freeform 6"/>
          <p:cNvSpPr/>
          <p:nvPr/>
        </p:nvSpPr>
        <p:spPr>
          <a:xfrm>
            <a:off x="453240" y="2057400"/>
            <a:ext cx="1147320" cy="2058120"/>
          </a:xfrm>
          <a:custGeom>
            <a:avLst/>
            <a:gdLst/>
            <a:ahLst/>
            <a:rect l="0" t="0" r="r" b="b"/>
            <a:pathLst>
              <a:path w="3187" h="5717">
                <a:moveTo>
                  <a:pt x="80" y="0"/>
                </a:moveTo>
                <a:cubicBezTo>
                  <a:pt x="34" y="507"/>
                  <a:pt x="29" y="1036"/>
                  <a:pt x="14" y="1557"/>
                </a:cubicBezTo>
                <a:cubicBezTo>
                  <a:pt x="0" y="2125"/>
                  <a:pt x="31" y="2716"/>
                  <a:pt x="129" y="3222"/>
                </a:cubicBezTo>
                <a:cubicBezTo>
                  <a:pt x="241" y="3794"/>
                  <a:pt x="371" y="4383"/>
                  <a:pt x="570" y="4674"/>
                </a:cubicBezTo>
                <a:cubicBezTo>
                  <a:pt x="733" y="4913"/>
                  <a:pt x="907" y="5027"/>
                  <a:pt x="1077" y="5194"/>
                </a:cubicBezTo>
                <a:cubicBezTo>
                  <a:pt x="1246" y="5362"/>
                  <a:pt x="1426" y="5343"/>
                  <a:pt x="1601" y="5403"/>
                </a:cubicBezTo>
                <a:cubicBezTo>
                  <a:pt x="1773" y="5460"/>
                  <a:pt x="1950" y="5429"/>
                  <a:pt x="2123" y="5507"/>
                </a:cubicBezTo>
                <a:cubicBezTo>
                  <a:pt x="2365" y="5615"/>
                  <a:pt x="2604" y="5589"/>
                  <a:pt x="2843" y="5716"/>
                </a:cubicBezTo>
                <a:lnTo>
                  <a:pt x="3006" y="5716"/>
                </a:lnTo>
                <a:lnTo>
                  <a:pt x="3170" y="5715"/>
                </a:lnTo>
                <a:lnTo>
                  <a:pt x="3186" y="5715"/>
                </a:lnTo>
              </a:path>
            </a:pathLst>
          </a:cu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44" name="CustomShape 7"/>
          <p:cNvSpPr/>
          <p:nvPr/>
        </p:nvSpPr>
        <p:spPr>
          <a:xfrm>
            <a:off x="8623800" y="1240200"/>
            <a:ext cx="1371600" cy="6858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Freeform 8"/>
          <p:cNvSpPr/>
          <p:nvPr/>
        </p:nvSpPr>
        <p:spPr>
          <a:xfrm>
            <a:off x="7315200" y="1886400"/>
            <a:ext cx="1856880" cy="1085760"/>
          </a:xfrm>
          <a:custGeom>
            <a:avLst/>
            <a:gdLst/>
            <a:ahLst/>
            <a:rect l="0" t="0" r="r" b="b"/>
            <a:pathLst>
              <a:path w="5158" h="3016">
                <a:moveTo>
                  <a:pt x="4493" y="0"/>
                </a:moveTo>
                <a:cubicBezTo>
                  <a:pt x="4586" y="557"/>
                  <a:pt x="5157" y="1248"/>
                  <a:pt x="4090" y="1663"/>
                </a:cubicBezTo>
                <a:cubicBezTo>
                  <a:pt x="3271" y="1984"/>
                  <a:pt x="2448" y="2323"/>
                  <a:pt x="1522" y="2495"/>
                </a:cubicBezTo>
                <a:lnTo>
                  <a:pt x="642" y="2756"/>
                </a:lnTo>
                <a:lnTo>
                  <a:pt x="0" y="3015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46" name="TextShape 9"/>
          <p:cNvSpPr txBox="1"/>
          <p:nvPr/>
        </p:nvSpPr>
        <p:spPr>
          <a:xfrm>
            <a:off x="7315200" y="2946600"/>
            <a:ext cx="2620800" cy="196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Αγνοώντας τον όρο ζευγαρώματος,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παίρνουμε τη συνάρτηση που παραμετροποιεί τα Q-values σαν συνάρτηση του Α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47" name="TextShape 10"/>
          <p:cNvSpPr txBox="1"/>
          <p:nvPr/>
        </p:nvSpPr>
        <p:spPr>
          <a:xfrm>
            <a:off x="1446840" y="3481560"/>
            <a:ext cx="5868360" cy="1967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Q = f(A)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δηλ. συνάρτηση μόνο του Α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1362600" y="3452400"/>
            <a:ext cx="5423400" cy="29106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TextShape 2"/>
          <p:cNvSpPr txBox="1"/>
          <p:nvPr/>
        </p:nvSpPr>
        <p:spPr>
          <a:xfrm>
            <a:off x="324000" y="202320"/>
            <a:ext cx="9554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1γ) α-διάσπαση: παραμετροποίηση των Q-values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50" name="TextShape 3"/>
          <p:cNvSpPr txBox="1"/>
          <p:nvPr/>
        </p:nvSpPr>
        <p:spPr>
          <a:xfrm>
            <a:off x="504000" y="914400"/>
            <a:ext cx="9325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 =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B(A-4,Z-2)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28.3 MeV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–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B(A,Z)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Β(Ζ,Ν) = a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Για πυρήνες στην κοιλάδα β-σταθερότητας: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51" name="Formula 4"/>
              <p:cNvSpPr txBox="1"/>
              <p:nvPr/>
            </p:nvSpPr>
            <p:spPr>
              <a:xfrm>
                <a:off x="783720" y="225720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52" name="CustomShape 5"/>
          <p:cNvSpPr/>
          <p:nvPr/>
        </p:nvSpPr>
        <p:spPr>
          <a:xfrm>
            <a:off x="565200" y="950400"/>
            <a:ext cx="228600" cy="2057400"/>
          </a:xfrm>
          <a:custGeom>
            <a:avLst/>
            <a:gdLst/>
            <a:ahLst/>
            <a:rect l="0" t="0" r="r" b="b"/>
            <a:pathLst>
              <a:path w="637" h="5716">
                <a:moveTo>
                  <a:pt x="636" y="0"/>
                </a:moveTo>
                <a:cubicBezTo>
                  <a:pt x="477" y="0"/>
                  <a:pt x="318" y="238"/>
                  <a:pt x="318" y="476"/>
                </a:cubicBezTo>
                <a:lnTo>
                  <a:pt x="318" y="2381"/>
                </a:lnTo>
                <a:cubicBezTo>
                  <a:pt x="318" y="2619"/>
                  <a:pt x="159" y="2857"/>
                  <a:pt x="0" y="2857"/>
                </a:cubicBezTo>
                <a:cubicBezTo>
                  <a:pt x="159" y="2857"/>
                  <a:pt x="318" y="3096"/>
                  <a:pt x="318" y="3334"/>
                </a:cubicBezTo>
                <a:lnTo>
                  <a:pt x="318" y="5239"/>
                </a:lnTo>
                <a:cubicBezTo>
                  <a:pt x="318" y="5477"/>
                  <a:pt x="477" y="5715"/>
                  <a:pt x="636" y="5715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Freeform 6"/>
          <p:cNvSpPr/>
          <p:nvPr/>
        </p:nvSpPr>
        <p:spPr>
          <a:xfrm>
            <a:off x="453240" y="2057400"/>
            <a:ext cx="1147320" cy="2058120"/>
          </a:xfrm>
          <a:custGeom>
            <a:avLst/>
            <a:gdLst/>
            <a:ahLst/>
            <a:rect l="0" t="0" r="r" b="b"/>
            <a:pathLst>
              <a:path w="3187" h="5717">
                <a:moveTo>
                  <a:pt x="80" y="0"/>
                </a:moveTo>
                <a:cubicBezTo>
                  <a:pt x="34" y="507"/>
                  <a:pt x="29" y="1036"/>
                  <a:pt x="14" y="1557"/>
                </a:cubicBezTo>
                <a:cubicBezTo>
                  <a:pt x="0" y="2125"/>
                  <a:pt x="31" y="2716"/>
                  <a:pt x="129" y="3222"/>
                </a:cubicBezTo>
                <a:cubicBezTo>
                  <a:pt x="241" y="3794"/>
                  <a:pt x="371" y="4383"/>
                  <a:pt x="570" y="4674"/>
                </a:cubicBezTo>
                <a:cubicBezTo>
                  <a:pt x="733" y="4913"/>
                  <a:pt x="907" y="5027"/>
                  <a:pt x="1077" y="5194"/>
                </a:cubicBezTo>
                <a:cubicBezTo>
                  <a:pt x="1246" y="5362"/>
                  <a:pt x="1426" y="5343"/>
                  <a:pt x="1601" y="5403"/>
                </a:cubicBezTo>
                <a:cubicBezTo>
                  <a:pt x="1773" y="5460"/>
                  <a:pt x="1950" y="5429"/>
                  <a:pt x="2123" y="5507"/>
                </a:cubicBezTo>
                <a:cubicBezTo>
                  <a:pt x="2365" y="5615"/>
                  <a:pt x="2604" y="5589"/>
                  <a:pt x="2843" y="5716"/>
                </a:cubicBezTo>
                <a:lnTo>
                  <a:pt x="3006" y="5716"/>
                </a:lnTo>
                <a:lnTo>
                  <a:pt x="3170" y="5715"/>
                </a:lnTo>
                <a:lnTo>
                  <a:pt x="3186" y="5715"/>
                </a:lnTo>
              </a:path>
            </a:pathLst>
          </a:cu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54" name="CustomShape 7"/>
          <p:cNvSpPr/>
          <p:nvPr/>
        </p:nvSpPr>
        <p:spPr>
          <a:xfrm>
            <a:off x="8623800" y="1240200"/>
            <a:ext cx="1371600" cy="6858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Freeform 8"/>
          <p:cNvSpPr/>
          <p:nvPr/>
        </p:nvSpPr>
        <p:spPr>
          <a:xfrm>
            <a:off x="7315200" y="1886400"/>
            <a:ext cx="1856880" cy="1085760"/>
          </a:xfrm>
          <a:custGeom>
            <a:avLst/>
            <a:gdLst/>
            <a:ahLst/>
            <a:rect l="0" t="0" r="r" b="b"/>
            <a:pathLst>
              <a:path w="5158" h="3016">
                <a:moveTo>
                  <a:pt x="4493" y="0"/>
                </a:moveTo>
                <a:cubicBezTo>
                  <a:pt x="4586" y="557"/>
                  <a:pt x="5157" y="1248"/>
                  <a:pt x="4090" y="1663"/>
                </a:cubicBezTo>
                <a:cubicBezTo>
                  <a:pt x="3271" y="1984"/>
                  <a:pt x="2448" y="2323"/>
                  <a:pt x="1522" y="2495"/>
                </a:cubicBezTo>
                <a:lnTo>
                  <a:pt x="642" y="2756"/>
                </a:lnTo>
                <a:lnTo>
                  <a:pt x="0" y="3015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56" name="TextShape 9"/>
          <p:cNvSpPr txBox="1"/>
          <p:nvPr/>
        </p:nvSpPr>
        <p:spPr>
          <a:xfrm>
            <a:off x="7315200" y="2946600"/>
            <a:ext cx="2620800" cy="357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Αγνοώντας τον όρο ζευγαρώματος,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παίρνουμε τη συνάρτηση που παραμετροποιεί τα Q-values σαν συνάρτηση του Α</a:t>
            </a:r>
            <a:r>
              <a:rPr b="1" lang="en-GB" sz="1800" spc="-1" strike="noStrike">
                <a:latin typeface="Bitstream Vera Sans"/>
              </a:rPr>
              <a:t> </a:t>
            </a: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ή του Ζ των μητρικών πυρήνων που βρίσκονται στην κοιλάδα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β-σταθερότητας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57" name="TextShape 10"/>
          <p:cNvSpPr txBox="1"/>
          <p:nvPr/>
        </p:nvSpPr>
        <p:spPr>
          <a:xfrm>
            <a:off x="1446840" y="3481560"/>
            <a:ext cx="5868360" cy="2680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Q = f(A)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δηλ. συνάρτηση μόνο του Α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(ή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Q = f(Ζ)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, δηλ. συνάρτηση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  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μόνο του Ζ, αφού τα Α και Ζ                         συνδέονται)</a:t>
            </a:r>
            <a:endParaRPr b="0" lang="en-GB" sz="2400" spc="-1" strike="noStrike">
              <a:latin typeface="Bitstream Vera Sans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324000" y="202320"/>
            <a:ext cx="9554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1γ) α-διάσπαση: παραμετροποίηση των Q-values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504000" y="914400"/>
            <a:ext cx="9325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 =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B(A-4,Z-2)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28.3 MeV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–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B(A,Z)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Β(Α,Ζ) = a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0" lang="en-GB" sz="2200" spc="-1" strike="noStrike" baseline="101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Για πυρήνες στην κοιλάδα β-σταθερότητας: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60" name="Formula 3"/>
              <p:cNvSpPr txBox="1"/>
              <p:nvPr/>
            </p:nvSpPr>
            <p:spPr>
              <a:xfrm>
                <a:off x="783720" y="225720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pic>
        <p:nvPicPr>
          <p:cNvPr id="361" name="" descr=""/>
          <p:cNvPicPr/>
          <p:nvPr/>
        </p:nvPicPr>
        <p:blipFill>
          <a:blip r:embed="rId1"/>
          <a:stretch/>
        </p:blipFill>
        <p:spPr>
          <a:xfrm>
            <a:off x="4067640" y="2334600"/>
            <a:ext cx="5160960" cy="4536000"/>
          </a:xfrm>
          <a:prstGeom prst="rect">
            <a:avLst/>
          </a:prstGeom>
          <a:ln>
            <a:noFill/>
          </a:ln>
        </p:spPr>
      </p:pic>
      <p:sp>
        <p:nvSpPr>
          <p:cNvPr id="362" name="CustomShape 4"/>
          <p:cNvSpPr/>
          <p:nvPr/>
        </p:nvSpPr>
        <p:spPr>
          <a:xfrm>
            <a:off x="565200" y="950400"/>
            <a:ext cx="228600" cy="2057400"/>
          </a:xfrm>
          <a:custGeom>
            <a:avLst/>
            <a:gdLst/>
            <a:ahLst/>
            <a:rect l="0" t="0" r="r" b="b"/>
            <a:pathLst>
              <a:path w="637" h="5716">
                <a:moveTo>
                  <a:pt x="636" y="0"/>
                </a:moveTo>
                <a:cubicBezTo>
                  <a:pt x="477" y="0"/>
                  <a:pt x="318" y="238"/>
                  <a:pt x="318" y="476"/>
                </a:cubicBezTo>
                <a:lnTo>
                  <a:pt x="318" y="2381"/>
                </a:lnTo>
                <a:cubicBezTo>
                  <a:pt x="318" y="2619"/>
                  <a:pt x="159" y="2857"/>
                  <a:pt x="0" y="2857"/>
                </a:cubicBezTo>
                <a:cubicBezTo>
                  <a:pt x="159" y="2857"/>
                  <a:pt x="318" y="3096"/>
                  <a:pt x="318" y="3334"/>
                </a:cubicBezTo>
                <a:lnTo>
                  <a:pt x="318" y="5239"/>
                </a:lnTo>
                <a:cubicBezTo>
                  <a:pt x="318" y="5477"/>
                  <a:pt x="477" y="5715"/>
                  <a:pt x="636" y="5715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Freeform 5"/>
          <p:cNvSpPr/>
          <p:nvPr/>
        </p:nvSpPr>
        <p:spPr>
          <a:xfrm>
            <a:off x="286920" y="2000160"/>
            <a:ext cx="3714120" cy="2095920"/>
          </a:xfrm>
          <a:custGeom>
            <a:avLst/>
            <a:gdLst/>
            <a:ahLst/>
            <a:rect l="0" t="0" r="r" b="b"/>
            <a:pathLst>
              <a:path w="10317" h="5822">
                <a:moveTo>
                  <a:pt x="263" y="0"/>
                </a:moveTo>
                <a:cubicBezTo>
                  <a:pt x="113" y="517"/>
                  <a:pt x="96" y="1055"/>
                  <a:pt x="50" y="1587"/>
                </a:cubicBezTo>
                <a:cubicBezTo>
                  <a:pt x="0" y="2164"/>
                  <a:pt x="101" y="2766"/>
                  <a:pt x="421" y="3281"/>
                </a:cubicBezTo>
                <a:cubicBezTo>
                  <a:pt x="782" y="3865"/>
                  <a:pt x="1204" y="4464"/>
                  <a:pt x="1849" y="4762"/>
                </a:cubicBezTo>
                <a:cubicBezTo>
                  <a:pt x="2377" y="5005"/>
                  <a:pt x="2941" y="5120"/>
                  <a:pt x="3490" y="5291"/>
                </a:cubicBezTo>
                <a:cubicBezTo>
                  <a:pt x="4036" y="5462"/>
                  <a:pt x="4618" y="5443"/>
                  <a:pt x="5183" y="5503"/>
                </a:cubicBezTo>
                <a:cubicBezTo>
                  <a:pt x="5744" y="5562"/>
                  <a:pt x="6314" y="5530"/>
                  <a:pt x="6876" y="5609"/>
                </a:cubicBezTo>
                <a:cubicBezTo>
                  <a:pt x="7658" y="5719"/>
                  <a:pt x="8432" y="5692"/>
                  <a:pt x="9205" y="5821"/>
                </a:cubicBezTo>
                <a:lnTo>
                  <a:pt x="9734" y="5821"/>
                </a:lnTo>
                <a:lnTo>
                  <a:pt x="10263" y="5821"/>
                </a:lnTo>
                <a:lnTo>
                  <a:pt x="10316" y="5821"/>
                </a:lnTo>
              </a:path>
            </a:pathLst>
          </a:cu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64" name="TextShape 6"/>
          <p:cNvSpPr txBox="1"/>
          <p:nvPr/>
        </p:nvSpPr>
        <p:spPr>
          <a:xfrm>
            <a:off x="313200" y="4500000"/>
            <a:ext cx="3429000" cy="2373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Σύμφωνα με την προσσέγγιση που κάναμε: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στοιχεία με Z&lt;63 (A&lt;151) δίνουν Q&lt;0 και δεν κάνουν </a:t>
            </a:r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α-διάσπαση 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65" name="CustomShape 7"/>
          <p:cNvSpPr/>
          <p:nvPr/>
        </p:nvSpPr>
        <p:spPr>
          <a:xfrm>
            <a:off x="8623800" y="1240200"/>
            <a:ext cx="1371600" cy="6858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Freeform 8"/>
          <p:cNvSpPr/>
          <p:nvPr/>
        </p:nvSpPr>
        <p:spPr>
          <a:xfrm>
            <a:off x="7315200" y="1886400"/>
            <a:ext cx="1856880" cy="1085760"/>
          </a:xfrm>
          <a:custGeom>
            <a:avLst/>
            <a:gdLst/>
            <a:ahLst/>
            <a:rect l="0" t="0" r="r" b="b"/>
            <a:pathLst>
              <a:path w="5158" h="3016">
                <a:moveTo>
                  <a:pt x="4493" y="0"/>
                </a:moveTo>
                <a:cubicBezTo>
                  <a:pt x="4586" y="557"/>
                  <a:pt x="5157" y="1248"/>
                  <a:pt x="4090" y="1663"/>
                </a:cubicBezTo>
                <a:cubicBezTo>
                  <a:pt x="3271" y="1984"/>
                  <a:pt x="2448" y="2323"/>
                  <a:pt x="1522" y="2495"/>
                </a:cubicBezTo>
                <a:lnTo>
                  <a:pt x="642" y="2756"/>
                </a:lnTo>
                <a:lnTo>
                  <a:pt x="0" y="3015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67" name="TextShape 9"/>
          <p:cNvSpPr txBox="1"/>
          <p:nvPr/>
        </p:nvSpPr>
        <p:spPr>
          <a:xfrm>
            <a:off x="7315200" y="2946600"/>
            <a:ext cx="2620800" cy="2504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Αγνοώντας τον όρο ζευγαρώματος, </a:t>
            </a:r>
            <a:r>
              <a:rPr b="1" lang="en-GB" sz="1800" spc="-1" strike="noStrike">
                <a:latin typeface="Bitstream Vera Sans"/>
              </a:rPr>
              <a:t>παίρνουμε τη γραμμή που παραμετροποιεί τα Q-values σαν συνάρτηση του Ζ των μητρικών πυρήνων.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68" name="TextShape 10"/>
          <p:cNvSpPr txBox="1"/>
          <p:nvPr/>
        </p:nvSpPr>
        <p:spPr>
          <a:xfrm>
            <a:off x="7725600" y="5369400"/>
            <a:ext cx="210420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Σχήμα 6.1 στο βιβλίο σας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69" name="Line 11"/>
          <p:cNvSpPr/>
          <p:nvPr/>
        </p:nvSpPr>
        <p:spPr>
          <a:xfrm>
            <a:off x="3814200" y="4885200"/>
            <a:ext cx="457200" cy="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Line 12"/>
          <p:cNvSpPr/>
          <p:nvPr/>
        </p:nvSpPr>
        <p:spPr>
          <a:xfrm flipV="1">
            <a:off x="5185800" y="3886200"/>
            <a:ext cx="0" cy="1828800"/>
          </a:xfrm>
          <a:prstGeom prst="line">
            <a:avLst/>
          </a:prstGeom>
          <a:ln w="36720">
            <a:solidFill>
              <a:srgbClr val="0000ff"/>
            </a:solidFill>
            <a:custDash>
              <a:ds d="400000" sp="400000"/>
              <a:ds d="4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" descr=""/>
          <p:cNvPicPr/>
          <p:nvPr/>
        </p:nvPicPr>
        <p:blipFill>
          <a:blip r:embed="rId1"/>
          <a:stretch/>
        </p:blipFill>
        <p:spPr>
          <a:xfrm>
            <a:off x="1324440" y="1805400"/>
            <a:ext cx="5258160" cy="4934160"/>
          </a:xfrm>
          <a:prstGeom prst="rect">
            <a:avLst/>
          </a:prstGeom>
          <a:ln>
            <a:noFill/>
          </a:ln>
        </p:spPr>
      </p:pic>
      <p:sp>
        <p:nvSpPr>
          <p:cNvPr id="372" name="TextShape 1"/>
          <p:cNvSpPr txBox="1"/>
          <p:nvPr/>
        </p:nvSpPr>
        <p:spPr>
          <a:xfrm>
            <a:off x="504000" y="121320"/>
            <a:ext cx="907164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1γ) Ποιοί πυρήνες μπορούν (κατ' αρχήν) να κάνουν α-διάσπαση ;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73" name="TextShape 2"/>
          <p:cNvSpPr txBox="1"/>
          <p:nvPr/>
        </p:nvSpPr>
        <p:spPr>
          <a:xfrm>
            <a:off x="2658600" y="1820160"/>
            <a:ext cx="1204200" cy="685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800" spc="-1" strike="noStrike" baseline="101000">
                <a:solidFill>
                  <a:srgbClr val="0000ff"/>
                </a:solidFill>
                <a:latin typeface="Bitstream Vera Sans"/>
              </a:rPr>
              <a:t>5 6</a:t>
            </a:r>
            <a:r>
              <a:rPr b="1" lang="en-GB" sz="2800" spc="-1" strike="noStrike">
                <a:solidFill>
                  <a:srgbClr val="0000ff"/>
                </a:solidFill>
                <a:latin typeface="Bitstream Vera Sans"/>
              </a:rPr>
              <a:t>Fe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74" name="Line 3"/>
          <p:cNvSpPr/>
          <p:nvPr/>
        </p:nvSpPr>
        <p:spPr>
          <a:xfrm flipV="1">
            <a:off x="5054400" y="964800"/>
            <a:ext cx="0" cy="5943600"/>
          </a:xfrm>
          <a:prstGeom prst="line">
            <a:avLst/>
          </a:prstGeom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Line 4"/>
          <p:cNvSpPr/>
          <p:nvPr/>
        </p:nvSpPr>
        <p:spPr>
          <a:xfrm flipH="1">
            <a:off x="2925000" y="1515600"/>
            <a:ext cx="2057400" cy="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Line 5"/>
          <p:cNvSpPr/>
          <p:nvPr/>
        </p:nvSpPr>
        <p:spPr>
          <a:xfrm>
            <a:off x="5139000" y="1515600"/>
            <a:ext cx="1828800" cy="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TextShape 6"/>
          <p:cNvSpPr txBox="1"/>
          <p:nvPr/>
        </p:nvSpPr>
        <p:spPr>
          <a:xfrm>
            <a:off x="3452400" y="1049400"/>
            <a:ext cx="11430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Q&lt;0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78" name="TextShape 7"/>
          <p:cNvSpPr txBox="1"/>
          <p:nvPr/>
        </p:nvSpPr>
        <p:spPr>
          <a:xfrm>
            <a:off x="5540760" y="1049760"/>
            <a:ext cx="11430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Q&gt;0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79" name="TextShape 8"/>
          <p:cNvSpPr txBox="1"/>
          <p:nvPr/>
        </p:nvSpPr>
        <p:spPr>
          <a:xfrm>
            <a:off x="5289120" y="6594120"/>
            <a:ext cx="354348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A&gt;151 → Z&gt;63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80" name="TextShape 9"/>
          <p:cNvSpPr txBox="1"/>
          <p:nvPr/>
        </p:nvSpPr>
        <p:spPr>
          <a:xfrm>
            <a:off x="2013480" y="6630480"/>
            <a:ext cx="354348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A&lt;151 → Z&lt;63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81" name="TextShape 10"/>
          <p:cNvSpPr txBox="1"/>
          <p:nvPr/>
        </p:nvSpPr>
        <p:spPr>
          <a:xfrm>
            <a:off x="7385400" y="3566520"/>
            <a:ext cx="198720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Q = f(A)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82" name="Formula 11"/>
              <p:cNvSpPr txBox="1"/>
              <p:nvPr/>
            </p:nvSpPr>
            <p:spPr>
              <a:xfrm>
                <a:off x="6831720" y="412956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" descr=""/>
          <p:cNvPicPr/>
          <p:nvPr/>
        </p:nvPicPr>
        <p:blipFill>
          <a:blip r:embed="rId1"/>
          <a:stretch/>
        </p:blipFill>
        <p:spPr>
          <a:xfrm>
            <a:off x="1655280" y="2273400"/>
            <a:ext cx="5157720" cy="4777200"/>
          </a:xfrm>
          <a:prstGeom prst="rect">
            <a:avLst/>
          </a:prstGeom>
          <a:ln>
            <a:noFill/>
          </a:ln>
        </p:spPr>
      </p:pic>
      <p:sp>
        <p:nvSpPr>
          <p:cNvPr id="384" name="TextShape 1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Άσκηση 1α,β:  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α-διάσπαση (Po), </a:t>
            </a:r>
            <a:r>
              <a:rPr b="0" lang="en-GB" sz="2600" spc="-1" strike="noStrike">
                <a:solidFill>
                  <a:srgbClr val="0000ff"/>
                </a:solidFill>
                <a:latin typeface="Bitstream Vera Sans"/>
              </a:rPr>
              <a:t>κινητική ενέργεια του α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192600" y="878400"/>
            <a:ext cx="9829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Τα σωμάτια α από την πηγή Πολωνίου (Po: Z=84, A=210) έχουν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κινητική ενέργεια Τ ~ 4.1 MeV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(πειραματικά είναι 5.41 MeV)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(σχήμα 6.1 για Ζ=84, και πίνακας 6.1,  υποθέτοντας Q=Τ του α)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</p:txBody>
      </p:sp>
      <p:sp>
        <p:nvSpPr>
          <p:cNvPr id="386" name="CustomShape 3"/>
          <p:cNvSpPr/>
          <p:nvPr/>
        </p:nvSpPr>
        <p:spPr>
          <a:xfrm>
            <a:off x="3699000" y="3351600"/>
            <a:ext cx="100440" cy="100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TextShape 4"/>
          <p:cNvSpPr txBox="1"/>
          <p:nvPr/>
        </p:nvSpPr>
        <p:spPr>
          <a:xfrm>
            <a:off x="5221800" y="2178000"/>
            <a:ext cx="3465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Πινακας 6.1 στο βιβλίο σας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2"/>
          <a:stretch/>
        </p:blipFill>
        <p:spPr>
          <a:xfrm>
            <a:off x="5257800" y="2514600"/>
            <a:ext cx="4600080" cy="3247560"/>
          </a:xfrm>
          <a:prstGeom prst="rect">
            <a:avLst/>
          </a:prstGeom>
          <a:ln>
            <a:noFill/>
          </a:ln>
        </p:spPr>
      </p:pic>
      <p:sp>
        <p:nvSpPr>
          <p:cNvPr id="389" name="Freeform 5"/>
          <p:cNvSpPr/>
          <p:nvPr/>
        </p:nvSpPr>
        <p:spPr>
          <a:xfrm>
            <a:off x="4992840" y="1601280"/>
            <a:ext cx="720" cy="3428640"/>
          </a:xfrm>
          <a:custGeom>
            <a:avLst/>
            <a:gdLst/>
            <a:ahLst/>
            <a:rect l="0" t="0" r="r" b="b"/>
            <a:pathLst>
              <a:path w="2" h="9524">
                <a:moveTo>
                  <a:pt x="1" y="0"/>
                </a:moveTo>
                <a:cubicBezTo>
                  <a:pt x="1" y="555"/>
                  <a:pt x="1" y="985"/>
                  <a:pt x="1" y="1603"/>
                </a:cubicBezTo>
                <a:cubicBezTo>
                  <a:pt x="0" y="2086"/>
                  <a:pt x="0" y="2623"/>
                  <a:pt x="1" y="3159"/>
                </a:cubicBezTo>
                <a:cubicBezTo>
                  <a:pt x="1" y="3695"/>
                  <a:pt x="0" y="4162"/>
                  <a:pt x="0" y="4703"/>
                </a:cubicBezTo>
                <a:cubicBezTo>
                  <a:pt x="1" y="5245"/>
                  <a:pt x="0" y="5718"/>
                  <a:pt x="0" y="6258"/>
                </a:cubicBezTo>
                <a:cubicBezTo>
                  <a:pt x="1" y="6790"/>
                  <a:pt x="1" y="7331"/>
                  <a:pt x="0" y="7808"/>
                </a:cubicBezTo>
                <a:cubicBezTo>
                  <a:pt x="0" y="8374"/>
                  <a:pt x="1" y="8914"/>
                  <a:pt x="1" y="9385"/>
                </a:cubicBezTo>
                <a:lnTo>
                  <a:pt x="1" y="9523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90" name="CustomShape 6"/>
          <p:cNvSpPr/>
          <p:nvPr/>
        </p:nvSpPr>
        <p:spPr>
          <a:xfrm>
            <a:off x="5029200" y="5051160"/>
            <a:ext cx="1809000" cy="206640"/>
          </a:xfrm>
          <a:prstGeom prst="ellipse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Freeform 7"/>
          <p:cNvSpPr/>
          <p:nvPr/>
        </p:nvSpPr>
        <p:spPr>
          <a:xfrm>
            <a:off x="3886200" y="1600200"/>
            <a:ext cx="1143360" cy="1600560"/>
          </a:xfrm>
          <a:custGeom>
            <a:avLst/>
            <a:gdLst/>
            <a:ahLst/>
            <a:rect l="0" t="0" r="r" b="b"/>
            <a:pathLst>
              <a:path w="3176" h="4446">
                <a:moveTo>
                  <a:pt x="3175" y="0"/>
                </a:moveTo>
                <a:cubicBezTo>
                  <a:pt x="2905" y="656"/>
                  <a:pt x="2514" y="1203"/>
                  <a:pt x="2201" y="1823"/>
                </a:cubicBezTo>
                <a:cubicBezTo>
                  <a:pt x="1888" y="2444"/>
                  <a:pt x="1467" y="2895"/>
                  <a:pt x="1059" y="3363"/>
                </a:cubicBezTo>
                <a:lnTo>
                  <a:pt x="635" y="3876"/>
                </a:lnTo>
                <a:lnTo>
                  <a:pt x="212" y="4217"/>
                </a:lnTo>
                <a:lnTo>
                  <a:pt x="0" y="4445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5772600" y="5155200"/>
            <a:ext cx="3657600" cy="13716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2"/>
          <p:cNvSpPr/>
          <p:nvPr/>
        </p:nvSpPr>
        <p:spPr>
          <a:xfrm>
            <a:off x="5808600" y="2840400"/>
            <a:ext cx="3657600" cy="9504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3"/>
          <p:cNvSpPr/>
          <p:nvPr/>
        </p:nvSpPr>
        <p:spPr>
          <a:xfrm>
            <a:off x="264600" y="2768400"/>
            <a:ext cx="3657600" cy="9504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TextShape 4"/>
          <p:cNvSpPr txBox="1"/>
          <p:nvPr/>
        </p:nvSpPr>
        <p:spPr>
          <a:xfrm>
            <a:off x="504000" y="169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200" spc="-1" strike="noStrike">
                <a:latin typeface="Bitstream Vera Sans"/>
              </a:rPr>
              <a:t>Σημαντικό</a:t>
            </a:r>
            <a:r>
              <a:rPr b="0" lang="en-GB" sz="3200" spc="-1" strike="noStrike">
                <a:latin typeface="Bitstream Vera Sans"/>
              </a:rPr>
              <a:t>: γιατί λέμε ότι το α παίρνει όλο το Q-value της αντίδρασης;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96" name="CustomShape 5"/>
          <p:cNvSpPr/>
          <p:nvPr/>
        </p:nvSpPr>
        <p:spPr>
          <a:xfrm>
            <a:off x="120600" y="1159920"/>
            <a:ext cx="9851400" cy="207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ff"/>
                </a:solidFill>
                <a:latin typeface="Calibri"/>
              </a:rPr>
              <a:t>H </a:t>
            </a:r>
            <a:r>
              <a:rPr b="0" lang="el-GR" sz="2400" spc="-1" strike="noStrike">
                <a:solidFill>
                  <a:srgbClr val="0000ff"/>
                </a:solidFill>
                <a:latin typeface="Calibri"/>
              </a:rPr>
              <a:t>ενέργεια Q μοιράζεται στα προϊόντα της διάσπασης</a:t>
            </a:r>
            <a:r>
              <a:rPr b="0" lang="en-US" sz="2400" spc="-1" strike="noStrike">
                <a:solidFill>
                  <a:srgbClr val="0000ff"/>
                </a:solidFill>
                <a:latin typeface="Calibri"/>
              </a:rPr>
              <a:t> (D,</a:t>
            </a:r>
            <a:r>
              <a:rPr b="0" lang="el-GR" sz="2400" spc="-1" strike="noStrike">
                <a:solidFill>
                  <a:srgbClr val="0000ff"/>
                </a:solidFill>
                <a:latin typeface="Calibri"/>
              </a:rPr>
              <a:t>α)</a:t>
            </a:r>
            <a:endParaRPr b="0" lang="en-GB" sz="24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Bitstream Vera Sans"/>
            </a:endParaRPr>
          </a:p>
          <a:p>
            <a:pPr>
              <a:lnSpc>
                <a:spcPct val="100000"/>
              </a:lnSpc>
              <a:spcAft>
                <a:spcPts val="598"/>
              </a:spcAft>
            </a:pPr>
            <a:r>
              <a:rPr b="0" lang="el-GR" sz="2400" spc="-1" strike="noStrike">
                <a:latin typeface="Calibri"/>
              </a:rPr>
              <a:t>(θεωρώντας μή σχετικιστικές ενέργειες)</a:t>
            </a:r>
            <a:endParaRPr b="0" lang="en-GB" sz="2400" spc="-1" strike="noStrike">
              <a:latin typeface="Bitstream Vera Sans"/>
            </a:endParaRPr>
          </a:p>
          <a:p>
            <a:pPr>
              <a:lnSpc>
                <a:spcPct val="100000"/>
              </a:lnSpc>
              <a:spcAft>
                <a:spcPts val="598"/>
              </a:spcAft>
            </a:pPr>
            <a:r>
              <a:rPr b="0" lang="el-GR" sz="2400" spc="-1" strike="noStrike">
                <a:solidFill>
                  <a:srgbClr val="0000ff"/>
                </a:solidFill>
                <a:latin typeface="Calibri"/>
              </a:rPr>
              <a:t> </a:t>
            </a:r>
            <a:r>
              <a:rPr b="0" lang="el-GR" sz="2400" spc="-1" strike="noStrike">
                <a:solidFill>
                  <a:srgbClr val="0000ff"/>
                </a:solidFill>
                <a:latin typeface="Calibri"/>
              </a:rPr>
              <a:t>διατήρηση ενέργειας:</a:t>
            </a:r>
            <a:r>
              <a:rPr b="0" lang="el-GR" sz="2400" spc="-1" strike="noStrike">
                <a:latin typeface="Calibri"/>
              </a:rPr>
              <a:t>                        </a:t>
            </a:r>
            <a:r>
              <a:rPr b="0" lang="el-GR" sz="2400" spc="-1" strike="noStrike">
                <a:solidFill>
                  <a:srgbClr val="0000ff"/>
                </a:solidFill>
                <a:latin typeface="Calibri"/>
              </a:rPr>
              <a:t>διατήρηση ορμής:</a:t>
            </a:r>
            <a:r>
              <a:rPr b="0" lang="el-GR" sz="2400" spc="-1" strike="noStrike">
                <a:latin typeface="Calibri"/>
              </a:rPr>
              <a:t>  </a:t>
            </a:r>
            <a:endParaRPr b="0" lang="en-GB" sz="24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Bitstream Vera Sans"/>
            </a:endParaRPr>
          </a:p>
        </p:txBody>
      </p:sp>
      <p:pic>
        <p:nvPicPr>
          <p:cNvPr id="397" name="Picture 7" descr=""/>
          <p:cNvPicPr/>
          <p:nvPr/>
        </p:nvPicPr>
        <p:blipFill>
          <a:blip r:embed="rId1"/>
          <a:srcRect l="0" t="0" r="0" b="34289"/>
          <a:stretch/>
        </p:blipFill>
        <p:spPr>
          <a:xfrm>
            <a:off x="949320" y="4107960"/>
            <a:ext cx="4023000" cy="2416320"/>
          </a:xfrm>
          <a:prstGeom prst="rect">
            <a:avLst/>
          </a:prstGeom>
          <a:ln w="19080">
            <a:solidFill>
              <a:srgbClr val="ff0000"/>
            </a:solidFill>
            <a:custDash>
              <a:ds d="300000" sp="200000"/>
            </a:custDash>
            <a:miter/>
          </a:ln>
        </p:spPr>
      </p:pic>
      <p:pic>
        <p:nvPicPr>
          <p:cNvPr id="398" name="Picture 8" descr=""/>
          <p:cNvPicPr/>
          <p:nvPr/>
        </p:nvPicPr>
        <p:blipFill>
          <a:blip r:embed="rId2"/>
          <a:srcRect l="6966" t="76206" r="10449" b="0"/>
          <a:stretch/>
        </p:blipFill>
        <p:spPr>
          <a:xfrm>
            <a:off x="5640480" y="4079520"/>
            <a:ext cx="3395880" cy="887400"/>
          </a:xfrm>
          <a:prstGeom prst="rect">
            <a:avLst/>
          </a:prstGeom>
          <a:ln w="54000">
            <a:solidFill>
              <a:srgbClr val="ff0000"/>
            </a:solidFill>
            <a:miter/>
          </a:ln>
        </p:spPr>
      </p:pic>
      <mc:AlternateContent>
        <mc:Choice xmlns:a14="http://schemas.microsoft.com/office/drawing/2010/main" Requires="a14">
          <p:sp>
            <p:nvSpPr>
              <p:cNvPr id="399" name="Formula 6"/>
              <p:cNvSpPr txBox="1"/>
              <p:nvPr/>
            </p:nvSpPr>
            <p:spPr>
              <a:xfrm>
                <a:off x="1140120" y="1581480"/>
                <a:ext cx="6137280" cy="395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T</m:t>
                        </m:r>
                      </m:e>
                      <m:sub>
                        <m:r>
                          <m:t xml:space="preserve">D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T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r>
                      <m:t xml:space="preserve">=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M</m:t>
                        </m:r>
                        <m:r>
                          <m:t xml:space="preserve">(</m:t>
                        </m:r>
                        <m:r>
                          <m:t xml:space="preserve">A</m:t>
                        </m:r>
                        <m:r>
                          <m:t xml:space="preserve">,</m:t>
                        </m:r>
                        <m:r>
                          <m:t xml:space="preserve">Z</m:t>
                        </m:r>
                        <m:r>
                          <m:t xml:space="preserve">)</m:t>
                        </m:r>
                        <m:r>
                          <m:t xml:space="preserve">−</m:t>
                        </m:r>
                        <m:r>
                          <m:t xml:space="preserve">M</m:t>
                        </m:r>
                        <m:r>
                          <m:t xml:space="preserve">(</m:t>
                        </m:r>
                        <m:r>
                          <m:t xml:space="preserve">A</m:t>
                        </m:r>
                        <m:r>
                          <m:t xml:space="preserve">−</m:t>
                        </m:r>
                        <m:r>
                          <m:t xml:space="preserve">4</m:t>
                        </m:r>
                        <m:r>
                          <m:t xml:space="preserve">,</m:t>
                        </m:r>
                        <m:r>
                          <m:t xml:space="preserve">Z</m:t>
                        </m:r>
                        <m:r>
                          <m:t xml:space="preserve">−</m:t>
                        </m:r>
                        <m:r>
                          <m:t xml:space="preserve">2</m:t>
                        </m:r>
                        <m:r>
                          <m:t xml:space="preserve">)</m:t>
                        </m:r>
                        <m:r>
                          <m:t xml:space="preserve">−</m:t>
                        </m:r>
                        <m:r>
                          <m:t xml:space="preserve">M</m:t>
                        </m:r>
                        <m:r>
                          <m:t xml:space="preserve">(</m:t>
                        </m:r>
                        <m:r>
                          <m:t xml:space="preserve">4,2</m:t>
                        </m:r>
                        <m:r>
                          <m:t xml:space="preserve">)</m:t>
                        </m:r>
                      </m:e>
                    </m:d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Q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0" name="Formula 7"/>
              <p:cNvSpPr txBox="1"/>
              <p:nvPr/>
            </p:nvSpPr>
            <p:spPr>
              <a:xfrm>
                <a:off x="458280" y="2977920"/>
                <a:ext cx="2955600" cy="582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T</m:t>
                        </m:r>
                      </m:e>
                      <m:sub>
                        <m:r>
                          <m:t xml:space="preserve">D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D</m:t>
                        </m:r>
                      </m:sub>
                    </m:sSub>
                    <m:sSubSup>
                      <m:e>
                        <m:r>
                          <m:t xml:space="preserve">u</m:t>
                        </m:r>
                      </m:e>
                      <m:sub>
                        <m:r>
                          <m:t xml:space="preserve">D</m:t>
                        </m:r>
                      </m:sub>
                      <m:sup>
                        <m:r>
                          <m:t xml:space="preserve">2</m:t>
                        </m:r>
                      </m:sup>
                    </m:sSubSup>
                    <m:r>
                      <m:rPr>
                        <m:lit/>
                        <m:nor/>
                      </m:rPr>
                      <m:t xml:space="preserve">      </m:t>
                    </m:r>
                    <m:sSub>
                      <m:e>
                        <m:r>
                          <m:t xml:space="preserve">T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sSubSup>
                      <m:e>
                        <m:r>
                          <m:t xml:space="preserve">u</m:t>
                        </m:r>
                      </m:e>
                      <m:sub>
                        <m:r>
                          <m:t xml:space="preserve">α</m:t>
                        </m:r>
                      </m:sub>
                      <m:sup>
                        <m:r>
                          <m:t xml:space="preserve">2</m:t>
                        </m:r>
                      </m:sup>
                    </m:sSub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1" name="Formula 8"/>
              <p:cNvSpPr txBox="1"/>
              <p:nvPr/>
            </p:nvSpPr>
            <p:spPr>
              <a:xfrm>
                <a:off x="6003000" y="2868480"/>
                <a:ext cx="3095640" cy="646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D</m:t>
                        </m:r>
                      </m:sub>
                    </m:sSub>
                    <m:sSub>
                      <m:e>
                        <m:r>
                          <m:t xml:space="preserve">u</m:t>
                        </m:r>
                      </m:e>
                      <m:sub>
                        <m:r>
                          <m:t xml:space="preserve">D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sSub>
                      <m:e>
                        <m:r>
                          <m:t xml:space="preserve">u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r>
                      <m:t xml:space="preserve">→</m:t>
                    </m:r>
                    <m:sSub>
                      <m:e>
                        <m:r>
                          <m:t xml:space="preserve">u</m:t>
                        </m:r>
                      </m:e>
                      <m:sub>
                        <m:r>
                          <m:t xml:space="preserve">D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α</m:t>
                            </m:r>
                          </m:sub>
                        </m:sSub>
                      </m:num>
                      <m:den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D</m:t>
                            </m:r>
                          </m:sub>
                        </m:sSub>
                      </m:den>
                    </m:f>
                    <m:sSub>
                      <m:e>
                        <m:r>
                          <m:t xml:space="preserve">u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cxnSp>
        <p:nvCxnSpPr>
          <p:cNvPr id="402" name="Line 9"/>
          <p:cNvCxnSpPr/>
          <p:nvPr/>
        </p:nvCxnSpPr>
        <p:spPr>
          <a:xfrm flipV="1">
            <a:off x="5005440" y="4521600"/>
            <a:ext cx="635400" cy="13320"/>
          </a:xfrm>
          <a:prstGeom prst="straightConnector1">
            <a:avLst/>
          </a:prstGeom>
          <a:ln w="38160">
            <a:solidFill>
              <a:srgbClr val="ff0000"/>
            </a:solidFill>
            <a:miter/>
            <a:tailEnd len="med" type="triangle" w="med"/>
          </a:ln>
        </p:spPr>
      </p:cxnSp>
      <mc:AlternateContent>
        <mc:Choice xmlns:a14="http://schemas.microsoft.com/office/drawing/2010/main" Requires="a14">
          <p:sp>
            <p:nvSpPr>
              <p:cNvPr id="403" name="Formula 10"/>
              <p:cNvSpPr txBox="1"/>
              <p:nvPr/>
            </p:nvSpPr>
            <p:spPr>
              <a:xfrm>
                <a:off x="6016680" y="5284440"/>
                <a:ext cx="1183320" cy="1128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eqArr>
                      <m:e>
                        <m:sSub>
                          <m:e>
                            <m:r>
                              <m:t xml:space="preserve">T</m:t>
                            </m:r>
                          </m:e>
                          <m:sub>
                            <m:r>
                              <m:t xml:space="preserve">α</m:t>
                            </m:r>
                          </m:sub>
                        </m:sSub>
                        <m:r>
                          <m:t xml:space="preserve">=</m:t>
                        </m:r>
                        <m:f>
                          <m:num>
                            <m:r>
                              <m:t xml:space="preserve">A</m:t>
                            </m:r>
                            <m:r>
                              <m:t xml:space="preserve">−</m:t>
                            </m:r>
                            <m:r>
                              <m:t xml:space="preserve">4</m:t>
                            </m:r>
                          </m:num>
                          <m:den>
                            <m:r>
                              <m:t xml:space="preserve">A</m:t>
                            </m:r>
                          </m:den>
                        </m:f>
                        <m:r>
                          <m:t xml:space="preserve">Q</m:t>
                        </m:r>
                      </m:e>
                      <m:e>
                        <m:sSub>
                          <m:e>
                            <m:r>
                              <m:t xml:space="preserve">T</m:t>
                            </m:r>
                          </m:e>
                          <m:sub>
                            <m:r>
                              <m:t xml:space="preserve">D</m:t>
                            </m:r>
                          </m:sub>
                        </m:sSub>
                        <m:r>
                          <m:t xml:space="preserve">=</m:t>
                        </m:r>
                        <m:f>
                          <m:num>
                            <m:r>
                              <m:t xml:space="preserve">4</m:t>
                            </m:r>
                          </m:num>
                          <m:den>
                            <m:r>
                              <m:t xml:space="preserve">A</m:t>
                            </m:r>
                          </m:den>
                        </m:f>
                        <m:r>
                          <m:t xml:space="preserve">Q</m:t>
                        </m:r>
                      </m:e>
                    </m:eqAr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4" name="Formula 11"/>
              <p:cNvSpPr txBox="1"/>
              <p:nvPr/>
            </p:nvSpPr>
            <p:spPr>
              <a:xfrm>
                <a:off x="7902720" y="5685840"/>
                <a:ext cx="1174680" cy="382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T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r>
                      <m:rPr>
                        <m:lit/>
                        <m:nor/>
                      </m:rPr>
                      <m:t xml:space="preserve">&gt;&gt;</m:t>
                    </m:r>
                    <m:sSub>
                      <m:e>
                        <m:r>
                          <m:t xml:space="preserve">T</m:t>
                        </m:r>
                      </m:e>
                      <m:sub>
                        <m:r>
                          <m:t xml:space="preserve">D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405" name="CustomShape 12"/>
          <p:cNvSpPr/>
          <p:nvPr/>
        </p:nvSpPr>
        <p:spPr>
          <a:xfrm>
            <a:off x="5834160" y="5266800"/>
            <a:ext cx="1490760" cy="1146240"/>
          </a:xfrm>
          <a:prstGeom prst="rect">
            <a:avLst/>
          </a:prstGeom>
          <a:noFill/>
          <a:ln w="38160">
            <a:solidFill>
              <a:srgbClr val="ff0000"/>
            </a:solidFill>
            <a:miter/>
          </a:ln>
          <a:effectLst>
            <a:outerShdw dist="110430" dir="722554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06" name="CustomShape 13"/>
          <p:cNvSpPr/>
          <p:nvPr/>
        </p:nvSpPr>
        <p:spPr>
          <a:xfrm>
            <a:off x="7845480" y="5487480"/>
            <a:ext cx="1328760" cy="843120"/>
          </a:xfrm>
          <a:prstGeom prst="rect">
            <a:avLst/>
          </a:prstGeom>
          <a:noFill/>
          <a:ln w="38160">
            <a:solidFill>
              <a:srgbClr val="ff0000"/>
            </a:solidFill>
            <a:miter/>
          </a:ln>
          <a:effectLst>
            <a:outerShdw dist="110430" dir="722554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07" name="TextShape 14"/>
          <p:cNvSpPr txBox="1"/>
          <p:nvPr/>
        </p:nvSpPr>
        <p:spPr>
          <a:xfrm>
            <a:off x="4365360" y="6629400"/>
            <a:ext cx="5639760" cy="47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latin typeface="Bitstream Vera Sans"/>
              </a:rPr>
              <a:t>Για A~200 : Τ</a:t>
            </a:r>
            <a:r>
              <a:rPr b="1" lang="en-GB" sz="2655" spc="-1" strike="noStrike" baseline="-101000">
                <a:latin typeface="Bitstream Vera Sans"/>
              </a:rPr>
              <a:t>α</a:t>
            </a:r>
            <a:r>
              <a:rPr b="1" lang="en-GB" sz="2200" spc="-1" strike="noStrike">
                <a:latin typeface="Bitstream Vera Sans"/>
              </a:rPr>
              <a:t> = 98% Q, T</a:t>
            </a:r>
            <a:r>
              <a:rPr b="1" lang="en-GB" sz="2655" spc="-1" strike="noStrike" baseline="-101000">
                <a:latin typeface="Bitstream Vera Sans"/>
              </a:rPr>
              <a:t>D</a:t>
            </a:r>
            <a:r>
              <a:rPr b="1" lang="en-GB" sz="2200" spc="-1" strike="noStrike">
                <a:latin typeface="Bitstream Vera Sans"/>
              </a:rPr>
              <a:t> = 2% Q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228600" y="76680"/>
            <a:ext cx="960120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Άκσηση2: Ύψους φράγματος Coulomb ενός πυρήνα και απόσταση εγγύτερης προσέγγισης ενός σωματιδίου α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409" name="TextShape 2"/>
          <p:cNvSpPr txBox="1"/>
          <p:nvPr/>
        </p:nvSpPr>
        <p:spPr>
          <a:xfrm>
            <a:off x="121680" y="997560"/>
            <a:ext cx="9828720" cy="529380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</a:ln>
        </p:spPr>
        <p:txBody>
          <a:bodyPr lIns="108360" rIns="108360" tIns="63360" bIns="63360"/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Άσκηση 2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Έχουμε ένα σωμάτιο α  κινητικής ενέγειας 5.41 MeV, που έρχεται από μακρυά ως βλήμα και πέφτει πάνω  σε στόχο που είναι ένας πυρήνας μολύβδου 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2 0 6 </a:t>
            </a:r>
            <a:r>
              <a:rPr b="0" lang="en-GB" sz="2000" spc="-1" strike="noStrike" baseline="-101000">
                <a:solidFill>
                  <a:srgbClr val="0000ff"/>
                </a:solidFill>
                <a:latin typeface="Bitstream Vera Sans"/>
              </a:rPr>
              <a:t>8 2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Pb .  Θεωρείστε την περίπτωση που η κρούση είναι “κεντρική”, δηλ. το βλήμα κινείται πάνω στη γραμμή που συνδέει τα κέντρα του βλήματος και του στόχου.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α) Ποιά είναι η πλησιέστερη απόσταση από το κέντρο του στόχου που μπορεί να φτάσει το βλήμα (σωμάτιο α);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β) Πόσο μεγάλο είναι το φράγμα Coulomb που συναντά το σωμάτιο α πλησιάζοντας τον πυρήνα μολύβδου;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Font typeface="StarSymbol"/>
              <a:buAutoNum type="alphaLcParenR"/>
            </a:pPr>
            <a:r>
              <a:rPr b="0" lang="en-GB" sz="2000" spc="-1" strike="noStrike">
                <a:latin typeface="Bitstream Vera Sans"/>
              </a:rPr>
              <a:t>Δίνονται: το βιβλίο σας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Font typeface="StarSymbol"/>
              <a:buAutoNum type="alphaLcParenR"/>
            </a:pPr>
            <a:r>
              <a:rPr b="0" lang="en-GB" sz="2000" spc="-1" strike="noStrike">
                <a:latin typeface="Bitstream Vera Sans"/>
              </a:rPr>
              <a:t>- Παρ. 4.4, 4.5, 4.6, 6.1, 6.2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Font typeface="StarSymbol"/>
              <a:buAutoNum type="alphaLcParenR"/>
            </a:pPr>
            <a:r>
              <a:rPr b="0" lang="en-GB" sz="2000" spc="-1" strike="noStrike">
                <a:latin typeface="Bitstream Vera Sans"/>
              </a:rPr>
              <a:t>- m(n) = 939.57 MeV, m(p) = 938.27 MeV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Σήμερα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336600" y="878400"/>
            <a:ext cx="96012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α-διάσπαση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C&amp;G, Κεφ. 6, παρ. 6.1 και 6.2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Χ. Ελευθεριάση, κεφ. 5, παρ. 5.2 και 5.3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Σημειώσεις Πυρηνικής, Κεφ. 5, παρ 5.1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Ιστοσελίδα:</a:t>
            </a:r>
            <a:r>
              <a:rPr b="1" lang="en-GB" sz="2200" spc="-1" strike="noStrike"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  <a:hlinkClick r:id="rId1"/>
              </a:rPr>
              <a:t>http://www.physics.auth.gr/course/show/125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400" spc="-1" strike="noStrike">
                <a:latin typeface="Bitstream Vera Sans"/>
              </a:rPr>
              <a:t>Άσκηση 2:  “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Δυναμικό” που έχει το α καθώς πλησιάζει το Pb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11" name="TextShape 2"/>
          <p:cNvSpPr txBox="1"/>
          <p:nvPr/>
        </p:nvSpPr>
        <p:spPr>
          <a:xfrm>
            <a:off x="192600" y="878400"/>
            <a:ext cx="9829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Το α έρχεται από δεξιά </a:t>
            </a:r>
            <a:r>
              <a:rPr b="0" lang="en-GB" sz="2200" spc="-1" strike="noStrike">
                <a:solidFill>
                  <a:srgbClr val="ed1c24"/>
                </a:solidFill>
                <a:latin typeface="Bitstream Vera Sans"/>
              </a:rPr>
              <a:t>με κινητική ενέργεια T~Q</a:t>
            </a:r>
            <a:r>
              <a:rPr b="0" lang="en-GB" sz="2200" spc="-1" strike="noStrike">
                <a:latin typeface="Bitstream Vera Sans"/>
              </a:rPr>
              <a:t>, συναντά την ηλερομαγνητική άπωση του πυρήνα  και σταματά σε απόσταση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r</a:t>
            </a:r>
            <a:r>
              <a:rPr b="1" lang="en-GB" sz="2200" spc="-1" strike="noStrike" baseline="-101000">
                <a:solidFill>
                  <a:srgbClr val="ff0000"/>
                </a:solidFill>
                <a:latin typeface="Bitstream Vera Sans"/>
              </a:rPr>
              <a:t>C</a:t>
            </a:r>
            <a:r>
              <a:rPr b="0" lang="en-GB" sz="2200" spc="-1" strike="noStrike">
                <a:latin typeface="Bitstream Vera Sans"/>
              </a:rPr>
              <a:t> μη μπροοντας να “σκαρφαλώσει” το “φράγμα Coulomb”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δυναμική ενέργεια Coulomb γίνεται μέγιστη,  με τιμή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V</a:t>
            </a:r>
            <a:r>
              <a:rPr b="1" lang="en-GB" sz="2200" spc="-1" strike="noStrike" baseline="-101000">
                <a:solidFill>
                  <a:srgbClr val="ff0000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, όταν οι δύο πυρήνες (Pb και α) “εφάπτονται” σε απόσταση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r</a:t>
            </a:r>
            <a:r>
              <a:rPr b="1" lang="en-GB" sz="2200" spc="-1" strike="noStrike" baseline="-101000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: από εκεί και μετά η ισχυρή αλληλεπίδραση γίνεται σημαντική και αν το α περνούσε θα βρισκόνταν στο πηγάδι δυναμικού του πυρήνα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</p:txBody>
      </p:sp>
      <p:pic>
        <p:nvPicPr>
          <p:cNvPr id="412" name="" descr=""/>
          <p:cNvPicPr/>
          <p:nvPr/>
        </p:nvPicPr>
        <p:blipFill>
          <a:blip r:embed="rId1"/>
          <a:stretch/>
        </p:blipFill>
        <p:spPr>
          <a:xfrm>
            <a:off x="3394800" y="3594960"/>
            <a:ext cx="5058720" cy="3416040"/>
          </a:xfrm>
          <a:prstGeom prst="rect">
            <a:avLst/>
          </a:prstGeom>
          <a:ln>
            <a:noFill/>
          </a:ln>
        </p:spPr>
      </p:pic>
      <p:sp>
        <p:nvSpPr>
          <p:cNvPr id="413" name="TextShape 3"/>
          <p:cNvSpPr txBox="1"/>
          <p:nvPr/>
        </p:nvSpPr>
        <p:spPr>
          <a:xfrm>
            <a:off x="8066160" y="5790600"/>
            <a:ext cx="33480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4" name="Line 4"/>
          <p:cNvSpPr/>
          <p:nvPr/>
        </p:nvSpPr>
        <p:spPr>
          <a:xfrm flipH="1" flipV="1">
            <a:off x="7769160" y="6170760"/>
            <a:ext cx="764640" cy="14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5"/>
          <p:cNvSpPr/>
          <p:nvPr/>
        </p:nvSpPr>
        <p:spPr>
          <a:xfrm>
            <a:off x="3789000" y="3598200"/>
            <a:ext cx="594360" cy="59436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Pb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6" name="CustomShape 6"/>
          <p:cNvSpPr/>
          <p:nvPr/>
        </p:nvSpPr>
        <p:spPr>
          <a:xfrm>
            <a:off x="4397400" y="3864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7" name="Line 7"/>
          <p:cNvSpPr/>
          <p:nvPr/>
        </p:nvSpPr>
        <p:spPr>
          <a:xfrm>
            <a:off x="2971800" y="4078800"/>
            <a:ext cx="0" cy="2286000"/>
          </a:xfrm>
          <a:prstGeom prst="line">
            <a:avLst/>
          </a:prstGeom>
          <a:ln w="36720">
            <a:solidFill>
              <a:srgbClr val="0000ff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TextShape 8"/>
          <p:cNvSpPr txBox="1"/>
          <p:nvPr/>
        </p:nvSpPr>
        <p:spPr>
          <a:xfrm>
            <a:off x="2338200" y="4608000"/>
            <a:ext cx="1371600" cy="54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latin typeface="Bitstream Vera Sans"/>
              </a:rPr>
              <a:t>V</a:t>
            </a:r>
            <a:r>
              <a:rPr b="1" lang="en-GB" sz="2400" spc="-1" strike="noStrike" baseline="-101000">
                <a:latin typeface="Bitstream Vera Sans"/>
              </a:rPr>
              <a:t>B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19" name="TextShape 9"/>
          <p:cNvSpPr txBox="1"/>
          <p:nvPr/>
        </p:nvSpPr>
        <p:spPr>
          <a:xfrm rot="16200000">
            <a:off x="3632760" y="5898240"/>
            <a:ext cx="137160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Πυρήνας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400" spc="-1" strike="noStrike">
                <a:latin typeface="Bitstream Vera Sans"/>
              </a:rPr>
              <a:t>Διευκρίνηση1: “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Δυναμικό” = Δυναμική ενέργεια που έχει το α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21" name="TextShape 2"/>
          <p:cNvSpPr txBox="1"/>
          <p:nvPr/>
        </p:nvSpPr>
        <p:spPr>
          <a:xfrm>
            <a:off x="192600" y="770400"/>
            <a:ext cx="9829800" cy="609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Το α έρχεται από δεξιά με κινητική ενέργεια T~Q, συναντά την ηλερομαγνητική άπωση του πυρήνα  και σταματά σε απόσταση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r</a:t>
            </a:r>
            <a:r>
              <a:rPr b="1" lang="en-GB" sz="2200" spc="-1" strike="noStrike" baseline="-101000">
                <a:solidFill>
                  <a:srgbClr val="ff0000"/>
                </a:solidFill>
                <a:latin typeface="Bitstream Vera Sans"/>
              </a:rPr>
              <a:t>C</a:t>
            </a:r>
            <a:r>
              <a:rPr b="0" lang="en-GB" sz="2200" spc="-1" strike="noStrike">
                <a:latin typeface="Bitstream Vera Sans"/>
              </a:rPr>
              <a:t> μη μπορώντας να “σκαρφαλώσει” το “φράγμα Coulomb”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“δυναμική ενέργεια” που έχει το άλφα σε κάθε θέση, r, ονομάζεται πάρα πολλές φορές, σκέτα: “δυναμικό”.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Πόση είναι; Coulomb: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Προσέξτε: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έτσι όπως γράφω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το δυναμικό, έχω απορροφήσει τη σταθερά Coulomb κλπ. μέσα στις τιμές των φορτίων, οπότε μέσα στην τιμή του φορτίου του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e → οπότε το “e” δεν είναι πια σκέτο Coulomb...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422" name="" descr=""/>
          <p:cNvPicPr/>
          <p:nvPr/>
        </p:nvPicPr>
        <p:blipFill>
          <a:blip r:embed="rId1"/>
          <a:stretch/>
        </p:blipFill>
        <p:spPr>
          <a:xfrm>
            <a:off x="5194800" y="2755800"/>
            <a:ext cx="4668840" cy="3139200"/>
          </a:xfrm>
          <a:prstGeom prst="rect">
            <a:avLst/>
          </a:prstGeom>
          <a:ln>
            <a:noFill/>
          </a:ln>
        </p:spPr>
      </p:pic>
      <p:sp>
        <p:nvSpPr>
          <p:cNvPr id="423" name="TextShape 3"/>
          <p:cNvSpPr txBox="1"/>
          <p:nvPr/>
        </p:nvSpPr>
        <p:spPr>
          <a:xfrm>
            <a:off x="9506160" y="4773600"/>
            <a:ext cx="30888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4" name="Line 4"/>
          <p:cNvSpPr/>
          <p:nvPr/>
        </p:nvSpPr>
        <p:spPr>
          <a:xfrm flipH="1" flipV="1">
            <a:off x="9232200" y="5122800"/>
            <a:ext cx="705600" cy="14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5"/>
          <p:cNvSpPr/>
          <p:nvPr/>
        </p:nvSpPr>
        <p:spPr>
          <a:xfrm>
            <a:off x="5558400" y="2758680"/>
            <a:ext cx="548640" cy="54648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Pb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6" name="TextShape 6"/>
          <p:cNvSpPr txBox="1"/>
          <p:nvPr/>
        </p:nvSpPr>
        <p:spPr>
          <a:xfrm rot="16200000">
            <a:off x="5565240" y="4723920"/>
            <a:ext cx="1260360" cy="626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Πυρήνας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27" name="Formula 7"/>
              <p:cNvSpPr txBox="1"/>
              <p:nvPr/>
            </p:nvSpPr>
            <p:spPr>
              <a:xfrm>
                <a:off x="228600" y="3393000"/>
                <a:ext cx="5211000" cy="833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V</m:t>
                        </m:r>
                      </m:e>
                      <m:sub>
                        <m:r>
                          <m:t xml:space="preserve">Coulomb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ΦορτίοΠυρήνα</m:t>
                        </m:r>
                        <m:r>
                          <m:t xml:space="preserve">∗</m:t>
                        </m:r>
                        <m:r>
                          <m:t xml:space="preserve">ΦορτίοΑλφα</m:t>
                        </m:r>
                      </m:num>
                      <m:den>
                        <m:r>
                          <m:t xml:space="preserve">r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28" name="Formula 8"/>
              <p:cNvSpPr txBox="1"/>
              <p:nvPr/>
            </p:nvSpPr>
            <p:spPr>
              <a:xfrm>
                <a:off x="228960" y="4437360"/>
                <a:ext cx="3252240" cy="880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V</m:t>
                        </m:r>
                      </m:e>
                      <m:sub>
                        <m:r>
                          <m:t xml:space="preserve">Coulomb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Ze</m:t>
                        </m:r>
                        <m:r>
                          <m:t xml:space="preserve">∗</m:t>
                        </m:r>
                        <m:r>
                          <m:t xml:space="preserve">2</m:t>
                        </m:r>
                        <m:r>
                          <m:t xml:space="preserve">e</m:t>
                        </m:r>
                      </m:num>
                      <m:den>
                        <m:r>
                          <m:t xml:space="preserve">r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sSup>
                          <m:e>
                            <m:r>
                              <m:t xml:space="preserve">Ze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r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7192800" y="5185800"/>
            <a:ext cx="1494000" cy="6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2"/>
          <p:cNvSpPr/>
          <p:nvPr/>
        </p:nvSpPr>
        <p:spPr>
          <a:xfrm>
            <a:off x="6508800" y="6161400"/>
            <a:ext cx="3549600" cy="85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TextShape 3"/>
          <p:cNvSpPr txBox="1"/>
          <p:nvPr/>
        </p:nvSpPr>
        <p:spPr>
          <a:xfrm>
            <a:off x="180000" y="72360"/>
            <a:ext cx="9829800" cy="7830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400" spc="-1" strike="noStrike">
                <a:latin typeface="Bitstream Vera Sans"/>
              </a:rPr>
              <a:t>Διευκρίνηση2: Πώς ξαναορίζω το “e” ώστε να έχει μέσα όλες τις σταθερές (θυμηθείτε ότι χρησιμοποιούμε παντού 4πε</a:t>
            </a:r>
            <a:r>
              <a:rPr b="0" lang="en-GB" sz="2896" spc="-1" strike="noStrike" baseline="-101000">
                <a:latin typeface="Bitstream Vera Sans"/>
              </a:rPr>
              <a:t>ο</a:t>
            </a:r>
            <a:r>
              <a:rPr b="0" lang="en-GB" sz="2400" spc="-1" strike="noStrike">
                <a:latin typeface="Bitstream Vera Sans"/>
              </a:rPr>
              <a:t> = 1)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32" name="TextShape 4"/>
          <p:cNvSpPr txBox="1"/>
          <p:nvPr/>
        </p:nvSpPr>
        <p:spPr>
          <a:xfrm>
            <a:off x="228600" y="903960"/>
            <a:ext cx="9829800" cy="7957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Χρησιμοποιώντας τη σταθερά λεπτής υφής, α= 1/137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Την οποία γράφω σαν τον λόγο: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α =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(ενέργεια μιας ομοιόρφα φορτισμένης σφαίρας με ολικό φορτίο e και ακτίνα όση το μήκος Compton του ηλεκτρονίου)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/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(ενέργεια ηρεμίας του ηλεκτρονίου)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Στην ενέργεια της φορτισμένης σφαίρας, θα απορροφηθούν οι σταθερές Coulomb (δηλ. το 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4πε</a:t>
            </a:r>
            <a:r>
              <a:rPr b="0" lang="en-GB" sz="2896" spc="-1" strike="noStrike" baseline="-101000">
                <a:solidFill>
                  <a:srgbClr val="0000ff"/>
                </a:solidFill>
                <a:latin typeface="Bitstream Vera Sans"/>
              </a:rPr>
              <a:t>ο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)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το μέσα στο φορτίο “e”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33" name="Formula 5"/>
              <p:cNvSpPr txBox="1"/>
              <p:nvPr/>
            </p:nvSpPr>
            <p:spPr>
              <a:xfrm>
                <a:off x="631440" y="4566960"/>
                <a:ext cx="8019360" cy="1410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t xml:space="preserve">Σταθερά</m:t>
                    </m:r>
                    <m:r>
                      <m:t xml:space="preserve">λεπτής</m:t>
                    </m:r>
                    <m:r>
                      <m:t xml:space="preserve">υφής</m:t>
                    </m:r>
                    <m:r>
                      <m:t xml:space="preserve">a</m:t>
                    </m:r>
                    <m:r>
                      <m:t xml:space="preserve">=</m:t>
                    </m:r>
                    <m:f>
                      <m:num>
                        <m:f>
                          <m:num>
                            <m:sSup>
                              <m:e>
                                <m:r>
                                  <m:t xml:space="preserve">e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num>
                          <m:den>
                            <m:sSub>
                              <m:e>
                                <m:r>
                                  <m:t xml:space="preserve">λ</m:t>
                                </m:r>
                              </m:e>
                              <m:sub>
                                <m:r>
                                  <m:t xml:space="preserve">C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m:t xml:space="preserve">m</m:t>
                        </m:r>
                        <m:sSup>
                          <m:e>
                            <m:r>
                              <m:t xml:space="preserve">c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  <m:r>
                      <m:t xml:space="preserve">=</m:t>
                    </m:r>
                    <m:f>
                      <m:num>
                        <m:f>
                          <m:num>
                            <m:sSup>
                              <m:e>
                                <m:r>
                                  <m:t xml:space="preserve">e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num>
                          <m:den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ℏ</m:t>
                                </m:r>
                              </m:num>
                              <m:den>
                                <m:r>
                                  <m:t xml:space="preserve">m</m:t>
                                </m:r>
                              </m:den>
                            </m:f>
                            <m:r>
                              <m:t xml:space="preserve">c</m:t>
                            </m:r>
                          </m:den>
                        </m:f>
                      </m:num>
                      <m:den>
                        <m:r>
                          <m:t xml:space="preserve">m</m:t>
                        </m:r>
                        <m:sSup>
                          <m:e>
                            <m:r>
                              <m:t xml:space="preserve">c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  <m:r>
                      <m:t xml:space="preserve">→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a</m:t>
                    </m:r>
                    <m:r>
                      <m:t xml:space="preserve">∗</m:t>
                    </m:r>
                    <m:r>
                      <m:t xml:space="preserve">ℏ</m:t>
                    </m:r>
                    <m:r>
                      <m:t xml:space="preserve">c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34" name="Formula 6"/>
              <p:cNvSpPr txBox="1"/>
              <p:nvPr/>
            </p:nvSpPr>
            <p:spPr>
              <a:xfrm>
                <a:off x="-77400" y="6400440"/>
                <a:ext cx="10058400" cy="411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t xml:space="preserve">Γνωρίζοντας</m:t>
                    </m:r>
                    <m:r>
                      <m:t xml:space="preserve">ότι</m:t>
                    </m:r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</m:t>
                    </m:r>
                    <m:r>
                      <m:t xml:space="preserve">,</m:t>
                    </m:r>
                    <m:r>
                      <m:t xml:space="preserve">έχουμε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d>
                      <m:dPr>
                        <m:begChr m:val="("/>
                        <m:endChr m:val=")"/>
                      </m:dPr>
                      <m:e>
                        <m:f>
                          <m:fPr>
                            <m:type m:val="lin"/>
                          </m:fPr>
                          <m:num>
                            <m:r>
                              <m:t xml:space="preserve">197</m:t>
                            </m:r>
                          </m:num>
                          <m:den>
                            <m:r>
                              <m:t xml:space="preserve">137</m:t>
                            </m:r>
                          </m:den>
                        </m:f>
                      </m:e>
                    </m:d>
                    <m:r>
                      <m:t xml:space="preserve">MeV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35" name="Formula 7"/>
              <p:cNvSpPr txBox="1"/>
              <p:nvPr/>
            </p:nvSpPr>
            <p:spPr>
              <a:xfrm>
                <a:off x="685800" y="3992400"/>
                <a:ext cx="8875440" cy="486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t xml:space="preserve">Μήκος</m:t>
                    </m:r>
                    <m:r>
                      <m:t xml:space="preserve">κύμματος</m:t>
                    </m:r>
                    <m:r>
                      <m:t xml:space="preserve">Compton</m:t>
                    </m:r>
                    <m:r>
                      <m:t xml:space="preserve">:</m:t>
                    </m:r>
                    <m:sSub>
                      <m:e>
                        <m:r>
                          <m:t xml:space="preserve">λ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ℏ</m:t>
                        </m:r>
                      </m:num>
                      <m:den>
                        <m:r>
                          <m:t xml:space="preserve">m</m:t>
                        </m:r>
                      </m:den>
                    </m:f>
                    <m:r>
                      <m:t xml:space="preserve">c</m:t>
                    </m:r>
                    <m:r>
                      <m:t xml:space="preserve">.</m:t>
                    </m:r>
                    <m:r>
                      <m:t xml:space="preserve">Ενέργεια</m:t>
                    </m:r>
                    <m:r>
                      <m:t xml:space="preserve">ηρεμίας</m:t>
                    </m:r>
                    <m:r>
                      <m:t xml:space="preserve">=</m:t>
                    </m:r>
                    <m:r>
                      <m:t xml:space="preserve">m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2442600" y="2815200"/>
            <a:ext cx="1756800" cy="1022400"/>
          </a:xfrm>
          <a:prstGeom prst="rect">
            <a:avLst/>
          </a:prstGeom>
          <a:solidFill>
            <a:srgbClr val="ffd32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2"/>
          <p:cNvSpPr/>
          <p:nvPr/>
        </p:nvSpPr>
        <p:spPr>
          <a:xfrm>
            <a:off x="8013600" y="3007800"/>
            <a:ext cx="1719000" cy="6948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TextShape 3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Άσκηση 2α:  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Απόσταση εγγύτερης προσέγγισης στο Pb 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39" name="TextShape 4"/>
          <p:cNvSpPr txBox="1"/>
          <p:nvPr/>
        </p:nvSpPr>
        <p:spPr>
          <a:xfrm>
            <a:off x="156600" y="734400"/>
            <a:ext cx="9829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α προχωράει μέχρι το r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C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όπου σταματάει. Εκεί, όλη η αρχική κινητική του ενέργεια (Τ ~ Q) να γίνει δυναμική ενέργεια Coulomb</a:t>
            </a:r>
            <a:r>
              <a:rPr b="0" lang="en-GB" sz="2000" spc="-1" strike="noStrike">
                <a:latin typeface="Bitstream Vera Sans"/>
              </a:rPr>
              <a:t> 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</p:txBody>
      </p:sp>
      <p:sp>
        <p:nvSpPr>
          <p:cNvPr id="440" name="CustomShape 5"/>
          <p:cNvSpPr/>
          <p:nvPr/>
        </p:nvSpPr>
        <p:spPr>
          <a:xfrm>
            <a:off x="7054200" y="1492200"/>
            <a:ext cx="577800" cy="12510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41" name="Formula 6"/>
              <p:cNvSpPr txBox="1"/>
              <p:nvPr/>
            </p:nvSpPr>
            <p:spPr>
              <a:xfrm>
                <a:off x="171720" y="2905560"/>
                <a:ext cx="9506880" cy="891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t xml:space="preserve">Q</m:t>
                    </m:r>
                    <m:r>
                      <m:t xml:space="preserve">=</m:t>
                    </m:r>
                    <m:r>
                      <m:t xml:space="preserve">a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Z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den>
                    </m:f>
                    <m:r>
                      <m:t xml:space="preserve">→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a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Z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>
                          <m:t xml:space="preserve">Q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  <m:f>
                      <m:num>
                        <m:r>
                          <m:t xml:space="preserve">2</m:t>
                        </m:r>
                        <m:r>
                          <m:t xml:space="preserve">∗</m:t>
                        </m:r>
                        <m:r>
                          <m:t xml:space="preserve">82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MeV</m:t>
                        </m:r>
                        <m:r>
                          <m:t xml:space="preserve">fm</m:t>
                        </m:r>
                      </m:num>
                      <m:den>
                        <m:r>
                          <m:t xml:space="preserve">5.41</m:t>
                        </m:r>
                        <m:r>
                          <m:t xml:space="preserve">MeV</m:t>
                        </m:r>
                      </m:den>
                    </m:f>
                    <m:r>
                      <m:t xml:space="preserve">→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43.6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42" name="Freeform 7"/>
          <p:cNvSpPr/>
          <p:nvPr/>
        </p:nvSpPr>
        <p:spPr>
          <a:xfrm>
            <a:off x="7439400" y="1353960"/>
            <a:ext cx="1372320" cy="703800"/>
          </a:xfrm>
          <a:custGeom>
            <a:avLst/>
            <a:gdLst/>
            <a:ahLst/>
            <a:rect l="0" t="0" r="r" b="b"/>
            <a:pathLst>
              <a:path w="3812" h="1955">
                <a:moveTo>
                  <a:pt x="0" y="563"/>
                </a:moveTo>
                <a:cubicBezTo>
                  <a:pt x="499" y="78"/>
                  <a:pt x="1224" y="0"/>
                  <a:pt x="1874" y="56"/>
                </a:cubicBezTo>
                <a:cubicBezTo>
                  <a:pt x="2545" y="116"/>
                  <a:pt x="3333" y="389"/>
                  <a:pt x="3561" y="1132"/>
                </a:cubicBezTo>
                <a:lnTo>
                  <a:pt x="3810" y="1763"/>
                </a:lnTo>
                <a:lnTo>
                  <a:pt x="3811" y="1954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443" name="Line 8"/>
          <p:cNvSpPr/>
          <p:nvPr/>
        </p:nvSpPr>
        <p:spPr>
          <a:xfrm>
            <a:off x="8686800" y="3717000"/>
            <a:ext cx="0" cy="9144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TextShape 9"/>
          <p:cNvSpPr txBox="1"/>
          <p:nvPr/>
        </p:nvSpPr>
        <p:spPr>
          <a:xfrm>
            <a:off x="5943600" y="4642200"/>
            <a:ext cx="3895200" cy="2373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Το σωμάτιο α προσεγγίζει πολύ πιό κοντά  από την  ακτίνα του ατόμου (R=10000 fm),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αλλά δεν "ακουμπάει” τον πυρήνα (που έχει ακτίνα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R=6.5 fm)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445" name="" descr=""/>
          <p:cNvPicPr/>
          <p:nvPr/>
        </p:nvPicPr>
        <p:blipFill>
          <a:blip r:embed="rId1"/>
          <a:stretch/>
        </p:blipFill>
        <p:spPr>
          <a:xfrm>
            <a:off x="119160" y="3703320"/>
            <a:ext cx="5058720" cy="3416040"/>
          </a:xfrm>
          <a:prstGeom prst="rect">
            <a:avLst/>
          </a:prstGeom>
          <a:ln>
            <a:noFill/>
          </a:ln>
        </p:spPr>
      </p:pic>
      <p:sp>
        <p:nvSpPr>
          <p:cNvPr id="446" name="TextShape 10"/>
          <p:cNvSpPr txBox="1"/>
          <p:nvPr/>
        </p:nvSpPr>
        <p:spPr>
          <a:xfrm rot="16200000">
            <a:off x="356760" y="6006240"/>
            <a:ext cx="137160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Πυρήνας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47" name="TextShape 11"/>
          <p:cNvSpPr txBox="1"/>
          <p:nvPr/>
        </p:nvSpPr>
        <p:spPr>
          <a:xfrm>
            <a:off x="4790160" y="5898600"/>
            <a:ext cx="33480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48" name="Line 12"/>
          <p:cNvSpPr/>
          <p:nvPr/>
        </p:nvSpPr>
        <p:spPr>
          <a:xfrm flipH="1" flipV="1">
            <a:off x="4493160" y="6278760"/>
            <a:ext cx="764640" cy="144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TextShape 13"/>
          <p:cNvSpPr txBox="1"/>
          <p:nvPr/>
        </p:nvSpPr>
        <p:spPr>
          <a:xfrm>
            <a:off x="8523000" y="1258200"/>
            <a:ext cx="1396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α=1/137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50" name="CustomShape 14"/>
          <p:cNvSpPr/>
          <p:nvPr/>
        </p:nvSpPr>
        <p:spPr>
          <a:xfrm>
            <a:off x="513360" y="3706560"/>
            <a:ext cx="594360" cy="59436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Pb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51" name="CustomShape 15"/>
          <p:cNvSpPr/>
          <p:nvPr/>
        </p:nvSpPr>
        <p:spPr>
          <a:xfrm>
            <a:off x="1121760" y="397296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α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52" name="Formula 16"/>
              <p:cNvSpPr txBox="1"/>
              <p:nvPr/>
            </p:nvSpPr>
            <p:spPr>
              <a:xfrm>
                <a:off x="4564080" y="1631160"/>
                <a:ext cx="5447880" cy="927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Q</m:t>
                    </m:r>
                    <m:r>
                      <m:t xml:space="preserve">=</m:t>
                    </m:r>
                    <m:f>
                      <m:num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2</m:t>
                            </m:r>
                            <m:r>
                              <m:t xml:space="preserve">e</m:t>
                            </m:r>
                          </m:e>
                        </m:d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Ze</m:t>
                            </m:r>
                          </m:e>
                        </m:d>
                      </m:num>
                      <m:den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den>
                    </m:f>
                    <m:r>
                      <m:t xml:space="preserve">→</m:t>
                    </m:r>
                    <m:r>
                      <m:t xml:space="preserve">Q</m:t>
                    </m:r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f>
                      <m:num>
                        <m:r>
                          <m:t xml:space="preserve">2</m:t>
                        </m:r>
                        <m:r>
                          <m:t xml:space="preserve">Z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den>
                    </m:f>
                    <m:r>
                      <m:t xml:space="preserve">=</m:t>
                    </m:r>
                    <m:r>
                      <m:t xml:space="preserve">a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Z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53" name="Formula 17"/>
              <p:cNvSpPr txBox="1"/>
              <p:nvPr/>
            </p:nvSpPr>
            <p:spPr>
              <a:xfrm>
                <a:off x="1395720" y="1416600"/>
                <a:ext cx="1645920" cy="457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Sup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∞</m:t>
                        </m:r>
                      </m:sub>
                      <m:sup>
                        <m:r>
                          <m:t xml:space="preserve">ολική</m:t>
                        </m:r>
                      </m:sup>
                    </m:sSubSup>
                    <m:r>
                      <m:t xml:space="preserve">=</m:t>
                    </m:r>
                    <m:sSubSup>
                      <m:e>
                        <m:r>
                          <m:t xml:space="preserve">Ε</m:t>
                        </m:r>
                      </m:e>
                      <m:sub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sub>
                      <m:sup>
                        <m:r>
                          <m:t xml:space="preserve">ολική</m:t>
                        </m:r>
                      </m:sup>
                    </m:sSub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54" name="Formula 18"/>
              <p:cNvSpPr txBox="1"/>
              <p:nvPr/>
            </p:nvSpPr>
            <p:spPr>
              <a:xfrm>
                <a:off x="36000" y="1819440"/>
                <a:ext cx="4251960" cy="457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Sup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∞</m:t>
                        </m:r>
                      </m:sub>
                      <m:sup>
                        <m:r>
                          <m:t xml:space="preserve">κινητική</m:t>
                        </m:r>
                      </m:sup>
                    </m:sSubSup>
                    <m:r>
                      <m:t xml:space="preserve">+</m:t>
                    </m:r>
                    <m:sSubSup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∞</m:t>
                        </m:r>
                      </m:sub>
                      <m:sup>
                        <m:r>
                          <m:t xml:space="preserve">δυναμική</m:t>
                        </m:r>
                      </m:sup>
                    </m:sSubSup>
                    <m:r>
                      <m:t xml:space="preserve">=</m:t>
                    </m:r>
                    <m:sSubSup>
                      <m:e>
                        <m:r>
                          <m:t xml:space="preserve">Ε</m:t>
                        </m:r>
                      </m:e>
                      <m:sub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sub>
                      <m:sup>
                        <m:r>
                          <m:t xml:space="preserve">κινητική</m:t>
                        </m:r>
                      </m:sup>
                    </m:sSubSup>
                    <m:r>
                      <m:t xml:space="preserve">+</m:t>
                    </m:r>
                    <m:sSubSup>
                      <m:e>
                        <m:r>
                          <m:t xml:space="preserve">Ε</m:t>
                        </m:r>
                      </m:e>
                      <m:sub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sub>
                      <m:sup>
                        <m:r>
                          <m:t xml:space="preserve">δυναμική</m:t>
                        </m:r>
                      </m:sup>
                    </m:sSub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55" name="Formula 19"/>
              <p:cNvSpPr txBox="1"/>
              <p:nvPr/>
            </p:nvSpPr>
            <p:spPr>
              <a:xfrm>
                <a:off x="1131840" y="2192760"/>
                <a:ext cx="2121480" cy="457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Sup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∞</m:t>
                        </m:r>
                      </m:sub>
                      <m:sup>
                        <m:r>
                          <m:t xml:space="preserve">κινητική</m:t>
                        </m:r>
                      </m:sup>
                    </m:sSubSup>
                    <m:r>
                      <m:t xml:space="preserve">=</m:t>
                    </m:r>
                    <m:sSubSup>
                      <m:e>
                        <m:r>
                          <m:t xml:space="preserve">Ε</m:t>
                        </m:r>
                      </m:e>
                      <m:sub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C</m:t>
                            </m:r>
                          </m:sub>
                        </m:sSub>
                      </m:sub>
                      <m:sup>
                        <m:r>
                          <m:t xml:space="preserve">δυναμική</m:t>
                        </m:r>
                      </m:sup>
                    </m:sSubSup>
                  </m:oMath>
                </a14:m>
              </a:p>
            </p:txBody>
          </p:sp>
        </mc:Choice>
        <mc:Fallback/>
      </mc:AlternateContent>
      <p:sp>
        <p:nvSpPr>
          <p:cNvPr id="456" name="CustomShape 20"/>
          <p:cNvSpPr/>
          <p:nvPr/>
        </p:nvSpPr>
        <p:spPr>
          <a:xfrm>
            <a:off x="4330800" y="1407600"/>
            <a:ext cx="228600" cy="1143000"/>
          </a:xfrm>
          <a:custGeom>
            <a:avLst/>
            <a:gdLst/>
            <a:ahLst/>
            <a:rect l="0" t="0" r="r" b="b"/>
            <a:pathLst>
              <a:path w="637" h="3177">
                <a:moveTo>
                  <a:pt x="0" y="0"/>
                </a:moveTo>
                <a:cubicBezTo>
                  <a:pt x="159" y="0"/>
                  <a:pt x="318" y="132"/>
                  <a:pt x="318" y="264"/>
                </a:cubicBezTo>
                <a:lnTo>
                  <a:pt x="318" y="1323"/>
                </a:lnTo>
                <a:cubicBezTo>
                  <a:pt x="318" y="1455"/>
                  <a:pt x="477" y="1588"/>
                  <a:pt x="636" y="1588"/>
                </a:cubicBezTo>
                <a:cubicBezTo>
                  <a:pt x="477" y="1588"/>
                  <a:pt x="318" y="1720"/>
                  <a:pt x="318" y="1852"/>
                </a:cubicBezTo>
                <a:lnTo>
                  <a:pt x="318" y="2911"/>
                </a:lnTo>
                <a:cubicBezTo>
                  <a:pt x="318" y="3043"/>
                  <a:pt x="159" y="3176"/>
                  <a:pt x="0" y="3176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CustomShape 21"/>
          <p:cNvSpPr/>
          <p:nvPr/>
        </p:nvSpPr>
        <p:spPr>
          <a:xfrm>
            <a:off x="72000" y="1359000"/>
            <a:ext cx="4206240" cy="128016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156600" y="5329800"/>
            <a:ext cx="9829800" cy="16848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TextShape 2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Άσκηση 2β:  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Φράγμα Coulomb Pb και α 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60" name="TextShape 3"/>
          <p:cNvSpPr txBox="1"/>
          <p:nvPr/>
        </p:nvSpPr>
        <p:spPr>
          <a:xfrm>
            <a:off x="192600" y="770400"/>
            <a:ext cx="9829800" cy="6242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Πόσο μεγάλο είναι το φράγμα (V</a:t>
            </a:r>
            <a:r>
              <a:rPr b="0" lang="en-GB" sz="2200" spc="-1" strike="noStrike" baseline="-101000">
                <a:latin typeface="Bitstream Vera Sans"/>
              </a:rPr>
              <a:t>B</a:t>
            </a:r>
            <a:r>
              <a:rPr b="0" lang="en-GB" sz="2200" spc="-1" strike="noStrike">
                <a:latin typeface="Bitstream Vera Sans"/>
              </a:rPr>
              <a:t>) σε ενέργεια; Μπορεί το α να το “σκαρφαλώσει” και να περάσει μέσα στον πυρήνα;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Το δυναμικό Coulomb είναι μέγιστο (“φράγμα” V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) όταν το α “εφάπτεται” στον πυρήνα. Δηλαδή όταν η απόσταση από το κέντρο του α μέχρι το κέντρο του πυρήνα έιναι R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+ R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Pb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, όπου R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και R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Pb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είναι οι ακτίνες των πυρήνων α και Pb, αντίστοιχα.</a:t>
            </a: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200" spc="-1" strike="noStrike">
                <a:latin typeface="Bitstream Vera Sans"/>
              </a:rPr>
              <a:t>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 u="sng">
                <a:solidFill>
                  <a:srgbClr val="000000"/>
                </a:solidFill>
                <a:uFillTx/>
                <a:latin typeface="Bitstream Vera Sans"/>
              </a:rPr>
              <a:t>Κλασσικά: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όταν ένα σωματίδιο α έχει ενέργεια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E&lt;V</a:t>
            </a:r>
            <a:r>
              <a:rPr b="1" lang="en-GB" sz="2200" spc="-1" strike="noStrike" baseline="-101000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→ E&lt;28.8 MeV,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 τότε δεν μπορεί να μπεί στον πυρήνα ........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(ή να βγεί από αυτόν, αν είναι ήδη μέσα)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61" name="Formula 4"/>
              <p:cNvSpPr txBox="1"/>
              <p:nvPr/>
            </p:nvSpPr>
            <p:spPr>
              <a:xfrm>
                <a:off x="99720" y="4345560"/>
                <a:ext cx="8274960" cy="891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V</m:t>
                        </m:r>
                      </m:e>
                      <m:sub>
                        <m:r>
                          <m:t xml:space="preserve">B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2</m:t>
                            </m:r>
                            <m:r>
                              <m:t xml:space="preserve">e</m:t>
                            </m:r>
                          </m:e>
                        </m:d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Ze</m:t>
                            </m:r>
                          </m:e>
                        </m:d>
                      </m:num>
                      <m:den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</m:sSub>
                      </m:den>
                    </m:f>
                    <m:r>
                      <m:t xml:space="preserve">=</m:t>
                    </m:r>
                    <m:r>
                      <m:t xml:space="preserve">a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Z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s</m:t>
                            </m:r>
                          </m:sub>
                        </m:sSub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  <m:f>
                      <m:num>
                        <m:r>
                          <m:t xml:space="preserve">2</m:t>
                        </m:r>
                        <m:r>
                          <m:t xml:space="preserve">∗</m:t>
                        </m:r>
                        <m:r>
                          <m:t xml:space="preserve">82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MeV</m:t>
                        </m:r>
                        <m:r>
                          <m:t xml:space="preserve">fm</m:t>
                        </m:r>
                      </m:num>
                      <m:den>
                        <m:r>
                          <m:t xml:space="preserve">8.2</m:t>
                        </m:r>
                        <m:r>
                          <m:t xml:space="preserve">fm</m:t>
                        </m:r>
                      </m:den>
                    </m:f>
                    <m:r>
                      <m:t xml:space="preserve">=</m:t>
                    </m:r>
                    <m:r>
                      <m:t xml:space="preserve">28.8</m:t>
                    </m:r>
                    <m:r>
                      <m:t xml:space="preserve">MeV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62" name="Formula 5"/>
              <p:cNvSpPr txBox="1"/>
              <p:nvPr/>
            </p:nvSpPr>
            <p:spPr>
              <a:xfrm>
                <a:off x="172080" y="3481920"/>
                <a:ext cx="21657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R</m:t>
                    </m:r>
                    <m:r>
                      <m:t xml:space="preserve">=</m:t>
                    </m:r>
                    <m:r>
                      <m:t xml:space="preserve">1.1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A</m:t>
                        </m:r>
                      </m:e>
                      <m:sup>
                        <m:f>
                          <m:fPr>
                            <m:type m:val="lin"/>
                          </m:fPr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3</m:t>
                            </m:r>
                          </m:den>
                        </m:f>
                      </m:sup>
                    </m:sSup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63" name="Formula 6"/>
              <p:cNvSpPr txBox="1"/>
              <p:nvPr/>
            </p:nvSpPr>
            <p:spPr>
              <a:xfrm>
                <a:off x="2548080" y="3230280"/>
                <a:ext cx="3746160" cy="486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Pb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1.1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206</m:t>
                        </m:r>
                      </m:e>
                      <m:sup>
                        <m:f>
                          <m:fPr>
                            <m:type m:val="lin"/>
                          </m:fPr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3</m:t>
                            </m:r>
                          </m:den>
                        </m:f>
                      </m:sup>
                    </m:sSup>
                    <m:r>
                      <m:t xml:space="preserve">fm</m:t>
                    </m:r>
                    <m:r>
                      <m:t xml:space="preserve">=</m:t>
                    </m:r>
                    <m:r>
                      <m:t xml:space="preserve">6.5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64" name="Formula 7"/>
              <p:cNvSpPr txBox="1"/>
              <p:nvPr/>
            </p:nvSpPr>
            <p:spPr>
              <a:xfrm>
                <a:off x="2620080" y="3770640"/>
                <a:ext cx="3346560" cy="486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1.1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4</m:t>
                        </m:r>
                      </m:e>
                      <m:sup>
                        <m:f>
                          <m:fPr>
                            <m:type m:val="lin"/>
                          </m:fPr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3</m:t>
                            </m:r>
                          </m:den>
                        </m:f>
                      </m:sup>
                    </m:sSup>
                    <m:r>
                      <m:t xml:space="preserve">fm</m:t>
                    </m:r>
                    <m:r>
                      <m:t xml:space="preserve">=</m:t>
                    </m:r>
                    <m:r>
                      <m:t xml:space="preserve">1.7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65" name="CustomShape 8"/>
          <p:cNvSpPr/>
          <p:nvPr/>
        </p:nvSpPr>
        <p:spPr>
          <a:xfrm>
            <a:off x="2287800" y="3393000"/>
            <a:ext cx="228600" cy="685800"/>
          </a:xfrm>
          <a:custGeom>
            <a:avLst/>
            <a:gdLst/>
            <a:ahLst/>
            <a:rect l="0" t="0" r="r" b="b"/>
            <a:pathLst>
              <a:path w="637" h="1907">
                <a:moveTo>
                  <a:pt x="636" y="0"/>
                </a:moveTo>
                <a:cubicBezTo>
                  <a:pt x="477" y="0"/>
                  <a:pt x="318" y="79"/>
                  <a:pt x="318" y="158"/>
                </a:cubicBezTo>
                <a:lnTo>
                  <a:pt x="318" y="794"/>
                </a:lnTo>
                <a:cubicBezTo>
                  <a:pt x="318" y="873"/>
                  <a:pt x="159" y="953"/>
                  <a:pt x="0" y="953"/>
                </a:cubicBezTo>
                <a:cubicBezTo>
                  <a:pt x="159" y="953"/>
                  <a:pt x="318" y="1032"/>
                  <a:pt x="318" y="1111"/>
                </a:cubicBezTo>
                <a:lnTo>
                  <a:pt x="318" y="1747"/>
                </a:lnTo>
                <a:cubicBezTo>
                  <a:pt x="318" y="1826"/>
                  <a:pt x="477" y="1906"/>
                  <a:pt x="636" y="1906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CustomShape 9"/>
          <p:cNvSpPr/>
          <p:nvPr/>
        </p:nvSpPr>
        <p:spPr>
          <a:xfrm>
            <a:off x="7065000" y="4305600"/>
            <a:ext cx="1393200" cy="8676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67" name="Formula 10"/>
              <p:cNvSpPr txBox="1"/>
              <p:nvPr/>
            </p:nvSpPr>
            <p:spPr>
              <a:xfrm>
                <a:off x="6868080" y="3483000"/>
                <a:ext cx="2818800" cy="444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Pb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α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8.2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68" name="Line 11"/>
          <p:cNvSpPr/>
          <p:nvPr/>
        </p:nvSpPr>
        <p:spPr>
          <a:xfrm>
            <a:off x="6400800" y="3729600"/>
            <a:ext cx="457200" cy="0"/>
          </a:xfrm>
          <a:prstGeom prst="line">
            <a:avLst/>
          </a:prstGeom>
          <a:ln w="54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6172200" y="4390200"/>
            <a:ext cx="457200" cy="4572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2"/>
          <p:cNvSpPr/>
          <p:nvPr/>
        </p:nvSpPr>
        <p:spPr>
          <a:xfrm>
            <a:off x="3465000" y="4246200"/>
            <a:ext cx="22500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TextShape 3"/>
          <p:cNvSpPr txBox="1"/>
          <p:nvPr/>
        </p:nvSpPr>
        <p:spPr>
          <a:xfrm>
            <a:off x="504000" y="842400"/>
            <a:ext cx="9325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Δύο νετρόνια και δύο πρωτόνια “συσωματόνονται” σε ένα α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Άρα, το σωματίδιο “αλφα”(α) είναι ο πυρήνας του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4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Ηe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Τα νετρόνια φεύγουν από το δικό τους πηγάδι δυναμικού και τα πρωτόνια από το δικό τους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Σχηματισμός του α: ενεργειακά προτιμιτέος σχηματισμός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Έτσι μπορούμε να σκεφτούμε τον αρχικό πυρήνα (Α,Ζ) να έχει γίνει δύο αντικείμενα: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400" spc="-1" strike="noStrike">
                <a:latin typeface="Bitstream Vera Sans"/>
              </a:rPr>
              <a:t>Μ(Α,Ζ) →  Μ(Α-4, Ζ-2)  +  α  + 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Q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400" spc="-1" strike="noStrike">
              <a:latin typeface="Bitstream Vera Sans"/>
            </a:endParaRPr>
          </a:p>
        </p:txBody>
      </p:sp>
      <p:sp>
        <p:nvSpPr>
          <p:cNvPr id="472" name="TextShape 4"/>
          <p:cNvSpPr txBox="1"/>
          <p:nvPr/>
        </p:nvSpPr>
        <p:spPr>
          <a:xfrm>
            <a:off x="504360" y="19728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α-διάσπαση: σχηματισμός και εκπομπή</a:t>
            </a:r>
            <a:endParaRPr b="0" lang="en-GB" sz="3600" spc="-1" strike="noStrike">
              <a:latin typeface="Bitstream Vera Sans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156960" y="5751000"/>
            <a:ext cx="9829800" cy="12996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TextShape 2"/>
          <p:cNvSpPr txBox="1"/>
          <p:nvPr/>
        </p:nvSpPr>
        <p:spPr>
          <a:xfrm>
            <a:off x="504000" y="842400"/>
            <a:ext cx="9071640" cy="6219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Δύο νετρόνια και δύο πρωτόνια “συσωματόνονται” σε ένα α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Τα νετρόνια φεύγουν από το δικό τους πηγάδι δυναμικού και τα πρωτόνια από το δικό τους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Σχηματισμός του α: ενεργειακά προτιμιτέος σχηματισμός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Έτσι μπορούμε να σκεφτούμε τον αρχικό πυρήνα (Α,Ζ) να έχει γίνει δύο αντικέιμενα: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Το α όμως έχει ενέργεια λίγη ενέργεια (Q ~ 5MeV) σε σχέση με το φράγμα Coulomb (V</a:t>
            </a:r>
            <a:r>
              <a:rPr b="0" lang="en-GB" sz="2200" spc="-1" strike="noStrike" baseline="-101000">
                <a:latin typeface="Bitstream Vera Sans"/>
              </a:rPr>
              <a:t>B</a:t>
            </a:r>
            <a:r>
              <a:rPr b="0" lang="en-GB" sz="2200" spc="-1" strike="noStrike">
                <a:latin typeface="Bitstream Vera Sans"/>
              </a:rPr>
              <a:t>~30 MeV) – βλέπε άσκηση 8 πριν.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Άρα, μόνο με το κβαντομηχανικό φαινόμενο σύραγγας μπορεί να βγεί, και από την απόσταση r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να βρεθεί ελεύθερο στην επιτρεπτή περιοχή r &gt; r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C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75" name="TextShape 3"/>
          <p:cNvSpPr txBox="1"/>
          <p:nvPr/>
        </p:nvSpPr>
        <p:spPr>
          <a:xfrm>
            <a:off x="504360" y="19728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α-διάσπαση: σχηματισμός και εκπομπή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76" name="CustomShape 4"/>
          <p:cNvSpPr/>
          <p:nvPr/>
        </p:nvSpPr>
        <p:spPr>
          <a:xfrm>
            <a:off x="3465000" y="3814560"/>
            <a:ext cx="2250000" cy="6858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5"/>
          <p:cNvSpPr/>
          <p:nvPr/>
        </p:nvSpPr>
        <p:spPr>
          <a:xfrm>
            <a:off x="6172200" y="3958200"/>
            <a:ext cx="457200" cy="4572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TextShape 6"/>
          <p:cNvSpPr txBox="1"/>
          <p:nvPr/>
        </p:nvSpPr>
        <p:spPr>
          <a:xfrm>
            <a:off x="496800" y="4006440"/>
            <a:ext cx="769680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400" spc="-1" strike="noStrike">
                <a:latin typeface="Bitstream Vera Sans"/>
              </a:rPr>
              <a:t>Μ(Α,Ζ) →  Μ(Α-4, Ζ-2)  +  α  + 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Q</a:t>
            </a:r>
            <a:endParaRPr b="0" lang="en-GB" sz="2400" spc="-1" strike="noStrike">
              <a:latin typeface="Bitstream Vera Sans"/>
            </a:endParaRPr>
          </a:p>
        </p:txBody>
      </p:sp>
      <p:pic>
        <p:nvPicPr>
          <p:cNvPr id="479" name="" descr=""/>
          <p:cNvPicPr/>
          <p:nvPr/>
        </p:nvPicPr>
        <p:blipFill>
          <a:blip r:embed="rId1"/>
          <a:stretch/>
        </p:blipFill>
        <p:spPr>
          <a:xfrm>
            <a:off x="7897320" y="3526200"/>
            <a:ext cx="1966680" cy="137556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" descr=""/>
          <p:cNvPicPr/>
          <p:nvPr/>
        </p:nvPicPr>
        <p:blipFill>
          <a:blip r:embed="rId1"/>
          <a:stretch/>
        </p:blipFill>
        <p:spPr>
          <a:xfrm>
            <a:off x="228240" y="1629000"/>
            <a:ext cx="7964280" cy="4114800"/>
          </a:xfrm>
          <a:prstGeom prst="rect">
            <a:avLst/>
          </a:prstGeom>
          <a:ln>
            <a:noFill/>
          </a:ln>
        </p:spPr>
      </p:pic>
      <p:sp>
        <p:nvSpPr>
          <p:cNvPr id="481" name="CustomShape 1"/>
          <p:cNvSpPr/>
          <p:nvPr/>
        </p:nvSpPr>
        <p:spPr>
          <a:xfrm>
            <a:off x="7207200" y="1335600"/>
            <a:ext cx="2836800" cy="30078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TextShape 2"/>
          <p:cNvSpPr txBox="1"/>
          <p:nvPr/>
        </p:nvSpPr>
        <p:spPr>
          <a:xfrm>
            <a:off x="504000" y="99000"/>
            <a:ext cx="9071640" cy="1161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solidFill>
                  <a:srgbClr val="0000ff"/>
                </a:solidFill>
                <a:latin typeface="Bitstream Vera Sans"/>
              </a:rPr>
              <a:t>Κβαντομηχανικό φαινόμενο σήραγγας:</a:t>
            </a:r>
            <a:br/>
            <a:r>
              <a:rPr b="0" lang="en-GB" sz="2600" spc="-1" strike="noStrike">
                <a:solidFill>
                  <a:srgbClr val="0000ff"/>
                </a:solidFill>
                <a:latin typeface="Bitstream Vera Sans"/>
              </a:rPr>
              <a:t>ο μόνος τρόπος να περάσει το σωματίδιο την κλασικά “απαγορευμένη” περιοχή 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483" name="TextShape 3"/>
          <p:cNvSpPr txBox="1"/>
          <p:nvPr/>
        </p:nvSpPr>
        <p:spPr>
          <a:xfrm>
            <a:off x="408600" y="5643000"/>
            <a:ext cx="9302040" cy="14313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Η περιοχή μέσα στο φράγμα λέγεται “απαγορευμένη περιοχή” όσον αφορά την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κλασική μηχανική, γιατί εκεί μέσα η κινητική ενέργεια του σωματιδίου είναι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αρνητική, αφού: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Ε_ολική = Ε_κινητική + Ε_δυναμική →  Ε_κινητική = Ε_ολική – Ε_δυναμική,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αλλά εκεί μέσα Ε_ολική &lt; Ε_δυναμική ( Ε &lt; Vo στο παραπάνω σχήμα)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84" name="TextShape 4"/>
          <p:cNvSpPr txBox="1"/>
          <p:nvPr/>
        </p:nvSpPr>
        <p:spPr>
          <a:xfrm>
            <a:off x="7315200" y="1337400"/>
            <a:ext cx="2805120" cy="277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Όταν p</a:t>
            </a:r>
            <a:r>
              <a:rPr b="0" lang="en-GB" sz="2172" spc="-1" strike="noStrike" baseline="101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/2m &lt;0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→ </a:t>
            </a:r>
            <a:r>
              <a:rPr b="0" lang="en-GB" sz="1800" spc="-1" strike="noStrike">
                <a:latin typeface="Bitstream Vera Sans"/>
              </a:rPr>
              <a:t>p</a:t>
            </a:r>
            <a:r>
              <a:rPr b="0" lang="en-GB" sz="2172" spc="-1" strike="noStrike" baseline="101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 &lt; 0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→ </a:t>
            </a:r>
            <a:r>
              <a:rPr b="0" lang="en-GB" sz="1800" spc="-1" strike="noStrike">
                <a:latin typeface="Bitstream Vera Sans"/>
              </a:rPr>
              <a:t>p = φανταστικός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 k = i γ  , κι έτσι,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μέσα στο φράγμα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αντί για ταλάντωση,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έχουμε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85" name="Line 5"/>
          <p:cNvSpPr/>
          <p:nvPr/>
        </p:nvSpPr>
        <p:spPr>
          <a:xfrm>
            <a:off x="1767600" y="1672200"/>
            <a:ext cx="228600" cy="685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Line 6"/>
          <p:cNvSpPr/>
          <p:nvPr/>
        </p:nvSpPr>
        <p:spPr>
          <a:xfrm flipV="1">
            <a:off x="9144000" y="4222800"/>
            <a:ext cx="0" cy="13716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87" name="Formula 7"/>
              <p:cNvSpPr txBox="1"/>
              <p:nvPr/>
            </p:nvSpPr>
            <p:spPr>
              <a:xfrm>
                <a:off x="7393680" y="3799800"/>
                <a:ext cx="261432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εκθετική μείωση 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γx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88" name="TextShape 8"/>
          <p:cNvSpPr txBox="1"/>
          <p:nvPr/>
        </p:nvSpPr>
        <p:spPr>
          <a:xfrm>
            <a:off x="3553200" y="3223800"/>
            <a:ext cx="3630960" cy="11674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Προσοχή: ερχόμενο από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αριστερά, περνάει με την ίδια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ενέργεια που είχε, άρα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το k στο e</a:t>
            </a:r>
            <a:r>
              <a:rPr b="0" lang="en-GB" sz="2172" spc="-1" strike="noStrike" baseline="101000">
                <a:latin typeface="Bitstream Vera Sans"/>
              </a:rPr>
              <a:t>ikx</a:t>
            </a:r>
            <a:r>
              <a:rPr b="0" lang="en-GB" sz="1800" spc="-1" strike="noStrike">
                <a:latin typeface="Bitstream Vera Sans"/>
              </a:rPr>
              <a:t>  είναι το ίδιο.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89" name="Formula 9"/>
              <p:cNvSpPr txBox="1"/>
              <p:nvPr/>
            </p:nvSpPr>
            <p:spPr>
              <a:xfrm>
                <a:off x="4898520" y="2854080"/>
                <a:ext cx="2008080" cy="380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Ταλάντωση 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ikx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90" name="Line 10"/>
          <p:cNvSpPr/>
          <p:nvPr/>
        </p:nvSpPr>
        <p:spPr>
          <a:xfrm flipH="1">
            <a:off x="3886200" y="1600200"/>
            <a:ext cx="3429000" cy="914400"/>
          </a:xfrm>
          <a:prstGeom prst="line">
            <a:avLst/>
          </a:prstGeom>
          <a:ln w="54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Line 11"/>
          <p:cNvSpPr/>
          <p:nvPr/>
        </p:nvSpPr>
        <p:spPr>
          <a:xfrm>
            <a:off x="108000" y="2779200"/>
            <a:ext cx="91440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TextShape 12"/>
          <p:cNvSpPr txBox="1"/>
          <p:nvPr/>
        </p:nvSpPr>
        <p:spPr>
          <a:xfrm>
            <a:off x="84600" y="2971800"/>
            <a:ext cx="183276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Σωμάτιο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ερχόμενο από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αριστερά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93" name="Formula 13"/>
              <p:cNvSpPr txBox="1"/>
              <p:nvPr/>
            </p:nvSpPr>
            <p:spPr>
              <a:xfrm>
                <a:off x="33480" y="1261080"/>
                <a:ext cx="6565320" cy="411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Ταλάντωση 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ikx</m:t>
                        </m:r>
                      </m:sup>
                    </m:sSup>
                    <m:r>
                      <m:rPr>
                        <m:lit/>
                        <m:nor/>
                      </m:rPr>
                      <m:t xml:space="preserve"> , όπου </m:t>
                    </m:r>
                    <m:r>
                      <m:t xml:space="preserve">p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h</m:t>
                        </m:r>
                      </m:num>
                      <m:den>
                        <m:r>
                          <m:t xml:space="preserve">λ</m:t>
                        </m:r>
                      </m:den>
                    </m:f>
                    <m:r>
                      <m:t xml:space="preserve">,</m:t>
                    </m:r>
                    <m:r>
                      <m:t xml:space="preserve">p</m:t>
                    </m:r>
                    <m:r>
                      <m:t xml:space="preserve">=</m:t>
                    </m:r>
                    <m:r>
                      <m:t xml:space="preserve">ℏ</m:t>
                    </m:r>
                    <m:r>
                      <m:t xml:space="preserve">k</m:t>
                    </m:r>
                    <m:r>
                      <m:t xml:space="preserve">,</m:t>
                    </m:r>
                    <m:r>
                      <m:rPr>
                        <m:lit/>
                        <m:nor/>
                      </m:rPr>
                      <m:t xml:space="preserve"> και </m:t>
                    </m:r>
                    <m:r>
                      <m:t xml:space="preserve">k</m:t>
                    </m:r>
                    <m:r>
                      <m:t xml:space="preserve">=</m:t>
                    </m:r>
                    <m:r>
                      <m:t xml:space="preserve">2</m:t>
                    </m:r>
                    <m:f>
                      <m:fPr>
                        <m:type m:val="lin"/>
                      </m:fPr>
                      <m:num>
                        <m:r>
                          <m:t xml:space="preserve">π</m:t>
                        </m:r>
                      </m:num>
                      <m:den>
                        <m:r>
                          <m:t xml:space="preserve">λ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94" name="Formula 14"/>
              <p:cNvSpPr txBox="1"/>
              <p:nvPr/>
            </p:nvSpPr>
            <p:spPr>
              <a:xfrm>
                <a:off x="7315200" y="2286000"/>
                <a:ext cx="2512080" cy="362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τότε: </m:t>
                    </m:r>
                    <m:r>
                      <m:t xml:space="preserve">p</m:t>
                    </m:r>
                    <m:r>
                      <m:t xml:space="preserve">≡</m:t>
                    </m:r>
                    <m:r>
                      <m:t xml:space="preserve">ℏ</m:t>
                    </m:r>
                    <m:r>
                      <m:t xml:space="preserve">k</m:t>
                    </m:r>
                    <m:r>
                      <m:t xml:space="preserve">=</m:t>
                    </m:r>
                    <m:r>
                      <m:t xml:space="preserve">ℏ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i</m:t>
                        </m:r>
                        <m:r>
                          <m:t xml:space="preserve">γ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84600" y="166320"/>
            <a:ext cx="9923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000" spc="-1" strike="noStrike">
                <a:latin typeface="Bitstream Vera Sans"/>
              </a:rPr>
              <a:t>α-διάσπαση: </a:t>
            </a:r>
            <a:r>
              <a:rPr b="0" lang="en-GB" sz="3000" spc="-1" strike="noStrike">
                <a:solidFill>
                  <a:srgbClr val="0000ff"/>
                </a:solidFill>
                <a:latin typeface="Bitstream Vera Sans"/>
              </a:rPr>
              <a:t>κβαντομηχανικό φαινόμενο σήραγγας</a:t>
            </a:r>
            <a:endParaRPr b="0" lang="en-GB" sz="3000" spc="-1" strike="noStrike">
              <a:latin typeface="Bitstream Vera Sans"/>
            </a:endParaRPr>
          </a:p>
        </p:txBody>
      </p:sp>
      <p:grpSp>
        <p:nvGrpSpPr>
          <p:cNvPr id="496" name="Group 2"/>
          <p:cNvGrpSpPr/>
          <p:nvPr/>
        </p:nvGrpSpPr>
        <p:grpSpPr>
          <a:xfrm>
            <a:off x="1096920" y="851760"/>
            <a:ext cx="7818480" cy="4361040"/>
            <a:chOff x="1096920" y="851760"/>
            <a:chExt cx="7818480" cy="4361040"/>
          </a:xfrm>
        </p:grpSpPr>
        <p:grpSp>
          <p:nvGrpSpPr>
            <p:cNvPr id="497" name="Group 3"/>
            <p:cNvGrpSpPr/>
            <p:nvPr/>
          </p:nvGrpSpPr>
          <p:grpSpPr>
            <a:xfrm>
              <a:off x="1096920" y="851760"/>
              <a:ext cx="7818480" cy="4361040"/>
              <a:chOff x="1096920" y="851760"/>
              <a:chExt cx="7818480" cy="4361040"/>
            </a:xfrm>
          </p:grpSpPr>
          <p:grpSp>
            <p:nvGrpSpPr>
              <p:cNvPr id="498" name="Group 4"/>
              <p:cNvGrpSpPr/>
              <p:nvPr/>
            </p:nvGrpSpPr>
            <p:grpSpPr>
              <a:xfrm>
                <a:off x="1258200" y="2305440"/>
                <a:ext cx="1047240" cy="1685160"/>
                <a:chOff x="1258200" y="2305440"/>
                <a:chExt cx="1047240" cy="1685160"/>
              </a:xfrm>
            </p:grpSpPr>
            <p:sp>
              <p:nvSpPr>
                <p:cNvPr id="499" name="CustomShape 5"/>
                <p:cNvSpPr/>
                <p:nvPr/>
              </p:nvSpPr>
              <p:spPr>
                <a:xfrm>
                  <a:off x="1258200" y="2340720"/>
                  <a:ext cx="520560" cy="1649880"/>
                </a:xfrm>
                <a:custGeom>
                  <a:avLst/>
                  <a:gdLst/>
                  <a:ahLst/>
                  <a:rect l="l" t="t" r="r" b="b"/>
                  <a:pathLst>
                    <a:path w="380" h="518">
                      <a:moveTo>
                        <a:pt x="0" y="35"/>
                      </a:moveTo>
                      <a:cubicBezTo>
                        <a:pt x="3" y="44"/>
                        <a:pt x="1" y="11"/>
                        <a:pt x="16" y="90"/>
                      </a:cubicBezTo>
                      <a:cubicBezTo>
                        <a:pt x="31" y="169"/>
                        <a:pt x="63" y="518"/>
                        <a:pt x="92" y="507"/>
                      </a:cubicBezTo>
                      <a:cubicBezTo>
                        <a:pt x="121" y="496"/>
                        <a:pt x="153" y="27"/>
                        <a:pt x="188" y="27"/>
                      </a:cubicBezTo>
                      <a:cubicBezTo>
                        <a:pt x="223" y="27"/>
                        <a:pt x="271" y="498"/>
                        <a:pt x="300" y="507"/>
                      </a:cubicBezTo>
                      <a:cubicBezTo>
                        <a:pt x="329" y="516"/>
                        <a:pt x="351" y="160"/>
                        <a:pt x="364" y="80"/>
                      </a:cubicBezTo>
                      <a:cubicBezTo>
                        <a:pt x="377" y="0"/>
                        <a:pt x="377" y="38"/>
                        <a:pt x="380" y="27"/>
                      </a:cubicBez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0" name="CustomShape 6"/>
                <p:cNvSpPr/>
                <p:nvPr/>
              </p:nvSpPr>
              <p:spPr>
                <a:xfrm>
                  <a:off x="1783440" y="2305440"/>
                  <a:ext cx="522000" cy="1650240"/>
                </a:xfrm>
                <a:custGeom>
                  <a:avLst/>
                  <a:gdLst/>
                  <a:ahLst/>
                  <a:rect l="l" t="t" r="r" b="b"/>
                  <a:pathLst>
                    <a:path w="380" h="518">
                      <a:moveTo>
                        <a:pt x="0" y="35"/>
                      </a:moveTo>
                      <a:cubicBezTo>
                        <a:pt x="3" y="44"/>
                        <a:pt x="1" y="11"/>
                        <a:pt x="16" y="90"/>
                      </a:cubicBezTo>
                      <a:cubicBezTo>
                        <a:pt x="31" y="169"/>
                        <a:pt x="63" y="518"/>
                        <a:pt x="92" y="507"/>
                      </a:cubicBezTo>
                      <a:cubicBezTo>
                        <a:pt x="121" y="496"/>
                        <a:pt x="153" y="27"/>
                        <a:pt x="188" y="27"/>
                      </a:cubicBezTo>
                      <a:cubicBezTo>
                        <a:pt x="223" y="27"/>
                        <a:pt x="271" y="498"/>
                        <a:pt x="300" y="507"/>
                      </a:cubicBezTo>
                      <a:cubicBezTo>
                        <a:pt x="329" y="516"/>
                        <a:pt x="351" y="160"/>
                        <a:pt x="364" y="80"/>
                      </a:cubicBezTo>
                      <a:cubicBezTo>
                        <a:pt x="377" y="0"/>
                        <a:pt x="377" y="38"/>
                        <a:pt x="380" y="27"/>
                      </a:cubicBez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501" name="CustomShape 7"/>
              <p:cNvSpPr/>
              <p:nvPr/>
            </p:nvSpPr>
            <p:spPr>
              <a:xfrm>
                <a:off x="6806520" y="3121920"/>
                <a:ext cx="964080" cy="114840"/>
              </a:xfrm>
              <a:custGeom>
                <a:avLst/>
                <a:gdLst/>
                <a:ahLst/>
                <a:rect l="l" t="t" r="r" b="b"/>
                <a:pathLst>
                  <a:path w="704" h="95">
                    <a:moveTo>
                      <a:pt x="0" y="10"/>
                    </a:moveTo>
                    <a:cubicBezTo>
                      <a:pt x="5" y="11"/>
                      <a:pt x="3" y="0"/>
                      <a:pt x="36" y="14"/>
                    </a:cubicBezTo>
                    <a:cubicBezTo>
                      <a:pt x="69" y="28"/>
                      <a:pt x="142" y="95"/>
                      <a:pt x="200" y="94"/>
                    </a:cubicBezTo>
                    <a:cubicBezTo>
                      <a:pt x="258" y="93"/>
                      <a:pt x="323" y="6"/>
                      <a:pt x="384" y="6"/>
                    </a:cubicBezTo>
                    <a:cubicBezTo>
                      <a:pt x="445" y="6"/>
                      <a:pt x="516" y="93"/>
                      <a:pt x="564" y="94"/>
                    </a:cubicBezTo>
                    <a:cubicBezTo>
                      <a:pt x="612" y="95"/>
                      <a:pt x="652" y="30"/>
                      <a:pt x="675" y="15"/>
                    </a:cubicBezTo>
                    <a:cubicBezTo>
                      <a:pt x="698" y="0"/>
                      <a:pt x="698" y="7"/>
                      <a:pt x="704" y="5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2" name="CustomShape 8"/>
              <p:cNvSpPr/>
              <p:nvPr/>
            </p:nvSpPr>
            <p:spPr>
              <a:xfrm>
                <a:off x="7773120" y="3119400"/>
                <a:ext cx="828360" cy="113760"/>
              </a:xfrm>
              <a:custGeom>
                <a:avLst/>
                <a:gdLst/>
                <a:ahLst/>
                <a:rect l="l" t="t" r="r" b="b"/>
                <a:pathLst>
                  <a:path w="380" h="518">
                    <a:moveTo>
                      <a:pt x="0" y="35"/>
                    </a:moveTo>
                    <a:cubicBezTo>
                      <a:pt x="3" y="44"/>
                      <a:pt x="1" y="11"/>
                      <a:pt x="16" y="90"/>
                    </a:cubicBezTo>
                    <a:cubicBezTo>
                      <a:pt x="31" y="169"/>
                      <a:pt x="63" y="518"/>
                      <a:pt x="92" y="507"/>
                    </a:cubicBezTo>
                    <a:cubicBezTo>
                      <a:pt x="121" y="496"/>
                      <a:pt x="153" y="27"/>
                      <a:pt x="188" y="27"/>
                    </a:cubicBezTo>
                    <a:cubicBezTo>
                      <a:pt x="223" y="27"/>
                      <a:pt x="271" y="498"/>
                      <a:pt x="300" y="507"/>
                    </a:cubicBezTo>
                    <a:cubicBezTo>
                      <a:pt x="329" y="516"/>
                      <a:pt x="351" y="160"/>
                      <a:pt x="364" y="80"/>
                    </a:cubicBezTo>
                    <a:cubicBezTo>
                      <a:pt x="377" y="0"/>
                      <a:pt x="377" y="38"/>
                      <a:pt x="380" y="27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503" name="Group 9"/>
              <p:cNvGrpSpPr/>
              <p:nvPr/>
            </p:nvGrpSpPr>
            <p:grpSpPr>
              <a:xfrm>
                <a:off x="1324440" y="851760"/>
                <a:ext cx="7040520" cy="4361040"/>
                <a:chOff x="1324440" y="851760"/>
                <a:chExt cx="7040520" cy="4361040"/>
              </a:xfrm>
            </p:grpSpPr>
            <p:sp>
              <p:nvSpPr>
                <p:cNvPr id="504" name="Line 10"/>
                <p:cNvSpPr/>
                <p:nvPr/>
              </p:nvSpPr>
              <p:spPr>
                <a:xfrm>
                  <a:off x="1324440" y="5212800"/>
                  <a:ext cx="986760" cy="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5" name="Line 11"/>
                <p:cNvSpPr/>
                <p:nvPr/>
              </p:nvSpPr>
              <p:spPr>
                <a:xfrm>
                  <a:off x="2311200" y="851760"/>
                  <a:ext cx="0" cy="436104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6" name="CustomShape 12"/>
                <p:cNvSpPr/>
                <p:nvPr/>
              </p:nvSpPr>
              <p:spPr>
                <a:xfrm>
                  <a:off x="2311200" y="851760"/>
                  <a:ext cx="6053760" cy="2615400"/>
                </a:xfrm>
                <a:custGeom>
                  <a:avLst/>
                  <a:gdLst/>
                  <a:ahLst/>
                  <a:rect l="l" t="t" r="r" b="b"/>
                  <a:pathLst>
                    <a:path w="4416" h="2160">
                      <a:moveTo>
                        <a:pt x="0" y="0"/>
                      </a:moveTo>
                      <a:cubicBezTo>
                        <a:pt x="128" y="208"/>
                        <a:pt x="256" y="416"/>
                        <a:pt x="384" y="576"/>
                      </a:cubicBezTo>
                      <a:cubicBezTo>
                        <a:pt x="512" y="736"/>
                        <a:pt x="624" y="840"/>
                        <a:pt x="768" y="960"/>
                      </a:cubicBezTo>
                      <a:cubicBezTo>
                        <a:pt x="912" y="1080"/>
                        <a:pt x="1080" y="1192"/>
                        <a:pt x="1248" y="1296"/>
                      </a:cubicBezTo>
                      <a:cubicBezTo>
                        <a:pt x="1416" y="1400"/>
                        <a:pt x="1616" y="1504"/>
                        <a:pt x="1776" y="1584"/>
                      </a:cubicBezTo>
                      <a:cubicBezTo>
                        <a:pt x="1936" y="1664"/>
                        <a:pt x="2016" y="1704"/>
                        <a:pt x="2208" y="1776"/>
                      </a:cubicBezTo>
                      <a:cubicBezTo>
                        <a:pt x="2400" y="1848"/>
                        <a:pt x="2648" y="1960"/>
                        <a:pt x="2928" y="2016"/>
                      </a:cubicBezTo>
                      <a:cubicBezTo>
                        <a:pt x="3208" y="2072"/>
                        <a:pt x="3640" y="2088"/>
                        <a:pt x="3888" y="2112"/>
                      </a:cubicBezTo>
                      <a:cubicBezTo>
                        <a:pt x="4136" y="2136"/>
                        <a:pt x="4328" y="2152"/>
                        <a:pt x="4416" y="2160"/>
                      </a:cubicBezTo>
                    </a:path>
                  </a:pathLst>
                </a:custGeom>
                <a:noFill/>
                <a:ln w="28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507" name="CustomShape 13"/>
              <p:cNvSpPr/>
              <p:nvPr/>
            </p:nvSpPr>
            <p:spPr>
              <a:xfrm>
                <a:off x="4795200" y="3095280"/>
                <a:ext cx="1998720" cy="156240"/>
              </a:xfrm>
              <a:custGeom>
                <a:avLst/>
                <a:gdLst/>
                <a:ahLst/>
                <a:rect l="l" t="t" r="r" b="b"/>
                <a:pathLst>
                  <a:path w="1457" h="129">
                    <a:moveTo>
                      <a:pt x="0" y="0"/>
                    </a:moveTo>
                    <a:cubicBezTo>
                      <a:pt x="46" y="5"/>
                      <a:pt x="167" y="7"/>
                      <a:pt x="276" y="28"/>
                    </a:cubicBezTo>
                    <a:cubicBezTo>
                      <a:pt x="385" y="49"/>
                      <a:pt x="531" y="127"/>
                      <a:pt x="652" y="128"/>
                    </a:cubicBezTo>
                    <a:cubicBezTo>
                      <a:pt x="773" y="129"/>
                      <a:pt x="901" y="35"/>
                      <a:pt x="1004" y="32"/>
                    </a:cubicBezTo>
                    <a:cubicBezTo>
                      <a:pt x="1107" y="29"/>
                      <a:pt x="1198" y="112"/>
                      <a:pt x="1268" y="112"/>
                    </a:cubicBezTo>
                    <a:cubicBezTo>
                      <a:pt x="1338" y="112"/>
                      <a:pt x="1395" y="50"/>
                      <a:pt x="1426" y="35"/>
                    </a:cubicBezTo>
                    <a:cubicBezTo>
                      <a:pt x="1457" y="20"/>
                      <a:pt x="1447" y="27"/>
                      <a:pt x="1452" y="25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8" name="CustomShape 14"/>
              <p:cNvSpPr/>
              <p:nvPr/>
            </p:nvSpPr>
            <p:spPr>
              <a:xfrm>
                <a:off x="2311560" y="2420640"/>
                <a:ext cx="2471760" cy="674280"/>
              </a:xfrm>
              <a:custGeom>
                <a:avLst/>
                <a:gdLst/>
                <a:ahLst/>
                <a:rect l="l" t="t" r="r" b="b"/>
                <a:pathLst>
                  <a:path w="1803" h="555">
                    <a:moveTo>
                      <a:pt x="0" y="0"/>
                    </a:moveTo>
                    <a:cubicBezTo>
                      <a:pt x="53" y="55"/>
                      <a:pt x="106" y="111"/>
                      <a:pt x="159" y="154"/>
                    </a:cubicBezTo>
                    <a:cubicBezTo>
                      <a:pt x="211" y="196"/>
                      <a:pt x="260" y="226"/>
                      <a:pt x="317" y="256"/>
                    </a:cubicBezTo>
                    <a:cubicBezTo>
                      <a:pt x="374" y="286"/>
                      <a:pt x="434" y="308"/>
                      <a:pt x="501" y="333"/>
                    </a:cubicBezTo>
                    <a:cubicBezTo>
                      <a:pt x="568" y="358"/>
                      <a:pt x="653" y="384"/>
                      <a:pt x="720" y="405"/>
                    </a:cubicBezTo>
                    <a:cubicBezTo>
                      <a:pt x="787" y="426"/>
                      <a:pt x="822" y="441"/>
                      <a:pt x="903" y="459"/>
                    </a:cubicBezTo>
                    <a:cubicBezTo>
                      <a:pt x="984" y="477"/>
                      <a:pt x="1094" y="501"/>
                      <a:pt x="1209" y="516"/>
                    </a:cubicBezTo>
                    <a:cubicBezTo>
                      <a:pt x="1324" y="531"/>
                      <a:pt x="1494" y="543"/>
                      <a:pt x="1593" y="549"/>
                    </a:cubicBezTo>
                    <a:cubicBezTo>
                      <a:pt x="1692" y="555"/>
                      <a:pt x="1759" y="554"/>
                      <a:pt x="1803" y="555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9" name="Line 15"/>
              <p:cNvSpPr/>
              <p:nvPr/>
            </p:nvSpPr>
            <p:spPr>
              <a:xfrm flipH="1">
                <a:off x="1260000" y="3177720"/>
                <a:ext cx="730260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custDash>
                  <a:ds d="400000" sp="300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0" name="Line 16"/>
              <p:cNvSpPr/>
              <p:nvPr/>
            </p:nvSpPr>
            <p:spPr>
              <a:xfrm flipH="1">
                <a:off x="2311560" y="2712600"/>
                <a:ext cx="2237400" cy="0"/>
              </a:xfrm>
              <a:prstGeom prst="line">
                <a:avLst/>
              </a:prstGeom>
              <a:ln w="28440">
                <a:solidFill>
                  <a:srgbClr val="ff0000"/>
                </a:solidFill>
                <a:custDash>
                  <a:ds d="400000" sp="300000"/>
                </a:custDash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1" name="CustomShape 17"/>
              <p:cNvSpPr/>
              <p:nvPr/>
            </p:nvSpPr>
            <p:spPr>
              <a:xfrm>
                <a:off x="3187440" y="1378800"/>
                <a:ext cx="5727960" cy="3682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/>
              <a:p>
                <a:pPr algn="ctr">
                  <a:lnSpc>
                    <a:spcPct val="100000"/>
                  </a:lnSpc>
                  <a:spcBef>
                    <a:spcPts val="1123"/>
                  </a:spcBef>
                </a:pPr>
                <a:r>
                  <a:rPr b="0" lang="el-GR" sz="1800" spc="-1" strike="noStrike">
                    <a:solidFill>
                      <a:srgbClr val="3333ff"/>
                    </a:solidFill>
                    <a:latin typeface="Calibri"/>
                  </a:rPr>
                  <a:t> 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  <p:sp>
            <p:nvSpPr>
              <p:cNvPr id="512" name="Line 18"/>
              <p:cNvSpPr/>
              <p:nvPr/>
            </p:nvSpPr>
            <p:spPr>
              <a:xfrm>
                <a:off x="2319480" y="3681360"/>
                <a:ext cx="4844520" cy="828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3" name="CustomShape 19"/>
              <p:cNvSpPr/>
              <p:nvPr/>
            </p:nvSpPr>
            <p:spPr>
              <a:xfrm>
                <a:off x="4779360" y="3526560"/>
                <a:ext cx="592200" cy="3682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/>
              <a:p>
                <a:pPr algn="ctr">
                  <a:lnSpc>
                    <a:spcPct val="100000"/>
                  </a:lnSpc>
                  <a:spcBef>
                    <a:spcPts val="1123"/>
                  </a:spcBef>
                </a:pPr>
                <a:r>
                  <a:rPr b="0" lang="en-GB" sz="1800" spc="-1" strike="noStrike">
                    <a:latin typeface="Calibri"/>
                  </a:rPr>
                  <a:t>r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  <p:sp>
            <p:nvSpPr>
              <p:cNvPr id="514" name="CustomShape 20"/>
              <p:cNvSpPr/>
              <p:nvPr/>
            </p:nvSpPr>
            <p:spPr>
              <a:xfrm>
                <a:off x="1096920" y="4226760"/>
                <a:ext cx="1290960" cy="3682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/>
              <a:p>
                <a:pPr algn="ctr">
                  <a:lnSpc>
                    <a:spcPct val="100000"/>
                  </a:lnSpc>
                  <a:spcBef>
                    <a:spcPts val="1123"/>
                  </a:spcBef>
                </a:pPr>
                <a:r>
                  <a:rPr b="0" lang="el-GR" sz="1800" spc="-1" strike="noStrike">
                    <a:latin typeface="Calibri"/>
                  </a:rPr>
                  <a:t>πυρήνας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  <p:sp>
            <p:nvSpPr>
              <p:cNvPr id="515" name="CustomShape 21"/>
              <p:cNvSpPr/>
              <p:nvPr/>
            </p:nvSpPr>
            <p:spPr>
              <a:xfrm>
                <a:off x="2311560" y="4226760"/>
                <a:ext cx="2763720" cy="3682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/>
              <a:p>
                <a:pPr algn="ctr">
                  <a:lnSpc>
                    <a:spcPct val="100000"/>
                  </a:lnSpc>
                  <a:spcBef>
                    <a:spcPts val="1123"/>
                  </a:spcBef>
                </a:pPr>
                <a:r>
                  <a:rPr b="0" lang="el-GR" sz="1800" spc="-1" strike="noStrike">
                    <a:latin typeface="Calibri"/>
                  </a:rPr>
                  <a:t>φράγμα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  <p:sp>
            <p:nvSpPr>
              <p:cNvPr id="516" name="CustomShape 22"/>
              <p:cNvSpPr/>
              <p:nvPr/>
            </p:nvSpPr>
            <p:spPr>
              <a:xfrm>
                <a:off x="5864760" y="4226760"/>
                <a:ext cx="2895120" cy="3682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/>
              <a:p>
                <a:pPr algn="ctr">
                  <a:lnSpc>
                    <a:spcPct val="100000"/>
                  </a:lnSpc>
                  <a:spcBef>
                    <a:spcPts val="1123"/>
                  </a:spcBef>
                </a:pPr>
                <a:r>
                  <a:rPr b="0" lang="el-GR" sz="1800" spc="-1" strike="noStrike">
                    <a:latin typeface="Calibri"/>
                  </a:rPr>
                  <a:t>Ροή σωματιδίων </a:t>
                </a:r>
                <a:r>
                  <a:rPr b="0" lang="en-GB" sz="1800" spc="-1" strike="noStrike">
                    <a:latin typeface="Calibri"/>
                    <a:ea typeface="Times New Roman"/>
                  </a:rPr>
                  <a:t>α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  <p:sp>
            <p:nvSpPr>
              <p:cNvPr id="517" name="Line 23"/>
              <p:cNvSpPr/>
              <p:nvPr/>
            </p:nvSpPr>
            <p:spPr>
              <a:xfrm>
                <a:off x="8364240" y="4398840"/>
                <a:ext cx="26424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18" name="CustomShape 24"/>
            <p:cNvSpPr/>
            <p:nvPr/>
          </p:nvSpPr>
          <p:spPr>
            <a:xfrm>
              <a:off x="2446560" y="3202200"/>
              <a:ext cx="3247920" cy="430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9" name="Line 25"/>
            <p:cNvSpPr/>
            <p:nvPr/>
          </p:nvSpPr>
          <p:spPr>
            <a:xfrm>
              <a:off x="5168880" y="1056600"/>
              <a:ext cx="0" cy="3672720"/>
            </a:xfrm>
            <a:prstGeom prst="line">
              <a:avLst/>
            </a:prstGeom>
            <a:ln w="9360">
              <a:solidFill>
                <a:srgbClr val="000000"/>
              </a:solidFill>
              <a:custDash>
                <a:ds d="400000" sp="3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20" name="TextShape 26"/>
          <p:cNvSpPr txBox="1"/>
          <p:nvPr/>
        </p:nvSpPr>
        <p:spPr>
          <a:xfrm>
            <a:off x="8146800" y="2997000"/>
            <a:ext cx="1980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Μικρή Ενέργεια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21" name="TextShape 27"/>
          <p:cNvSpPr txBox="1"/>
          <p:nvPr/>
        </p:nvSpPr>
        <p:spPr>
          <a:xfrm>
            <a:off x="4618800" y="2457000"/>
            <a:ext cx="2169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Μεγάλη Ενέργεια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22" name="Line 28"/>
          <p:cNvSpPr/>
          <p:nvPr/>
        </p:nvSpPr>
        <p:spPr>
          <a:xfrm>
            <a:off x="2286000" y="3177000"/>
            <a:ext cx="3566160" cy="0"/>
          </a:xfrm>
          <a:prstGeom prst="line">
            <a:avLst/>
          </a:prstGeom>
          <a:ln w="36720">
            <a:solidFill>
              <a:srgbClr val="0000ff"/>
            </a:solidFill>
            <a:custDash>
              <a:ds d="400000" sp="400000"/>
              <a:ds d="400000" sp="4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23" name="Formula 29"/>
              <p:cNvSpPr txBox="1"/>
              <p:nvPr/>
            </p:nvSpPr>
            <p:spPr>
              <a:xfrm>
                <a:off x="8001000" y="2058120"/>
                <a:ext cx="1909800" cy="746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έξω</m:t>
                            </m:r>
                          </m:e>
                        </m:d>
                      </m:num>
                      <m:den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μέσα</m:t>
                            </m:r>
                          </m:e>
                        </m:d>
                      </m:den>
                    </m:f>
                    <m:r>
                      <m:t xml:space="preserve">≃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γL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24" name="Formula 30"/>
              <p:cNvSpPr txBox="1"/>
              <p:nvPr/>
            </p:nvSpPr>
            <p:spPr>
              <a:xfrm>
                <a:off x="2414880" y="1785600"/>
                <a:ext cx="261432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εκθετική μείωση 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γx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525" name="TextShape 31"/>
          <p:cNvSpPr txBox="1"/>
          <p:nvPr/>
        </p:nvSpPr>
        <p:spPr>
          <a:xfrm>
            <a:off x="3774600" y="3182400"/>
            <a:ext cx="3636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L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26" name="Formula 32"/>
              <p:cNvSpPr txBox="1"/>
              <p:nvPr/>
            </p:nvSpPr>
            <p:spPr>
              <a:xfrm>
                <a:off x="275760" y="5393880"/>
                <a:ext cx="5964840" cy="795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sSup>
                          <m:e>
                            <m:r>
                              <m:t xml:space="preserve">p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r>
                          <m:t xml:space="preserve">m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r>
                          <m:t xml:space="preserve">m</m:t>
                        </m:r>
                      </m:den>
                    </m:f>
                    <m:sSup>
                      <m:e>
                        <m:r>
                          <m:t xml:space="preserve">k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→</m:t>
                    </m:r>
                    <m:r>
                      <m:t xml:space="preserve">k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f>
                          <m:num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num>
                          <m:den>
                            <m:sSup>
                              <m:e>
                                <m:r>
                                  <m:t xml:space="preserve">ℏ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den>
                        </m:f>
                        <m:sSub>
                          <m:e>
                            <m:r>
                              <m:t xml:space="preserve">E</m:t>
                            </m:r>
                          </m:e>
                          <m:sub>
                            <m:r>
                              <m:t xml:space="preserve">κινητική</m:t>
                            </m:r>
                          </m:sub>
                        </m:sSub>
                      </m:e>
                    </m:rad>
                    <m:r>
                      <m:t xml:space="preserve">→</m:t>
                    </m:r>
                    <m:r>
                      <m:t xml:space="preserve">k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f>
                          <m:num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num>
                          <m:den>
                            <m:sSup>
                              <m:e>
                                <m:r>
                                  <m:t xml:space="preserve">ℏ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E</m:t>
                            </m:r>
                            <m:r>
                              <m:t xml:space="preserve">−</m:t>
                            </m:r>
                            <m:r>
                              <m:t xml:space="preserve">V</m:t>
                            </m:r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r</m:t>
                                </m:r>
                              </m:e>
                            </m:d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27" name="Formula 33"/>
              <p:cNvSpPr txBox="1"/>
              <p:nvPr/>
            </p:nvSpPr>
            <p:spPr>
              <a:xfrm>
                <a:off x="7400160" y="5236920"/>
                <a:ext cx="2323800" cy="79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γ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f>
                          <m:num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num>
                          <m:den>
                            <m:sSup>
                              <m:e>
                                <m:r>
                                  <m:t xml:space="preserve">ℏ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V</m:t>
                            </m:r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r</m:t>
                                </m:r>
                              </m:e>
                            </m:d>
                            <m:r>
                              <m:t xml:space="preserve">−</m:t>
                            </m:r>
                            <m:r>
                              <m:t xml:space="preserve">E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528" name="TextShape 34"/>
          <p:cNvSpPr txBox="1"/>
          <p:nvPr/>
        </p:nvSpPr>
        <p:spPr>
          <a:xfrm>
            <a:off x="4444200" y="6413400"/>
            <a:ext cx="54932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Το L το ξέρουμε αν ξέρουμε την ενέργεια Ε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Η διαφορά  V(r) – Ε αλλάζει μέσα στο φράγμα.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29" name="Formula 35"/>
              <p:cNvSpPr txBox="1"/>
              <p:nvPr/>
            </p:nvSpPr>
            <p:spPr>
              <a:xfrm>
                <a:off x="118800" y="1828800"/>
                <a:ext cx="171000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ψ(μέσα)</m:t>
                    </m:r>
                    <m:r>
                      <m:t xml:space="preserve">∼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ikx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30" name="Formula 36"/>
              <p:cNvSpPr txBox="1"/>
              <p:nvPr/>
            </p:nvSpPr>
            <p:spPr>
              <a:xfrm>
                <a:off x="5414040" y="1906560"/>
                <a:ext cx="204588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ψ(έξω)</m:t>
                    </m:r>
                    <m:r>
                      <m:t xml:space="preserve">∼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γL</m:t>
                        </m:r>
                      </m:sup>
                    </m:sSup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ikx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" descr=""/>
          <p:cNvPicPr/>
          <p:nvPr/>
        </p:nvPicPr>
        <p:blipFill>
          <a:blip r:embed="rId1"/>
          <a:stretch/>
        </p:blipFill>
        <p:spPr>
          <a:xfrm>
            <a:off x="317880" y="433800"/>
            <a:ext cx="6638400" cy="5486400"/>
          </a:xfrm>
          <a:prstGeom prst="rect">
            <a:avLst/>
          </a:prstGeom>
          <a:ln>
            <a:noFill/>
          </a:ln>
        </p:spPr>
      </p:pic>
      <p:pic>
        <p:nvPicPr>
          <p:cNvPr id="532" name="" descr=""/>
          <p:cNvPicPr/>
          <p:nvPr/>
        </p:nvPicPr>
        <p:blipFill>
          <a:blip r:embed="rId2"/>
          <a:stretch/>
        </p:blipFill>
        <p:spPr>
          <a:xfrm>
            <a:off x="6539760" y="680400"/>
            <a:ext cx="2670120" cy="182880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533" name="Formula 1"/>
              <p:cNvSpPr txBox="1"/>
              <p:nvPr/>
            </p:nvSpPr>
            <p:spPr>
              <a:xfrm>
                <a:off x="7527600" y="2499120"/>
                <a:ext cx="1909800" cy="746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έξω</m:t>
                            </m:r>
                          </m:e>
                        </m:d>
                      </m:num>
                      <m:den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μέσα</m:t>
                            </m:r>
                          </m:e>
                        </m:d>
                      </m:den>
                    </m:f>
                    <m:r>
                      <m:t xml:space="preserve">≃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γL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534" name="Line 2"/>
          <p:cNvSpPr/>
          <p:nvPr/>
        </p:nvSpPr>
        <p:spPr>
          <a:xfrm>
            <a:off x="2610000" y="2817000"/>
            <a:ext cx="1005840" cy="0"/>
          </a:xfrm>
          <a:prstGeom prst="line">
            <a:avLst/>
          </a:prstGeom>
          <a:ln w="36720">
            <a:solidFill>
              <a:srgbClr val="0000ff"/>
            </a:solidFill>
            <a:custDash>
              <a:ds d="400000" sp="400000"/>
              <a:ds d="400000" sp="4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TextShape 3"/>
          <p:cNvSpPr txBox="1"/>
          <p:nvPr/>
        </p:nvSpPr>
        <p:spPr>
          <a:xfrm>
            <a:off x="2982600" y="2750760"/>
            <a:ext cx="3636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L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36" name="Formula 4"/>
              <p:cNvSpPr txBox="1"/>
              <p:nvPr/>
            </p:nvSpPr>
            <p:spPr>
              <a:xfrm>
                <a:off x="4631400" y="3393000"/>
                <a:ext cx="5112720" cy="857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Πιθανότητα διέλευσης</m:t>
                    </m:r>
                    <m:r>
                      <m:t xml:space="preserve">=</m:t>
                    </m:r>
                    <m:sSup>
                      <m:e>
                        <m:d>
                          <m:dPr>
                            <m:begChr m:val="|"/>
                            <m:endChr m:val="|"/>
                          </m:dPr>
                          <m:e>
                            <m:f>
                              <m:num>
                                <m:r>
                                  <m:t xml:space="preserve">ψ</m:t>
                                </m:r>
                                <m:d>
                                  <m:dPr>
                                    <m:begChr m:val="("/>
                                    <m:endChr m:val=")"/>
                                  </m:dPr>
                                  <m:e>
                                    <m:r>
                                      <m:t xml:space="preserve">έξω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m:t xml:space="preserve">ψ</m:t>
                                </m:r>
                                <m:d>
                                  <m:dPr>
                                    <m:begChr m:val="("/>
                                    <m:endChr m:val=")"/>
                                  </m:dPr>
                                  <m:e>
                                    <m:r>
                                      <m:t xml:space="preserve">μέσα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≃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</m:t>
                        </m:r>
                        <m:r>
                          <m:t xml:space="preserve">γL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37" name="Formula 5"/>
              <p:cNvSpPr txBox="1"/>
              <p:nvPr/>
            </p:nvSpPr>
            <p:spPr>
              <a:xfrm>
                <a:off x="4586760" y="1960200"/>
                <a:ext cx="1862640" cy="838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a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Z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>
                          <m:t xml:space="preserve">Q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38" name="Formula 6"/>
              <p:cNvSpPr txBox="1"/>
              <p:nvPr/>
            </p:nvSpPr>
            <p:spPr>
              <a:xfrm>
                <a:off x="3022200" y="991080"/>
                <a:ext cx="2284200" cy="839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V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r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2</m:t>
                            </m:r>
                            <m:r>
                              <m:t xml:space="preserve">e</m:t>
                            </m:r>
                          </m:e>
                        </m:d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Ze</m:t>
                            </m:r>
                          </m:e>
                        </m:d>
                      </m:num>
                      <m:den>
                        <m:r>
                          <m:t xml:space="preserve">r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539" name="TextShape 7"/>
          <p:cNvSpPr txBox="1"/>
          <p:nvPr/>
        </p:nvSpPr>
        <p:spPr>
          <a:xfrm>
            <a:off x="2601000" y="3117600"/>
            <a:ext cx="457200" cy="479880"/>
          </a:xfrm>
          <a:prstGeom prst="rect">
            <a:avLst/>
          </a:prstGeom>
          <a:solidFill>
            <a:srgbClr val="eb613d"/>
          </a:solidFill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latin typeface="Bitstream Vera Sans"/>
              </a:rPr>
              <a:t>r</a:t>
            </a:r>
            <a:r>
              <a:rPr b="1" lang="en-GB" sz="2655" spc="-1" strike="noStrike" baseline="-101000">
                <a:latin typeface="Bitstream Vera Sans"/>
              </a:rPr>
              <a:t>s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40" name="TextShape 8"/>
          <p:cNvSpPr txBox="1"/>
          <p:nvPr/>
        </p:nvSpPr>
        <p:spPr>
          <a:xfrm>
            <a:off x="3429000" y="3081600"/>
            <a:ext cx="505800" cy="479880"/>
          </a:xfrm>
          <a:prstGeom prst="rect">
            <a:avLst/>
          </a:prstGeom>
          <a:solidFill>
            <a:srgbClr val="eb613d"/>
          </a:solidFill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latin typeface="Bitstream Vera Sans"/>
              </a:rPr>
              <a:t>r</a:t>
            </a:r>
            <a:r>
              <a:rPr b="1" lang="en-GB" sz="2655" spc="-1" strike="noStrike" baseline="-101000">
                <a:latin typeface="Bitstream Vera Sans"/>
              </a:rPr>
              <a:t>C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41" name="CustomShape 9"/>
          <p:cNvSpPr/>
          <p:nvPr/>
        </p:nvSpPr>
        <p:spPr>
          <a:xfrm>
            <a:off x="3164400" y="1684800"/>
            <a:ext cx="11430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Line 10"/>
          <p:cNvSpPr/>
          <p:nvPr/>
        </p:nvSpPr>
        <p:spPr>
          <a:xfrm flipH="1">
            <a:off x="3200400" y="1684800"/>
            <a:ext cx="6498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43" name="Formula 11"/>
              <p:cNvSpPr txBox="1"/>
              <p:nvPr/>
            </p:nvSpPr>
            <p:spPr>
              <a:xfrm>
                <a:off x="74880" y="3911040"/>
                <a:ext cx="4317120" cy="383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L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−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rPr>
                        <m:lit/>
                        <m:nor/>
                      </m:rPr>
                      <m:t xml:space="preserve"> , όπου 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πυρήνα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άλφα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544" name="TextShape 12"/>
          <p:cNvSpPr txBox="1"/>
          <p:nvPr/>
        </p:nvSpPr>
        <p:spPr>
          <a:xfrm>
            <a:off x="84960" y="166680"/>
            <a:ext cx="9923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000" spc="-1" strike="noStrike">
                <a:latin typeface="Bitstream Vera Sans"/>
              </a:rPr>
              <a:t>α-διάσπαση: </a:t>
            </a:r>
            <a:r>
              <a:rPr b="0" lang="en-GB" sz="3000" spc="-1" strike="noStrike">
                <a:solidFill>
                  <a:srgbClr val="0000ff"/>
                </a:solidFill>
                <a:latin typeface="Bitstream Vera Sans"/>
              </a:rPr>
              <a:t>κβαντομηχανικό φαινόμενο σήραγγας</a:t>
            </a:r>
            <a:endParaRPr b="0" lang="en-GB" sz="3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45" name="Formula 13"/>
              <p:cNvSpPr txBox="1"/>
              <p:nvPr/>
            </p:nvSpPr>
            <p:spPr>
              <a:xfrm>
                <a:off x="3956400" y="6076800"/>
                <a:ext cx="2323800" cy="79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γ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f>
                          <m:num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num>
                          <m:den>
                            <m:sSup>
                              <m:e>
                                <m:r>
                                  <m:t xml:space="preserve">ℏ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V</m:t>
                            </m:r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r</m:t>
                                </m:r>
                              </m:e>
                            </m:d>
                            <m:r>
                              <m:t xml:space="preserve">−</m:t>
                            </m:r>
                            <m:r>
                              <m:t xml:space="preserve">E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546" name="TextShape 14"/>
          <p:cNvSpPr txBox="1"/>
          <p:nvPr/>
        </p:nvSpPr>
        <p:spPr>
          <a:xfrm>
            <a:off x="6572520" y="5333400"/>
            <a:ext cx="3629520" cy="169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Για μια τιμή Ε της ενέργειας,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το L το ξέρουμε.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Η διαφορά  V(r) – Ε αλλάζει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μέσα στο φράγμα, οπότε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χρειαζόμαστε μια μέση τιμή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για το γ.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47" name="Line 15"/>
          <p:cNvSpPr/>
          <p:nvPr/>
        </p:nvSpPr>
        <p:spPr>
          <a:xfrm flipV="1">
            <a:off x="8915400" y="3850200"/>
            <a:ext cx="577800" cy="14076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264600" y="562320"/>
            <a:ext cx="9565200" cy="53517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br/>
            <a:r>
              <a:rPr b="0" lang="en-GB" sz="2400" spc="-1" strike="noStrike">
                <a:latin typeface="Bitstream Vera Sans"/>
              </a:rPr>
              <a:t>Έχουμε ήδη δεί το πρότυπο της υγρής σταγόνας για την πρόβλεψη της ενέργειας σύνδεσης (και έτσι της μάζας) ενός πυρηνα.</a:t>
            </a:r>
            <a:br/>
            <a:r>
              <a:rPr b="0" lang="en-GB" sz="2400" spc="-1" strike="noStrike">
                <a:latin typeface="Bitstream Vera Sans"/>
              </a:rPr>
              <a:t>Αυτό ήταν πολύ χρήσιμο για να εξηγήσουμε: </a:t>
            </a:r>
            <a:br/>
            <a:br/>
            <a:r>
              <a:rPr b="0" lang="en-GB" sz="2400" spc="-1" strike="noStrike">
                <a:latin typeface="Bitstream Vera Sans"/>
              </a:rPr>
              <a:t> α) την </a:t>
            </a:r>
            <a:r>
              <a:rPr b="1" lang="en-GB" sz="2400" spc="-1" strike="noStrike">
                <a:latin typeface="Bitstream Vera Sans"/>
              </a:rPr>
              <a:t>κοιλάδα β-σταθερότητας</a:t>
            </a:r>
            <a:r>
              <a:rPr b="0" lang="en-GB" sz="2400" spc="-1" strike="noStrike">
                <a:latin typeface="Bitstream Vera Sans"/>
              </a:rPr>
              <a:t> </a:t>
            </a:r>
            <a:br/>
            <a:r>
              <a:rPr b="0" lang="en-GB" sz="2400" spc="-1" strike="noStrike">
                <a:latin typeface="Bitstream Vera Sans"/>
              </a:rPr>
              <a:t>	</a:t>
            </a:r>
            <a:r>
              <a:rPr b="0" lang="en-GB" sz="2400" spc="-1" strike="noStrike">
                <a:latin typeface="Bitstream Vera Sans"/>
              </a:rPr>
              <a:t>(= ποιό είναι το σταθερότερο Ζ για κάθε συγκεκριμένο Α)</a:t>
            </a:r>
            <a:br/>
            <a:br/>
            <a:r>
              <a:rPr b="0" lang="en-GB" sz="2400" spc="-1" strike="noStrike">
                <a:latin typeface="Bitstream Vera Sans"/>
              </a:rPr>
              <a:t>    και </a:t>
            </a:r>
            <a:br/>
            <a:br/>
            <a:r>
              <a:rPr b="0" lang="en-GB" sz="2400" spc="-1" strike="noStrike">
                <a:latin typeface="Bitstream Vera Sans"/>
              </a:rPr>
              <a:t> β) την</a:t>
            </a:r>
            <a:r>
              <a:rPr b="1" lang="en-GB" sz="2400" spc="-1" strike="noStrike">
                <a:latin typeface="Bitstream Vera Sans"/>
              </a:rPr>
              <a:t> ενέργεια σύνδεσης ανά νουκλεόνιο</a:t>
            </a:r>
            <a:br/>
            <a:r>
              <a:rPr b="0" lang="en-GB" sz="2400" spc="-1" strike="noStrike">
                <a:latin typeface="Bitstream Vera Sans"/>
              </a:rPr>
              <a:t>	</a:t>
            </a:r>
            <a:r>
              <a:rPr b="0" lang="en-GB" sz="2400" spc="-1" strike="noStrike">
                <a:latin typeface="Bitstream Vera Sans"/>
              </a:rPr>
              <a:t>(=έχοντας διαλέξει το σταθερότερο Ζ για κάθε Α, ποιό </a:t>
            </a:r>
            <a:r>
              <a:rPr b="0" lang="en-GB" sz="2400" spc="-1" strike="noStrike">
                <a:latin typeface="Bitstream Vera Sans"/>
              </a:rPr>
              <a:t>	</a:t>
            </a:r>
            <a:r>
              <a:rPr b="0" lang="en-GB" sz="2400" spc="-1" strike="noStrike">
                <a:latin typeface="Bitstream Vera Sans"/>
              </a:rPr>
              <a:t>	</a:t>
            </a:r>
            <a:r>
              <a:rPr b="0" lang="en-GB" sz="2400" spc="-1" strike="noStrike">
                <a:latin typeface="Bitstream Vera Sans"/>
              </a:rPr>
              <a:t>  είναι το σταθερότερο Α από όλα;)</a:t>
            </a:r>
            <a:br/>
            <a:endParaRPr b="0" lang="en-GB" sz="2400" spc="-1" strike="noStrike">
              <a:latin typeface="Bitstream Vera Sans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0" y="5787000"/>
            <a:ext cx="10080000" cy="13716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549" name="Formula 2"/>
              <p:cNvSpPr txBox="1"/>
              <p:nvPr/>
            </p:nvSpPr>
            <p:spPr>
              <a:xfrm>
                <a:off x="218160" y="1726920"/>
                <a:ext cx="1934640" cy="911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d>
                          <m:dPr>
                            <m:begChr m:val="|"/>
                            <m:endChr m:val="|"/>
                          </m:dPr>
                          <m:e>
                            <m:f>
                              <m:num>
                                <m:r>
                                  <m:t xml:space="preserve">ψ</m:t>
                                </m:r>
                                <m:d>
                                  <m:dPr>
                                    <m:begChr m:val="("/>
                                    <m:endChr m:val=")"/>
                                  </m:dPr>
                                  <m:e>
                                    <m:sSub>
                                      <m:e>
                                        <m:r>
                                          <m:t xml:space="preserve">r</m:t>
                                        </m:r>
                                      </m:e>
                                      <m:sub>
                                        <m:r>
                                          <m:t xml:space="preserve">C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m:t xml:space="preserve">ψ</m:t>
                                </m:r>
                                <m:d>
                                  <m:dPr>
                                    <m:begChr m:val="("/>
                                    <m:endChr m:val=")"/>
                                  </m:dPr>
                                  <m:e>
                                    <m:sSub>
                                      <m:e>
                                        <m:r>
                                          <m:t xml:space="preserve">r</m:t>
                                        </m:r>
                                      </m:e>
                                      <m:sub>
                                        <m:r>
                                          <m:t xml:space="preserve">s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≃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</m:t>
                        </m:r>
                        <m:r>
                          <m:t xml:space="preserve">γL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550" name="TextShape 3"/>
          <p:cNvSpPr txBox="1"/>
          <p:nvPr/>
        </p:nvSpPr>
        <p:spPr>
          <a:xfrm>
            <a:off x="180000" y="770400"/>
            <a:ext cx="95544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Πιθανότητα να περάσει την κλασσικά απαγορευμένη περιοχή =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(πιθανότητα να βρεθει σε r</a:t>
            </a:r>
            <a:r>
              <a:rPr b="0" lang="en-GB" sz="2000" spc="-1" strike="noStrike" baseline="-101000">
                <a:solidFill>
                  <a:srgbClr val="0000ff"/>
                </a:solidFill>
                <a:latin typeface="Bitstream Vera Sans"/>
              </a:rPr>
              <a:t>C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/ (πιθανότητα να βρεθεί σε r</a:t>
            </a:r>
            <a:r>
              <a:rPr b="0" lang="en-GB" sz="2000" spc="-1" strike="noStrike" baseline="-101000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=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</p:txBody>
      </p:sp>
      <p:sp>
        <p:nvSpPr>
          <p:cNvPr id="551" name="TextShape 4"/>
          <p:cNvSpPr txBox="1"/>
          <p:nvPr/>
        </p:nvSpPr>
        <p:spPr>
          <a:xfrm>
            <a:off x="504360" y="19728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α-διάσπαση: εκπομπή</a:t>
            </a:r>
            <a:endParaRPr b="0" lang="en-GB" sz="36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52" name="Formula 5"/>
              <p:cNvSpPr txBox="1"/>
              <p:nvPr/>
            </p:nvSpPr>
            <p:spPr>
              <a:xfrm>
                <a:off x="190800" y="2971800"/>
                <a:ext cx="2323800" cy="79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γ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f>
                          <m:num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</m:num>
                          <m:den>
                            <m:sSup>
                              <m:e>
                                <m:r>
                                  <m:t xml:space="preserve">ℏ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V</m:t>
                            </m:r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r</m:t>
                                </m:r>
                              </m:e>
                            </m:d>
                            <m:r>
                              <m:t xml:space="preserve">−</m:t>
                            </m:r>
                            <m:r>
                              <m:t xml:space="preserve">E</m:t>
                            </m:r>
                          </m:e>
                        </m:d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553" name="TextShape 6"/>
          <p:cNvSpPr txBox="1"/>
          <p:nvPr/>
        </p:nvSpPr>
        <p:spPr>
          <a:xfrm>
            <a:off x="84600" y="3886200"/>
            <a:ext cx="342900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Επειδή το V(r) αλλάζει μέσα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στο φράγμα, χρειαζόμαστε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μια μέση τιμή για το γ.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54" name="Formula 7"/>
              <p:cNvSpPr txBox="1"/>
              <p:nvPr/>
            </p:nvSpPr>
            <p:spPr>
              <a:xfrm>
                <a:off x="228600" y="4798800"/>
                <a:ext cx="5305680" cy="972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¯"/>
                      </m:accPr>
                      <m:e>
                        <m:r>
                          <m:t xml:space="preserve">γ</m:t>
                        </m:r>
                      </m:e>
                    </m:acc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  <m:nary>
                      <m:naryPr>
                        <m:chr m:val="∫"/>
                        <m:subHide m:val="1"/>
                        <m:supHide m:val="1"/>
                      </m:naryPr>
                      <m:sub/>
                      <m:sup/>
                      <m:e>
                        <m:r>
                          <m:t xml:space="preserve">γ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r</m:t>
                            </m:r>
                          </m:e>
                        </m:d>
                        <m:r>
                          <m:t xml:space="preserve">dr</m:t>
                        </m:r>
                      </m:e>
                    </m:nary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L</m:t>
                        </m:r>
                      </m:den>
                    </m:f>
                    <m:nary>
                      <m:naryPr>
                        <m:chr m:val="∫"/>
                        <m:subHide m:val="1"/>
                        <m:supHide m:val="1"/>
                      </m:naryPr>
                      <m:sub/>
                      <m:sup/>
                      <m:e>
                        <m:rad>
                          <m:radPr>
                            <m:degHide m:val="1"/>
                          </m:radPr>
                          <m:deg/>
                          <m:e>
                            <m:f>
                              <m:num>
                                <m:r>
                                  <m:t xml:space="preserve">2</m:t>
                                </m:r>
                                <m:r>
                                  <m:t xml:space="preserve">m</m:t>
                                </m:r>
                              </m:num>
                              <m:den>
                                <m:sSup>
                                  <m:e>
                                    <m:r>
                                      <m:t xml:space="preserve">ℏ</m:t>
                                    </m:r>
                                  </m:e>
                                  <m:sup>
                                    <m:r>
                                      <m:t xml:space="preserve">2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V</m:t>
                                </m:r>
                                <m:r>
                                  <m:t xml:space="preserve">−</m:t>
                                </m:r>
                                <m:r>
                                  <m:t xml:space="preserve">E</m:t>
                                </m:r>
                              </m:e>
                            </m:d>
                          </m:e>
                        </m:rad>
                        <m:r>
                          <m:t xml:space="preserve">dr</m:t>
                        </m:r>
                      </m:e>
                    </m:nary>
                  </m:oMath>
                </a14:m>
              </a:p>
            </p:txBody>
          </p:sp>
        </mc:Choice>
        <mc:Fallback/>
      </mc:AlternateContent>
      <p:sp>
        <p:nvSpPr>
          <p:cNvPr id="555" name="TextShape 8"/>
          <p:cNvSpPr txBox="1"/>
          <p:nvPr/>
        </p:nvSpPr>
        <p:spPr>
          <a:xfrm>
            <a:off x="84600" y="6093720"/>
            <a:ext cx="188172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Άρα: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πιθανότητα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διέλευσης  </a:t>
            </a:r>
            <a:r>
              <a:rPr b="0" lang="en-GB" sz="1800" spc="-1" strike="noStrike"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56" name="Formula 9"/>
              <p:cNvSpPr txBox="1"/>
              <p:nvPr/>
            </p:nvSpPr>
            <p:spPr>
              <a:xfrm>
                <a:off x="1745640" y="5952240"/>
                <a:ext cx="8174880" cy="1005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</m:t>
                        </m:r>
                        <m:acc>
                          <m:accPr>
                            <m:chr m:val="¯"/>
                          </m:accPr>
                          <m:e>
                            <m:r>
                              <m:t xml:space="preserve">γ</m:t>
                            </m:r>
                          </m:e>
                        </m:acc>
                        <m:r>
                          <m:t xml:space="preserve">L</m:t>
                        </m:r>
                      </m:sup>
                    </m:sSup>
                    <m:r>
                      <m:t xml:space="preserve">=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</m:t>
                        </m:r>
                        <m:r>
                          <m:t xml:space="preserve">L</m:t>
                        </m:r>
                        <m:f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L</m:t>
                            </m:r>
                          </m:den>
                        </m:f>
                        <m:nary>
                          <m:naryPr>
                            <m:chr m:val="∫"/>
                            <m:subHide m:val="1"/>
                            <m:supHide m:val="1"/>
                          </m:naryPr>
                          <m:sub/>
                          <m:sup/>
                          <m:e>
                            <m:rad>
                              <m:radPr>
                                <m:degHide m:val="1"/>
                              </m:radPr>
                              <m:deg/>
                              <m:e>
                                <m:f>
                                  <m:num>
                                    <m:r>
                                      <m:t xml:space="preserve">2</m:t>
                                    </m:r>
                                    <m:r>
                                      <m:t xml:space="preserve">m</m:t>
                                    </m:r>
                                  </m:num>
                                  <m:den>
                                    <m:sSup>
                                      <m:e>
                                        <m:r>
                                          <m:t xml:space="preserve">ℏ</m:t>
                                        </m:r>
                                      </m:e>
                                      <m:sup>
                                        <m:r>
                                          <m:t xml:space="preserve"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begChr m:val="("/>
                                    <m:endChr m:val=")"/>
                                  </m:dPr>
                                  <m:e>
                                    <m:r>
                                      <m:t xml:space="preserve">V</m:t>
                                    </m:r>
                                    <m:r>
                                      <m:t xml:space="preserve">−</m:t>
                                    </m:r>
                                    <m:r>
                                      <m:t xml:space="preserve">E</m:t>
                                    </m:r>
                                  </m:e>
                                </m:d>
                              </m:e>
                            </m:rad>
                            <m:r>
                              <m:t xml:space="preserve">dr</m:t>
                            </m:r>
                          </m:e>
                        </m:nary>
                      </m:sup>
                    </m:sSup>
                    <m:r>
                      <m:t xml:space="preserve">=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</m:t>
                        </m:r>
                        <m:nary>
                          <m:naryPr>
                            <m:chr m:val="∫"/>
                            <m:subHide m:val="1"/>
                            <m:supHide m:val="1"/>
                          </m:naryPr>
                          <m:sub/>
                          <m:sup/>
                          <m:e>
                            <m:rad>
                              <m:radPr>
                                <m:degHide m:val="1"/>
                              </m:radPr>
                              <m:deg/>
                              <m:e>
                                <m:f>
                                  <m:num>
                                    <m:r>
                                      <m:t xml:space="preserve">2</m:t>
                                    </m:r>
                                    <m:r>
                                      <m:t xml:space="preserve">m</m:t>
                                    </m:r>
                                  </m:num>
                                  <m:den>
                                    <m:sSup>
                                      <m:e>
                                        <m:r>
                                          <m:t xml:space="preserve">ℏ</m:t>
                                        </m:r>
                                      </m:e>
                                      <m:sup>
                                        <m:r>
                                          <m:t xml:space="preserve"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begChr m:val="("/>
                                    <m:endChr m:val=")"/>
                                  </m:dPr>
                                  <m:e>
                                    <m:r>
                                      <m:t xml:space="preserve">V</m:t>
                                    </m:r>
                                    <m:r>
                                      <m:t xml:space="preserve">−</m:t>
                                    </m:r>
                                    <m:r>
                                      <m:t xml:space="preserve">E</m:t>
                                    </m:r>
                                  </m:e>
                                </m:d>
                              </m:e>
                            </m:rad>
                            <m:r>
                              <m:t xml:space="preserve">dr</m:t>
                            </m:r>
                          </m:e>
                        </m:nary>
                      </m:sup>
                    </m:sSup>
                    <m:r>
                      <m:t xml:space="preserve">=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G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57" name="Formula 10"/>
              <p:cNvSpPr txBox="1"/>
              <p:nvPr/>
            </p:nvSpPr>
            <p:spPr>
              <a:xfrm>
                <a:off x="2332440" y="1673640"/>
                <a:ext cx="5079960" cy="383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L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−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rPr>
                        <m:lit/>
                        <m:nor/>
                      </m:rPr>
                      <m:t xml:space="preserve"> , όπου 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πυρήνα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άλφα</m:t>
                        </m:r>
                      </m:sub>
                    </m:sSub>
                    <m:r>
                      <m:t xml:space="preserve">≃</m:t>
                    </m:r>
                    <m:r>
                      <m:t xml:space="preserve">8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58" name="TextShape 11"/>
          <p:cNvSpPr txBox="1"/>
          <p:nvPr/>
        </p:nvSpPr>
        <p:spPr>
          <a:xfrm>
            <a:off x="6849000" y="2102400"/>
            <a:ext cx="286596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Για εκπομπή από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το Pb με Ε~Q=5.4 MeV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59" name="Formula 12"/>
              <p:cNvSpPr txBox="1"/>
              <p:nvPr/>
            </p:nvSpPr>
            <p:spPr>
              <a:xfrm>
                <a:off x="3812040" y="2093400"/>
                <a:ext cx="2901960" cy="838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r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a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Z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>
                          <m:t xml:space="preserve">Ε</m:t>
                        </m:r>
                      </m:den>
                    </m:f>
                    <m:r>
                      <m:t xml:space="preserve">≃</m:t>
                    </m:r>
                    <m:r>
                      <m:t xml:space="preserve">40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60" name="Line 13"/>
          <p:cNvSpPr/>
          <p:nvPr/>
        </p:nvSpPr>
        <p:spPr>
          <a:xfrm>
            <a:off x="6858000" y="2719800"/>
            <a:ext cx="0" cy="2514600"/>
          </a:xfrm>
          <a:prstGeom prst="line">
            <a:avLst/>
          </a:prstGeom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Line 14"/>
          <p:cNvSpPr/>
          <p:nvPr/>
        </p:nvSpPr>
        <p:spPr>
          <a:xfrm>
            <a:off x="6172200" y="4284000"/>
            <a:ext cx="36576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Line 15"/>
          <p:cNvSpPr/>
          <p:nvPr/>
        </p:nvSpPr>
        <p:spPr>
          <a:xfrm>
            <a:off x="6796440" y="3816000"/>
            <a:ext cx="1728360" cy="0"/>
          </a:xfrm>
          <a:prstGeom prst="line">
            <a:avLst/>
          </a:prstGeom>
          <a:ln w="54720">
            <a:solidFill>
              <a:srgbClr val="0000ff"/>
            </a:solidFill>
            <a:custDash>
              <a:ds d="300000" sp="300000"/>
              <a:ds d="300000" sp="3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Freeform 16"/>
          <p:cNvSpPr/>
          <p:nvPr/>
        </p:nvSpPr>
        <p:spPr>
          <a:xfrm>
            <a:off x="6865200" y="2713680"/>
            <a:ext cx="1653840" cy="1114560"/>
          </a:xfrm>
          <a:custGeom>
            <a:avLst/>
            <a:gdLst/>
            <a:ahLst/>
            <a:rect l="0" t="0" r="r" b="b"/>
            <a:pathLst>
              <a:path w="4594" h="3096">
                <a:moveTo>
                  <a:pt x="0" y="0"/>
                </a:moveTo>
                <a:cubicBezTo>
                  <a:pt x="398" y="574"/>
                  <a:pt x="993" y="974"/>
                  <a:pt x="1448" y="1497"/>
                </a:cubicBezTo>
                <a:cubicBezTo>
                  <a:pt x="1941" y="2064"/>
                  <a:pt x="2620" y="2280"/>
                  <a:pt x="3195" y="2696"/>
                </a:cubicBezTo>
                <a:lnTo>
                  <a:pt x="3794" y="2945"/>
                </a:lnTo>
                <a:lnTo>
                  <a:pt x="4293" y="2995"/>
                </a:lnTo>
                <a:lnTo>
                  <a:pt x="4593" y="3095"/>
                </a:lnTo>
              </a:path>
            </a:pathLst>
          </a:custGeom>
          <a:ln w="18360">
            <a:solidFill>
              <a:srgbClr val="ff0000"/>
            </a:solidFill>
            <a:round/>
          </a:ln>
        </p:spPr>
      </p:sp>
      <p:sp>
        <p:nvSpPr>
          <p:cNvPr id="564" name="TextShape 17"/>
          <p:cNvSpPr txBox="1"/>
          <p:nvPr/>
        </p:nvSpPr>
        <p:spPr>
          <a:xfrm>
            <a:off x="6400800" y="3646800"/>
            <a:ext cx="3546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latin typeface="Bitstream Vera Sans"/>
              </a:rPr>
              <a:t>Ε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65" name="TextShape 18"/>
          <p:cNvSpPr txBox="1"/>
          <p:nvPr/>
        </p:nvSpPr>
        <p:spPr>
          <a:xfrm>
            <a:off x="7157160" y="3827160"/>
            <a:ext cx="34236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latin typeface="Bitstream Vera Sans"/>
              </a:rPr>
              <a:t>L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66" name="TextShape 19"/>
          <p:cNvSpPr txBox="1"/>
          <p:nvPr/>
        </p:nvSpPr>
        <p:spPr>
          <a:xfrm>
            <a:off x="9677520" y="3935520"/>
            <a:ext cx="28584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r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67" name="CustomShape 20"/>
          <p:cNvSpPr/>
          <p:nvPr/>
        </p:nvSpPr>
        <p:spPr>
          <a:xfrm>
            <a:off x="6737400" y="5797800"/>
            <a:ext cx="2406600" cy="9756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TextShape 21"/>
          <p:cNvSpPr txBox="1"/>
          <p:nvPr/>
        </p:nvSpPr>
        <p:spPr>
          <a:xfrm>
            <a:off x="6341400" y="4599720"/>
            <a:ext cx="3702600" cy="11631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Το G συμπεριφέρεται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περίπου σαν το εμβαδόν: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μικραίνει όσο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η ενέργεια μεγαλώνει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69" name="TextShape 22"/>
          <p:cNvSpPr txBox="1"/>
          <p:nvPr/>
        </p:nvSpPr>
        <p:spPr>
          <a:xfrm>
            <a:off x="7121160" y="2783160"/>
            <a:ext cx="37728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latin typeface="Bitstream Vera Sans"/>
              </a:rPr>
              <a:t>V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70" name="Line 23"/>
          <p:cNvSpPr/>
          <p:nvPr/>
        </p:nvSpPr>
        <p:spPr>
          <a:xfrm flipH="1" flipV="1">
            <a:off x="7243200" y="3477600"/>
            <a:ext cx="685800" cy="11430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Line 24"/>
          <p:cNvSpPr/>
          <p:nvPr/>
        </p:nvSpPr>
        <p:spPr>
          <a:xfrm flipH="1">
            <a:off x="6858000" y="2948400"/>
            <a:ext cx="228600" cy="22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Line 25"/>
          <p:cNvSpPr/>
          <p:nvPr/>
        </p:nvSpPr>
        <p:spPr>
          <a:xfrm flipH="1">
            <a:off x="6858360" y="2840760"/>
            <a:ext cx="137160" cy="1371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Line 26"/>
          <p:cNvSpPr/>
          <p:nvPr/>
        </p:nvSpPr>
        <p:spPr>
          <a:xfrm flipH="1">
            <a:off x="6858360" y="3020760"/>
            <a:ext cx="365760" cy="3657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Line 27"/>
          <p:cNvSpPr/>
          <p:nvPr/>
        </p:nvSpPr>
        <p:spPr>
          <a:xfrm flipH="1">
            <a:off x="6858720" y="3129120"/>
            <a:ext cx="45720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Line 28"/>
          <p:cNvSpPr/>
          <p:nvPr/>
        </p:nvSpPr>
        <p:spPr>
          <a:xfrm flipH="1">
            <a:off x="6895080" y="3273480"/>
            <a:ext cx="502920" cy="5029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Line 29"/>
          <p:cNvSpPr/>
          <p:nvPr/>
        </p:nvSpPr>
        <p:spPr>
          <a:xfrm flipH="1">
            <a:off x="7147440" y="3381840"/>
            <a:ext cx="411480" cy="4114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Line 30"/>
          <p:cNvSpPr/>
          <p:nvPr/>
        </p:nvSpPr>
        <p:spPr>
          <a:xfrm flipH="1">
            <a:off x="7327800" y="3490200"/>
            <a:ext cx="320040" cy="3200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Line 31"/>
          <p:cNvSpPr/>
          <p:nvPr/>
        </p:nvSpPr>
        <p:spPr>
          <a:xfrm flipH="1">
            <a:off x="7544160" y="3562560"/>
            <a:ext cx="228600" cy="22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Line 32"/>
          <p:cNvSpPr/>
          <p:nvPr/>
        </p:nvSpPr>
        <p:spPr>
          <a:xfrm flipH="1">
            <a:off x="7760520" y="3634920"/>
            <a:ext cx="182880" cy="1828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TextShape 33"/>
          <p:cNvSpPr txBox="1"/>
          <p:nvPr/>
        </p:nvSpPr>
        <p:spPr>
          <a:xfrm>
            <a:off x="9612000" y="4671360"/>
            <a:ext cx="58752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  <p:sp>
        <p:nvSpPr>
          <p:cNvPr id="581" name="TextShape 34"/>
          <p:cNvSpPr txBox="1"/>
          <p:nvPr/>
        </p:nvSpPr>
        <p:spPr>
          <a:xfrm>
            <a:off x="8273520" y="4223880"/>
            <a:ext cx="410760" cy="446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r</a:t>
            </a:r>
            <a:r>
              <a:rPr b="0" lang="en-GB" sz="2413" spc="-1" strike="noStrike" baseline="-101000">
                <a:latin typeface="Bitstream Vera Sans"/>
              </a:rPr>
              <a:t>C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82" name="TextShape 35"/>
          <p:cNvSpPr txBox="1"/>
          <p:nvPr/>
        </p:nvSpPr>
        <p:spPr>
          <a:xfrm>
            <a:off x="6797880" y="4223880"/>
            <a:ext cx="378720" cy="446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r</a:t>
            </a:r>
            <a:r>
              <a:rPr b="0" lang="en-GB" sz="2413" spc="-1" strike="noStrike" baseline="-101000">
                <a:latin typeface="Bitstream Vera Sans"/>
              </a:rPr>
              <a:t>s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83" name="Line 36"/>
          <p:cNvSpPr/>
          <p:nvPr/>
        </p:nvSpPr>
        <p:spPr>
          <a:xfrm>
            <a:off x="8458200" y="41148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181800" y="750600"/>
            <a:ext cx="9829800" cy="1535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TextShape 2"/>
          <p:cNvSpPr txBox="1"/>
          <p:nvPr/>
        </p:nvSpPr>
        <p:spPr>
          <a:xfrm>
            <a:off x="-180360" y="806400"/>
            <a:ext cx="102240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Πιθανότητα α-διασπασης ανά μονάδα χρόνου (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1/τ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=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	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Πιθανότητα σχηματισμού του σωματιδίου α ανά μονάδα χρόνου (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1/τ</a:t>
            </a:r>
            <a:r>
              <a:rPr b="1" lang="en-GB" sz="2000" spc="-1" strike="noStrike" baseline="-101000">
                <a:solidFill>
                  <a:srgbClr val="0000ff"/>
                </a:solidFill>
                <a:latin typeface="Bitstream Vera Sans"/>
              </a:rPr>
              <a:t>0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*  πιθανότητα διέλευσης από φράγμα Coulomb με φαινόμενο σύραγγας (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e</a:t>
            </a:r>
            <a:r>
              <a:rPr b="1" lang="en-GB" sz="2000" spc="-1" strike="noStrike" baseline="101000">
                <a:solidFill>
                  <a:srgbClr val="0000ff"/>
                </a:solidFill>
                <a:latin typeface="Bitstream Vera Sans"/>
              </a:rPr>
              <a:t>-G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</p:txBody>
      </p:sp>
      <p:sp>
        <p:nvSpPr>
          <p:cNvPr id="586" name="TextShape 3"/>
          <p:cNvSpPr txBox="1"/>
          <p:nvPr/>
        </p:nvSpPr>
        <p:spPr>
          <a:xfrm>
            <a:off x="504360" y="12528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α-διάσπαση: χρόνοι ζωής μητρικών</a:t>
            </a:r>
            <a:endParaRPr b="0" lang="en-GB" sz="36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87" name="Formula 4"/>
              <p:cNvSpPr txBox="1"/>
              <p:nvPr/>
            </p:nvSpPr>
            <p:spPr>
              <a:xfrm>
                <a:off x="1035720" y="2834280"/>
                <a:ext cx="3367440" cy="893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τ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sSub>
                          <m:e>
                            <m:r>
                              <m:t xml:space="preserve">τ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</m:den>
                    </m:f>
                    <m:r>
                      <m:t xml:space="preserve">∗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G</m:t>
                        </m:r>
                      </m:sup>
                    </m:sSup>
                    <m:r>
                      <m:t xml:space="preserve">→</m:t>
                    </m:r>
                    <m:r>
                      <m:t xml:space="preserve">τ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τ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∗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G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588" name="Line 5"/>
          <p:cNvSpPr/>
          <p:nvPr/>
        </p:nvSpPr>
        <p:spPr>
          <a:xfrm flipV="1">
            <a:off x="2743200" y="3457800"/>
            <a:ext cx="988200" cy="15714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TextShape 6"/>
          <p:cNvSpPr txBox="1"/>
          <p:nvPr/>
        </p:nvSpPr>
        <p:spPr>
          <a:xfrm>
            <a:off x="453600" y="4924800"/>
            <a:ext cx="481680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Πειραματικά, από προσαρμογή στις μετρήσεις: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90" name="Formula 7"/>
              <p:cNvSpPr txBox="1"/>
              <p:nvPr/>
            </p:nvSpPr>
            <p:spPr>
              <a:xfrm>
                <a:off x="2043720" y="5282640"/>
                <a:ext cx="1954800" cy="487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τ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7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23</m:t>
                        </m:r>
                      </m:sup>
                    </m:sSup>
                    <m:r>
                      <m:t xml:space="preserve">s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91" name="Line 8"/>
          <p:cNvSpPr/>
          <p:nvPr/>
        </p:nvSpPr>
        <p:spPr>
          <a:xfrm flipV="1">
            <a:off x="2444400" y="3421800"/>
            <a:ext cx="685800" cy="6858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TextShape 9"/>
          <p:cNvSpPr txBox="1"/>
          <p:nvPr/>
        </p:nvSpPr>
        <p:spPr>
          <a:xfrm>
            <a:off x="133200" y="3700800"/>
            <a:ext cx="2912400" cy="106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Μέσος χρόνος ζωής (παρ. 2.3) μητρικού πυρήνα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93" name="Line 10"/>
          <p:cNvSpPr/>
          <p:nvPr/>
        </p:nvSpPr>
        <p:spPr>
          <a:xfrm flipV="1">
            <a:off x="4343400" y="2635200"/>
            <a:ext cx="457200" cy="336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TextShape 11"/>
          <p:cNvSpPr txBox="1"/>
          <p:nvPr/>
        </p:nvSpPr>
        <p:spPr>
          <a:xfrm>
            <a:off x="0" y="2282400"/>
            <a:ext cx="100584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G ~ εμβαδόν στο σχήμα πρίν: Μικραίνει όσο η ενέργεια μεγαλώνει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95" name="TextShape 12"/>
          <p:cNvSpPr txBox="1"/>
          <p:nvPr/>
        </p:nvSpPr>
        <p:spPr>
          <a:xfrm>
            <a:off x="2514600" y="5799600"/>
            <a:ext cx="7531200" cy="128556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“</a:t>
            </a:r>
            <a:r>
              <a:rPr b="0" lang="en-GB" sz="2000" spc="-1" strike="noStrike">
                <a:latin typeface="Bitstream Vera Sans"/>
              </a:rPr>
              <a:t>εύκολο” = μεγάλη πιθανότητα → θα περάσει από το φράγμα σχετικά γρήγορα → θα έχει μικρό χρόνο ζωής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latin typeface="Bitstream Vera Sans"/>
              </a:rPr>
              <a:t>Άρα: μεγάλη ενέργεια → μικρή απόσταση μέσα στο 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latin typeface="Bitstream Vera Sans"/>
              </a:rPr>
              <a:t>φράγμα → πιό εύκολο → μικρότερος χρόνος ζωής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596" name="TextShape 13"/>
          <p:cNvSpPr txBox="1"/>
          <p:nvPr/>
        </p:nvSpPr>
        <p:spPr>
          <a:xfrm>
            <a:off x="0" y="5715000"/>
            <a:ext cx="58752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  <p:sp>
        <p:nvSpPr>
          <p:cNvPr id="597" name="TextShape 14"/>
          <p:cNvSpPr txBox="1"/>
          <p:nvPr/>
        </p:nvSpPr>
        <p:spPr>
          <a:xfrm rot="20400000">
            <a:off x="443520" y="5979960"/>
            <a:ext cx="211788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Ο κανόνας </a:t>
            </a:r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να θυμάστε!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98" name="TextShape 15"/>
          <p:cNvSpPr txBox="1"/>
          <p:nvPr/>
        </p:nvSpPr>
        <p:spPr>
          <a:xfrm>
            <a:off x="5234400" y="2943360"/>
            <a:ext cx="4702320" cy="20473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Η πιθανότητα να διαπεράσει το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φράγμα μειώνεται (=γίνεται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“</a:t>
            </a:r>
            <a:r>
              <a:rPr b="0" lang="en-GB" sz="2200" spc="-1" strike="noStrike">
                <a:latin typeface="Bitstream Vera Sans"/>
              </a:rPr>
              <a:t>πιό δύσκολη” η διέλευση)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όσο  πιό μεγάλη απαγορευμένη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περιοχή έχει “να διασχίσει”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το σωματίδιο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extShape 1"/>
          <p:cNvSpPr txBox="1"/>
          <p:nvPr/>
        </p:nvSpPr>
        <p:spPr>
          <a:xfrm>
            <a:off x="504360" y="19728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α-διάσπαση: χρόνοι ζωής μητρικών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600" name="TextShape 2"/>
          <p:cNvSpPr txBox="1"/>
          <p:nvPr/>
        </p:nvSpPr>
        <p:spPr>
          <a:xfrm>
            <a:off x="110160" y="1026000"/>
            <a:ext cx="3465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Πινακας 6.1 στο βιβλίο σας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601" name="" descr=""/>
          <p:cNvPicPr/>
          <p:nvPr/>
        </p:nvPicPr>
        <p:blipFill>
          <a:blip r:embed="rId1"/>
          <a:stretch/>
        </p:blipFill>
        <p:spPr>
          <a:xfrm>
            <a:off x="182160" y="1600200"/>
            <a:ext cx="5653440" cy="3657600"/>
          </a:xfrm>
          <a:prstGeom prst="rect">
            <a:avLst/>
          </a:prstGeom>
          <a:ln>
            <a:noFill/>
          </a:ln>
        </p:spPr>
      </p:pic>
      <p:sp>
        <p:nvSpPr>
          <p:cNvPr id="602" name="Line 3"/>
          <p:cNvSpPr/>
          <p:nvPr/>
        </p:nvSpPr>
        <p:spPr>
          <a:xfrm>
            <a:off x="4343400" y="1371600"/>
            <a:ext cx="0" cy="4572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Line 4"/>
          <p:cNvSpPr/>
          <p:nvPr/>
        </p:nvSpPr>
        <p:spPr>
          <a:xfrm flipH="1">
            <a:off x="5475600" y="1600200"/>
            <a:ext cx="468000" cy="721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CustomShape 5"/>
          <p:cNvSpPr/>
          <p:nvPr/>
        </p:nvSpPr>
        <p:spPr>
          <a:xfrm>
            <a:off x="3621960" y="865800"/>
            <a:ext cx="1371600" cy="385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TextShape 6"/>
          <p:cNvSpPr txBox="1"/>
          <p:nvPr/>
        </p:nvSpPr>
        <p:spPr>
          <a:xfrm>
            <a:off x="3647160" y="914400"/>
            <a:ext cx="1600200" cy="37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Μετρήσεις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06" name="TextShape 7"/>
          <p:cNvSpPr txBox="1"/>
          <p:nvPr/>
        </p:nvSpPr>
        <p:spPr>
          <a:xfrm>
            <a:off x="5087520" y="770400"/>
            <a:ext cx="10850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Θεωρία 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07" name="Formula 8"/>
              <p:cNvSpPr txBox="1"/>
              <p:nvPr/>
            </p:nvSpPr>
            <p:spPr>
              <a:xfrm>
                <a:off x="5104080" y="998640"/>
                <a:ext cx="1448280" cy="487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τ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τ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∗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G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608" name="CustomShape 9"/>
          <p:cNvSpPr/>
          <p:nvPr/>
        </p:nvSpPr>
        <p:spPr>
          <a:xfrm>
            <a:off x="5137560" y="829800"/>
            <a:ext cx="1600200" cy="685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9" name="TextShape 10"/>
          <p:cNvSpPr txBox="1"/>
          <p:nvPr/>
        </p:nvSpPr>
        <p:spPr>
          <a:xfrm>
            <a:off x="6352200" y="1650240"/>
            <a:ext cx="3657600" cy="524844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ff0000"/>
                </a:solidFill>
                <a:latin typeface="Arial"/>
                <a:ea typeface="Arial"/>
              </a:rPr>
              <a:t>Σημείωση</a:t>
            </a:r>
            <a:r>
              <a:rPr b="0" lang="en-US" sz="2000" spc="-1" strike="noStrike">
                <a:latin typeface="Arial"/>
                <a:ea typeface="Arial"/>
              </a:rPr>
              <a:t>: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γενικά πολύ καλή περιγραφή!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Μεγάλη επιτυχία με την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Εξήγηση της άλφα διάσπασης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Ως κβαντομηχανικό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Φαινόμενο σήραγγας.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Όμως,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συνεισφορές από φαινόμενα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σχετικά με τους πυρηνικούς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φλοιούς O(1 MeV)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μπορούν να αλλάξουν αρκετά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τα Q-values ή τη σταθερότητα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ώστε οι χρόνοι ζωής να είναι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σε μερικές περιπτώσεις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πολύ διαφορετικοί από την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ff"/>
                </a:solidFill>
                <a:latin typeface="Arial"/>
                <a:ea typeface="Arial"/>
              </a:rPr>
              <a:t>πρόβλεψη...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10" name="TextShape 11"/>
          <p:cNvSpPr txBox="1"/>
          <p:nvPr/>
        </p:nvSpPr>
        <p:spPr>
          <a:xfrm>
            <a:off x="8244000" y="891720"/>
            <a:ext cx="58752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181800" y="750600"/>
            <a:ext cx="9829800" cy="1535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TextShape 2"/>
          <p:cNvSpPr txBox="1"/>
          <p:nvPr/>
        </p:nvSpPr>
        <p:spPr>
          <a:xfrm>
            <a:off x="-143640" y="770400"/>
            <a:ext cx="102240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Πιθανότητα α-διασπασης ανά μονάδα χρόνου (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1/τ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=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	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Πιθανότητα σχηματισμού του σωματιδίου α ανά μονάδα χρόνου (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1/τ</a:t>
            </a:r>
            <a:r>
              <a:rPr b="1" lang="en-GB" sz="2000" spc="-1" strike="noStrike" baseline="-101000">
                <a:solidFill>
                  <a:srgbClr val="0000ff"/>
                </a:solidFill>
                <a:latin typeface="Bitstream Vera Sans"/>
              </a:rPr>
              <a:t>0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*  πιθανότητα διέλευσης από φράγμα Coulomb με φαινόμενο σύραγγας (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e</a:t>
            </a:r>
            <a:r>
              <a:rPr b="1" lang="en-GB" sz="2000" spc="-1" strike="noStrike" baseline="101000">
                <a:solidFill>
                  <a:srgbClr val="0000ff"/>
                </a:solidFill>
                <a:latin typeface="Bitstream Vera Sans"/>
              </a:rPr>
              <a:t>-G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</p:txBody>
      </p:sp>
      <p:sp>
        <p:nvSpPr>
          <p:cNvPr id="613" name="TextShape 3"/>
          <p:cNvSpPr txBox="1"/>
          <p:nvPr/>
        </p:nvSpPr>
        <p:spPr>
          <a:xfrm>
            <a:off x="504360" y="12528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α-διάσπαση: χρόνοι ζωής μητρικών</a:t>
            </a:r>
            <a:endParaRPr b="0" lang="en-GB" sz="36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14" name="Formula 4"/>
              <p:cNvSpPr txBox="1"/>
              <p:nvPr/>
            </p:nvSpPr>
            <p:spPr>
              <a:xfrm>
                <a:off x="1035720" y="2834280"/>
                <a:ext cx="3367440" cy="893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τ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sSub>
                          <m:e>
                            <m:r>
                              <m:t xml:space="preserve">τ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</m:den>
                    </m:f>
                    <m:r>
                      <m:t xml:space="preserve">∗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G</m:t>
                        </m:r>
                      </m:sup>
                    </m:sSup>
                    <m:r>
                      <m:t xml:space="preserve">→</m:t>
                    </m:r>
                    <m:r>
                      <m:t xml:space="preserve">τ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τ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∗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G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615" name="Line 5"/>
          <p:cNvSpPr/>
          <p:nvPr/>
        </p:nvSpPr>
        <p:spPr>
          <a:xfrm flipV="1">
            <a:off x="2743200" y="3457800"/>
            <a:ext cx="988200" cy="15714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TextShape 6"/>
          <p:cNvSpPr txBox="1"/>
          <p:nvPr/>
        </p:nvSpPr>
        <p:spPr>
          <a:xfrm>
            <a:off x="453600" y="4924800"/>
            <a:ext cx="481680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Πειραματικά, από προσαρμογή στις μετρήσεις: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17" name="Formula 7"/>
              <p:cNvSpPr txBox="1"/>
              <p:nvPr/>
            </p:nvSpPr>
            <p:spPr>
              <a:xfrm>
                <a:off x="2043720" y="5282640"/>
                <a:ext cx="1954800" cy="487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τ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7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23</m:t>
                        </m:r>
                      </m:sup>
                    </m:sSup>
                    <m:r>
                      <m:t xml:space="preserve">s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18" name="Line 8"/>
          <p:cNvSpPr/>
          <p:nvPr/>
        </p:nvSpPr>
        <p:spPr>
          <a:xfrm flipV="1">
            <a:off x="2444400" y="3421800"/>
            <a:ext cx="685800" cy="6858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TextShape 9"/>
          <p:cNvSpPr txBox="1"/>
          <p:nvPr/>
        </p:nvSpPr>
        <p:spPr>
          <a:xfrm>
            <a:off x="133200" y="3700800"/>
            <a:ext cx="2912400" cy="106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Μέσος χρόνος ζωής (παρ. 2.3) μητρικού πυρήνα 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620" name="" descr=""/>
          <p:cNvPicPr/>
          <p:nvPr/>
        </p:nvPicPr>
        <p:blipFill>
          <a:blip r:embed="rId1"/>
          <a:srcRect l="1838" t="6621" r="4455" b="0"/>
          <a:stretch/>
        </p:blipFill>
        <p:spPr>
          <a:xfrm>
            <a:off x="4760640" y="2581560"/>
            <a:ext cx="5175360" cy="4513320"/>
          </a:xfrm>
          <a:prstGeom prst="rect">
            <a:avLst/>
          </a:prstGeom>
          <a:ln>
            <a:noFill/>
          </a:ln>
        </p:spPr>
      </p:pic>
      <p:sp>
        <p:nvSpPr>
          <p:cNvPr id="621" name="Line 10"/>
          <p:cNvSpPr/>
          <p:nvPr/>
        </p:nvSpPr>
        <p:spPr>
          <a:xfrm flipV="1">
            <a:off x="4343400" y="2635200"/>
            <a:ext cx="457200" cy="336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CustomShape 11"/>
          <p:cNvSpPr/>
          <p:nvPr/>
        </p:nvSpPr>
        <p:spPr>
          <a:xfrm>
            <a:off x="6558480" y="2828160"/>
            <a:ext cx="3507480" cy="61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rgbClr val="ff0000"/>
                </a:solidFill>
                <a:latin typeface="Tahoma"/>
              </a:rPr>
              <a:t>Geiger-Nuttal Plot</a:t>
            </a:r>
            <a:endParaRPr b="0" lang="en-GB" sz="1800" spc="-1" strike="noStrike">
              <a:latin typeface="Bitstream Vera Sans"/>
            </a:endParaRPr>
          </a:p>
          <a:p>
            <a:pPr algn="ctr">
              <a:lnSpc>
                <a:spcPct val="100000"/>
              </a:lnSpc>
            </a:pPr>
            <a:r>
              <a:rPr b="1" lang="en-GB" sz="1600" spc="-1" strike="noStrike">
                <a:solidFill>
                  <a:srgbClr val="0000ff"/>
                </a:solidFill>
                <a:latin typeface="Tahoma"/>
              </a:rPr>
              <a:t>(xρόνος ημίσειας ζωής vs. Q)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623" name="TextShape 12"/>
          <p:cNvSpPr txBox="1"/>
          <p:nvPr/>
        </p:nvSpPr>
        <p:spPr>
          <a:xfrm>
            <a:off x="-1187640" y="5799600"/>
            <a:ext cx="7566840" cy="1184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Για  Q&lt;4 MeV, μέχρι και το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Bi (Z=83), οι χρόνοι ζωής είναι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πολύ μεγαλύτεροι της ηλικίας της γής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24" name="TextShape 13"/>
          <p:cNvSpPr txBox="1"/>
          <p:nvPr/>
        </p:nvSpPr>
        <p:spPr>
          <a:xfrm>
            <a:off x="9061200" y="6708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Q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25" name="TextShape 14"/>
          <p:cNvSpPr txBox="1"/>
          <p:nvPr/>
        </p:nvSpPr>
        <p:spPr>
          <a:xfrm>
            <a:off x="72000" y="2282760"/>
            <a:ext cx="100584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G ~ εμβαδόν στο σχήμα πρίν: Μικραίνει όσο η ενέργεια μεγαλώνει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26" name="TextShape 15"/>
          <p:cNvSpPr txBox="1"/>
          <p:nvPr/>
        </p:nvSpPr>
        <p:spPr>
          <a:xfrm>
            <a:off x="9216000" y="3340080"/>
            <a:ext cx="587520" cy="1276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0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000" spc="-1" strike="noStrike">
              <a:latin typeface="Bitstream Vera Sans"/>
            </a:endParaRPr>
          </a:p>
        </p:txBody>
      </p:sp>
      <p:sp>
        <p:nvSpPr>
          <p:cNvPr id="627" name="TextShape 16"/>
          <p:cNvSpPr txBox="1"/>
          <p:nvPr/>
        </p:nvSpPr>
        <p:spPr>
          <a:xfrm>
            <a:off x="5463000" y="4764600"/>
            <a:ext cx="3105360" cy="169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Για το ίδιο Q: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μεγαλώνοντας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το Ζ, μεγαλώνει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το φράγμα →  δυσκολεύει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η διέλευση → μεγαλώνει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ο χρόνος ζωής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TextShape 1"/>
          <p:cNvSpPr txBox="1"/>
          <p:nvPr/>
        </p:nvSpPr>
        <p:spPr>
          <a:xfrm>
            <a:off x="6472800" y="975960"/>
            <a:ext cx="3535200" cy="163404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sp>
      <p:sp>
        <p:nvSpPr>
          <p:cNvPr id="629" name="TextShape 2"/>
          <p:cNvSpPr txBox="1"/>
          <p:nvPr/>
        </p:nvSpPr>
        <p:spPr>
          <a:xfrm>
            <a:off x="36360" y="77040"/>
            <a:ext cx="957564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α-διάσπαση: “γραμμικό” φάσμα = συγκεκριμένη τιμή ενέργειας”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630" name="TextShape 3"/>
          <p:cNvSpPr txBox="1"/>
          <p:nvPr/>
        </p:nvSpPr>
        <p:spPr>
          <a:xfrm>
            <a:off x="108360" y="878760"/>
            <a:ext cx="907164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latin typeface="Bitstream Vera Sans"/>
              </a:rPr>
              <a:t>Μ(Α,Ζ) → Μ(Α-4, Ζ-2) + α +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Q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“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Φάσμα α = γραμμικό” 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(= για κάθε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διάσπαση μία τιμή ενέργειας = “μία γραμμή”,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σε αντίθεση με ένα “συνεχές” τιμών)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→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τιμές του Q = συγκεκριμένες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 u="sng">
                <a:solidFill>
                  <a:srgbClr val="ff0000"/>
                </a:solidFill>
                <a:uFillTx/>
                <a:latin typeface="Bitstream Vera Sans"/>
              </a:rPr>
              <a:t>Μονοενεργειακές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,  αν οι πυρήνες ήταν πάντα στη βασική κατάσταση: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η ενέργεια του α, μας “λέει” από ποιά διάσπαση προήλθε!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000" spc="-1" strike="noStrike">
              <a:latin typeface="Bitstream Vera Sans"/>
            </a:endParaRPr>
          </a:p>
        </p:txBody>
      </p:sp>
      <p:pic>
        <p:nvPicPr>
          <p:cNvPr id="631" name="Picture 5" descr=""/>
          <p:cNvPicPr/>
          <p:nvPr/>
        </p:nvPicPr>
        <p:blipFill>
          <a:blip r:embed="rId1"/>
          <a:srcRect l="7088" t="0" r="7088" b="0"/>
          <a:stretch/>
        </p:blipFill>
        <p:spPr>
          <a:xfrm>
            <a:off x="3729600" y="3861000"/>
            <a:ext cx="5596200" cy="3383280"/>
          </a:xfrm>
          <a:prstGeom prst="rect">
            <a:avLst/>
          </a:prstGeom>
          <a:ln>
            <a:noFill/>
          </a:ln>
        </p:spPr>
      </p:pic>
      <p:sp>
        <p:nvSpPr>
          <p:cNvPr id="632" name="Line 4"/>
          <p:cNvSpPr/>
          <p:nvPr/>
        </p:nvSpPr>
        <p:spPr>
          <a:xfrm>
            <a:off x="8386200" y="2154600"/>
            <a:ext cx="13716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Line 5"/>
          <p:cNvSpPr/>
          <p:nvPr/>
        </p:nvSpPr>
        <p:spPr>
          <a:xfrm>
            <a:off x="8928000" y="1240200"/>
            <a:ext cx="0" cy="91440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Line 6"/>
          <p:cNvSpPr/>
          <p:nvPr/>
        </p:nvSpPr>
        <p:spPr>
          <a:xfrm flipV="1">
            <a:off x="8386200" y="1009800"/>
            <a:ext cx="0" cy="11430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TextShape 7"/>
          <p:cNvSpPr txBox="1"/>
          <p:nvPr/>
        </p:nvSpPr>
        <p:spPr>
          <a:xfrm>
            <a:off x="8843760" y="2237400"/>
            <a:ext cx="1209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Ενέργεια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36" name="TextShape 8"/>
          <p:cNvSpPr txBox="1"/>
          <p:nvPr/>
        </p:nvSpPr>
        <p:spPr>
          <a:xfrm>
            <a:off x="6791760" y="1085400"/>
            <a:ext cx="157068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Αριθμός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διασπάσεων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37" name="Freeform 9"/>
          <p:cNvSpPr/>
          <p:nvPr/>
        </p:nvSpPr>
        <p:spPr>
          <a:xfrm>
            <a:off x="9111600" y="144720"/>
            <a:ext cx="595080" cy="1113480"/>
          </a:xfrm>
          <a:custGeom>
            <a:avLst/>
            <a:gdLst/>
            <a:ahLst/>
            <a:rect l="0" t="0" r="r" b="b"/>
            <a:pathLst>
              <a:path w="1653" h="3093">
                <a:moveTo>
                  <a:pt x="649" y="247"/>
                </a:moveTo>
                <a:cubicBezTo>
                  <a:pt x="1320" y="0"/>
                  <a:pt x="1652" y="799"/>
                  <a:pt x="1647" y="1295"/>
                </a:cubicBezTo>
                <a:cubicBezTo>
                  <a:pt x="1641" y="1979"/>
                  <a:pt x="957" y="2352"/>
                  <a:pt x="499" y="2743"/>
                </a:cubicBezTo>
                <a:lnTo>
                  <a:pt x="0" y="3092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extShape 1"/>
          <p:cNvSpPr txBox="1"/>
          <p:nvPr/>
        </p:nvSpPr>
        <p:spPr>
          <a:xfrm>
            <a:off x="504360" y="19728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α-διάσπαση: γραμμικό φάσμα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639" name="TextShape 2"/>
          <p:cNvSpPr txBox="1"/>
          <p:nvPr/>
        </p:nvSpPr>
        <p:spPr>
          <a:xfrm>
            <a:off x="6172200" y="4343400"/>
            <a:ext cx="3819600" cy="260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Αναλογία με τα φωτόνια που εκπέμπονται από τις κβαντισμένες ενεργειακές στάθμες των ατόμων, κι έτσι έχουν συγκεκριμένες ενέργειες.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640" name="Picture 3" descr=""/>
          <p:cNvPicPr/>
          <p:nvPr/>
        </p:nvPicPr>
        <p:blipFill>
          <a:blip r:embed="rId1"/>
          <a:stretch/>
        </p:blipFill>
        <p:spPr>
          <a:xfrm>
            <a:off x="313200" y="3549600"/>
            <a:ext cx="5670720" cy="3110040"/>
          </a:xfrm>
          <a:prstGeom prst="rect">
            <a:avLst/>
          </a:prstGeom>
          <a:ln>
            <a:noFill/>
          </a:ln>
        </p:spPr>
      </p:pic>
      <p:sp>
        <p:nvSpPr>
          <p:cNvPr id="641" name="TextShape 3"/>
          <p:cNvSpPr txBox="1"/>
          <p:nvPr/>
        </p:nvSpPr>
        <p:spPr>
          <a:xfrm>
            <a:off x="66960" y="843120"/>
            <a:ext cx="1001304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Τα εκπεμόμενα α είναι μονοενεργειακά,  αν οι πυρήνες ήταν πάντα στη βασική κατάσταση: αλλά δεν είναι πάντα έτσι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μπορείς να έχεις μια ομάδα σωματίων α με διακριτές τιμές ενεργειών: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Αν το α εκπέμπεται από διεγερμένη κατάσταση του μητρικού (ή πρός διεγερμένη κατάσταση του θυγατρικού), τότε το Q είναι λίγο μεγαλύτερο (ή μικρότερο), κατά συγκεριμένη ποσότητα όμως 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5486400" y="5643000"/>
            <a:ext cx="45234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TextShape 2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Σχετικιστική κινηματική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644" name="TextShape 3"/>
          <p:cNvSpPr txBox="1"/>
          <p:nvPr/>
        </p:nvSpPr>
        <p:spPr>
          <a:xfrm>
            <a:off x="156600" y="4534200"/>
            <a:ext cx="9829800" cy="832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45" name="Formula 4"/>
              <p:cNvSpPr txBox="1"/>
              <p:nvPr/>
            </p:nvSpPr>
            <p:spPr>
              <a:xfrm>
                <a:off x="603360" y="5100120"/>
                <a:ext cx="2592720" cy="433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pc</m:t>
                            </m:r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+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m</m:t>
                            </m:r>
                            <m:sSup>
                              <m:e>
                                <m:r>
                                  <m:t xml:space="preserve">c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46" name="Formula 5"/>
              <p:cNvSpPr txBox="1"/>
              <p:nvPr/>
            </p:nvSpPr>
            <p:spPr>
              <a:xfrm>
                <a:off x="639720" y="2832480"/>
                <a:ext cx="6287400" cy="433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γενικά</m:t>
                    </m:r>
                    <m:r>
                      <m:t xml:space="preserve">,</m:t>
                    </m:r>
                    <m:r>
                      <m:t xml:space="preserve">με</m:t>
                    </m:r>
                    <m:r>
                      <m:t xml:space="preserve">κινητική</m:t>
                    </m:r>
                    <m:r>
                      <m:t xml:space="preserve">ενέργεια</m:t>
                    </m:r>
                    <m:r>
                      <m:rPr>
                        <m:lit/>
                        <m:nor/>
                      </m:rPr>
                      <m:t xml:space="preserve"> </m:t>
                    </m:r>
                    <m:r>
                      <m:t xml:space="preserve">Κ</m:t>
                    </m:r>
                    <m:r>
                      <m:t xml:space="preserve">,</m:t>
                    </m:r>
                    <m:r>
                      <m:t xml:space="preserve">έχουμε</m:t>
                    </m:r>
                    <m:r>
                      <m:t xml:space="preserve">:</m:t>
                    </m:r>
                    <m:r>
                      <m:t xml:space="preserve">E</m:t>
                    </m:r>
                    <m:r>
                      <m:t xml:space="preserve">=</m:t>
                    </m:r>
                    <m:r>
                      <m:t xml:space="preserve">Κ</m:t>
                    </m:r>
                    <m:r>
                      <m:t xml:space="preserve">+</m:t>
                    </m:r>
                    <m:r>
                      <m:t xml:space="preserve">m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47" name="Formula 6"/>
              <p:cNvSpPr txBox="1"/>
              <p:nvPr/>
            </p:nvSpPr>
            <p:spPr>
              <a:xfrm>
                <a:off x="565200" y="3556080"/>
                <a:ext cx="7432920" cy="614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E</m:t>
                    </m:r>
                    <m:r>
                      <m:t xml:space="preserve">=</m:t>
                    </m:r>
                    <m:r>
                      <m:t xml:space="preserve">m</m:t>
                    </m:r>
                    <m:r>
                      <m:t xml:space="preserve">γ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,</m:t>
                    </m:r>
                    <m:r>
                      <m:t xml:space="preserve">όπου</m:t>
                    </m:r>
                    <m:r>
                      <m:rPr>
                        <m:lit/>
                        <m:nor/>
                      </m:rPr>
                      <m:t xml:space="preserve"> </m:t>
                    </m:r>
                    <m:r>
                      <m:t xml:space="preserve">γ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1</m:t>
                            </m:r>
                            <m:r>
                              <m:t xml:space="preserve">−</m:t>
                            </m:r>
                            <m:sSup>
                              <m:e>
                                <m:r>
                                  <m:t xml:space="preserve">β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t xml:space="preserve">,</m:t>
                    </m:r>
                    <m:r>
                      <m:t xml:space="preserve">και</m:t>
                    </m:r>
                    <m:r>
                      <m:t xml:space="preserve">β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υ</m:t>
                        </m:r>
                      </m:num>
                      <m:den>
                        <m:r>
                          <m:t xml:space="preserve">c</m:t>
                        </m:r>
                      </m:den>
                    </m:f>
                    <m:r>
                      <m:t xml:space="preserve">,</m:t>
                    </m:r>
                    <m:r>
                      <m:t xml:space="preserve">με</m:t>
                    </m:r>
                    <m:r>
                      <m:t xml:space="preserve">υ</m:t>
                    </m:r>
                    <m:r>
                      <m:t xml:space="preserve">=</m:t>
                    </m:r>
                    <m:r>
                      <m:t xml:space="preserve">ταχύτητα</m:t>
                    </m:r>
                    <m:r>
                      <m:t xml:space="preserve">σωματιδίου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48" name="Formula 7"/>
              <p:cNvSpPr txBox="1"/>
              <p:nvPr/>
            </p:nvSpPr>
            <p:spPr>
              <a:xfrm>
                <a:off x="640080" y="4380840"/>
                <a:ext cx="4107960" cy="3913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r>
                      <m:t xml:space="preserve">=</m:t>
                    </m:r>
                    <m:r>
                      <m:t xml:space="preserve">m</m:t>
                    </m:r>
                    <m:r>
                      <m:t xml:space="preserve">γ</m:t>
                    </m:r>
                    <m:r>
                      <m:t xml:space="preserve">υ</m:t>
                    </m:r>
                    <m:r>
                      <m:t xml:space="preserve">=</m:t>
                    </m:r>
                    <m:r>
                      <m:t xml:space="preserve">m</m:t>
                    </m:r>
                    <m:r>
                      <m:t xml:space="preserve">γ</m:t>
                    </m:r>
                    <m:r>
                      <m:t xml:space="preserve">β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p</m:t>
                    </m:r>
                    <m:r>
                      <m:t xml:space="preserve">=</m:t>
                    </m:r>
                    <m:r>
                      <m:t xml:space="preserve">ορμή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49" name="TextShape 8"/>
          <p:cNvSpPr txBox="1"/>
          <p:nvPr/>
        </p:nvSpPr>
        <p:spPr>
          <a:xfrm>
            <a:off x="360" y="754560"/>
            <a:ext cx="9829800" cy="457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Σχετικιστική κινηματική: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650" name="" descr=""/>
          <p:cNvPicPr/>
          <p:nvPr/>
        </p:nvPicPr>
        <p:blipFill>
          <a:blip r:embed="rId1"/>
          <a:stretch/>
        </p:blipFill>
        <p:spPr>
          <a:xfrm>
            <a:off x="6836400" y="1285560"/>
            <a:ext cx="2008440" cy="1953000"/>
          </a:xfrm>
          <a:prstGeom prst="rect">
            <a:avLst/>
          </a:prstGeom>
          <a:ln>
            <a:noFill/>
          </a:ln>
        </p:spPr>
      </p:pic>
      <p:sp>
        <p:nvSpPr>
          <p:cNvPr id="651" name="TextShape 9"/>
          <p:cNvSpPr txBox="1"/>
          <p:nvPr/>
        </p:nvSpPr>
        <p:spPr>
          <a:xfrm>
            <a:off x="37800" y="1712880"/>
            <a:ext cx="140904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ff0000"/>
                </a:solidFill>
                <a:latin typeface="DejaVu Sans"/>
              </a:rPr>
              <a:t>ενέργεια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52" name="TextShape 10"/>
          <p:cNvSpPr txBox="1"/>
          <p:nvPr/>
        </p:nvSpPr>
        <p:spPr>
          <a:xfrm>
            <a:off x="1532520" y="1949760"/>
            <a:ext cx="8787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μάζα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53" name="TextShape 11"/>
          <p:cNvSpPr txBox="1"/>
          <p:nvPr/>
        </p:nvSpPr>
        <p:spPr>
          <a:xfrm>
            <a:off x="2768400" y="2034360"/>
            <a:ext cx="37119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DejaVu Sans"/>
              </a:rPr>
              <a:t>c = ταχύτητα του φωτός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54" name="TextShape 12"/>
          <p:cNvSpPr txBox="1"/>
          <p:nvPr/>
        </p:nvSpPr>
        <p:spPr>
          <a:xfrm>
            <a:off x="1132200" y="1094760"/>
            <a:ext cx="6713640" cy="86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200" spc="-1" strike="noStrike">
                <a:solidFill>
                  <a:srgbClr val="ff0000"/>
                </a:solidFill>
                <a:latin typeface="DejaVu Sans"/>
              </a:rPr>
              <a:t>E</a:t>
            </a:r>
            <a:r>
              <a:rPr b="0" lang="en-US" sz="3200" spc="-1" strike="noStrike">
                <a:solidFill>
                  <a:srgbClr val="3333cc"/>
                </a:solidFill>
                <a:latin typeface="DejaVu Sans"/>
              </a:rPr>
              <a:t> = m</a:t>
            </a:r>
            <a:r>
              <a:rPr b="0" lang="en-US" sz="3200" spc="-1" strike="noStrike">
                <a:solidFill>
                  <a:srgbClr val="000000"/>
                </a:solidFill>
                <a:latin typeface="DejaVu Sans"/>
              </a:rPr>
              <a:t>c</a:t>
            </a:r>
            <a:r>
              <a:rPr b="0" lang="en-US" sz="3200" spc="-1" strike="noStrike" baseline="30000">
                <a:solidFill>
                  <a:srgbClr val="000000"/>
                </a:solidFill>
                <a:latin typeface="DejaVu Sans"/>
              </a:rPr>
              <a:t>2  </a:t>
            </a:r>
            <a:r>
              <a:rPr b="0" lang="en-US" sz="2000" spc="-1" strike="noStrike">
                <a:solidFill>
                  <a:srgbClr val="000000"/>
                </a:solidFill>
                <a:latin typeface="DejaVu Sans"/>
              </a:rPr>
              <a:t>= η ενέργεια πού έχω επειδή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DejaVu Sans"/>
              </a:rPr>
              <a:t>                         </a:t>
            </a:r>
            <a:r>
              <a:rPr b="0" lang="en-US" sz="2000" spc="-1" strike="noStrike">
                <a:solidFill>
                  <a:srgbClr val="000000"/>
                </a:solidFill>
                <a:latin typeface="DejaVu Sans"/>
              </a:rPr>
              <a:t>απλά και μόνο έχω μάζα m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55" name="Line 13"/>
          <p:cNvSpPr/>
          <p:nvPr/>
        </p:nvSpPr>
        <p:spPr>
          <a:xfrm flipV="1">
            <a:off x="975600" y="1586160"/>
            <a:ext cx="228600" cy="2286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Line 14"/>
          <p:cNvSpPr/>
          <p:nvPr/>
        </p:nvSpPr>
        <p:spPr>
          <a:xfrm flipV="1">
            <a:off x="1974600" y="1670760"/>
            <a:ext cx="228600" cy="2286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Line 15"/>
          <p:cNvSpPr/>
          <p:nvPr/>
        </p:nvSpPr>
        <p:spPr>
          <a:xfrm flipH="1" flipV="1">
            <a:off x="2588400" y="1670760"/>
            <a:ext cx="383400" cy="3866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8" name="CustomShape 16"/>
          <p:cNvSpPr/>
          <p:nvPr/>
        </p:nvSpPr>
        <p:spPr>
          <a:xfrm>
            <a:off x="7423200" y="828360"/>
            <a:ext cx="2514600" cy="914400"/>
          </a:xfrm>
          <a:prstGeom prst="wedgeRoundRectCallout">
            <a:avLst>
              <a:gd name="adj1" fmla="val -27171"/>
              <a:gd name="adj2" fmla="val 87935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Η μάζα είναι μια μορφή ενέργειας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59" name="TextShape 17"/>
          <p:cNvSpPr txBox="1"/>
          <p:nvPr/>
        </p:nvSpPr>
        <p:spPr>
          <a:xfrm>
            <a:off x="3841200" y="5122800"/>
            <a:ext cx="505080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→ 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E [MeV], p [MeV/c], m [MeV/c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]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60" name="Formula 18"/>
              <p:cNvSpPr txBox="1"/>
              <p:nvPr/>
            </p:nvSpPr>
            <p:spPr>
              <a:xfrm>
                <a:off x="4203720" y="5639400"/>
                <a:ext cx="5667840" cy="433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Σημείωση: με c = </m:t>
                    </m:r>
                    <m:r>
                      <m:rPr>
                        <m:lit/>
                        <m:nor/>
                      </m:rPr>
                      <m:t xml:space="preserve">1,</m:t>
                    </m:r>
                    <m:r>
                      <m:rPr>
                        <m:lit/>
                        <m:nor/>
                      </m:rPr>
                      <m:t xml:space="preserve"> γράφουμε</m:t>
                    </m:r>
                    <m:r>
                      <m:t xml:space="preserve">: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=p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+m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rPr>
                        <m:lit/>
                        <m:nor/>
                      </m:rPr>
                      <m:t xml:space="preserve">,κλπ.</m:t>
                    </m:r>
                  </m:oMath>
                </a14:m>
              </a:p>
            </p:txBody>
          </p:sp>
        </mc:Choice>
        <mc:Fallback/>
      </mc:AlternateContent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CustomShape 1"/>
          <p:cNvSpPr/>
          <p:nvPr/>
        </p:nvSpPr>
        <p:spPr>
          <a:xfrm>
            <a:off x="228600" y="2442600"/>
            <a:ext cx="96012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CustomShape 2"/>
          <p:cNvSpPr/>
          <p:nvPr/>
        </p:nvSpPr>
        <p:spPr>
          <a:xfrm>
            <a:off x="203400" y="577800"/>
            <a:ext cx="64008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3" name="TextShape 3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Μονάδες</a:t>
            </a:r>
            <a:endParaRPr b="0" lang="en-GB" sz="2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64" name="Formula 4"/>
              <p:cNvSpPr txBox="1"/>
              <p:nvPr/>
            </p:nvSpPr>
            <p:spPr>
              <a:xfrm>
                <a:off x="169200" y="2325600"/>
                <a:ext cx="9633600" cy="698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65" name="Formula 5"/>
              <p:cNvSpPr txBox="1"/>
              <p:nvPr/>
            </p:nvSpPr>
            <p:spPr>
              <a:xfrm>
                <a:off x="207720" y="61272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66" name="Formula 6"/>
              <p:cNvSpPr txBox="1"/>
              <p:nvPr/>
            </p:nvSpPr>
            <p:spPr>
              <a:xfrm>
                <a:off x="135720" y="1153080"/>
                <a:ext cx="8881920" cy="426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μονάδα ενέργειας</m:t>
                    </m:r>
                    <m:r>
                      <m:t xml:space="preserve">≡</m:t>
                    </m:r>
                    <m:r>
                      <m:t xml:space="preserve">eV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Cb</m:t>
                    </m:r>
                    <m:r>
                      <m:t xml:space="preserve">∗</m:t>
                    </m:r>
                    <m:r>
                      <m:t xml:space="preserve">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Joule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67" name="TextShape 7"/>
          <p:cNvSpPr txBox="1"/>
          <p:nvPr/>
        </p:nvSpPr>
        <p:spPr>
          <a:xfrm>
            <a:off x="169200" y="1519200"/>
            <a:ext cx="86868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Συνήθως χρησιμοποιούμε το MeV (= 10</a:t>
            </a:r>
            <a:r>
              <a:rPr b="0" lang="en-GB" sz="2200" spc="-1" strike="noStrike" baseline="101000">
                <a:latin typeface="Bitstream Vera Sans"/>
              </a:rPr>
              <a:t>6</a:t>
            </a:r>
            <a:r>
              <a:rPr b="0" lang="en-GB" sz="2200" spc="-1" strike="noStrike">
                <a:latin typeface="Bitstream Vera Sans"/>
              </a:rPr>
              <a:t> eV)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68" name="TextShape 8"/>
          <p:cNvSpPr txBox="1"/>
          <p:nvPr/>
        </p:nvSpPr>
        <p:spPr>
          <a:xfrm>
            <a:off x="131040" y="2069280"/>
            <a:ext cx="60588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Σταθερά του Plank =</a:t>
            </a:r>
            <a:r>
              <a:rPr b="1" lang="en-GB" sz="2200" spc="-1" strike="noStrike">
                <a:latin typeface="Bitstream Vera Sans"/>
              </a:rPr>
              <a:t> h</a:t>
            </a:r>
            <a:r>
              <a:rPr b="0" lang="en-GB" sz="2200" spc="-1" strike="noStrike">
                <a:latin typeface="Bitstream Vera Sans"/>
              </a:rPr>
              <a:t> = 6.626 x 10</a:t>
            </a:r>
            <a:r>
              <a:rPr b="0" lang="en-GB" sz="2200" spc="-1" strike="noStrike" baseline="101000">
                <a:latin typeface="Bitstream Vera Sans"/>
              </a:rPr>
              <a:t>-3 4</a:t>
            </a:r>
            <a:r>
              <a:rPr b="0" lang="en-GB" sz="2200" spc="-1" strike="noStrike">
                <a:latin typeface="Bitstream Vera Sans"/>
              </a:rPr>
              <a:t> J s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69" name="TextShape 9"/>
          <p:cNvSpPr txBox="1"/>
          <p:nvPr/>
        </p:nvSpPr>
        <p:spPr>
          <a:xfrm>
            <a:off x="144000" y="4229280"/>
            <a:ext cx="9842400" cy="28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latin typeface="Bitstream Vera Sans"/>
              </a:rPr>
              <a:t>Μετράμε: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Μάζα</a:t>
            </a:r>
            <a:r>
              <a:rPr b="0" lang="en-GB" sz="2000" spc="-1" strike="noStrike">
                <a:latin typeface="Bitstream Vera Sans"/>
              </a:rPr>
              <a:t>: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MeV/c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  (αφού Ε = mc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)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Ορμή:</a:t>
            </a: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MeV/c</a:t>
            </a:r>
            <a:r>
              <a:rPr b="0" lang="en-GB" sz="2000" spc="-1" strike="noStrike">
                <a:latin typeface="Bitstream Vera Sans"/>
              </a:rPr>
              <a:t> (αφού p = mγβc)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Χρόνο</a:t>
            </a:r>
            <a:r>
              <a:rPr b="0" lang="en-GB" sz="2000" spc="-1" strike="noStrike">
                <a:latin typeface="Bitstream Vera Sans"/>
              </a:rPr>
              <a:t> σε: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1/MeV</a:t>
            </a:r>
            <a:r>
              <a:rPr b="0" lang="en-GB" sz="2000" spc="-1" strike="noStrike">
                <a:latin typeface="Bitstream Vera Sans"/>
              </a:rPr>
              <a:t> (αφού η μονάδα δράσης = Ενέργεια * Xρόνος = 1)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Μήκος</a:t>
            </a:r>
            <a:r>
              <a:rPr b="0" lang="en-GB" sz="2000" spc="-1" strike="noStrike">
                <a:latin typeface="Bitstream Vera Sans"/>
              </a:rPr>
              <a:t> σε: μονάδες χρόνου =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1/MeV</a:t>
            </a:r>
            <a:r>
              <a:rPr b="0" lang="en-GB" sz="2000" spc="-1" strike="noStrike">
                <a:latin typeface="Bitstream Vera Sans"/>
              </a:rPr>
              <a:t> (αφού η μονάδα ταχύτητας=1)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1 amu</a:t>
            </a:r>
            <a:r>
              <a:rPr b="0" lang="en-GB" sz="2000" spc="-1" strike="noStrike">
                <a:latin typeface="Bitstream Vera Sans"/>
              </a:rPr>
              <a:t> = 1/12 μάζας ουδέτρου ατόμου </a:t>
            </a:r>
            <a:r>
              <a:rPr b="0" lang="en-GB" sz="2000" spc="-1" strike="noStrike" baseline="101000">
                <a:latin typeface="Bitstream Vera Sans"/>
              </a:rPr>
              <a:t>12</a:t>
            </a:r>
            <a:r>
              <a:rPr b="0" lang="en-GB" sz="2000" spc="-1" strike="noStrike">
                <a:latin typeface="Bitstream Vera Sans"/>
              </a:rPr>
              <a:t>C = 931.5 MeV/c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Mάζα ηλεκτρονίου = 0.511 MeV/c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Μάζα πρωτονίου = 938.3 MeV/c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,  Μάζα νετρονίου  = 939.6 MeV/c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70" name="Line 10"/>
          <p:cNvSpPr/>
          <p:nvPr/>
        </p:nvSpPr>
        <p:spPr>
          <a:xfrm>
            <a:off x="349200" y="1083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1" name="Line 11"/>
          <p:cNvSpPr/>
          <p:nvPr/>
        </p:nvSpPr>
        <p:spPr>
          <a:xfrm>
            <a:off x="349560" y="2019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2" name="Line 12"/>
          <p:cNvSpPr/>
          <p:nvPr/>
        </p:nvSpPr>
        <p:spPr>
          <a:xfrm>
            <a:off x="349920" y="3027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3" name="Line 13"/>
          <p:cNvSpPr/>
          <p:nvPr/>
        </p:nvSpPr>
        <p:spPr>
          <a:xfrm>
            <a:off x="350280" y="4251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TextShape 14"/>
          <p:cNvSpPr txBox="1"/>
          <p:nvPr/>
        </p:nvSpPr>
        <p:spPr>
          <a:xfrm>
            <a:off x="4764600" y="3033000"/>
            <a:ext cx="5279400" cy="1235880"/>
          </a:xfrm>
          <a:prstGeom prst="rect">
            <a:avLst/>
          </a:prstGeom>
          <a:solidFill>
            <a:srgbClr val="23ff23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Θα χρησιμοποιούμε παντού: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eV για ενέργεια (</a:t>
            </a:r>
            <a:r>
              <a:rPr b="0" lang="en-GB" sz="1800" spc="-1" strike="noStrike">
                <a:latin typeface="Bitstream Vera Sans"/>
              </a:rPr>
              <a:t>ή MeV στην πυρηνική</a:t>
            </a:r>
            <a:r>
              <a:rPr b="1" lang="en-GB" sz="1800" spc="-1" strike="noStrike">
                <a:latin typeface="Bitstream Vera Sans"/>
              </a:rPr>
              <a:t>),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1/4πε</a:t>
            </a:r>
            <a:r>
              <a:rPr b="1" lang="en-GB" sz="1800" spc="-1" strike="noStrike" baseline="-101000">
                <a:latin typeface="Bitstream Vera Sans"/>
              </a:rPr>
              <a:t>0</a:t>
            </a:r>
            <a:r>
              <a:rPr b="1" lang="en-GB" sz="1800" spc="-1" strike="noStrike">
                <a:latin typeface="Bitstream Vera Sans"/>
              </a:rPr>
              <a:t> = 1 σε όλους τους τύπους,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και θα βάζουμε: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75" name="Formula 15"/>
              <p:cNvSpPr txBox="1"/>
              <p:nvPr/>
            </p:nvSpPr>
            <p:spPr>
              <a:xfrm>
                <a:off x="172080" y="3058920"/>
                <a:ext cx="4552920" cy="772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α=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4</m:t>
                        </m:r>
                        <m:sSub>
                          <m:e>
                            <m:r>
                              <m:rPr>
                                <m:lit/>
                                <m:nor/>
                              </m:rPr>
                              <m:t xml:space="preserve">πε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mks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cgs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76" name="CustomShape 16"/>
          <p:cNvSpPr/>
          <p:nvPr/>
        </p:nvSpPr>
        <p:spPr>
          <a:xfrm>
            <a:off x="6650640" y="3918600"/>
            <a:ext cx="3429000" cy="4248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77" name="Formula 17"/>
              <p:cNvSpPr txBox="1"/>
              <p:nvPr/>
            </p:nvSpPr>
            <p:spPr>
              <a:xfrm>
                <a:off x="6832800" y="3959280"/>
                <a:ext cx="3201480" cy="353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α</m:t>
                    </m:r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α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678" name="TextShape 18"/>
          <p:cNvSpPr txBox="1"/>
          <p:nvPr/>
        </p:nvSpPr>
        <p:spPr>
          <a:xfrm>
            <a:off x="178200" y="3765600"/>
            <a:ext cx="4406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α = η σταθερά λεπής υφής = 1/137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79" name="CustomShape 19"/>
          <p:cNvSpPr/>
          <p:nvPr/>
        </p:nvSpPr>
        <p:spPr>
          <a:xfrm>
            <a:off x="6650640" y="4386600"/>
            <a:ext cx="3429000" cy="4248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680" name="Formula 20"/>
              <p:cNvSpPr txBox="1"/>
              <p:nvPr/>
            </p:nvSpPr>
            <p:spPr>
              <a:xfrm>
                <a:off x="6833160" y="4391280"/>
                <a:ext cx="2320920" cy="319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=</m:t>
                    </m:r>
                    <m:r>
                      <m:t xml:space="preserve">197</m:t>
                    </m:r>
                    <m:r>
                      <m:t xml:space="preserve">MeV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810720" y="725400"/>
            <a:ext cx="4425480" cy="6253200"/>
          </a:xfrm>
          <a:prstGeom prst="rect">
            <a:avLst/>
          </a:prstGeom>
          <a:ln>
            <a:noFill/>
          </a:ln>
        </p:spPr>
      </p:pic>
      <p:sp>
        <p:nvSpPr>
          <p:cNvPr id="214" name="Line 1"/>
          <p:cNvSpPr/>
          <p:nvPr/>
        </p:nvSpPr>
        <p:spPr>
          <a:xfrm>
            <a:off x="2382480" y="2319840"/>
            <a:ext cx="0" cy="1927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TextShape 2"/>
          <p:cNvSpPr txBox="1"/>
          <p:nvPr/>
        </p:nvSpPr>
        <p:spPr>
          <a:xfrm>
            <a:off x="-20880" y="2132280"/>
            <a:ext cx="78048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Ν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3111120" y="5804280"/>
            <a:ext cx="78048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Ζ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217" name="TextShape 4"/>
          <p:cNvSpPr txBox="1"/>
          <p:nvPr/>
        </p:nvSpPr>
        <p:spPr>
          <a:xfrm>
            <a:off x="504360" y="131760"/>
            <a:ext cx="9071640" cy="5932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4000" spc="-1" strike="noStrike">
                <a:latin typeface="Bitstream Vera Sans"/>
              </a:rPr>
              <a:t>Κοιλάδα β-σταθερότητας </a:t>
            </a:r>
            <a:endParaRPr b="0" lang="en-GB" sz="4000" spc="-1" strike="noStrike">
              <a:latin typeface="Bitstream Vera Sans"/>
            </a:endParaRPr>
          </a:p>
        </p:txBody>
      </p:sp>
      <p:sp>
        <p:nvSpPr>
          <p:cNvPr id="218" name="Line 5"/>
          <p:cNvSpPr/>
          <p:nvPr/>
        </p:nvSpPr>
        <p:spPr>
          <a:xfrm flipH="1">
            <a:off x="5081400" y="914400"/>
            <a:ext cx="1393200" cy="2844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TextShape 6"/>
          <p:cNvSpPr txBox="1"/>
          <p:nvPr/>
        </p:nvSpPr>
        <p:spPr>
          <a:xfrm>
            <a:off x="6116760" y="764640"/>
            <a:ext cx="4015440" cy="355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Σχήμα 4.6 στο βιβλίο σας</a:t>
            </a:r>
            <a:endParaRPr b="0" lang="en-GB" sz="2000" spc="-1" strike="noStrike">
              <a:latin typeface="Bitstream Vera Sans"/>
            </a:endParaRPr>
          </a:p>
        </p:txBody>
      </p:sp>
      <p:grpSp>
        <p:nvGrpSpPr>
          <p:cNvPr id="220" name="Group 7"/>
          <p:cNvGrpSpPr/>
          <p:nvPr/>
        </p:nvGrpSpPr>
        <p:grpSpPr>
          <a:xfrm>
            <a:off x="1202400" y="1936800"/>
            <a:ext cx="2239200" cy="457200"/>
            <a:chOff x="1202400" y="1936800"/>
            <a:chExt cx="2239200" cy="457200"/>
          </a:xfrm>
        </p:grpSpPr>
        <p:sp>
          <p:nvSpPr>
            <p:cNvPr id="221" name="CustomShape 8"/>
            <p:cNvSpPr/>
            <p:nvPr/>
          </p:nvSpPr>
          <p:spPr>
            <a:xfrm>
              <a:off x="1339200" y="1936800"/>
              <a:ext cx="2102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TextShape 9"/>
            <p:cNvSpPr txBox="1"/>
            <p:nvPr/>
          </p:nvSpPr>
          <p:spPr>
            <a:xfrm>
              <a:off x="1202400" y="1952280"/>
              <a:ext cx="1830240" cy="357120"/>
            </a:xfrm>
            <a:prstGeom prst="rect">
              <a:avLst/>
            </a:prstGeom>
            <a:noFill/>
            <a:ln>
              <a:noFill/>
            </a:ln>
          </p:spPr>
          <p:txBody>
            <a:bodyPr lIns="0" rIns="0" tIns="0" bIns="0"/>
            <a:p>
              <a:pPr marL="432000" indent="-324000">
                <a:spcAft>
                  <a:spcPts val="141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GB" sz="2400" spc="-1" strike="noStrike">
                  <a:solidFill>
                    <a:srgbClr val="0000ff"/>
                  </a:solidFill>
                  <a:latin typeface="Bitstream Vera Sans"/>
                </a:rPr>
                <a:t> </a:t>
              </a:r>
              <a:r>
                <a:rPr b="1" lang="en-GB" sz="2400" spc="-1" strike="noStrike">
                  <a:solidFill>
                    <a:srgbClr val="0000ff"/>
                  </a:solidFill>
                  <a:latin typeface="Bitstream Vera Sans"/>
                </a:rPr>
                <a:t>Ζ &lt; Α/2</a:t>
              </a:r>
              <a:endParaRPr b="0" lang="en-GB" sz="2400" spc="-1" strike="noStrike">
                <a:latin typeface="Bitstream Vera Sans"/>
              </a:endParaRPr>
            </a:p>
          </p:txBody>
        </p:sp>
      </p:grpSp>
      <p:sp>
        <p:nvSpPr>
          <p:cNvPr id="223" name="CustomShape 10"/>
          <p:cNvSpPr/>
          <p:nvPr/>
        </p:nvSpPr>
        <p:spPr>
          <a:xfrm>
            <a:off x="2729160" y="4259160"/>
            <a:ext cx="3584520" cy="97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57960" tIns="0" bIns="0"/>
          <a:p>
            <a:pPr marL="56880">
              <a:lnSpc>
                <a:spcPct val="100000"/>
              </a:lnSpc>
            </a:pPr>
            <a:r>
              <a:rPr b="0" lang="en-GB" sz="2400" spc="-1" strike="noStrike">
                <a:solidFill>
                  <a:srgbClr val="0000ff"/>
                </a:solidFill>
                <a:latin typeface="Tahoma"/>
                <a:ea typeface="Tahoma"/>
              </a:rPr>
              <a:t>Για A=σταθερό: </a:t>
            </a: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pPr marL="56880"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       </a:t>
            </a: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Οι πυρήνες διαφέρουν </a:t>
            </a:r>
            <a:endParaRPr b="0" lang="en-GB" sz="2000" spc="-1" strike="noStrike">
              <a:latin typeface="Bitstream Vera Sans"/>
            </a:endParaRPr>
          </a:p>
          <a:p>
            <a:pPr marL="56880"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       </a:t>
            </a: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ως προς το Ζ (και N)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24" name="TextShape 11"/>
          <p:cNvSpPr txBox="1"/>
          <p:nvPr/>
        </p:nvSpPr>
        <p:spPr>
          <a:xfrm>
            <a:off x="5486400" y="1711800"/>
            <a:ext cx="4608000" cy="2098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Για κάθε Α, τα β-σταθερά νουκλίδια είναι στη μαύρη ζώνη (“κοιλάδα σταθερότητας” - “valuey of stability”).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Αυτά που είναι μακρυά απ'την κοιλάδα, πάνε προς αυτήν με διασπάσεις β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+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(= e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+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ή β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-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(= e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-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25" name="Line 12"/>
          <p:cNvSpPr/>
          <p:nvPr/>
        </p:nvSpPr>
        <p:spPr>
          <a:xfrm flipH="1">
            <a:off x="3657600" y="2057400"/>
            <a:ext cx="2057400" cy="4572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6" name="Group 13"/>
          <p:cNvGrpSpPr/>
          <p:nvPr/>
        </p:nvGrpSpPr>
        <p:grpSpPr>
          <a:xfrm>
            <a:off x="6562080" y="4142160"/>
            <a:ext cx="3230640" cy="2715840"/>
            <a:chOff x="6562080" y="4142160"/>
            <a:chExt cx="3230640" cy="2715840"/>
          </a:xfrm>
        </p:grpSpPr>
        <p:sp>
          <p:nvSpPr>
            <p:cNvPr id="227" name="Line 14"/>
            <p:cNvSpPr/>
            <p:nvPr/>
          </p:nvSpPr>
          <p:spPr>
            <a:xfrm flipH="1">
              <a:off x="7064640" y="4560840"/>
              <a:ext cx="2244600" cy="1943640"/>
            </a:xfrm>
            <a:prstGeom prst="line">
              <a:avLst/>
            </a:prstGeom>
            <a:ln w="9360">
              <a:solidFill>
                <a:srgbClr val="000000"/>
              </a:solidFill>
              <a:custDash>
                <a:ds d="400000" sp="3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Line 15"/>
            <p:cNvSpPr/>
            <p:nvPr/>
          </p:nvSpPr>
          <p:spPr>
            <a:xfrm>
              <a:off x="8263440" y="4142160"/>
              <a:ext cx="560160" cy="55152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Line 16"/>
            <p:cNvSpPr/>
            <p:nvPr/>
          </p:nvSpPr>
          <p:spPr>
            <a:xfrm>
              <a:off x="7224840" y="5009400"/>
              <a:ext cx="558720" cy="5508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Line 17"/>
            <p:cNvSpPr/>
            <p:nvPr/>
          </p:nvSpPr>
          <p:spPr>
            <a:xfrm flipH="1" flipV="1">
              <a:off x="8183520" y="5953680"/>
              <a:ext cx="559080" cy="5508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Line 18"/>
            <p:cNvSpPr/>
            <p:nvPr/>
          </p:nvSpPr>
          <p:spPr>
            <a:xfrm flipH="1" flipV="1">
              <a:off x="9140760" y="5086800"/>
              <a:ext cx="560160" cy="55152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32" name="Group 19"/>
            <p:cNvGrpSpPr/>
            <p:nvPr/>
          </p:nvGrpSpPr>
          <p:grpSpPr>
            <a:xfrm>
              <a:off x="6562080" y="4294080"/>
              <a:ext cx="729720" cy="2238120"/>
              <a:chOff x="6562080" y="4294080"/>
              <a:chExt cx="729720" cy="2238120"/>
            </a:xfrm>
          </p:grpSpPr>
          <p:sp>
            <p:nvSpPr>
              <p:cNvPr id="233" name="Line 20"/>
              <p:cNvSpPr/>
              <p:nvPr/>
            </p:nvSpPr>
            <p:spPr>
              <a:xfrm flipV="1">
                <a:off x="6917760" y="4562280"/>
                <a:ext cx="1080" cy="196992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  <a:tailEnd len="lg" type="arrow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4" name="CustomShape 21"/>
              <p:cNvSpPr/>
              <p:nvPr/>
            </p:nvSpPr>
            <p:spPr>
              <a:xfrm>
                <a:off x="6562080" y="4294080"/>
                <a:ext cx="729720" cy="324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b="0" lang="en-GB" sz="18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N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</p:grpSp>
        <p:grpSp>
          <p:nvGrpSpPr>
            <p:cNvPr id="235" name="Group 22"/>
            <p:cNvGrpSpPr/>
            <p:nvPr/>
          </p:nvGrpSpPr>
          <p:grpSpPr>
            <a:xfrm>
              <a:off x="7078320" y="6532920"/>
              <a:ext cx="2642040" cy="325080"/>
              <a:chOff x="7078320" y="6532920"/>
              <a:chExt cx="2642040" cy="325080"/>
            </a:xfrm>
          </p:grpSpPr>
          <p:sp>
            <p:nvSpPr>
              <p:cNvPr id="236" name="Line 23"/>
              <p:cNvSpPr/>
              <p:nvPr/>
            </p:nvSpPr>
            <p:spPr>
              <a:xfrm>
                <a:off x="7078320" y="6688800"/>
                <a:ext cx="2155320" cy="108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  <a:tailEnd len="lg" type="arrow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" name="CustomShape 24"/>
              <p:cNvSpPr/>
              <p:nvPr/>
            </p:nvSpPr>
            <p:spPr>
              <a:xfrm>
                <a:off x="8988840" y="6532920"/>
                <a:ext cx="731520" cy="325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/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b="0" lang="en-GB" sz="18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Z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</p:grpSp>
        <p:sp>
          <p:nvSpPr>
            <p:cNvPr id="238" name="CustomShape 25"/>
            <p:cNvSpPr/>
            <p:nvPr/>
          </p:nvSpPr>
          <p:spPr>
            <a:xfrm rot="19080000">
              <a:off x="7675560" y="5295240"/>
              <a:ext cx="1512720" cy="2365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561" y="1474"/>
                  </a:lnTo>
                  <a:lnTo>
                    <a:pt x="21600" y="21600"/>
                  </a:lnTo>
                  <a:lnTo>
                    <a:pt x="39" y="20126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valley of stability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239" name="CustomShape 26"/>
            <p:cNvSpPr/>
            <p:nvPr/>
          </p:nvSpPr>
          <p:spPr>
            <a:xfrm>
              <a:off x="7224840" y="4535280"/>
              <a:ext cx="1528560" cy="563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unstable to β- decay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240" name="CustomShape 27"/>
            <p:cNvSpPr/>
            <p:nvPr/>
          </p:nvSpPr>
          <p:spPr>
            <a:xfrm>
              <a:off x="8263800" y="5560560"/>
              <a:ext cx="1528920" cy="400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/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b="0" lang="en-GB" sz="1200" spc="-1" strike="noStrike">
                <a:latin typeface="Bitstream Vera Sans"/>
              </a:endParaRPr>
            </a:p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unstable to  β+ decay  (or e- capture)  </a:t>
              </a:r>
              <a:br/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</a:rPr>
                <a:t> </a:t>
              </a:r>
              <a:endParaRPr b="0" lang="en-GB" sz="1200" spc="-1" strike="noStrike">
                <a:latin typeface="Bitstream Vera Sans"/>
              </a:endParaRPr>
            </a:p>
          </p:txBody>
        </p:sp>
      </p:grpSp>
      <p:sp>
        <p:nvSpPr>
          <p:cNvPr id="241" name="Line 28"/>
          <p:cNvSpPr/>
          <p:nvPr/>
        </p:nvSpPr>
        <p:spPr>
          <a:xfrm>
            <a:off x="914400" y="2971800"/>
            <a:ext cx="3126960" cy="2925000"/>
          </a:xfrm>
          <a:prstGeom prst="line">
            <a:avLst/>
          </a:prstGeom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Line 29"/>
          <p:cNvSpPr/>
          <p:nvPr/>
        </p:nvSpPr>
        <p:spPr>
          <a:xfrm>
            <a:off x="2286000" y="4692600"/>
            <a:ext cx="228600" cy="228600"/>
          </a:xfrm>
          <a:prstGeom prst="line">
            <a:avLst/>
          </a:prstGeom>
          <a:ln w="36720">
            <a:solidFill>
              <a:srgbClr val="0000ff"/>
            </a:solidFill>
            <a:custDash>
              <a:ds d="0" sp="0"/>
              <a:ds d="0" sp="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Line 30"/>
          <p:cNvSpPr/>
          <p:nvPr/>
        </p:nvSpPr>
        <p:spPr>
          <a:xfrm flipH="1">
            <a:off x="2514600" y="4692600"/>
            <a:ext cx="228600" cy="228600"/>
          </a:xfrm>
          <a:prstGeom prst="line">
            <a:avLst/>
          </a:prstGeom>
          <a:ln w="36720">
            <a:solidFill>
              <a:srgbClr val="0000ff"/>
            </a:solidFill>
            <a:custDash>
              <a:ds d="0" sp="0"/>
              <a:ds d="0" sp="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Ενέργεια σύνδεσης ανά νουκλεόνιο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245" name="" descr=""/>
          <p:cNvPicPr/>
          <p:nvPr/>
        </p:nvPicPr>
        <p:blipFill>
          <a:blip r:embed="rId1"/>
          <a:stretch/>
        </p:blipFill>
        <p:spPr>
          <a:xfrm>
            <a:off x="2372040" y="698040"/>
            <a:ext cx="4983480" cy="6272640"/>
          </a:xfrm>
          <a:prstGeom prst="rect">
            <a:avLst/>
          </a:prstGeom>
          <a:ln>
            <a:noFill/>
          </a:ln>
        </p:spPr>
      </p:pic>
      <p:sp>
        <p:nvSpPr>
          <p:cNvPr id="246" name="TextShape 2"/>
          <p:cNvSpPr txBox="1"/>
          <p:nvPr/>
        </p:nvSpPr>
        <p:spPr>
          <a:xfrm>
            <a:off x="3765240" y="912960"/>
            <a:ext cx="1070280" cy="80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 baseline="101000">
                <a:solidFill>
                  <a:srgbClr val="0000ff"/>
                </a:solidFill>
                <a:latin typeface="Bitstream Vera Sans"/>
              </a:rPr>
              <a:t>5 6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Fe</a:t>
            </a:r>
            <a:endParaRPr b="0" lang="en-GB" sz="2000" spc="-1" strike="noStrike">
              <a:latin typeface="Bitstream Vera Sans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504000" y="37800"/>
            <a:ext cx="9325800" cy="106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 και  β διάσπαση: οι πυρήνες αλλάζουν - Ραδιενεργές σειρές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2330640" y="6477120"/>
            <a:ext cx="322704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ff"/>
                </a:solidFill>
                <a:latin typeface="Tahoma"/>
              </a:rPr>
              <a:t>Αριθμός πρωτονίων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249" name="CustomShape 3"/>
          <p:cNvSpPr/>
          <p:nvPr/>
        </p:nvSpPr>
        <p:spPr>
          <a:xfrm rot="16200000">
            <a:off x="-1299960" y="3868560"/>
            <a:ext cx="312516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ff"/>
                </a:solidFill>
                <a:latin typeface="Tahoma"/>
              </a:rPr>
              <a:t>Αριθμός νετρονίων</a:t>
            </a:r>
            <a:endParaRPr b="0" lang="en-GB" sz="2400" spc="-1" strike="noStrike">
              <a:latin typeface="Bitstream Vera Sans"/>
            </a:endParaRPr>
          </a:p>
        </p:txBody>
      </p:sp>
      <p:grpSp>
        <p:nvGrpSpPr>
          <p:cNvPr id="250" name="Group 4"/>
          <p:cNvGrpSpPr/>
          <p:nvPr/>
        </p:nvGrpSpPr>
        <p:grpSpPr>
          <a:xfrm>
            <a:off x="963000" y="2931120"/>
            <a:ext cx="4069080" cy="3239280"/>
            <a:chOff x="963000" y="2931120"/>
            <a:chExt cx="4069080" cy="3239280"/>
          </a:xfrm>
        </p:grpSpPr>
        <p:grpSp>
          <p:nvGrpSpPr>
            <p:cNvPr id="251" name="Group 5"/>
            <p:cNvGrpSpPr/>
            <p:nvPr/>
          </p:nvGrpSpPr>
          <p:grpSpPr>
            <a:xfrm>
              <a:off x="967680" y="3281040"/>
              <a:ext cx="3717000" cy="2889360"/>
              <a:chOff x="967680" y="3281040"/>
              <a:chExt cx="3717000" cy="2889360"/>
            </a:xfrm>
          </p:grpSpPr>
          <p:sp>
            <p:nvSpPr>
              <p:cNvPr id="252" name="CustomShape 6"/>
              <p:cNvSpPr/>
              <p:nvPr/>
            </p:nvSpPr>
            <p:spPr>
              <a:xfrm>
                <a:off x="3940920" y="5592240"/>
                <a:ext cx="74376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3" name="CustomShape 7"/>
              <p:cNvSpPr/>
              <p:nvPr/>
            </p:nvSpPr>
            <p:spPr>
              <a:xfrm>
                <a:off x="3197160" y="5592240"/>
                <a:ext cx="74340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4" name="CustomShape 8"/>
              <p:cNvSpPr/>
              <p:nvPr/>
            </p:nvSpPr>
            <p:spPr>
              <a:xfrm>
                <a:off x="2454840" y="5592240"/>
                <a:ext cx="74232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5" name="CustomShape 9"/>
              <p:cNvSpPr/>
              <p:nvPr/>
            </p:nvSpPr>
            <p:spPr>
              <a:xfrm>
                <a:off x="1711080" y="5592240"/>
                <a:ext cx="74340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6" name="CustomShape 10"/>
              <p:cNvSpPr/>
              <p:nvPr/>
            </p:nvSpPr>
            <p:spPr>
              <a:xfrm>
                <a:off x="967680" y="5592240"/>
                <a:ext cx="74340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7" name="CustomShape 11"/>
              <p:cNvSpPr/>
              <p:nvPr/>
            </p:nvSpPr>
            <p:spPr>
              <a:xfrm>
                <a:off x="3940920" y="5014440"/>
                <a:ext cx="74376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8" name="CustomShape 12"/>
              <p:cNvSpPr/>
              <p:nvPr/>
            </p:nvSpPr>
            <p:spPr>
              <a:xfrm>
                <a:off x="3197160" y="5014440"/>
                <a:ext cx="74340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9" name="CustomShape 13"/>
              <p:cNvSpPr/>
              <p:nvPr/>
            </p:nvSpPr>
            <p:spPr>
              <a:xfrm>
                <a:off x="2454840" y="5014440"/>
                <a:ext cx="74232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0" name="CustomShape 14"/>
              <p:cNvSpPr/>
              <p:nvPr/>
            </p:nvSpPr>
            <p:spPr>
              <a:xfrm>
                <a:off x="1711080" y="5014440"/>
                <a:ext cx="74340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1" name="CustomShape 15"/>
              <p:cNvSpPr/>
              <p:nvPr/>
            </p:nvSpPr>
            <p:spPr>
              <a:xfrm>
                <a:off x="967680" y="5014440"/>
                <a:ext cx="74340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2" name="CustomShape 16"/>
              <p:cNvSpPr/>
              <p:nvPr/>
            </p:nvSpPr>
            <p:spPr>
              <a:xfrm>
                <a:off x="3940920" y="4437000"/>
                <a:ext cx="743760" cy="577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3" name="CustomShape 17"/>
              <p:cNvSpPr/>
              <p:nvPr/>
            </p:nvSpPr>
            <p:spPr>
              <a:xfrm>
                <a:off x="3197160" y="4437000"/>
                <a:ext cx="743400" cy="577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4" name="CustomShape 18"/>
              <p:cNvSpPr/>
              <p:nvPr/>
            </p:nvSpPr>
            <p:spPr>
              <a:xfrm>
                <a:off x="2454840" y="4437000"/>
                <a:ext cx="742320" cy="577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5" name="CustomShape 19"/>
              <p:cNvSpPr/>
              <p:nvPr/>
            </p:nvSpPr>
            <p:spPr>
              <a:xfrm>
                <a:off x="1711080" y="4437000"/>
                <a:ext cx="743400" cy="577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6" name="CustomShape 20"/>
              <p:cNvSpPr/>
              <p:nvPr/>
            </p:nvSpPr>
            <p:spPr>
              <a:xfrm>
                <a:off x="967680" y="4437000"/>
                <a:ext cx="743400" cy="577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7" name="CustomShape 21"/>
              <p:cNvSpPr/>
              <p:nvPr/>
            </p:nvSpPr>
            <p:spPr>
              <a:xfrm>
                <a:off x="3940920" y="3858840"/>
                <a:ext cx="74376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8" name="CustomShape 22"/>
              <p:cNvSpPr/>
              <p:nvPr/>
            </p:nvSpPr>
            <p:spPr>
              <a:xfrm>
                <a:off x="3197160" y="3858840"/>
                <a:ext cx="74340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9" name="CustomShape 23"/>
              <p:cNvSpPr/>
              <p:nvPr/>
            </p:nvSpPr>
            <p:spPr>
              <a:xfrm>
                <a:off x="2454840" y="3858840"/>
                <a:ext cx="74232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0" name="CustomShape 24"/>
              <p:cNvSpPr/>
              <p:nvPr/>
            </p:nvSpPr>
            <p:spPr>
              <a:xfrm>
                <a:off x="1711080" y="3858840"/>
                <a:ext cx="74340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1" name="CustomShape 25"/>
              <p:cNvSpPr/>
              <p:nvPr/>
            </p:nvSpPr>
            <p:spPr>
              <a:xfrm>
                <a:off x="967680" y="3858840"/>
                <a:ext cx="743400" cy="578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2" name="CustomShape 26"/>
              <p:cNvSpPr/>
              <p:nvPr/>
            </p:nvSpPr>
            <p:spPr>
              <a:xfrm>
                <a:off x="3940920" y="3281040"/>
                <a:ext cx="74376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3" name="CustomShape 27"/>
              <p:cNvSpPr/>
              <p:nvPr/>
            </p:nvSpPr>
            <p:spPr>
              <a:xfrm>
                <a:off x="3197160" y="3281040"/>
                <a:ext cx="74340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4" name="CustomShape 28"/>
              <p:cNvSpPr/>
              <p:nvPr/>
            </p:nvSpPr>
            <p:spPr>
              <a:xfrm>
                <a:off x="2454840" y="3281040"/>
                <a:ext cx="74232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5" name="CustomShape 29"/>
              <p:cNvSpPr/>
              <p:nvPr/>
            </p:nvSpPr>
            <p:spPr>
              <a:xfrm>
                <a:off x="1711080" y="3281040"/>
                <a:ext cx="74340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6" name="CustomShape 30"/>
              <p:cNvSpPr/>
              <p:nvPr/>
            </p:nvSpPr>
            <p:spPr>
              <a:xfrm>
                <a:off x="967680" y="3281040"/>
                <a:ext cx="743400" cy="577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7" name="Line 31"/>
              <p:cNvSpPr/>
              <p:nvPr/>
            </p:nvSpPr>
            <p:spPr>
              <a:xfrm>
                <a:off x="967680" y="3281040"/>
                <a:ext cx="371700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8" name="Line 32"/>
              <p:cNvSpPr/>
              <p:nvPr/>
            </p:nvSpPr>
            <p:spPr>
              <a:xfrm>
                <a:off x="967680" y="3858840"/>
                <a:ext cx="371700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9" name="Line 33"/>
              <p:cNvSpPr/>
              <p:nvPr/>
            </p:nvSpPr>
            <p:spPr>
              <a:xfrm>
                <a:off x="967680" y="4437000"/>
                <a:ext cx="371700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0" name="Line 34"/>
              <p:cNvSpPr/>
              <p:nvPr/>
            </p:nvSpPr>
            <p:spPr>
              <a:xfrm>
                <a:off x="967680" y="5014440"/>
                <a:ext cx="371700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1" name="Line 35"/>
              <p:cNvSpPr/>
              <p:nvPr/>
            </p:nvSpPr>
            <p:spPr>
              <a:xfrm>
                <a:off x="967680" y="5592240"/>
                <a:ext cx="371700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2" name="Line 36"/>
              <p:cNvSpPr/>
              <p:nvPr/>
            </p:nvSpPr>
            <p:spPr>
              <a:xfrm>
                <a:off x="967680" y="6170400"/>
                <a:ext cx="371700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3" name="Line 37"/>
              <p:cNvSpPr/>
              <p:nvPr/>
            </p:nvSpPr>
            <p:spPr>
              <a:xfrm>
                <a:off x="967680" y="3281040"/>
                <a:ext cx="0" cy="288936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4" name="Line 38"/>
              <p:cNvSpPr/>
              <p:nvPr/>
            </p:nvSpPr>
            <p:spPr>
              <a:xfrm>
                <a:off x="1711080" y="3281040"/>
                <a:ext cx="0" cy="288936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5" name="Line 39"/>
              <p:cNvSpPr/>
              <p:nvPr/>
            </p:nvSpPr>
            <p:spPr>
              <a:xfrm>
                <a:off x="2454840" y="3281040"/>
                <a:ext cx="0" cy="288936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6" name="Line 40"/>
              <p:cNvSpPr/>
              <p:nvPr/>
            </p:nvSpPr>
            <p:spPr>
              <a:xfrm>
                <a:off x="3197160" y="3281040"/>
                <a:ext cx="0" cy="288936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7" name="Line 41"/>
              <p:cNvSpPr/>
              <p:nvPr/>
            </p:nvSpPr>
            <p:spPr>
              <a:xfrm>
                <a:off x="3940920" y="3281040"/>
                <a:ext cx="0" cy="288936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8" name="Line 42"/>
              <p:cNvSpPr/>
              <p:nvPr/>
            </p:nvSpPr>
            <p:spPr>
              <a:xfrm>
                <a:off x="4684680" y="3281040"/>
                <a:ext cx="0" cy="288936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89" name="Line 43"/>
            <p:cNvSpPr/>
            <p:nvPr/>
          </p:nvSpPr>
          <p:spPr>
            <a:xfrm>
              <a:off x="963000" y="6167160"/>
              <a:ext cx="406908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Line 44"/>
            <p:cNvSpPr/>
            <p:nvPr/>
          </p:nvSpPr>
          <p:spPr>
            <a:xfrm flipV="1">
              <a:off x="967680" y="2931120"/>
              <a:ext cx="0" cy="31780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1" name="Group 45"/>
          <p:cNvGrpSpPr/>
          <p:nvPr/>
        </p:nvGrpSpPr>
        <p:grpSpPr>
          <a:xfrm>
            <a:off x="1730880" y="5016240"/>
            <a:ext cx="1485360" cy="1155600"/>
            <a:chOff x="1730880" y="5016240"/>
            <a:chExt cx="1485360" cy="1155600"/>
          </a:xfrm>
        </p:grpSpPr>
        <p:sp>
          <p:nvSpPr>
            <p:cNvPr id="292" name="Line 46"/>
            <p:cNvSpPr/>
            <p:nvPr/>
          </p:nvSpPr>
          <p:spPr>
            <a:xfrm flipH="1">
              <a:off x="1730880" y="5016240"/>
              <a:ext cx="1485360" cy="115560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CustomShape 47"/>
            <p:cNvSpPr/>
            <p:nvPr/>
          </p:nvSpPr>
          <p:spPr>
            <a:xfrm>
              <a:off x="2436120" y="5452920"/>
              <a:ext cx="43668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/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</a:t>
              </a:r>
              <a:endParaRPr b="0" lang="en-GB" sz="3200" spc="-1" strike="noStrike">
                <a:latin typeface="Bitstream Vera Sans"/>
              </a:endParaRPr>
            </a:p>
          </p:txBody>
        </p:sp>
      </p:grpSp>
      <p:grpSp>
        <p:nvGrpSpPr>
          <p:cNvPr id="294" name="Group 48"/>
          <p:cNvGrpSpPr/>
          <p:nvPr/>
        </p:nvGrpSpPr>
        <p:grpSpPr>
          <a:xfrm>
            <a:off x="2325240" y="4416120"/>
            <a:ext cx="863280" cy="695160"/>
            <a:chOff x="2325240" y="4416120"/>
            <a:chExt cx="863280" cy="695160"/>
          </a:xfrm>
        </p:grpSpPr>
        <p:sp>
          <p:nvSpPr>
            <p:cNvPr id="295" name="CustomShape 49"/>
            <p:cNvSpPr/>
            <p:nvPr/>
          </p:nvSpPr>
          <p:spPr>
            <a:xfrm flipH="1">
              <a:off x="2325240" y="4529880"/>
              <a:ext cx="48240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/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</a:t>
              </a:r>
              <a:r>
                <a:rPr b="1" lang="en-GB" sz="3200" spc="-1" strike="noStrike" baseline="30000">
                  <a:latin typeface="Symbol"/>
                </a:rPr>
                <a:t>-</a:t>
              </a:r>
              <a:endParaRPr b="0" lang="en-GB" sz="3200" spc="-1" strike="noStrike">
                <a:latin typeface="Bitstream Vera Sans"/>
              </a:endParaRPr>
            </a:p>
          </p:txBody>
        </p:sp>
        <p:sp>
          <p:nvSpPr>
            <p:cNvPr id="296" name="Line 50"/>
            <p:cNvSpPr/>
            <p:nvPr/>
          </p:nvSpPr>
          <p:spPr>
            <a:xfrm>
              <a:off x="2444400" y="4416120"/>
              <a:ext cx="744120" cy="58140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7" name="CustomShape 51"/>
          <p:cNvSpPr/>
          <p:nvPr/>
        </p:nvSpPr>
        <p:spPr>
          <a:xfrm>
            <a:off x="3994920" y="5002920"/>
            <a:ext cx="209808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GB" sz="2400" spc="-1" strike="noStrike">
                <a:latin typeface="Tahoma"/>
              </a:rPr>
              <a:t>ή σύλληψη </a:t>
            </a:r>
            <a:endParaRPr b="0" lang="en-GB" sz="24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latin typeface="Tahoma"/>
              </a:rPr>
              <a:t>ηλεκτρονίου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298" name="TextShape 52"/>
          <p:cNvSpPr txBox="1"/>
          <p:nvPr/>
        </p:nvSpPr>
        <p:spPr>
          <a:xfrm>
            <a:off x="471960" y="4850280"/>
            <a:ext cx="80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9" name="TextShape 53"/>
          <p:cNvSpPr txBox="1"/>
          <p:nvPr/>
        </p:nvSpPr>
        <p:spPr>
          <a:xfrm>
            <a:off x="248760" y="5964480"/>
            <a:ext cx="8089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Ν - 2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0" name="TextShape 54"/>
          <p:cNvSpPr txBox="1"/>
          <p:nvPr/>
        </p:nvSpPr>
        <p:spPr>
          <a:xfrm>
            <a:off x="1618200" y="6251040"/>
            <a:ext cx="80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Ζ - 2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1" name="TextShape 55"/>
          <p:cNvSpPr txBox="1"/>
          <p:nvPr/>
        </p:nvSpPr>
        <p:spPr>
          <a:xfrm>
            <a:off x="3019320" y="6251040"/>
            <a:ext cx="80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Ζ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2" name="TextShape 56"/>
          <p:cNvSpPr txBox="1"/>
          <p:nvPr/>
        </p:nvSpPr>
        <p:spPr>
          <a:xfrm>
            <a:off x="3719880" y="6251040"/>
            <a:ext cx="80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Ζ+1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3" name="TextShape 57"/>
          <p:cNvSpPr txBox="1"/>
          <p:nvPr/>
        </p:nvSpPr>
        <p:spPr>
          <a:xfrm>
            <a:off x="376200" y="4277160"/>
            <a:ext cx="8089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Ν+1</a:t>
            </a:r>
            <a:endParaRPr b="0" lang="en-GB" sz="1800" spc="-1" strike="noStrike">
              <a:latin typeface="Bitstream Vera Sans"/>
            </a:endParaRPr>
          </a:p>
        </p:txBody>
      </p:sp>
      <p:grpSp>
        <p:nvGrpSpPr>
          <p:cNvPr id="304" name="Group 58"/>
          <p:cNvGrpSpPr/>
          <p:nvPr/>
        </p:nvGrpSpPr>
        <p:grpSpPr>
          <a:xfrm>
            <a:off x="3176280" y="4943160"/>
            <a:ext cx="892440" cy="716040"/>
            <a:chOff x="3176280" y="4943160"/>
            <a:chExt cx="892440" cy="716040"/>
          </a:xfrm>
        </p:grpSpPr>
        <p:sp>
          <p:nvSpPr>
            <p:cNvPr id="305" name="Line 59"/>
            <p:cNvSpPr/>
            <p:nvPr/>
          </p:nvSpPr>
          <p:spPr>
            <a:xfrm flipH="1" flipV="1">
              <a:off x="3176280" y="5077800"/>
              <a:ext cx="744120" cy="58140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" name="CustomShape 60"/>
            <p:cNvSpPr/>
            <p:nvPr/>
          </p:nvSpPr>
          <p:spPr>
            <a:xfrm>
              <a:off x="3526920" y="4943160"/>
              <a:ext cx="54180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/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</a:t>
              </a:r>
              <a:r>
                <a:rPr b="1" lang="en-GB" sz="3200" spc="-1" strike="noStrike" baseline="30000">
                  <a:latin typeface="Symbol"/>
                </a:rPr>
                <a:t>+</a:t>
              </a:r>
              <a:endParaRPr b="0" lang="en-GB" sz="3200" spc="-1" strike="noStrike">
                <a:latin typeface="Bitstream Vera Sans"/>
              </a:endParaRPr>
            </a:p>
          </p:txBody>
        </p:sp>
      </p:grpSp>
      <p:sp>
        <p:nvSpPr>
          <p:cNvPr id="307" name="TextShape 61"/>
          <p:cNvSpPr txBox="1"/>
          <p:nvPr/>
        </p:nvSpPr>
        <p:spPr>
          <a:xfrm>
            <a:off x="376200" y="5455080"/>
            <a:ext cx="8089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Ν-1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8" name="TextShape 62"/>
          <p:cNvSpPr txBox="1"/>
          <p:nvPr/>
        </p:nvSpPr>
        <p:spPr>
          <a:xfrm>
            <a:off x="554400" y="1071000"/>
            <a:ext cx="5160600" cy="1395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α διάσπαση μας μεταφέρει πάνω-κάτω στην κοιλάδα σταθερότητας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β διάσπαση μας μεταφέρει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προς την κοιλάδα σταθερότητας 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309" name="Picture 4" descr=""/>
          <p:cNvPicPr/>
          <p:nvPr/>
        </p:nvPicPr>
        <p:blipFill>
          <a:blip r:embed="rId1"/>
          <a:stretch/>
        </p:blipFill>
        <p:spPr>
          <a:xfrm>
            <a:off x="5666400" y="1921680"/>
            <a:ext cx="4206240" cy="3480840"/>
          </a:xfrm>
          <a:prstGeom prst="rect">
            <a:avLst/>
          </a:prstGeom>
          <a:ln>
            <a:noFill/>
          </a:ln>
        </p:spPr>
      </p:pic>
      <p:sp>
        <p:nvSpPr>
          <p:cNvPr id="310" name="TextShape 63"/>
          <p:cNvSpPr txBox="1"/>
          <p:nvPr/>
        </p:nvSpPr>
        <p:spPr>
          <a:xfrm>
            <a:off x="8970120" y="5121000"/>
            <a:ext cx="72504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Ζ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11" name="TextShape 64"/>
          <p:cNvSpPr txBox="1"/>
          <p:nvPr/>
        </p:nvSpPr>
        <p:spPr>
          <a:xfrm>
            <a:off x="6045840" y="5588280"/>
            <a:ext cx="3867840" cy="1038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Υπάρχουν επίσης οι σειρές των: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2 3 7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9 3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Np ,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2 3 5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U, 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2 3 5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9 0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Th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12" name="TextShape 65"/>
          <p:cNvSpPr txBox="1"/>
          <p:nvPr/>
        </p:nvSpPr>
        <p:spPr>
          <a:xfrm>
            <a:off x="5996520" y="1371600"/>
            <a:ext cx="3863880" cy="51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Ραδιενεργή σειρά του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2 3 8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U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504000" y="228600"/>
            <a:ext cx="9325800" cy="685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Ραδιενεργές σειρές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3567600" y="5185800"/>
            <a:ext cx="5715000" cy="1922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2 3 8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U     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2 3 7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9 3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Np    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2 3 5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U      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2 3 2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9 0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Th</a:t>
            </a:r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2 0 6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8 2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Pb    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2 0 9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8 3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Bi    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2 0 7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8 2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Pb      </a:t>
            </a:r>
            <a:r>
              <a:rPr b="0" lang="en-GB" sz="2200" spc="-1" strike="noStrike" baseline="101000">
                <a:solidFill>
                  <a:srgbClr val="0000ff"/>
                </a:solidFill>
                <a:latin typeface="Bitstream Vera Sans"/>
              </a:rPr>
              <a:t>2 0 8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8 2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Pb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15" name="TextShape 3"/>
          <p:cNvSpPr txBox="1"/>
          <p:nvPr/>
        </p:nvSpPr>
        <p:spPr>
          <a:xfrm>
            <a:off x="156600" y="999000"/>
            <a:ext cx="9793800" cy="4575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/>
            <a:r>
              <a:rPr b="0" lang="el-GR" sz="2000" spc="-1" strike="noStrike">
                <a:latin typeface="Bitstream Vera Sans"/>
                <a:ea typeface="Times New Roman"/>
              </a:rPr>
              <a:t>Tο βαρύτερο σταθερό πυρηνικό σύστημα είναι ο μόλυβδος-208 (</a:t>
            </a:r>
            <a:r>
              <a:rPr b="0" lang="el-GR" sz="3448" spc="-1" strike="noStrike" baseline="25000">
                <a:latin typeface="Bitstream Vera Sans"/>
                <a:ea typeface="Times New Roman"/>
              </a:rPr>
              <a:t>208</a:t>
            </a:r>
            <a:r>
              <a:rPr b="0" lang="el-GR" sz="3448" spc="-1" strike="noStrike" baseline="-5000">
                <a:latin typeface="Bitstream Vera Sans"/>
                <a:ea typeface="Times New Roman"/>
              </a:rPr>
              <a:t>82</a:t>
            </a:r>
            <a:r>
              <a:rPr b="1" lang="el-GR" sz="2200" spc="-1" strike="noStrike">
                <a:latin typeface="Bitstream Vera Sans"/>
                <a:ea typeface="Times New Roman"/>
              </a:rPr>
              <a:t>Pb</a:t>
            </a:r>
            <a:r>
              <a:rPr b="0" lang="el-GR" sz="2000" spc="-1" strike="noStrike">
                <a:latin typeface="Bitstream Vera Sans"/>
                <a:ea typeface="Times New Roman"/>
              </a:rPr>
              <a:t>) </a:t>
            </a:r>
            <a:endParaRPr b="0" lang="en-GB" sz="2000" spc="-1" strike="noStrike">
              <a:latin typeface="Bitstream Vera Sans"/>
            </a:endParaRPr>
          </a:p>
          <a:p>
            <a:pPr algn="just"/>
            <a:endParaRPr b="0" lang="en-GB" sz="2000" spc="-1" strike="noStrike">
              <a:latin typeface="Bitstream Vera Sans"/>
            </a:endParaRPr>
          </a:p>
          <a:p>
            <a:pPr algn="just"/>
            <a:r>
              <a:rPr b="0" lang="el-GR" sz="2000" spc="-1" strike="noStrike">
                <a:latin typeface="Bitstream Vera Sans"/>
                <a:ea typeface="Times New Roman"/>
              </a:rPr>
              <a:t>Tα στοιχεία με Ζ &gt; 82 διασπώνται αυθόρμητα  με διαδοχικές διασπάσεις άλφα ή βήτα μέχρι να καταλήξουν σε σταθερούς πυρήνες με Ζ </a:t>
            </a:r>
            <a:r>
              <a:rPr b="0" lang="el-GR" sz="2000" spc="-1" strike="noStrike">
                <a:latin typeface="Bitstream Vera Sans"/>
                <a:ea typeface="Liberation Serif;Times New Roman"/>
              </a:rPr>
              <a:t>≤</a:t>
            </a:r>
            <a:r>
              <a:rPr b="0" lang="el-GR" sz="2000" spc="-1" strike="noStrike">
                <a:latin typeface="Bitstream Vera Sans"/>
                <a:ea typeface="Droid Sans Fallback"/>
              </a:rPr>
              <a:t> </a:t>
            </a:r>
            <a:r>
              <a:rPr b="0" lang="el-GR" sz="2000" spc="-1" strike="noStrike">
                <a:latin typeface="Bitstream Vera Sans"/>
                <a:ea typeface="Times New Roman"/>
              </a:rPr>
              <a:t>82. </a:t>
            </a:r>
            <a:endParaRPr b="0" lang="en-GB" sz="2000" spc="-1" strike="noStrike">
              <a:latin typeface="Bitstream Vera Sans"/>
            </a:endParaRPr>
          </a:p>
          <a:p>
            <a:pPr algn="just"/>
            <a:endParaRPr b="0" lang="en-GB" sz="2000" spc="-1" strike="noStrike">
              <a:latin typeface="Bitstream Vera Sans"/>
            </a:endParaRPr>
          </a:p>
          <a:p>
            <a:pPr algn="just"/>
            <a:r>
              <a:rPr b="0" lang="el-GR" sz="2000" spc="-1" strike="noStrike">
                <a:latin typeface="Bitstream Vera Sans"/>
                <a:ea typeface="Times New Roman"/>
              </a:rPr>
              <a:t>Tα ραδιενεργά ισότοπα με Ζ &gt; 82 κατατάσσονται σε τέσσερις διακριτές κατηγορίες, που ονομάζονται “</a:t>
            </a:r>
            <a:r>
              <a:rPr b="1" lang="el-GR" sz="2000" spc="-1" strike="noStrike">
                <a:latin typeface="Bitstream Vera Sans"/>
                <a:ea typeface="Times New Roman"/>
              </a:rPr>
              <a:t>ραδιενεργές σειρές</a:t>
            </a:r>
            <a:r>
              <a:rPr b="0" lang="el-GR" sz="2000" spc="-1" strike="noStrike">
                <a:latin typeface="Bitstream Vera Sans"/>
                <a:ea typeface="Times New Roman"/>
              </a:rPr>
              <a:t>”, καθεμία από τις οποίες αντιπροσωπεύει τη σταδιακή αποδιέγερση του μακροβιότερου πυρήνα της σειράς </a:t>
            </a:r>
            <a:endParaRPr b="0" lang="en-GB" sz="2000" spc="-1" strike="noStrike">
              <a:latin typeface="Bitstream Vera Sans"/>
            </a:endParaRPr>
          </a:p>
          <a:p>
            <a:pPr algn="just"/>
            <a:r>
              <a:rPr b="0" lang="el-GR" sz="2000" spc="-1" strike="noStrike">
                <a:latin typeface="Bitstream Vera Sans"/>
                <a:ea typeface="Times New Roman"/>
              </a:rPr>
              <a:t>(</a:t>
            </a:r>
            <a:r>
              <a:rPr b="0" lang="el-GR" sz="3448" spc="-1" strike="noStrike" baseline="25000">
                <a:latin typeface="Bitstream Vera Sans"/>
                <a:ea typeface="Times New Roman"/>
              </a:rPr>
              <a:t>232</a:t>
            </a:r>
            <a:r>
              <a:rPr b="0" lang="el-GR" sz="3448" spc="-1" strike="noStrike" baseline="-5000">
                <a:latin typeface="Bitstream Vera Sans"/>
                <a:ea typeface="Times New Roman"/>
              </a:rPr>
              <a:t>90</a:t>
            </a:r>
            <a:r>
              <a:rPr b="1" lang="el-GR" sz="2200" spc="-1" strike="noStrike">
                <a:latin typeface="Bitstream Vera Sans"/>
                <a:ea typeface="Times New Roman"/>
              </a:rPr>
              <a:t>Th</a:t>
            </a:r>
            <a:r>
              <a:rPr b="0" lang="el-GR" sz="2000" spc="-1" strike="noStrike">
                <a:latin typeface="Bitstream Vera Sans"/>
                <a:ea typeface="Times New Roman"/>
              </a:rPr>
              <a:t> ,  </a:t>
            </a:r>
            <a:r>
              <a:rPr b="0" lang="el-GR" sz="3448" spc="-1" strike="noStrike" baseline="25000">
                <a:latin typeface="Bitstream Vera Sans"/>
                <a:ea typeface="Times New Roman"/>
              </a:rPr>
              <a:t>237</a:t>
            </a:r>
            <a:r>
              <a:rPr b="0" lang="el-GR" sz="3448" spc="-1" strike="noStrike" baseline="-5000">
                <a:latin typeface="Bitstream Vera Sans"/>
                <a:ea typeface="Times New Roman"/>
              </a:rPr>
              <a:t>93</a:t>
            </a:r>
            <a:r>
              <a:rPr b="1" lang="el-GR" sz="2200" spc="-1" strike="noStrike">
                <a:latin typeface="Bitstream Vera Sans"/>
                <a:ea typeface="Times New Roman"/>
              </a:rPr>
              <a:t>Np</a:t>
            </a:r>
            <a:r>
              <a:rPr b="0" lang="el-GR" sz="2000" spc="-1" strike="noStrike">
                <a:latin typeface="Bitstream Vera Sans"/>
                <a:ea typeface="Times New Roman"/>
              </a:rPr>
              <a:t> ,  </a:t>
            </a:r>
            <a:r>
              <a:rPr b="0" lang="el-GR" sz="3448" spc="-1" strike="noStrike" baseline="25000">
                <a:latin typeface="Bitstream Vera Sans"/>
                <a:ea typeface="Times New Roman"/>
              </a:rPr>
              <a:t>238</a:t>
            </a:r>
            <a:r>
              <a:rPr b="0" lang="el-GR" sz="3448" spc="-1" strike="noStrike" baseline="-5000">
                <a:latin typeface="Bitstream Vera Sans"/>
                <a:ea typeface="Times New Roman"/>
              </a:rPr>
              <a:t>92</a:t>
            </a:r>
            <a:r>
              <a:rPr b="1" lang="el-GR" sz="2200" spc="-1" strike="noStrike">
                <a:latin typeface="Bitstream Vera Sans"/>
                <a:ea typeface="Times New Roman"/>
              </a:rPr>
              <a:t>U</a:t>
            </a:r>
            <a:r>
              <a:rPr b="0" lang="el-GR" sz="2000" spc="-1" strike="noStrike">
                <a:latin typeface="Bitstream Vera Sans"/>
                <a:ea typeface="Times New Roman"/>
              </a:rPr>
              <a:t> και  του  </a:t>
            </a:r>
            <a:r>
              <a:rPr b="0" lang="el-GR" sz="3448" spc="-1" strike="noStrike" baseline="25000">
                <a:latin typeface="Bitstream Vera Sans"/>
                <a:ea typeface="Times New Roman"/>
              </a:rPr>
              <a:t>235</a:t>
            </a:r>
            <a:r>
              <a:rPr b="0" lang="el-GR" sz="3448" spc="-1" strike="noStrike" baseline="-5000">
                <a:latin typeface="Bitstream Vera Sans"/>
                <a:ea typeface="Times New Roman"/>
              </a:rPr>
              <a:t>92</a:t>
            </a:r>
            <a:r>
              <a:rPr b="1" lang="el-GR" sz="2200" spc="-1" strike="noStrike">
                <a:latin typeface="Bitstream Vera Sans"/>
                <a:ea typeface="Times New Roman"/>
              </a:rPr>
              <a:t>U</a:t>
            </a:r>
            <a:r>
              <a:rPr b="0" lang="el-GR" sz="2000" spc="-1" strike="noStrike">
                <a:latin typeface="Bitstream Vera Sans"/>
                <a:ea typeface="Times New Roman"/>
              </a:rPr>
              <a:t>) : </a:t>
            </a:r>
            <a:endParaRPr b="0" lang="en-GB" sz="2000" spc="-1" strike="noStrike">
              <a:latin typeface="Bitstream Vera Sans"/>
            </a:endParaRPr>
          </a:p>
          <a:p>
            <a:pPr algn="just"/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Times New Roman"/>
              </a:rPr>
              <a:t>“</a:t>
            </a: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Times New Roman"/>
              </a:rPr>
              <a:t>σειρά του Θορίου”, “σειρά του Ποσειδωνίου”, “σειρά του Ουρανίου” και “σειρά  του Ακτινίου”</a:t>
            </a:r>
            <a:r>
              <a:rPr b="0" lang="el-GR" sz="2000" spc="-1" strike="noStrike">
                <a:latin typeface="Bitstream Vera Sans"/>
                <a:ea typeface="Times New Roman"/>
              </a:rPr>
              <a:t> (το Ακτίνιο είναι μέλος της σειράς του </a:t>
            </a:r>
            <a:r>
              <a:rPr b="0" lang="el-GR" sz="3448" spc="-1" strike="noStrike" baseline="25000">
                <a:latin typeface="Bitstream Vera Sans"/>
                <a:ea typeface="Times New Roman"/>
              </a:rPr>
              <a:t>235</a:t>
            </a:r>
            <a:r>
              <a:rPr b="0" lang="el-GR" sz="3448" spc="-1" strike="noStrike" baseline="-5000">
                <a:latin typeface="Bitstream Vera Sans"/>
                <a:ea typeface="Times New Roman"/>
              </a:rPr>
              <a:t>92</a:t>
            </a:r>
            <a:r>
              <a:rPr b="1" lang="el-GR" sz="2200" spc="-1" strike="noStrike">
                <a:latin typeface="Bitstream Vera Sans"/>
                <a:ea typeface="Times New Roman"/>
              </a:rPr>
              <a:t>U</a:t>
            </a:r>
            <a:r>
              <a:rPr b="0" lang="el-GR" sz="2000" spc="-1" strike="noStrike">
                <a:latin typeface="Bitstream Vera Sans"/>
                <a:ea typeface="Times New Roman"/>
              </a:rPr>
              <a:t> και δίνει το όνομά του στη σειρά αυτή ώστε να ξεχωρίζει από τη σειρά του Ουρανίου </a:t>
            </a:r>
            <a:r>
              <a:rPr b="0" lang="el-GR" sz="3448" spc="-1" strike="noStrike" baseline="25000">
                <a:latin typeface="Bitstream Vera Sans"/>
                <a:ea typeface="Times New Roman"/>
              </a:rPr>
              <a:t>238</a:t>
            </a:r>
            <a:r>
              <a:rPr b="0" lang="el-GR" sz="3448" spc="-1" strike="noStrike" baseline="-5000">
                <a:latin typeface="Bitstream Vera Sans"/>
                <a:ea typeface="Times New Roman"/>
              </a:rPr>
              <a:t>92</a:t>
            </a:r>
            <a:r>
              <a:rPr b="1" lang="el-GR" sz="2200" spc="-1" strike="noStrike">
                <a:latin typeface="Bitstream Vera Sans"/>
                <a:ea typeface="Times New Roman"/>
              </a:rPr>
              <a:t>U</a:t>
            </a:r>
            <a:r>
              <a:rPr b="0" lang="el-GR" sz="2000" spc="-1" strike="noStrike">
                <a:latin typeface="Bitstream Vera Sans"/>
                <a:ea typeface="Times New Roman"/>
              </a:rPr>
              <a:t>).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16" name="Line 4"/>
          <p:cNvSpPr/>
          <p:nvPr/>
        </p:nvSpPr>
        <p:spPr>
          <a:xfrm>
            <a:off x="4433400" y="5799600"/>
            <a:ext cx="0" cy="685800"/>
          </a:xfrm>
          <a:prstGeom prst="line">
            <a:avLst/>
          </a:prstGeom>
          <a:ln w="36720">
            <a:solidFill>
              <a:srgbClr val="ff0000"/>
            </a:solidFill>
            <a:custDash>
              <a:ds d="400000" sp="400000"/>
              <a:ds d="400000" sp="4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Line 5"/>
          <p:cNvSpPr/>
          <p:nvPr/>
        </p:nvSpPr>
        <p:spPr>
          <a:xfrm>
            <a:off x="5873400" y="5790600"/>
            <a:ext cx="0" cy="685800"/>
          </a:xfrm>
          <a:prstGeom prst="line">
            <a:avLst/>
          </a:prstGeom>
          <a:ln w="36720">
            <a:solidFill>
              <a:srgbClr val="ff0000"/>
            </a:solidFill>
            <a:custDash>
              <a:ds d="400000" sp="400000"/>
              <a:ds d="400000" sp="4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Line 6"/>
          <p:cNvSpPr/>
          <p:nvPr/>
        </p:nvSpPr>
        <p:spPr>
          <a:xfrm>
            <a:off x="7349400" y="5781600"/>
            <a:ext cx="0" cy="685800"/>
          </a:xfrm>
          <a:prstGeom prst="line">
            <a:avLst/>
          </a:prstGeom>
          <a:ln w="36720">
            <a:solidFill>
              <a:srgbClr val="ff0000"/>
            </a:solidFill>
            <a:custDash>
              <a:ds d="400000" sp="400000"/>
              <a:ds d="400000" sp="4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Line 7"/>
          <p:cNvSpPr/>
          <p:nvPr/>
        </p:nvSpPr>
        <p:spPr>
          <a:xfrm>
            <a:off x="8897400" y="5772600"/>
            <a:ext cx="0" cy="685800"/>
          </a:xfrm>
          <a:prstGeom prst="line">
            <a:avLst/>
          </a:prstGeom>
          <a:ln w="36720">
            <a:solidFill>
              <a:srgbClr val="ff0000"/>
            </a:solidFill>
            <a:custDash>
              <a:ds d="400000" sp="400000"/>
              <a:ds d="400000" sp="4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TextShape 8"/>
          <p:cNvSpPr txBox="1"/>
          <p:nvPr/>
        </p:nvSpPr>
        <p:spPr>
          <a:xfrm>
            <a:off x="408600" y="6098400"/>
            <a:ext cx="3094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latin typeface="Bitstream Vera Sans"/>
              </a:rPr>
              <a:t>Οι ραδιενεργές σειρές: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685800" y="6289200"/>
            <a:ext cx="54864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TextShape 2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Διασπάσεις α – Τι βλέπουμε απ' έξω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504000" y="914400"/>
            <a:ext cx="9071640" cy="6391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α-διάσπαση: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M(A,Z)            →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M(A-4, Z-2)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+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400" spc="-1" strike="noStrike">
                <a:solidFill>
                  <a:srgbClr val="00ae00"/>
                </a:solidFill>
                <a:latin typeface="Bitstream Vera Sans"/>
              </a:rPr>
              <a:t>α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( Μητρικός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     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→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Θυγατρκός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α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)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Η ενεργειακή εξίσωση (ενέγεια πρίν = ενέργεια μετά) γι’ αυτή τη διάσπαση είναι: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Z Mp + N Mn – B(A,Z)  =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(Z-2) Mp + (N-2) Mn – B(A-4,Z-2)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 Mp + 2 Mn – B(</a:t>
            </a:r>
            <a:r>
              <a:rPr b="0" lang="en-GB" sz="2200" spc="-1" strike="noStrike" baseline="101000">
                <a:solidFill>
                  <a:srgbClr val="00ae00"/>
                </a:solidFill>
                <a:latin typeface="Bitstream Vera Sans"/>
              </a:rPr>
              <a:t>4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He)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Κι έτσι: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 =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B(A-4,Z-2)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28.3 MeV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–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B(A,Z)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</p:txBody>
      </p:sp>
      <p:sp>
        <p:nvSpPr>
          <p:cNvPr id="324" name="Line 4"/>
          <p:cNvSpPr/>
          <p:nvPr/>
        </p:nvSpPr>
        <p:spPr>
          <a:xfrm flipH="1">
            <a:off x="3898800" y="5254200"/>
            <a:ext cx="2743200" cy="11430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TextShape 5"/>
          <p:cNvSpPr txBox="1"/>
          <p:nvPr/>
        </p:nvSpPr>
        <p:spPr>
          <a:xfrm>
            <a:off x="6269400" y="5365800"/>
            <a:ext cx="264600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Από τον πίνακα 4.2 του βιβλίου σας C&amp;G 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504000" y="412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solidFill>
                  <a:srgbClr val="000000"/>
                </a:solidFill>
                <a:latin typeface="Bitstream Vera Sans"/>
              </a:rPr>
              <a:t>α-διάσπαση – Πώς συμβαίνει;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504000" y="1238400"/>
            <a:ext cx="907164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Θα δούμε πρώτα την περίπτωση ενός σωματιδίου α που κινείται προς έναν πυρήνα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Με τι ενέργεια έρχεται το α ; 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Τι δυναμικό βλέπει ;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Σε τι απόσταση φτάνει ; 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Μετά: 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α-διάσπαση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πυρήνων και χρόνοι ζωής τους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13680</TotalTime>
  <Application>LibreOffice/6.0.6.2$Linux_X86_64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2007-05-08T15:33:04Z</dcterms:created>
  <dc:creator/>
  <dc:description/>
  <dc:language>en-GB</dc:language>
  <cp:lastModifiedBy/>
  <dcterms:modified xsi:type="dcterms:W3CDTF">2018-11-07T18:56:21Z</dcterms:modified>
  <cp:revision>911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