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media/image11.png" ContentType="image/png"/>
  <Override PartName="/ppt/media/image10.png" ContentType="image/png"/>
  <Override PartName="/ppt/media/image9.png" ContentType="image/png"/>
  <Override PartName="/ppt/media/image8.png" ContentType="image/png"/>
  <Override PartName="/ppt/media/image7.png" ContentType="image/png"/>
  <Override PartName="/ppt/media/image6.png" ContentType="image/png"/>
  <Override PartName="/ppt/media/image5.png" ContentType="image/png"/>
  <Override PartName="/ppt/media/image4.png" ContentType="image/png"/>
  <Override PartName="/ppt/media/image3.png" ContentType="image/png"/>
  <Override PartName="/ppt/media/image2.png" ContentType="image/png"/>
  <Override PartName="/ppt/media/image1.png" ContentType="image/png"/>
  <Override PartName="/ppt/slideLayouts/slideLayout48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_rels/slideLayout43.xml.rels" ContentType="application/vnd.openxmlformats-package.relationships+xml"/>
  <Override PartName="/ppt/slideLayouts/_rels/slideLayout42.xml.rels" ContentType="application/vnd.openxmlformats-package.relationships+xml"/>
  <Override PartName="/ppt/slideLayouts/_rels/slideLayout41.xml.rels" ContentType="application/vnd.openxmlformats-package.relationships+xml"/>
  <Override PartName="/ppt/slideLayouts/_rels/slideLayout40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4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4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4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45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39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38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44.xml.rels" ContentType="application/vnd.openxmlformats-package.relationships+xml"/>
  <Override PartName="/ppt/slideLayouts/_rels/slideLayout1.xml.rels" ContentType="application/vnd.openxmlformats-package.relationships+xml"/>
  <Override PartName="/ppt/slideLayouts/slideLayout39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4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_rels/slideMaster4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4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  <p:sldMasterId id="2147483661" r:id="rId3"/>
    <p:sldMasterId id="2147483674" r:id="rId4"/>
    <p:sldMasterId id="2147483687" r:id="rId5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x="10080625" cy="7559675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png"/><Relationship Id="rId3" Type="http://schemas.openxmlformats.org/officeDocument/2006/relationships/image" Target="../media/image4.png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5.png"/><Relationship Id="rId3" Type="http://schemas.openxmlformats.org/officeDocument/2006/relationships/image" Target="../media/image6.png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<Relationship Id="rId2" Type="http://schemas.openxmlformats.org/officeDocument/2006/relationships/image" Target="../media/image7.png"/><Relationship Id="rId3" Type="http://schemas.openxmlformats.org/officeDocument/2006/relationships/image" Target="../media/image8.png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2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2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37" name="" descr=""/>
          <p:cNvPicPr/>
          <p:nvPr/>
        </p:nvPicPr>
        <p:blipFill>
          <a:blip r:embed="rId2"/>
          <a:stretch>
            <a:fillRect/>
          </a:stretch>
        </p:blipFill>
        <p:spPr>
          <a:xfrm>
            <a:off x="1309680" y="914040"/>
            <a:ext cx="7459560" cy="5951880"/>
          </a:xfrm>
          <a:prstGeom prst="rect">
            <a:avLst/>
          </a:prstGeom>
          <a:ln>
            <a:noFill/>
          </a:ln>
        </p:spPr>
      </p:pic>
      <p:pic>
        <p:nvPicPr>
          <p:cNvPr id="38" name="" descr=""/>
          <p:cNvPicPr/>
          <p:nvPr/>
        </p:nvPicPr>
        <p:blipFill>
          <a:blip r:embed="rId3"/>
          <a:stretch>
            <a:fillRect/>
          </a:stretch>
        </p:blipFill>
        <p:spPr>
          <a:xfrm>
            <a:off x="1309680" y="914040"/>
            <a:ext cx="7459560" cy="59518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46" name="PlaceHolder 2"/>
          <p:cNvSpPr>
            <a:spLocks noGrp="1"/>
          </p:cNvSpPr>
          <p:nvPr>
            <p:ph type="subTitle"/>
          </p:nvPr>
        </p:nvSpPr>
        <p:spPr>
          <a:xfrm>
            <a:off x="504000" y="914400"/>
            <a:ext cx="9071640" cy="5952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2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2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2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subTitle"/>
          </p:nvPr>
        </p:nvSpPr>
        <p:spPr>
          <a:xfrm>
            <a:off x="504000" y="157320"/>
            <a:ext cx="9071640" cy="28436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56" name="PlaceHolder 3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57" name="PlaceHolder 4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2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914400"/>
            <a:ext cx="9071640" cy="5952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2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0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1" name="PlaceHolder 4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75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2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6" name="PlaceHolder 3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2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77" name="" descr=""/>
          <p:cNvPicPr/>
          <p:nvPr/>
        </p:nvPicPr>
        <p:blipFill>
          <a:blip r:embed="rId2"/>
          <a:stretch>
            <a:fillRect/>
          </a:stretch>
        </p:blipFill>
        <p:spPr>
          <a:xfrm>
            <a:off x="1309680" y="914040"/>
            <a:ext cx="7459560" cy="5951880"/>
          </a:xfrm>
          <a:prstGeom prst="rect">
            <a:avLst/>
          </a:prstGeom>
          <a:ln>
            <a:noFill/>
          </a:ln>
        </p:spPr>
      </p:pic>
      <p:pic>
        <p:nvPicPr>
          <p:cNvPr id="78" name="" descr=""/>
          <p:cNvPicPr/>
          <p:nvPr/>
        </p:nvPicPr>
        <p:blipFill>
          <a:blip r:embed="rId3"/>
          <a:stretch>
            <a:fillRect/>
          </a:stretch>
        </p:blipFill>
        <p:spPr>
          <a:xfrm>
            <a:off x="1309680" y="914040"/>
            <a:ext cx="7459560" cy="59518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85" name="PlaceHolder 2"/>
          <p:cNvSpPr>
            <a:spLocks noGrp="1"/>
          </p:cNvSpPr>
          <p:nvPr>
            <p:ph type="subTitle"/>
          </p:nvPr>
        </p:nvSpPr>
        <p:spPr>
          <a:xfrm>
            <a:off x="504000" y="914400"/>
            <a:ext cx="9071640" cy="5952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87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2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89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2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90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2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2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subTitle"/>
          </p:nvPr>
        </p:nvSpPr>
        <p:spPr>
          <a:xfrm>
            <a:off x="504000" y="157320"/>
            <a:ext cx="9071640" cy="28436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94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95" name="PlaceHolder 3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96" name="PlaceHolder 4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2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2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99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00" name="PlaceHolder 4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02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03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04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06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07" name="PlaceHolder 3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09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10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11" name="PlaceHolder 4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12" name="PlaceHolder 5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14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2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15" name="PlaceHolder 3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2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116" name="" descr=""/>
          <p:cNvPicPr/>
          <p:nvPr/>
        </p:nvPicPr>
        <p:blipFill>
          <a:blip r:embed="rId2"/>
          <a:stretch>
            <a:fillRect/>
          </a:stretch>
        </p:blipFill>
        <p:spPr>
          <a:xfrm>
            <a:off x="1309680" y="914040"/>
            <a:ext cx="7459560" cy="5951880"/>
          </a:xfrm>
          <a:prstGeom prst="rect">
            <a:avLst/>
          </a:prstGeom>
          <a:ln>
            <a:noFill/>
          </a:ln>
        </p:spPr>
      </p:pic>
      <p:pic>
        <p:nvPicPr>
          <p:cNvPr id="117" name="" descr=""/>
          <p:cNvPicPr/>
          <p:nvPr/>
        </p:nvPicPr>
        <p:blipFill>
          <a:blip r:embed="rId3"/>
          <a:stretch>
            <a:fillRect/>
          </a:stretch>
        </p:blipFill>
        <p:spPr>
          <a:xfrm>
            <a:off x="1309680" y="914040"/>
            <a:ext cx="7459560" cy="59518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24" name="PlaceHolder 2"/>
          <p:cNvSpPr>
            <a:spLocks noGrp="1"/>
          </p:cNvSpPr>
          <p:nvPr>
            <p:ph type="subTitle"/>
          </p:nvPr>
        </p:nvSpPr>
        <p:spPr>
          <a:xfrm>
            <a:off x="504000" y="914400"/>
            <a:ext cx="9071640" cy="5952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39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26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2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2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2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40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28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2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29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2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41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42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subTitle"/>
          </p:nvPr>
        </p:nvSpPr>
        <p:spPr>
          <a:xfrm>
            <a:off x="504000" y="157320"/>
            <a:ext cx="9071640" cy="28436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43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33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34" name="PlaceHolder 3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35" name="PlaceHolder 4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2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44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37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2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38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39" name="PlaceHolder 4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45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41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42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43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46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45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46" name="PlaceHolder 3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47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48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49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50" name="PlaceHolder 4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51" name="PlaceHolder 5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48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53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2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54" name="PlaceHolder 3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2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155" name="" descr=""/>
          <p:cNvPicPr/>
          <p:nvPr/>
        </p:nvPicPr>
        <p:blipFill>
          <a:blip r:embed="rId2"/>
          <a:stretch>
            <a:fillRect/>
          </a:stretch>
        </p:blipFill>
        <p:spPr>
          <a:xfrm>
            <a:off x="1309680" y="914040"/>
            <a:ext cx="7459560" cy="5951880"/>
          </a:xfrm>
          <a:prstGeom prst="rect">
            <a:avLst/>
          </a:prstGeom>
          <a:ln>
            <a:noFill/>
          </a:ln>
        </p:spPr>
      </p:pic>
      <p:pic>
        <p:nvPicPr>
          <p:cNvPr id="156" name="" descr=""/>
          <p:cNvPicPr/>
          <p:nvPr/>
        </p:nvPicPr>
        <p:blipFill>
          <a:blip r:embed="rId3"/>
          <a:stretch>
            <a:fillRect/>
          </a:stretch>
        </p:blipFill>
        <p:spPr>
          <a:xfrm>
            <a:off x="1309680" y="914040"/>
            <a:ext cx="7459560" cy="59518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157320"/>
            <a:ext cx="9071640" cy="28436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2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2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9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9.xml"/><Relationship Id="rId5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48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749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en-GB" sz="4400">
                <a:latin typeface="Arial"/>
              </a:rPr>
              <a:t>Click to edit the title text format</a:t>
            </a:r>
            <a:endParaRPr/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 rot="10800000">
            <a:off x="504000" y="-261540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en-GB" sz="3200">
                <a:latin typeface="Arial"/>
              </a:rPr>
              <a:t>Πατήστε για επεξεργασία της μορφής κειμένου διάρθρωσης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GB" sz="2800">
                <a:latin typeface="Arial"/>
              </a:rPr>
              <a:t>Δεύτερο επίπεδο διάρθρωσης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GB" sz="2400">
                <a:latin typeface="Arial"/>
              </a:rPr>
              <a:t>Τρίτο επίπεδο διάρθρωσης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GB" sz="2000">
                <a:latin typeface="Arial"/>
              </a:rPr>
              <a:t>Τέταρτο επίπεδο διάρθρωσης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GB" sz="2000">
                <a:latin typeface="Arial"/>
              </a:rPr>
              <a:t>Πέμπτο επίπεδο διάρθρωσης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GB" sz="2000">
                <a:latin typeface="Arial"/>
              </a:rPr>
              <a:t>Έκτο επίπεδο διάρθρωσης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GB" sz="2000">
                <a:latin typeface="Arial"/>
              </a:rPr>
              <a:t>Έβδομο επίπεδο διάρθρωσης</a:t>
            </a:r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r>
              <a:rPr lang="en-GB" sz="1400">
                <a:latin typeface="Bitstream Vera Sans"/>
              </a:rPr>
              <a:t>&lt;ημερομηνία/ώρα&gt;</a:t>
            </a:r>
            <a:endParaRPr/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1828800" y="6887160"/>
            <a:ext cx="6629400" cy="52128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lang="en-GB" sz="1400">
                <a:latin typeface="Bitstream Vera Sans"/>
              </a:rPr>
              <a:t>&lt;υποσέλιδο&gt;</a:t>
            </a:r>
            <a:endParaRPr/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pPr algn="r"/>
            <a:fld id="{F0E379FE-DF49-402B-B0F8-6CAA3615186C}" type="slidenum">
              <a:rPr lang="en-GB" sz="1400">
                <a:latin typeface="Bitstream Vera Sans"/>
              </a:rPr>
              <a:t>&lt;αριθμός&gt;</a:t>
            </a:fld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en-GB" sz="3600">
                <a:latin typeface="Bitstream Vera Sans"/>
              </a:rPr>
              <a:t>Click to edit the title text format</a:t>
            </a:r>
            <a:endParaRPr/>
          </a:p>
        </p:txBody>
      </p:sp>
      <p:sp>
        <p:nvSpPr>
          <p:cNvPr id="40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en-GB" sz="2400">
                <a:latin typeface="Bitstream Vera Sans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GB" sz="2400">
                <a:latin typeface="Bitstream Vera Sans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GB" sz="2200">
                <a:latin typeface="Bitstream Vera Sans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GB" sz="2000">
                <a:latin typeface="Bitstream Vera Sans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GB" sz="2000">
                <a:latin typeface="Bitstream Vera Sans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GB" sz="2000">
                <a:latin typeface="Bitstream Vera Sans"/>
              </a:rPr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GB" sz="2000">
                <a:latin typeface="Bitstream Vera Sans"/>
              </a:rPr>
              <a:t>Seventh Outline Level</a:t>
            </a:r>
            <a:endParaRPr/>
          </a:p>
          <a:p>
            <a:pPr lvl="7">
              <a:buSzPct val="45000"/>
              <a:buFont typeface="StarSymbol"/>
              <a:buChar char=""/>
            </a:pPr>
            <a:r>
              <a:rPr lang="en-GB" sz="2000">
                <a:latin typeface="Bitstream Vera Sans"/>
              </a:rPr>
              <a:t>Eighth Outline Level</a:t>
            </a:r>
            <a:endParaRPr/>
          </a:p>
          <a:p>
            <a:pPr lvl="8">
              <a:buSzPct val="45000"/>
              <a:buFont typeface="StarSymbol"/>
              <a:buChar char=""/>
            </a:pPr>
            <a:r>
              <a:rPr lang="en-GB" sz="2000">
                <a:latin typeface="Bitstream Vera Sans"/>
              </a:rPr>
              <a:t>Ninth Outline Level</a:t>
            </a:r>
            <a:endParaRPr/>
          </a:p>
        </p:txBody>
      </p:sp>
      <p:sp>
        <p:nvSpPr>
          <p:cNvPr id="41" name="PlaceHolder 3"/>
          <p:cNvSpPr>
            <a:spLocks noGrp="1"/>
          </p:cNvSpPr>
          <p:nvPr>
            <p:ph type="dt"/>
          </p:nvPr>
        </p:nvSpPr>
        <p:spPr>
          <a:xfrm>
            <a:off x="228600" y="7194600"/>
            <a:ext cx="2021400" cy="321840"/>
          </a:xfrm>
          <a:prstGeom prst="rect">
            <a:avLst/>
          </a:prstGeom>
        </p:spPr>
        <p:txBody>
          <a:bodyPr lIns="0" rIns="0" tIns="0" bIns="0"/>
          <a:p>
            <a:r>
              <a:rPr lang="en-GB" sz="1400">
                <a:latin typeface="Bitstream Vera Sans"/>
              </a:rPr>
              <a:t>&lt;ημερομηνία/ώρα&gt;</a:t>
            </a:r>
            <a:endParaRPr/>
          </a:p>
        </p:txBody>
      </p:sp>
      <p:sp>
        <p:nvSpPr>
          <p:cNvPr id="42" name="PlaceHolder 4"/>
          <p:cNvSpPr>
            <a:spLocks noGrp="1"/>
          </p:cNvSpPr>
          <p:nvPr>
            <p:ph type="ftr"/>
          </p:nvPr>
        </p:nvSpPr>
        <p:spPr>
          <a:xfrm>
            <a:off x="2322000" y="7194600"/>
            <a:ext cx="7050600" cy="32184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lang="en-GB" sz="1400">
                <a:latin typeface="Bitstream Vera Sans"/>
              </a:rPr>
              <a:t>&lt;υποσέλιδο&gt;</a:t>
            </a:r>
            <a:endParaRPr/>
          </a:p>
        </p:txBody>
      </p:sp>
      <p:sp>
        <p:nvSpPr>
          <p:cNvPr id="43" name="PlaceHolder 5"/>
          <p:cNvSpPr>
            <a:spLocks noGrp="1"/>
          </p:cNvSpPr>
          <p:nvPr>
            <p:ph type="sldNum"/>
          </p:nvPr>
        </p:nvSpPr>
        <p:spPr>
          <a:xfrm>
            <a:off x="9480600" y="7194600"/>
            <a:ext cx="457200" cy="321840"/>
          </a:xfrm>
          <a:prstGeom prst="rect">
            <a:avLst/>
          </a:prstGeom>
        </p:spPr>
        <p:txBody>
          <a:bodyPr lIns="0" rIns="0" tIns="0" bIns="0"/>
          <a:p>
            <a:pPr algn="r"/>
            <a:fld id="{221130E9-4A08-465B-89DC-6B4830F39A72}" type="slidenum">
              <a:rPr lang="en-GB" sz="1400">
                <a:latin typeface="Bitstream Vera Sans"/>
              </a:rPr>
              <a:t>&lt;αριθμός&gt;</a:t>
            </a:fld>
            <a:endParaRPr/>
          </a:p>
        </p:txBody>
      </p:sp>
      <p:sp>
        <p:nvSpPr>
          <p:cNvPr id="44" name="Line 6"/>
          <p:cNvSpPr/>
          <p:nvPr/>
        </p:nvSpPr>
        <p:spPr>
          <a:xfrm>
            <a:off x="300600" y="7074000"/>
            <a:ext cx="9601200" cy="0"/>
          </a:xfrm>
          <a:prstGeom prst="line">
            <a:avLst/>
          </a:prstGeom>
          <a:ln w="54720">
            <a:solidFill>
              <a:srgbClr val="666699"/>
            </a:solidFill>
            <a:round/>
          </a:ln>
        </p:spPr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en-GB" sz="4400">
                <a:latin typeface="Arial"/>
              </a:rPr>
              <a:t>Πατήστε για επεξεργασία της μορφής κειμένου του τίτλου</a:t>
            </a:r>
            <a:endParaRPr/>
          </a:p>
        </p:txBody>
      </p:sp>
      <p:sp>
        <p:nvSpPr>
          <p:cNvPr id="8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en-GB" sz="3200">
                <a:latin typeface="Arial"/>
              </a:rPr>
              <a:t>Πατήστε για επεξεργασία της μορφής κειμένου διάρθρωσης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GB" sz="2800">
                <a:latin typeface="Arial"/>
              </a:rPr>
              <a:t>Δεύτερο επίπεδο διάρθρωσης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GB" sz="2400">
                <a:latin typeface="Arial"/>
              </a:rPr>
              <a:t>Τρίτο επίπεδο διάρθρωσης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GB" sz="2000">
                <a:latin typeface="Arial"/>
              </a:rPr>
              <a:t>Τέταρτο επίπεδο διάρθρωσης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GB" sz="2000">
                <a:latin typeface="Arial"/>
              </a:rPr>
              <a:t>Πέμπτο επίπεδο διάρθρωσης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GB" sz="2000">
                <a:latin typeface="Arial"/>
              </a:rPr>
              <a:t>Έκτο επίπεδο διάρθρωσης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GB" sz="2000">
                <a:latin typeface="Arial"/>
              </a:rPr>
              <a:t>Έβδομο επίπεδο διάρθρωσης</a:t>
            </a:r>
            <a:endParaRPr/>
          </a:p>
        </p:txBody>
      </p:sp>
      <p:sp>
        <p:nvSpPr>
          <p:cNvPr id="81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r>
              <a:rPr lang="en-GB" sz="1400">
                <a:latin typeface="Bitstream Vera Sans"/>
              </a:rPr>
              <a:t>&lt;ημερομηνία/ώρα&gt;</a:t>
            </a:r>
            <a:endParaRPr/>
          </a:p>
        </p:txBody>
      </p:sp>
      <p:sp>
        <p:nvSpPr>
          <p:cNvPr id="82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lang="en-GB" sz="1400">
                <a:latin typeface="Bitstream Vera Sans"/>
              </a:rPr>
              <a:t>&lt;υποσέλιδο&gt;</a:t>
            </a:r>
            <a:endParaRPr/>
          </a:p>
        </p:txBody>
      </p:sp>
      <p:sp>
        <p:nvSpPr>
          <p:cNvPr id="83" name="PlaceHolder 5"/>
          <p:cNvSpPr>
            <a:spLocks noGrp="1"/>
          </p:cNvSpPr>
          <p:nvPr>
            <p:ph type="sldNum"/>
          </p:nvPr>
        </p:nvSpPr>
        <p:spPr>
          <a:xfrm>
            <a:off x="7227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pPr algn="r"/>
            <a:fld id="{E83241C9-F27D-4452-A379-3EE3A621AD04}" type="slidenum">
              <a:rPr lang="en-GB" sz="1400">
                <a:latin typeface="Bitstream Vera Sans"/>
              </a:rPr>
              <a:t>&lt;αριθμός&gt;</a:t>
            </a:fld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en-GB" sz="4400">
                <a:latin typeface="Arial"/>
              </a:rPr>
              <a:t>Πατήστε για επεξεργασία της μορφής κειμένου του τίτλου</a:t>
            </a:r>
            <a:endParaRPr/>
          </a:p>
        </p:txBody>
      </p:sp>
      <p:sp>
        <p:nvSpPr>
          <p:cNvPr id="1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en-GB" sz="3200">
                <a:latin typeface="Arial"/>
              </a:rPr>
              <a:t>Πατήστε για επεξεργασία της μορφής κειμένου διάρθρωσης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GB" sz="2800">
                <a:latin typeface="Arial"/>
              </a:rPr>
              <a:t>Δεύτερο επίπεδο διάρθρωσης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GB" sz="2400">
                <a:latin typeface="Arial"/>
              </a:rPr>
              <a:t>Τρίτο επίπεδο διάρθρωσης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GB" sz="2000">
                <a:latin typeface="Arial"/>
              </a:rPr>
              <a:t>Τέταρτο επίπεδο διάρθρωσης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GB" sz="2000">
                <a:latin typeface="Arial"/>
              </a:rPr>
              <a:t>Πέμπτο επίπεδο διάρθρωσης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GB" sz="2000">
                <a:latin typeface="Arial"/>
              </a:rPr>
              <a:t>Έκτο επίπεδο διάρθρωσης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GB" sz="2000">
                <a:latin typeface="Arial"/>
              </a:rPr>
              <a:t>Έβδομο επίπεδο διάρθρωσης</a:t>
            </a:r>
            <a:endParaRPr/>
          </a:p>
        </p:txBody>
      </p:sp>
      <p:sp>
        <p:nvSpPr>
          <p:cNvPr id="120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r>
              <a:rPr lang="en-GB" sz="1400">
                <a:latin typeface="Bitstream Vera Sans"/>
              </a:rPr>
              <a:t>&lt;ημερομηνία/ώρα&gt;</a:t>
            </a:r>
            <a:endParaRPr/>
          </a:p>
        </p:txBody>
      </p:sp>
      <p:sp>
        <p:nvSpPr>
          <p:cNvPr id="121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lang="en-GB" sz="1400">
                <a:latin typeface="Bitstream Vera Sans"/>
              </a:rPr>
              <a:t>&lt;υποσέλιδο&gt;</a:t>
            </a:r>
            <a:endParaRPr/>
          </a:p>
        </p:txBody>
      </p:sp>
      <p:sp>
        <p:nvSpPr>
          <p:cNvPr id="122" name="PlaceHolder 5"/>
          <p:cNvSpPr>
            <a:spLocks noGrp="1"/>
          </p:cNvSpPr>
          <p:nvPr>
            <p:ph type="sldNum"/>
          </p:nvPr>
        </p:nvSpPr>
        <p:spPr>
          <a:xfrm>
            <a:off x="7227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pPr algn="r"/>
            <a:fld id="{05259EB5-868F-43DC-887B-9A6ADA331A82}" type="slidenum">
              <a:rPr lang="en-GB" sz="1400">
                <a:latin typeface="Bitstream Vera Sans"/>
              </a:rPr>
              <a:t>&lt;αριθμός&gt;</a:t>
            </a:fld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image" Target="../media/image10.png"/><Relationship Id="rId3" Type="http://schemas.openxmlformats.org/officeDocument/2006/relationships/image" Target="../media/image11.png"/><Relationship Id="rId4" Type="http://schemas.openxmlformats.org/officeDocument/2006/relationships/slideLayout" Target="../slideLayouts/slideLayout1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TextShape 1"/>
          <p:cNvSpPr txBox="1"/>
          <p:nvPr/>
        </p:nvSpPr>
        <p:spPr>
          <a:xfrm>
            <a:off x="228600" y="865080"/>
            <a:ext cx="9601200" cy="414972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1" lang="en-GB" sz="3600">
                <a:latin typeface="DejaVu Sans"/>
              </a:rPr>
              <a:t>Πυρηνική Φυσική και Φυσική Στοιχειωδών Σωματιδίων</a:t>
            </a:r>
            <a:r>
              <a:rPr b="1" lang="en-GB" sz="3600">
                <a:latin typeface="DejaVu Sans"/>
              </a:rPr>
              <a:t>
</a:t>
            </a:r>
            <a:r>
              <a:rPr b="1" lang="en-GB" sz="3600">
                <a:latin typeface="DejaVu Sans"/>
              </a:rPr>
              <a:t>(5ου εξαμήνου, χειμερινό 2018-19)</a:t>
            </a:r>
            <a:r>
              <a:rPr b="1" lang="en-GB" sz="3600">
                <a:latin typeface="DejaVu Sans"/>
              </a:rPr>
              <a:t>
</a:t>
            </a:r>
            <a:r>
              <a:rPr lang="en-GB" sz="3600">
                <a:latin typeface="DejaVu Sans"/>
              </a:rPr>
              <a:t>
</a:t>
            </a:r>
            <a:r>
              <a:rPr lang="en-GB" sz="3600">
                <a:solidFill>
                  <a:srgbClr val="0000ff"/>
                </a:solidFill>
                <a:latin typeface="DejaVu Sans"/>
              </a:rPr>
              <a:t>Τμήμα T2: Κ. Κορδάς &amp; Δ. Σαμψωνίδης</a:t>
            </a:r>
            <a:r>
              <a:rPr lang="en-GB" sz="3600">
                <a:latin typeface="DejaVu Sans"/>
              </a:rPr>
              <a:t>
</a:t>
            </a:r>
            <a:r>
              <a:rPr lang="en-GB" sz="3600">
                <a:latin typeface="DejaVu Sans"/>
              </a:rPr>
              <a:t>
</a:t>
            </a:r>
            <a:r>
              <a:rPr b="1" lang="en-GB" sz="3600">
                <a:latin typeface="DejaVu Sans"/>
              </a:rPr>
              <a:t>Μάθημα 1α</a:t>
            </a:r>
            <a:r>
              <a:rPr lang="en-GB" sz="4000">
                <a:latin typeface="DejaVu Sans"/>
              </a:rPr>
              <a:t>
</a:t>
            </a:r>
            <a:r>
              <a:rPr lang="en-GB" sz="2800">
                <a:solidFill>
                  <a:srgbClr val="ff0000"/>
                </a:solidFill>
                <a:latin typeface="DejaVu Sans"/>
              </a:rPr>
              <a:t>Ύλη, τρόπος διαβάσματος και εξέτασης</a:t>
            </a:r>
            <a:endParaRPr/>
          </a:p>
        </p:txBody>
      </p:sp>
      <p:sp>
        <p:nvSpPr>
          <p:cNvPr id="158" name="TextShape 2"/>
          <p:cNvSpPr txBox="1"/>
          <p:nvPr/>
        </p:nvSpPr>
        <p:spPr>
          <a:xfrm>
            <a:off x="685800" y="5896800"/>
            <a:ext cx="8458200" cy="1113840"/>
          </a:xfrm>
          <a:prstGeom prst="rect">
            <a:avLst/>
          </a:prstGeom>
        </p:spPr>
        <p:txBody>
          <a:bodyPr lIns="90000" rIns="90000" tIns="46800" bIns="46800"/>
          <a:p>
            <a:pPr algn="ctr"/>
            <a:r>
              <a:rPr lang="en-GB" sz="3200">
                <a:solidFill>
                  <a:srgbClr val="333399"/>
                </a:solidFill>
                <a:latin typeface="DejaVu Sans"/>
              </a:rPr>
              <a:t> </a:t>
            </a:r>
            <a:r>
              <a:rPr lang="el-GR" sz="3600">
                <a:solidFill>
                  <a:srgbClr val="333399"/>
                </a:solidFill>
                <a:latin typeface="DejaVu Sans"/>
              </a:rPr>
              <a:t>Κώστας Κορδάς</a:t>
            </a:r>
            <a:endParaRPr/>
          </a:p>
          <a:p>
            <a:pPr algn="ctr"/>
            <a:r>
              <a:rPr lang="en-GB" sz="2800">
                <a:latin typeface="Arial"/>
              </a:rPr>
              <a:t>Αριστοτέλειο Πανεπιστήμιο Θεσσαλονίκης</a:t>
            </a:r>
            <a:endParaRPr/>
          </a:p>
        </p:txBody>
      </p:sp>
      <p:sp>
        <p:nvSpPr>
          <p:cNvPr id="159" name="TextShape 3"/>
          <p:cNvSpPr txBox="1"/>
          <p:nvPr/>
        </p:nvSpPr>
        <p:spPr>
          <a:xfrm>
            <a:off x="63000" y="7036200"/>
            <a:ext cx="9437400" cy="389160"/>
          </a:xfrm>
          <a:prstGeom prst="rect">
            <a:avLst/>
          </a:prstGeom>
        </p:spPr>
        <p:txBody>
          <a:bodyPr lIns="90000" rIns="90000" tIns="45000" bIns="45000"/>
          <a:p>
            <a:pPr algn="ctr"/>
            <a:r>
              <a:rPr lang="el-GR" sz="2000">
                <a:solidFill>
                  <a:srgbClr val="ff0000"/>
                </a:solidFill>
                <a:latin typeface="DejaVu Sans"/>
              </a:rPr>
              <a:t>Πυρηνική &amp; Στοιχειώδη, Αριστοτέλειο Παν. Θ/νίκης,  2 Οκτωβρίου 2018</a:t>
            </a:r>
            <a:endParaRPr/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TextShape 1"/>
          <p:cNvSpPr txBox="1"/>
          <p:nvPr/>
        </p:nvSpPr>
        <p:spPr>
          <a:xfrm>
            <a:off x="504000" y="196920"/>
            <a:ext cx="9071640" cy="53388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en-GB" sz="3600">
                <a:latin typeface="Bitstream Vera Sans"/>
              </a:rPr>
              <a:t>Ώρες μαθήματος</a:t>
            </a:r>
            <a:endParaRPr/>
          </a:p>
        </p:txBody>
      </p:sp>
      <p:sp>
        <p:nvSpPr>
          <p:cNvPr id="161" name="TextShape 2"/>
          <p:cNvSpPr txBox="1"/>
          <p:nvPr/>
        </p:nvSpPr>
        <p:spPr>
          <a:xfrm>
            <a:off x="504000" y="914400"/>
            <a:ext cx="9071640" cy="586188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endParaRPr/>
          </a:p>
          <a:p>
            <a:pPr>
              <a:buSzPct val="45000"/>
              <a:buFont typeface="StarSymbol"/>
              <a:buChar char=""/>
            </a:pPr>
            <a:r>
              <a:rPr lang="en-GB" sz="2400">
                <a:latin typeface="Bitstream Vera Sans"/>
              </a:rPr>
              <a:t>Για το τμήμα αυτό (Τ2: Σαμψωνίδης - Κορδάς), 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GB" sz="2400">
                <a:latin typeface="Bitstream Vera Sans"/>
              </a:rPr>
              <a:t>'Ωρες διδασκαλίας: 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GB" sz="2200">
                <a:latin typeface="Bitstream Vera Sans"/>
              </a:rPr>
              <a:t>Τρίτη     09:00 – 11:00, αίθουσα Δ13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GB" sz="2200">
                <a:latin typeface="Bitstream Vera Sans"/>
              </a:rPr>
              <a:t>Τετάρτη 09:00 – 11:00, αίθουσα Α11</a:t>
            </a:r>
            <a:endParaRPr/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CustomShape 1"/>
          <p:cNvSpPr/>
          <p:nvPr/>
        </p:nvSpPr>
        <p:spPr>
          <a:xfrm>
            <a:off x="313200" y="3778200"/>
            <a:ext cx="9601200" cy="3308400"/>
          </a:xfrm>
          <a:prstGeom prst="rect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</p:sp>
      <p:sp>
        <p:nvSpPr>
          <p:cNvPr id="163" name="TextShape 2"/>
          <p:cNvSpPr txBox="1"/>
          <p:nvPr/>
        </p:nvSpPr>
        <p:spPr>
          <a:xfrm>
            <a:off x="504000" y="160920"/>
            <a:ext cx="9071640" cy="53388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en-GB" sz="3600">
                <a:latin typeface="Bitstream Vera Sans"/>
              </a:rPr>
              <a:t>Υλικό για διάβασμα</a:t>
            </a:r>
            <a:endParaRPr/>
          </a:p>
        </p:txBody>
      </p:sp>
      <p:sp>
        <p:nvSpPr>
          <p:cNvPr id="164" name="TextShape 3"/>
          <p:cNvSpPr txBox="1"/>
          <p:nvPr/>
        </p:nvSpPr>
        <p:spPr>
          <a:xfrm>
            <a:off x="0" y="842400"/>
            <a:ext cx="10058400" cy="610704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en-GB" sz="2400">
                <a:solidFill>
                  <a:srgbClr val="0000ff"/>
                </a:solidFill>
                <a:latin typeface="Bitstream Vera Sans"/>
              </a:rPr>
              <a:t>Τα βιβλία που σας δίνονται: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GB" sz="2000">
                <a:solidFill>
                  <a:srgbClr val="ff0000"/>
                </a:solidFill>
                <a:latin typeface="Bitstream Vera Sans"/>
              </a:rPr>
              <a:t>W.N. Cottingham and D.A. Greenwood:</a:t>
            </a:r>
            <a:r>
              <a:rPr lang="en-GB" sz="2000">
                <a:solidFill>
                  <a:srgbClr val="000000"/>
                </a:solidFill>
                <a:latin typeface="Bitstream Vera Sans"/>
              </a:rPr>
              <a:t> </a:t>
            </a:r>
            <a:r>
              <a:rPr lang="en-GB" sz="2000">
                <a:solidFill>
                  <a:srgbClr val="0000ff"/>
                </a:solidFill>
                <a:latin typeface="Bitstream Vera Sans"/>
              </a:rPr>
              <a:t>Εισαγωγή στην Πυρηνική Φυσική </a:t>
            </a:r>
            <a:r>
              <a:rPr lang="en-GB" sz="2000">
                <a:solidFill>
                  <a:srgbClr val="000000"/>
                </a:solidFill>
                <a:latin typeface="Bitstream Vera Sans"/>
              </a:rPr>
              <a:t>(«τυπωθήτω» Γ. ∆αρδανός, 1996)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GB" sz="2000">
                <a:solidFill>
                  <a:srgbClr val="ff0000"/>
                </a:solidFill>
                <a:latin typeface="Bitstream Vera Sans"/>
              </a:rPr>
              <a:t>Χρήστος Α. Ελευθεριάδης:</a:t>
            </a:r>
            <a:r>
              <a:rPr lang="en-GB" sz="2000">
                <a:solidFill>
                  <a:srgbClr val="000000"/>
                </a:solidFill>
                <a:latin typeface="Bitstream Vera Sans"/>
              </a:rPr>
              <a:t> </a:t>
            </a:r>
            <a:r>
              <a:rPr lang="en-GB" sz="2000">
                <a:solidFill>
                  <a:srgbClr val="0000ff"/>
                </a:solidFill>
                <a:latin typeface="Bitstream Vera Sans"/>
              </a:rPr>
              <a:t>Πυρηνική Φυσική – Βασικές αρχές και Πυρηνοσύνθεση</a:t>
            </a:r>
            <a:r>
              <a:rPr lang="en-GB" sz="2000">
                <a:solidFill>
                  <a:srgbClr val="000000"/>
                </a:solidFill>
                <a:latin typeface="Bitstream Vera Sans"/>
              </a:rPr>
              <a:t> (C. City Publish, 2014).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GB" sz="2400">
                <a:solidFill>
                  <a:srgbClr val="0000ff"/>
                </a:solidFill>
                <a:latin typeface="Bitstream Vera Sans"/>
              </a:rPr>
              <a:t>Η ιστοσελίδα του μαθήματος: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GB" sz="2000">
                <a:latin typeface="Bitstream Vera Sans"/>
              </a:rPr>
              <a:t>http://www.physics.auth.gr/courses/242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GB">
                <a:latin typeface="Bitstream Vera Sans"/>
              </a:rPr>
              <a:t>Φετινή χρονιά στο link 2018-19: 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GB">
                <a:latin typeface="Bitstream Vera Sans"/>
              </a:rPr>
              <a:t>http://skiathos.physics.auth.gr/atlas/Nuclear_Physics/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GB" sz="2400">
                <a:solidFill>
                  <a:srgbClr val="0000ff"/>
                </a:solidFill>
                <a:latin typeface="Bitstream Vera Sans"/>
              </a:rPr>
              <a:t>Εκεί θα βρείτε: 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GB" sz="2000">
                <a:solidFill>
                  <a:srgbClr val="ff0000"/>
                </a:solidFill>
                <a:latin typeface="Bitstream Vera Sans"/>
              </a:rPr>
              <a:t>τις διαφάνειες των παραδόσεων → Το βασικό εργαλείο σας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GB" sz="2000">
                <a:latin typeface="Bitstream Vera Sans"/>
              </a:rPr>
              <a:t>τις σημειώσεις του μαθήματος: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GB" sz="2000">
                <a:latin typeface="Bitstream Vera Sans"/>
              </a:rPr>
              <a:t>Σημειώσεις Πυρηνικής 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GB" sz="2000">
                <a:latin typeface="Bitstream Vera Sans"/>
              </a:rPr>
              <a:t>Σημειώσεις για τα Στοιχειώδη Σωμάτια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GB" sz="2000">
                <a:latin typeface="Bitstream Vera Sans"/>
              </a:rPr>
              <a:t>την ύλη κωδικοποιημένη</a:t>
            </a:r>
            <a:endParaRPr/>
          </a:p>
        </p:txBody>
      </p:sp>
      <p:sp>
        <p:nvSpPr>
          <p:cNvPr id="165" name="Line 4"/>
          <p:cNvSpPr/>
          <p:nvPr/>
        </p:nvSpPr>
        <p:spPr>
          <a:xfrm>
            <a:off x="1371600" y="5257800"/>
            <a:ext cx="685800" cy="0"/>
          </a:xfrm>
          <a:prstGeom prst="line">
            <a:avLst/>
          </a:prstGeom>
          <a:ln w="128160">
            <a:solidFill>
              <a:srgbClr val="000000"/>
            </a:solidFill>
            <a:round/>
            <a:tailEnd len="med" type="triangle" w="med"/>
          </a:ln>
        </p:spPr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TextShape 1"/>
          <p:cNvSpPr txBox="1"/>
          <p:nvPr/>
        </p:nvSpPr>
        <p:spPr>
          <a:xfrm>
            <a:off x="504000" y="196920"/>
            <a:ext cx="9071640" cy="53388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en-GB" sz="3600">
                <a:latin typeface="Bitstream Vera Sans"/>
              </a:rPr>
              <a:t>Πρόσθετη βιβλιογραφία</a:t>
            </a:r>
            <a:endParaRPr/>
          </a:p>
        </p:txBody>
      </p:sp>
      <p:sp>
        <p:nvSpPr>
          <p:cNvPr id="167" name="TextShape 2"/>
          <p:cNvSpPr txBox="1"/>
          <p:nvPr/>
        </p:nvSpPr>
        <p:spPr>
          <a:xfrm>
            <a:off x="216000" y="842400"/>
            <a:ext cx="9576000" cy="622116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en-GB" sz="2000">
                <a:solidFill>
                  <a:srgbClr val="ff0000"/>
                </a:solidFill>
                <a:latin typeface="Bitstream Vera Sans"/>
              </a:rPr>
              <a:t>Arthur Beiser: </a:t>
            </a:r>
            <a:r>
              <a:rPr lang="en-GB" sz="2000">
                <a:solidFill>
                  <a:srgbClr val="0000ff"/>
                </a:solidFill>
                <a:latin typeface="Bitstream Vera Sans"/>
              </a:rPr>
              <a:t>Σύγχρονη Φυσική</a:t>
            </a:r>
            <a:r>
              <a:rPr lang="en-GB" sz="2000">
                <a:solidFill>
                  <a:srgbClr val="000000"/>
                </a:solidFill>
                <a:latin typeface="Bitstream Vera Sans"/>
              </a:rPr>
              <a:t> (“Τυπωθήτω – Δαρδανός”, 2002)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GB" sz="2000">
                <a:solidFill>
                  <a:srgbClr val="ff0000"/>
                </a:solidFill>
                <a:latin typeface="Bitstream Vera Sans"/>
              </a:rPr>
              <a:t>Serway &amp; Jewett: </a:t>
            </a:r>
            <a:r>
              <a:rPr lang="en-GB" sz="2000">
                <a:solidFill>
                  <a:srgbClr val="0000ff"/>
                </a:solidFill>
                <a:latin typeface="Bitstream Vera Sans"/>
              </a:rPr>
              <a:t>Φυσική για Επιστήμονες και Μηχανικούς – Σύγχρονη Φυσική</a:t>
            </a:r>
            <a:r>
              <a:rPr lang="en-GB" sz="2000">
                <a:solidFill>
                  <a:srgbClr val="ff0000"/>
                </a:solidFill>
                <a:latin typeface="Bitstream Vera Sans"/>
              </a:rPr>
              <a:t> </a:t>
            </a:r>
            <a:r>
              <a:rPr lang="en-GB" sz="2000">
                <a:solidFill>
                  <a:srgbClr val="000000"/>
                </a:solidFill>
                <a:latin typeface="Bitstream Vera Sans"/>
              </a:rPr>
              <a:t>(“Κλειδάριθμος”, 2013)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GB" sz="2000">
                <a:solidFill>
                  <a:srgbClr val="ff0000"/>
                </a:solidFill>
                <a:latin typeface="Bitstream Vera Sans"/>
              </a:rPr>
              <a:t>W.E.Burcham &amp; M.Jobes:</a:t>
            </a:r>
            <a:r>
              <a:rPr lang="en-GB" sz="2000">
                <a:latin typeface="Bitstream Vera Sans"/>
              </a:rPr>
              <a:t> </a:t>
            </a:r>
            <a:r>
              <a:rPr lang="en-GB" sz="2000">
                <a:solidFill>
                  <a:srgbClr val="0000ff"/>
                </a:solidFill>
                <a:latin typeface="Bitstream Vera Sans"/>
              </a:rPr>
              <a:t>Nuclear and Particle Physics</a:t>
            </a:r>
            <a:r>
              <a:rPr lang="en-GB" sz="2000">
                <a:latin typeface="Bitstream Vera Sans"/>
              </a:rPr>
              <a:t>, (Longman, 1995)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GB" sz="2000">
                <a:solidFill>
                  <a:srgbClr val="ff0000"/>
                </a:solidFill>
                <a:latin typeface="Bitstream Vera Sans"/>
              </a:rPr>
              <a:t>A. Das and T. Ferbel:</a:t>
            </a:r>
            <a:r>
              <a:rPr lang="en-GB" sz="2000">
                <a:latin typeface="Bitstream Vera Sans"/>
              </a:rPr>
              <a:t> </a:t>
            </a:r>
            <a:r>
              <a:rPr lang="en-GB" sz="2000">
                <a:solidFill>
                  <a:srgbClr val="0000ff"/>
                </a:solidFill>
                <a:latin typeface="Bitstream Vera Sans"/>
              </a:rPr>
              <a:t>Introduction to Nuclear and Particle Physics</a:t>
            </a:r>
            <a:r>
              <a:rPr lang="en-GB" sz="2000">
                <a:latin typeface="Bitstream Vera Sans"/>
              </a:rPr>
              <a:t> (World Scientific, 2nd Revised Edition 2004)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GB" sz="2000">
                <a:solidFill>
                  <a:srgbClr val="ff0000"/>
                </a:solidFill>
                <a:latin typeface="Bitstream Vera Sans"/>
              </a:rPr>
              <a:t>B. Povh, K. Rith, Ch. Scholz and F. Zetsche:</a:t>
            </a:r>
            <a:r>
              <a:rPr lang="en-GB" sz="2000">
                <a:latin typeface="Bitstream Vera Sans"/>
              </a:rPr>
              <a:t> </a:t>
            </a:r>
            <a:r>
              <a:rPr lang="en-GB" sz="2000">
                <a:solidFill>
                  <a:srgbClr val="0000ff"/>
                </a:solidFill>
                <a:latin typeface="Bitstream Vera Sans"/>
              </a:rPr>
              <a:t>Particles and Nuclei: An Introduction to the Physical Concepts</a:t>
            </a:r>
            <a:r>
              <a:rPr lang="en-GB" sz="2000">
                <a:latin typeface="Bitstream Vera Sans"/>
              </a:rPr>
              <a:t> (Springer, 6th Edition 2008)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GB" sz="2000">
                <a:solidFill>
                  <a:srgbClr val="ff0000"/>
                </a:solidFill>
                <a:latin typeface="Bitstream Vera Sans"/>
              </a:rPr>
              <a:t>B. Martin:</a:t>
            </a:r>
            <a:r>
              <a:rPr lang="en-GB" sz="2000">
                <a:latin typeface="Bitstream Vera Sans"/>
              </a:rPr>
              <a:t> </a:t>
            </a:r>
            <a:r>
              <a:rPr lang="en-GB" sz="2000">
                <a:solidFill>
                  <a:srgbClr val="0000ff"/>
                </a:solidFill>
                <a:latin typeface="Bitstream Vera Sans"/>
              </a:rPr>
              <a:t>Nuclear and Particle Physics</a:t>
            </a:r>
            <a:r>
              <a:rPr lang="en-GB" sz="2000">
                <a:latin typeface="Bitstream Vera Sans"/>
              </a:rPr>
              <a:t>: An Introduction (Wiley, 2nd Edition 2009)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GB" sz="2000">
                <a:solidFill>
                  <a:srgbClr val="ff0000"/>
                </a:solidFill>
                <a:latin typeface="Bitstream Vera Sans"/>
              </a:rPr>
              <a:t>W. Williams:</a:t>
            </a:r>
            <a:r>
              <a:rPr lang="en-GB" sz="2000">
                <a:latin typeface="Bitstream Vera Sans"/>
              </a:rPr>
              <a:t> </a:t>
            </a:r>
            <a:r>
              <a:rPr lang="en-GB" sz="2000">
                <a:solidFill>
                  <a:srgbClr val="0000ff"/>
                </a:solidFill>
                <a:latin typeface="Bitstream Vera Sans"/>
              </a:rPr>
              <a:t>Nuclear and Particle Physics</a:t>
            </a:r>
            <a:r>
              <a:rPr lang="en-GB" sz="2000">
                <a:latin typeface="Bitstream Vera Sans"/>
              </a:rPr>
              <a:t> (Oxford University Press, 1991)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GB" sz="2000">
                <a:solidFill>
                  <a:srgbClr val="ff0000"/>
                </a:solidFill>
                <a:latin typeface="Bitstream Vera Sans"/>
              </a:rPr>
              <a:t>D.H. Perkins:</a:t>
            </a:r>
            <a:r>
              <a:rPr lang="en-GB" sz="2000">
                <a:solidFill>
                  <a:srgbClr val="0000ff"/>
                </a:solidFill>
                <a:latin typeface="Bitstream Vera Sans"/>
              </a:rPr>
              <a:t> Εισαγωγή στη Φυσική Υψηλών Ενεργειών,</a:t>
            </a:r>
            <a:r>
              <a:rPr lang="en-GB" sz="2000">
                <a:latin typeface="Bitstream Vera Sans"/>
              </a:rPr>
              <a:t>  («τυπωθήτω» Γ. ∆αρδανός, 1996)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GB" sz="2000">
                <a:solidFill>
                  <a:srgbClr val="ff0000"/>
                </a:solidFill>
                <a:latin typeface="Bitstream Vera Sans"/>
              </a:rPr>
              <a:t>B. Martin and G. Shaw:</a:t>
            </a:r>
            <a:r>
              <a:rPr lang="en-GB" sz="2000">
                <a:latin typeface="Bitstream Vera Sans"/>
              </a:rPr>
              <a:t> </a:t>
            </a:r>
            <a:r>
              <a:rPr lang="en-GB" sz="2000">
                <a:solidFill>
                  <a:srgbClr val="0000ff"/>
                </a:solidFill>
                <a:latin typeface="Bitstream Vera Sans"/>
              </a:rPr>
              <a:t>Particle Physics</a:t>
            </a:r>
            <a:r>
              <a:rPr lang="en-GB" sz="2000">
                <a:latin typeface="Bitstream Vera Sans"/>
              </a:rPr>
              <a:t> (Manchester Physics Series) (Wiley, 3rd Edition (2008)</a:t>
            </a:r>
            <a:endParaRPr/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TextShape 1"/>
          <p:cNvSpPr txBox="1"/>
          <p:nvPr/>
        </p:nvSpPr>
        <p:spPr>
          <a:xfrm>
            <a:off x="504000" y="202320"/>
            <a:ext cx="9071640" cy="52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en-GB" sz="3200">
                <a:latin typeface="Bitstream Vera Sans"/>
              </a:rPr>
              <a:t>Πρόσθετη βιβλιογραφία - εκλαϊκευμένα</a:t>
            </a:r>
            <a:endParaRPr/>
          </a:p>
        </p:txBody>
      </p:sp>
      <p:sp>
        <p:nvSpPr>
          <p:cNvPr id="169" name="TextShape 2"/>
          <p:cNvSpPr txBox="1"/>
          <p:nvPr/>
        </p:nvSpPr>
        <p:spPr>
          <a:xfrm>
            <a:off x="504000" y="914400"/>
            <a:ext cx="9071640" cy="586188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en-GB" sz="2000">
                <a:solidFill>
                  <a:srgbClr val="0000ff"/>
                </a:solidFill>
                <a:latin typeface="Bitstream Vera Sans"/>
              </a:rPr>
              <a:t> </a:t>
            </a:r>
            <a:r>
              <a:rPr lang="en-GB" sz="2000">
                <a:solidFill>
                  <a:srgbClr val="0000ff"/>
                </a:solidFill>
                <a:latin typeface="Bitstream Vera Sans"/>
              </a:rPr>
              <a:t>The ideas of Particle Physics,</a:t>
            </a:r>
            <a:r>
              <a:rPr lang="en-GB" sz="2000">
                <a:latin typeface="Bitstream Vera Sans"/>
              </a:rPr>
              <a:t> J.E.Dodd, (Cambridge)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GB" sz="2000">
                <a:solidFill>
                  <a:srgbClr val="0000ff"/>
                </a:solidFill>
                <a:latin typeface="Bitstream Vera Sans"/>
              </a:rPr>
              <a:t> </a:t>
            </a:r>
            <a:r>
              <a:rPr lang="en-GB" sz="2000">
                <a:solidFill>
                  <a:srgbClr val="0000ff"/>
                </a:solidFill>
                <a:latin typeface="Bitstream Vera Sans"/>
              </a:rPr>
              <a:t>Subatomic Physics,</a:t>
            </a:r>
            <a:r>
              <a:rPr lang="en-GB" sz="2000">
                <a:latin typeface="Bitstream Vera Sans"/>
              </a:rPr>
              <a:t> H.Frauenfelder,E.Henley (Prentice-Hall,Inc)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GB" sz="2000">
                <a:latin typeface="Bitstream Vera Sans"/>
              </a:rPr>
              <a:t> </a:t>
            </a:r>
            <a:r>
              <a:rPr lang="en-GB" sz="2000">
                <a:solidFill>
                  <a:srgbClr val="0000ff"/>
                </a:solidFill>
                <a:latin typeface="Bitstream Vera Sans"/>
              </a:rPr>
              <a:t>The First Three Minutes,</a:t>
            </a:r>
            <a:r>
              <a:rPr lang="en-GB" sz="2000">
                <a:latin typeface="Bitstream Vera Sans"/>
              </a:rPr>
              <a:t> Steven Weinberg (και μεταφρασμένο)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GB" sz="2000">
                <a:latin typeface="Bitstream Vera Sans"/>
              </a:rPr>
              <a:t> </a:t>
            </a:r>
            <a:r>
              <a:rPr lang="en-GB" sz="2000">
                <a:solidFill>
                  <a:srgbClr val="0000ff"/>
                </a:solidFill>
                <a:latin typeface="Bitstream Vera Sans"/>
              </a:rPr>
              <a:t>Towards the Theory of Everything,</a:t>
            </a:r>
            <a:r>
              <a:rPr lang="en-GB" sz="2000">
                <a:latin typeface="Bitstream Vera Sans"/>
              </a:rPr>
              <a:t> Steven Weinberg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GB" sz="2000">
                <a:solidFill>
                  <a:srgbClr val="0000ff"/>
                </a:solidFill>
                <a:latin typeface="Bitstream Vera Sans"/>
              </a:rPr>
              <a:t>The Second Creation: Makers of the Revolution in Twentieth-Century Physics,</a:t>
            </a:r>
            <a:r>
              <a:rPr lang="en-GB" sz="2000">
                <a:latin typeface="Bitstream Vera Sans"/>
              </a:rPr>
              <a:t> R. P. Greese &amp; C. C. Mann (Rudgers Press)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GB" sz="2000">
                <a:solidFill>
                  <a:srgbClr val="0000ff"/>
                </a:solidFill>
                <a:latin typeface="Bitstream Vera Sans"/>
              </a:rPr>
              <a:t>The Elegant Universe,</a:t>
            </a:r>
            <a:r>
              <a:rPr lang="en-GB" sz="2000">
                <a:latin typeface="Bitstream Vera Sans"/>
              </a:rPr>
              <a:t> Brian Green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GB" sz="2000">
                <a:solidFill>
                  <a:srgbClr val="0000ff"/>
                </a:solidFill>
                <a:latin typeface="Bitstream Vera Sans"/>
              </a:rPr>
              <a:t>The Fabric of the Cosmos,</a:t>
            </a:r>
            <a:r>
              <a:rPr lang="en-GB" sz="2000">
                <a:latin typeface="Bitstream Vera Sans"/>
              </a:rPr>
              <a:t> Brian Green</a:t>
            </a:r>
            <a:endParaRPr/>
          </a:p>
          <a:p>
            <a:pPr>
              <a:buSzPct val="45000"/>
              <a:buFont typeface="StarSymbol"/>
              <a:buChar char=""/>
            </a:pPr>
            <a:endParaRPr/>
          </a:p>
          <a:p>
            <a:pPr>
              <a:buSzPct val="45000"/>
              <a:buFont typeface="StarSymbol"/>
              <a:buChar char=""/>
            </a:pPr>
            <a:r>
              <a:rPr lang="en-GB" sz="2200">
                <a:solidFill>
                  <a:srgbClr val="ff0000"/>
                </a:solidFill>
                <a:latin typeface="Bitstream Vera Sans"/>
              </a:rPr>
              <a:t>Και η αστείρευτη πηγή του internet (αλλά με ΠΡΟΣΟΧΗ !):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GB" sz="2000">
                <a:latin typeface="Bitstream Vera Sans"/>
              </a:rPr>
              <a:t>wikipedia.com 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GB" sz="2000">
                <a:latin typeface="Bitstream Vera Sans"/>
              </a:rPr>
              <a:t>google.com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GB" sz="2000">
                <a:latin typeface="Bitstream Vera Sans"/>
              </a:rPr>
              <a:t>κλπ.</a:t>
            </a:r>
            <a:endParaRPr/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TextShape 1"/>
          <p:cNvSpPr txBox="1"/>
          <p:nvPr/>
        </p:nvSpPr>
        <p:spPr>
          <a:xfrm>
            <a:off x="504000" y="196920"/>
            <a:ext cx="9071640" cy="53388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en-GB" sz="3600">
                <a:latin typeface="Bitstream Vera Sans"/>
              </a:rPr>
              <a:t>Τρόπος διαβάσματος και εξέτασης</a:t>
            </a:r>
            <a:endParaRPr/>
          </a:p>
        </p:txBody>
      </p:sp>
      <p:sp>
        <p:nvSpPr>
          <p:cNvPr id="171" name="TextShape 2"/>
          <p:cNvSpPr txBox="1"/>
          <p:nvPr/>
        </p:nvSpPr>
        <p:spPr>
          <a:xfrm>
            <a:off x="252000" y="842400"/>
            <a:ext cx="9698400" cy="615636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en-GB" sz="2400">
                <a:solidFill>
                  <a:srgbClr val="ff0000"/>
                </a:solidFill>
                <a:latin typeface="Bitstream Vera Sans"/>
              </a:rPr>
              <a:t>Η εξέταση είναι κλασσική : </a:t>
            </a:r>
            <a:r>
              <a:rPr lang="en-GB" sz="2200">
                <a:solidFill>
                  <a:srgbClr val="0000ff"/>
                </a:solidFill>
                <a:latin typeface="Bitstream Vera Sans"/>
              </a:rPr>
              <a:t>με τελικό διαγώνισμα 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GB">
                <a:solidFill>
                  <a:srgbClr val="0000ff"/>
                </a:solidFill>
                <a:latin typeface="Bitstream Vera Sans"/>
              </a:rPr>
              <a:t>Υπάρχει δυνατότητα εθελοντικά για παρουσίαση στα πλαίσια του μαθήματος</a:t>
            </a:r>
            <a:r>
              <a:rPr lang="en-GB" sz="2200">
                <a:solidFill>
                  <a:srgbClr val="0000ff"/>
                </a:solidFill>
                <a:latin typeface="Bitstream Vera Sans"/>
              </a:rPr>
              <a:t>  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GB" sz="2400">
                <a:solidFill>
                  <a:srgbClr val="ff0000"/>
                </a:solidFill>
                <a:latin typeface="Bitstream Vera Sans"/>
              </a:rPr>
              <a:t>Για να διαβάζετε πιό συγκεντρωμένα και να μην σας μείνουν όλα για το τέλος και πελαγώνετε: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GB" sz="2200">
                <a:solidFill>
                  <a:srgbClr val="0000ff"/>
                </a:solidFill>
                <a:latin typeface="Bitstream Vera Sans"/>
              </a:rPr>
              <a:t>Το βασικότερο: </a:t>
            </a:r>
            <a:r>
              <a:rPr lang="en-GB">
                <a:solidFill>
                  <a:srgbClr val="000000"/>
                </a:solidFill>
                <a:latin typeface="Bitstream Vera Sans"/>
              </a:rPr>
              <a:t>να έρχεστε στις παραδόσεις και να ξεκινάτε το διάβασμα από τις διαφάνειες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GB" sz="2200">
                <a:solidFill>
                  <a:srgbClr val="0000ff"/>
                </a:solidFill>
                <a:latin typeface="Bitstream Vera Sans"/>
              </a:rPr>
              <a:t>Περίπου 5 φορές μέσα στο εξάμηνο: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GB">
                <a:latin typeface="Bitstream Vera Sans"/>
              </a:rPr>
              <a:t>Ομάδες ασκήσεων να τις λύνετε σπίτι, διαβάζοντας με οποιονδήποτε συμφοιτητή σας σε ομάδες και να τις κοιτάμε την επόμενη εβδομάδα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GB" sz="2200">
                <a:solidFill>
                  <a:srgbClr val="ff0000"/>
                </a:solidFill>
                <a:latin typeface="Times New Roman"/>
              </a:rPr>
              <a:t>Δεν θα πάρετε έξτρα βαθμό γι' αυτά αλλά</a:t>
            </a:r>
            <a:r>
              <a:rPr lang="el-GR" sz="2200">
                <a:solidFill>
                  <a:srgbClr val="ff0000"/>
                </a:solidFill>
                <a:latin typeface="Times New Roman"/>
                <a:ea typeface="Times New Roman"/>
              </a:rPr>
              <a:t>... η εμπειρία</a:t>
            </a:r>
            <a:r>
              <a:rPr lang="en-GB" sz="220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r>
              <a:rPr lang="el-GR" sz="2200">
                <a:solidFill>
                  <a:srgbClr val="ff0000"/>
                </a:solidFill>
                <a:latin typeface="Times New Roman"/>
                <a:ea typeface="Times New Roman"/>
              </a:rPr>
              <a:t>αποδεικνύει πως εφαρμόζοντας τις γνώσεις που προσφέρει η θεωρία στη λύση ασκήσεων αποτελεί την πιο σίγουρη (και σύντομη) μέθοδο εμπέδωσης... Εν τοιαύτη περιπτώσει αποτελεί την πιο σιγουρη μέθοδο να</a:t>
            </a:r>
            <a:r>
              <a:rPr lang="en-GB" sz="2200">
                <a:solidFill>
                  <a:srgbClr val="ff0000"/>
                </a:solidFill>
                <a:latin typeface="Times New Roman"/>
                <a:ea typeface="Times New Roman"/>
              </a:rPr>
              <a:t>  περάσετε το μάθημα χωρίς να </a:t>
            </a:r>
            <a:r>
              <a:rPr lang="el-GR" sz="2200">
                <a:solidFill>
                  <a:srgbClr val="ff0000"/>
                </a:solidFill>
                <a:latin typeface="Times New Roman"/>
                <a:ea typeface="Times New Roman"/>
              </a:rPr>
              <a:t>«</a:t>
            </a:r>
            <a:r>
              <a:rPr lang="en-GB" sz="2200">
                <a:solidFill>
                  <a:srgbClr val="ff0000"/>
                </a:solidFill>
                <a:latin typeface="Times New Roman"/>
                <a:ea typeface="Times New Roman"/>
              </a:rPr>
              <a:t>ζοριστείτε</a:t>
            </a:r>
            <a:r>
              <a:rPr lang="el-GR" sz="2200">
                <a:solidFill>
                  <a:srgbClr val="ff0000"/>
                </a:solidFill>
                <a:latin typeface="Times New Roman"/>
                <a:ea typeface="Times New Roman"/>
              </a:rPr>
              <a:t>»</a:t>
            </a:r>
            <a:r>
              <a:rPr lang="en-GB" sz="2200">
                <a:solidFill>
                  <a:srgbClr val="ff0000"/>
                </a:solidFill>
                <a:latin typeface="Times New Roman"/>
                <a:ea typeface="Times New Roman"/>
              </a:rPr>
              <a:t> στο τέλος.</a:t>
            </a:r>
            <a:endParaRPr/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CustomShape 1"/>
          <p:cNvSpPr/>
          <p:nvPr/>
        </p:nvSpPr>
        <p:spPr>
          <a:xfrm>
            <a:off x="1564200" y="2635200"/>
            <a:ext cx="7086600" cy="1443600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</a:ln>
        </p:spPr>
      </p:sp>
      <p:sp>
        <p:nvSpPr>
          <p:cNvPr id="173" name="TextShape 2"/>
          <p:cNvSpPr txBox="1"/>
          <p:nvPr/>
        </p:nvSpPr>
        <p:spPr>
          <a:xfrm>
            <a:off x="504000" y="196920"/>
            <a:ext cx="9071640" cy="53388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en-GB" sz="3600">
                <a:latin typeface="Bitstream Vera Sans"/>
              </a:rPr>
              <a:t>Επικοινωνία</a:t>
            </a:r>
            <a:endParaRPr/>
          </a:p>
        </p:txBody>
      </p:sp>
      <p:sp>
        <p:nvSpPr>
          <p:cNvPr id="174" name="TextShape 3"/>
          <p:cNvSpPr txBox="1"/>
          <p:nvPr/>
        </p:nvSpPr>
        <p:spPr>
          <a:xfrm>
            <a:off x="504000" y="914400"/>
            <a:ext cx="9554400" cy="610416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en-GB" sz="2400">
                <a:solidFill>
                  <a:srgbClr val="ff0000"/>
                </a:solidFill>
                <a:latin typeface="Bitstream Vera Sans"/>
              </a:rPr>
              <a:t>Με email, τηλέφωνο, ή αυτοπροσώπως 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GB" sz="2400">
                <a:latin typeface="Bitstream Vera Sans"/>
              </a:rPr>
              <a:t>Στην ιστοσελίδα του μαθήματος, κάνετε κλικ στον κάθε διδάσκοντα και βρείτε τα σχετικά: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GB" sz="2000">
                <a:latin typeface="Bitstream Vera Sans"/>
              </a:rPr>
              <a:t>http://www.physics.auth.gr/course/show/125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GB" sz="2000">
                <a:solidFill>
                  <a:srgbClr val="0000ff"/>
                </a:solidFill>
                <a:latin typeface="Bitstream Vera Sans"/>
              </a:rPr>
              <a:t>Σας παρακαλούμε τα email σας να έχουν τίτλο: 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GB" sz="2000">
                <a:solidFill>
                  <a:srgbClr val="ff0000"/>
                </a:solidFill>
                <a:latin typeface="Bitstream Vera Sans"/>
              </a:rPr>
              <a:t>Pyriniki-Stoixeiodi 2018-19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GB" sz="2000">
                <a:solidFill>
                  <a:srgbClr val="0000ff"/>
                </a:solidFill>
                <a:latin typeface="Bitstream Vera Sans"/>
              </a:rPr>
              <a:t>για να τα βρίσκουμε εύκολα μέσας στα mailbox μας</a:t>
            </a:r>
            <a:endParaRPr/>
          </a:p>
          <a:p>
            <a:pPr lvl="1">
              <a:buSzPct val="75000"/>
              <a:buFont typeface="StarSymbol"/>
              <a:buChar char=""/>
            </a:pPr>
            <a:endParaRPr/>
          </a:p>
          <a:p>
            <a:pPr>
              <a:buSzPct val="45000"/>
              <a:buFont typeface="StarSymbol"/>
              <a:buChar char=""/>
            </a:pPr>
            <a:r>
              <a:rPr lang="el-GR" sz="2200">
                <a:solidFill>
                  <a:srgbClr val="ff0000"/>
                </a:solidFill>
                <a:latin typeface="Times New Roman"/>
                <a:ea typeface="Times New Roman"/>
              </a:rPr>
              <a:t>Τα γραφεία των διδασκόντων ευρίσκονται στον</a:t>
            </a:r>
            <a:r>
              <a:rPr lang="en-GB" sz="2200">
                <a:solidFill>
                  <a:srgbClr val="ff0000"/>
                </a:solidFill>
                <a:latin typeface="Times New Roman"/>
                <a:ea typeface="Times New Roman"/>
              </a:rPr>
              <a:t> 1ο όροφο, στο</a:t>
            </a:r>
            <a:r>
              <a:rPr lang="el-GR" sz="2200">
                <a:solidFill>
                  <a:srgbClr val="ff0000"/>
                </a:solidFill>
                <a:latin typeface="Times New Roman"/>
                <a:ea typeface="Times New Roman"/>
              </a:rPr>
              <a:t>υς χώρους του</a:t>
            </a:r>
            <a:r>
              <a:rPr lang="en-GB" sz="2200">
                <a:solidFill>
                  <a:srgbClr val="ff0000"/>
                </a:solidFill>
                <a:latin typeface="Times New Roman"/>
                <a:ea typeface="Times New Roman"/>
              </a:rPr>
              <a:t> Εργαστ</a:t>
            </a:r>
            <a:r>
              <a:rPr lang="el-GR" sz="2200">
                <a:solidFill>
                  <a:srgbClr val="ff0000"/>
                </a:solidFill>
                <a:latin typeface="Times New Roman"/>
                <a:ea typeface="Times New Roman"/>
              </a:rPr>
              <a:t>η</a:t>
            </a:r>
            <a:r>
              <a:rPr lang="en-GB" sz="2200">
                <a:solidFill>
                  <a:srgbClr val="ff0000"/>
                </a:solidFill>
                <a:latin typeface="Times New Roman"/>
                <a:ea typeface="Times New Roman"/>
              </a:rPr>
              <a:t>ρ</a:t>
            </a:r>
            <a:r>
              <a:rPr lang="el-GR" sz="2200">
                <a:solidFill>
                  <a:srgbClr val="ff0000"/>
                </a:solidFill>
                <a:latin typeface="Times New Roman"/>
                <a:ea typeface="Times New Roman"/>
              </a:rPr>
              <a:t>ίου</a:t>
            </a:r>
            <a:r>
              <a:rPr lang="en-GB" sz="2200">
                <a:solidFill>
                  <a:srgbClr val="ff0000"/>
                </a:solidFill>
                <a:latin typeface="Times New Roman"/>
                <a:ea typeface="Times New Roman"/>
              </a:rPr>
              <a:t> Ατομικής και Πυρηνικής Φυσικής</a:t>
            </a:r>
            <a:r>
              <a:rPr lang="el-GR" sz="2200">
                <a:solidFill>
                  <a:srgbClr val="ff0000"/>
                </a:solidFill>
                <a:latin typeface="Times New Roman"/>
                <a:ea typeface="Times New Roman"/>
              </a:rPr>
              <a:t>. Μην διστάζετε να εκφράζετε</a:t>
            </a:r>
            <a:r>
              <a:rPr lang="en-GB" sz="2200">
                <a:solidFill>
                  <a:srgbClr val="ff0000"/>
                </a:solidFill>
                <a:latin typeface="Times New Roman"/>
                <a:ea typeface="Times New Roman"/>
              </a:rPr>
              <a:t>  απορίες και </a:t>
            </a:r>
            <a:r>
              <a:rPr lang="el-GR" sz="2200">
                <a:solidFill>
                  <a:srgbClr val="ff0000"/>
                </a:solidFill>
                <a:latin typeface="Times New Roman"/>
                <a:ea typeface="Times New Roman"/>
              </a:rPr>
              <a:t>να ζητάτε</a:t>
            </a:r>
            <a:r>
              <a:rPr lang="en-GB" sz="220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r>
              <a:rPr lang="el-GR" sz="2200">
                <a:solidFill>
                  <a:srgbClr val="ff0000"/>
                </a:solidFill>
                <a:latin typeface="Times New Roman"/>
                <a:ea typeface="Times New Roman"/>
              </a:rPr>
              <a:t>την βοήθεια/καθοδήγηση τους.</a:t>
            </a:r>
            <a:r>
              <a:rPr lang="en-GB" sz="2200">
                <a:solidFill>
                  <a:srgbClr val="ff0000"/>
                </a:solidFill>
                <a:latin typeface="Times New Roman"/>
                <a:ea typeface="Times New Roman"/>
              </a:rPr>
              <a:t>.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l-GR" sz="2200">
                <a:solidFill>
                  <a:srgbClr val="0000ff"/>
                </a:solidFill>
                <a:latin typeface="Times New Roman"/>
                <a:ea typeface="Times New Roman"/>
              </a:rPr>
              <a:t>Ωρες επίσκεψης στους διδάσκοντες του Τ2: </a:t>
            </a:r>
            <a:r>
              <a:rPr b="1" lang="el-GR" sz="2200">
                <a:solidFill>
                  <a:srgbClr val="0000ff"/>
                </a:solidFill>
                <a:latin typeface="Times New Roman"/>
                <a:ea typeface="Times New Roman"/>
              </a:rPr>
              <a:t>Τετάρτη 11-12, και Πέμπτη 13-14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GB" sz="2200">
                <a:solidFill>
                  <a:srgbClr val="0000ff"/>
                </a:solidFill>
                <a:latin typeface="Bitstream Vera Sans"/>
              </a:rPr>
              <a:t>Καλό είναι να έρχεστε να λύνετε τις απορίες σας </a:t>
            </a:r>
            <a:r>
              <a:rPr b="1" lang="en-GB" sz="2200">
                <a:solidFill>
                  <a:srgbClr val="0000ff"/>
                </a:solidFill>
                <a:latin typeface="Bitstream Vera Sans"/>
              </a:rPr>
              <a:t>πρίν την τελική εξέταση</a:t>
            </a:r>
            <a:r>
              <a:rPr lang="en-GB" sz="2200">
                <a:solidFill>
                  <a:srgbClr val="0000ff"/>
                </a:solidFill>
                <a:latin typeface="Bitstream Vera Sans"/>
              </a:rPr>
              <a:t> και όχι μετά :) </a:t>
            </a:r>
            <a:endParaRPr/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TextShape 1"/>
          <p:cNvSpPr txBox="1"/>
          <p:nvPr/>
        </p:nvSpPr>
        <p:spPr>
          <a:xfrm>
            <a:off x="504000" y="202320"/>
            <a:ext cx="9071640" cy="52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en-GB" sz="2800">
                <a:latin typeface="Bitstream Vera Sans"/>
              </a:rPr>
              <a:t>Ύλη – τι θα αποκομήσετε από το μάθημα αυτό</a:t>
            </a:r>
            <a:endParaRPr/>
          </a:p>
        </p:txBody>
      </p:sp>
      <p:sp>
        <p:nvSpPr>
          <p:cNvPr id="176" name="TextShape 2"/>
          <p:cNvSpPr txBox="1"/>
          <p:nvPr/>
        </p:nvSpPr>
        <p:spPr>
          <a:xfrm>
            <a:off x="228600" y="806400"/>
            <a:ext cx="9601200" cy="6076440"/>
          </a:xfrm>
          <a:prstGeom prst="rect">
            <a:avLst/>
          </a:prstGeom>
        </p:spPr>
        <p:txBody>
          <a:bodyPr lIns="0" rIns="0" tIns="0" bIns="0"/>
          <a:p>
            <a:r>
              <a:rPr b="1" lang="en-GB" sz="2200">
                <a:solidFill>
                  <a:srgbClr val="000000"/>
                </a:solidFill>
                <a:latin typeface="Bitstream Vera Sans"/>
              </a:rPr>
              <a:t>Υπο-ατομική Φυσική, δηλαδή: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GB" sz="2200">
                <a:solidFill>
                  <a:srgbClr val="ff0000"/>
                </a:solidFill>
                <a:latin typeface="Bitstream Vera Sans"/>
              </a:rPr>
              <a:t>Από τι είναι φτιαγμένος ο κόσμος Ι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GB" sz="2000">
                <a:solidFill>
                  <a:srgbClr val="0000ff"/>
                </a:solidFill>
                <a:latin typeface="Bitstream Vera Sans"/>
              </a:rPr>
              <a:t>Συγκρότηση, διαστάσεις και μάζα των πυρήνων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GB" sz="2000">
                <a:solidFill>
                  <a:srgbClr val="0000ff"/>
                </a:solidFill>
                <a:latin typeface="Bitstream Vera Sans"/>
              </a:rPr>
              <a:t>Περαιτέρω χαρακτηριστικά  πυρήνων και πυρηνικών δυνάμεων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GB" sz="2000">
                <a:solidFill>
                  <a:srgbClr val="0000ff"/>
                </a:solidFill>
                <a:latin typeface="Bitstream Vera Sans"/>
              </a:rPr>
              <a:t>Διασπάσεις των πυρήνων και πυρηνικές αντιδράσεις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GB" sz="2000">
                <a:latin typeface="Bitstream Vera Sans"/>
              </a:rPr>
              <a:t>α, β, γ διάσπαση των πυρήνων. Σχάση. Σύντηξη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GB" sz="2000">
                <a:solidFill>
                  <a:srgbClr val="0000ff"/>
                </a:solidFill>
                <a:latin typeface="Bitstream Vera Sans"/>
              </a:rPr>
              <a:t>Εφαρμογές πυρηνικής (ραδιοχρονολόγηση, πυρηνικοί αντιδραστήρες, πυρηνικός μαγνητικός συντονισμός, κλπ) 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GB" sz="2200">
                <a:solidFill>
                  <a:srgbClr val="ff0000"/>
                </a:solidFill>
                <a:latin typeface="Bitstream Vera Sans"/>
              </a:rPr>
              <a:t>Από τι είναι φτιαγμένος ο κόσμος ΙΙ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GB" sz="2000">
                <a:solidFill>
                  <a:srgbClr val="0000ff"/>
                </a:solidFill>
                <a:latin typeface="Bitstream Vera Sans"/>
              </a:rPr>
              <a:t>Εισαγωγή στα “στοιχειώδη” σωμάτια: οι δομικοί λίθοι που φτιάχνουν όλα τ' άλλα 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GB" sz="2000">
                <a:solidFill>
                  <a:srgbClr val="0000ff"/>
                </a:solidFill>
                <a:latin typeface="Bitstream Vera Sans"/>
              </a:rPr>
              <a:t>Οι δυνάμεις στη φύση – αλληλεπιδράσεις σωματιδίων, διαγράματα Feynman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GB" sz="2000">
                <a:solidFill>
                  <a:srgbClr val="0000ff"/>
                </a:solidFill>
                <a:latin typeface="Bitstream Vera Sans"/>
              </a:rPr>
              <a:t>Συμμετρίες στη φύση,  αρχές διατήρησης και χαρακτηριστικά σωματιδίων (= κβαντκοί αριθμοί)</a:t>
            </a:r>
            <a:endParaRPr/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TextShape 1"/>
          <p:cNvSpPr txBox="1"/>
          <p:nvPr/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en-GB" sz="3600">
                <a:latin typeface="Bitstream Vera Sans"/>
              </a:rPr>
              <a:t>Υπο-ατομική Φυσική</a:t>
            </a:r>
            <a:endParaRPr/>
          </a:p>
        </p:txBody>
      </p:sp>
      <p:pic>
        <p:nvPicPr>
          <p:cNvPr id="178" name="" descr=""/>
          <p:cNvPicPr/>
          <p:nvPr/>
        </p:nvPicPr>
        <p:blipFill>
          <a:blip r:embed="rId1"/>
          <a:stretch>
            <a:fillRect/>
          </a:stretch>
        </p:blipFill>
        <p:spPr>
          <a:xfrm>
            <a:off x="5286600" y="1835640"/>
            <a:ext cx="4728600" cy="3657240"/>
          </a:xfrm>
          <a:prstGeom prst="rect">
            <a:avLst/>
          </a:prstGeom>
          <a:ln>
            <a:noFill/>
          </a:ln>
        </p:spPr>
      </p:pic>
      <p:pic>
        <p:nvPicPr>
          <p:cNvPr id="179" name="" descr=""/>
          <p:cNvPicPr/>
          <p:nvPr/>
        </p:nvPicPr>
        <p:blipFill>
          <a:blip r:embed="rId2"/>
          <a:stretch>
            <a:fillRect/>
          </a:stretch>
        </p:blipFill>
        <p:spPr>
          <a:xfrm>
            <a:off x="288000" y="798120"/>
            <a:ext cx="4550040" cy="3534120"/>
          </a:xfrm>
          <a:prstGeom prst="rect">
            <a:avLst/>
          </a:prstGeom>
          <a:ln>
            <a:noFill/>
          </a:ln>
        </p:spPr>
      </p:pic>
      <p:pic>
        <p:nvPicPr>
          <p:cNvPr id="180" name="" descr=""/>
          <p:cNvPicPr/>
          <p:nvPr/>
        </p:nvPicPr>
        <p:blipFill>
          <a:blip r:embed="rId3"/>
          <a:stretch>
            <a:fillRect/>
          </a:stretch>
        </p:blipFill>
        <p:spPr>
          <a:xfrm>
            <a:off x="1296000" y="5167440"/>
            <a:ext cx="2383560" cy="1535040"/>
          </a:xfrm>
          <a:prstGeom prst="rect">
            <a:avLst/>
          </a:prstGeom>
          <a:ln>
            <a:noFill/>
          </a:ln>
        </p:spPr>
      </p:pic>
      <p:sp>
        <p:nvSpPr>
          <p:cNvPr id="181" name="CustomShape 2"/>
          <p:cNvSpPr/>
          <p:nvPr/>
        </p:nvSpPr>
        <p:spPr>
          <a:xfrm>
            <a:off x="288000" y="4411080"/>
            <a:ext cx="4702320" cy="111204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/>
          <a:p>
            <a:pPr algn="ctr">
              <a:lnSpc>
                <a:spcPct val="100000"/>
              </a:lnSpc>
            </a:pPr>
            <a:r>
              <a:rPr b="1" lang="el-GR" sz="2000">
                <a:latin typeface="Times New Roman"/>
                <a:ea typeface="Times New Roman"/>
              </a:rPr>
              <a:t>Δομική Συγκρότηση και Θεμελιώδεις Αλληλεπιδράσεις της Ύλης</a:t>
            </a:r>
            <a:endParaRPr/>
          </a:p>
        </p:txBody>
      </p:sp>
      <p:sp>
        <p:nvSpPr>
          <p:cNvPr id="182" name="CustomShape 3"/>
          <p:cNvSpPr/>
          <p:nvPr/>
        </p:nvSpPr>
        <p:spPr>
          <a:xfrm>
            <a:off x="288000" y="6571080"/>
            <a:ext cx="4702320" cy="77580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/>
          <a:p>
            <a:pPr algn="ctr">
              <a:lnSpc>
                <a:spcPct val="100000"/>
              </a:lnSpc>
            </a:pPr>
            <a:r>
              <a:rPr b="1" lang="el-GR" sz="2000">
                <a:latin typeface="Times New Roman"/>
                <a:ea typeface="Times New Roman"/>
              </a:rPr>
              <a:t>στο πλαίσιο μίας αυτοσυνεπούς θεωρίας</a:t>
            </a:r>
            <a:endParaRPr/>
          </a:p>
        </p:txBody>
      </p:sp>
      <p:sp>
        <p:nvSpPr>
          <p:cNvPr id="183" name="CustomShape 4"/>
          <p:cNvSpPr/>
          <p:nvPr/>
        </p:nvSpPr>
        <p:spPr>
          <a:xfrm>
            <a:off x="4787640" y="5753880"/>
            <a:ext cx="5124240" cy="43992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/>
          <a:p>
            <a:pPr algn="ctr">
              <a:lnSpc>
                <a:spcPct val="100000"/>
              </a:lnSpc>
            </a:pPr>
            <a:r>
              <a:rPr b="1" lang="el-GR" sz="2000">
                <a:latin typeface="Times New Roman"/>
                <a:ea typeface="Times New Roman"/>
              </a:rPr>
              <a:t>Δημιουργία και εξέλιξη του Κόσμου μας</a:t>
            </a:r>
            <a:endParaRPr/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