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notesSlides/_rels/notesSlide33.xml.rels" ContentType="application/vnd.openxmlformats-package.relationships+xml"/>
  <Override PartName="/ppt/notesSlides/notesSlide33.xml" ContentType="application/vnd.openxmlformats-officedocument.presentationml.notesSlide+xml"/>
  <Override PartName="/ppt/slides/_rels/slide43.xml.rels" ContentType="application/vnd.openxmlformats-package.relationships+xml"/>
  <Override PartName="/ppt/slides/_rels/slide42.xml.rels" ContentType="application/vnd.openxmlformats-package.relationships+xml"/>
  <Override PartName="/ppt/slides/_rels/slide41.xml.rels" ContentType="application/vnd.openxmlformats-package.relationships+xml"/>
  <Override PartName="/ppt/slides/_rels/slide40.xml.rels" ContentType="application/vnd.openxmlformats-package.relationships+xml"/>
  <Override PartName="/ppt/slides/_rels/slide39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31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5.xml.rels" ContentType="application/vnd.openxmlformats-package.relationships+xml"/>
  <Override PartName="/ppt/slides/_rels/slide22.xml.rels" ContentType="application/vnd.openxmlformats-package.relationships+xml"/>
  <Override PartName="/ppt/slides/_rels/slide17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9.xml.rels" ContentType="application/vnd.openxmlformats-package.relationships+xml"/>
  <Override PartName="/ppt/slides/_rels/slide14.xml.rels" ContentType="application/vnd.openxmlformats-package.relationships+xml"/>
  <Override PartName="/ppt/slides/_rels/slide38.xml.rels" ContentType="application/vnd.openxmlformats-package.relationships+xml"/>
  <Override PartName="/ppt/slides/_rels/slide13.xml.rels" ContentType="application/vnd.openxmlformats-package.relationships+xml"/>
  <Override PartName="/ppt/slides/_rels/slide37.xml.rels" ContentType="application/vnd.openxmlformats-package.relationships+xml"/>
  <Override PartName="/ppt/slides/_rels/slide12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36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35.xml.rels" ContentType="application/vnd.openxmlformats-package.relationships+xml"/>
  <Override PartName="/ppt/slides/_rels/slide10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0.xml.rels" ContentType="application/vnd.openxmlformats-package.relationships+xml"/>
  <Override PartName="/ppt/slides/_rels/slide19.xml.rels" ContentType="application/vnd.openxmlformats-package.relationships+xml"/>
  <Override PartName="/ppt/slides/_rels/slide2.xml.rels" ContentType="application/vnd.openxmlformats-package.relationships+xml"/>
  <Override PartName="/ppt/slides/_rels/slide27.xml.rels" ContentType="application/vnd.openxmlformats-package.relationships+xml"/>
  <Override PartName="/ppt/slides/_rels/slide18.xml.rels" ContentType="application/vnd.openxmlformats-package.relationships+xml"/>
  <Override PartName="/ppt/slides/_rels/slide1.xml.rels" ContentType="application/vnd.openxmlformats-package.relationships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43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42.xml" ContentType="application/vnd.openxmlformats-officedocument.presentationml.slide+xml"/>
  <Override PartName="/ppt/slides/slide8.xml" ContentType="application/vnd.openxmlformats-officedocument.presentationml.slide+xml"/>
  <Override PartName="/ppt/slides/slide17.xml" ContentType="application/vnd.openxmlformats-officedocument.presentationml.slide+xml"/>
  <Override PartName="/ppt/slides/slide4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40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13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78.wmf" ContentType="image/x-wmf"/>
  <Override PartName="/ppt/media/image85.jpeg" ContentType="image/jpeg"/>
  <Override PartName="/ppt/media/image77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0.png" ContentType="image/png"/>
  <Override PartName="/ppt/media/image68.jpeg" ContentType="image/jpeg"/>
  <Override PartName="/ppt/media/image84.jpeg" ContentType="image/jpeg"/>
  <Override PartName="/ppt/media/image67.png" ContentType="image/png"/>
  <Override PartName="/ppt/media/image66.png" ContentType="image/png"/>
  <Override PartName="/ppt/media/image72.png" ContentType="image/png"/>
  <Override PartName="/ppt/media/image64.jpeg" ContentType="image/jpeg"/>
  <Override PartName="/ppt/media/image63.jpeg" ContentType="image/jpeg"/>
  <Override PartName="/ppt/media/image61.png" ContentType="image/png"/>
  <Override PartName="/ppt/media/image71.jpeg" ContentType="image/jpeg"/>
  <Override PartName="/ppt/media/image58.jpeg" ContentType="image/jpeg"/>
  <Override PartName="/ppt/media/image65.png" ContentType="image/png"/>
  <Override PartName="/ppt/media/image56.jpeg" ContentType="image/jpeg"/>
  <Override PartName="/ppt/media/image12.png" ContentType="image/png"/>
  <Override PartName="/ppt/media/image45.jpeg" ContentType="image/jpeg"/>
  <Override PartName="/ppt/media/image86.jpeg" ContentType="image/jpeg"/>
  <Override PartName="/ppt/media/image44.emf" ContentType="image/x-emf"/>
  <Override PartName="/ppt/media/image3.png" ContentType="image/png"/>
  <Override PartName="/ppt/media/image53.png" ContentType="image/png"/>
  <Override PartName="/ppt/media/image30.jpeg" ContentType="image/jpeg"/>
  <Override PartName="/ppt/media/image42.wmf" ContentType="image/x-wmf"/>
  <Override PartName="/ppt/media/image62.jpeg" ContentType="image/jpeg"/>
  <Override PartName="/ppt/media/image2.png" ContentType="image/png"/>
  <Override PartName="/ppt/media/image52.png" ContentType="image/png"/>
  <Override PartName="/ppt/media/image41.wmf" ContentType="image/x-wmf"/>
  <Override PartName="/ppt/media/image39.png" ContentType="image/png"/>
  <Override PartName="/ppt/media/image54.png" ContentType="image/png"/>
  <Override PartName="/ppt/media/image4.png" ContentType="image/png"/>
  <Override PartName="/ppt/media/image43.wmf" ContentType="image/x-wmf"/>
  <Override PartName="/ppt/media/image36.jpeg" ContentType="image/jpeg"/>
  <Override PartName="/ppt/media/image38.png" ContentType="image/png"/>
  <Override PartName="/ppt/media/image59.gif" ContentType="image/gif"/>
  <Override PartName="/ppt/media/image35.emf" ContentType="image/x-emf"/>
  <Override PartName="/ppt/media/image34.png" ContentType="image/png"/>
  <Override PartName="/ppt/media/image15.jpeg" ContentType="image/jpeg"/>
  <Override PartName="/ppt/media/image33.png" ContentType="image/png"/>
  <Override PartName="/ppt/media/image60.jpeg" ContentType="image/jpeg"/>
  <Override PartName="/ppt/media/image32.png" ContentType="image/png"/>
  <Override PartName="/ppt/media/image79.wmf" ContentType="image/x-wmf"/>
  <Override PartName="/ppt/media/image31.png" ContentType="image/png"/>
  <Override PartName="/ppt/media/image27.jpeg" ContentType="image/jpeg"/>
  <Override PartName="/ppt/media/image19.png" ContentType="image/png"/>
  <Override PartName="/ppt/media/image24.wmf" ContentType="image/x-wmf"/>
  <Override PartName="/ppt/media/image6.png" ContentType="image/png"/>
  <Override PartName="/ppt/media/image23.jpeg" ContentType="image/jpeg"/>
  <Override PartName="/ppt/media/image22.png" ContentType="image/png"/>
  <Override PartName="/ppt/media/image48.png" ContentType="image/png"/>
  <Override PartName="/ppt/media/image37.jpeg" ContentType="image/jpeg"/>
  <Override PartName="/ppt/media/image21.png" ContentType="image/png"/>
  <Override PartName="/ppt/media/image20.png" ContentType="image/png"/>
  <Override PartName="/ppt/media/image18.png" ContentType="image/png"/>
  <Override PartName="/ppt/media/image13.png" ContentType="image/png"/>
  <Override PartName="/ppt/media/image11.jpeg" ContentType="image/jpeg"/>
  <Override PartName="/ppt/media/image69.png" ContentType="image/png"/>
  <Override PartName="/ppt/media/image10.png" ContentType="image/png"/>
  <Override PartName="/ppt/media/image9.png" ContentType="image/png"/>
  <Override PartName="/ppt/media/image51.png" ContentType="image/png"/>
  <Override PartName="/ppt/media/image40.wmf" ContentType="image/x-wmf"/>
  <Override PartName="/ppt/media/image1.png" ContentType="image/png"/>
  <Override PartName="/ppt/media/image14.jpeg" ContentType="image/jpeg"/>
  <Override PartName="/ppt/media/image8.png" ContentType="image/png"/>
  <Override PartName="/ppt/media/image83.jpeg" ContentType="image/jpeg"/>
  <Override PartName="/ppt/media/image57.png" ContentType="image/png"/>
  <Override PartName="/ppt/media/image7.png" ContentType="image/png"/>
  <Override PartName="/ppt/media/image29.png" ContentType="image/png"/>
  <Override PartName="/ppt/media/image28.png" ContentType="image/png"/>
  <Override PartName="/ppt/media/image49.png" ContentType="image/png"/>
  <Override PartName="/ppt/media/image55.png" ContentType="image/png"/>
  <Override PartName="/ppt/media/image5.png" ContentType="image/png"/>
  <Override PartName="/ppt/media/image81.wmf" ContentType="image/x-wmf"/>
  <Override PartName="/ppt/media/image17.png" ContentType="image/png"/>
  <Override PartName="/ppt/media/image26.png" ContentType="image/png"/>
  <Override PartName="/ppt/media/image82.jpeg" ContentType="image/jpeg"/>
  <Override PartName="/ppt/media/image47.png" ContentType="image/png"/>
  <Override PartName="/ppt/media/image80.wmf" ContentType="image/x-wmf"/>
  <Override PartName="/ppt/media/image16.png" ContentType="image/png"/>
  <Override PartName="/ppt/media/image50.png" ContentType="image/png"/>
  <Override PartName="/ppt/media/image25.png" ContentType="image/png"/>
  <Override PartName="/ppt/media/image46.png" ContentType="image/png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7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/>
          <a:p>
            <a:r>
              <a:rPr lang="en-GB" sz="2000">
                <a:latin typeface="Arial"/>
              </a:rPr>
              <a:t>Πατήστε για επεξεργασία της μορφής των σημειώσεων</a:t>
            </a:r>
            <a:endParaRPr/>
          </a:p>
        </p:txBody>
      </p:sp>
      <p:sp>
        <p:nvSpPr>
          <p:cNvPr id="19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r>
              <a:rPr lang="en-GB" sz="1400">
                <a:latin typeface="Bitstream Vera Sans"/>
              </a:rPr>
              <a:t>&lt;κεφαλίδα&gt;</a:t>
            </a:r>
            <a:endParaRPr/>
          </a:p>
        </p:txBody>
      </p:sp>
      <p:sp>
        <p:nvSpPr>
          <p:cNvPr id="198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/>
          <a:p>
            <a:pPr algn="r"/>
            <a:r>
              <a:rPr lang="en-GB" sz="1400">
                <a:latin typeface="Bitstream Vera Sans"/>
              </a:rPr>
              <a:t>&lt;ημερομηνία/ώρα&gt;</a:t>
            </a:r>
            <a:endParaRPr/>
          </a:p>
        </p:txBody>
      </p:sp>
      <p:sp>
        <p:nvSpPr>
          <p:cNvPr id="199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r>
              <a:rPr lang="en-GB" sz="1400">
                <a:latin typeface="Bitstream Vera Sans"/>
              </a:rPr>
              <a:t>&lt;υποσέλιδο&gt;</a:t>
            </a:r>
            <a:endParaRPr/>
          </a:p>
        </p:txBody>
      </p:sp>
      <p:sp>
        <p:nvSpPr>
          <p:cNvPr id="200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/>
          <a:p>
            <a:pPr algn="r"/>
            <a:fld id="{C0EC269F-7ABB-4868-B6C6-1820C6623E1F}" type="slidenum">
              <a:rPr lang="en-GB" sz="1400">
                <a:latin typeface="Bitstream Vera Sans"/>
              </a:rPr>
              <a:t>&lt;αριθμός&gt;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CustomShape 1"/>
          <p:cNvSpPr/>
          <p:nvPr/>
        </p:nvSpPr>
        <p:spPr>
          <a:xfrm>
            <a:off x="4402440" y="9553680"/>
            <a:ext cx="3368160" cy="5029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="b"/>
          <a:p>
            <a:pPr/>
            <a:fld id="{E7D7C264-1612-492F-8F59-318DF4C91EC5}" type="slidenum">
              <a:rPr lang="en-GB">
                <a:latin typeface="Bitstream Vera Sans"/>
              </a:rPr>
              <a:t>8</a:t>
            </a:fld>
            <a:endParaRPr/>
          </a:p>
        </p:txBody>
      </p:sp>
      <p:sp>
        <p:nvSpPr>
          <p:cNvPr id="773" name="TextShape 2"/>
          <p:cNvSpPr txBox="1"/>
          <p:nvPr/>
        </p:nvSpPr>
        <p:spPr>
          <a:xfrm>
            <a:off x="777240" y="4777560"/>
            <a:ext cx="6217920" cy="4526280"/>
          </a:xfrm>
          <a:prstGeom prst="rect">
            <a:avLst/>
          </a:prstGeom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6" name="PlaceHolder 3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  <p:pic>
        <p:nvPicPr>
          <p:cNvPr id="7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6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9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9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0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1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5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  <p:pic>
        <p:nvPicPr>
          <p:cNvPr id="15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8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8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9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0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6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94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  <p:pic>
        <p:nvPicPr>
          <p:cNvPr id="195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309680" y="914040"/>
            <a:ext cx="7459560" cy="59518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224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932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749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4400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 rot="10800000">
            <a:off x="504000" y="-261540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Πατήστε για επεξεργασία της μορφής κειμένου διάρθρωσης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Δεύτερο επίπεδο διάρθρωσης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Τρίτο επίπεδο διάρθρωσης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Τέταρτο επίπεδο διάρθρωσης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Πέμπτο επίπεδο διάρθρωσης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Έκτο επίπεδο διάρθρωσης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Έβδομο επίπεδο διάρθρωσης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GB" sz="1400">
                <a:latin typeface="Bitstream Vera Sans"/>
              </a:rPr>
              <a:t>&lt;ημερομηνία/ώρα&gt;</a:t>
            </a:r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1828800" y="6887160"/>
            <a:ext cx="66294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GB" sz="1400">
                <a:latin typeface="Bitstream Vera Sans"/>
              </a:rPr>
              <a:t>&lt;υποσέλιδο&gt;</a:t>
            </a:r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B81C2E8F-B1D1-4263-8370-B1FFE129686E}" type="slidenum">
              <a:rPr lang="en-GB" sz="1400">
                <a:latin typeface="Bitstream Vera Sans"/>
              </a:rPr>
              <a:t>&lt;αριθμός&gt;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Bitstream Vera Sans"/>
              </a:rPr>
              <a:t>Click to edit the title text format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latin typeface="Bitstream Vera Sans"/>
              </a:rPr>
              <a:t>Click to edit the outline text format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latin typeface="Bitstream Vera Sans"/>
              </a:rPr>
              <a:t>Second Outline Level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200">
                <a:latin typeface="Bitstream Vera Sans"/>
              </a:rPr>
              <a:t>Third Outline Level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Bitstream Vera Sans"/>
              </a:rPr>
              <a:t>Fourth Outline Level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Fifth Outline Level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Sixth Outline Level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Seventh Outline Level</a:t>
            </a:r>
            <a:endParaRPr/>
          </a:p>
          <a:p>
            <a:pPr lvl="7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Eighth Outline Level</a:t>
            </a:r>
            <a:endParaRPr/>
          </a:p>
          <a:p>
            <a:pPr lvl="8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Ninth Outline Level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228600" y="7194600"/>
            <a:ext cx="2021400" cy="321840"/>
          </a:xfrm>
          <a:prstGeom prst="rect">
            <a:avLst/>
          </a:prstGeom>
        </p:spPr>
        <p:txBody>
          <a:bodyPr lIns="0" rIns="0" tIns="0" bIns="0"/>
          <a:p>
            <a:r>
              <a:rPr lang="en-GB" sz="1400">
                <a:latin typeface="Bitstream Vera Sans"/>
              </a:rPr>
              <a:t>&lt;ημερομηνία/ώρα&gt;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2322000" y="7194600"/>
            <a:ext cx="7050600" cy="32184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GB" sz="1400">
                <a:latin typeface="Bitstream Vera Sans"/>
              </a:rPr>
              <a:t>&lt;υποσέλιδο&gt;</a:t>
            </a:r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9480600" y="7194600"/>
            <a:ext cx="457200" cy="321840"/>
          </a:xfrm>
          <a:prstGeom prst="rect">
            <a:avLst/>
          </a:prstGeom>
        </p:spPr>
        <p:txBody>
          <a:bodyPr lIns="0" rIns="0" tIns="0" bIns="0"/>
          <a:p>
            <a:pPr algn="r"/>
            <a:fld id="{83CED5FD-F7A5-4EF3-90E3-458C1BA4EBF5}" type="slidenum">
              <a:rPr lang="en-GB" sz="1400">
                <a:latin typeface="Bitstream Vera Sans"/>
              </a:rPr>
              <a:t>&lt;αριθμός&gt;</a:t>
            </a:fld>
            <a:endParaRPr/>
          </a:p>
        </p:txBody>
      </p:sp>
      <p:sp>
        <p:nvSpPr>
          <p:cNvPr id="44" name="Line 6"/>
          <p:cNvSpPr/>
          <p:nvPr/>
        </p:nvSpPr>
        <p:spPr>
          <a:xfrm>
            <a:off x="300600" y="7074000"/>
            <a:ext cx="9601200" cy="0"/>
          </a:xfrm>
          <a:prstGeom prst="line">
            <a:avLst/>
          </a:prstGeom>
          <a:ln w="54720">
            <a:solidFill>
              <a:srgbClr val="666699"/>
            </a:solidFill>
            <a:round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4400">
                <a:latin typeface="Arial"/>
              </a:rPr>
              <a:t>Πατήστε για επεξεργασία της μορφής κειμένου του τίτλου</a:t>
            </a:r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Πατήστε για επεξεργασία της μορφής κειμένου διάρθρωσης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Δεύτερο επίπεδο διάρθρωσης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Τρίτο επίπεδο διάρθρωσης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Τέταρτο επίπεδο διάρθρωσης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Πέμπτο επίπεδο διάρθρωσης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Έκτο επίπεδο διάρθρωσης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Έβδομο επίπεδο διάρθρωσης</a:t>
            </a:r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GB" sz="1400">
                <a:latin typeface="Bitstream Vera Sans"/>
              </a:rPr>
              <a:t>&lt;ημερομηνία/ώρα&gt;</a:t>
            </a:r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GB" sz="1400">
                <a:latin typeface="Bitstream Vera Sans"/>
              </a:rPr>
              <a:t>&lt;υποσέλιδο&gt;</a:t>
            </a:r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58967E09-AE3F-45AD-BC2B-0C8730319E7B}" type="slidenum">
              <a:rPr lang="en-GB" sz="1400">
                <a:latin typeface="Bitstream Vera Sans"/>
              </a:rPr>
              <a:t>&lt;αριθμός&gt;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4400">
                <a:latin typeface="Arial"/>
              </a:rPr>
              <a:t>Πατήστε για επεξεργασία της μορφής κειμένου του τίτλου</a:t>
            </a:r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3200">
                <a:latin typeface="Arial"/>
              </a:rPr>
              <a:t>Πατήστε για επεξεργασία της μορφής κειμένου διάρθρωσης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800">
                <a:latin typeface="Arial"/>
              </a:rPr>
              <a:t>Δεύτερο επίπεδο διάρθρωσης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400">
                <a:latin typeface="Arial"/>
              </a:rPr>
              <a:t>Τρίτο επίπεδο διάρθρωσης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Arial"/>
              </a:rPr>
              <a:t>Τέταρτο επίπεδο διάρθρωσης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Πέμπτο επίπεδο διάρθρωσης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Έκτο επίπεδο διάρθρωσης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en-GB" sz="2000">
                <a:latin typeface="Arial"/>
              </a:rPr>
              <a:t>Έβδομο επίπεδο διάρθρωσης</a:t>
            </a:r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lang="en-GB" sz="1400">
                <a:latin typeface="Bitstream Vera Sans"/>
              </a:rPr>
              <a:t>&lt;ημερομηνία/ώρα&gt;</a:t>
            </a:r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lang="en-GB" sz="1400">
                <a:latin typeface="Bitstream Vera Sans"/>
              </a:rPr>
              <a:t>&lt;υποσέλιδο&gt;</a:t>
            </a:r>
            <a:endParaRPr/>
          </a:p>
        </p:txBody>
      </p:sp>
      <p:sp>
        <p:nvSpPr>
          <p:cNvPr id="122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5D5D0E2C-D823-41A8-A40B-7B8DC0209813}" type="slidenum">
              <a:rPr lang="en-GB" sz="1400">
                <a:latin typeface="Bitstream Vera Sans"/>
              </a:rPr>
              <a:t>&lt;αριθμός&gt;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2400"/>
            <a:ext cx="9072000" cy="1260000"/>
          </a:xfrm>
          <a:prstGeom prst="rect">
            <a:avLst/>
          </a:prstGeom>
        </p:spPr>
        <p:txBody>
          <a:bodyPr lIns="90000" rIns="90000" tIns="46800" bIns="46800" anchor="ctr"/>
          <a:p>
            <a:pPr algn="ctr"/>
            <a:r>
              <a:rPr lang="en-GB" sz="5329">
                <a:latin typeface="Arial"/>
              </a:rPr>
              <a:t>Πατήστε για επεξεργασία της μορφής κειμένου του τίτλου</a:t>
            </a:r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2000" cy="4989240"/>
          </a:xfrm>
          <a:prstGeom prst="rect">
            <a:avLst/>
          </a:prstGeom>
        </p:spPr>
        <p:txBody>
          <a:bodyPr lIns="90000" rIns="90000" tIns="46800" bIns="46800"/>
          <a:p>
            <a:pPr>
              <a:buFont typeface="Arial"/>
              <a:buChar char="•"/>
            </a:pPr>
            <a:r>
              <a:rPr lang="en-GB" sz="3529">
                <a:latin typeface="Arial"/>
              </a:rPr>
              <a:t>Πατήστε για επεξεργασία της μορφής κειμένου διάρθρωσης</a:t>
            </a:r>
            <a:endParaRPr/>
          </a:p>
          <a:p>
            <a:pPr lvl="1">
              <a:buFont typeface="Arial"/>
              <a:buChar char="–"/>
            </a:pPr>
            <a:r>
              <a:rPr lang="en-GB" sz="3089">
                <a:latin typeface="Arial"/>
              </a:rPr>
              <a:t>Δεύτερο επίπεδο διάρθρωσης</a:t>
            </a:r>
            <a:endParaRPr/>
          </a:p>
          <a:p>
            <a:pPr lvl="2">
              <a:buFont typeface="Arial"/>
              <a:buChar char="•"/>
            </a:pPr>
            <a:r>
              <a:rPr lang="en-GB" sz="2650">
                <a:latin typeface="Arial"/>
              </a:rPr>
              <a:t>Τρίτο επίπεδο διάρθρωσης</a:t>
            </a:r>
            <a:endParaRPr/>
          </a:p>
          <a:p>
            <a:pPr lvl="3">
              <a:buFont typeface="Arial"/>
              <a:buChar char="–"/>
            </a:pPr>
            <a:r>
              <a:rPr lang="en-GB" sz="2210">
                <a:latin typeface="Arial"/>
              </a:rPr>
              <a:t>Τέταρτο επίπεδο διάρθρωσης</a:t>
            </a:r>
            <a:endParaRPr/>
          </a:p>
          <a:p>
            <a:pPr lvl="4">
              <a:buFont typeface="Arial"/>
              <a:buChar char="»"/>
            </a:pPr>
            <a:r>
              <a:rPr lang="en-GB" sz="2210">
                <a:latin typeface="Arial"/>
              </a:rPr>
              <a:t>Πέμπτο επίπεδο διάρθρωσης</a:t>
            </a:r>
            <a:endParaRPr/>
          </a:p>
          <a:p>
            <a:pPr lvl="5">
              <a:buFont typeface="Arial"/>
              <a:buChar char="»"/>
            </a:pPr>
            <a:r>
              <a:rPr lang="en-GB" sz="2210">
                <a:latin typeface="Arial"/>
              </a:rPr>
              <a:t>Έκτο επίπεδο διάρθρωσης</a:t>
            </a:r>
            <a:endParaRPr/>
          </a:p>
          <a:p>
            <a:pPr lvl="6">
              <a:buFont typeface="Arial"/>
              <a:buChar char="»"/>
            </a:pPr>
            <a:r>
              <a:rPr lang="en-GB" sz="2210">
                <a:latin typeface="Arial"/>
              </a:rPr>
              <a:t>Έβδομο επίπεδο διάρθρωσης</a:t>
            </a:r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dt"/>
          </p:nvPr>
        </p:nvSpPr>
        <p:spPr>
          <a:xfrm>
            <a:off x="127080" y="7157160"/>
            <a:ext cx="2352240" cy="524880"/>
          </a:xfrm>
          <a:prstGeom prst="rect">
            <a:avLst/>
          </a:prstGeom>
        </p:spPr>
        <p:txBody>
          <a:bodyPr lIns="90000" rIns="90000" tIns="46800" bIns="46800"/>
          <a:p>
            <a:pPr/>
            <a:r>
              <a:rPr lang="en-US" sz="1400">
                <a:latin typeface="Bitstream Vera Sans"/>
              </a:rPr>
              <a:t>14/02/2015</a:t>
            </a:r>
            <a:endParaRPr/>
          </a:p>
        </p:txBody>
      </p:sp>
      <p:sp>
        <p:nvSpPr>
          <p:cNvPr id="160" name="PlaceHolder 4"/>
          <p:cNvSpPr>
            <a:spLocks noGrp="1"/>
          </p:cNvSpPr>
          <p:nvPr>
            <p:ph type="ftr"/>
          </p:nvPr>
        </p:nvSpPr>
        <p:spPr>
          <a:xfrm>
            <a:off x="2390040" y="7157160"/>
            <a:ext cx="5071320" cy="524880"/>
          </a:xfrm>
          <a:prstGeom prst="rect">
            <a:avLst/>
          </a:prstGeom>
        </p:spPr>
        <p:txBody>
          <a:bodyPr lIns="90000" rIns="90000" tIns="46800" bIns="46800"/>
          <a:p>
            <a:pPr algn="ctr"/>
            <a:r>
              <a:rPr lang="en-US" sz="1400">
                <a:latin typeface="Bitstream Vera Sans"/>
              </a:rPr>
              <a:t>Δ. Σαμψωνίδης - Τα μεγάλα Πειράματα στο CERN</a:t>
            </a:r>
            <a:endParaRPr/>
          </a:p>
        </p:txBody>
      </p:sp>
      <p:sp>
        <p:nvSpPr>
          <p:cNvPr id="161" name="PlaceHolder 5"/>
          <p:cNvSpPr>
            <a:spLocks noGrp="1"/>
          </p:cNvSpPr>
          <p:nvPr>
            <p:ph type="sldNum"/>
          </p:nvPr>
        </p:nvSpPr>
        <p:spPr>
          <a:xfrm>
            <a:off x="7531200" y="7157160"/>
            <a:ext cx="2352240" cy="524880"/>
          </a:xfrm>
          <a:prstGeom prst="rect">
            <a:avLst/>
          </a:prstGeom>
        </p:spPr>
        <p:txBody>
          <a:bodyPr lIns="90000" rIns="90000" tIns="46800" bIns="46800"/>
          <a:p>
            <a:pPr algn="r"/>
            <a:fld id="{A3B6A5E6-3AAE-4FAA-9928-0A1E5EF365D0}" type="slidenum">
              <a:rPr lang="el-GR" sz="1400">
                <a:latin typeface="Bitstream Vera Sans"/>
              </a:rPr>
              <a:t>&lt;αριθμός&gt;</a:t>
            </a:fld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5.emf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image" Target="../media/image39.png"/><Relationship Id="rId3" Type="http://schemas.openxmlformats.org/officeDocument/2006/relationships/image" Target="../media/image40.wmf"/><Relationship Id="rId4" Type="http://schemas.openxmlformats.org/officeDocument/2006/relationships/image" Target="../media/image41.wmf"/><Relationship Id="rId5" Type="http://schemas.openxmlformats.org/officeDocument/2006/relationships/image" Target="../media/image42.wmf"/><Relationship Id="rId6" Type="http://schemas.openxmlformats.org/officeDocument/2006/relationships/image" Target="../media/image43.wmf"/><Relationship Id="rId7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4.emf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image" Target="../media/image54.png"/><Relationship Id="rId10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9.gif"/><Relationship Id="rId2" Type="http://schemas.openxmlformats.org/officeDocument/2006/relationships/image" Target="../media/image60.jpe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image" Target="../media/image64.jpeg"/><Relationship Id="rId4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65.pn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jpeg"/><Relationship Id="rId5" Type="http://schemas.openxmlformats.org/officeDocument/2006/relationships/image" Target="../media/image72.png"/><Relationship Id="rId6" Type="http://schemas.openxmlformats.org/officeDocument/2006/relationships/image" Target="../media/image73.png"/><Relationship Id="rId7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5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8.wmf"/><Relationship Id="rId2" Type="http://schemas.openxmlformats.org/officeDocument/2006/relationships/image" Target="../media/image79.wmf"/><Relationship Id="rId3" Type="http://schemas.openxmlformats.org/officeDocument/2006/relationships/image" Target="../media/image80.wmf"/><Relationship Id="rId4" Type="http://schemas.openxmlformats.org/officeDocument/2006/relationships/image" Target="../media/image81.wmf"/><Relationship Id="rId5" Type="http://schemas.openxmlformats.org/officeDocument/2006/relationships/slideLayout" Target="../slideLayouts/slideLayout3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82.jpeg"/><Relationship Id="rId2" Type="http://schemas.openxmlformats.org/officeDocument/2006/relationships/slideLayout" Target="../slideLayouts/slideLayout3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83.jpeg"/><Relationship Id="rId2" Type="http://schemas.openxmlformats.org/officeDocument/2006/relationships/image" Target="../media/image84.jpeg"/><Relationship Id="rId3" Type="http://schemas.openxmlformats.org/officeDocument/2006/relationships/slideLayout" Target="../slideLayouts/slideLayout3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85.jpeg"/><Relationship Id="rId2" Type="http://schemas.openxmlformats.org/officeDocument/2006/relationships/image" Target="../media/image86.jpe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image" Target="../media/image24.wmf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Shape 1"/>
          <p:cNvSpPr txBox="1"/>
          <p:nvPr/>
        </p:nvSpPr>
        <p:spPr>
          <a:xfrm>
            <a:off x="228600" y="804600"/>
            <a:ext cx="9601200" cy="4268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1" lang="en-GB" sz="3600">
                <a:latin typeface="DejaVu Sans"/>
              </a:rPr>
              <a:t>Πυρηνική Φυσική και Φυσική Στοιχειωδών Σωματιδίων</a:t>
            </a:r>
            <a:r>
              <a:rPr b="1" lang="en-GB" sz="3600">
                <a:latin typeface="DejaVu Sans"/>
              </a:rPr>
              <a:t>
</a:t>
            </a:r>
            <a:r>
              <a:rPr b="1" lang="en-GB" sz="3600">
                <a:latin typeface="DejaVu Sans"/>
              </a:rPr>
              <a:t>(5ου εξαμήνου, χειμερινό 2018-19)</a:t>
            </a:r>
            <a:r>
              <a:rPr b="1" lang="en-GB" sz="3600">
                <a:latin typeface="DejaVu Sans"/>
              </a:rPr>
              <a:t>
</a:t>
            </a:r>
            <a:r>
              <a:rPr lang="en-GB" sz="3600">
                <a:latin typeface="DejaVu Sans"/>
              </a:rPr>
              <a:t>
</a:t>
            </a:r>
            <a:r>
              <a:rPr lang="en-GB" sz="3600">
                <a:solidFill>
                  <a:srgbClr val="0000ff"/>
                </a:solidFill>
                <a:latin typeface="DejaVu Sans"/>
              </a:rPr>
              <a:t>Τμήμα T2: Κ. Κορδάς &amp; Δ. Σαμψωνίδης</a:t>
            </a:r>
            <a:r>
              <a:rPr lang="en-GB" sz="4000">
                <a:latin typeface="DejaVu Sans"/>
              </a:rPr>
              <a:t>
</a:t>
            </a:r>
            <a:r>
              <a:rPr lang="en-GB" sz="4000">
                <a:latin typeface="DejaVu Sans"/>
              </a:rPr>
              <a:t>
</a:t>
            </a:r>
            <a:r>
              <a:rPr b="1" lang="en-GB" sz="4000">
                <a:latin typeface="DejaVu Sans"/>
              </a:rPr>
              <a:t>Μάθημα 1β</a:t>
            </a:r>
            <a:r>
              <a:rPr lang="en-GB" sz="2800">
                <a:latin typeface="DejaVu Sans"/>
              </a:rPr>
              <a:t>
</a:t>
            </a:r>
            <a:r>
              <a:rPr lang="en-GB" sz="2800">
                <a:solidFill>
                  <a:srgbClr val="ff0000"/>
                </a:solidFill>
                <a:latin typeface="DejaVu Sans"/>
              </a:rPr>
              <a:t>Μια εισαγωγή στο αντικείμενο</a:t>
            </a:r>
            <a:endParaRPr/>
          </a:p>
        </p:txBody>
      </p:sp>
      <p:sp>
        <p:nvSpPr>
          <p:cNvPr id="202" name="TextShape 2"/>
          <p:cNvSpPr txBox="1"/>
          <p:nvPr/>
        </p:nvSpPr>
        <p:spPr>
          <a:xfrm>
            <a:off x="685800" y="5860800"/>
            <a:ext cx="8458200" cy="1113840"/>
          </a:xfrm>
          <a:prstGeom prst="rect">
            <a:avLst/>
          </a:prstGeom>
        </p:spPr>
        <p:txBody>
          <a:bodyPr lIns="90000" rIns="90000" tIns="46800" bIns="46800"/>
          <a:p>
            <a:pPr algn="ctr"/>
            <a:r>
              <a:rPr lang="el-GR" sz="3600">
                <a:solidFill>
                  <a:srgbClr val="333399"/>
                </a:solidFill>
                <a:latin typeface="DejaVu Sans"/>
              </a:rPr>
              <a:t>Κώστας Κορδάς</a:t>
            </a:r>
            <a:endParaRPr/>
          </a:p>
          <a:p>
            <a:pPr algn="ctr"/>
            <a:r>
              <a:rPr lang="en-GB" sz="2800">
                <a:latin typeface="Arial"/>
              </a:rPr>
              <a:t>Αριστοτέλειο Πανεπιστήμιο Θεσσαλονίκης</a:t>
            </a:r>
            <a:endParaRPr/>
          </a:p>
        </p:txBody>
      </p:sp>
      <p:sp>
        <p:nvSpPr>
          <p:cNvPr id="203" name="TextShape 3"/>
          <p:cNvSpPr txBox="1"/>
          <p:nvPr/>
        </p:nvSpPr>
        <p:spPr>
          <a:xfrm>
            <a:off x="63000" y="7036200"/>
            <a:ext cx="9437400" cy="38916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l-GR" sz="2000">
                <a:solidFill>
                  <a:srgbClr val="ff0000"/>
                </a:solidFill>
                <a:latin typeface="DejaVu Sans"/>
              </a:rPr>
              <a:t>Πυρηνική &amp; Στοιχειώδη, Αριστοτέλειο Παν. Θ/νίκης,  2 Οκτωβρίου 2018</a:t>
            </a:r>
            <a:endParaRPr/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Δε βλέπουμε όμως τα άτομα. Γιατί;</a:t>
            </a:r>
            <a:endParaRPr/>
          </a:p>
        </p:txBody>
      </p:sp>
      <p:sp>
        <p:nvSpPr>
          <p:cNvPr id="282" name="TextShape 2"/>
          <p:cNvSpPr txBox="1"/>
          <p:nvPr/>
        </p:nvSpPr>
        <p:spPr>
          <a:xfrm>
            <a:off x="504000" y="914400"/>
            <a:ext cx="9071640" cy="5753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Γιατί το “μήκος κύμματος” (λ) του ορατού φωτός είναι πολύ μεγαλύτερο από τις διαστάσεις του ατόμου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solidFill>
                  <a:srgbClr val="ff0000"/>
                </a:solidFill>
                <a:latin typeface="DejaVu Sans"/>
              </a:rPr>
              <a:t>5000 φορές μεγαλύτερο, περίπου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solidFill>
                  <a:srgbClr val="ff0000"/>
                </a:solidFill>
                <a:latin typeface="DejaVu Sans"/>
              </a:rPr>
              <a:t> </a:t>
            </a:r>
            <a:r>
              <a:rPr lang="en-GB" sz="2000">
                <a:solidFill>
                  <a:srgbClr val="ff0000"/>
                </a:solidFill>
                <a:latin typeface="DejaVu Sans"/>
              </a:rPr>
              <a:t>λ(ορατό) ~  500 nm ,  R(άτομο) ~ 10</a:t>
            </a:r>
            <a:r>
              <a:rPr lang="en-GB" sz="2000" baseline="101000">
                <a:solidFill>
                  <a:srgbClr val="ff0000"/>
                </a:solidFill>
                <a:latin typeface="DejaVu Sans"/>
              </a:rPr>
              <a:t>-10</a:t>
            </a:r>
            <a:r>
              <a:rPr lang="en-GB" sz="2000">
                <a:solidFill>
                  <a:srgbClr val="ff0000"/>
                </a:solidFill>
                <a:latin typeface="DejaVu Sans"/>
              </a:rPr>
              <a:t> m = 0.1 nm</a:t>
            </a:r>
            <a:endParaRPr/>
          </a:p>
          <a:p>
            <a:endParaRPr/>
          </a:p>
        </p:txBody>
      </p:sp>
      <p:pic>
        <p:nvPicPr>
          <p:cNvPr id="28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49800" y="2946600"/>
            <a:ext cx="3657600" cy="2514600"/>
          </a:xfrm>
          <a:prstGeom prst="rect">
            <a:avLst/>
          </a:prstGeom>
          <a:ln>
            <a:noFill/>
          </a:ln>
        </p:spPr>
      </p:pic>
      <p:sp>
        <p:nvSpPr>
          <p:cNvPr id="284" name="TextShape 3"/>
          <p:cNvSpPr txBox="1"/>
          <p:nvPr/>
        </p:nvSpPr>
        <p:spPr>
          <a:xfrm>
            <a:off x="4229640" y="3558600"/>
            <a:ext cx="5921640" cy="18162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2400">
                <a:solidFill>
                  <a:srgbClr val="0000ff"/>
                </a:solidFill>
                <a:latin typeface="Bitstream Vera Sans"/>
              </a:rPr>
              <a:t>Μεγάλο μήκος κύματος </a:t>
            </a:r>
            <a:endParaRPr/>
          </a:p>
          <a:p>
            <a:pPr algn="ctr"/>
            <a:endParaRPr/>
          </a:p>
          <a:p>
            <a:pPr algn="ctr"/>
            <a:endParaRPr/>
          </a:p>
          <a:p>
            <a:pPr algn="ctr"/>
            <a:r>
              <a:rPr lang="en-GB" sz="2400">
                <a:solidFill>
                  <a:srgbClr val="0000ff"/>
                </a:solidFill>
                <a:latin typeface="Bitstream Vera Sans"/>
              </a:rPr>
              <a:t>μικρή διακριτική ικανότητα</a:t>
            </a:r>
            <a:endParaRPr/>
          </a:p>
          <a:p>
            <a:pPr algn="ctr"/>
            <a:r>
              <a:rPr lang="en-GB" sz="2000">
                <a:solidFill>
                  <a:srgbClr val="000000"/>
                </a:solidFill>
                <a:latin typeface="Bitstream Vera Sans"/>
              </a:rPr>
              <a:t>(διακρίνουμε δύσκολα τα μικρά αντικείμενα)</a:t>
            </a:r>
            <a:endParaRPr/>
          </a:p>
        </p:txBody>
      </p:sp>
      <p:sp>
        <p:nvSpPr>
          <p:cNvPr id="285" name="Line 4"/>
          <p:cNvSpPr/>
          <p:nvPr/>
        </p:nvSpPr>
        <p:spPr>
          <a:xfrm>
            <a:off x="6738840" y="4098600"/>
            <a:ext cx="0" cy="45720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86" name="Line 5"/>
          <p:cNvSpPr/>
          <p:nvPr/>
        </p:nvSpPr>
        <p:spPr>
          <a:xfrm>
            <a:off x="1143000" y="4474800"/>
            <a:ext cx="1828800" cy="0"/>
          </a:xfrm>
          <a:prstGeom prst="line">
            <a:avLst/>
          </a:prstGeom>
          <a:ln w="91440">
            <a:solidFill>
              <a:srgbClr val="ffffff"/>
            </a:solidFill>
            <a:custDash>
              <a:ds d="508000" sp="508000"/>
              <a:ds d="508000" sp="508000"/>
            </a:custDash>
            <a:round/>
            <a:headEnd len="med" type="triangle" w="med"/>
            <a:tailEnd len="med" type="triangle" w="med"/>
          </a:ln>
        </p:spPr>
      </p:sp>
      <p:sp>
        <p:nvSpPr>
          <p:cNvPr id="287" name="TextShape 6"/>
          <p:cNvSpPr txBox="1"/>
          <p:nvPr/>
        </p:nvSpPr>
        <p:spPr>
          <a:xfrm>
            <a:off x="1157400" y="3826800"/>
            <a:ext cx="1911960" cy="56448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 sz="3200">
                <a:solidFill>
                  <a:srgbClr val="ffffff"/>
                </a:solidFill>
                <a:latin typeface="Bitstream Vera Sans"/>
              </a:rPr>
              <a:t>λ = 1 m</a:t>
            </a:r>
            <a:endParaRPr/>
          </a:p>
        </p:txBody>
      </p:sp>
      <p:sp>
        <p:nvSpPr>
          <p:cNvPr id="288" name="TextShape 7"/>
          <p:cNvSpPr txBox="1"/>
          <p:nvPr/>
        </p:nvSpPr>
        <p:spPr>
          <a:xfrm>
            <a:off x="457200" y="2959200"/>
            <a:ext cx="2286000" cy="447120"/>
          </a:xfrm>
          <a:prstGeom prst="rect">
            <a:avLst/>
          </a:prstGeom>
        </p:spPr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TextShape 1"/>
          <p:cNvSpPr txBox="1"/>
          <p:nvPr/>
        </p:nvSpPr>
        <p:spPr>
          <a:xfrm>
            <a:off x="504000" y="157320"/>
            <a:ext cx="932580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Bitstream Vera Sans"/>
              </a:rPr>
              <a:t>Σωματίδια με το κατάληλο μήκος κύμματος</a:t>
            </a:r>
            <a:endParaRPr/>
          </a:p>
        </p:txBody>
      </p:sp>
      <p:sp>
        <p:nvSpPr>
          <p:cNvPr id="290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Κβαντική Φυσική – τα σωματίδια συμπεριφέρονται και ως κύμματα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latin typeface="DejaVu Sans"/>
              </a:rPr>
              <a:t>Όσο </a:t>
            </a:r>
            <a:r>
              <a:rPr b="1" lang="en-GB" sz="2200">
                <a:latin typeface="DejaVu Sans"/>
              </a:rPr>
              <a:t>μεγαλύτερη</a:t>
            </a:r>
            <a:r>
              <a:rPr lang="en-GB" sz="2200">
                <a:latin typeface="DejaVu Sans"/>
              </a:rPr>
              <a:t> είναι η </a:t>
            </a:r>
            <a:r>
              <a:rPr b="1" lang="en-GB" sz="2200" u="sng">
                <a:latin typeface="DejaVu Sans"/>
              </a:rPr>
              <a:t>ορμή p</a:t>
            </a:r>
            <a:r>
              <a:rPr lang="en-GB" sz="2200">
                <a:latin typeface="DejaVu Sans"/>
              </a:rPr>
              <a:t> (= </a:t>
            </a:r>
            <a:r>
              <a:rPr b="1" lang="en-GB" sz="2200">
                <a:latin typeface="DejaVu Sans"/>
              </a:rPr>
              <a:t>μάζα </a:t>
            </a:r>
            <a:r>
              <a:rPr lang="en-GB" sz="2200">
                <a:latin typeface="DejaVu Sans"/>
              </a:rPr>
              <a:t>x</a:t>
            </a:r>
            <a:r>
              <a:rPr b="1" lang="en-GB" sz="2200">
                <a:latin typeface="DejaVu Sans"/>
              </a:rPr>
              <a:t> ταχύτητα</a:t>
            </a:r>
            <a:r>
              <a:rPr lang="en-GB" sz="2200">
                <a:latin typeface="DejaVu Sans"/>
              </a:rPr>
              <a:t>) ενός σωματιδίου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200">
                <a:latin typeface="DejaVu Sans"/>
              </a:rPr>
              <a:t>τόσο </a:t>
            </a:r>
            <a:r>
              <a:rPr b="1" lang="en-GB" sz="2200">
                <a:latin typeface="DejaVu Sans"/>
              </a:rPr>
              <a:t>μικρότερο </a:t>
            </a:r>
            <a:r>
              <a:rPr b="1" lang="en-GB" sz="2200" u="sng">
                <a:latin typeface="DejaVu Sans"/>
              </a:rPr>
              <a:t>μήκος κύματος (λ)</a:t>
            </a:r>
            <a:r>
              <a:rPr lang="en-GB" sz="2200">
                <a:latin typeface="DejaVu Sans"/>
              </a:rPr>
              <a:t> έχει:</a:t>
            </a:r>
            <a:endParaRPr/>
          </a:p>
        </p:txBody>
      </p:sp>
      <p:sp>
        <p:nvSpPr>
          <p:cNvPr id="291" name="TextShape 3"/>
          <p:cNvSpPr txBox="1"/>
          <p:nvPr/>
        </p:nvSpPr>
        <p:spPr>
          <a:xfrm>
            <a:off x="9898200" y="7113600"/>
            <a:ext cx="180720" cy="447120"/>
          </a:xfrm>
          <a:prstGeom prst="rect">
            <a:avLst/>
          </a:prstGeom>
        </p:spPr>
      </p:sp>
      <p:pic>
        <p:nvPicPr>
          <p:cNvPr id="292" name="Picture 1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519760" y="2178000"/>
            <a:ext cx="1315080" cy="1666080"/>
          </a:xfrm>
          <a:prstGeom prst="rect">
            <a:avLst/>
          </a:prstGeom>
          <a:ln>
            <a:noFill/>
          </a:ln>
        </p:spPr>
      </p:pic>
      <p:sp>
        <p:nvSpPr>
          <p:cNvPr id="293" name="CustomShape 4"/>
          <p:cNvSpPr/>
          <p:nvPr/>
        </p:nvSpPr>
        <p:spPr>
          <a:xfrm>
            <a:off x="7063560" y="3772080"/>
            <a:ext cx="3015360" cy="6199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r>
              <a:rPr b="1" lang="en-US">
                <a:solidFill>
                  <a:srgbClr val="000000"/>
                </a:solidFill>
                <a:latin typeface="Bitstream Vera Sans"/>
              </a:rPr>
              <a:t>Louis de Broglie</a:t>
            </a:r>
            <a:r>
              <a:rPr lang="en-US">
                <a:solidFill>
                  <a:srgbClr val="3333cc"/>
                </a:solidFill>
                <a:latin typeface="Bitstream Vera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Bitstream Vera Sans"/>
              </a:rPr>
              <a:t>(1924</a:t>
            </a:r>
            <a:r>
              <a:rPr lang="en-US">
                <a:solidFill>
                  <a:srgbClr val="3333cc"/>
                </a:solidFill>
                <a:latin typeface="Bitstream Vera Sans"/>
              </a:rPr>
              <a:t>)</a:t>
            </a:r>
            <a:endParaRPr/>
          </a:p>
        </p:txBody>
      </p:sp>
      <p:sp>
        <p:nvSpPr>
          <p:cNvPr id="294" name="CustomShape 5"/>
          <p:cNvSpPr/>
          <p:nvPr/>
        </p:nvSpPr>
        <p:spPr>
          <a:xfrm>
            <a:off x="4050720" y="3106080"/>
            <a:ext cx="1371600" cy="1066680"/>
          </a:xfrm>
          <a:prstGeom prst="rect">
            <a:avLst/>
          </a:prstGeom>
          <a:solidFill>
            <a:srgbClr val="ffff66"/>
          </a:solidFill>
          <a:ln w="28440">
            <a:solidFill>
              <a:srgbClr val="ff0000"/>
            </a:solidFill>
            <a:miter/>
          </a:ln>
        </p:spPr>
      </p:sp>
      <p:sp>
        <p:nvSpPr>
          <p:cNvPr id="295" name="CustomShape 6"/>
          <p:cNvSpPr/>
          <p:nvPr/>
        </p:nvSpPr>
        <p:spPr>
          <a:xfrm>
            <a:off x="4085640" y="3318480"/>
            <a:ext cx="74628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2800">
                <a:latin typeface="Symbol"/>
              </a:rPr>
              <a:t></a:t>
            </a:r>
            <a:endParaRPr/>
          </a:p>
        </p:txBody>
      </p:sp>
      <p:sp>
        <p:nvSpPr>
          <p:cNvPr id="296" name="CustomShape 7"/>
          <p:cNvSpPr/>
          <p:nvPr/>
        </p:nvSpPr>
        <p:spPr>
          <a:xfrm>
            <a:off x="4811040" y="3106080"/>
            <a:ext cx="473040" cy="98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r>
              <a:rPr b="1" i="1" lang="en-US" sz="2800">
                <a:latin typeface="Bitstream Vera Sans"/>
              </a:rPr>
              <a:t>h</a:t>
            </a:r>
            <a:endParaRPr/>
          </a:p>
          <a:p>
            <a:pPr>
              <a:lnSpc>
                <a:spcPct val="110000"/>
              </a:lnSpc>
            </a:pPr>
            <a:r>
              <a:rPr b="1" i="1" lang="en-US" sz="2800">
                <a:latin typeface="Bitstream Vera Sans"/>
              </a:rPr>
              <a:t>p</a:t>
            </a:r>
            <a:endParaRPr/>
          </a:p>
        </p:txBody>
      </p:sp>
      <p:sp>
        <p:nvSpPr>
          <p:cNvPr id="297" name="Line 8"/>
          <p:cNvSpPr/>
          <p:nvPr/>
        </p:nvSpPr>
        <p:spPr>
          <a:xfrm>
            <a:off x="4828320" y="3639240"/>
            <a:ext cx="381240" cy="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</p:sp>
      <p:sp>
        <p:nvSpPr>
          <p:cNvPr id="298" name="Freeform 9"/>
          <p:cNvSpPr/>
          <p:nvPr/>
        </p:nvSpPr>
        <p:spPr>
          <a:xfrm>
            <a:off x="5162760" y="3390840"/>
            <a:ext cx="873360" cy="952920"/>
          </a:xfrm>
          <a:custGeom>
            <a:avLst/>
            <a:gdLst/>
            <a:ahLst/>
            <a:rect l="0" t="0" r="r" b="b"/>
            <a:pathLst>
              <a:path w="2426" h="2647">
                <a:moveTo>
                  <a:pt x="985" y="2646"/>
                </a:moveTo>
                <a:cubicBezTo>
                  <a:pt x="1632" y="2349"/>
                  <a:pt x="2425" y="1937"/>
                  <a:pt x="2089" y="1323"/>
                </a:cubicBezTo>
                <a:cubicBezTo>
                  <a:pt x="1879" y="941"/>
                  <a:pt x="1742" y="520"/>
                  <a:pt x="1277" y="220"/>
                </a:cubicBezTo>
                <a:lnTo>
                  <a:pt x="697" y="37"/>
                </a:lnTo>
                <a:lnTo>
                  <a:pt x="116" y="0"/>
                </a:lnTo>
                <a:lnTo>
                  <a:pt x="0" y="0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299" name="TextShape 10"/>
          <p:cNvSpPr txBox="1"/>
          <p:nvPr/>
        </p:nvSpPr>
        <p:spPr>
          <a:xfrm>
            <a:off x="2514600" y="4273200"/>
            <a:ext cx="7259760" cy="424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Bitstream Vera Sans"/>
              </a:rPr>
              <a:t>Σταθερά του Plank =</a:t>
            </a:r>
            <a:r>
              <a:rPr b="1" lang="en-GB" sz="2200">
                <a:latin typeface="Bitstream Vera Sans"/>
              </a:rPr>
              <a:t> h</a:t>
            </a:r>
            <a:r>
              <a:rPr lang="en-GB" sz="2200">
                <a:latin typeface="Bitstream Vera Sans"/>
              </a:rPr>
              <a:t> = 6.626 x 10</a:t>
            </a:r>
            <a:r>
              <a:rPr lang="en-GB" sz="2200" baseline="101000">
                <a:latin typeface="Bitstream Vera Sans"/>
              </a:rPr>
              <a:t>-3 4</a:t>
            </a:r>
            <a:r>
              <a:rPr lang="en-GB" sz="2200">
                <a:latin typeface="Bitstream Vera Sans"/>
              </a:rPr>
              <a:t> J s</a:t>
            </a:r>
            <a:endParaRPr/>
          </a:p>
        </p:txBody>
      </p:sp>
      <p:sp>
        <p:nvSpPr>
          <p:cNvPr id="300" name="Freeform 11"/>
          <p:cNvSpPr/>
          <p:nvPr/>
        </p:nvSpPr>
        <p:spPr>
          <a:xfrm>
            <a:off x="716760" y="2209680"/>
            <a:ext cx="4084200" cy="2005200"/>
          </a:xfrm>
          <a:custGeom>
            <a:avLst/>
            <a:gdLst/>
            <a:ahLst/>
            <a:rect l="0" t="0" r="r" b="b"/>
            <a:pathLst>
              <a:path w="11345" h="5570">
                <a:moveTo>
                  <a:pt x="1608" y="0"/>
                </a:moveTo>
                <a:cubicBezTo>
                  <a:pt x="722" y="444"/>
                  <a:pt x="222" y="1471"/>
                  <a:pt x="179" y="2434"/>
                </a:cubicBezTo>
                <a:cubicBezTo>
                  <a:pt x="153" y="3017"/>
                  <a:pt x="0" y="3658"/>
                  <a:pt x="708" y="4127"/>
                </a:cubicBezTo>
                <a:cubicBezTo>
                  <a:pt x="2886" y="5569"/>
                  <a:pt x="5245" y="4527"/>
                  <a:pt x="7481" y="4974"/>
                </a:cubicBezTo>
                <a:cubicBezTo>
                  <a:pt x="7998" y="5078"/>
                  <a:pt x="8541" y="4934"/>
                  <a:pt x="9069" y="4975"/>
                </a:cubicBezTo>
                <a:cubicBezTo>
                  <a:pt x="9677" y="5022"/>
                  <a:pt x="10264" y="4858"/>
                  <a:pt x="10868" y="4921"/>
                </a:cubicBezTo>
                <a:lnTo>
                  <a:pt x="11344" y="4868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Bitstream Vera Sans"/>
              </a:rPr>
              <a:t>Σωματίδια με... μήκος κύμματος</a:t>
            </a:r>
            <a:endParaRPr/>
          </a:p>
        </p:txBody>
      </p:sp>
      <p:sp>
        <p:nvSpPr>
          <p:cNvPr id="302" name="TextShape 2"/>
          <p:cNvSpPr txBox="1"/>
          <p:nvPr/>
        </p:nvSpPr>
        <p:spPr>
          <a:xfrm>
            <a:off x="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n-GB" sz="2400">
                <a:solidFill>
                  <a:srgbClr val="0000ff"/>
                </a:solidFill>
                <a:latin typeface="DejaVu Sans"/>
              </a:rPr>
              <a:t>Κβαντική Φυσική: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n-GB" sz="2400">
                <a:solidFill>
                  <a:srgbClr val="0000ff"/>
                </a:solidFill>
                <a:latin typeface="DejaVu Sans"/>
              </a:rPr>
              <a:t>τα σωματίδια συμπεριφέρονται και ως κύμματα</a:t>
            </a:r>
            <a:r>
              <a:rPr lang="en-GB" sz="2400">
                <a:solidFill>
                  <a:srgbClr val="0000ff"/>
                </a:solidFill>
                <a:latin typeface="DejaVu Sans"/>
              </a:rPr>
              <a:t>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GB" sz="2200">
                <a:solidFill>
                  <a:srgbClr val="ff0000"/>
                </a:solidFill>
                <a:latin typeface="DejaVu Sans"/>
              </a:rPr>
              <a:t>Mεγάλη </a:t>
            </a:r>
            <a:r>
              <a:rPr lang="en-GB" sz="2200">
                <a:solidFill>
                  <a:srgbClr val="ff0000"/>
                </a:solidFill>
                <a:latin typeface="DejaVu Sans"/>
              </a:rPr>
              <a:t>ορμή</a:t>
            </a:r>
            <a:r>
              <a:rPr lang="en-GB" sz="2200">
                <a:latin typeface="DejaVu Sans"/>
              </a:rPr>
              <a:t> (= </a:t>
            </a:r>
            <a:r>
              <a:rPr b="1" lang="en-GB" sz="2200">
                <a:latin typeface="DejaVu Sans"/>
              </a:rPr>
              <a:t>ταχύτητα</a:t>
            </a:r>
            <a:r>
              <a:rPr lang="en-GB" sz="2200">
                <a:latin typeface="DejaVu Sans"/>
              </a:rPr>
              <a:t> x </a:t>
            </a:r>
            <a:r>
              <a:rPr b="1" lang="en-GB" sz="2200">
                <a:latin typeface="DejaVu Sans"/>
              </a:rPr>
              <a:t>μάζα</a:t>
            </a:r>
            <a:r>
              <a:rPr lang="en-GB" sz="2200">
                <a:latin typeface="DejaVu Sans"/>
              </a:rPr>
              <a:t>) ενός σωματιδίου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b="1" lang="en-GB" sz="2200">
                <a:latin typeface="DejaVu Sans"/>
              </a:rPr>
              <a:t>→ </a:t>
            </a:r>
            <a:r>
              <a:rPr b="1" lang="en-GB" sz="2200">
                <a:solidFill>
                  <a:srgbClr val="ff0000"/>
                </a:solidFill>
                <a:latin typeface="DejaVu Sans"/>
              </a:rPr>
              <a:t>μικρό </a:t>
            </a:r>
            <a:r>
              <a:rPr lang="en-GB" sz="2200">
                <a:solidFill>
                  <a:srgbClr val="ff0000"/>
                </a:solidFill>
                <a:latin typeface="DejaVu Sans"/>
              </a:rPr>
              <a:t>μήκος κύματος (λ)</a:t>
            </a:r>
            <a:endParaRPr/>
          </a:p>
        </p:txBody>
      </p:sp>
      <p:pic>
        <p:nvPicPr>
          <p:cNvPr id="303" name="Picture 9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41000" y="3250080"/>
            <a:ext cx="6215040" cy="3800520"/>
          </a:xfrm>
          <a:prstGeom prst="rect">
            <a:avLst/>
          </a:prstGeom>
          <a:ln>
            <a:noFill/>
          </a:ln>
        </p:spPr>
      </p:pic>
      <p:sp>
        <p:nvSpPr>
          <p:cNvPr id="304" name="Line 3"/>
          <p:cNvSpPr/>
          <p:nvPr/>
        </p:nvSpPr>
        <p:spPr>
          <a:xfrm>
            <a:off x="5506920" y="4888800"/>
            <a:ext cx="706680" cy="0"/>
          </a:xfrm>
          <a:prstGeom prst="line">
            <a:avLst/>
          </a:prstGeom>
          <a:ln w="9360">
            <a:solidFill>
              <a:srgbClr val="000000"/>
            </a:solidFill>
            <a:miter/>
            <a:headEnd len="med" type="triangle" w="med"/>
            <a:tailEnd len="med" type="triangle" w="med"/>
          </a:ln>
        </p:spPr>
      </p:sp>
      <p:sp>
        <p:nvSpPr>
          <p:cNvPr id="305" name="TextShape 4"/>
          <p:cNvSpPr txBox="1"/>
          <p:nvPr/>
        </p:nvSpPr>
        <p:spPr>
          <a:xfrm rot="21000000">
            <a:off x="6483960" y="4384080"/>
            <a:ext cx="3265200" cy="154296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endParaRPr/>
          </a:p>
          <a:p>
            <a:pPr algn="ctr"/>
            <a:r>
              <a:rPr lang="en-GB" sz="2200">
                <a:solidFill>
                  <a:srgbClr val="0000ff"/>
                </a:solidFill>
                <a:latin typeface="DejaVu Sans"/>
              </a:rPr>
              <a:t>10,000 μπαταρίες </a:t>
            </a:r>
            <a:endParaRPr/>
          </a:p>
          <a:p>
            <a:pPr algn="ctr"/>
            <a:r>
              <a:rPr lang="en-GB" sz="2200">
                <a:solidFill>
                  <a:srgbClr val="0000ff"/>
                </a:solidFill>
                <a:latin typeface="DejaVu Sans"/>
              </a:rPr>
              <a:t>στη σειρά; </a:t>
            </a:r>
            <a:endParaRPr/>
          </a:p>
          <a:p>
            <a:pPr algn="ctr"/>
            <a:r>
              <a:rPr b="1" lang="en-GB" sz="3200">
                <a:solidFill>
                  <a:srgbClr val="0000ff"/>
                </a:solidFill>
                <a:latin typeface="DejaVu Sans"/>
              </a:rPr>
              <a:t>Επιταχυντής!</a:t>
            </a:r>
            <a:endParaRPr/>
          </a:p>
        </p:txBody>
      </p:sp>
      <p:sp>
        <p:nvSpPr>
          <p:cNvPr id="306" name="TextShape 5"/>
          <p:cNvSpPr txBox="1"/>
          <p:nvPr/>
        </p:nvSpPr>
        <p:spPr>
          <a:xfrm>
            <a:off x="9682920" y="7113600"/>
            <a:ext cx="180720" cy="447120"/>
          </a:xfrm>
          <a:prstGeom prst="rect">
            <a:avLst/>
          </a:prstGeom>
        </p:spPr>
      </p:sp>
      <p:pic>
        <p:nvPicPr>
          <p:cNvPr id="307" name="Picture 9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573000" y="3250440"/>
            <a:ext cx="6215040" cy="3800520"/>
          </a:xfrm>
          <a:prstGeom prst="rect">
            <a:avLst/>
          </a:prstGeom>
          <a:ln>
            <a:noFill/>
          </a:ln>
        </p:spPr>
      </p:pic>
      <p:sp>
        <p:nvSpPr>
          <p:cNvPr id="308" name="Line 6"/>
          <p:cNvSpPr/>
          <p:nvPr/>
        </p:nvSpPr>
        <p:spPr>
          <a:xfrm>
            <a:off x="8638920" y="4889160"/>
            <a:ext cx="706680" cy="0"/>
          </a:xfrm>
          <a:prstGeom prst="line">
            <a:avLst/>
          </a:prstGeom>
          <a:ln w="9360">
            <a:solidFill>
              <a:srgbClr val="000000"/>
            </a:solidFill>
            <a:miter/>
            <a:headEnd len="med" type="triangle" w="med"/>
            <a:tailEnd len="med" type="triangle" w="med"/>
          </a:ln>
        </p:spPr>
      </p:sp>
      <p:sp>
        <p:nvSpPr>
          <p:cNvPr id="309" name="CustomShape 7"/>
          <p:cNvSpPr/>
          <p:nvPr/>
        </p:nvSpPr>
        <p:spPr>
          <a:xfrm>
            <a:off x="7680960" y="4772520"/>
            <a:ext cx="2377440" cy="803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b="1" lang="de-DE" sz="2400">
                <a:solidFill>
                  <a:srgbClr val="ff0000"/>
                </a:solidFill>
                <a:latin typeface="DejaVu Sans"/>
              </a:rPr>
              <a:t>λ ~ 0.08 nm</a:t>
            </a:r>
            <a:endParaRPr/>
          </a:p>
        </p:txBody>
      </p:sp>
      <p:sp>
        <p:nvSpPr>
          <p:cNvPr id="310" name="TextShape 8"/>
          <p:cNvSpPr txBox="1"/>
          <p:nvPr/>
        </p:nvSpPr>
        <p:spPr>
          <a:xfrm>
            <a:off x="9719280" y="7113600"/>
            <a:ext cx="180720" cy="447120"/>
          </a:xfrm>
          <a:prstGeom prst="rect">
            <a:avLst/>
          </a:prstGeom>
        </p:spPr>
      </p:sp>
      <p:sp>
        <p:nvSpPr>
          <p:cNvPr id="311" name="TextShape 9"/>
          <p:cNvSpPr txBox="1"/>
          <p:nvPr/>
        </p:nvSpPr>
        <p:spPr>
          <a:xfrm rot="21000000">
            <a:off x="2662560" y="2729880"/>
            <a:ext cx="5366880" cy="10688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GB" sz="2200">
                <a:solidFill>
                  <a:srgbClr val="000000"/>
                </a:solidFill>
                <a:latin typeface="DejaVu Sans"/>
              </a:rPr>
              <a:t>Με 10,000 μπαταρίες στη σειρά, </a:t>
            </a:r>
            <a:endParaRPr/>
          </a:p>
          <a:p>
            <a:pPr algn="ctr"/>
            <a:r>
              <a:rPr b="1" lang="en-GB" sz="2200">
                <a:solidFill>
                  <a:srgbClr val="000000"/>
                </a:solidFill>
                <a:latin typeface="DejaVu Sans"/>
              </a:rPr>
              <a:t>θα είχε αρκετά μικρό λ, </a:t>
            </a:r>
            <a:endParaRPr/>
          </a:p>
          <a:p>
            <a:pPr algn="ctr"/>
            <a:r>
              <a:rPr b="1" lang="en-GB" sz="2200">
                <a:solidFill>
                  <a:srgbClr val="000000"/>
                </a:solidFill>
                <a:latin typeface="DejaVu Sans"/>
              </a:rPr>
              <a:t>ώστε να διακρίνει ένα άτομο!</a:t>
            </a:r>
            <a:endParaRPr/>
          </a:p>
        </p:txBody>
      </p:sp>
      <p:sp>
        <p:nvSpPr>
          <p:cNvPr id="312" name="TextShape 10"/>
          <p:cNvSpPr txBox="1"/>
          <p:nvPr/>
        </p:nvSpPr>
        <p:spPr>
          <a:xfrm>
            <a:off x="2827800" y="6400800"/>
            <a:ext cx="1143000" cy="6847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GB" sz="2200">
                <a:latin typeface="Bitstream Vera Sans"/>
              </a:rPr>
              <a:t>…</a:t>
            </a:r>
            <a:endParaRPr/>
          </a:p>
          <a:p>
            <a:r>
              <a:rPr lang="en-GB">
                <a:latin typeface="Bitstream Vera Sans"/>
              </a:rPr>
              <a:t> </a:t>
            </a:r>
            <a:r>
              <a:rPr lang="en-GB">
                <a:latin typeface="Bitstream Vera Sans"/>
              </a:rPr>
              <a:t>10,000</a:t>
            </a:r>
            <a:endParaRPr/>
          </a:p>
        </p:txBody>
      </p:sp>
      <p:pic>
        <p:nvPicPr>
          <p:cNvPr id="313" name="Picture 11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8664120" y="738000"/>
            <a:ext cx="1315080" cy="1666080"/>
          </a:xfrm>
          <a:prstGeom prst="rect">
            <a:avLst/>
          </a:prstGeom>
          <a:ln>
            <a:noFill/>
          </a:ln>
        </p:spPr>
      </p:pic>
      <p:sp>
        <p:nvSpPr>
          <p:cNvPr id="314" name="CustomShape 11"/>
          <p:cNvSpPr/>
          <p:nvPr/>
        </p:nvSpPr>
        <p:spPr>
          <a:xfrm>
            <a:off x="8526600" y="2368080"/>
            <a:ext cx="1568880" cy="898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r>
              <a:rPr b="1" lang="en-US">
                <a:solidFill>
                  <a:srgbClr val="000000"/>
                </a:solidFill>
                <a:latin typeface="Bitstream Vera Sans"/>
              </a:rPr>
              <a:t>Louis </a:t>
            </a:r>
            <a:endParaRPr/>
          </a:p>
          <a:p>
            <a:r>
              <a:rPr b="1" lang="en-US">
                <a:solidFill>
                  <a:srgbClr val="000000"/>
                </a:solidFill>
                <a:latin typeface="Bitstream Vera Sans"/>
              </a:rPr>
              <a:t>de Broglie</a:t>
            </a:r>
            <a:r>
              <a:rPr lang="en-US">
                <a:solidFill>
                  <a:srgbClr val="3333cc"/>
                </a:solidFill>
                <a:latin typeface="Bitstream Vera Sans"/>
              </a:rPr>
              <a:t> </a:t>
            </a:r>
            <a:endParaRPr/>
          </a:p>
          <a:p>
            <a:r>
              <a:rPr lang="en-US" sz="1600">
                <a:solidFill>
                  <a:srgbClr val="000000"/>
                </a:solidFill>
                <a:latin typeface="Bitstream Vera Sans"/>
              </a:rPr>
              <a:t>(1924</a:t>
            </a:r>
            <a:r>
              <a:rPr lang="en-US">
                <a:solidFill>
                  <a:srgbClr val="3333cc"/>
                </a:solidFill>
                <a:latin typeface="Bitstream Vera Sans"/>
              </a:rPr>
              <a:t>)</a:t>
            </a:r>
            <a:endParaRPr/>
          </a:p>
        </p:txBody>
      </p:sp>
      <p:sp>
        <p:nvSpPr>
          <p:cNvPr id="315" name="CustomShape 12"/>
          <p:cNvSpPr/>
          <p:nvPr/>
        </p:nvSpPr>
        <p:spPr>
          <a:xfrm>
            <a:off x="634680" y="2860920"/>
            <a:ext cx="1158480" cy="909360"/>
          </a:xfrm>
          <a:prstGeom prst="rect">
            <a:avLst/>
          </a:prstGeom>
          <a:solidFill>
            <a:srgbClr val="ffff66"/>
          </a:solidFill>
          <a:ln w="28440">
            <a:solidFill>
              <a:srgbClr val="ff0000"/>
            </a:solidFill>
            <a:miter/>
          </a:ln>
        </p:spPr>
      </p:sp>
      <p:sp>
        <p:nvSpPr>
          <p:cNvPr id="316" name="CustomShape 13"/>
          <p:cNvSpPr/>
          <p:nvPr/>
        </p:nvSpPr>
        <p:spPr>
          <a:xfrm>
            <a:off x="626760" y="3042000"/>
            <a:ext cx="704880" cy="5205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2800">
                <a:latin typeface="Symbol"/>
              </a:rPr>
              <a:t></a:t>
            </a:r>
            <a:endParaRPr/>
          </a:p>
        </p:txBody>
      </p:sp>
      <p:sp>
        <p:nvSpPr>
          <p:cNvPr id="317" name="CustomShape 14"/>
          <p:cNvSpPr/>
          <p:nvPr/>
        </p:nvSpPr>
        <p:spPr>
          <a:xfrm>
            <a:off x="1276920" y="2860920"/>
            <a:ext cx="399600" cy="9896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r>
              <a:rPr b="1" i="1" lang="en-US" sz="2800">
                <a:latin typeface="Bitstream Vera Sans"/>
              </a:rPr>
              <a:t>h</a:t>
            </a:r>
            <a:endParaRPr/>
          </a:p>
          <a:p>
            <a:pPr>
              <a:lnSpc>
                <a:spcPct val="110000"/>
              </a:lnSpc>
            </a:pPr>
            <a:r>
              <a:rPr b="1" i="1" lang="en-US" sz="2800">
                <a:latin typeface="Bitstream Vera Sans"/>
              </a:rPr>
              <a:t>p</a:t>
            </a:r>
            <a:endParaRPr/>
          </a:p>
        </p:txBody>
      </p:sp>
      <p:sp>
        <p:nvSpPr>
          <p:cNvPr id="318" name="Line 15"/>
          <p:cNvSpPr/>
          <p:nvPr/>
        </p:nvSpPr>
        <p:spPr>
          <a:xfrm>
            <a:off x="1291320" y="3315600"/>
            <a:ext cx="321840" cy="0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</p:sp>
      <p:sp>
        <p:nvSpPr>
          <p:cNvPr id="319" name="TextShape 16"/>
          <p:cNvSpPr txBox="1"/>
          <p:nvPr/>
        </p:nvSpPr>
        <p:spPr>
          <a:xfrm rot="21000000">
            <a:off x="6140160" y="5461560"/>
            <a:ext cx="4156920" cy="121680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lang="en-GB" sz="2200">
                <a:solidFill>
                  <a:srgbClr val="000000"/>
                </a:solidFill>
                <a:latin typeface="DejaVu Sans"/>
              </a:rPr>
              <a:t>Πέρασμα από διαδοχικές </a:t>
            </a:r>
            <a:endParaRPr/>
          </a:p>
          <a:p>
            <a:pPr algn="ctr"/>
            <a:r>
              <a:rPr b="1" lang="en-GB" sz="2200">
                <a:solidFill>
                  <a:srgbClr val="000000"/>
                </a:solidFill>
                <a:latin typeface="DejaVu Sans"/>
              </a:rPr>
              <a:t>μπαταρίες:</a:t>
            </a:r>
            <a:endParaRPr/>
          </a:p>
          <a:p>
            <a:pPr algn="ctr"/>
            <a:r>
              <a:rPr b="1" lang="en-GB" sz="3200">
                <a:solidFill>
                  <a:srgbClr val="000000"/>
                </a:solidFill>
                <a:latin typeface="DejaVu Sans"/>
              </a:rPr>
              <a:t>Επιταχυντής!</a:t>
            </a:r>
            <a:endParaRPr/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TextShape 1"/>
          <p:cNvSpPr txBox="1"/>
          <p:nvPr/>
        </p:nvSpPr>
        <p:spPr>
          <a:xfrm>
            <a:off x="421200" y="106560"/>
            <a:ext cx="9408600" cy="106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Το κατάλληλο εργαλείο ανά περίπτωση – οι επιταχυντές ως μικροσκόπια</a:t>
            </a:r>
            <a:endParaRPr/>
          </a:p>
        </p:txBody>
      </p:sp>
      <p:sp>
        <p:nvSpPr>
          <p:cNvPr id="321" name="TextShape 2"/>
          <p:cNvSpPr txBox="1"/>
          <p:nvPr/>
        </p:nvSpPr>
        <p:spPr>
          <a:xfrm>
            <a:off x="504000" y="914400"/>
            <a:ext cx="9071640" cy="5753880"/>
          </a:xfrm>
          <a:prstGeom prst="rect">
            <a:avLst/>
          </a:prstGeom>
        </p:spPr>
        <p:txBody>
          <a:bodyPr lIns="0" rIns="0" tIns="0" bIns="0"/>
          <a:p>
            <a:r>
              <a:rPr lang="en-GB" sz="2400">
                <a:latin typeface="Bitstream Vera Sans"/>
              </a:rPr>
              <a:t> </a:t>
            </a:r>
            <a:endParaRPr/>
          </a:p>
        </p:txBody>
      </p:sp>
      <p:pic>
        <p:nvPicPr>
          <p:cNvPr id="32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1251000"/>
            <a:ext cx="9144000" cy="5715000"/>
          </a:xfrm>
          <a:prstGeom prst="rect">
            <a:avLst/>
          </a:prstGeom>
          <a:ln>
            <a:noFill/>
          </a:ln>
        </p:spPr>
      </p:pic>
    </p:spTree>
  </p:cSld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TextShape 1"/>
          <p:cNvSpPr txBox="1"/>
          <p:nvPr/>
        </p:nvSpPr>
        <p:spPr>
          <a:xfrm>
            <a:off x="504000" y="2571840"/>
            <a:ext cx="9071640" cy="1585440"/>
          </a:xfrm>
          <a:prstGeom prst="rect">
            <a:avLst/>
          </a:prstGeom>
        </p:spPr>
        <p:txBody>
          <a:bodyPr lIns="27360" rIns="27360" tIns="27360" bIns="27360" anchor="ctr"/>
          <a:p>
            <a:pPr algn="ctr"/>
            <a:r>
              <a:rPr lang="en-GB" sz="3200">
                <a:latin typeface="Bitstream Vera Sans"/>
              </a:rPr>
              <a:t>2. Τα βασικά συστατικά της ύλης </a:t>
            </a:r>
            <a:endParaRPr/>
          </a:p>
          <a:p>
            <a:pPr algn="ctr"/>
            <a:r>
              <a:rPr lang="en-GB" sz="3200">
                <a:latin typeface="Bitstream Vera Sans"/>
              </a:rPr>
              <a:t>και οι αλληλεπιδράσεις τους</a:t>
            </a:r>
            <a:endParaRPr/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Μετά από ~100 χρόνια πειραμάτων σκέδασης</a:t>
            </a:r>
            <a:endParaRPr/>
          </a:p>
        </p:txBody>
      </p:sp>
      <p:sp>
        <p:nvSpPr>
          <p:cNvPr id="325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</p:spPr>
        <p:txBody>
          <a:bodyPr lIns="0" rIns="0" tIns="0" bIns="0"/>
          <a:p>
            <a:r>
              <a:rPr lang="en-GB" sz="2400">
                <a:latin typeface="Bitstream Vera Sans"/>
              </a:rPr>
              <a:t>  </a:t>
            </a:r>
            <a:endParaRPr/>
          </a:p>
        </p:txBody>
      </p:sp>
      <p:sp>
        <p:nvSpPr>
          <p:cNvPr id="326" name="CustomShape 3"/>
          <p:cNvSpPr/>
          <p:nvPr/>
        </p:nvSpPr>
        <p:spPr>
          <a:xfrm>
            <a:off x="630720" y="2302560"/>
            <a:ext cx="229248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BE" sz="2200">
                <a:solidFill>
                  <a:srgbClr val="000000"/>
                </a:solidFill>
                <a:latin typeface="DejaVu Sans"/>
              </a:rPr>
              <a:t>μόρια</a:t>
            </a:r>
            <a:endParaRPr/>
          </a:p>
        </p:txBody>
      </p:sp>
      <p:sp>
        <p:nvSpPr>
          <p:cNvPr id="327" name="CustomShape 4"/>
          <p:cNvSpPr/>
          <p:nvPr/>
        </p:nvSpPr>
        <p:spPr>
          <a:xfrm>
            <a:off x="383040" y="46105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28" name="CustomShape 5"/>
          <p:cNvSpPr/>
          <p:nvPr/>
        </p:nvSpPr>
        <p:spPr>
          <a:xfrm>
            <a:off x="483120" y="427716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29" name="CustomShape 6"/>
          <p:cNvSpPr/>
          <p:nvPr/>
        </p:nvSpPr>
        <p:spPr>
          <a:xfrm>
            <a:off x="864000" y="467712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30" name="CustomShape 7"/>
          <p:cNvSpPr/>
          <p:nvPr/>
        </p:nvSpPr>
        <p:spPr>
          <a:xfrm>
            <a:off x="383040" y="386136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31" name="CustomShape 8"/>
          <p:cNvSpPr/>
          <p:nvPr/>
        </p:nvSpPr>
        <p:spPr>
          <a:xfrm>
            <a:off x="483120" y="352800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32" name="CustomShape 9"/>
          <p:cNvSpPr/>
          <p:nvPr/>
        </p:nvSpPr>
        <p:spPr>
          <a:xfrm>
            <a:off x="864000" y="392796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33" name="CustomShape 10"/>
          <p:cNvSpPr/>
          <p:nvPr/>
        </p:nvSpPr>
        <p:spPr>
          <a:xfrm>
            <a:off x="1264320" y="47851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34" name="CustomShape 11"/>
          <p:cNvSpPr/>
          <p:nvPr/>
        </p:nvSpPr>
        <p:spPr>
          <a:xfrm>
            <a:off x="1364400" y="445176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35" name="CustomShape 12"/>
          <p:cNvSpPr/>
          <p:nvPr/>
        </p:nvSpPr>
        <p:spPr>
          <a:xfrm>
            <a:off x="1745280" y="485172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36" name="CustomShape 13"/>
          <p:cNvSpPr/>
          <p:nvPr/>
        </p:nvSpPr>
        <p:spPr>
          <a:xfrm>
            <a:off x="1364400" y="3861360"/>
            <a:ext cx="19944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37" name="CustomShape 14"/>
          <p:cNvSpPr/>
          <p:nvPr/>
        </p:nvSpPr>
        <p:spPr>
          <a:xfrm>
            <a:off x="1464120" y="3528000"/>
            <a:ext cx="58068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38" name="CustomShape 15"/>
          <p:cNvSpPr/>
          <p:nvPr/>
        </p:nvSpPr>
        <p:spPr>
          <a:xfrm>
            <a:off x="1845000" y="392796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39" name="CustomShape 16"/>
          <p:cNvSpPr/>
          <p:nvPr/>
        </p:nvSpPr>
        <p:spPr>
          <a:xfrm>
            <a:off x="864360" y="3147120"/>
            <a:ext cx="19944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40" name="CustomShape 17"/>
          <p:cNvSpPr/>
          <p:nvPr/>
        </p:nvSpPr>
        <p:spPr>
          <a:xfrm>
            <a:off x="964080" y="2813760"/>
            <a:ext cx="58068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41" name="CustomShape 18"/>
          <p:cNvSpPr/>
          <p:nvPr/>
        </p:nvSpPr>
        <p:spPr>
          <a:xfrm>
            <a:off x="1344960" y="32137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pic>
        <p:nvPicPr>
          <p:cNvPr id="342" name="Picture 30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343" name="CustomShape 19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</p:sp>
      <p:sp>
        <p:nvSpPr>
          <p:cNvPr id="344" name="CustomShape 20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</p:sp>
      <p:sp>
        <p:nvSpPr>
          <p:cNvPr id="345" name="CustomShape 21"/>
          <p:cNvSpPr/>
          <p:nvPr/>
        </p:nvSpPr>
        <p:spPr>
          <a:xfrm>
            <a:off x="6987600" y="5155920"/>
            <a:ext cx="746280" cy="7448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</a:t>
            </a:r>
            <a:endParaRPr/>
          </a:p>
          <a:p>
            <a:pPr>
              <a:lnSpc>
                <a:spcPct val="100000"/>
              </a:lnSpc>
            </a:pPr>
            <a:r>
              <a:rPr lang="fr-FR" sz="2000">
                <a:solidFill>
                  <a:srgbClr val="ff33cc"/>
                </a:solidFill>
                <a:latin typeface="Arial Narrow"/>
              </a:rPr>
              <a:t>       </a:t>
            </a:r>
            <a:endParaRPr/>
          </a:p>
        </p:txBody>
      </p:sp>
      <p:sp>
        <p:nvSpPr>
          <p:cNvPr id="346" name="CustomShape 22"/>
          <p:cNvSpPr/>
          <p:nvPr/>
        </p:nvSpPr>
        <p:spPr>
          <a:xfrm>
            <a:off x="7589880" y="2420640"/>
            <a:ext cx="1537200" cy="4597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BE" sz="2200">
                <a:solidFill>
                  <a:srgbClr val="4700b8"/>
                </a:solidFill>
                <a:latin typeface="DejaVu Sans"/>
              </a:rPr>
              <a:t>νετρόνια</a:t>
            </a:r>
            <a:endParaRPr/>
          </a:p>
        </p:txBody>
      </p:sp>
      <p:sp>
        <p:nvSpPr>
          <p:cNvPr id="347" name="CustomShape 23"/>
          <p:cNvSpPr/>
          <p:nvPr/>
        </p:nvSpPr>
        <p:spPr>
          <a:xfrm>
            <a:off x="7633080" y="4005000"/>
            <a:ext cx="1531080" cy="4597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πρωτόνια</a:t>
            </a:r>
            <a:endParaRPr/>
          </a:p>
        </p:txBody>
      </p:sp>
      <p:sp>
        <p:nvSpPr>
          <p:cNvPr id="348" name="CustomShape 24"/>
          <p:cNvSpPr/>
          <p:nvPr/>
        </p:nvSpPr>
        <p:spPr>
          <a:xfrm>
            <a:off x="4737960" y="4221000"/>
            <a:ext cx="1455120" cy="4201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latin typeface="DejaVu Sans"/>
              </a:rPr>
              <a:t> </a:t>
            </a:r>
            <a:r>
              <a:rPr lang="fr-FR" sz="2200">
                <a:solidFill>
                  <a:srgbClr val="000000"/>
                </a:solidFill>
                <a:latin typeface="DejaVu Sans"/>
              </a:rPr>
              <a:t>πυρήνας</a:t>
            </a:r>
            <a:endParaRPr/>
          </a:p>
        </p:txBody>
      </p:sp>
      <p:sp>
        <p:nvSpPr>
          <p:cNvPr id="349" name="CustomShape 25"/>
          <p:cNvSpPr/>
          <p:nvPr/>
        </p:nvSpPr>
        <p:spPr>
          <a:xfrm>
            <a:off x="4347720" y="2349360"/>
            <a:ext cx="188100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00ae00"/>
                </a:solidFill>
                <a:latin typeface="DejaVu Sans"/>
              </a:rPr>
              <a:t>ηλεκτρόνια</a:t>
            </a:r>
            <a:endParaRPr/>
          </a:p>
        </p:txBody>
      </p:sp>
      <p:sp>
        <p:nvSpPr>
          <p:cNvPr id="350" name="CustomShape 26"/>
          <p:cNvSpPr/>
          <p:nvPr/>
        </p:nvSpPr>
        <p:spPr>
          <a:xfrm>
            <a:off x="2400120" y="5049000"/>
            <a:ext cx="1453320" cy="7448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 </a:t>
            </a:r>
            <a:r>
              <a:rPr lang="fr-FR" sz="2200">
                <a:latin typeface="DejaVu Sans"/>
              </a:rPr>
              <a:t>άτομα</a:t>
            </a:r>
            <a:endParaRPr/>
          </a:p>
          <a:p>
            <a:pPr>
              <a:lnSpc>
                <a:spcPct val="100000"/>
              </a:lnSpc>
            </a:pPr>
            <a:r>
              <a:rPr lang="fr-BE" sz="2000">
                <a:solidFill>
                  <a:srgbClr val="ff33cc"/>
                </a:solidFill>
                <a:latin typeface="Arial Narrow"/>
              </a:rPr>
              <a:t>           </a:t>
            </a:r>
            <a:endParaRPr/>
          </a:p>
        </p:txBody>
      </p:sp>
      <p:sp>
        <p:nvSpPr>
          <p:cNvPr id="351" name="CustomShape 27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</p:sp>
      <p:sp>
        <p:nvSpPr>
          <p:cNvPr id="352" name="CustomShape 28"/>
          <p:cNvSpPr/>
          <p:nvPr/>
        </p:nvSpPr>
        <p:spPr>
          <a:xfrm>
            <a:off x="-78120" y="1413360"/>
            <a:ext cx="3253680" cy="6800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      </a:t>
            </a:r>
            <a:r>
              <a:rPr lang="fr-FR" sz="2000">
                <a:latin typeface="Comic Sans MS"/>
              </a:rPr>
              <a:t>1 m (μέτρο)</a:t>
            </a:r>
            <a:r>
              <a:rPr lang="fr-BE" sz="2000">
                <a:solidFill>
                  <a:srgbClr val="ff33cc"/>
                </a:solidFill>
                <a:latin typeface="Arial Narrow"/>
              </a:rPr>
              <a:t>           </a:t>
            </a:r>
            <a:endParaRPr/>
          </a:p>
        </p:txBody>
      </p:sp>
      <p:sp>
        <p:nvSpPr>
          <p:cNvPr id="353" name="Line 29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354" name="CustomShape 30"/>
          <p:cNvSpPr/>
          <p:nvPr/>
        </p:nvSpPr>
        <p:spPr>
          <a:xfrm>
            <a:off x="169200" y="1651680"/>
            <a:ext cx="457200" cy="1019520"/>
          </a:xfrm>
          <a:prstGeom prst="curvedRightArrow">
            <a:avLst>
              <a:gd name="adj1" fmla="val 13000"/>
              <a:gd name="adj2" fmla="val 19400"/>
              <a:gd name="adj3" fmla="val 14400"/>
            </a:avLst>
          </a:pr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55" name="CustomShape 31"/>
          <p:cNvSpPr/>
          <p:nvPr/>
        </p:nvSpPr>
        <p:spPr>
          <a:xfrm>
            <a:off x="676080" y="1845720"/>
            <a:ext cx="2524320" cy="743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1/1,000,000,000</a:t>
            </a:r>
            <a:endParaRPr/>
          </a:p>
        </p:txBody>
      </p:sp>
      <p:sp>
        <p:nvSpPr>
          <p:cNvPr id="356" name="CustomShape 32"/>
          <p:cNvSpPr/>
          <p:nvPr/>
        </p:nvSpPr>
        <p:spPr>
          <a:xfrm>
            <a:off x="93600" y="5035680"/>
            <a:ext cx="820800" cy="630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BE" sz="2400">
                <a:solidFill>
                  <a:srgbClr val="3deb3d"/>
                </a:solidFill>
                <a:latin typeface="DejaVu Sans"/>
              </a:rPr>
              <a:t>H</a:t>
            </a:r>
            <a:r>
              <a:rPr lang="fr-BE" sz="2400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lang="fr-BE" sz="2400">
                <a:solidFill>
                  <a:srgbClr val="0099ff"/>
                </a:solidFill>
                <a:latin typeface="DejaVu Sans"/>
              </a:rPr>
              <a:t>0</a:t>
            </a:r>
            <a:endParaRPr/>
          </a:p>
        </p:txBody>
      </p:sp>
      <p:sp>
        <p:nvSpPr>
          <p:cNvPr id="357" name="CustomShape 33"/>
          <p:cNvSpPr/>
          <p:nvPr/>
        </p:nvSpPr>
        <p:spPr>
          <a:xfrm rot="17700000">
            <a:off x="1990080" y="5207760"/>
            <a:ext cx="524880" cy="1003320"/>
          </a:xfrm>
          <a:prstGeom prst="curvedRightArrow">
            <a:avLst>
              <a:gd name="adj1" fmla="val 13000"/>
              <a:gd name="adj2" fmla="val 19400"/>
              <a:gd name="adj3" fmla="val 14400"/>
            </a:avLst>
          </a:pr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58" name="CustomShape 34"/>
          <p:cNvSpPr/>
          <p:nvPr/>
        </p:nvSpPr>
        <p:spPr>
          <a:xfrm>
            <a:off x="2188440" y="5986080"/>
            <a:ext cx="188100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1/10</a:t>
            </a:r>
            <a:endParaRPr/>
          </a:p>
        </p:txBody>
      </p:sp>
      <p:sp>
        <p:nvSpPr>
          <p:cNvPr id="359" name="CustomShape 35"/>
          <p:cNvSpPr/>
          <p:nvPr/>
        </p:nvSpPr>
        <p:spPr>
          <a:xfrm rot="17700000">
            <a:off x="4294080" y="5208120"/>
            <a:ext cx="524880" cy="1003320"/>
          </a:xfrm>
          <a:prstGeom prst="curvedRightArrow">
            <a:avLst>
              <a:gd name="adj1" fmla="val 13000"/>
              <a:gd name="adj2" fmla="val 19400"/>
              <a:gd name="adj3" fmla="val 14400"/>
            </a:avLst>
          </a:pr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60" name="CustomShape 36"/>
          <p:cNvSpPr/>
          <p:nvPr/>
        </p:nvSpPr>
        <p:spPr>
          <a:xfrm>
            <a:off x="4528440" y="5986440"/>
            <a:ext cx="188100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1/10,000</a:t>
            </a:r>
            <a:endParaRPr/>
          </a:p>
        </p:txBody>
      </p:sp>
      <p:sp>
        <p:nvSpPr>
          <p:cNvPr id="361" name="CustomShape 37"/>
          <p:cNvSpPr/>
          <p:nvPr/>
        </p:nvSpPr>
        <p:spPr>
          <a:xfrm rot="17700000">
            <a:off x="6526080" y="5208480"/>
            <a:ext cx="524880" cy="1003320"/>
          </a:xfrm>
          <a:prstGeom prst="curvedRightArrow">
            <a:avLst>
              <a:gd name="adj1" fmla="val 13000"/>
              <a:gd name="adj2" fmla="val 19400"/>
              <a:gd name="adj3" fmla="val 14400"/>
            </a:avLst>
          </a:pr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62" name="CustomShape 38"/>
          <p:cNvSpPr/>
          <p:nvPr/>
        </p:nvSpPr>
        <p:spPr>
          <a:xfrm>
            <a:off x="6760440" y="6022800"/>
            <a:ext cx="188100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1/10</a:t>
            </a:r>
            <a:endParaRPr/>
          </a:p>
        </p:txBody>
      </p:sp>
      <p:sp>
        <p:nvSpPr>
          <p:cNvPr id="363" name="CustomShape 39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364" name="CustomShape 40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</p:sp>
      <p:sp>
        <p:nvSpPr>
          <p:cNvPr id="365" name="CustomShape 41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366" name="CustomShape 42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</p:sp>
      <p:sp>
        <p:nvSpPr>
          <p:cNvPr id="367" name="Line 43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368" name="Line 44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369" name="TextShape 45"/>
          <p:cNvSpPr txBox="1"/>
          <p:nvPr/>
        </p:nvSpPr>
        <p:spPr>
          <a:xfrm>
            <a:off x="8578800" y="5240160"/>
            <a:ext cx="136656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κουάρκς</a:t>
            </a:r>
            <a:endParaRPr/>
          </a:p>
        </p:txBody>
      </p:sp>
      <p:sp>
        <p:nvSpPr>
          <p:cNvPr id="370" name="CustomShape 46"/>
          <p:cNvSpPr/>
          <p:nvPr/>
        </p:nvSpPr>
        <p:spPr>
          <a:xfrm rot="17700000">
            <a:off x="8074080" y="5280480"/>
            <a:ext cx="524880" cy="1003320"/>
          </a:xfrm>
          <a:prstGeom prst="curvedRightArrow">
            <a:avLst>
              <a:gd name="adj1" fmla="val 13000"/>
              <a:gd name="adj2" fmla="val 19400"/>
              <a:gd name="adj3" fmla="val 14400"/>
            </a:avLst>
          </a:pr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71" name="CustomShape 47"/>
          <p:cNvSpPr/>
          <p:nvPr/>
        </p:nvSpPr>
        <p:spPr>
          <a:xfrm>
            <a:off x="8308440" y="6058800"/>
            <a:ext cx="188100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1/10,000</a:t>
            </a:r>
            <a:endParaRPr/>
          </a:p>
        </p:txBody>
      </p:sp>
      <p:sp>
        <p:nvSpPr>
          <p:cNvPr id="372" name="CustomShape 48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</p:sp>
      <p:sp>
        <p:nvSpPr>
          <p:cNvPr id="373" name="CustomShape 49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374" name="CustomShape 50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Μετά από ~100 χρόνια πειραμάτων σκέδασης</a:t>
            </a:r>
            <a:endParaRPr/>
          </a:p>
        </p:txBody>
      </p:sp>
      <p:sp>
        <p:nvSpPr>
          <p:cNvPr id="376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</p:spPr>
        <p:txBody>
          <a:bodyPr lIns="0" rIns="0" tIns="0" bIns="0"/>
          <a:p>
            <a:r>
              <a:rPr lang="en-GB" sz="2400">
                <a:latin typeface="Bitstream Vera Sans"/>
              </a:rPr>
              <a:t>  </a:t>
            </a:r>
            <a:endParaRPr/>
          </a:p>
        </p:txBody>
      </p:sp>
      <p:sp>
        <p:nvSpPr>
          <p:cNvPr id="377" name="CustomShape 3"/>
          <p:cNvSpPr/>
          <p:nvPr/>
        </p:nvSpPr>
        <p:spPr>
          <a:xfrm>
            <a:off x="630720" y="2302560"/>
            <a:ext cx="229248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BE" sz="2200">
                <a:solidFill>
                  <a:srgbClr val="000000"/>
                </a:solidFill>
                <a:latin typeface="DejaVu Sans"/>
              </a:rPr>
              <a:t>μόρια</a:t>
            </a:r>
            <a:endParaRPr/>
          </a:p>
        </p:txBody>
      </p:sp>
      <p:sp>
        <p:nvSpPr>
          <p:cNvPr id="378" name="CustomShape 4"/>
          <p:cNvSpPr/>
          <p:nvPr/>
        </p:nvSpPr>
        <p:spPr>
          <a:xfrm>
            <a:off x="383040" y="46105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79" name="CustomShape 5"/>
          <p:cNvSpPr/>
          <p:nvPr/>
        </p:nvSpPr>
        <p:spPr>
          <a:xfrm>
            <a:off x="483120" y="427716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80" name="CustomShape 6"/>
          <p:cNvSpPr/>
          <p:nvPr/>
        </p:nvSpPr>
        <p:spPr>
          <a:xfrm>
            <a:off x="864000" y="467712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81" name="CustomShape 7"/>
          <p:cNvSpPr/>
          <p:nvPr/>
        </p:nvSpPr>
        <p:spPr>
          <a:xfrm>
            <a:off x="383040" y="386136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82" name="CustomShape 8"/>
          <p:cNvSpPr/>
          <p:nvPr/>
        </p:nvSpPr>
        <p:spPr>
          <a:xfrm>
            <a:off x="483120" y="352800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83" name="CustomShape 9"/>
          <p:cNvSpPr/>
          <p:nvPr/>
        </p:nvSpPr>
        <p:spPr>
          <a:xfrm>
            <a:off x="864000" y="392796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84" name="CustomShape 10"/>
          <p:cNvSpPr/>
          <p:nvPr/>
        </p:nvSpPr>
        <p:spPr>
          <a:xfrm>
            <a:off x="1264320" y="47851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85" name="CustomShape 11"/>
          <p:cNvSpPr/>
          <p:nvPr/>
        </p:nvSpPr>
        <p:spPr>
          <a:xfrm>
            <a:off x="1364400" y="445176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86" name="CustomShape 12"/>
          <p:cNvSpPr/>
          <p:nvPr/>
        </p:nvSpPr>
        <p:spPr>
          <a:xfrm>
            <a:off x="1745280" y="485172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87" name="CustomShape 13"/>
          <p:cNvSpPr/>
          <p:nvPr/>
        </p:nvSpPr>
        <p:spPr>
          <a:xfrm>
            <a:off x="1364400" y="3861360"/>
            <a:ext cx="19944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88" name="CustomShape 14"/>
          <p:cNvSpPr/>
          <p:nvPr/>
        </p:nvSpPr>
        <p:spPr>
          <a:xfrm>
            <a:off x="1464120" y="3528000"/>
            <a:ext cx="58068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89" name="CustomShape 15"/>
          <p:cNvSpPr/>
          <p:nvPr/>
        </p:nvSpPr>
        <p:spPr>
          <a:xfrm>
            <a:off x="1845000" y="392796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90" name="CustomShape 16"/>
          <p:cNvSpPr/>
          <p:nvPr/>
        </p:nvSpPr>
        <p:spPr>
          <a:xfrm>
            <a:off x="864360" y="3147120"/>
            <a:ext cx="19944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391" name="CustomShape 17"/>
          <p:cNvSpPr/>
          <p:nvPr/>
        </p:nvSpPr>
        <p:spPr>
          <a:xfrm>
            <a:off x="964080" y="2813760"/>
            <a:ext cx="58068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392" name="CustomShape 18"/>
          <p:cNvSpPr/>
          <p:nvPr/>
        </p:nvSpPr>
        <p:spPr>
          <a:xfrm>
            <a:off x="1344960" y="32137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pic>
        <p:nvPicPr>
          <p:cNvPr id="393" name="Picture 30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394" name="CustomShape 19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</p:sp>
      <p:sp>
        <p:nvSpPr>
          <p:cNvPr id="395" name="CustomShape 20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</p:sp>
      <p:sp>
        <p:nvSpPr>
          <p:cNvPr id="396" name="CustomShape 21"/>
          <p:cNvSpPr/>
          <p:nvPr/>
        </p:nvSpPr>
        <p:spPr>
          <a:xfrm>
            <a:off x="6987600" y="5155920"/>
            <a:ext cx="746280" cy="7448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</a:t>
            </a:r>
            <a:endParaRPr/>
          </a:p>
          <a:p>
            <a:pPr>
              <a:lnSpc>
                <a:spcPct val="100000"/>
              </a:lnSpc>
            </a:pPr>
            <a:r>
              <a:rPr lang="fr-FR" sz="2000">
                <a:solidFill>
                  <a:srgbClr val="ff33cc"/>
                </a:solidFill>
                <a:latin typeface="Arial Narrow"/>
              </a:rPr>
              <a:t>       </a:t>
            </a:r>
            <a:endParaRPr/>
          </a:p>
        </p:txBody>
      </p:sp>
      <p:sp>
        <p:nvSpPr>
          <p:cNvPr id="397" name="CustomShape 22"/>
          <p:cNvSpPr/>
          <p:nvPr/>
        </p:nvSpPr>
        <p:spPr>
          <a:xfrm>
            <a:off x="7589880" y="2420640"/>
            <a:ext cx="1537200" cy="4597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BE" sz="2200">
                <a:solidFill>
                  <a:srgbClr val="4700b8"/>
                </a:solidFill>
                <a:latin typeface="DejaVu Sans"/>
              </a:rPr>
              <a:t>νετρόνια</a:t>
            </a:r>
            <a:endParaRPr/>
          </a:p>
        </p:txBody>
      </p:sp>
      <p:sp>
        <p:nvSpPr>
          <p:cNvPr id="398" name="CustomShape 23"/>
          <p:cNvSpPr/>
          <p:nvPr/>
        </p:nvSpPr>
        <p:spPr>
          <a:xfrm>
            <a:off x="7631640" y="4005000"/>
            <a:ext cx="1533960" cy="4597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πρωτόνια</a:t>
            </a:r>
            <a:endParaRPr/>
          </a:p>
        </p:txBody>
      </p:sp>
      <p:sp>
        <p:nvSpPr>
          <p:cNvPr id="399" name="CustomShape 24"/>
          <p:cNvSpPr/>
          <p:nvPr/>
        </p:nvSpPr>
        <p:spPr>
          <a:xfrm>
            <a:off x="4734360" y="4221000"/>
            <a:ext cx="1462680" cy="4201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latin typeface="DejaVu Sans"/>
              </a:rPr>
              <a:t> </a:t>
            </a:r>
            <a:r>
              <a:rPr lang="fr-FR" sz="2200">
                <a:solidFill>
                  <a:srgbClr val="000000"/>
                </a:solidFill>
                <a:latin typeface="DejaVu Sans"/>
              </a:rPr>
              <a:t>πυρήνας</a:t>
            </a:r>
            <a:endParaRPr/>
          </a:p>
        </p:txBody>
      </p:sp>
      <p:sp>
        <p:nvSpPr>
          <p:cNvPr id="400" name="CustomShape 25"/>
          <p:cNvSpPr/>
          <p:nvPr/>
        </p:nvSpPr>
        <p:spPr>
          <a:xfrm>
            <a:off x="4347720" y="2349360"/>
            <a:ext cx="188100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00ae00"/>
                </a:solidFill>
                <a:latin typeface="DejaVu Sans"/>
              </a:rPr>
              <a:t>ηλεκτρόνια</a:t>
            </a:r>
            <a:endParaRPr/>
          </a:p>
        </p:txBody>
      </p:sp>
      <p:sp>
        <p:nvSpPr>
          <p:cNvPr id="401" name="CustomShape 26"/>
          <p:cNvSpPr/>
          <p:nvPr/>
        </p:nvSpPr>
        <p:spPr>
          <a:xfrm>
            <a:off x="2393280" y="5049000"/>
            <a:ext cx="1467000" cy="8946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 </a:t>
            </a:r>
            <a:r>
              <a:rPr lang="fr-FR" sz="2200">
                <a:latin typeface="DejaVu Sans"/>
              </a:rPr>
              <a:t>άτομα</a:t>
            </a:r>
            <a:endParaRPr/>
          </a:p>
          <a:p>
            <a:pPr>
              <a:lnSpc>
                <a:spcPct val="100000"/>
              </a:lnSpc>
            </a:pPr>
            <a:r>
              <a:rPr lang="fr-BE" sz="2000">
                <a:solidFill>
                  <a:srgbClr val="ff33cc"/>
                </a:solidFill>
                <a:latin typeface="Arial Narrow"/>
              </a:rPr>
              <a:t>           </a:t>
            </a:r>
            <a:endParaRPr/>
          </a:p>
        </p:txBody>
      </p:sp>
      <p:sp>
        <p:nvSpPr>
          <p:cNvPr id="402" name="CustomShape 27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</p:sp>
      <p:sp>
        <p:nvSpPr>
          <p:cNvPr id="403" name="CustomShape 28"/>
          <p:cNvSpPr/>
          <p:nvPr/>
        </p:nvSpPr>
        <p:spPr>
          <a:xfrm>
            <a:off x="-144000" y="1413360"/>
            <a:ext cx="3417840" cy="6800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      </a:t>
            </a:r>
            <a:r>
              <a:rPr lang="fr-FR" sz="2000">
                <a:latin typeface="Comic Sans MS"/>
              </a:rPr>
              <a:t>1 m (μέτρο)</a:t>
            </a:r>
            <a:r>
              <a:rPr lang="fr-BE" sz="2000">
                <a:solidFill>
                  <a:srgbClr val="ff33cc"/>
                </a:solidFill>
                <a:latin typeface="Arial Narrow"/>
              </a:rPr>
              <a:t>           </a:t>
            </a:r>
            <a:endParaRPr/>
          </a:p>
        </p:txBody>
      </p:sp>
      <p:sp>
        <p:nvSpPr>
          <p:cNvPr id="404" name="Line 29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05" name="CustomShape 30"/>
          <p:cNvSpPr/>
          <p:nvPr/>
        </p:nvSpPr>
        <p:spPr>
          <a:xfrm>
            <a:off x="169200" y="1651680"/>
            <a:ext cx="457200" cy="1019520"/>
          </a:xfrm>
          <a:prstGeom prst="curvedRightArrow">
            <a:avLst>
              <a:gd name="adj1" fmla="val 13000"/>
              <a:gd name="adj2" fmla="val 19400"/>
              <a:gd name="adj3" fmla="val 14400"/>
            </a:avLst>
          </a:pr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</p:sp>
      <p:sp>
        <p:nvSpPr>
          <p:cNvPr id="406" name="CustomShape 31"/>
          <p:cNvSpPr/>
          <p:nvPr/>
        </p:nvSpPr>
        <p:spPr>
          <a:xfrm>
            <a:off x="676080" y="1845720"/>
            <a:ext cx="2524320" cy="743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1/1,000,000,000</a:t>
            </a:r>
            <a:endParaRPr/>
          </a:p>
        </p:txBody>
      </p:sp>
      <p:sp>
        <p:nvSpPr>
          <p:cNvPr id="407" name="CustomShape 32"/>
          <p:cNvSpPr/>
          <p:nvPr/>
        </p:nvSpPr>
        <p:spPr>
          <a:xfrm>
            <a:off x="93600" y="5035680"/>
            <a:ext cx="820800" cy="630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BE" sz="2400">
                <a:solidFill>
                  <a:srgbClr val="3deb3d"/>
                </a:solidFill>
                <a:latin typeface="DejaVu Sans"/>
              </a:rPr>
              <a:t>H</a:t>
            </a:r>
            <a:r>
              <a:rPr lang="fr-BE" sz="2400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lang="fr-BE" sz="2400">
                <a:solidFill>
                  <a:srgbClr val="0099ff"/>
                </a:solidFill>
                <a:latin typeface="DejaVu Sans"/>
              </a:rPr>
              <a:t>0</a:t>
            </a:r>
            <a:endParaRPr/>
          </a:p>
        </p:txBody>
      </p:sp>
      <p:sp>
        <p:nvSpPr>
          <p:cNvPr id="408" name="CustomShape 33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409" name="CustomShape 34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10" name="CustomShape 35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411" name="CustomShape 36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12" name="Line 37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13" name="Line 38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14" name="TextShape 39"/>
          <p:cNvSpPr txBox="1"/>
          <p:nvPr/>
        </p:nvSpPr>
        <p:spPr>
          <a:xfrm>
            <a:off x="8578800" y="5240160"/>
            <a:ext cx="120348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κουάρκ</a:t>
            </a:r>
            <a:endParaRPr/>
          </a:p>
        </p:txBody>
      </p:sp>
      <p:sp>
        <p:nvSpPr>
          <p:cNvPr id="415" name="CustomShape 40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16" name="CustomShape 41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417" name="CustomShape 42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18" name="TextShape 43"/>
          <p:cNvSpPr txBox="1"/>
          <p:nvPr/>
        </p:nvSpPr>
        <p:spPr>
          <a:xfrm>
            <a:off x="984600" y="5742000"/>
            <a:ext cx="900000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 sz="2200">
                <a:latin typeface="DejaVu Sans"/>
              </a:rPr>
              <a:t> </a:t>
            </a:r>
            <a:r>
              <a:rPr b="1" lang="en-GB" sz="2200">
                <a:latin typeface="DejaVu Sans"/>
              </a:rPr>
              <a:t>H</a:t>
            </a:r>
            <a:r>
              <a:rPr b="1" lang="en-GB" sz="2200" u="sng">
                <a:latin typeface="DejaVu Sans"/>
              </a:rPr>
              <a:t>λεκτρόνια</a:t>
            </a:r>
            <a:r>
              <a:rPr b="1" lang="en-GB" sz="2200">
                <a:latin typeface="DejaVu Sans"/>
              </a:rPr>
              <a:t> και </a:t>
            </a:r>
            <a:r>
              <a:rPr b="1" lang="en-GB" sz="2200" u="sng">
                <a:latin typeface="DejaVu Sans"/>
              </a:rPr>
              <a:t>κουάρκ:</a:t>
            </a:r>
            <a:r>
              <a:rPr b="1" lang="en-GB" sz="2200">
                <a:latin typeface="DejaVu Sans"/>
              </a:rPr>
              <a:t> δε βλέπουμε δομή - </a:t>
            </a:r>
            <a:r>
              <a:rPr b="1" lang="en-GB" sz="2200">
                <a:solidFill>
                  <a:srgbClr val="ff0000"/>
                </a:solidFill>
                <a:latin typeface="DejaVu Sans"/>
              </a:rPr>
              <a:t>θεμελιώδη</a:t>
            </a:r>
            <a:endParaRPr/>
          </a:p>
        </p:txBody>
      </p:sp>
      <p:sp>
        <p:nvSpPr>
          <p:cNvPr id="419" name="Line 44"/>
          <p:cNvSpPr/>
          <p:nvPr/>
        </p:nvSpPr>
        <p:spPr>
          <a:xfrm flipV="1">
            <a:off x="4572000" y="4741200"/>
            <a:ext cx="3249000" cy="9738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420" name="Line 45"/>
          <p:cNvSpPr/>
          <p:nvPr/>
        </p:nvSpPr>
        <p:spPr>
          <a:xfrm flipV="1">
            <a:off x="2286000" y="2971800"/>
            <a:ext cx="2057400" cy="27432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Μετά από ~100 χρόνια πειραμάτων σκέδασης</a:t>
            </a:r>
            <a:endParaRPr/>
          </a:p>
        </p:txBody>
      </p:sp>
      <p:sp>
        <p:nvSpPr>
          <p:cNvPr id="422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</p:spPr>
        <p:txBody>
          <a:bodyPr lIns="0" rIns="0" tIns="0" bIns="0"/>
          <a:p>
            <a:r>
              <a:rPr lang="en-GB" sz="2400">
                <a:latin typeface="Bitstream Vera Sans"/>
              </a:rPr>
              <a:t>  </a:t>
            </a:r>
            <a:endParaRPr/>
          </a:p>
        </p:txBody>
      </p:sp>
      <p:sp>
        <p:nvSpPr>
          <p:cNvPr id="423" name="CustomShape 3"/>
          <p:cNvSpPr/>
          <p:nvPr/>
        </p:nvSpPr>
        <p:spPr>
          <a:xfrm>
            <a:off x="630720" y="2302560"/>
            <a:ext cx="229248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BE" sz="2200">
                <a:solidFill>
                  <a:srgbClr val="000000"/>
                </a:solidFill>
                <a:latin typeface="DejaVu Sans"/>
              </a:rPr>
              <a:t>μόρια</a:t>
            </a:r>
            <a:endParaRPr/>
          </a:p>
        </p:txBody>
      </p:sp>
      <p:sp>
        <p:nvSpPr>
          <p:cNvPr id="424" name="CustomShape 4"/>
          <p:cNvSpPr/>
          <p:nvPr/>
        </p:nvSpPr>
        <p:spPr>
          <a:xfrm>
            <a:off x="383040" y="46105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25" name="CustomShape 5"/>
          <p:cNvSpPr/>
          <p:nvPr/>
        </p:nvSpPr>
        <p:spPr>
          <a:xfrm>
            <a:off x="483120" y="427716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426" name="CustomShape 6"/>
          <p:cNvSpPr/>
          <p:nvPr/>
        </p:nvSpPr>
        <p:spPr>
          <a:xfrm>
            <a:off x="864000" y="467712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27" name="CustomShape 7"/>
          <p:cNvSpPr/>
          <p:nvPr/>
        </p:nvSpPr>
        <p:spPr>
          <a:xfrm>
            <a:off x="383040" y="386136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28" name="CustomShape 8"/>
          <p:cNvSpPr/>
          <p:nvPr/>
        </p:nvSpPr>
        <p:spPr>
          <a:xfrm>
            <a:off x="483120" y="352800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429" name="CustomShape 9"/>
          <p:cNvSpPr/>
          <p:nvPr/>
        </p:nvSpPr>
        <p:spPr>
          <a:xfrm>
            <a:off x="864000" y="392796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30" name="CustomShape 10"/>
          <p:cNvSpPr/>
          <p:nvPr/>
        </p:nvSpPr>
        <p:spPr>
          <a:xfrm>
            <a:off x="1264320" y="47851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31" name="CustomShape 11"/>
          <p:cNvSpPr/>
          <p:nvPr/>
        </p:nvSpPr>
        <p:spPr>
          <a:xfrm>
            <a:off x="1364400" y="4451760"/>
            <a:ext cx="58104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432" name="CustomShape 12"/>
          <p:cNvSpPr/>
          <p:nvPr/>
        </p:nvSpPr>
        <p:spPr>
          <a:xfrm>
            <a:off x="1745280" y="4851720"/>
            <a:ext cx="20016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33" name="CustomShape 13"/>
          <p:cNvSpPr/>
          <p:nvPr/>
        </p:nvSpPr>
        <p:spPr>
          <a:xfrm>
            <a:off x="1364400" y="3861360"/>
            <a:ext cx="19944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34" name="CustomShape 14"/>
          <p:cNvSpPr/>
          <p:nvPr/>
        </p:nvSpPr>
        <p:spPr>
          <a:xfrm>
            <a:off x="1464120" y="3528000"/>
            <a:ext cx="58068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435" name="CustomShape 15"/>
          <p:cNvSpPr/>
          <p:nvPr/>
        </p:nvSpPr>
        <p:spPr>
          <a:xfrm>
            <a:off x="1845000" y="392796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36" name="CustomShape 16"/>
          <p:cNvSpPr/>
          <p:nvPr/>
        </p:nvSpPr>
        <p:spPr>
          <a:xfrm>
            <a:off x="864360" y="3147120"/>
            <a:ext cx="19944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sp>
        <p:nvSpPr>
          <p:cNvPr id="437" name="CustomShape 17"/>
          <p:cNvSpPr/>
          <p:nvPr/>
        </p:nvSpPr>
        <p:spPr>
          <a:xfrm>
            <a:off x="964080" y="2813760"/>
            <a:ext cx="580680" cy="54936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000000"/>
            </a:solidFill>
            <a:miter/>
          </a:ln>
        </p:spPr>
      </p:sp>
      <p:sp>
        <p:nvSpPr>
          <p:cNvPr id="438" name="CustomShape 18"/>
          <p:cNvSpPr/>
          <p:nvPr/>
        </p:nvSpPr>
        <p:spPr>
          <a:xfrm>
            <a:off x="1344960" y="3213720"/>
            <a:ext cx="199800" cy="216000"/>
          </a:xfrm>
          <a:prstGeom prst="ellipse">
            <a:avLst/>
          </a:prstGeom>
          <a:solidFill>
            <a:srgbClr val="99cc00"/>
          </a:solidFill>
          <a:ln w="12600">
            <a:solidFill>
              <a:srgbClr val="000000"/>
            </a:solidFill>
            <a:miter/>
          </a:ln>
        </p:spPr>
      </p:sp>
      <p:pic>
        <p:nvPicPr>
          <p:cNvPr id="439" name="Picture 30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440" name="CustomShape 19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</p:sp>
      <p:sp>
        <p:nvSpPr>
          <p:cNvPr id="441" name="CustomShape 20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</p:sp>
      <p:sp>
        <p:nvSpPr>
          <p:cNvPr id="442" name="CustomShape 21"/>
          <p:cNvSpPr/>
          <p:nvPr/>
        </p:nvSpPr>
        <p:spPr>
          <a:xfrm>
            <a:off x="6987600" y="5155920"/>
            <a:ext cx="746280" cy="7448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</a:t>
            </a:r>
            <a:endParaRPr/>
          </a:p>
          <a:p>
            <a:pPr>
              <a:lnSpc>
                <a:spcPct val="100000"/>
              </a:lnSpc>
            </a:pPr>
            <a:r>
              <a:rPr lang="fr-FR" sz="2000">
                <a:solidFill>
                  <a:srgbClr val="ff33cc"/>
                </a:solidFill>
                <a:latin typeface="Arial Narrow"/>
              </a:rPr>
              <a:t>       </a:t>
            </a:r>
            <a:endParaRPr/>
          </a:p>
        </p:txBody>
      </p:sp>
      <p:sp>
        <p:nvSpPr>
          <p:cNvPr id="443" name="CustomShape 22"/>
          <p:cNvSpPr/>
          <p:nvPr/>
        </p:nvSpPr>
        <p:spPr>
          <a:xfrm>
            <a:off x="7589880" y="2420640"/>
            <a:ext cx="1537200" cy="4597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BE" sz="2200">
                <a:solidFill>
                  <a:srgbClr val="4700b8"/>
                </a:solidFill>
                <a:latin typeface="DejaVu Sans"/>
              </a:rPr>
              <a:t>νετρόνια</a:t>
            </a:r>
            <a:endParaRPr/>
          </a:p>
        </p:txBody>
      </p:sp>
      <p:sp>
        <p:nvSpPr>
          <p:cNvPr id="444" name="CustomShape 23"/>
          <p:cNvSpPr/>
          <p:nvPr/>
        </p:nvSpPr>
        <p:spPr>
          <a:xfrm>
            <a:off x="7631640" y="4005000"/>
            <a:ext cx="1533960" cy="4597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πρωτόνια</a:t>
            </a:r>
            <a:endParaRPr/>
          </a:p>
        </p:txBody>
      </p:sp>
      <p:sp>
        <p:nvSpPr>
          <p:cNvPr id="445" name="CustomShape 24"/>
          <p:cNvSpPr/>
          <p:nvPr/>
        </p:nvSpPr>
        <p:spPr>
          <a:xfrm>
            <a:off x="4734360" y="4221000"/>
            <a:ext cx="1462680" cy="42012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latin typeface="DejaVu Sans"/>
              </a:rPr>
              <a:t> </a:t>
            </a:r>
            <a:r>
              <a:rPr lang="fr-FR" sz="2200">
                <a:solidFill>
                  <a:srgbClr val="000000"/>
                </a:solidFill>
                <a:latin typeface="DejaVu Sans"/>
              </a:rPr>
              <a:t>πυρήνας</a:t>
            </a:r>
            <a:endParaRPr/>
          </a:p>
        </p:txBody>
      </p:sp>
      <p:sp>
        <p:nvSpPr>
          <p:cNvPr id="446" name="CustomShape 25"/>
          <p:cNvSpPr/>
          <p:nvPr/>
        </p:nvSpPr>
        <p:spPr>
          <a:xfrm>
            <a:off x="4347720" y="2349360"/>
            <a:ext cx="1881000" cy="459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00ae00"/>
                </a:solidFill>
                <a:latin typeface="DejaVu Sans"/>
              </a:rPr>
              <a:t>ηλεκτρόνια</a:t>
            </a:r>
            <a:endParaRPr/>
          </a:p>
        </p:txBody>
      </p:sp>
      <p:sp>
        <p:nvSpPr>
          <p:cNvPr id="447" name="CustomShape 26"/>
          <p:cNvSpPr/>
          <p:nvPr/>
        </p:nvSpPr>
        <p:spPr>
          <a:xfrm>
            <a:off x="2393280" y="5049000"/>
            <a:ext cx="1467000" cy="8946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 </a:t>
            </a:r>
            <a:r>
              <a:rPr lang="fr-FR" sz="2200">
                <a:latin typeface="DejaVu Sans"/>
              </a:rPr>
              <a:t>άτομα</a:t>
            </a:r>
            <a:endParaRPr/>
          </a:p>
          <a:p>
            <a:pPr>
              <a:lnSpc>
                <a:spcPct val="100000"/>
              </a:lnSpc>
            </a:pPr>
            <a:r>
              <a:rPr lang="fr-BE" sz="2000">
                <a:solidFill>
                  <a:srgbClr val="ff33cc"/>
                </a:solidFill>
                <a:latin typeface="Arial Narrow"/>
              </a:rPr>
              <a:t>           </a:t>
            </a:r>
            <a:endParaRPr/>
          </a:p>
        </p:txBody>
      </p:sp>
      <p:sp>
        <p:nvSpPr>
          <p:cNvPr id="448" name="CustomShape 27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</p:sp>
      <p:sp>
        <p:nvSpPr>
          <p:cNvPr id="449" name="CustomShape 28"/>
          <p:cNvSpPr/>
          <p:nvPr/>
        </p:nvSpPr>
        <p:spPr>
          <a:xfrm>
            <a:off x="-144000" y="1413360"/>
            <a:ext cx="3417840" cy="6800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lang="fr-FR" sz="2000">
                <a:latin typeface="Comic Sans MS"/>
              </a:rPr>
              <a:t>          </a:t>
            </a:r>
            <a:r>
              <a:rPr lang="fr-FR" sz="2000">
                <a:latin typeface="Comic Sans MS"/>
              </a:rPr>
              <a:t>1 m (μέτρο)</a:t>
            </a:r>
            <a:r>
              <a:rPr lang="fr-BE" sz="2000">
                <a:solidFill>
                  <a:srgbClr val="ff33cc"/>
                </a:solidFill>
                <a:latin typeface="Arial Narrow"/>
              </a:rPr>
              <a:t>           </a:t>
            </a:r>
            <a:endParaRPr/>
          </a:p>
        </p:txBody>
      </p:sp>
      <p:sp>
        <p:nvSpPr>
          <p:cNvPr id="450" name="Line 29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</p:sp>
      <p:sp>
        <p:nvSpPr>
          <p:cNvPr id="451" name="CustomShape 30"/>
          <p:cNvSpPr/>
          <p:nvPr/>
        </p:nvSpPr>
        <p:spPr>
          <a:xfrm>
            <a:off x="169200" y="1651680"/>
            <a:ext cx="457200" cy="1019520"/>
          </a:xfrm>
          <a:prstGeom prst="curvedRightArrow">
            <a:avLst>
              <a:gd name="adj1" fmla="val 13000"/>
              <a:gd name="adj2" fmla="val 19400"/>
              <a:gd name="adj3" fmla="val 14400"/>
            </a:avLst>
          </a:pr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</p:sp>
      <p:sp>
        <p:nvSpPr>
          <p:cNvPr id="452" name="CustomShape 31"/>
          <p:cNvSpPr/>
          <p:nvPr/>
        </p:nvSpPr>
        <p:spPr>
          <a:xfrm>
            <a:off x="676080" y="1845720"/>
            <a:ext cx="2524320" cy="743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FR" sz="2200">
                <a:solidFill>
                  <a:srgbClr val="ff0000"/>
                </a:solidFill>
                <a:latin typeface="DejaVu Sans"/>
              </a:rPr>
              <a:t>1/1,000,000,000</a:t>
            </a:r>
            <a:endParaRPr/>
          </a:p>
        </p:txBody>
      </p:sp>
      <p:sp>
        <p:nvSpPr>
          <p:cNvPr id="453" name="CustomShape 32"/>
          <p:cNvSpPr/>
          <p:nvPr/>
        </p:nvSpPr>
        <p:spPr>
          <a:xfrm>
            <a:off x="93600" y="5035680"/>
            <a:ext cx="820800" cy="630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fr-BE" sz="2400">
                <a:solidFill>
                  <a:srgbClr val="3deb3d"/>
                </a:solidFill>
                <a:latin typeface="DejaVu Sans"/>
              </a:rPr>
              <a:t>H</a:t>
            </a:r>
            <a:r>
              <a:rPr lang="fr-BE" sz="2400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lang="fr-BE" sz="2400">
                <a:solidFill>
                  <a:srgbClr val="0099ff"/>
                </a:solidFill>
                <a:latin typeface="DejaVu Sans"/>
              </a:rPr>
              <a:t>0</a:t>
            </a:r>
            <a:endParaRPr/>
          </a:p>
        </p:txBody>
      </p:sp>
      <p:sp>
        <p:nvSpPr>
          <p:cNvPr id="454" name="CustomShape 33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455" name="CustomShape 34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56" name="CustomShape 35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457" name="CustomShape 36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58" name="Line 37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59" name="Line 38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</p:sp>
      <p:sp>
        <p:nvSpPr>
          <p:cNvPr id="460" name="TextShape 39"/>
          <p:cNvSpPr txBox="1"/>
          <p:nvPr/>
        </p:nvSpPr>
        <p:spPr>
          <a:xfrm>
            <a:off x="8578800" y="5240160"/>
            <a:ext cx="120348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κουάρκ</a:t>
            </a:r>
            <a:endParaRPr/>
          </a:p>
        </p:txBody>
      </p:sp>
      <p:sp>
        <p:nvSpPr>
          <p:cNvPr id="461" name="CustomShape 40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62" name="CustomShape 41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</p:sp>
      <p:sp>
        <p:nvSpPr>
          <p:cNvPr id="463" name="CustomShape 42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</p:sp>
      <p:sp>
        <p:nvSpPr>
          <p:cNvPr id="464" name="Line 43"/>
          <p:cNvSpPr/>
          <p:nvPr/>
        </p:nvSpPr>
        <p:spPr>
          <a:xfrm flipV="1">
            <a:off x="4572000" y="4741200"/>
            <a:ext cx="3249000" cy="9738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465" name="Line 44"/>
          <p:cNvSpPr/>
          <p:nvPr/>
        </p:nvSpPr>
        <p:spPr>
          <a:xfrm flipV="1">
            <a:off x="2286000" y="2971800"/>
            <a:ext cx="2057400" cy="27432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466" name="TextShape 45"/>
          <p:cNvSpPr txBox="1"/>
          <p:nvPr/>
        </p:nvSpPr>
        <p:spPr>
          <a:xfrm>
            <a:off x="372600" y="5520960"/>
            <a:ext cx="9493200" cy="146988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b="1" lang="en-GB" sz="2200" u="sng">
                <a:latin typeface="DejaVu Sans"/>
              </a:rPr>
              <a:t> </a:t>
            </a:r>
            <a:r>
              <a:rPr b="1" lang="en-GB" sz="2200" u="sng">
                <a:latin typeface="DejaVu Sans"/>
              </a:rPr>
              <a:t>Ηλεκτρόνια </a:t>
            </a:r>
            <a:endParaRPr/>
          </a:p>
          <a:p>
            <a:r>
              <a:rPr b="1" lang="en-GB" sz="2200">
                <a:latin typeface="DejaVu Sans"/>
              </a:rPr>
              <a:t>   </a:t>
            </a:r>
            <a:r>
              <a:rPr lang="en-GB" sz="2000">
                <a:latin typeface="DejaVu Sans"/>
              </a:rPr>
              <a:t>+ 5 παρόμοια σωματίδια (4 απ' αυτά ασταθή: μ, τ, ν</a:t>
            </a:r>
            <a:r>
              <a:rPr lang="en-GB" sz="2000" baseline="-101000">
                <a:latin typeface="DejaVu Sans"/>
              </a:rPr>
              <a:t>μ</a:t>
            </a:r>
            <a:r>
              <a:rPr lang="en-GB" sz="2000">
                <a:latin typeface="DejaVu Sans"/>
              </a:rPr>
              <a:t>, ν</a:t>
            </a:r>
            <a:r>
              <a:rPr lang="en-GB" sz="2000" baseline="-101000">
                <a:latin typeface="DejaVu Sans"/>
              </a:rPr>
              <a:t>τ</a:t>
            </a:r>
            <a:r>
              <a:rPr lang="en-GB" sz="2000">
                <a:latin typeface="DejaVu Sans"/>
              </a:rPr>
              <a:t>)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b="1" lang="en-GB" sz="2200" u="sng">
                <a:latin typeface="DejaVu Sans"/>
              </a:rPr>
              <a:t> </a:t>
            </a:r>
            <a:r>
              <a:rPr b="1" lang="en-GB" sz="2200" u="sng">
                <a:latin typeface="DejaVu Sans"/>
              </a:rPr>
              <a:t>Πρωτόνια, νετρόνια </a:t>
            </a:r>
            <a:endParaRPr/>
          </a:p>
          <a:p>
            <a:r>
              <a:rPr b="1" lang="en-GB" sz="2200">
                <a:latin typeface="DejaVu Sans"/>
              </a:rPr>
              <a:t>   </a:t>
            </a:r>
            <a:r>
              <a:rPr lang="en-GB" sz="2000">
                <a:latin typeface="DejaVu Sans"/>
              </a:rPr>
              <a:t>+ ~200 παρόμοια αλλά ασταθή σωματίδια, φτιαγμένα από κουάρκ</a:t>
            </a:r>
            <a:endParaRPr/>
          </a:p>
        </p:txBody>
      </p:sp>
    </p:spTree>
  </p:cSld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Shape 1"/>
          <p:cNvSpPr txBox="1"/>
          <p:nvPr/>
        </p:nvSpPr>
        <p:spPr>
          <a:xfrm>
            <a:off x="300600" y="-34920"/>
            <a:ext cx="9601200" cy="1422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Μετά από ~100 χρόνια </a:t>
            </a:r>
            <a:r>
              <a:rPr b="1" lang="en-GB" sz="3200">
                <a:latin typeface="DejaVu Sans"/>
              </a:rPr>
              <a:t>πειραμάτων σκέδασης</a:t>
            </a:r>
            <a:r>
              <a:rPr lang="en-GB" sz="3200">
                <a:latin typeface="DejaVu Sans"/>
              </a:rPr>
              <a:t> γνωρίζουμε τα βασικά (</a:t>
            </a:r>
            <a:r>
              <a:rPr b="1" lang="en-GB" sz="3200">
                <a:latin typeface="DejaVu Sans"/>
              </a:rPr>
              <a:t>θεμελιώδη</a:t>
            </a:r>
            <a:r>
              <a:rPr lang="en-GB" sz="3200">
                <a:latin typeface="DejaVu Sans"/>
              </a:rPr>
              <a:t>) </a:t>
            </a:r>
            <a:r>
              <a:rPr b="1" lang="en-GB" sz="3200">
                <a:latin typeface="DejaVu Sans"/>
              </a:rPr>
              <a:t>σωματίδια της ύλης</a:t>
            </a:r>
            <a:endParaRPr/>
          </a:p>
        </p:txBody>
      </p:sp>
      <p:sp>
        <p:nvSpPr>
          <p:cNvPr id="468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</p:spPr>
        <p:txBody>
          <a:bodyPr lIns="0" rIns="0" tIns="0" bIns="0"/>
          <a:p>
            <a:r>
              <a:rPr lang="en-GB" sz="2400">
                <a:latin typeface="Bitstream Vera Sans"/>
              </a:rPr>
              <a:t>  </a:t>
            </a:r>
            <a:endParaRPr/>
          </a:p>
        </p:txBody>
      </p:sp>
      <p:pic>
        <p:nvPicPr>
          <p:cNvPr id="469" name="Picture 6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-497880" y="1587600"/>
            <a:ext cx="9267120" cy="5449320"/>
          </a:xfrm>
          <a:prstGeom prst="rect">
            <a:avLst/>
          </a:prstGeom>
          <a:ln>
            <a:noFill/>
          </a:ln>
        </p:spPr>
      </p:pic>
      <p:sp>
        <p:nvSpPr>
          <p:cNvPr id="470" name="TextShape 3"/>
          <p:cNvSpPr txBox="1"/>
          <p:nvPr/>
        </p:nvSpPr>
        <p:spPr>
          <a:xfrm>
            <a:off x="-497880" y="1587600"/>
            <a:ext cx="9267120" cy="5449680"/>
          </a:xfrm>
          <a:prstGeom prst="rect">
            <a:avLst/>
          </a:prstGeom>
        </p:spPr>
      </p:sp>
      <p:sp>
        <p:nvSpPr>
          <p:cNvPr id="471" name="TextShape 4"/>
          <p:cNvSpPr txBox="1"/>
          <p:nvPr/>
        </p:nvSpPr>
        <p:spPr>
          <a:xfrm>
            <a:off x="8686080" y="5060880"/>
            <a:ext cx="1621800" cy="5007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 sz="2200">
                <a:solidFill>
                  <a:srgbClr val="0000ff"/>
                </a:solidFill>
                <a:latin typeface="Bitstream Vera Sans"/>
              </a:rPr>
              <a:t>κουάρκ</a:t>
            </a:r>
            <a:endParaRPr/>
          </a:p>
        </p:txBody>
      </p:sp>
      <p:sp>
        <p:nvSpPr>
          <p:cNvPr id="472" name="TextShape 5"/>
          <p:cNvSpPr txBox="1"/>
          <p:nvPr/>
        </p:nvSpPr>
        <p:spPr>
          <a:xfrm>
            <a:off x="8434440" y="5790600"/>
            <a:ext cx="1917000" cy="5007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 sz="2200">
                <a:solidFill>
                  <a:srgbClr val="ff0000"/>
                </a:solidFill>
                <a:latin typeface="Bitstream Vera Sans"/>
              </a:rPr>
              <a:t>λεπτόνια</a:t>
            </a:r>
            <a:endParaRPr/>
          </a:p>
        </p:txBody>
      </p:sp>
      <p:sp>
        <p:nvSpPr>
          <p:cNvPr id="473" name="CustomShape 6"/>
          <p:cNvSpPr/>
          <p:nvPr/>
        </p:nvSpPr>
        <p:spPr>
          <a:xfrm>
            <a:off x="6256800" y="4800600"/>
            <a:ext cx="3765600" cy="842400"/>
          </a:xfrm>
          <a:prstGeom prst="rect">
            <a:avLst/>
          </a:prstGeom>
          <a:noFill/>
          <a:ln w="36720">
            <a:solidFill>
              <a:srgbClr val="0000ff"/>
            </a:solidFill>
            <a:round/>
          </a:ln>
        </p:spPr>
      </p:sp>
      <p:sp>
        <p:nvSpPr>
          <p:cNvPr id="474" name="CustomShape 7"/>
          <p:cNvSpPr/>
          <p:nvPr/>
        </p:nvSpPr>
        <p:spPr>
          <a:xfrm>
            <a:off x="6256800" y="5700600"/>
            <a:ext cx="3751200" cy="84240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</p:sp>
    </p:spTree>
  </p:cSld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1511640" y="4283640"/>
            <a:ext cx="7056000" cy="1932480"/>
          </a:xfrm>
          <a:prstGeom prst="rect">
            <a:avLst/>
          </a:prstGeom>
        </p:spPr>
        <p:txBody>
          <a:bodyPr lIns="90360" rIns="90360" tIns="44280" bIns="44280"/>
          <a:p>
            <a:pPr algn="ctr">
              <a:buSzPct val="45000"/>
              <a:buFont typeface="StarSymbol"/>
              <a:buChar char=""/>
            </a:pPr>
            <a:r>
              <a:rPr lang="en-US" sz="2650">
                <a:latin typeface="Bitstream Vera Sans"/>
              </a:rPr>
              <a:t> </a:t>
            </a:r>
            <a:endParaRPr/>
          </a:p>
        </p:txBody>
      </p:sp>
      <p:sp>
        <p:nvSpPr>
          <p:cNvPr id="476" name="TextShape 2"/>
          <p:cNvSpPr txBox="1"/>
          <p:nvPr/>
        </p:nvSpPr>
        <p:spPr>
          <a:xfrm>
            <a:off x="755640" y="2519280"/>
            <a:ext cx="8568000" cy="1260360"/>
          </a:xfrm>
          <a:prstGeom prst="rect">
            <a:avLst/>
          </a:prstGeom>
        </p:spPr>
        <p:txBody>
          <a:bodyPr lIns="90360" rIns="90360" tIns="44280" bIns="44280" anchor="ctr"/>
          <a:p>
            <a:pPr algn="ctr">
              <a:buSzPct val="45000"/>
              <a:buFont typeface="StarSymbol"/>
              <a:buChar char=""/>
            </a:pPr>
            <a:r>
              <a:rPr lang="en-US" sz="3600">
                <a:solidFill>
                  <a:srgbClr val="0002d1"/>
                </a:solidFill>
                <a:latin typeface="Bitstream Vera Sans"/>
              </a:rPr>
              <a:t> </a:t>
            </a:r>
            <a:endParaRPr/>
          </a:p>
        </p:txBody>
      </p:sp>
      <p:sp>
        <p:nvSpPr>
          <p:cNvPr id="477" name="CustomShape 3"/>
          <p:cNvSpPr/>
          <p:nvPr/>
        </p:nvSpPr>
        <p:spPr>
          <a:xfrm>
            <a:off x="2267640" y="1595880"/>
            <a:ext cx="2435760" cy="4228200"/>
          </a:xfrm>
          <a:prstGeom prst="rect">
            <a:avLst/>
          </a:prstGeom>
          <a:noFill/>
          <a:ln w="28440">
            <a:solidFill>
              <a:srgbClr val="0505ff"/>
            </a:solidFill>
            <a:round/>
          </a:ln>
        </p:spPr>
      </p:sp>
      <p:sp>
        <p:nvSpPr>
          <p:cNvPr id="478" name="Line 4"/>
          <p:cNvSpPr/>
          <p:nvPr/>
        </p:nvSpPr>
        <p:spPr>
          <a:xfrm>
            <a:off x="1511640" y="1175760"/>
            <a:ext cx="0" cy="5124240"/>
          </a:xfrm>
          <a:prstGeom prst="line">
            <a:avLst/>
          </a:prstGeom>
          <a:ln w="28440">
            <a:solidFill>
              <a:srgbClr val="0505ff"/>
            </a:solidFill>
            <a:miter/>
            <a:headEnd len="med" type="triangle" w="med"/>
          </a:ln>
        </p:spPr>
      </p:sp>
      <p:sp>
        <p:nvSpPr>
          <p:cNvPr id="479" name="Line 5"/>
          <p:cNvSpPr/>
          <p:nvPr/>
        </p:nvSpPr>
        <p:spPr>
          <a:xfrm>
            <a:off x="1427760" y="5879880"/>
            <a:ext cx="4116240" cy="0"/>
          </a:xfrm>
          <a:prstGeom prst="line">
            <a:avLst/>
          </a:prstGeom>
          <a:ln w="28440">
            <a:solidFill>
              <a:srgbClr val="0505ff"/>
            </a:solidFill>
            <a:miter/>
            <a:tailEnd len="med" type="triangle" w="med"/>
          </a:ln>
        </p:spPr>
      </p:sp>
      <p:sp>
        <p:nvSpPr>
          <p:cNvPr id="480" name="Line 6"/>
          <p:cNvSpPr/>
          <p:nvPr/>
        </p:nvSpPr>
        <p:spPr>
          <a:xfrm>
            <a:off x="1512000" y="5375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1" name="Line 7"/>
          <p:cNvSpPr/>
          <p:nvPr/>
        </p:nvSpPr>
        <p:spPr>
          <a:xfrm>
            <a:off x="1512000" y="4871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2" name="Line 8"/>
          <p:cNvSpPr/>
          <p:nvPr/>
        </p:nvSpPr>
        <p:spPr>
          <a:xfrm>
            <a:off x="1512000" y="4367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3" name="Line 9"/>
          <p:cNvSpPr/>
          <p:nvPr/>
        </p:nvSpPr>
        <p:spPr>
          <a:xfrm>
            <a:off x="1512000" y="3863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4" name="Line 10"/>
          <p:cNvSpPr/>
          <p:nvPr/>
        </p:nvSpPr>
        <p:spPr>
          <a:xfrm>
            <a:off x="1512000" y="3359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5" name="Line 11"/>
          <p:cNvSpPr/>
          <p:nvPr/>
        </p:nvSpPr>
        <p:spPr>
          <a:xfrm>
            <a:off x="1512000" y="2855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6" name="Line 12"/>
          <p:cNvSpPr/>
          <p:nvPr/>
        </p:nvSpPr>
        <p:spPr>
          <a:xfrm>
            <a:off x="1512000" y="2351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7" name="Line 13"/>
          <p:cNvSpPr/>
          <p:nvPr/>
        </p:nvSpPr>
        <p:spPr>
          <a:xfrm>
            <a:off x="1512000" y="1847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8" name="Line 14"/>
          <p:cNvSpPr/>
          <p:nvPr/>
        </p:nvSpPr>
        <p:spPr>
          <a:xfrm flipV="1">
            <a:off x="2015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89" name="Line 15"/>
          <p:cNvSpPr/>
          <p:nvPr/>
        </p:nvSpPr>
        <p:spPr>
          <a:xfrm flipV="1">
            <a:off x="2519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90" name="Line 16"/>
          <p:cNvSpPr/>
          <p:nvPr/>
        </p:nvSpPr>
        <p:spPr>
          <a:xfrm flipV="1">
            <a:off x="3023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91" name="Line 17"/>
          <p:cNvSpPr/>
          <p:nvPr/>
        </p:nvSpPr>
        <p:spPr>
          <a:xfrm flipV="1">
            <a:off x="3527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92" name="Line 18"/>
          <p:cNvSpPr/>
          <p:nvPr/>
        </p:nvSpPr>
        <p:spPr>
          <a:xfrm flipV="1">
            <a:off x="4031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93" name="Line 19"/>
          <p:cNvSpPr/>
          <p:nvPr/>
        </p:nvSpPr>
        <p:spPr>
          <a:xfrm flipV="1">
            <a:off x="4535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94" name="Line 20"/>
          <p:cNvSpPr/>
          <p:nvPr/>
        </p:nvSpPr>
        <p:spPr>
          <a:xfrm flipV="1">
            <a:off x="5039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105000" sp="79000"/>
            </a:custDash>
            <a:miter/>
          </a:ln>
        </p:spPr>
      </p:sp>
      <p:sp>
        <p:nvSpPr>
          <p:cNvPr id="495" name="CustomShape 21"/>
          <p:cNvSpPr/>
          <p:nvPr/>
        </p:nvSpPr>
        <p:spPr>
          <a:xfrm>
            <a:off x="810720" y="5711760"/>
            <a:ext cx="6760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-30</a:t>
            </a:r>
            <a:endParaRPr/>
          </a:p>
        </p:txBody>
      </p:sp>
      <p:sp>
        <p:nvSpPr>
          <p:cNvPr id="496" name="CustomShape 22"/>
          <p:cNvSpPr/>
          <p:nvPr/>
        </p:nvSpPr>
        <p:spPr>
          <a:xfrm>
            <a:off x="838800" y="5207760"/>
            <a:ext cx="6760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-20</a:t>
            </a:r>
            <a:endParaRPr/>
          </a:p>
        </p:txBody>
      </p:sp>
      <p:sp>
        <p:nvSpPr>
          <p:cNvPr id="497" name="CustomShape 23"/>
          <p:cNvSpPr/>
          <p:nvPr/>
        </p:nvSpPr>
        <p:spPr>
          <a:xfrm>
            <a:off x="838800" y="4703760"/>
            <a:ext cx="6760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-10</a:t>
            </a:r>
            <a:endParaRPr/>
          </a:p>
        </p:txBody>
      </p:sp>
      <p:sp>
        <p:nvSpPr>
          <p:cNvPr id="498" name="CustomShape 24"/>
          <p:cNvSpPr/>
          <p:nvPr/>
        </p:nvSpPr>
        <p:spPr>
          <a:xfrm>
            <a:off x="833400" y="4199760"/>
            <a:ext cx="33516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</a:t>
            </a:r>
            <a:endParaRPr/>
          </a:p>
        </p:txBody>
      </p:sp>
      <p:sp>
        <p:nvSpPr>
          <p:cNvPr id="499" name="CustomShape 25"/>
          <p:cNvSpPr/>
          <p:nvPr/>
        </p:nvSpPr>
        <p:spPr>
          <a:xfrm>
            <a:off x="823680" y="369576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10</a:t>
            </a:r>
            <a:endParaRPr/>
          </a:p>
        </p:txBody>
      </p:sp>
      <p:sp>
        <p:nvSpPr>
          <p:cNvPr id="500" name="CustomShape 26"/>
          <p:cNvSpPr/>
          <p:nvPr/>
        </p:nvSpPr>
        <p:spPr>
          <a:xfrm>
            <a:off x="823680" y="319176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20</a:t>
            </a:r>
            <a:endParaRPr/>
          </a:p>
        </p:txBody>
      </p:sp>
      <p:sp>
        <p:nvSpPr>
          <p:cNvPr id="501" name="CustomShape 27"/>
          <p:cNvSpPr/>
          <p:nvPr/>
        </p:nvSpPr>
        <p:spPr>
          <a:xfrm>
            <a:off x="823680" y="268776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30</a:t>
            </a:r>
            <a:endParaRPr/>
          </a:p>
        </p:txBody>
      </p:sp>
      <p:sp>
        <p:nvSpPr>
          <p:cNvPr id="502" name="CustomShape 28"/>
          <p:cNvSpPr/>
          <p:nvPr/>
        </p:nvSpPr>
        <p:spPr>
          <a:xfrm>
            <a:off x="823680" y="218376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40</a:t>
            </a:r>
            <a:endParaRPr/>
          </a:p>
        </p:txBody>
      </p:sp>
      <p:sp>
        <p:nvSpPr>
          <p:cNvPr id="503" name="CustomShape 29"/>
          <p:cNvSpPr/>
          <p:nvPr/>
        </p:nvSpPr>
        <p:spPr>
          <a:xfrm>
            <a:off x="847800" y="167976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50</a:t>
            </a:r>
            <a:endParaRPr/>
          </a:p>
        </p:txBody>
      </p:sp>
      <p:sp>
        <p:nvSpPr>
          <p:cNvPr id="504" name="CustomShape 30"/>
          <p:cNvSpPr/>
          <p:nvPr/>
        </p:nvSpPr>
        <p:spPr>
          <a:xfrm>
            <a:off x="1734480" y="5879880"/>
            <a:ext cx="6760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-30</a:t>
            </a:r>
            <a:endParaRPr/>
          </a:p>
        </p:txBody>
      </p:sp>
      <p:sp>
        <p:nvSpPr>
          <p:cNvPr id="505" name="CustomShape 31"/>
          <p:cNvSpPr/>
          <p:nvPr/>
        </p:nvSpPr>
        <p:spPr>
          <a:xfrm>
            <a:off x="2238480" y="5879880"/>
            <a:ext cx="6760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-20</a:t>
            </a:r>
            <a:endParaRPr/>
          </a:p>
        </p:txBody>
      </p:sp>
      <p:sp>
        <p:nvSpPr>
          <p:cNvPr id="506" name="CustomShape 32"/>
          <p:cNvSpPr/>
          <p:nvPr/>
        </p:nvSpPr>
        <p:spPr>
          <a:xfrm>
            <a:off x="2763720" y="5879880"/>
            <a:ext cx="6760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-10</a:t>
            </a:r>
            <a:endParaRPr/>
          </a:p>
        </p:txBody>
      </p:sp>
      <p:sp>
        <p:nvSpPr>
          <p:cNvPr id="507" name="CustomShape 33"/>
          <p:cNvSpPr/>
          <p:nvPr/>
        </p:nvSpPr>
        <p:spPr>
          <a:xfrm>
            <a:off x="3353400" y="5879880"/>
            <a:ext cx="33516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</a:t>
            </a:r>
            <a:endParaRPr/>
          </a:p>
        </p:txBody>
      </p:sp>
      <p:sp>
        <p:nvSpPr>
          <p:cNvPr id="508" name="CustomShape 34"/>
          <p:cNvSpPr/>
          <p:nvPr/>
        </p:nvSpPr>
        <p:spPr>
          <a:xfrm>
            <a:off x="3679560" y="587988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10</a:t>
            </a:r>
            <a:endParaRPr/>
          </a:p>
        </p:txBody>
      </p:sp>
      <p:sp>
        <p:nvSpPr>
          <p:cNvPr id="509" name="CustomShape 35"/>
          <p:cNvSpPr/>
          <p:nvPr/>
        </p:nvSpPr>
        <p:spPr>
          <a:xfrm>
            <a:off x="4183560" y="587988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20</a:t>
            </a:r>
            <a:endParaRPr/>
          </a:p>
        </p:txBody>
      </p:sp>
      <p:sp>
        <p:nvSpPr>
          <p:cNvPr id="510" name="CustomShape 36"/>
          <p:cNvSpPr/>
          <p:nvPr/>
        </p:nvSpPr>
        <p:spPr>
          <a:xfrm>
            <a:off x="4687560" y="5879880"/>
            <a:ext cx="629280" cy="3384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baseline="30000">
                <a:solidFill>
                  <a:srgbClr val="ff0f07"/>
                </a:solidFill>
                <a:latin typeface="Comic Sans MS"/>
              </a:rPr>
              <a:t>30</a:t>
            </a:r>
            <a:endParaRPr/>
          </a:p>
        </p:txBody>
      </p:sp>
      <p:sp>
        <p:nvSpPr>
          <p:cNvPr id="511" name="CustomShape 37"/>
          <p:cNvSpPr/>
          <p:nvPr/>
        </p:nvSpPr>
        <p:spPr>
          <a:xfrm>
            <a:off x="3536640" y="6215760"/>
            <a:ext cx="1365120" cy="4060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>
                <a:solidFill>
                  <a:srgbClr val="ff0f07"/>
                </a:solidFill>
                <a:latin typeface="Comic Sans MS"/>
              </a:rPr>
              <a:t>Size (m)</a:t>
            </a:r>
            <a:endParaRPr/>
          </a:p>
        </p:txBody>
      </p:sp>
      <p:sp>
        <p:nvSpPr>
          <p:cNvPr id="512" name="CustomShape 38"/>
          <p:cNvSpPr/>
          <p:nvPr/>
        </p:nvSpPr>
        <p:spPr>
          <a:xfrm rot="16200000">
            <a:off x="-159120" y="2320920"/>
            <a:ext cx="1585440" cy="4060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>
                <a:solidFill>
                  <a:srgbClr val="ff0f07"/>
                </a:solidFill>
                <a:latin typeface="Comic Sans MS"/>
              </a:rPr>
              <a:t>Mass (kg)</a:t>
            </a:r>
            <a:endParaRPr/>
          </a:p>
        </p:txBody>
      </p:sp>
      <p:sp>
        <p:nvSpPr>
          <p:cNvPr id="513" name="CustomShape 39"/>
          <p:cNvSpPr/>
          <p:nvPr/>
        </p:nvSpPr>
        <p:spPr>
          <a:xfrm>
            <a:off x="4451400" y="1764000"/>
            <a:ext cx="168480" cy="16776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14" name="CustomShape 40"/>
          <p:cNvSpPr/>
          <p:nvPr/>
        </p:nvSpPr>
        <p:spPr>
          <a:xfrm>
            <a:off x="4367880" y="1931400"/>
            <a:ext cx="16812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15" name="CustomShape 41"/>
          <p:cNvSpPr/>
          <p:nvPr/>
        </p:nvSpPr>
        <p:spPr>
          <a:xfrm>
            <a:off x="4367880" y="2183400"/>
            <a:ext cx="16812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16" name="CustomShape 42"/>
          <p:cNvSpPr/>
          <p:nvPr/>
        </p:nvSpPr>
        <p:spPr>
          <a:xfrm>
            <a:off x="4199400" y="2435400"/>
            <a:ext cx="16848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17" name="CustomShape 43"/>
          <p:cNvSpPr/>
          <p:nvPr/>
        </p:nvSpPr>
        <p:spPr>
          <a:xfrm>
            <a:off x="3947400" y="2687400"/>
            <a:ext cx="16848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18" name="CustomShape 44"/>
          <p:cNvSpPr/>
          <p:nvPr/>
        </p:nvSpPr>
        <p:spPr>
          <a:xfrm>
            <a:off x="3864240" y="2939400"/>
            <a:ext cx="16776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19" name="CustomShape 45"/>
          <p:cNvSpPr/>
          <p:nvPr/>
        </p:nvSpPr>
        <p:spPr>
          <a:xfrm>
            <a:off x="3780000" y="3107880"/>
            <a:ext cx="167760" cy="16812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0" name="CustomShape 46"/>
          <p:cNvSpPr/>
          <p:nvPr/>
        </p:nvSpPr>
        <p:spPr>
          <a:xfrm>
            <a:off x="3695400" y="3275640"/>
            <a:ext cx="168480" cy="16812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1" name="CustomShape 47"/>
          <p:cNvSpPr/>
          <p:nvPr/>
        </p:nvSpPr>
        <p:spPr>
          <a:xfrm>
            <a:off x="3611880" y="3527640"/>
            <a:ext cx="168120" cy="16812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2" name="CustomShape 48"/>
          <p:cNvSpPr/>
          <p:nvPr/>
        </p:nvSpPr>
        <p:spPr>
          <a:xfrm>
            <a:off x="3527640" y="3947400"/>
            <a:ext cx="16812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3" name="CustomShape 49"/>
          <p:cNvSpPr/>
          <p:nvPr/>
        </p:nvSpPr>
        <p:spPr>
          <a:xfrm>
            <a:off x="3443400" y="4283640"/>
            <a:ext cx="168480" cy="16812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4" name="CustomShape 50"/>
          <p:cNvSpPr/>
          <p:nvPr/>
        </p:nvSpPr>
        <p:spPr>
          <a:xfrm>
            <a:off x="3359880" y="4451400"/>
            <a:ext cx="16812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5" name="CustomShape 51"/>
          <p:cNvSpPr/>
          <p:nvPr/>
        </p:nvSpPr>
        <p:spPr>
          <a:xfrm>
            <a:off x="3275640" y="5040000"/>
            <a:ext cx="168120" cy="16776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6" name="CustomShape 52"/>
          <p:cNvSpPr/>
          <p:nvPr/>
        </p:nvSpPr>
        <p:spPr>
          <a:xfrm>
            <a:off x="3023640" y="5544000"/>
            <a:ext cx="168120" cy="16776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7" name="CustomShape 53"/>
          <p:cNvSpPr/>
          <p:nvPr/>
        </p:nvSpPr>
        <p:spPr>
          <a:xfrm>
            <a:off x="2687400" y="5711400"/>
            <a:ext cx="168480" cy="168480"/>
          </a:xfrm>
          <a:prstGeom prst="plus">
            <a:avLst>
              <a:gd name="adj" fmla="val 5400"/>
            </a:avLst>
          </a:prstGeom>
          <a:solidFill>
            <a:srgbClr val="00b7a5"/>
          </a:solidFill>
          <a:ln w="9360">
            <a:solidFill>
              <a:srgbClr val="0505ff"/>
            </a:solidFill>
            <a:miter/>
          </a:ln>
        </p:spPr>
      </p:sp>
      <p:sp>
        <p:nvSpPr>
          <p:cNvPr id="528" name="CustomShape 54"/>
          <p:cNvSpPr/>
          <p:nvPr/>
        </p:nvSpPr>
        <p:spPr>
          <a:xfrm>
            <a:off x="2923920" y="1427400"/>
            <a:ext cx="171288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Super Cluster</a:t>
            </a:r>
            <a:endParaRPr/>
          </a:p>
        </p:txBody>
      </p:sp>
      <p:sp>
        <p:nvSpPr>
          <p:cNvPr id="529" name="CustomShape 55"/>
          <p:cNvSpPr/>
          <p:nvPr/>
        </p:nvSpPr>
        <p:spPr>
          <a:xfrm>
            <a:off x="5152680" y="2015640"/>
            <a:ext cx="99216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Cluster</a:t>
            </a:r>
            <a:endParaRPr/>
          </a:p>
        </p:txBody>
      </p:sp>
      <p:sp>
        <p:nvSpPr>
          <p:cNvPr id="530" name="Line 56"/>
          <p:cNvSpPr/>
          <p:nvPr/>
        </p:nvSpPr>
        <p:spPr>
          <a:xfrm>
            <a:off x="4116240" y="1679760"/>
            <a:ext cx="335880" cy="16812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31" name="Line 57"/>
          <p:cNvSpPr/>
          <p:nvPr/>
        </p:nvSpPr>
        <p:spPr>
          <a:xfrm flipH="1" flipV="1">
            <a:off x="4619520" y="2099520"/>
            <a:ext cx="58788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32" name="CustomShape 58"/>
          <p:cNvSpPr/>
          <p:nvPr/>
        </p:nvSpPr>
        <p:spPr>
          <a:xfrm>
            <a:off x="4609440" y="3191400"/>
            <a:ext cx="66492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Star</a:t>
            </a:r>
            <a:endParaRPr/>
          </a:p>
        </p:txBody>
      </p:sp>
      <p:sp>
        <p:nvSpPr>
          <p:cNvPr id="533" name="CustomShape 59"/>
          <p:cNvSpPr/>
          <p:nvPr/>
        </p:nvSpPr>
        <p:spPr>
          <a:xfrm>
            <a:off x="4723920" y="2771640"/>
            <a:ext cx="152640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Star Cluster</a:t>
            </a:r>
            <a:endParaRPr/>
          </a:p>
        </p:txBody>
      </p:sp>
      <p:sp>
        <p:nvSpPr>
          <p:cNvPr id="534" name="CustomShape 60"/>
          <p:cNvSpPr/>
          <p:nvPr/>
        </p:nvSpPr>
        <p:spPr>
          <a:xfrm>
            <a:off x="2887200" y="2099880"/>
            <a:ext cx="94716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Galaxy</a:t>
            </a:r>
            <a:endParaRPr/>
          </a:p>
        </p:txBody>
      </p:sp>
      <p:sp>
        <p:nvSpPr>
          <p:cNvPr id="535" name="Line 61"/>
          <p:cNvSpPr/>
          <p:nvPr/>
        </p:nvSpPr>
        <p:spPr>
          <a:xfrm>
            <a:off x="3779640" y="2351880"/>
            <a:ext cx="33624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36" name="Line 62"/>
          <p:cNvSpPr/>
          <p:nvPr/>
        </p:nvSpPr>
        <p:spPr>
          <a:xfrm flipH="1" flipV="1">
            <a:off x="4199760" y="2855520"/>
            <a:ext cx="58824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37" name="Line 63"/>
          <p:cNvSpPr/>
          <p:nvPr/>
        </p:nvSpPr>
        <p:spPr>
          <a:xfrm flipH="1" flipV="1">
            <a:off x="4115520" y="3107520"/>
            <a:ext cx="58788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38" name="CustomShape 64"/>
          <p:cNvSpPr/>
          <p:nvPr/>
        </p:nvSpPr>
        <p:spPr>
          <a:xfrm>
            <a:off x="2026440" y="2826000"/>
            <a:ext cx="102744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Planets</a:t>
            </a:r>
            <a:endParaRPr/>
          </a:p>
        </p:txBody>
      </p:sp>
      <p:sp>
        <p:nvSpPr>
          <p:cNvPr id="539" name="Line 65"/>
          <p:cNvSpPr/>
          <p:nvPr/>
        </p:nvSpPr>
        <p:spPr>
          <a:xfrm>
            <a:off x="3276000" y="3023640"/>
            <a:ext cx="41976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40" name="Line 66"/>
          <p:cNvSpPr/>
          <p:nvPr/>
        </p:nvSpPr>
        <p:spPr>
          <a:xfrm>
            <a:off x="3191760" y="3107880"/>
            <a:ext cx="42012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41" name="CustomShape 67"/>
          <p:cNvSpPr/>
          <p:nvPr/>
        </p:nvSpPr>
        <p:spPr>
          <a:xfrm>
            <a:off x="4142520" y="3611880"/>
            <a:ext cx="113652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Asteroid</a:t>
            </a:r>
            <a:endParaRPr/>
          </a:p>
        </p:txBody>
      </p:sp>
      <p:sp>
        <p:nvSpPr>
          <p:cNvPr id="542" name="Line 68"/>
          <p:cNvSpPr/>
          <p:nvPr/>
        </p:nvSpPr>
        <p:spPr>
          <a:xfrm flipH="1" flipV="1">
            <a:off x="3863880" y="3695400"/>
            <a:ext cx="335880" cy="8424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43" name="CustomShape 69"/>
          <p:cNvSpPr/>
          <p:nvPr/>
        </p:nvSpPr>
        <p:spPr>
          <a:xfrm>
            <a:off x="1957320" y="3665880"/>
            <a:ext cx="91008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Comet</a:t>
            </a:r>
            <a:endParaRPr/>
          </a:p>
        </p:txBody>
      </p:sp>
      <p:sp>
        <p:nvSpPr>
          <p:cNvPr id="544" name="Line 70"/>
          <p:cNvSpPr/>
          <p:nvPr/>
        </p:nvSpPr>
        <p:spPr>
          <a:xfrm>
            <a:off x="3024000" y="3863880"/>
            <a:ext cx="41976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45" name="CustomShape 71"/>
          <p:cNvSpPr/>
          <p:nvPr/>
        </p:nvSpPr>
        <p:spPr>
          <a:xfrm>
            <a:off x="4417920" y="4086000"/>
            <a:ext cx="66636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Man</a:t>
            </a:r>
            <a:endParaRPr/>
          </a:p>
        </p:txBody>
      </p:sp>
      <p:sp>
        <p:nvSpPr>
          <p:cNvPr id="546" name="Line 72"/>
          <p:cNvSpPr/>
          <p:nvPr/>
        </p:nvSpPr>
        <p:spPr>
          <a:xfrm flipH="1">
            <a:off x="3695400" y="4283640"/>
            <a:ext cx="756000" cy="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47" name="CustomShape 73"/>
          <p:cNvSpPr/>
          <p:nvPr/>
        </p:nvSpPr>
        <p:spPr>
          <a:xfrm>
            <a:off x="4159080" y="4673880"/>
            <a:ext cx="72864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Cells</a:t>
            </a:r>
            <a:endParaRPr/>
          </a:p>
        </p:txBody>
      </p:sp>
      <p:sp>
        <p:nvSpPr>
          <p:cNvPr id="548" name="Line 74"/>
          <p:cNvSpPr/>
          <p:nvPr/>
        </p:nvSpPr>
        <p:spPr>
          <a:xfrm flipH="1" flipV="1">
            <a:off x="3611520" y="4619520"/>
            <a:ext cx="58788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49" name="CustomShape 75"/>
          <p:cNvSpPr/>
          <p:nvPr/>
        </p:nvSpPr>
        <p:spPr>
          <a:xfrm>
            <a:off x="2257200" y="4505760"/>
            <a:ext cx="67968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ADN</a:t>
            </a:r>
            <a:endParaRPr/>
          </a:p>
        </p:txBody>
      </p:sp>
      <p:sp>
        <p:nvSpPr>
          <p:cNvPr id="550" name="Line 76"/>
          <p:cNvSpPr/>
          <p:nvPr/>
        </p:nvSpPr>
        <p:spPr>
          <a:xfrm>
            <a:off x="2939760" y="4787640"/>
            <a:ext cx="33624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51" name="CustomShape 77"/>
          <p:cNvSpPr/>
          <p:nvPr/>
        </p:nvSpPr>
        <p:spPr>
          <a:xfrm>
            <a:off x="3655440" y="5429880"/>
            <a:ext cx="785520" cy="338760"/>
          </a:xfrm>
          <a:prstGeom prst="rect">
            <a:avLst/>
          </a:pr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Atom</a:t>
            </a:r>
            <a:endParaRPr/>
          </a:p>
        </p:txBody>
      </p:sp>
      <p:sp>
        <p:nvSpPr>
          <p:cNvPr id="552" name="Line 78"/>
          <p:cNvSpPr/>
          <p:nvPr/>
        </p:nvSpPr>
        <p:spPr>
          <a:xfrm flipH="1">
            <a:off x="3276000" y="5627880"/>
            <a:ext cx="419760" cy="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53" name="CustomShape 79"/>
          <p:cNvSpPr/>
          <p:nvPr/>
        </p:nvSpPr>
        <p:spPr>
          <a:xfrm>
            <a:off x="1583280" y="5081760"/>
            <a:ext cx="1092960" cy="479160"/>
          </a:xfrm>
          <a:prstGeom prst="rect">
            <a:avLst/>
          </a:prstGeom>
          <a:solidFill>
            <a:srgbClr val="ffff05"/>
          </a:solidFill>
          <a:ln w="9360">
            <a:solidFill>
              <a:srgbClr val="0505ff"/>
            </a:solidFill>
            <a:miter/>
          </a:ln>
        </p:spPr>
        <p:txBody>
          <a:bodyPr wrap="none" lIns="90000" rIns="90000" tIns="46800" bIns="46800"/>
          <a:p>
            <a:pPr>
              <a:lnSpc>
                <a:spcPct val="8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Nuclei</a:t>
            </a:r>
            <a:endParaRPr/>
          </a:p>
          <a:p>
            <a:pPr>
              <a:lnSpc>
                <a:spcPct val="80000"/>
              </a:lnSpc>
            </a:pPr>
            <a:r>
              <a:rPr b="1" lang="en-US" sz="1400">
                <a:solidFill>
                  <a:srgbClr val="ff0f07"/>
                </a:solidFill>
                <a:latin typeface="Comic Sans MS"/>
              </a:rPr>
              <a:t>Nucleon</a:t>
            </a:r>
            <a:endParaRPr/>
          </a:p>
        </p:txBody>
      </p:sp>
      <p:sp>
        <p:nvSpPr>
          <p:cNvPr id="554" name="Line 80"/>
          <p:cNvSpPr/>
          <p:nvPr/>
        </p:nvSpPr>
        <p:spPr>
          <a:xfrm>
            <a:off x="2603880" y="5376240"/>
            <a:ext cx="8388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</p:sp>
      <p:sp>
        <p:nvSpPr>
          <p:cNvPr id="555" name="CustomShape 81"/>
          <p:cNvSpPr/>
          <p:nvPr/>
        </p:nvSpPr>
        <p:spPr>
          <a:xfrm>
            <a:off x="4414320" y="6551640"/>
            <a:ext cx="2178360" cy="2714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>
              <a:lnSpc>
                <a:spcPct val="100000"/>
              </a:lnSpc>
            </a:pPr>
            <a:r>
              <a:rPr b="1" lang="en-US" sz="1000">
                <a:solidFill>
                  <a:srgbClr val="ff0f07"/>
                </a:solidFill>
                <a:latin typeface="Comic Sans MS"/>
              </a:rPr>
              <a:t>Olivier LOPEZ (LPC Caen)</a:t>
            </a:r>
            <a:endParaRPr/>
          </a:p>
        </p:txBody>
      </p:sp>
      <p:sp>
        <p:nvSpPr>
          <p:cNvPr id="556" name="CustomShape 82"/>
          <p:cNvSpPr/>
          <p:nvPr/>
        </p:nvSpPr>
        <p:spPr>
          <a:xfrm>
            <a:off x="6299640" y="419760"/>
            <a:ext cx="3443760" cy="6468480"/>
          </a:xfrm>
          <a:prstGeom prst="rect">
            <a:avLst/>
          </a:prstGeom>
          <a:noFill/>
          <a:ln>
            <a:noFill/>
          </a:ln>
        </p:spPr>
        <p:txBody>
          <a:bodyPr lIns="90360" rIns="90360" tIns="44280" bIns="44280" anchor="ctr"/>
          <a:p>
            <a:pPr algn="r">
              <a:lnSpc>
                <a:spcPct val="100000"/>
              </a:lnSpc>
            </a:pPr>
            <a:r>
              <a:rPr b="1" lang="en-US" sz="2400">
                <a:solidFill>
                  <a:srgbClr val="02028c"/>
                </a:solidFill>
                <a:latin typeface="Arial"/>
              </a:rPr>
              <a:t>Τα στοιχειώδη σωμάτια και οι πυρήνες είναι το πρώτο βήμα σε μια ιεραρχία όλο και πιό σύνθετων συστημάτων </a:t>
            </a:r>
            <a:endParaRPr/>
          </a:p>
        </p:txBody>
      </p:sp>
      <p:sp>
        <p:nvSpPr>
          <p:cNvPr id="557" name="CustomShape 83"/>
          <p:cNvSpPr/>
          <p:nvPr/>
        </p:nvSpPr>
        <p:spPr>
          <a:xfrm>
            <a:off x="335880" y="252000"/>
            <a:ext cx="6048000" cy="6552000"/>
          </a:xfrm>
          <a:prstGeom prst="rect">
            <a:avLst/>
          </a:prstGeom>
          <a:noFill/>
          <a:ln w="12600">
            <a:solidFill>
              <a:srgbClr val="a80000"/>
            </a:solidFill>
            <a:miter/>
          </a:ln>
        </p:spPr>
      </p:sp>
      <p:sp>
        <p:nvSpPr>
          <p:cNvPr id="558" name="TextShape 84"/>
          <p:cNvSpPr txBox="1"/>
          <p:nvPr/>
        </p:nvSpPr>
        <p:spPr>
          <a:xfrm>
            <a:off x="300600" y="129960"/>
            <a:ext cx="9601200" cy="94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Ένα σύμπαν με αντικείμενα δραματικά διαφορετικών διαστάσεων</a:t>
            </a:r>
            <a:endParaRPr/>
          </a:p>
        </p:txBody>
      </p:sp>
    </p:spTree>
  </p:cSld>
  <p:transition spd="med">
    <p:wipe dir="d"/>
  </p:transition>
  <p:timing>
    <p:tnLst>
      <p:par>
        <p:cTn id="7" dur="indefinite" restart="never" nodeType="tmRoot">
          <p:childTnLst>
            <p:seq>
              <p:cTn id="8" dur="indefinite" nodeType="mainSeq">
                <p:childTnLst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13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extShape 1"/>
          <p:cNvSpPr txBox="1"/>
          <p:nvPr/>
        </p:nvSpPr>
        <p:spPr>
          <a:xfrm>
            <a:off x="504000" y="95400"/>
            <a:ext cx="9071640" cy="593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4000">
                <a:latin typeface="DejaVu Sans"/>
              </a:rPr>
              <a:t>Στόχος και μέσα</a:t>
            </a:r>
            <a:endParaRPr/>
          </a:p>
        </p:txBody>
      </p:sp>
      <p:sp>
        <p:nvSpPr>
          <p:cNvPr id="205" name="TextShape 2"/>
          <p:cNvSpPr txBox="1"/>
          <p:nvPr/>
        </p:nvSpPr>
        <p:spPr>
          <a:xfrm>
            <a:off x="228600" y="734400"/>
            <a:ext cx="9779400" cy="63590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ff0000"/>
                </a:solidFill>
                <a:latin typeface="DejaVu Sans"/>
              </a:rPr>
              <a:t>Στόχος της Πυρηνικής Φυσικής και της Φυσικής Στοιχειωδών Σωματιδίων: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η κατανόηση του σύμπαντος και του κόσμου, της προέλευσης και δομής της ύλης, ο έλεγχος και η αξιοποίηση της γνώσης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ff0000"/>
                </a:solidFill>
                <a:latin typeface="DejaVu Sans"/>
              </a:rPr>
              <a:t>Το εργαστήριό μας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solidFill>
                  <a:srgbClr val="0000ff"/>
                </a:solidFill>
                <a:latin typeface="DejaVu Sans"/>
              </a:rPr>
              <a:t>Το σύμπαν – παρατήρση π.χ, 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ακτινοβολίας γ που εκπέμπουν οι αστέρες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κοσμικής ακτινοβολίας που προσκρούει στη Γή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solidFill>
                  <a:srgbClr val="0000ff"/>
                </a:solidFill>
                <a:latin typeface="DejaVu Sans"/>
              </a:rPr>
              <a:t>Τα ανθρώπινα εργαστήρια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πηγές ακτινοβολίας – ραδιενεργά υλικά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πυρηνικοί αντιδραστήρες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επιταχυντές σωματιδίων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όπου μπορούμε να αναπαράγουμε συνθήκες του  σύμπαντος λίγο μετά τη γέννησή του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και μπορούμε να κατασκευάσουμε νέους πυρήνες και σωματίδια που δεν υπάρχουν γύρω μας</a:t>
            </a:r>
            <a:endParaRPr/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TextShape 1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Υπάρχουν και δυνάμεις</a:t>
            </a:r>
            <a:endParaRPr/>
          </a:p>
        </p:txBody>
      </p:sp>
      <p:sp>
        <p:nvSpPr>
          <p:cNvPr id="560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/>
          </a:p>
        </p:txBody>
      </p:sp>
      <p:pic>
        <p:nvPicPr>
          <p:cNvPr id="56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TextShape 1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Υπάρχουν και δυνάμεις</a:t>
            </a:r>
            <a:endParaRPr/>
          </a:p>
        </p:txBody>
      </p:sp>
      <p:sp>
        <p:nvSpPr>
          <p:cNvPr id="563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/>
          </a:p>
        </p:txBody>
      </p:sp>
      <p:pic>
        <p:nvPicPr>
          <p:cNvPr id="56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</p:spTree>
  </p:cSld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TextShape 1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Υπάρχουν και δυνάμεις</a:t>
            </a:r>
            <a:endParaRPr/>
          </a:p>
        </p:txBody>
      </p:sp>
      <p:sp>
        <p:nvSpPr>
          <p:cNvPr id="566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400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/>
          </a:p>
        </p:txBody>
      </p:sp>
      <p:pic>
        <p:nvPicPr>
          <p:cNvPr id="56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  <p:pic>
        <p:nvPicPr>
          <p:cNvPr id="568" name="Picture 3" descr=""/>
          <p:cNvPicPr/>
          <p:nvPr/>
        </p:nvPicPr>
        <p:blipFill>
          <a:blip r:embed="rId2"/>
          <a:srcRect l="0" t="1844" r="51875" b="59407"/>
          <a:stretch>
            <a:fillRect/>
          </a:stretch>
        </p:blipFill>
        <p:spPr>
          <a:xfrm rot="5400000">
            <a:off x="1464480" y="3250080"/>
            <a:ext cx="2746440" cy="2214720"/>
          </a:xfrm>
          <a:prstGeom prst="rect">
            <a:avLst/>
          </a:prstGeom>
          <a:ln>
            <a:noFill/>
          </a:ln>
        </p:spPr>
      </p:pic>
      <p:pic>
        <p:nvPicPr>
          <p:cNvPr id="569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3922920" y="2851200"/>
            <a:ext cx="422280" cy="392040"/>
          </a:xfrm>
          <a:prstGeom prst="rect">
            <a:avLst/>
          </a:prstGeom>
          <a:ln>
            <a:noFill/>
          </a:ln>
        </p:spPr>
      </p:pic>
      <p:pic>
        <p:nvPicPr>
          <p:cNvPr id="570" name="Object 7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1474920" y="2832480"/>
            <a:ext cx="422280" cy="392040"/>
          </a:xfrm>
          <a:prstGeom prst="rect">
            <a:avLst/>
          </a:prstGeom>
          <a:ln>
            <a:noFill/>
          </a:ln>
        </p:spPr>
      </p:pic>
      <p:sp>
        <p:nvSpPr>
          <p:cNvPr id="571" name="TextShape 3"/>
          <p:cNvSpPr txBox="1"/>
          <p:nvPr/>
        </p:nvSpPr>
        <p:spPr>
          <a:xfrm>
            <a:off x="133560" y="3191760"/>
            <a:ext cx="198972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(ηλεκτρόνιο)</a:t>
            </a:r>
            <a:endParaRPr/>
          </a:p>
        </p:txBody>
      </p:sp>
      <p:sp>
        <p:nvSpPr>
          <p:cNvPr id="572" name="TextShape 4"/>
          <p:cNvSpPr txBox="1"/>
          <p:nvPr/>
        </p:nvSpPr>
        <p:spPr>
          <a:xfrm>
            <a:off x="2869920" y="4200480"/>
            <a:ext cx="182664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γ (φωτόνιο)</a:t>
            </a:r>
            <a:endParaRPr/>
          </a:p>
        </p:txBody>
      </p:sp>
      <p:sp>
        <p:nvSpPr>
          <p:cNvPr id="573" name="TextShape 5"/>
          <p:cNvSpPr txBox="1"/>
          <p:nvPr/>
        </p:nvSpPr>
        <p:spPr>
          <a:xfrm>
            <a:off x="545400" y="6373440"/>
            <a:ext cx="916020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Το φωτόνιο (γ) είναι ο φορέας της ηλεκτρομαγνητικής δύναμης</a:t>
            </a:r>
            <a:endParaRPr/>
          </a:p>
        </p:txBody>
      </p:sp>
      <p:sp>
        <p:nvSpPr>
          <p:cNvPr id="574" name="Line 6"/>
          <p:cNvSpPr/>
          <p:nvPr/>
        </p:nvSpPr>
        <p:spPr>
          <a:xfrm>
            <a:off x="457200" y="6172200"/>
            <a:ext cx="5257800" cy="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575" name="TextShape 7"/>
          <p:cNvSpPr txBox="1"/>
          <p:nvPr/>
        </p:nvSpPr>
        <p:spPr>
          <a:xfrm>
            <a:off x="5151600" y="5763600"/>
            <a:ext cx="11430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χρόνος</a:t>
            </a:r>
            <a:endParaRPr/>
          </a:p>
        </p:txBody>
      </p:sp>
      <p:pic>
        <p:nvPicPr>
          <p:cNvPr id="576" name="Object 7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1475280" y="5316840"/>
            <a:ext cx="422280" cy="392040"/>
          </a:xfrm>
          <a:prstGeom prst="rect">
            <a:avLst/>
          </a:prstGeom>
          <a:ln>
            <a:noFill/>
          </a:ln>
        </p:spPr>
      </p:pic>
      <p:pic>
        <p:nvPicPr>
          <p:cNvPr id="577" name="Object 7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3923280" y="5352840"/>
            <a:ext cx="422280" cy="392040"/>
          </a:xfrm>
          <a:prstGeom prst="rect">
            <a:avLst/>
          </a:prstGeom>
          <a:ln>
            <a:noFill/>
          </a:ln>
        </p:spPr>
      </p:pic>
      <p:sp>
        <p:nvSpPr>
          <p:cNvPr id="578" name="TextShape 8"/>
          <p:cNvSpPr txBox="1"/>
          <p:nvPr/>
        </p:nvSpPr>
        <p:spPr>
          <a:xfrm>
            <a:off x="133920" y="5604120"/>
            <a:ext cx="198972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(ηλεκτρόνιο)</a:t>
            </a:r>
            <a:endParaRPr/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TextShape 1"/>
          <p:cNvSpPr txBox="1"/>
          <p:nvPr/>
        </p:nvSpPr>
        <p:spPr>
          <a:xfrm>
            <a:off x="504000" y="196920"/>
            <a:ext cx="9071640" cy="533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Υπάρχουν και δυνάμεις</a:t>
            </a:r>
            <a:endParaRPr/>
          </a:p>
        </p:txBody>
      </p:sp>
      <p:pic>
        <p:nvPicPr>
          <p:cNvPr id="580" name="Picture 6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7840" y="1123920"/>
            <a:ext cx="9601200" cy="5778720"/>
          </a:xfrm>
          <a:prstGeom prst="rect">
            <a:avLst/>
          </a:prstGeom>
          <a:ln>
            <a:noFill/>
          </a:ln>
        </p:spPr>
      </p:pic>
      <p:sp>
        <p:nvSpPr>
          <p:cNvPr id="581" name="TextShape 2"/>
          <p:cNvSpPr txBox="1"/>
          <p:nvPr/>
        </p:nvSpPr>
        <p:spPr>
          <a:xfrm>
            <a:off x="177840" y="1123920"/>
            <a:ext cx="9601200" cy="5779080"/>
          </a:xfrm>
          <a:prstGeom prst="rect">
            <a:avLst/>
          </a:prstGeom>
        </p:spPr>
      </p:sp>
      <p:sp>
        <p:nvSpPr>
          <p:cNvPr id="582" name="CustomShape 3"/>
          <p:cNvSpPr/>
          <p:nvPr/>
        </p:nvSpPr>
        <p:spPr>
          <a:xfrm>
            <a:off x="1900800" y="1720800"/>
            <a:ext cx="1143000" cy="4572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</p:sp>
      <p:sp>
        <p:nvSpPr>
          <p:cNvPr id="583" name="CustomShape 4"/>
          <p:cNvSpPr/>
          <p:nvPr/>
        </p:nvSpPr>
        <p:spPr>
          <a:xfrm>
            <a:off x="1864800" y="4493160"/>
            <a:ext cx="1528200" cy="4572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</p:sp>
      <p:sp>
        <p:nvSpPr>
          <p:cNvPr id="584" name="CustomShape 5"/>
          <p:cNvSpPr/>
          <p:nvPr/>
        </p:nvSpPr>
        <p:spPr>
          <a:xfrm>
            <a:off x="7840800" y="4379400"/>
            <a:ext cx="1110600" cy="49932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</p:sp>
      <p:sp>
        <p:nvSpPr>
          <p:cNvPr id="585" name="CustomShape 6"/>
          <p:cNvSpPr/>
          <p:nvPr/>
        </p:nvSpPr>
        <p:spPr>
          <a:xfrm>
            <a:off x="6172200" y="1319400"/>
            <a:ext cx="2779200" cy="6660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476440" y="837720"/>
            <a:ext cx="4572000" cy="5650920"/>
          </a:xfrm>
          <a:prstGeom prst="rect">
            <a:avLst/>
          </a:prstGeom>
          <a:ln>
            <a:noFill/>
          </a:ln>
        </p:spPr>
      </p:pic>
      <p:sp>
        <p:nvSpPr>
          <p:cNvPr id="587" name="TextShape 1"/>
          <p:cNvSpPr txBox="1"/>
          <p:nvPr/>
        </p:nvSpPr>
        <p:spPr>
          <a:xfrm>
            <a:off x="2899800" y="5873400"/>
            <a:ext cx="36576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3 γενιές σωματιδίων ύλης</a:t>
            </a:r>
            <a:endParaRPr/>
          </a:p>
        </p:txBody>
      </p:sp>
      <p:sp>
        <p:nvSpPr>
          <p:cNvPr id="588" name="TextShape 2"/>
          <p:cNvSpPr txBox="1"/>
          <p:nvPr/>
        </p:nvSpPr>
        <p:spPr>
          <a:xfrm rot="16200000">
            <a:off x="5051160" y="3723120"/>
            <a:ext cx="3363120" cy="4165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2200">
                <a:latin typeface="Bitstream Vera Sans"/>
              </a:rPr>
              <a:t>Φορείς των δυνάμεων</a:t>
            </a:r>
            <a:endParaRPr/>
          </a:p>
        </p:txBody>
      </p:sp>
      <p:sp>
        <p:nvSpPr>
          <p:cNvPr id="589" name="TextShape 3"/>
          <p:cNvSpPr txBox="1"/>
          <p:nvPr/>
        </p:nvSpPr>
        <p:spPr>
          <a:xfrm rot="16200000">
            <a:off x="2065680" y="4466520"/>
            <a:ext cx="1551960" cy="41652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2200">
                <a:latin typeface="Bitstream Vera Sans"/>
              </a:rPr>
              <a:t>Λεπτόνια</a:t>
            </a:r>
            <a:endParaRPr/>
          </a:p>
        </p:txBody>
      </p:sp>
      <p:sp>
        <p:nvSpPr>
          <p:cNvPr id="590" name="TextShape 4"/>
          <p:cNvSpPr txBox="1"/>
          <p:nvPr/>
        </p:nvSpPr>
        <p:spPr>
          <a:xfrm rot="16200000">
            <a:off x="2139480" y="2948760"/>
            <a:ext cx="1411920" cy="4964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2200">
                <a:latin typeface="Bitstream Vera Sans"/>
              </a:rPr>
              <a:t>κουάρκ</a:t>
            </a:r>
            <a:endParaRPr/>
          </a:p>
        </p:txBody>
      </p:sp>
      <p:sp>
        <p:nvSpPr>
          <p:cNvPr id="591" name="TextShape 5"/>
          <p:cNvSpPr txBox="1"/>
          <p:nvPr/>
        </p:nvSpPr>
        <p:spPr>
          <a:xfrm>
            <a:off x="2404800" y="819000"/>
            <a:ext cx="4692600" cy="1263600"/>
          </a:xfrm>
          <a:prstGeom prst="rect">
            <a:avLst/>
          </a:prstGeom>
        </p:spPr>
      </p:sp>
      <p:sp>
        <p:nvSpPr>
          <p:cNvPr id="592" name="TextShape 6"/>
          <p:cNvSpPr txBox="1"/>
          <p:nvPr/>
        </p:nvSpPr>
        <p:spPr>
          <a:xfrm>
            <a:off x="120600" y="104040"/>
            <a:ext cx="9851400" cy="10080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Μετά από ~100 χρόνια πειραμάτων σκέδασης</a:t>
            </a:r>
            <a:r>
              <a:rPr lang="en-GB" sz="3200">
                <a:latin typeface="DejaVu Sans"/>
              </a:rPr>
              <a:t>
</a:t>
            </a:r>
            <a:r>
              <a:rPr lang="en-GB" sz="3600">
                <a:latin typeface="Bitstream Vera Sans"/>
              </a:rPr>
              <a:t>Οι δομικοί λίθοι της ύλης</a:t>
            </a:r>
            <a:endParaRPr/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TextShape 1"/>
          <p:cNvSpPr txBox="1"/>
          <p:nvPr/>
        </p:nvSpPr>
        <p:spPr>
          <a:xfrm>
            <a:off x="504000" y="127440"/>
            <a:ext cx="9071640" cy="1896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Bitstream Vera Sans"/>
              </a:rPr>
              <a:t>Όλα μαζί – η θεωρία μας για τα δομικά/βασικά συστατικά της ύλης και πώς αυτά αλληλεπιδρούν μεταξύ τους:</a:t>
            </a:r>
            <a:r>
              <a:rPr lang="en-GB" sz="3200">
                <a:latin typeface="Bitstream Vera Sans"/>
              </a:rPr>
              <a:t>
</a:t>
            </a:r>
            <a:r>
              <a:rPr lang="en-GB" sz="3200">
                <a:latin typeface="Bitstream Vera Sans"/>
              </a:rPr>
              <a:t>“</a:t>
            </a:r>
            <a:r>
              <a:rPr b="1" lang="en-GB" sz="3200">
                <a:latin typeface="Bitstream Vera Sans"/>
              </a:rPr>
              <a:t>Το Καθιερωμένο Πρότυπο</a:t>
            </a:r>
            <a:r>
              <a:rPr lang="en-GB" sz="3200">
                <a:latin typeface="Bitstream Vera Sans"/>
              </a:rPr>
              <a:t>”</a:t>
            </a:r>
            <a:endParaRPr/>
          </a:p>
        </p:txBody>
      </p:sp>
      <p:sp>
        <p:nvSpPr>
          <p:cNvPr id="594" name="TextShape 2"/>
          <p:cNvSpPr txBox="1"/>
          <p:nvPr/>
        </p:nvSpPr>
        <p:spPr>
          <a:xfrm>
            <a:off x="10677600" y="8559720"/>
            <a:ext cx="342720" cy="368280"/>
          </a:xfrm>
          <a:prstGeom prst="rect">
            <a:avLst/>
          </a:prstGeom>
        </p:spPr>
        <p:txBody>
          <a:bodyPr lIns="90000" rIns="90000" tIns="46800" bIns="46800" anchorCtr="1"/>
          <a:p>
            <a:pPr algn="r">
              <a:lnSpc>
                <a:spcPct val="100000"/>
              </a:lnSpc>
            </a:pPr>
            <a:fld id="{69424709-1146-4F99-B0C6-E133C591B86E}" type="slidenum">
              <a:rPr lang="en-GB">
                <a:solidFill>
                  <a:srgbClr val="000000"/>
                </a:solidFill>
                <a:latin typeface="Arial"/>
                <a:ea typeface="Arial"/>
              </a:rPr>
              <a:t>&lt;αριθμός&gt;</a:t>
            </a:fld>
            <a:endParaRPr/>
          </a:p>
        </p:txBody>
      </p:sp>
      <p:sp>
        <p:nvSpPr>
          <p:cNvPr id="595" name="CustomShape 3"/>
          <p:cNvSpPr/>
          <p:nvPr/>
        </p:nvSpPr>
        <p:spPr>
          <a:xfrm>
            <a:off x="537840" y="2626200"/>
            <a:ext cx="9049680" cy="1103400"/>
          </a:xfrm>
          <a:prstGeom prst="roundRect">
            <a:avLst>
              <a:gd name="adj" fmla="val 3600"/>
            </a:avLst>
          </a:prstGeom>
          <a:solidFill>
            <a:srgbClr val="d52929"/>
          </a:solidFill>
          <a:ln w="3240">
            <a:solidFill>
              <a:srgbClr val="eae7e4"/>
            </a:solidFill>
            <a:round/>
          </a:ln>
        </p:spPr>
      </p:sp>
      <p:sp>
        <p:nvSpPr>
          <p:cNvPr id="596" name="CustomShape 4"/>
          <p:cNvSpPr/>
          <p:nvPr/>
        </p:nvSpPr>
        <p:spPr>
          <a:xfrm>
            <a:off x="6364800" y="2849040"/>
            <a:ext cx="623520" cy="6652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</p:sp>
      <p:sp>
        <p:nvSpPr>
          <p:cNvPr id="597" name="CustomShape 5"/>
          <p:cNvSpPr/>
          <p:nvPr/>
        </p:nvSpPr>
        <p:spPr>
          <a:xfrm>
            <a:off x="3217680" y="2849040"/>
            <a:ext cx="624600" cy="6652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</p:sp>
      <p:pic>
        <p:nvPicPr>
          <p:cNvPr id="59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378240" y="2926800"/>
            <a:ext cx="297000" cy="470880"/>
          </a:xfrm>
          <a:prstGeom prst="rect">
            <a:avLst/>
          </a:prstGeom>
          <a:ln>
            <a:noFill/>
          </a:ln>
        </p:spPr>
      </p:pic>
      <p:pic>
        <p:nvPicPr>
          <p:cNvPr id="59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508440" y="2954880"/>
            <a:ext cx="365040" cy="506160"/>
          </a:xfrm>
          <a:prstGeom prst="rect">
            <a:avLst/>
          </a:prstGeom>
          <a:ln>
            <a:noFill/>
          </a:ln>
        </p:spPr>
      </p:pic>
      <p:pic>
        <p:nvPicPr>
          <p:cNvPr id="600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806040" y="2745000"/>
            <a:ext cx="1800720" cy="849240"/>
          </a:xfrm>
          <a:prstGeom prst="rect">
            <a:avLst/>
          </a:prstGeom>
          <a:ln>
            <a:noFill/>
          </a:ln>
        </p:spPr>
      </p:pic>
      <p:pic>
        <p:nvPicPr>
          <p:cNvPr id="601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7734240" y="2798640"/>
            <a:ext cx="1513440" cy="803160"/>
          </a:xfrm>
          <a:prstGeom prst="rect">
            <a:avLst/>
          </a:prstGeom>
          <a:ln>
            <a:noFill/>
          </a:ln>
        </p:spPr>
      </p:pic>
      <p:sp>
        <p:nvSpPr>
          <p:cNvPr id="602" name="CustomShape 6"/>
          <p:cNvSpPr/>
          <p:nvPr/>
        </p:nvSpPr>
        <p:spPr>
          <a:xfrm>
            <a:off x="2841480" y="2140560"/>
            <a:ext cx="2911680" cy="396720"/>
          </a:xfrm>
          <a:prstGeom prst="rect">
            <a:avLst/>
          </a:prstGeom>
          <a:solidFill>
            <a:srgbClr val="ffffff"/>
          </a:solidFill>
          <a:ln w="3240">
            <a:solidFill>
              <a:srgbClr val="d62a2a"/>
            </a:solidFill>
            <a:miter/>
          </a:ln>
        </p:spPr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en-GB">
                <a:solidFill>
                  <a:srgbClr val="ff0000"/>
                </a:solidFill>
                <a:latin typeface="Calibri Bold"/>
                <a:ea typeface="Calibri Bold"/>
              </a:rPr>
              <a:t>Σωματίδια ύλης</a:t>
            </a:r>
            <a:endParaRPr/>
          </a:p>
        </p:txBody>
      </p:sp>
      <p:sp>
        <p:nvSpPr>
          <p:cNvPr id="603" name="CustomShape 7"/>
          <p:cNvSpPr/>
          <p:nvPr/>
        </p:nvSpPr>
        <p:spPr>
          <a:xfrm>
            <a:off x="5943600" y="2140560"/>
            <a:ext cx="3657600" cy="396720"/>
          </a:xfrm>
          <a:prstGeom prst="rect">
            <a:avLst/>
          </a:prstGeom>
          <a:solidFill>
            <a:srgbClr val="ffffff"/>
          </a:solidFill>
          <a:ln w="3240">
            <a:solidFill>
              <a:srgbClr val="d62a2a"/>
            </a:solidFill>
            <a:miter/>
          </a:ln>
        </p:spPr>
        <p:txBody>
          <a:bodyPr lIns="0" rIns="0" tIns="0" bIns="0"/>
          <a:p>
            <a:pPr algn="ctr">
              <a:lnSpc>
                <a:spcPct val="100000"/>
              </a:lnSpc>
            </a:pPr>
            <a:r>
              <a:rPr lang="en-GB" sz="1600">
                <a:solidFill>
                  <a:srgbClr val="d62a2a"/>
                </a:solidFill>
                <a:latin typeface="Calibri"/>
                <a:ea typeface="Calibri"/>
              </a:rPr>
              <a:t>Κάθε κατηγορία σε 3 οικογένειες</a:t>
            </a:r>
            <a:endParaRPr/>
          </a:p>
        </p:txBody>
      </p:sp>
      <p:sp>
        <p:nvSpPr>
          <p:cNvPr id="604" name="CustomShape 8"/>
          <p:cNvSpPr/>
          <p:nvPr/>
        </p:nvSpPr>
        <p:spPr>
          <a:xfrm>
            <a:off x="5599440" y="2641320"/>
            <a:ext cx="738000" cy="21348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GB" sz="1200">
                <a:solidFill>
                  <a:srgbClr val="ffffff"/>
                </a:solidFill>
                <a:latin typeface="Calibri Bold Italic"/>
                <a:ea typeface="Calibri Bold Italic"/>
              </a:rPr>
              <a:t>6 κουάρκ</a:t>
            </a:r>
            <a:endParaRPr/>
          </a:p>
        </p:txBody>
      </p:sp>
      <p:sp>
        <p:nvSpPr>
          <p:cNvPr id="605" name="CustomShape 9"/>
          <p:cNvSpPr/>
          <p:nvPr/>
        </p:nvSpPr>
        <p:spPr>
          <a:xfrm>
            <a:off x="3675960" y="2641320"/>
            <a:ext cx="846720" cy="21348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GB" sz="1200">
                <a:solidFill>
                  <a:srgbClr val="ffffff"/>
                </a:solidFill>
                <a:latin typeface="Calibri Bold Italic"/>
                <a:ea typeface="Calibri Bold Italic"/>
              </a:rPr>
              <a:t>6 Λεπτόνια</a:t>
            </a:r>
            <a:endParaRPr/>
          </a:p>
        </p:txBody>
      </p:sp>
      <p:sp>
        <p:nvSpPr>
          <p:cNvPr id="606" name="CustomShape 10"/>
          <p:cNvSpPr/>
          <p:nvPr/>
        </p:nvSpPr>
        <p:spPr>
          <a:xfrm>
            <a:off x="393120" y="2274120"/>
            <a:ext cx="1015560" cy="24912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1" lang="en-GB" sz="1400">
                <a:solidFill>
                  <a:srgbClr val="d52929"/>
                </a:solidFill>
                <a:latin typeface="Calibri Bold Italic"/>
                <a:ea typeface="Calibri Bold Italic"/>
              </a:rPr>
              <a:t>Φερμιόνια</a:t>
            </a:r>
            <a:endParaRPr/>
          </a:p>
        </p:txBody>
      </p:sp>
      <p:sp>
        <p:nvSpPr>
          <p:cNvPr id="607" name="CustomShape 11"/>
          <p:cNvSpPr/>
          <p:nvPr/>
        </p:nvSpPr>
        <p:spPr>
          <a:xfrm>
            <a:off x="451080" y="4441680"/>
            <a:ext cx="9290880" cy="1142280"/>
          </a:xfrm>
          <a:prstGeom prst="roundRect">
            <a:avLst>
              <a:gd name="adj" fmla="val 3600"/>
            </a:avLst>
          </a:prstGeom>
          <a:solidFill>
            <a:srgbClr val="003399"/>
          </a:solidFill>
          <a:ln w="3240">
            <a:solidFill>
              <a:srgbClr val="eae7e4"/>
            </a:solidFill>
            <a:round/>
          </a:ln>
        </p:spPr>
      </p:sp>
      <p:sp>
        <p:nvSpPr>
          <p:cNvPr id="608" name="CustomShape 12"/>
          <p:cNvSpPr/>
          <p:nvPr/>
        </p:nvSpPr>
        <p:spPr>
          <a:xfrm>
            <a:off x="4878720" y="4681800"/>
            <a:ext cx="64008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</p:sp>
      <p:pic>
        <p:nvPicPr>
          <p:cNvPr id="609" name="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4892760" y="4749480"/>
            <a:ext cx="641520" cy="500040"/>
          </a:xfrm>
          <a:prstGeom prst="rect">
            <a:avLst/>
          </a:prstGeom>
          <a:ln>
            <a:noFill/>
          </a:ln>
        </p:spPr>
      </p:pic>
      <p:sp>
        <p:nvSpPr>
          <p:cNvPr id="610" name="CustomShape 13"/>
          <p:cNvSpPr/>
          <p:nvPr/>
        </p:nvSpPr>
        <p:spPr>
          <a:xfrm>
            <a:off x="259668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</p:sp>
      <p:sp>
        <p:nvSpPr>
          <p:cNvPr id="611" name="CustomShape 14"/>
          <p:cNvSpPr/>
          <p:nvPr/>
        </p:nvSpPr>
        <p:spPr>
          <a:xfrm>
            <a:off x="587052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</p:sp>
      <p:sp>
        <p:nvSpPr>
          <p:cNvPr id="612" name="CustomShape 15"/>
          <p:cNvSpPr/>
          <p:nvPr/>
        </p:nvSpPr>
        <p:spPr>
          <a:xfrm>
            <a:off x="803772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</p:sp>
      <p:pic>
        <p:nvPicPr>
          <p:cNvPr id="613" name="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2711520" y="4809240"/>
            <a:ext cx="375120" cy="486360"/>
          </a:xfrm>
          <a:prstGeom prst="rect">
            <a:avLst/>
          </a:prstGeom>
          <a:ln>
            <a:noFill/>
          </a:ln>
        </p:spPr>
      </p:pic>
      <p:pic>
        <p:nvPicPr>
          <p:cNvPr id="614" name="" descr=""/>
          <p:cNvPicPr/>
          <p:nvPr/>
        </p:nvPicPr>
        <p:blipFill>
          <a:blip r:embed="rId7"/>
          <a:stretch>
            <a:fillRect/>
          </a:stretch>
        </p:blipFill>
        <p:spPr>
          <a:xfrm>
            <a:off x="5976000" y="4737960"/>
            <a:ext cx="486720" cy="503640"/>
          </a:xfrm>
          <a:prstGeom prst="rect">
            <a:avLst/>
          </a:prstGeom>
          <a:ln>
            <a:noFill/>
          </a:ln>
        </p:spPr>
      </p:pic>
      <p:pic>
        <p:nvPicPr>
          <p:cNvPr id="615" name="" descr=""/>
          <p:cNvPicPr/>
          <p:nvPr/>
        </p:nvPicPr>
        <p:blipFill>
          <a:blip r:embed="rId8"/>
          <a:stretch>
            <a:fillRect/>
          </a:stretch>
        </p:blipFill>
        <p:spPr>
          <a:xfrm>
            <a:off x="8176320" y="4761000"/>
            <a:ext cx="374760" cy="523080"/>
          </a:xfrm>
          <a:prstGeom prst="rect">
            <a:avLst/>
          </a:prstGeom>
          <a:ln>
            <a:noFill/>
          </a:ln>
        </p:spPr>
      </p:pic>
      <p:sp>
        <p:nvSpPr>
          <p:cNvPr id="616" name="CustomShape 16"/>
          <p:cNvSpPr/>
          <p:nvPr/>
        </p:nvSpPr>
        <p:spPr>
          <a:xfrm>
            <a:off x="2286000" y="3945600"/>
            <a:ext cx="4343400" cy="415440"/>
          </a:xfrm>
          <a:prstGeom prst="rect">
            <a:avLst/>
          </a:prstGeom>
          <a:solidFill>
            <a:srgbClr val="ffffff"/>
          </a:solidFill>
          <a:ln w="3240">
            <a:solidFill>
              <a:srgbClr val="003399"/>
            </a:solidFill>
            <a:miter/>
          </a:ln>
        </p:spPr>
        <p:txBody>
          <a:bodyPr lIns="0" rIns="0" tIns="0" bIns="0"/>
          <a:p>
            <a:pPr algn="ctr">
              <a:lnSpc>
                <a:spcPct val="100000"/>
              </a:lnSpc>
            </a:pPr>
            <a:r>
              <a:rPr b="1" lang="en-GB">
                <a:solidFill>
                  <a:srgbClr val="003399"/>
                </a:solidFill>
                <a:latin typeface="Calibri Bold"/>
                <a:ea typeface="Calibri Bold"/>
              </a:rPr>
              <a:t>Διαδότες/φορείς των δυνάμεων</a:t>
            </a:r>
            <a:endParaRPr/>
          </a:p>
        </p:txBody>
      </p:sp>
      <p:sp>
        <p:nvSpPr>
          <p:cNvPr id="617" name="CustomShape 17"/>
          <p:cNvSpPr/>
          <p:nvPr/>
        </p:nvSpPr>
        <p:spPr>
          <a:xfrm>
            <a:off x="7315200" y="3945600"/>
            <a:ext cx="2442600" cy="411840"/>
          </a:xfrm>
          <a:prstGeom prst="rect">
            <a:avLst/>
          </a:prstGeom>
          <a:solidFill>
            <a:srgbClr val="ffffff"/>
          </a:solidFill>
          <a:ln w="3240">
            <a:solidFill>
              <a:srgbClr val="003399"/>
            </a:solidFill>
            <a:miter/>
          </a:ln>
        </p:spPr>
        <p:txBody>
          <a:bodyPr lIns="0" rIns="0" tIns="0" bIns="0"/>
          <a:p>
            <a:pPr algn="ctr">
              <a:lnSpc>
                <a:spcPct val="100000"/>
              </a:lnSpc>
            </a:pPr>
            <a:r>
              <a:rPr lang="en-GB" sz="1600">
                <a:solidFill>
                  <a:srgbClr val="003399"/>
                </a:solidFill>
                <a:latin typeface="Calibri"/>
                <a:ea typeface="Calibri"/>
              </a:rPr>
              <a:t>3 δυνάμεις</a:t>
            </a:r>
            <a:endParaRPr/>
          </a:p>
        </p:txBody>
      </p:sp>
      <p:sp>
        <p:nvSpPr>
          <p:cNvPr id="618" name="CustomShape 18"/>
          <p:cNvSpPr/>
          <p:nvPr/>
        </p:nvSpPr>
        <p:spPr>
          <a:xfrm>
            <a:off x="1560960" y="4464720"/>
            <a:ext cx="663840" cy="22176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GB" sz="1200">
                <a:solidFill>
                  <a:srgbClr val="ffffff"/>
                </a:solidFill>
                <a:latin typeface="Calibri Bold Italic"/>
                <a:ea typeface="Calibri Bold Italic"/>
              </a:rPr>
              <a:t>Φωτόνιο</a:t>
            </a:r>
            <a:endParaRPr/>
          </a:p>
        </p:txBody>
      </p:sp>
      <p:sp>
        <p:nvSpPr>
          <p:cNvPr id="619" name="CustomShape 19"/>
          <p:cNvSpPr/>
          <p:nvPr/>
        </p:nvSpPr>
        <p:spPr>
          <a:xfrm>
            <a:off x="4477680" y="4464720"/>
            <a:ext cx="2827800" cy="22176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GB" sz="1200">
                <a:solidFill>
                  <a:srgbClr val="ffffff"/>
                </a:solidFill>
                <a:latin typeface="Calibri Bold Italic"/>
                <a:ea typeface="Calibri Bold Italic"/>
              </a:rPr>
              <a:t>3 “Ασθενή” Μποζόνια (Weak Bosons)</a:t>
            </a:r>
            <a:endParaRPr/>
          </a:p>
        </p:txBody>
      </p:sp>
      <p:sp>
        <p:nvSpPr>
          <p:cNvPr id="620" name="CustomShape 20"/>
          <p:cNvSpPr/>
          <p:nvPr/>
        </p:nvSpPr>
        <p:spPr>
          <a:xfrm>
            <a:off x="8217000" y="4464720"/>
            <a:ext cx="924120" cy="22176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GB" sz="1200">
                <a:solidFill>
                  <a:srgbClr val="ffffff"/>
                </a:solidFill>
                <a:latin typeface="Calibri Bold Italic"/>
                <a:ea typeface="Calibri Bold Italic"/>
              </a:rPr>
              <a:t>8 Γκλουόνια</a:t>
            </a:r>
            <a:endParaRPr/>
          </a:p>
        </p:txBody>
      </p:sp>
      <p:sp>
        <p:nvSpPr>
          <p:cNvPr id="621" name="CustomShape 21"/>
          <p:cNvSpPr/>
          <p:nvPr/>
        </p:nvSpPr>
        <p:spPr>
          <a:xfrm>
            <a:off x="7690320" y="5308920"/>
            <a:ext cx="1488240" cy="29520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GB" sz="1600">
                <a:solidFill>
                  <a:srgbClr val="ffffff"/>
                </a:solidFill>
                <a:latin typeface="Calibri Bold Italic"/>
                <a:ea typeface="Calibri Bold Italic"/>
              </a:rPr>
              <a:t>Ισχυρή δύναμη</a:t>
            </a:r>
            <a:endParaRPr/>
          </a:p>
        </p:txBody>
      </p:sp>
      <p:sp>
        <p:nvSpPr>
          <p:cNvPr id="622" name="CustomShape 22"/>
          <p:cNvSpPr/>
          <p:nvPr/>
        </p:nvSpPr>
        <p:spPr>
          <a:xfrm>
            <a:off x="4997880" y="5316120"/>
            <a:ext cx="1669680" cy="29556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lang="en-GB" sz="1600">
                <a:solidFill>
                  <a:srgbClr val="ffffff"/>
                </a:solidFill>
                <a:latin typeface="Calibri Bold Italic"/>
                <a:ea typeface="Calibri Bold Italic"/>
              </a:rPr>
              <a:t>Ασθενής δύναμη</a:t>
            </a:r>
            <a:endParaRPr/>
          </a:p>
        </p:txBody>
      </p:sp>
      <p:sp>
        <p:nvSpPr>
          <p:cNvPr id="623" name="CustomShape 23"/>
          <p:cNvSpPr/>
          <p:nvPr/>
        </p:nvSpPr>
        <p:spPr>
          <a:xfrm>
            <a:off x="549000" y="4884120"/>
            <a:ext cx="1949040" cy="676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en-GB" sz="1600">
                <a:solidFill>
                  <a:srgbClr val="ffffff"/>
                </a:solidFill>
                <a:latin typeface="Calibri Bold Italic"/>
                <a:ea typeface="Calibri Bold Italic"/>
              </a:rPr>
              <a:t>Ηλεκτρομαγνητική</a:t>
            </a:r>
            <a:endParaRPr/>
          </a:p>
          <a:p>
            <a:pPr>
              <a:lnSpc>
                <a:spcPct val="100000"/>
              </a:lnSpc>
            </a:pPr>
            <a:r>
              <a:rPr lang="en-GB" sz="1600">
                <a:solidFill>
                  <a:srgbClr val="ffffff"/>
                </a:solidFill>
                <a:latin typeface="Calibri Bold Italic"/>
                <a:ea typeface="Calibri Bold Italic"/>
              </a:rPr>
              <a:t>δύναμη</a:t>
            </a:r>
            <a:endParaRPr/>
          </a:p>
        </p:txBody>
      </p:sp>
      <p:sp>
        <p:nvSpPr>
          <p:cNvPr id="624" name="CustomShape 24"/>
          <p:cNvSpPr/>
          <p:nvPr/>
        </p:nvSpPr>
        <p:spPr>
          <a:xfrm>
            <a:off x="248040" y="4084200"/>
            <a:ext cx="982080" cy="258840"/>
          </a:xfrm>
          <a:prstGeom prst="rect">
            <a:avLst/>
          </a:prstGeom>
          <a:noFill/>
          <a:ln>
            <a:noFill/>
          </a:ln>
        </p:spPr>
        <p:txBody>
          <a:bodyPr wrap="none" lIns="0" rIns="0" tIns="0" bIns="0"/>
          <a:p>
            <a:pPr>
              <a:lnSpc>
                <a:spcPct val="100000"/>
              </a:lnSpc>
            </a:pPr>
            <a:r>
              <a:rPr b="1" lang="en-GB" sz="1400">
                <a:solidFill>
                  <a:srgbClr val="1c4a94"/>
                </a:solidFill>
                <a:latin typeface="Calibri Bold Italic"/>
                <a:ea typeface="Calibri Bold Italic"/>
              </a:rPr>
              <a:t>Μποζόνια</a:t>
            </a:r>
            <a:endParaRPr/>
          </a:p>
        </p:txBody>
      </p:sp>
      <p:sp>
        <p:nvSpPr>
          <p:cNvPr id="625" name="CustomShape 25"/>
          <p:cNvSpPr/>
          <p:nvPr/>
        </p:nvSpPr>
        <p:spPr>
          <a:xfrm>
            <a:off x="1371600" y="5879160"/>
            <a:ext cx="7772400" cy="944280"/>
          </a:xfrm>
          <a:prstGeom prst="roundRect">
            <a:avLst>
              <a:gd name="adj" fmla="val 3600"/>
            </a:avLst>
          </a:prstGeom>
          <a:solidFill>
            <a:srgbClr val="333333"/>
          </a:solidFill>
          <a:ln w="3240">
            <a:solidFill>
              <a:srgbClr val="eae7e4"/>
            </a:solidFill>
            <a:round/>
          </a:ln>
        </p:spPr>
      </p:sp>
      <p:sp>
        <p:nvSpPr>
          <p:cNvPr id="626" name="CustomShape 26"/>
          <p:cNvSpPr/>
          <p:nvPr/>
        </p:nvSpPr>
        <p:spPr>
          <a:xfrm>
            <a:off x="3906000" y="6061320"/>
            <a:ext cx="579240" cy="5680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</p:sp>
      <p:sp>
        <p:nvSpPr>
          <p:cNvPr id="627" name="CustomShape 27"/>
          <p:cNvSpPr/>
          <p:nvPr/>
        </p:nvSpPr>
        <p:spPr>
          <a:xfrm>
            <a:off x="3906000" y="6064560"/>
            <a:ext cx="579240" cy="568080"/>
          </a:xfrm>
          <a:prstGeom prst="ellipse">
            <a:avLst/>
          </a:prstGeom>
          <a:solidFill>
            <a:srgbClr val="ffff00"/>
          </a:solidFill>
          <a:ln w="3240">
            <a:solidFill>
              <a:srgbClr val="eae7e4"/>
            </a:solidFill>
            <a:round/>
          </a:ln>
        </p:spPr>
      </p:sp>
      <p:pic>
        <p:nvPicPr>
          <p:cNvPr id="628" name="" descr=""/>
          <p:cNvPicPr/>
          <p:nvPr/>
        </p:nvPicPr>
        <p:blipFill>
          <a:blip r:embed="rId9"/>
          <a:stretch>
            <a:fillRect/>
          </a:stretch>
        </p:blipFill>
        <p:spPr>
          <a:xfrm>
            <a:off x="3969360" y="6125040"/>
            <a:ext cx="463680" cy="408960"/>
          </a:xfrm>
          <a:prstGeom prst="rect">
            <a:avLst/>
          </a:prstGeom>
          <a:ln>
            <a:noFill/>
          </a:ln>
        </p:spPr>
      </p:pic>
      <p:sp>
        <p:nvSpPr>
          <p:cNvPr id="629" name="CustomShape 28"/>
          <p:cNvSpPr/>
          <p:nvPr/>
        </p:nvSpPr>
        <p:spPr>
          <a:xfrm>
            <a:off x="2073960" y="6135840"/>
            <a:ext cx="1815840" cy="317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en-GB" sz="1600">
                <a:solidFill>
                  <a:srgbClr val="ffff00"/>
                </a:solidFill>
                <a:latin typeface="Calibri Bold Italic"/>
                <a:ea typeface="Calibri Bold Italic"/>
              </a:rPr>
              <a:t>Μποζόνιο Higgs (BEH)</a:t>
            </a:r>
            <a:endParaRPr/>
          </a:p>
        </p:txBody>
      </p:sp>
      <p:sp>
        <p:nvSpPr>
          <p:cNvPr id="630" name="CustomShape 29"/>
          <p:cNvSpPr/>
          <p:nvPr/>
        </p:nvSpPr>
        <p:spPr>
          <a:xfrm>
            <a:off x="4645800" y="6135840"/>
            <a:ext cx="4343400" cy="5587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</a:pPr>
            <a:r>
              <a:rPr lang="en-GB" sz="1600">
                <a:solidFill>
                  <a:srgbClr val="ffff00"/>
                </a:solidFill>
                <a:latin typeface="Calibri Bold Italic"/>
                <a:ea typeface="Calibri Bold Italic"/>
              </a:rPr>
              <a:t>“</a:t>
            </a:r>
            <a:r>
              <a:rPr lang="en-GB" sz="1600">
                <a:solidFill>
                  <a:srgbClr val="ffff00"/>
                </a:solidFill>
                <a:latin typeface="Calibri Bold Italic"/>
                <a:ea typeface="Calibri Bold Italic"/>
              </a:rPr>
              <a:t>Σπάει” την Ηλεκτρασθενή Συμμετρία</a:t>
            </a:r>
            <a:endParaRPr/>
          </a:p>
          <a:p>
            <a:pPr>
              <a:lnSpc>
                <a:spcPct val="100000"/>
              </a:lnSpc>
            </a:pPr>
            <a:r>
              <a:rPr lang="en-GB" sz="1600">
                <a:solidFill>
                  <a:srgbClr val="ffff00"/>
                </a:solidFill>
                <a:latin typeface="Calibri Bold Italic"/>
                <a:ea typeface="Calibri Bold Italic"/>
              </a:rPr>
              <a:t>Δίνει μάζα στα </a:t>
            </a:r>
            <a:r>
              <a:rPr b="1" lang="en-GB" sz="1600">
                <a:solidFill>
                  <a:srgbClr val="ffff00"/>
                </a:solidFill>
                <a:latin typeface="Calibri Bold Italic"/>
                <a:ea typeface="Calibri Bold Italic"/>
              </a:rPr>
              <a:t>στοιχειώδη σωματίδια</a:t>
            </a:r>
            <a:endParaRPr/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30320" y="423000"/>
            <a:ext cx="9829080" cy="2371320"/>
          </a:xfrm>
          <a:prstGeom prst="rect">
            <a:avLst/>
          </a:prstGeom>
          <a:ln>
            <a:noFill/>
          </a:ln>
        </p:spPr>
      </p:pic>
      <p:sp>
        <p:nvSpPr>
          <p:cNvPr id="632" name="CustomShape 1"/>
          <p:cNvSpPr/>
          <p:nvPr/>
        </p:nvSpPr>
        <p:spPr>
          <a:xfrm>
            <a:off x="4080960" y="2848320"/>
            <a:ext cx="5846040" cy="2953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just">
              <a:lnSpc>
                <a:spcPct val="100000"/>
              </a:lnSpc>
            </a:pPr>
            <a:r>
              <a:rPr lang="en-GB">
                <a:solidFill>
                  <a:srgbClr val="ff0000"/>
                </a:solidFill>
                <a:latin typeface="Trebuchet MS"/>
                <a:ea typeface="Trebuchet MS"/>
              </a:rPr>
              <a:t>8 Οκτωβρίου 2013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n-GB">
                <a:solidFill>
                  <a:srgbClr val="000000"/>
                </a:solidFill>
                <a:latin typeface="Trebuchet MS"/>
                <a:ea typeface="Trebuchet MS"/>
              </a:rPr>
              <a:t>Η Βασιλική Σουηδική Ακαδημία Επιστημών αποφάσησε να απονείμει το βραβείο Nobel Φυσικής του 2013 στους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b="1" lang="en-GB" sz="2200">
                <a:solidFill>
                  <a:srgbClr val="ff0000"/>
                </a:solidFill>
                <a:latin typeface="Trebuchet MS"/>
                <a:ea typeface="Trebuchet MS"/>
              </a:rPr>
              <a:t>François Englert and Peter Higgs 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i="1" lang="en-GB">
                <a:solidFill>
                  <a:srgbClr val="000000"/>
                </a:solidFill>
                <a:latin typeface="Trebuchet MS"/>
                <a:ea typeface="Trebuchet MS"/>
              </a:rPr>
              <a:t>“</a:t>
            </a:r>
            <a:r>
              <a:rPr i="1" lang="en-GB">
                <a:solidFill>
                  <a:srgbClr val="000000"/>
                </a:solidFill>
                <a:latin typeface="Trebuchet MS"/>
                <a:ea typeface="Trebuchet MS"/>
              </a:rPr>
              <a:t>για τη </a:t>
            </a:r>
            <a:r>
              <a:rPr i="1" lang="en-GB">
                <a:solidFill>
                  <a:srgbClr val="0000ff"/>
                </a:solidFill>
                <a:latin typeface="Trebuchet MS"/>
                <a:ea typeface="Trebuchet MS"/>
              </a:rPr>
              <a:t>θεωρητική ανακάλυψη ενός μηχανισμού</a:t>
            </a:r>
            <a:r>
              <a:rPr i="1" lang="en-GB">
                <a:solidFill>
                  <a:srgbClr val="000000"/>
                </a:solidFill>
                <a:latin typeface="Trebuchet MS"/>
                <a:ea typeface="Trebuchet MS"/>
              </a:rPr>
              <a:t> που συνεισφέρει στην </a:t>
            </a:r>
            <a:r>
              <a:rPr i="1" lang="en-GB">
                <a:solidFill>
                  <a:srgbClr val="0000ff"/>
                </a:solidFill>
                <a:latin typeface="Trebuchet MS"/>
                <a:ea typeface="Trebuchet MS"/>
              </a:rPr>
              <a:t>κατανόηση της μάζας των υπο-ατομικών σωματιδίων</a:t>
            </a:r>
            <a:r>
              <a:rPr i="1" lang="en-GB">
                <a:solidFill>
                  <a:srgbClr val="000000"/>
                </a:solidFill>
                <a:latin typeface="Trebuchet MS"/>
                <a:ea typeface="Trebuchet MS"/>
              </a:rPr>
              <a:t>, και ο οποίος μηχανισμός επιβεβαιώθηκε πρόσφατα μέσω της </a:t>
            </a:r>
            <a:r>
              <a:rPr b="1" i="1" lang="en-GB">
                <a:solidFill>
                  <a:srgbClr val="0000ff"/>
                </a:solidFill>
                <a:latin typeface="Trebuchet MS"/>
                <a:ea typeface="Trebuchet MS"/>
              </a:rPr>
              <a:t>ανακάλυψης του προβλεπόμενου  θεμελιώδους σωματιδίου</a:t>
            </a:r>
            <a:r>
              <a:rPr b="1" i="1" lang="en-GB">
                <a:solidFill>
                  <a:srgbClr val="000000"/>
                </a:solidFill>
                <a:latin typeface="Trebuchet MS"/>
                <a:ea typeface="Trebuchet MS"/>
              </a:rPr>
              <a:t> από τα </a:t>
            </a:r>
            <a:r>
              <a:rPr b="1" i="1" lang="en-GB">
                <a:solidFill>
                  <a:srgbClr val="0000ff"/>
                </a:solidFill>
                <a:latin typeface="Trebuchet MS"/>
                <a:ea typeface="Trebuchet MS"/>
              </a:rPr>
              <a:t>πειράματα ATLAS και CMS στον Μεγάλο Συγκρουστήρα Αδρονίων του CERN</a:t>
            </a:r>
            <a:r>
              <a:rPr b="1" i="1" lang="en-GB">
                <a:solidFill>
                  <a:srgbClr val="000000"/>
                </a:solidFill>
                <a:latin typeface="Trebuchet MS"/>
                <a:ea typeface="Trebuchet MS"/>
              </a:rPr>
              <a:t>.</a:t>
            </a:r>
            <a:r>
              <a:rPr i="1" lang="en-GB">
                <a:solidFill>
                  <a:srgbClr val="000000"/>
                </a:solidFill>
                <a:latin typeface="Trebuchet MS"/>
                <a:ea typeface="Trebuchet MS"/>
              </a:rPr>
              <a:t>”</a:t>
            </a:r>
            <a:endParaRPr/>
          </a:p>
        </p:txBody>
      </p:sp>
      <p:pic>
        <p:nvPicPr>
          <p:cNvPr id="63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27800" y="3286440"/>
            <a:ext cx="3867840" cy="2880360"/>
          </a:xfrm>
          <a:prstGeom prst="rect">
            <a:avLst/>
          </a:prstGeom>
          <a:ln>
            <a:noFill/>
          </a:ln>
        </p:spPr>
      </p:pic>
      <p:sp>
        <p:nvSpPr>
          <p:cNvPr id="634" name="TextShape 2"/>
          <p:cNvSpPr txBox="1"/>
          <p:nvPr/>
        </p:nvSpPr>
        <p:spPr>
          <a:xfrm>
            <a:off x="199440" y="5851080"/>
            <a:ext cx="1208160" cy="8038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ff0000"/>
                </a:solidFill>
                <a:latin typeface="DejaVu Sans"/>
              </a:rPr>
              <a:t>Peter </a:t>
            </a:r>
            <a:endParaRPr/>
          </a:p>
          <a:p>
            <a:r>
              <a:rPr lang="en-US" sz="2400">
                <a:solidFill>
                  <a:srgbClr val="ff0000"/>
                </a:solidFill>
                <a:latin typeface="DejaVu Sans"/>
              </a:rPr>
              <a:t>Higgs</a:t>
            </a:r>
            <a:endParaRPr/>
          </a:p>
        </p:txBody>
      </p:sp>
      <p:sp>
        <p:nvSpPr>
          <p:cNvPr id="635" name="TextShape 3"/>
          <p:cNvSpPr txBox="1"/>
          <p:nvPr/>
        </p:nvSpPr>
        <p:spPr>
          <a:xfrm>
            <a:off x="2431440" y="5851440"/>
            <a:ext cx="1436400" cy="8038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400">
                <a:solidFill>
                  <a:srgbClr val="ff0000"/>
                </a:solidFill>
                <a:latin typeface="DejaVu Sans"/>
              </a:rPr>
              <a:t>Francois</a:t>
            </a:r>
            <a:endParaRPr/>
          </a:p>
          <a:p>
            <a:r>
              <a:rPr lang="en-US" sz="2400">
                <a:solidFill>
                  <a:srgbClr val="ff0000"/>
                </a:solidFill>
                <a:latin typeface="DejaVu Sans"/>
              </a:rPr>
              <a:t>Englert</a:t>
            </a:r>
            <a:endParaRPr/>
          </a:p>
        </p:txBody>
      </p:sp>
      <p:sp>
        <p:nvSpPr>
          <p:cNvPr id="636" name="Line 4"/>
          <p:cNvSpPr/>
          <p:nvPr/>
        </p:nvSpPr>
        <p:spPr>
          <a:xfrm>
            <a:off x="4113000" y="6748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637" name="Line 5"/>
          <p:cNvSpPr/>
          <p:nvPr/>
        </p:nvSpPr>
        <p:spPr>
          <a:xfrm>
            <a:off x="8037000" y="6208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  <p:sp>
        <p:nvSpPr>
          <p:cNvPr id="638" name="Line 6"/>
          <p:cNvSpPr/>
          <p:nvPr/>
        </p:nvSpPr>
        <p:spPr>
          <a:xfrm>
            <a:off x="7713000" y="6460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TextShape 1"/>
          <p:cNvSpPr txBox="1"/>
          <p:nvPr/>
        </p:nvSpPr>
        <p:spPr>
          <a:xfrm>
            <a:off x="504000" y="1915920"/>
            <a:ext cx="9071640" cy="2899800"/>
          </a:xfrm>
          <a:prstGeom prst="rect">
            <a:avLst/>
          </a:prstGeom>
        </p:spPr>
        <p:txBody>
          <a:bodyPr lIns="27360" rIns="27360" tIns="27360" bIns="27360" anchor="ctr"/>
          <a:p>
            <a:pPr algn="ctr"/>
            <a:r>
              <a:rPr lang="en-GB" sz="3200">
                <a:latin typeface="Bitstream Vera Sans"/>
              </a:rPr>
              <a:t>3. Πώς παράγουμε σωματίδια;</a:t>
            </a:r>
            <a:endParaRPr/>
          </a:p>
          <a:p>
            <a:pPr algn="ctr"/>
            <a:r>
              <a:rPr lang="en-GB" sz="3200">
                <a:latin typeface="Bitstream Vera Sans"/>
              </a:rPr>
              <a:t>Επιταχυντές ως μικροσκόπια </a:t>
            </a:r>
            <a:endParaRPr/>
          </a:p>
          <a:p>
            <a:pPr algn="ctr"/>
            <a:r>
              <a:rPr lang="en-GB" sz="3200">
                <a:latin typeface="Bitstream Vera Sans"/>
              </a:rPr>
              <a:t>και ως... </a:t>
            </a:r>
            <a:endParaRPr/>
          </a:p>
          <a:p>
            <a:pPr algn="ctr"/>
            <a:r>
              <a:rPr lang="en-GB" sz="3200">
                <a:latin typeface="Bitstream Vera Sans"/>
              </a:rPr>
              <a:t>τηλεσκόπια</a:t>
            </a:r>
            <a:endParaRPr/>
          </a:p>
          <a:p>
            <a:pPr algn="ctr"/>
            <a:r>
              <a:rPr lang="en-GB" sz="3200">
                <a:latin typeface="Bitstream Vera Sans"/>
              </a:rPr>
              <a:t>η σχέση με τη </a:t>
            </a:r>
            <a:endParaRPr/>
          </a:p>
          <a:p>
            <a:pPr algn="ctr"/>
            <a:r>
              <a:rPr lang="en-GB" sz="3200">
                <a:latin typeface="Bitstream Vera Sans"/>
              </a:rPr>
              <a:t>“</a:t>
            </a:r>
            <a:r>
              <a:rPr lang="en-GB" sz="3200">
                <a:latin typeface="Bitstream Vera Sans"/>
              </a:rPr>
              <a:t>Μεγάλη Έκρηξη” (Big Bang)</a:t>
            </a:r>
            <a:endParaRPr/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TextShape 1"/>
          <p:cNvSpPr txBox="1"/>
          <p:nvPr/>
        </p:nvSpPr>
        <p:spPr>
          <a:xfrm>
            <a:off x="504000" y="409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Bitstream Vera Sans"/>
              </a:rPr>
              <a:t>Μια εικόνα είναι 1000 λέξεις:</a:t>
            </a:r>
            <a:endParaRPr/>
          </a:p>
        </p:txBody>
      </p:sp>
      <p:sp>
        <p:nvSpPr>
          <p:cNvPr id="641" name="TextShape 2"/>
          <p:cNvSpPr txBox="1"/>
          <p:nvPr/>
        </p:nvSpPr>
        <p:spPr>
          <a:xfrm>
            <a:off x="1691280" y="1399680"/>
            <a:ext cx="2548080" cy="44640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./LHC-event.mov</a:t>
            </a:r>
            <a:endParaRPr/>
          </a:p>
        </p:txBody>
      </p:sp>
    </p:spTree>
  </p:cSld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504000" y="61920"/>
            <a:ext cx="9071640" cy="94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Πώς παράγουμε σωματίδια;  </a:t>
            </a:r>
            <a:r>
              <a:rPr lang="en-GB" sz="3200">
                <a:latin typeface="DejaVu Sans"/>
              </a:rPr>
              <a:t>
</a:t>
            </a:r>
            <a:r>
              <a:rPr lang="en-GB" sz="3200">
                <a:latin typeface="DejaVu Sans"/>
              </a:rPr>
              <a:t>Στην πράξη η σκέδαση είναι κάπως έτσι:</a:t>
            </a:r>
            <a:endParaRPr/>
          </a:p>
        </p:txBody>
      </p:sp>
      <p:pic>
        <p:nvPicPr>
          <p:cNvPr id="64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94360" y="1436400"/>
            <a:ext cx="4343040" cy="3009600"/>
          </a:xfrm>
          <a:prstGeom prst="rect">
            <a:avLst/>
          </a:prstGeom>
          <a:ln>
            <a:noFill/>
          </a:ln>
        </p:spPr>
      </p:pic>
      <p:sp>
        <p:nvSpPr>
          <p:cNvPr id="644" name="TextShape 2"/>
          <p:cNvSpPr txBox="1"/>
          <p:nvPr/>
        </p:nvSpPr>
        <p:spPr>
          <a:xfrm>
            <a:off x="505800" y="999000"/>
            <a:ext cx="7861320" cy="44712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 </a:t>
            </a:r>
            <a:r>
              <a:rPr lang="en-GB" sz="2400">
                <a:solidFill>
                  <a:srgbClr val="0000ff"/>
                </a:solidFill>
                <a:latin typeface="Bitstream Vera Sans"/>
              </a:rPr>
              <a:t>Πειράματα σκέδασης – συγκρούσεις σωματιδίων</a:t>
            </a:r>
            <a:endParaRPr/>
          </a:p>
        </p:txBody>
      </p:sp>
      <p:sp>
        <p:nvSpPr>
          <p:cNvPr id="645" name="Line 3"/>
          <p:cNvSpPr/>
          <p:nvPr/>
        </p:nvSpPr>
        <p:spPr>
          <a:xfrm>
            <a:off x="3852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46" name="Line 4"/>
          <p:cNvSpPr/>
          <p:nvPr/>
        </p:nvSpPr>
        <p:spPr>
          <a:xfrm flipH="1">
            <a:off x="43434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47" name="CustomShape 5"/>
          <p:cNvSpPr/>
          <p:nvPr/>
        </p:nvSpPr>
        <p:spPr>
          <a:xfrm rot="20100000">
            <a:off x="4740840" y="1877040"/>
            <a:ext cx="5486400" cy="914400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wrap="none" lIns="90000" rIns="90000" tIns="45000" bIns="45000" anchor="ctr"/>
          <a:p>
            <a:pPr algn="ctr"/>
            <a:r>
              <a:rPr lang="en-GB" sz="2800">
                <a:latin typeface="Bitstream Vera Sans"/>
              </a:rPr>
              <a:t>Παράγονται “νέα”σωματίδια!</a:t>
            </a:r>
            <a:endParaRPr/>
          </a:p>
        </p:txBody>
      </p:sp>
      <p:pic>
        <p:nvPicPr>
          <p:cNvPr id="64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764760" y="5029200"/>
            <a:ext cx="2008440" cy="1953000"/>
          </a:xfrm>
          <a:prstGeom prst="rect">
            <a:avLst/>
          </a:prstGeom>
          <a:ln>
            <a:noFill/>
          </a:ln>
        </p:spPr>
      </p:pic>
      <p:sp>
        <p:nvSpPr>
          <p:cNvPr id="649" name="TextShape 6"/>
          <p:cNvSpPr txBox="1"/>
          <p:nvPr/>
        </p:nvSpPr>
        <p:spPr>
          <a:xfrm>
            <a:off x="578160" y="5528520"/>
            <a:ext cx="140904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solidFill>
                  <a:srgbClr val="ff0000"/>
                </a:solidFill>
                <a:latin typeface="DejaVu Sans"/>
              </a:rPr>
              <a:t>ενέργεια</a:t>
            </a:r>
            <a:endParaRPr/>
          </a:p>
        </p:txBody>
      </p:sp>
      <p:sp>
        <p:nvSpPr>
          <p:cNvPr id="650" name="TextShape 7"/>
          <p:cNvSpPr txBox="1"/>
          <p:nvPr/>
        </p:nvSpPr>
        <p:spPr>
          <a:xfrm>
            <a:off x="2072880" y="5837400"/>
            <a:ext cx="87876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solidFill>
                  <a:srgbClr val="0000ff"/>
                </a:solidFill>
                <a:latin typeface="DejaVu Sans"/>
              </a:rPr>
              <a:t>μάζα</a:t>
            </a:r>
            <a:endParaRPr/>
          </a:p>
        </p:txBody>
      </p:sp>
      <p:sp>
        <p:nvSpPr>
          <p:cNvPr id="651" name="TextShape 8"/>
          <p:cNvSpPr txBox="1"/>
          <p:nvPr/>
        </p:nvSpPr>
        <p:spPr>
          <a:xfrm>
            <a:off x="2984760" y="6210000"/>
            <a:ext cx="371196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c = ταχύτητα του φωτός</a:t>
            </a:r>
            <a:endParaRPr/>
          </a:p>
        </p:txBody>
      </p:sp>
      <p:sp>
        <p:nvSpPr>
          <p:cNvPr id="652" name="TextShape 9"/>
          <p:cNvSpPr txBox="1"/>
          <p:nvPr/>
        </p:nvSpPr>
        <p:spPr>
          <a:xfrm>
            <a:off x="1672560" y="4910400"/>
            <a:ext cx="2798280" cy="5644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200">
                <a:solidFill>
                  <a:srgbClr val="ff0000"/>
                </a:solidFill>
                <a:latin typeface="DejaVu Sans"/>
              </a:rPr>
              <a:t>E</a:t>
            </a:r>
            <a:r>
              <a:rPr lang="en-US" sz="3200">
                <a:solidFill>
                  <a:srgbClr val="3333cc"/>
                </a:solidFill>
                <a:latin typeface="DejaVu Sans"/>
              </a:rPr>
              <a:t> = m</a:t>
            </a:r>
            <a:r>
              <a:rPr lang="en-US" sz="3200">
                <a:solidFill>
                  <a:srgbClr val="000000"/>
                </a:solidFill>
                <a:latin typeface="DejaVu Sans"/>
              </a:rPr>
              <a:t>c</a:t>
            </a:r>
            <a:r>
              <a:rPr lang="en-US" sz="3200" baseline="30000">
                <a:solidFill>
                  <a:srgbClr val="000000"/>
                </a:solidFill>
                <a:latin typeface="DejaVu Sans"/>
              </a:rPr>
              <a:t>2</a:t>
            </a:r>
            <a:endParaRPr/>
          </a:p>
        </p:txBody>
      </p:sp>
      <p:sp>
        <p:nvSpPr>
          <p:cNvPr id="653" name="Line 10"/>
          <p:cNvSpPr/>
          <p:nvPr/>
        </p:nvSpPr>
        <p:spPr>
          <a:xfrm flipV="1">
            <a:off x="1515960" y="54018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54" name="Line 11"/>
          <p:cNvSpPr/>
          <p:nvPr/>
        </p:nvSpPr>
        <p:spPr>
          <a:xfrm flipV="1">
            <a:off x="2514960" y="54864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55" name="Line 12"/>
          <p:cNvSpPr/>
          <p:nvPr/>
        </p:nvSpPr>
        <p:spPr>
          <a:xfrm flipV="1">
            <a:off x="3128760" y="5486400"/>
            <a:ext cx="0" cy="685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56" name="CustomShape 13"/>
          <p:cNvSpPr/>
          <p:nvPr/>
        </p:nvSpPr>
        <p:spPr>
          <a:xfrm>
            <a:off x="7315560" y="4536000"/>
            <a:ext cx="2514600" cy="914400"/>
          </a:xfrm>
          <a:prstGeom prst="wedgeRoundRectCallout">
            <a:avLst>
              <a:gd name="adj1" fmla="val 4931"/>
              <a:gd name="adj2" fmla="val 2979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90000" rIns="90000" tIns="45000" bIns="45000" anchor="ctr"/>
          <a:p>
            <a:pPr algn="ctr"/>
            <a:r>
              <a:rPr lang="en-GB">
                <a:latin typeface="Bitstream Vera Sans"/>
              </a:rPr>
              <a:t>Η μάζα είναι μια μορφή ενέργειας</a:t>
            </a:r>
            <a:endParaRPr/>
          </a:p>
        </p:txBody>
      </p:sp>
    </p:spTree>
  </p:cSld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extShape 1"/>
          <p:cNvSpPr txBox="1"/>
          <p:nvPr/>
        </p:nvSpPr>
        <p:spPr>
          <a:xfrm>
            <a:off x="504000" y="2388960"/>
            <a:ext cx="9071640" cy="2183040"/>
          </a:xfrm>
          <a:prstGeom prst="rect">
            <a:avLst/>
          </a:prstGeom>
        </p:spPr>
        <p:txBody>
          <a:bodyPr lIns="27360" rIns="27360" tIns="27360" bIns="27360" anchor="ctr"/>
          <a:p>
            <a:pPr algn="ctr"/>
            <a:r>
              <a:rPr lang="en-GB" sz="3200">
                <a:latin typeface="Bitstream Vera Sans"/>
              </a:rPr>
              <a:t>1. </a:t>
            </a:r>
            <a:r>
              <a:rPr lang="en-GB" sz="3200">
                <a:latin typeface="Bitstream Vera Sans"/>
              </a:rPr>
              <a:t>Γιατί και πώς</a:t>
            </a:r>
            <a:endParaRPr/>
          </a:p>
          <a:p>
            <a:pPr algn="ctr"/>
            <a:r>
              <a:rPr lang="en-GB" sz="3200">
                <a:solidFill>
                  <a:srgbClr val="000000"/>
                </a:solidFill>
                <a:latin typeface="Bitstream Vera Sans"/>
              </a:rPr>
              <a:t>παρατηρούμε τον μικρόκοσμο</a:t>
            </a:r>
            <a:endParaRPr/>
          </a:p>
          <a:p>
            <a:pPr algn="ctr"/>
            <a:r>
              <a:rPr lang="en-GB" sz="3200">
                <a:solidFill>
                  <a:srgbClr val="0000ff"/>
                </a:solidFill>
                <a:latin typeface="Bitstream Vera Sans"/>
              </a:rPr>
              <a:t>Τα πειράματα ως προέκταση των αισθήσεών μας</a:t>
            </a:r>
            <a:endParaRPr/>
          </a:p>
        </p:txBody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32280" y="1600200"/>
            <a:ext cx="3819240" cy="2048400"/>
          </a:xfrm>
          <a:prstGeom prst="rect">
            <a:avLst/>
          </a:prstGeom>
          <a:ln>
            <a:noFill/>
          </a:ln>
        </p:spPr>
      </p:pic>
      <p:sp>
        <p:nvSpPr>
          <p:cNvPr id="658" name="TextShape 1"/>
          <p:cNvSpPr txBox="1"/>
          <p:nvPr/>
        </p:nvSpPr>
        <p:spPr>
          <a:xfrm>
            <a:off x="5486400" y="1888200"/>
            <a:ext cx="1083960" cy="4471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E=100</a:t>
            </a:r>
            <a:endParaRPr/>
          </a:p>
        </p:txBody>
      </p:sp>
      <p:sp>
        <p:nvSpPr>
          <p:cNvPr id="659" name="TextShape 2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Παράγουμε και ανιχνεύουμε σωματίδια</a:t>
            </a:r>
            <a:endParaRPr/>
          </a:p>
        </p:txBody>
      </p:sp>
      <p:pic>
        <p:nvPicPr>
          <p:cNvPr id="66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764400" y="5029200"/>
            <a:ext cx="2008440" cy="1953000"/>
          </a:xfrm>
          <a:prstGeom prst="rect">
            <a:avLst/>
          </a:prstGeom>
          <a:ln>
            <a:noFill/>
          </a:ln>
        </p:spPr>
      </p:pic>
      <p:pic>
        <p:nvPicPr>
          <p:cNvPr id="66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594360" y="1436400"/>
            <a:ext cx="4343040" cy="3009600"/>
          </a:xfrm>
          <a:prstGeom prst="rect">
            <a:avLst/>
          </a:prstGeom>
          <a:ln>
            <a:noFill/>
          </a:ln>
        </p:spPr>
      </p:pic>
      <p:sp>
        <p:nvSpPr>
          <p:cNvPr id="662" name="TextShape 3"/>
          <p:cNvSpPr txBox="1"/>
          <p:nvPr/>
        </p:nvSpPr>
        <p:spPr>
          <a:xfrm>
            <a:off x="577800" y="5528520"/>
            <a:ext cx="140904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solidFill>
                  <a:srgbClr val="ff0000"/>
                </a:solidFill>
                <a:latin typeface="DejaVu Sans"/>
              </a:rPr>
              <a:t>ενέργεια</a:t>
            </a:r>
            <a:endParaRPr/>
          </a:p>
        </p:txBody>
      </p:sp>
      <p:sp>
        <p:nvSpPr>
          <p:cNvPr id="663" name="TextShape 4"/>
          <p:cNvSpPr txBox="1"/>
          <p:nvPr/>
        </p:nvSpPr>
        <p:spPr>
          <a:xfrm>
            <a:off x="2072520" y="5837400"/>
            <a:ext cx="87876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solidFill>
                  <a:srgbClr val="0000ff"/>
                </a:solidFill>
                <a:latin typeface="DejaVu Sans"/>
              </a:rPr>
              <a:t>μάζα</a:t>
            </a:r>
            <a:endParaRPr/>
          </a:p>
        </p:txBody>
      </p:sp>
      <p:sp>
        <p:nvSpPr>
          <p:cNvPr id="664" name="TextShape 5"/>
          <p:cNvSpPr txBox="1"/>
          <p:nvPr/>
        </p:nvSpPr>
        <p:spPr>
          <a:xfrm>
            <a:off x="2984400" y="6210000"/>
            <a:ext cx="371196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c = ταχύτητα του φωτός</a:t>
            </a:r>
            <a:endParaRPr/>
          </a:p>
        </p:txBody>
      </p:sp>
      <p:sp>
        <p:nvSpPr>
          <p:cNvPr id="665" name="TextShape 6"/>
          <p:cNvSpPr txBox="1"/>
          <p:nvPr/>
        </p:nvSpPr>
        <p:spPr>
          <a:xfrm>
            <a:off x="1672200" y="4910400"/>
            <a:ext cx="2798280" cy="56448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3200">
                <a:solidFill>
                  <a:srgbClr val="ff0000"/>
                </a:solidFill>
                <a:latin typeface="DejaVu Sans"/>
              </a:rPr>
              <a:t>E</a:t>
            </a:r>
            <a:r>
              <a:rPr lang="en-US" sz="3200">
                <a:solidFill>
                  <a:srgbClr val="3333cc"/>
                </a:solidFill>
                <a:latin typeface="DejaVu Sans"/>
              </a:rPr>
              <a:t> = m</a:t>
            </a:r>
            <a:r>
              <a:rPr lang="en-US" sz="3200">
                <a:solidFill>
                  <a:srgbClr val="000000"/>
                </a:solidFill>
                <a:latin typeface="DejaVu Sans"/>
              </a:rPr>
              <a:t>c</a:t>
            </a:r>
            <a:r>
              <a:rPr lang="en-US" sz="3200" baseline="30000">
                <a:solidFill>
                  <a:srgbClr val="000000"/>
                </a:solidFill>
                <a:latin typeface="DejaVu Sans"/>
              </a:rPr>
              <a:t>2</a:t>
            </a:r>
            <a:endParaRPr/>
          </a:p>
        </p:txBody>
      </p:sp>
      <p:sp>
        <p:nvSpPr>
          <p:cNvPr id="666" name="Line 7"/>
          <p:cNvSpPr/>
          <p:nvPr/>
        </p:nvSpPr>
        <p:spPr>
          <a:xfrm flipV="1">
            <a:off x="1515600" y="54018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67" name="Line 8"/>
          <p:cNvSpPr/>
          <p:nvPr/>
        </p:nvSpPr>
        <p:spPr>
          <a:xfrm flipV="1">
            <a:off x="2514600" y="54864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68" name="Line 9"/>
          <p:cNvSpPr/>
          <p:nvPr/>
        </p:nvSpPr>
        <p:spPr>
          <a:xfrm flipV="1">
            <a:off x="3128400" y="5486400"/>
            <a:ext cx="0" cy="685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69" name="TextShape 10"/>
          <p:cNvSpPr txBox="1"/>
          <p:nvPr/>
        </p:nvSpPr>
        <p:spPr>
          <a:xfrm>
            <a:off x="505800" y="891000"/>
            <a:ext cx="7861320" cy="447120"/>
          </a:xfrm>
          <a:prstGeom prst="rect">
            <a:avLst/>
          </a:prstGeom>
        </p:spPr>
        <p:txBody>
          <a:bodyPr lIns="90000" rIns="90000" tIns="45000" bIns="4500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 </a:t>
            </a:r>
            <a:r>
              <a:rPr lang="en-GB" sz="2400">
                <a:solidFill>
                  <a:srgbClr val="0000ff"/>
                </a:solidFill>
                <a:latin typeface="Bitstream Vera Sans"/>
              </a:rPr>
              <a:t>Πειράματα σκέδασης – συγκρούσεις σωματιδίων</a:t>
            </a:r>
            <a:endParaRPr/>
          </a:p>
        </p:txBody>
      </p:sp>
      <p:sp>
        <p:nvSpPr>
          <p:cNvPr id="670" name="Line 11"/>
          <p:cNvSpPr/>
          <p:nvPr/>
        </p:nvSpPr>
        <p:spPr>
          <a:xfrm>
            <a:off x="3852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71" name="Line 12"/>
          <p:cNvSpPr/>
          <p:nvPr/>
        </p:nvSpPr>
        <p:spPr>
          <a:xfrm flipH="1">
            <a:off x="43434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672" name="CustomShape 13"/>
          <p:cNvSpPr/>
          <p:nvPr/>
        </p:nvSpPr>
        <p:spPr>
          <a:xfrm>
            <a:off x="7315560" y="4536000"/>
            <a:ext cx="2514600" cy="914400"/>
          </a:xfrm>
          <a:prstGeom prst="wedgeRoundRectCallout">
            <a:avLst>
              <a:gd name="adj1" fmla="val 4931"/>
              <a:gd name="adj2" fmla="val 29794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lIns="90000" rIns="90000" tIns="45000" bIns="45000" anchor="ctr"/>
          <a:p>
            <a:pPr algn="ctr"/>
            <a:r>
              <a:rPr lang="en-GB">
                <a:latin typeface="Bitstream Vera Sans"/>
              </a:rPr>
              <a:t>Η μάζα είναι μια μορφή ενέργειας</a:t>
            </a:r>
            <a:endParaRPr/>
          </a:p>
        </p:txBody>
      </p:sp>
      <p:sp>
        <p:nvSpPr>
          <p:cNvPr id="673" name="TextShape 14"/>
          <p:cNvSpPr txBox="1"/>
          <p:nvPr/>
        </p:nvSpPr>
        <p:spPr>
          <a:xfrm>
            <a:off x="8848080" y="1842840"/>
            <a:ext cx="1083960" cy="4471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E=100</a:t>
            </a:r>
            <a:endParaRPr/>
          </a:p>
        </p:txBody>
      </p:sp>
      <p:sp>
        <p:nvSpPr>
          <p:cNvPr id="674" name="CustomShape 15"/>
          <p:cNvSpPr/>
          <p:nvPr/>
        </p:nvSpPr>
        <p:spPr>
          <a:xfrm>
            <a:off x="7335360" y="1892160"/>
            <a:ext cx="1211400" cy="1075320"/>
          </a:xfrm>
          <a:prstGeom prst="irregularSeal2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none" lIns="90000" rIns="90000" tIns="45000" bIns="45000" anchor="ctr"/>
          <a:p>
            <a:pPr algn="ctr"/>
            <a:r>
              <a:rPr lang="en-GB">
                <a:latin typeface="Bitstream Vera Sans"/>
              </a:rPr>
              <a:t>200</a:t>
            </a:r>
            <a:endParaRPr/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TextShape 1"/>
          <p:cNvSpPr txBox="1"/>
          <p:nvPr/>
        </p:nvSpPr>
        <p:spPr>
          <a:xfrm>
            <a:off x="457200" y="130320"/>
            <a:ext cx="9372600" cy="52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DejaVu Sans"/>
              </a:rPr>
              <a:t>Επιταχυντές – σημαντικό εργαλείο έρευνας</a:t>
            </a:r>
            <a:endParaRPr/>
          </a:p>
        </p:txBody>
      </p:sp>
      <p:sp>
        <p:nvSpPr>
          <p:cNvPr id="676" name="TextShape 2"/>
          <p:cNvSpPr txBox="1"/>
          <p:nvPr/>
        </p:nvSpPr>
        <p:spPr>
          <a:xfrm>
            <a:off x="468000" y="734400"/>
            <a:ext cx="9071640" cy="63064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latin typeface="DejaVu Sans"/>
              </a:rPr>
              <a:t>Οι μεγάλες ενέργειες συγκρούσεων επιτρέπουν: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solidFill>
                  <a:srgbClr val="0000ff"/>
                </a:solidFill>
                <a:latin typeface="DejaVu Sans"/>
              </a:rPr>
              <a:t>Να κοιτάμε όλο και πιο βαθιά στην ύλη 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Μεγάλη Ενέργεια → μικρό μήκος κύματος</a:t>
            </a:r>
            <a:endParaRPr/>
          </a:p>
          <a:p>
            <a:pPr>
              <a:lnSpc>
                <a:spcPct val="100000"/>
              </a:lnSpc>
            </a:pPr>
            <a:r>
              <a:rPr lang="en-GB" sz="2200">
                <a:solidFill>
                  <a:srgbClr val="000000"/>
                </a:solidFill>
                <a:latin typeface="DejaVu Sans"/>
                <a:ea typeface="Bitstream Vera Sans"/>
              </a:rPr>
              <a:t>                    </a:t>
            </a:r>
            <a:r>
              <a:rPr lang="en-GB" sz="2200">
                <a:solidFill>
                  <a:srgbClr val="000000"/>
                </a:solidFill>
                <a:latin typeface="DejaVu Sans"/>
                <a:ea typeface="Bitstream Vera Sans"/>
              </a:rPr>
              <a:t>(ορμή)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solidFill>
                  <a:srgbClr val="0000ff"/>
                </a:solidFill>
                <a:latin typeface="DejaVu Sans"/>
              </a:rPr>
              <a:t>Να ανακαλύπτουμε βαρύτερα σωματίδια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US" sz="2000">
                <a:solidFill>
                  <a:srgbClr val="000000"/>
                </a:solidFill>
                <a:latin typeface="DejaVu Sans"/>
              </a:rPr>
              <a:t>Η μάζα είναι μιά μορφή ενέργειας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solidFill>
                  <a:srgbClr val="0000ff"/>
                </a:solidFill>
                <a:latin typeface="DejaVu Sans"/>
              </a:rPr>
              <a:t>Να μελετάμε συνθήκες σαν του πρώιμου σύμπαντος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200">
                <a:latin typeface="DejaVu Sans"/>
              </a:rPr>
              <a:t>Πολύ Ενέργεια σε μικρό χώρο </a:t>
            </a:r>
            <a:endParaRPr/>
          </a:p>
          <a:p>
            <a:pPr>
              <a:lnSpc>
                <a:spcPct val="100000"/>
              </a:lnSpc>
            </a:pPr>
            <a:r>
              <a:rPr lang="en-GB" sz="2200">
                <a:solidFill>
                  <a:srgbClr val="000000"/>
                </a:solidFill>
                <a:latin typeface="DejaVu Sans"/>
                <a:ea typeface="Bitstream Vera Sans"/>
              </a:rPr>
              <a:t>   → </a:t>
            </a:r>
            <a:r>
              <a:rPr lang="en-GB" sz="2200">
                <a:solidFill>
                  <a:srgbClr val="000000"/>
                </a:solidFill>
                <a:latin typeface="DejaVu Sans"/>
                <a:ea typeface="Bitstream Vera Sans"/>
              </a:rPr>
              <a:t>μεγάλες θερμοκρασίες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en-GB" sz="2200">
                <a:solidFill>
                  <a:srgbClr val="0000ff"/>
                </a:solidFill>
                <a:latin typeface="DejaVu Sans"/>
                <a:ea typeface="Bitstream Vera Sans"/>
              </a:rPr>
              <a:t>  </a:t>
            </a:r>
            <a:r>
              <a:rPr lang="en-GB" sz="2200">
                <a:solidFill>
                  <a:srgbClr val="ff0000"/>
                </a:solidFill>
                <a:latin typeface="DejaVu Sans"/>
                <a:ea typeface="Bitstream Vera Sans"/>
              </a:rPr>
              <a:t> </a:t>
            </a:r>
            <a:r>
              <a:rPr b="1" lang="en-GB" sz="2200">
                <a:solidFill>
                  <a:srgbClr val="ff0000"/>
                </a:solidFill>
                <a:latin typeface="DejaVu Sans"/>
                <a:ea typeface="Bitstream Vera Sans"/>
              </a:rPr>
              <a:t>Μελετάμε φαινόμενα και σωματίδια που </a:t>
            </a:r>
            <a:endParaRPr/>
          </a:p>
          <a:p>
            <a:pPr>
              <a:lnSpc>
                <a:spcPct val="100000"/>
              </a:lnSpc>
            </a:pPr>
            <a:r>
              <a:rPr b="1" lang="en-GB" sz="2200">
                <a:solidFill>
                  <a:srgbClr val="ff0000"/>
                </a:solidFill>
                <a:latin typeface="DejaVu Sans"/>
                <a:ea typeface="Bitstream Vera Sans"/>
              </a:rPr>
              <a:t>   </a:t>
            </a:r>
            <a:r>
              <a:rPr b="1" lang="en-GB" sz="2200">
                <a:solidFill>
                  <a:srgbClr val="ff0000"/>
                </a:solidFill>
                <a:latin typeface="DejaVu Sans"/>
                <a:ea typeface="Bitstream Vera Sans"/>
              </a:rPr>
              <a:t>δεν είναι πιά “ορατά” ή υπαρκτά στον σύμπαν</a:t>
            </a:r>
            <a:endParaRPr/>
          </a:p>
        </p:txBody>
      </p:sp>
      <p:pic>
        <p:nvPicPr>
          <p:cNvPr id="677" name="Picture 11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578800" y="833400"/>
            <a:ext cx="1112040" cy="1390680"/>
          </a:xfrm>
          <a:prstGeom prst="rect">
            <a:avLst/>
          </a:prstGeom>
          <a:ln>
            <a:noFill/>
          </a:ln>
        </p:spPr>
      </p:pic>
      <p:sp>
        <p:nvSpPr>
          <p:cNvPr id="678" name="TextShape 3"/>
          <p:cNvSpPr txBox="1"/>
          <p:nvPr/>
        </p:nvSpPr>
        <p:spPr>
          <a:xfrm rot="16200000">
            <a:off x="-593280" y="1814040"/>
            <a:ext cx="192276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μικροσκόπια</a:t>
            </a:r>
            <a:endParaRPr/>
          </a:p>
        </p:txBody>
      </p:sp>
      <p:pic>
        <p:nvPicPr>
          <p:cNvPr id="67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8470800" y="2770200"/>
            <a:ext cx="1310400" cy="1240200"/>
          </a:xfrm>
          <a:prstGeom prst="rect">
            <a:avLst/>
          </a:prstGeom>
          <a:ln>
            <a:noFill/>
          </a:ln>
        </p:spPr>
      </p:pic>
      <p:sp>
        <p:nvSpPr>
          <p:cNvPr id="680" name="TextShape 4"/>
          <p:cNvSpPr txBox="1"/>
          <p:nvPr/>
        </p:nvSpPr>
        <p:spPr>
          <a:xfrm>
            <a:off x="7915680" y="3988800"/>
            <a:ext cx="20505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>
                <a:latin typeface="Bitstream Vera Sans"/>
              </a:rPr>
              <a:t>Einstein</a:t>
            </a:r>
            <a:r>
              <a:rPr lang="en-GB">
                <a:latin typeface="Bitstream Vera Sans"/>
              </a:rPr>
              <a:t> (1905)</a:t>
            </a:r>
            <a:endParaRPr/>
          </a:p>
        </p:txBody>
      </p:sp>
      <p:sp>
        <p:nvSpPr>
          <p:cNvPr id="681" name="CustomShape 5"/>
          <p:cNvSpPr/>
          <p:nvPr/>
        </p:nvSpPr>
        <p:spPr>
          <a:xfrm>
            <a:off x="734400" y="1339200"/>
            <a:ext cx="228600" cy="1143000"/>
          </a:xfrm>
          <a:prstGeom prst="leftBrace">
            <a:avLst>
              <a:gd name="adj1" fmla="val 1800"/>
              <a:gd name="adj2" fmla="val 10800"/>
            </a:avLst>
          </a:prstGeom>
          <a:noFill/>
          <a:ln>
            <a:solidFill>
              <a:srgbClr val="000000"/>
            </a:solidFill>
          </a:ln>
        </p:spPr>
      </p:sp>
      <p:sp>
        <p:nvSpPr>
          <p:cNvPr id="682" name="TextShape 6"/>
          <p:cNvSpPr txBox="1"/>
          <p:nvPr/>
        </p:nvSpPr>
        <p:spPr>
          <a:xfrm>
            <a:off x="6355800" y="3564000"/>
            <a:ext cx="1346400" cy="389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000">
                <a:solidFill>
                  <a:srgbClr val="ff0000"/>
                </a:solidFill>
                <a:latin typeface="DejaVu Sans"/>
              </a:rPr>
              <a:t>E = mc</a:t>
            </a:r>
            <a:r>
              <a:rPr lang="en-US" sz="2000" baseline="30000">
                <a:solidFill>
                  <a:srgbClr val="ff0000"/>
                </a:solidFill>
                <a:latin typeface="DejaVu Sans"/>
              </a:rPr>
              <a:t>2</a:t>
            </a:r>
            <a:r>
              <a:rPr lang="en-GB">
                <a:solidFill>
                  <a:srgbClr val="ff0000"/>
                </a:solidFill>
                <a:latin typeface="Bitstream Vera Sans"/>
              </a:rPr>
              <a:t>  </a:t>
            </a:r>
            <a:endParaRPr/>
          </a:p>
        </p:txBody>
      </p:sp>
      <p:sp>
        <p:nvSpPr>
          <p:cNvPr id="683" name="TextShape 7"/>
          <p:cNvSpPr txBox="1"/>
          <p:nvPr/>
        </p:nvSpPr>
        <p:spPr>
          <a:xfrm>
            <a:off x="7544520" y="2205000"/>
            <a:ext cx="235548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>
                <a:latin typeface="Bitstream Vera Sans"/>
              </a:rPr>
              <a:t>De Broglie</a:t>
            </a:r>
            <a:r>
              <a:rPr lang="en-GB">
                <a:latin typeface="Bitstream Vera Sans"/>
              </a:rPr>
              <a:t> (1924)</a:t>
            </a:r>
            <a:endParaRPr/>
          </a:p>
        </p:txBody>
      </p:sp>
      <p:sp>
        <p:nvSpPr>
          <p:cNvPr id="684" name="TextShape 8"/>
          <p:cNvSpPr txBox="1"/>
          <p:nvPr/>
        </p:nvSpPr>
        <p:spPr>
          <a:xfrm>
            <a:off x="7711560" y="6112800"/>
            <a:ext cx="24105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>
                <a:latin typeface="Bitstream Vera Sans"/>
              </a:rPr>
              <a:t>Boltzman</a:t>
            </a:r>
            <a:r>
              <a:rPr lang="en-GB">
                <a:latin typeface="Bitstream Vera Sans"/>
              </a:rPr>
              <a:t> (~1900)</a:t>
            </a:r>
            <a:endParaRPr/>
          </a:p>
        </p:txBody>
      </p:sp>
      <p:pic>
        <p:nvPicPr>
          <p:cNvPr id="685" name="Picture 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8706240" y="4693680"/>
            <a:ext cx="1120680" cy="1371600"/>
          </a:xfrm>
          <a:prstGeom prst="rect">
            <a:avLst/>
          </a:prstGeom>
          <a:ln>
            <a:noFill/>
          </a:ln>
        </p:spPr>
      </p:pic>
      <p:sp>
        <p:nvSpPr>
          <p:cNvPr id="686" name="CustomShape 9"/>
          <p:cNvSpPr/>
          <p:nvPr/>
        </p:nvSpPr>
        <p:spPr>
          <a:xfrm>
            <a:off x="626760" y="3139560"/>
            <a:ext cx="408240" cy="3407040"/>
          </a:xfrm>
          <a:prstGeom prst="leftBrace">
            <a:avLst>
              <a:gd name="adj1" fmla="val 1800"/>
              <a:gd name="adj2" fmla="val 10800"/>
            </a:avLst>
          </a:prstGeom>
          <a:noFill/>
          <a:ln>
            <a:solidFill>
              <a:srgbClr val="000000"/>
            </a:solidFill>
          </a:ln>
        </p:spPr>
      </p:sp>
      <p:sp>
        <p:nvSpPr>
          <p:cNvPr id="687" name="TextShape 10"/>
          <p:cNvSpPr txBox="1"/>
          <p:nvPr/>
        </p:nvSpPr>
        <p:spPr>
          <a:xfrm rot="16200000">
            <a:off x="-531360" y="4719600"/>
            <a:ext cx="1799280" cy="4165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200">
                <a:latin typeface="DejaVu Sans"/>
              </a:rPr>
              <a:t>τηλεσκόπια</a:t>
            </a:r>
            <a:endParaRPr/>
          </a:p>
        </p:txBody>
      </p:sp>
      <p:sp>
        <p:nvSpPr>
          <p:cNvPr id="688" name="TextShape 11"/>
          <p:cNvSpPr txBox="1"/>
          <p:nvPr/>
        </p:nvSpPr>
        <p:spPr>
          <a:xfrm>
            <a:off x="5455800" y="5328000"/>
            <a:ext cx="1247400" cy="389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US" sz="2000">
                <a:solidFill>
                  <a:srgbClr val="ff0000"/>
                </a:solidFill>
                <a:latin typeface="DejaVu Sans"/>
              </a:rPr>
              <a:t>E = k T</a:t>
            </a:r>
            <a:r>
              <a:rPr lang="en-GB">
                <a:solidFill>
                  <a:srgbClr val="ff0000"/>
                </a:solidFill>
                <a:latin typeface="Bitstream Vera Sans"/>
              </a:rPr>
              <a:t>  </a:t>
            </a:r>
            <a:endParaRPr/>
          </a:p>
        </p:txBody>
      </p:sp>
      <p:sp>
        <p:nvSpPr>
          <p:cNvPr id="689" name="TextShape 12"/>
          <p:cNvSpPr txBox="1"/>
          <p:nvPr/>
        </p:nvSpPr>
        <p:spPr>
          <a:xfrm>
            <a:off x="6032160" y="2124000"/>
            <a:ext cx="1276560" cy="389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000">
                <a:solidFill>
                  <a:srgbClr val="ff0000"/>
                </a:solidFill>
                <a:latin typeface="DejaVu Sans"/>
              </a:rPr>
              <a:t>λ = h/p  </a:t>
            </a:r>
            <a:endParaRPr/>
          </a:p>
        </p:txBody>
      </p:sp>
      <p:sp>
        <p:nvSpPr>
          <p:cNvPr id="690" name="CustomShape 13"/>
          <p:cNvSpPr/>
          <p:nvPr/>
        </p:nvSpPr>
        <p:spPr>
          <a:xfrm>
            <a:off x="6822000" y="4716000"/>
            <a:ext cx="2057400" cy="1143000"/>
          </a:xfrm>
          <a:prstGeom prst="irregularSeal2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txBody>
          <a:bodyPr wrap="none" lIns="90000" rIns="90000" tIns="45000" bIns="45000" anchor="ctr"/>
          <a:p>
            <a:pPr algn="ctr"/>
            <a:r>
              <a:rPr b="1" lang="en-GB" sz="2200">
                <a:solidFill>
                  <a:srgbClr val="ff0000"/>
                </a:solidFill>
                <a:latin typeface="Bitstream Vera Sans"/>
              </a:rPr>
              <a:t>Big </a:t>
            </a:r>
            <a:endParaRPr/>
          </a:p>
          <a:p>
            <a:pPr algn="ctr"/>
            <a:r>
              <a:rPr b="1" lang="en-GB" sz="2200">
                <a:solidFill>
                  <a:srgbClr val="ff0000"/>
                </a:solidFill>
                <a:latin typeface="Bitstream Vera Sans"/>
              </a:rPr>
              <a:t>Bang</a:t>
            </a:r>
            <a:endParaRPr/>
          </a:p>
        </p:txBody>
      </p:sp>
      <p:sp>
        <p:nvSpPr>
          <p:cNvPr id="691" name="Freeform 14"/>
          <p:cNvSpPr/>
          <p:nvPr/>
        </p:nvSpPr>
        <p:spPr>
          <a:xfrm>
            <a:off x="3755880" y="2426040"/>
            <a:ext cx="3145680" cy="420120"/>
          </a:xfrm>
          <a:custGeom>
            <a:avLst/>
            <a:gdLst/>
            <a:ahLst/>
            <a:rect l="0" t="0" r="r" b="b"/>
            <a:pathLst>
              <a:path w="8738" h="1167">
                <a:moveTo>
                  <a:pt x="0" y="0"/>
                </a:moveTo>
                <a:cubicBezTo>
                  <a:pt x="491" y="252"/>
                  <a:pt x="1078" y="262"/>
                  <a:pt x="1548" y="549"/>
                </a:cubicBezTo>
                <a:cubicBezTo>
                  <a:pt x="2066" y="865"/>
                  <a:pt x="2562" y="824"/>
                  <a:pt x="3145" y="998"/>
                </a:cubicBezTo>
                <a:cubicBezTo>
                  <a:pt x="3708" y="1166"/>
                  <a:pt x="4306" y="1082"/>
                  <a:pt x="4893" y="1048"/>
                </a:cubicBezTo>
                <a:cubicBezTo>
                  <a:pt x="5441" y="1016"/>
                  <a:pt x="5997" y="1104"/>
                  <a:pt x="6540" y="998"/>
                </a:cubicBezTo>
                <a:cubicBezTo>
                  <a:pt x="7042" y="900"/>
                  <a:pt x="7556" y="836"/>
                  <a:pt x="8038" y="649"/>
                </a:cubicBezTo>
                <a:lnTo>
                  <a:pt x="8537" y="500"/>
                </a:lnTo>
                <a:lnTo>
                  <a:pt x="8737" y="150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692" name="Line 15"/>
          <p:cNvSpPr/>
          <p:nvPr/>
        </p:nvSpPr>
        <p:spPr>
          <a:xfrm>
            <a:off x="5607000" y="2057400"/>
            <a:ext cx="4572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Shape 1"/>
          <p:cNvSpPr txBox="1"/>
          <p:nvPr/>
        </p:nvSpPr>
        <p:spPr>
          <a:xfrm>
            <a:off x="408600" y="196920"/>
            <a:ext cx="9347040" cy="533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Ταξίδι σε συνθήκες πρώιμου σύμπαντος</a:t>
            </a:r>
            <a:endParaRPr/>
          </a:p>
        </p:txBody>
      </p:sp>
      <p:pic>
        <p:nvPicPr>
          <p:cNvPr id="694" name="Picture 4" descr=""/>
          <p:cNvPicPr/>
          <p:nvPr/>
        </p:nvPicPr>
        <p:blipFill>
          <a:blip r:embed="rId1"/>
          <a:srcRect l="1159" t="2195" r="462" b="2395"/>
          <a:stretch>
            <a:fillRect/>
          </a:stretch>
        </p:blipFill>
        <p:spPr>
          <a:xfrm>
            <a:off x="131400" y="711000"/>
            <a:ext cx="10058400" cy="5208480"/>
          </a:xfrm>
          <a:prstGeom prst="rect">
            <a:avLst/>
          </a:prstGeom>
          <a:ln>
            <a:noFill/>
          </a:ln>
        </p:spPr>
      </p:pic>
      <p:sp>
        <p:nvSpPr>
          <p:cNvPr id="695" name="Line 2"/>
          <p:cNvSpPr/>
          <p:nvPr/>
        </p:nvSpPr>
        <p:spPr>
          <a:xfrm>
            <a:off x="3797280" y="1059120"/>
            <a:ext cx="0" cy="4827960"/>
          </a:xfrm>
          <a:prstGeom prst="line">
            <a:avLst/>
          </a:prstGeom>
          <a:ln w="28440">
            <a:solidFill>
              <a:srgbClr val="a50021"/>
            </a:solidFill>
            <a:miter/>
          </a:ln>
        </p:spPr>
      </p:sp>
      <p:sp>
        <p:nvSpPr>
          <p:cNvPr id="696" name="CustomShape 3"/>
          <p:cNvSpPr/>
          <p:nvPr/>
        </p:nvSpPr>
        <p:spPr>
          <a:xfrm>
            <a:off x="508320" y="5852880"/>
            <a:ext cx="9053280" cy="7462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pPr algn="ctr"/>
            <a:r>
              <a:rPr lang="de-CH" sz="2200">
                <a:solidFill>
                  <a:srgbClr val="a50021"/>
                </a:solidFill>
                <a:latin typeface="DejaVu Sans"/>
              </a:rPr>
              <a:t>Μεγάλος Επιταχυντής Αδρονίων (LHC) στο CERN:   </a:t>
            </a:r>
            <a:endParaRPr/>
          </a:p>
          <a:p>
            <a:pPr algn="ctr"/>
            <a:r>
              <a:rPr lang="de-CH" sz="2200">
                <a:solidFill>
                  <a:srgbClr val="a50021"/>
                </a:solidFill>
                <a:latin typeface="DejaVu Sans"/>
              </a:rPr>
              <a:t>συγκρούσεις πρωτονίων σε ενέργεια 14 TeV ~ 10</a:t>
            </a:r>
            <a:r>
              <a:rPr lang="de-CH" sz="2200" baseline="30000">
                <a:solidFill>
                  <a:srgbClr val="a50021"/>
                </a:solidFill>
                <a:latin typeface="DejaVu Sans"/>
              </a:rPr>
              <a:t>-14 </a:t>
            </a:r>
            <a:r>
              <a:rPr lang="de-CH" sz="2200">
                <a:solidFill>
                  <a:srgbClr val="a50021"/>
                </a:solidFill>
                <a:latin typeface="DejaVu Sans"/>
              </a:rPr>
              <a:t>sec</a:t>
            </a:r>
            <a:endParaRPr/>
          </a:p>
        </p:txBody>
      </p:sp>
      <p:sp>
        <p:nvSpPr>
          <p:cNvPr id="697" name="TextShape 4"/>
          <p:cNvSpPr txBox="1"/>
          <p:nvPr/>
        </p:nvSpPr>
        <p:spPr>
          <a:xfrm>
            <a:off x="322200" y="6616800"/>
            <a:ext cx="94770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>
                <a:solidFill>
                  <a:srgbClr val="0000ff"/>
                </a:solidFill>
                <a:latin typeface="Bitstream Vera Sans"/>
              </a:rPr>
              <a:t>( Σημείωση: 1 TeV = 1000 GeV = ενέργεια όση η μάζα 1000 πρωτονίων )</a:t>
            </a:r>
            <a:endParaRPr/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CustomShape 1"/>
          <p:cNvSpPr/>
          <p:nvPr/>
        </p:nvSpPr>
        <p:spPr>
          <a:xfrm>
            <a:off x="7531920" y="7157520"/>
            <a:ext cx="2351880" cy="52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fld id="{5D56126F-40D8-427D-9C6B-92152359E64D}" type="slidenum">
              <a:rPr lang="en-GB">
                <a:latin typeface="Bitstream Vera Sans"/>
              </a:rPr>
              <a:t>8</a:t>
            </a:fld>
            <a:endParaRPr/>
          </a:p>
        </p:txBody>
      </p:sp>
      <p:pic>
        <p:nvPicPr>
          <p:cNvPr id="699" name="Picture 7" descr=""/>
          <p:cNvPicPr/>
          <p:nvPr/>
        </p:nvPicPr>
        <p:blipFill>
          <a:blip r:embed="rId1"/>
          <a:stretch>
            <a:fillRect/>
          </a:stretch>
        </p:blipFill>
        <p:spPr>
          <a:xfrm rot="5400000">
            <a:off x="1310760" y="-1238760"/>
            <a:ext cx="7602120" cy="10080000"/>
          </a:xfrm>
          <a:prstGeom prst="rect">
            <a:avLst/>
          </a:prstGeom>
          <a:ln>
            <a:noFill/>
          </a:ln>
        </p:spPr>
      </p:pic>
      <p:sp>
        <p:nvSpPr>
          <p:cNvPr id="700" name="CustomShape 2"/>
          <p:cNvSpPr/>
          <p:nvPr/>
        </p:nvSpPr>
        <p:spPr>
          <a:xfrm>
            <a:off x="755640" y="167760"/>
            <a:ext cx="5376240" cy="640800"/>
          </a:xfrm>
          <a:prstGeom prst="rect">
            <a:avLst/>
          </a:prstGeom>
          <a:gradFill>
            <a:gsLst>
              <a:gs pos="0">
                <a:srgbClr val="00002f"/>
              </a:gs>
              <a:gs pos="50000">
                <a:srgbClr val="000066"/>
              </a:gs>
              <a:gs pos="100000">
                <a:srgbClr val="00002f"/>
              </a:gs>
            </a:gsLst>
            <a:lin ang="5400000"/>
          </a:gradFill>
          <a:ln>
            <a:noFill/>
          </a:ln>
        </p:spPr>
        <p:txBody>
          <a:bodyPr lIns="90000" rIns="90000" tIns="46800" bIns="46800"/>
          <a:p>
            <a:pPr/>
            <a:r>
              <a:rPr lang="en-US" sz="3200">
                <a:solidFill>
                  <a:srgbClr val="ff0066"/>
                </a:solidFill>
                <a:latin typeface="Bitstream Vera Sans"/>
              </a:rPr>
              <a:t>Η Ιστορ</a:t>
            </a:r>
            <a:r>
              <a:rPr lang="en-US" sz="3200">
                <a:solidFill>
                  <a:srgbClr val="ff0066"/>
                </a:solidFill>
                <a:latin typeface="Bitstream Vera Sans"/>
              </a:rPr>
              <a:t>ία του Σύμπαντος</a:t>
            </a:r>
            <a:endParaRPr/>
          </a:p>
        </p:txBody>
      </p:sp>
      <p:sp>
        <p:nvSpPr>
          <p:cNvPr id="701" name="CustomShape 3"/>
          <p:cNvSpPr/>
          <p:nvPr/>
        </p:nvSpPr>
        <p:spPr>
          <a:xfrm>
            <a:off x="251640" y="1007640"/>
            <a:ext cx="2688120" cy="708480"/>
          </a:xfrm>
          <a:prstGeom prst="rect">
            <a:avLst/>
          </a:prstGeom>
          <a:noFill/>
          <a:ln w="9360">
            <a:solidFill>
              <a:srgbClr val="ffffff"/>
            </a:solidFill>
            <a:miter/>
          </a:ln>
        </p:spPr>
        <p:txBody>
          <a:bodyPr lIns="90000" rIns="90000" tIns="46800" bIns="46800"/>
          <a:p>
            <a:pPr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latin typeface="Verdana"/>
              </a:rPr>
              <a:t>Το LHC αντιστοιχε</a:t>
            </a:r>
            <a:r>
              <a:rPr lang="en-US">
                <a:solidFill>
                  <a:srgbClr val="ffffff"/>
                </a:solidFill>
                <a:latin typeface="Verdana"/>
              </a:rPr>
              <a:t>ί στίς συνθήκες εδώ</a:t>
            </a:r>
            <a:endParaRPr/>
          </a:p>
        </p:txBody>
      </p:sp>
      <p:sp>
        <p:nvSpPr>
          <p:cNvPr id="702" name="Line 4"/>
          <p:cNvSpPr/>
          <p:nvPr/>
        </p:nvSpPr>
        <p:spPr>
          <a:xfrm>
            <a:off x="2604240" y="1848240"/>
            <a:ext cx="1008000" cy="252000"/>
          </a:xfrm>
          <a:prstGeom prst="line">
            <a:avLst/>
          </a:prstGeom>
          <a:ln w="38160">
            <a:solidFill>
              <a:srgbClr val="ffffff"/>
            </a:solidFill>
            <a:miter/>
            <a:tailEnd len="med" type="triangle" w="med"/>
          </a:ln>
        </p:spPr>
      </p:sp>
      <p:sp>
        <p:nvSpPr>
          <p:cNvPr id="703" name="CustomShape 5"/>
          <p:cNvSpPr/>
          <p:nvPr/>
        </p:nvSpPr>
        <p:spPr>
          <a:xfrm>
            <a:off x="127440" y="7157520"/>
            <a:ext cx="2352240" cy="52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/>
            <a:r>
              <a:rPr lang="en-US" sz="1400">
                <a:latin typeface="Bitstream Vera Sans"/>
              </a:rPr>
              <a:t>14/02/2015</a:t>
            </a:r>
            <a:endParaRPr/>
          </a:p>
        </p:txBody>
      </p:sp>
      <p:sp>
        <p:nvSpPr>
          <p:cNvPr id="704" name="CustomShape 6"/>
          <p:cNvSpPr/>
          <p:nvPr/>
        </p:nvSpPr>
        <p:spPr>
          <a:xfrm>
            <a:off x="2390400" y="7157520"/>
            <a:ext cx="5071320" cy="5248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/>
            <a:r>
              <a:rPr lang="en-US" sz="1400">
                <a:latin typeface="Bitstream Vera Sans"/>
              </a:rPr>
              <a:t>Δ. Σαμψωνίδης - Τα μεγάλα Πειράματα στο CERN</a:t>
            </a:r>
            <a:endParaRPr/>
          </a:p>
        </p:txBody>
      </p:sp>
      <p:sp>
        <p:nvSpPr>
          <p:cNvPr id="705" name="CustomShape 7"/>
          <p:cNvSpPr/>
          <p:nvPr/>
        </p:nvSpPr>
        <p:spPr>
          <a:xfrm rot="6600000">
            <a:off x="3146400" y="2812320"/>
            <a:ext cx="228600" cy="5526360"/>
          </a:xfrm>
          <a:prstGeom prst="rightBrace">
            <a:avLst>
              <a:gd name="adj1" fmla="val 1800"/>
              <a:gd name="adj2" fmla="val 11285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</p:sp>
      <p:sp>
        <p:nvSpPr>
          <p:cNvPr id="706" name="TextShape 8"/>
          <p:cNvSpPr txBox="1"/>
          <p:nvPr/>
        </p:nvSpPr>
        <p:spPr>
          <a:xfrm>
            <a:off x="70920" y="4897800"/>
            <a:ext cx="2590200" cy="8949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solidFill>
                  <a:srgbClr val="ffff00"/>
                </a:solidFill>
                <a:latin typeface="Bitstream Vera Sans"/>
              </a:rPr>
              <a:t>Δεν έχουμε </a:t>
            </a:r>
            <a:endParaRPr/>
          </a:p>
          <a:p>
            <a:r>
              <a:rPr lang="en-GB">
                <a:solidFill>
                  <a:srgbClr val="ffff00"/>
                </a:solidFill>
                <a:latin typeface="Bitstream Vera Sans"/>
              </a:rPr>
              <a:t>φώς από την εποχή </a:t>
            </a:r>
            <a:endParaRPr/>
          </a:p>
          <a:p>
            <a:r>
              <a:rPr lang="en-GB">
                <a:solidFill>
                  <a:srgbClr val="ffff00"/>
                </a:solidFill>
                <a:latin typeface="Bitstream Vera Sans"/>
              </a:rPr>
              <a:t>αυτή → επιταχυντές!</a:t>
            </a:r>
            <a:endParaRPr/>
          </a:p>
        </p:txBody>
      </p:sp>
      <p:sp>
        <p:nvSpPr>
          <p:cNvPr id="707" name="TextShape 9"/>
          <p:cNvSpPr txBox="1"/>
          <p:nvPr/>
        </p:nvSpPr>
        <p:spPr>
          <a:xfrm>
            <a:off x="5867280" y="6589800"/>
            <a:ext cx="4232880" cy="626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solidFill>
                  <a:srgbClr val="ffff00"/>
                </a:solidFill>
                <a:latin typeface="Bitstream Vera Sans"/>
              </a:rPr>
              <a:t>Έχουμε </a:t>
            </a:r>
            <a:endParaRPr/>
          </a:p>
          <a:p>
            <a:r>
              <a:rPr lang="en-GB">
                <a:solidFill>
                  <a:srgbClr val="ffff00"/>
                </a:solidFill>
                <a:latin typeface="Bitstream Vera Sans"/>
              </a:rPr>
              <a:t>φώς από εκεί και μετά: τηλεσκόπια</a:t>
            </a:r>
            <a:endParaRPr/>
          </a:p>
        </p:txBody>
      </p:sp>
      <p:sp>
        <p:nvSpPr>
          <p:cNvPr id="708" name="Line 10"/>
          <p:cNvSpPr/>
          <p:nvPr/>
        </p:nvSpPr>
        <p:spPr>
          <a:xfrm flipH="1">
            <a:off x="5486400" y="6400800"/>
            <a:ext cx="457200" cy="685800"/>
          </a:xfrm>
          <a:prstGeom prst="line">
            <a:avLst/>
          </a:prstGeom>
          <a:ln w="54720">
            <a:solidFill>
              <a:srgbClr val="ffff00"/>
            </a:solidFill>
            <a:custDash>
              <a:ds d="508000" sp="508000"/>
              <a:ds d="508000" sp="508000"/>
            </a:custDash>
            <a:round/>
            <a:headEnd len="med" type="triangle" w="med"/>
          </a:ln>
        </p:spPr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TextShape 1"/>
          <p:cNvSpPr txBox="1"/>
          <p:nvPr/>
        </p:nvSpPr>
        <p:spPr>
          <a:xfrm>
            <a:off x="324000" y="61560"/>
            <a:ext cx="9576000" cy="94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200">
                <a:latin typeface="Bitstream Vera Sans"/>
              </a:rPr>
              <a:t>Το σύμπαν &gt;300k ετών το παρατηρούμε με τηλεσκόπια</a:t>
            </a:r>
            <a:endParaRPr/>
          </a:p>
        </p:txBody>
      </p:sp>
      <p:pic>
        <p:nvPicPr>
          <p:cNvPr id="71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843480" y="946080"/>
            <a:ext cx="8778240" cy="6546960"/>
          </a:xfrm>
          <a:prstGeom prst="rect">
            <a:avLst/>
          </a:prstGeom>
          <a:ln>
            <a:noFill/>
          </a:ln>
        </p:spPr>
      </p:pic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TextShape 1"/>
          <p:cNvSpPr txBox="1"/>
          <p:nvPr/>
        </p:nvSpPr>
        <p:spPr>
          <a:xfrm>
            <a:off x="504000" y="2390040"/>
            <a:ext cx="9071640" cy="1951560"/>
          </a:xfrm>
          <a:prstGeom prst="rect">
            <a:avLst/>
          </a:prstGeom>
        </p:spPr>
        <p:txBody>
          <a:bodyPr lIns="27360" rIns="27360" tIns="27360" bIns="27360" anchor="ctr"/>
          <a:p>
            <a:pPr algn="ctr"/>
            <a:r>
              <a:rPr lang="en-GB" sz="3200">
                <a:latin typeface="Bitstream Vera Sans"/>
              </a:rPr>
              <a:t>4. Βασική έρευνα και εφαρμογές</a:t>
            </a:r>
            <a:endParaRPr/>
          </a:p>
          <a:p>
            <a:pPr algn="ctr"/>
            <a:endParaRPr/>
          </a:p>
          <a:p>
            <a:pPr algn="ctr"/>
            <a:r>
              <a:rPr lang="en-GB" sz="3200">
                <a:latin typeface="Bitstream Vera Sans"/>
              </a:rPr>
              <a:t>στην Πυρηνική φυσική και τα Στοιχειώδη Σωμάτια</a:t>
            </a:r>
            <a:endParaRPr/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TextShape 1"/>
          <p:cNvSpPr txBox="1"/>
          <p:nvPr/>
        </p:nvSpPr>
        <p:spPr>
          <a:xfrm>
            <a:off x="504000" y="196920"/>
            <a:ext cx="9071640" cy="533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Bitstream Vera Sans"/>
              </a:rPr>
              <a:t>Βασική έρευνα και εφαρμογές </a:t>
            </a:r>
            <a:endParaRPr/>
          </a:p>
        </p:txBody>
      </p:sp>
      <p:sp>
        <p:nvSpPr>
          <p:cNvPr id="713" name="TextShape 2"/>
          <p:cNvSpPr txBox="1"/>
          <p:nvPr/>
        </p:nvSpPr>
        <p:spPr>
          <a:xfrm>
            <a:off x="228600" y="759600"/>
            <a:ext cx="9601200" cy="666756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Από τι είναι φτιαγμένος ο κόσμος και με ποιές δυνάμεις αλληλεπδρούν τα συστατικά του;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ff0000"/>
                </a:solidFill>
                <a:latin typeface="Bitstream Vera Sans"/>
              </a:rPr>
              <a:t>Ανακάλυψη / κατασκευή νέων πυρήνων και νέων σωματιδίων στο εργαστήριο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Μελέτη του τρόπου δημιουργίας των πυρήνων κατανόηση της πυρηνινοσύνθεσης στα άστρα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ff0000"/>
                </a:solidFill>
                <a:latin typeface="Bitstream Vera Sans"/>
              </a:rPr>
              <a:t>Πλάσμα (“σούπα”) από τα συστατικά των πυρήνων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Σχάση και σύντηξη πυρήνων – εφαρμογές στην παραγωγή ενέργειας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ff0000"/>
                </a:solidFill>
                <a:latin typeface="Bitstream Vera Sans"/>
              </a:rPr>
              <a:t>Ανίχνευση ακτονοβολίας, κατασκευή ραδιοϊσοτόπων, μαγνητικός συντονισμός, κλπ - εφαρμογές στην ιατρική.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Ραδιενέργεια περιβάλλοντος - ραδιοχρονολόγηση  κλπ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latin typeface="Bitstream Vera Sans"/>
              </a:rPr>
              <a:t>κλπ, κλπ...</a:t>
            </a:r>
            <a:endParaRPr/>
          </a:p>
          <a:p>
            <a:pPr>
              <a:buSzPct val="45000"/>
              <a:buFont typeface="StarSymbol"/>
              <a:buChar char=""/>
            </a:pPr>
            <a:endParaRPr/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TextShape 1"/>
          <p:cNvSpPr txBox="1"/>
          <p:nvPr/>
        </p:nvSpPr>
        <p:spPr>
          <a:xfrm>
            <a:off x="504000" y="38160"/>
            <a:ext cx="9071640" cy="106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Bitstream Vera Sans"/>
              </a:rPr>
              <a:t>Στα εργαστήρια φέτος θα δείτε φανταστικά πράγματα</a:t>
            </a:r>
            <a:endParaRPr/>
          </a:p>
        </p:txBody>
      </p:sp>
      <p:sp>
        <p:nvSpPr>
          <p:cNvPr id="715" name="TextShape 2"/>
          <p:cNvSpPr txBox="1"/>
          <p:nvPr/>
        </p:nvSpPr>
        <p:spPr>
          <a:xfrm>
            <a:off x="421200" y="1159200"/>
            <a:ext cx="9408600" cy="5951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Εργαστήριο Ατομικής , 5ου εξαμήνου: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Bitstream Vera Sans"/>
              </a:rPr>
              <a:t>Πώς μπορείς “να παράγεις” ηλεκτρόνια,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Bitstream Vera Sans"/>
              </a:rPr>
              <a:t>πώς τα “βλέπεις” = “ανιχνεύεις”,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Bitstream Vera Sans"/>
              </a:rPr>
              <a:t>Πώς τα χρησιμοποιείς για να “δείς” χαρακτηριστικά της ύλης  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Bitstream Vera Sans"/>
              </a:rPr>
              <a:t>Πώς ξέρουμε ότι τα άτομα έχουν καθορισμένες ενεργειακές στάθμες,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Bitstream Vera Sans"/>
              </a:rPr>
              <a:t>Μέτρηση της σταθεράς του Planck, κλπ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Bitstream Vera Sans"/>
              </a:rPr>
              <a:t>Εργαστήριο Πυρηνικής, 6ου εξαμήνου: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Bitstream Vera Sans"/>
              </a:rPr>
              <a:t>Πώς ανιχνεύεις ακτινοβολία από τους πυρήνες και τι μαθαίνεις απ'αυτην γα τους πυρήνες;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Απαρίθμηση, ένα-ένα σωμάτιο που βγαίνει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Μέτρηση της ενέργειας ενός ηλεκτρονίου ή φωτονίου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000">
                <a:latin typeface="Bitstream Vera Sans"/>
              </a:rPr>
              <a:t>Χρακτηριστικά των ανιχνευτικών διατάξεων, κλπ</a:t>
            </a:r>
            <a:endParaRPr/>
          </a:p>
        </p:txBody>
      </p:sp>
    </p:spTree>
  </p:cSld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TextShape 1"/>
          <p:cNvSpPr txBox="1"/>
          <p:nvPr/>
        </p:nvSpPr>
        <p:spPr>
          <a:xfrm>
            <a:off x="504000" y="171000"/>
            <a:ext cx="9071640" cy="1161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2600">
                <a:latin typeface="Bitstream Vera Sans"/>
              </a:rPr>
              <a:t>Βέβαια, για να κάνουμε την έρευνά μας ωθούμε την τεχνολογία κι έτσι αναπτύσουμε και μεταφέρουμε τεχνολογίες αιχμής που βελτιώνουν τη ζωή μας</a:t>
            </a:r>
            <a:endParaRPr/>
          </a:p>
        </p:txBody>
      </p:sp>
      <p:sp>
        <p:nvSpPr>
          <p:cNvPr id="717" name="CustomShape 2"/>
          <p:cNvSpPr/>
          <p:nvPr/>
        </p:nvSpPr>
        <p:spPr>
          <a:xfrm>
            <a:off x="827280" y="3091680"/>
            <a:ext cx="3287520" cy="106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/>
            <a:r>
              <a:rPr b="1" lang="en-GB" sz="1600">
                <a:solidFill>
                  <a:srgbClr val="000000"/>
                </a:solidFill>
                <a:latin typeface="Bitstream Vera Sans"/>
              </a:rPr>
              <a:t>Silicon detector for a Compton camera in nuclear medical imaging</a:t>
            </a:r>
            <a:endParaRPr/>
          </a:p>
        </p:txBody>
      </p:sp>
      <p:pic>
        <p:nvPicPr>
          <p:cNvPr id="718" name="Picture 10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424760" y="2661120"/>
            <a:ext cx="1405440" cy="2068200"/>
          </a:xfrm>
          <a:prstGeom prst="rect">
            <a:avLst/>
          </a:prstGeom>
          <a:ln>
            <a:noFill/>
          </a:ln>
        </p:spPr>
      </p:pic>
      <p:sp>
        <p:nvSpPr>
          <p:cNvPr id="719" name="CustomShape 3"/>
          <p:cNvSpPr/>
          <p:nvPr/>
        </p:nvSpPr>
        <p:spPr>
          <a:xfrm rot="1200">
            <a:off x="4105080" y="4850640"/>
            <a:ext cx="2041920" cy="775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>
              <a:lnSpc>
                <a:spcPct val="90000"/>
              </a:lnSpc>
            </a:pPr>
            <a:r>
              <a:rPr b="1" lang="en-GB" sz="1600">
                <a:solidFill>
                  <a:srgbClr val="000000"/>
                </a:solidFill>
                <a:latin typeface="Bitstream Vera Sans"/>
              </a:rPr>
              <a:t>Thin films by sputtering or evaporation</a:t>
            </a:r>
            <a:endParaRPr/>
          </a:p>
        </p:txBody>
      </p:sp>
      <p:sp>
        <p:nvSpPr>
          <p:cNvPr id="720" name="CustomShape 4"/>
          <p:cNvSpPr/>
          <p:nvPr/>
        </p:nvSpPr>
        <p:spPr>
          <a:xfrm>
            <a:off x="885600" y="6216840"/>
            <a:ext cx="4143600" cy="1067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/>
            <a:r>
              <a:rPr b="1" lang="en-GB" sz="1600">
                <a:solidFill>
                  <a:srgbClr val="000000"/>
                </a:solidFill>
                <a:latin typeface="Bitstream Vera Sans"/>
              </a:rPr>
              <a:t>Medipix: Medical X-ray diagnosis with contrast enhancement and dose reduction</a:t>
            </a:r>
            <a:r>
              <a:rPr lang="en-GB" sz="1600">
                <a:solidFill>
                  <a:srgbClr val="000000"/>
                </a:solidFill>
                <a:latin typeface="Bitstream Vera Sans"/>
              </a:rPr>
              <a:t> </a:t>
            </a:r>
            <a:endParaRPr/>
          </a:p>
        </p:txBody>
      </p:sp>
      <p:sp>
        <p:nvSpPr>
          <p:cNvPr id="721" name="CustomShape 5"/>
          <p:cNvSpPr/>
          <p:nvPr/>
        </p:nvSpPr>
        <p:spPr>
          <a:xfrm rot="21592800">
            <a:off x="6681960" y="3301920"/>
            <a:ext cx="2555280" cy="82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/>
            <a:r>
              <a:rPr b="1" lang="en-GB" sz="1600">
                <a:solidFill>
                  <a:srgbClr val="000000"/>
                </a:solidFill>
                <a:latin typeface="Bitstream Vera Sans"/>
              </a:rPr>
              <a:t>Radio-isotope production for medical applications</a:t>
            </a:r>
            <a:r>
              <a:rPr lang="en-GB" sz="1600">
                <a:solidFill>
                  <a:srgbClr val="000000"/>
                </a:solidFill>
                <a:latin typeface="Bitstream Vera Sans"/>
              </a:rPr>
              <a:t> </a:t>
            </a:r>
            <a:endParaRPr/>
          </a:p>
        </p:txBody>
      </p:sp>
      <p:sp>
        <p:nvSpPr>
          <p:cNvPr id="722" name="CustomShape 6"/>
          <p:cNvSpPr/>
          <p:nvPr/>
        </p:nvSpPr>
        <p:spPr>
          <a:xfrm>
            <a:off x="6838920" y="6165720"/>
            <a:ext cx="2507040" cy="824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/>
          <a:p>
            <a:pPr algn="ctr"/>
            <a:r>
              <a:rPr b="1" lang="en-GB" sz="1600">
                <a:solidFill>
                  <a:srgbClr val="000000"/>
                </a:solidFill>
                <a:latin typeface="Bitstream Vera Sans"/>
              </a:rPr>
              <a:t>Radiography of a bat, recorded with a GEM detector</a:t>
            </a:r>
            <a:endParaRPr/>
          </a:p>
        </p:txBody>
      </p:sp>
      <p:pic>
        <p:nvPicPr>
          <p:cNvPr id="723" name="Picture 15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372320" y="3933000"/>
            <a:ext cx="1985040" cy="2300400"/>
          </a:xfrm>
          <a:prstGeom prst="rect">
            <a:avLst/>
          </a:prstGeom>
          <a:ln>
            <a:noFill/>
          </a:ln>
        </p:spPr>
      </p:pic>
      <p:pic>
        <p:nvPicPr>
          <p:cNvPr id="724" name="Picture 1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6629760" y="1474920"/>
            <a:ext cx="2699640" cy="1847880"/>
          </a:xfrm>
          <a:prstGeom prst="rect">
            <a:avLst/>
          </a:prstGeom>
          <a:ln>
            <a:noFill/>
          </a:ln>
        </p:spPr>
      </p:pic>
      <p:pic>
        <p:nvPicPr>
          <p:cNvPr id="725" name="Picture 17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847800" y="1473480"/>
            <a:ext cx="2509560" cy="1563840"/>
          </a:xfrm>
          <a:prstGeom prst="rect">
            <a:avLst/>
          </a:prstGeom>
          <a:ln>
            <a:noFill/>
          </a:ln>
        </p:spPr>
      </p:pic>
      <p:pic>
        <p:nvPicPr>
          <p:cNvPr id="726" name="Picture 3" descr=""/>
          <p:cNvPicPr/>
          <p:nvPr/>
        </p:nvPicPr>
        <p:blipFill>
          <a:blip r:embed="rId5"/>
          <a:stretch>
            <a:fillRect/>
          </a:stretch>
        </p:blipFill>
        <p:spPr>
          <a:xfrm>
            <a:off x="7293240" y="4439160"/>
            <a:ext cx="954720" cy="1640520"/>
          </a:xfrm>
          <a:prstGeom prst="rect">
            <a:avLst/>
          </a:prstGeom>
          <a:ln>
            <a:noFill/>
          </a:ln>
        </p:spPr>
      </p:pic>
      <p:pic>
        <p:nvPicPr>
          <p:cNvPr id="727" name="Picture 4" descr=""/>
          <p:cNvPicPr/>
          <p:nvPr/>
        </p:nvPicPr>
        <p:blipFill>
          <a:blip r:embed="rId6"/>
          <a:stretch>
            <a:fillRect/>
          </a:stretch>
        </p:blipFill>
        <p:spPr>
          <a:xfrm>
            <a:off x="8453520" y="5390640"/>
            <a:ext cx="604440" cy="690480"/>
          </a:xfrm>
          <a:prstGeom prst="rect">
            <a:avLst/>
          </a:prstGeom>
          <a:ln>
            <a:noFill/>
          </a:ln>
        </p:spPr>
      </p:pic>
      <p:sp>
        <p:nvSpPr>
          <p:cNvPr id="728" name="CustomShape 7"/>
          <p:cNvSpPr/>
          <p:nvPr/>
        </p:nvSpPr>
        <p:spPr>
          <a:xfrm>
            <a:off x="7961040" y="5574960"/>
            <a:ext cx="246240" cy="276480"/>
          </a:xfrm>
          <a:prstGeom prst="rect">
            <a:avLst/>
          </a:prstGeom>
          <a:noFill/>
          <a:ln w="28440">
            <a:solidFill>
              <a:srgbClr val="ff5050"/>
            </a:solidFill>
            <a:miter/>
          </a:ln>
        </p:spPr>
      </p:sp>
      <p:sp>
        <p:nvSpPr>
          <p:cNvPr id="729" name="Line 8"/>
          <p:cNvSpPr/>
          <p:nvPr/>
        </p:nvSpPr>
        <p:spPr>
          <a:xfrm flipV="1">
            <a:off x="8207280" y="5390640"/>
            <a:ext cx="245880" cy="183960"/>
          </a:xfrm>
          <a:prstGeom prst="line">
            <a:avLst/>
          </a:prstGeom>
          <a:ln w="28440">
            <a:solidFill>
              <a:srgbClr val="ff5050"/>
            </a:solidFill>
            <a:miter/>
          </a:ln>
        </p:spPr>
      </p:sp>
      <p:sp>
        <p:nvSpPr>
          <p:cNvPr id="730" name="Line 9"/>
          <p:cNvSpPr/>
          <p:nvPr/>
        </p:nvSpPr>
        <p:spPr>
          <a:xfrm>
            <a:off x="8207280" y="5851440"/>
            <a:ext cx="245880" cy="214560"/>
          </a:xfrm>
          <a:prstGeom prst="line">
            <a:avLst/>
          </a:prstGeom>
          <a:ln w="28440">
            <a:solidFill>
              <a:srgbClr val="ff5050"/>
            </a:solidFill>
            <a:miter/>
          </a:ln>
        </p:spPr>
      </p:sp>
      <p:sp>
        <p:nvSpPr>
          <p:cNvPr id="731" name="TextShape 10"/>
          <p:cNvSpPr txBox="1"/>
          <p:nvPr/>
        </p:nvSpPr>
        <p:spPr>
          <a:xfrm>
            <a:off x="3657600" y="1371600"/>
            <a:ext cx="2971800" cy="98676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 sz="2000">
                <a:latin typeface="Bitstream Vera Sans"/>
              </a:rPr>
              <a:t>π.χ., διαγνωστικές μέθοδοι στις επιστήμες υγείας</a:t>
            </a:r>
            <a:endParaRPr/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TextShape 1"/>
          <p:cNvSpPr txBox="1"/>
          <p:nvPr/>
        </p:nvSpPr>
        <p:spPr>
          <a:xfrm>
            <a:off x="140040" y="111600"/>
            <a:ext cx="9689760" cy="1488600"/>
          </a:xfrm>
          <a:prstGeom prst="rect">
            <a:avLst/>
          </a:prstGeom>
        </p:spPr>
        <p:txBody>
          <a:bodyPr lIns="90000" rIns="90000" tIns="45000" bIns="45000"/>
          <a:p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To τεράστιο κέρδος  από τη </a:t>
            </a:r>
            <a:r>
              <a:rPr b="1" lang="en-GB" sz="2400">
                <a:solidFill>
                  <a:srgbClr val="ff0000"/>
                </a:solidFill>
                <a:latin typeface="Verdana"/>
                <a:ea typeface="ＭＳ Ｐゴシック"/>
              </a:rPr>
              <a:t>βασική έρευνα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
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όμως είναι ότι μόνο αυτή οδηγεί σε  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
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	</a:t>
            </a:r>
            <a:r>
              <a:rPr b="1" lang="en-GB" sz="2400">
                <a:solidFill>
                  <a:srgbClr val="ff0000"/>
                </a:solidFill>
                <a:latin typeface="Verdana"/>
                <a:ea typeface="ＭＳ Ｐゴシック"/>
              </a:rPr>
              <a:t>δραστικές αλλαγές!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 </a:t>
            </a:r>
            <a:r>
              <a:rPr b="1" lang="en-GB" sz="2400">
                <a:solidFill>
                  <a:srgbClr val="000090"/>
                </a:solidFill>
                <a:latin typeface="Verdana"/>
                <a:ea typeface="ＭＳ Ｐゴシック"/>
              </a:rPr>
              <a:t>
</a:t>
            </a:r>
            <a:r>
              <a:rPr b="1" lang="en-GB" sz="2400">
                <a:solidFill>
                  <a:srgbClr val="000090"/>
                </a:solidFill>
                <a:latin typeface="Verdana"/>
                <a:ea typeface="ＭＳ Ｐゴシック"/>
              </a:rPr>
              <a:t>
</a:t>
            </a:r>
            <a:r>
              <a:rPr b="1" lang="en-GB" sz="2400">
                <a:solidFill>
                  <a:srgbClr val="000000"/>
                </a:solidFill>
                <a:latin typeface="Verdana"/>
                <a:ea typeface="ＭＳ Ｐゴシック"/>
              </a:rPr>
              <a:t>Αλλιώς απλά βελτιώνεις τα ίδια και ποτέ δεν </a:t>
            </a:r>
            <a:r>
              <a:rPr b="1" lang="en-GB" sz="2400">
                <a:solidFill>
                  <a:srgbClr val="ff0000"/>
                </a:solidFill>
                <a:latin typeface="Verdana"/>
                <a:ea typeface="ＭＳ Ｐゴシック"/>
              </a:rPr>
              <a:t>καινοτομείς</a:t>
            </a:r>
            <a:r>
              <a:rPr b="1" lang="en-GB" sz="2400">
                <a:solidFill>
                  <a:srgbClr val="000090"/>
                </a:solidFill>
                <a:latin typeface="Verdana"/>
                <a:ea typeface="ＭＳ Ｐゴシック"/>
              </a:rPr>
              <a:t>
</a:t>
            </a:r>
            <a:endParaRPr/>
          </a:p>
        </p:txBody>
      </p:sp>
      <p:sp>
        <p:nvSpPr>
          <p:cNvPr id="733" name="CustomShape 2"/>
          <p:cNvSpPr/>
          <p:nvPr/>
        </p:nvSpPr>
        <p:spPr>
          <a:xfrm>
            <a:off x="215640" y="1842840"/>
            <a:ext cx="9583920" cy="508320"/>
          </a:xfrm>
          <a:prstGeom prst="rect">
            <a:avLst/>
          </a:prstGeom>
          <a:noFill/>
          <a:ln>
            <a:noFill/>
          </a:ln>
        </p:spPr>
      </p:sp>
      <p:sp>
        <p:nvSpPr>
          <p:cNvPr id="734" name="CustomShape 3"/>
          <p:cNvSpPr/>
          <p:nvPr/>
        </p:nvSpPr>
        <p:spPr>
          <a:xfrm>
            <a:off x="517680" y="2351880"/>
            <a:ext cx="9057600" cy="576360"/>
          </a:xfrm>
          <a:prstGeom prst="rect">
            <a:avLst/>
          </a:prstGeom>
          <a:noFill/>
          <a:ln>
            <a:noFill/>
          </a:ln>
        </p:spPr>
      </p:sp>
      <p:pic>
        <p:nvPicPr>
          <p:cNvPr id="735" name="Content Placeholder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13880" y="4254480"/>
            <a:ext cx="3457800" cy="1901520"/>
          </a:xfrm>
          <a:prstGeom prst="rect">
            <a:avLst/>
          </a:prstGeom>
          <a:ln>
            <a:noFill/>
          </a:ln>
        </p:spPr>
      </p:pic>
      <p:pic>
        <p:nvPicPr>
          <p:cNvPr id="736" name="Picture 8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453720" y="4211280"/>
            <a:ext cx="3121560" cy="2191680"/>
          </a:xfrm>
          <a:prstGeom prst="rect">
            <a:avLst/>
          </a:prstGeom>
          <a:ln>
            <a:noFill/>
          </a:ln>
        </p:spPr>
      </p:pic>
      <p:pic>
        <p:nvPicPr>
          <p:cNvPr id="737" name="Picture 9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909720" y="2207520"/>
            <a:ext cx="2771640" cy="1842840"/>
          </a:xfrm>
          <a:prstGeom prst="rect">
            <a:avLst/>
          </a:prstGeom>
          <a:ln>
            <a:noFill/>
          </a:ln>
        </p:spPr>
      </p:pic>
      <p:pic>
        <p:nvPicPr>
          <p:cNvPr id="738" name="Picture 10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6328080" y="2203200"/>
            <a:ext cx="3023640" cy="1847880"/>
          </a:xfrm>
          <a:prstGeom prst="rect">
            <a:avLst/>
          </a:prstGeom>
          <a:ln>
            <a:noFill/>
          </a:ln>
        </p:spPr>
      </p:pic>
      <p:sp>
        <p:nvSpPr>
          <p:cNvPr id="739" name="CustomShape 4"/>
          <p:cNvSpPr/>
          <p:nvPr/>
        </p:nvSpPr>
        <p:spPr>
          <a:xfrm>
            <a:off x="4410360" y="3316680"/>
            <a:ext cx="1427400" cy="937800"/>
          </a:xfrm>
          <a:prstGeom prst="rightArrow">
            <a:avLst>
              <a:gd name="adj1" fmla="val 16200"/>
              <a:gd name="adj2" fmla="val 5400"/>
            </a:avLst>
          </a:prstGeom>
          <a:solidFill>
            <a:srgbClr val="ff6600"/>
          </a:solidFill>
          <a:ln w="9360">
            <a:solidFill>
              <a:srgbClr val="b5dcde"/>
            </a:solidFill>
            <a:round/>
          </a:ln>
        </p:spPr>
      </p:sp>
      <p:sp>
        <p:nvSpPr>
          <p:cNvPr id="740" name="CustomShape 5"/>
          <p:cNvSpPr/>
          <p:nvPr/>
        </p:nvSpPr>
        <p:spPr>
          <a:xfrm>
            <a:off x="3668400" y="2881440"/>
            <a:ext cx="2664720" cy="43560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r>
              <a:rPr lang="en-GB" sz="2000">
                <a:solidFill>
                  <a:srgbClr val="ff0000"/>
                </a:solidFill>
                <a:latin typeface="Times New Roman"/>
                <a:ea typeface="ＭＳ Ｐゴシック"/>
              </a:rPr>
              <a:t>Αλλαγη παραδείγματος!</a:t>
            </a:r>
            <a:endParaRPr/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228600" y="905040"/>
            <a:ext cx="9601200" cy="65242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Αναρωτιόμαστε, από τι είναι φτιαγμένος ο κόσμος;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Πώς μπορούμε να προχωρήσουμε από τις υποθέσεις σε επιστημονικά τεκμηριωμένες θεωρίες;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solidFill>
                  <a:srgbClr val="000000"/>
                </a:solidFill>
                <a:latin typeface="DejaVu Sans"/>
              </a:rPr>
              <a:t>“</a:t>
            </a:r>
            <a:r>
              <a:rPr lang="en-GB" sz="2000">
                <a:solidFill>
                  <a:srgbClr val="ff0000"/>
                </a:solidFill>
                <a:latin typeface="DejaVu Sans"/>
              </a:rPr>
              <a:t>Με το </a:t>
            </a:r>
            <a:r>
              <a:rPr b="1" lang="en-GB" sz="2000">
                <a:solidFill>
                  <a:srgbClr val="ff0000"/>
                </a:solidFill>
                <a:latin typeface="DejaVu Sans"/>
              </a:rPr>
              <a:t>πείραμα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” - Γαλιλαίος (Galileo Galilei), 1564 – 1642 μ.Χ</a:t>
            </a:r>
            <a:endParaRPr/>
          </a:p>
          <a:p>
            <a:endParaRPr/>
          </a:p>
        </p:txBody>
      </p:sp>
      <p:sp>
        <p:nvSpPr>
          <p:cNvPr id="208" name="TextShape 2"/>
          <p:cNvSpPr txBox="1"/>
          <p:nvPr/>
        </p:nvSpPr>
        <p:spPr>
          <a:xfrm>
            <a:off x="504000" y="193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Γιατί; Η περιέργεια</a:t>
            </a:r>
            <a:endParaRPr/>
          </a:p>
        </p:txBody>
      </p:sp>
      <p:pic>
        <p:nvPicPr>
          <p:cNvPr id="209" name="Picture 6" descr=""/>
          <p:cNvPicPr/>
          <p:nvPr/>
        </p:nvPicPr>
        <p:blipFill>
          <a:blip r:embed="rId1"/>
          <a:srcRect l="26225" t="0" r="18387" b="0"/>
          <a:stretch>
            <a:fillRect/>
          </a:stretch>
        </p:blipFill>
        <p:spPr>
          <a:xfrm>
            <a:off x="100440" y="1371240"/>
            <a:ext cx="1700280" cy="2793960"/>
          </a:xfrm>
          <a:prstGeom prst="rect">
            <a:avLst/>
          </a:prstGeom>
          <a:ln>
            <a:noFill/>
          </a:ln>
        </p:spPr>
      </p:pic>
      <p:sp>
        <p:nvSpPr>
          <p:cNvPr id="210" name="CustomShape 3"/>
          <p:cNvSpPr/>
          <p:nvPr/>
        </p:nvSpPr>
        <p:spPr>
          <a:xfrm>
            <a:off x="1072080" y="1287000"/>
            <a:ext cx="1984320" cy="914400"/>
          </a:xfrm>
          <a:prstGeom prst="pie">
            <a:avLst/>
          </a:prstGeom>
          <a:solidFill>
            <a:srgbClr val="ffffff"/>
          </a:solidFill>
          <a:ln w="28440">
            <a:solidFill>
              <a:srgbClr val="000066"/>
            </a:solidFill>
            <a:round/>
          </a:ln>
        </p:spPr>
      </p:sp>
      <p:sp>
        <p:nvSpPr>
          <p:cNvPr id="211" name="CustomShape 4"/>
          <p:cNvSpPr/>
          <p:nvPr/>
        </p:nvSpPr>
        <p:spPr>
          <a:xfrm rot="20340000">
            <a:off x="921600" y="1623240"/>
            <a:ext cx="2551680" cy="30492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pPr algn="ctr"/>
            <a:r>
              <a:rPr lang="en-GB" sz="1400">
                <a:solidFill>
                  <a:srgbClr val="002060"/>
                </a:solidFill>
                <a:latin typeface="Bitstream Vera Sans"/>
              </a:rPr>
              <a:t>Τι είναι  εδώ μέσα;</a:t>
            </a:r>
            <a:endParaRPr/>
          </a:p>
        </p:txBody>
      </p:sp>
      <p:pic>
        <p:nvPicPr>
          <p:cNvPr id="212" name="Picture 12" descr=""/>
          <p:cNvPicPr/>
          <p:nvPr/>
        </p:nvPicPr>
        <p:blipFill>
          <a:blip r:embed="rId2"/>
          <a:srcRect l="21068" t="0" r="18844" b="19946"/>
          <a:stretch>
            <a:fillRect/>
          </a:stretch>
        </p:blipFill>
        <p:spPr>
          <a:xfrm>
            <a:off x="8123400" y="4199400"/>
            <a:ext cx="1164600" cy="1261800"/>
          </a:xfrm>
          <a:prstGeom prst="rect">
            <a:avLst/>
          </a:prstGeom>
          <a:ln>
            <a:noFill/>
          </a:ln>
        </p:spPr>
      </p:pic>
      <p:sp>
        <p:nvSpPr>
          <p:cNvPr id="213" name="CustomShape 5"/>
          <p:cNvSpPr/>
          <p:nvPr/>
        </p:nvSpPr>
        <p:spPr>
          <a:xfrm>
            <a:off x="4156920" y="3574800"/>
            <a:ext cx="4267080" cy="1996200"/>
          </a:xfrm>
          <a:prstGeom prst="rect">
            <a:avLst/>
          </a:prstGeom>
          <a:noFill/>
          <a:ln>
            <a:noFill/>
          </a:ln>
        </p:spPr>
        <p:txBody>
          <a:bodyPr/>
          <a:p>
            <a:r>
              <a:rPr lang="en-GB" sz="2000">
                <a:solidFill>
                  <a:srgbClr val="0000ff"/>
                </a:solidFill>
                <a:latin typeface="DejaVu Sans"/>
              </a:rPr>
              <a:t>→ </a:t>
            </a:r>
            <a:r>
              <a:rPr lang="en-GB" sz="2000">
                <a:solidFill>
                  <a:srgbClr val="0000ff"/>
                </a:solidFill>
                <a:latin typeface="DejaVu Sans"/>
              </a:rPr>
              <a:t>Υπήρχαν όμως κι άλλες ιδέες</a:t>
            </a:r>
            <a:endParaRPr/>
          </a:p>
          <a:p>
            <a:endParaRPr/>
          </a:p>
          <a:p>
            <a:r>
              <a:rPr b="1" lang="en-GB" sz="2000" u="sng">
                <a:solidFill>
                  <a:srgbClr val="000000"/>
                </a:solidFill>
                <a:latin typeface="DejaVu Sans"/>
              </a:rPr>
              <a:t>Αριστοτέλης 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(384–322 π.Χ):</a:t>
            </a:r>
            <a:endParaRPr/>
          </a:p>
          <a:p>
            <a:r>
              <a:rPr lang="en-GB" sz="2000">
                <a:solidFill>
                  <a:srgbClr val="000000"/>
                </a:solidFill>
                <a:latin typeface="DejaVu Sans"/>
              </a:rPr>
              <a:t>  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Όλος ο χώρος είναι γεμάτος      από ένα</a:t>
            </a:r>
            <a:r>
              <a:rPr lang="en-GB" sz="2000">
                <a:solidFill>
                  <a:srgbClr val="000066"/>
                </a:solidFill>
                <a:latin typeface="DejaVu Sans"/>
              </a:rPr>
              <a:t> </a:t>
            </a:r>
            <a:r>
              <a:rPr b="1" lang="en-GB" sz="2000">
                <a:solidFill>
                  <a:srgbClr val="ff0000"/>
                </a:solidFill>
                <a:latin typeface="DejaVu Sans"/>
              </a:rPr>
              <a:t>συνεχές ύλης</a:t>
            </a:r>
            <a:r>
              <a:rPr lang="en-GB" sz="2000">
                <a:solidFill>
                  <a:srgbClr val="000066"/>
                </a:solidFill>
                <a:latin typeface="DejaVu Sans"/>
              </a:rPr>
              <a:t> </a:t>
            </a:r>
            <a:r>
              <a:rPr lang="en-GB" sz="2000">
                <a:solidFill>
                  <a:srgbClr val="000066"/>
                </a:solidFill>
                <a:latin typeface="Bitstream Vera Sans"/>
              </a:rPr>
              <a:t> </a:t>
            </a:r>
            <a:endParaRPr/>
          </a:p>
        </p:txBody>
      </p:sp>
      <p:sp>
        <p:nvSpPr>
          <p:cNvPr id="214" name="CustomShape 6"/>
          <p:cNvSpPr/>
          <p:nvPr/>
        </p:nvSpPr>
        <p:spPr>
          <a:xfrm>
            <a:off x="3501000" y="1560600"/>
            <a:ext cx="6088680" cy="1519200"/>
          </a:xfrm>
          <a:prstGeom prst="rect">
            <a:avLst/>
          </a:prstGeom>
          <a:noFill/>
          <a:ln>
            <a:noFill/>
          </a:ln>
        </p:spPr>
        <p:txBody>
          <a:bodyPr wrap="none"/>
          <a:p>
            <a:r>
              <a:rPr b="1" lang="en-GB" sz="2000" u="sng">
                <a:solidFill>
                  <a:srgbClr val="000000"/>
                </a:solidFill>
                <a:latin typeface="DejaVu Sans"/>
              </a:rPr>
              <a:t>Δημόκριτος</a:t>
            </a:r>
            <a:r>
              <a:rPr b="1" lang="en-GB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(460–371 π.Χ): </a:t>
            </a:r>
            <a:endParaRPr/>
          </a:p>
          <a:p>
            <a:r>
              <a:rPr lang="en-GB" sz="2000">
                <a:solidFill>
                  <a:srgbClr val="000000"/>
                </a:solidFill>
                <a:latin typeface="DejaVu Sans"/>
              </a:rPr>
              <a:t>       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Η ύλη αποτελείται από θεμελιώδη </a:t>
            </a:r>
            <a:endParaRPr/>
          </a:p>
          <a:p>
            <a:r>
              <a:rPr lang="en-GB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σωμάτια που είναι</a:t>
            </a:r>
            <a:r>
              <a:rPr lang="en-GB" sz="2000">
                <a:solidFill>
                  <a:srgbClr val="000066"/>
                </a:solidFill>
                <a:latin typeface="DejaVu Sans"/>
              </a:rPr>
              <a:t> </a:t>
            </a:r>
            <a:r>
              <a:rPr b="1" lang="en-GB" sz="2000">
                <a:solidFill>
                  <a:srgbClr val="ff0000"/>
                </a:solidFill>
                <a:latin typeface="DejaVu Sans"/>
              </a:rPr>
              <a:t>ά-τομα 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και </a:t>
            </a:r>
            <a:endParaRPr/>
          </a:p>
          <a:p>
            <a:r>
              <a:rPr lang="en-GB" sz="2000">
                <a:solidFill>
                  <a:srgbClr val="000000"/>
                </a:solidFill>
                <a:latin typeface="DejaVu Sans"/>
              </a:rPr>
              <a:t> </a:t>
            </a:r>
            <a:r>
              <a:rPr lang="en-GB" sz="2000">
                <a:solidFill>
                  <a:srgbClr val="000000"/>
                </a:solidFill>
                <a:latin typeface="DejaVu Sans"/>
              </a:rPr>
              <a:t>υπάρχουν στον κατά τ´άλλα </a:t>
            </a:r>
            <a:r>
              <a:rPr b="1" lang="en-GB" sz="2000">
                <a:solidFill>
                  <a:srgbClr val="ff0000"/>
                </a:solidFill>
                <a:latin typeface="DejaVu Sans"/>
              </a:rPr>
              <a:t>κενό χώρο</a:t>
            </a:r>
            <a:r>
              <a:rPr lang="en-GB">
                <a:solidFill>
                  <a:srgbClr val="000066"/>
                </a:solidFill>
                <a:latin typeface="Bitstream Vera Sans"/>
              </a:rPr>
              <a:t>  </a:t>
            </a:r>
            <a:endParaRPr/>
          </a:p>
        </p:txBody>
      </p:sp>
      <p:pic>
        <p:nvPicPr>
          <p:cNvPr id="215" name="Picture 8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1805400" y="2165400"/>
            <a:ext cx="2273400" cy="2057400"/>
          </a:xfrm>
          <a:prstGeom prst="rect">
            <a:avLst/>
          </a:prstGeom>
          <a:ln>
            <a:noFill/>
          </a:ln>
        </p:spPr>
      </p:pic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TextShape 1"/>
          <p:cNvSpPr txBox="1"/>
          <p:nvPr/>
        </p:nvSpPr>
        <p:spPr>
          <a:xfrm>
            <a:off x="36000" y="177480"/>
            <a:ext cx="9143640" cy="26506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5400">
                <a:solidFill>
                  <a:srgbClr val="ff0000"/>
                </a:solidFill>
                <a:latin typeface="Arial"/>
                <a:ea typeface="ＭＳ Ｐゴシック"/>
              </a:rPr>
              <a:t>Η βασική έρευνα </a:t>
            </a:r>
            <a:r>
              <a:rPr lang="en-GB" sz="3200">
                <a:solidFill>
                  <a:srgbClr val="000000"/>
                </a:solidFill>
                <a:latin typeface="Arial"/>
                <a:ea typeface="ＭＳ Ｐゴシック"/>
              </a:rPr>
              <a:t>ήταν πάντα η κινητήριος δύναμη των </a:t>
            </a:r>
            <a:r>
              <a:rPr lang="en-GB" sz="5400">
                <a:solidFill>
                  <a:srgbClr val="0000ff"/>
                </a:solidFill>
                <a:latin typeface="Arial"/>
                <a:ea typeface="ＭＳ Ｐゴシック"/>
              </a:rPr>
              <a:t>εφευρέσεων</a:t>
            </a:r>
            <a:r>
              <a:rPr lang="en-GB" sz="6000">
                <a:solidFill>
                  <a:srgbClr val="eeece1"/>
                </a:solidFill>
                <a:latin typeface="Arial"/>
                <a:ea typeface="ＭＳ Ｐゴシック"/>
              </a:rPr>
              <a:t>
</a:t>
            </a:r>
            <a:endParaRPr/>
          </a:p>
        </p:txBody>
      </p:sp>
      <p:pic>
        <p:nvPicPr>
          <p:cNvPr id="742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52280" y="2209680"/>
            <a:ext cx="1523520" cy="1523520"/>
          </a:xfrm>
          <a:prstGeom prst="rect">
            <a:avLst/>
          </a:prstGeom>
          <a:ln>
            <a:noFill/>
          </a:ln>
        </p:spPr>
      </p:pic>
      <p:sp>
        <p:nvSpPr>
          <p:cNvPr id="743" name="CustomShape 2"/>
          <p:cNvSpPr/>
          <p:nvPr/>
        </p:nvSpPr>
        <p:spPr>
          <a:xfrm>
            <a:off x="1752480" y="2743200"/>
            <a:ext cx="914040" cy="228240"/>
          </a:xfrm>
          <a:prstGeom prst="rightArrow">
            <a:avLst>
              <a:gd name="adj1" fmla="val 0"/>
              <a:gd name="adj2" fmla="val 0"/>
            </a:avLst>
          </a:prstGeom>
          <a:solidFill>
            <a:srgbClr val="eeece1"/>
          </a:solidFill>
          <a:ln w="9360">
            <a:solidFill>
              <a:srgbClr val="000000"/>
            </a:solidFill>
            <a:miter/>
          </a:ln>
        </p:spPr>
      </p:sp>
      <p:sp>
        <p:nvSpPr>
          <p:cNvPr id="744" name="CustomShape 3"/>
          <p:cNvSpPr/>
          <p:nvPr/>
        </p:nvSpPr>
        <p:spPr>
          <a:xfrm rot="20630400">
            <a:off x="2372040" y="3017880"/>
            <a:ext cx="2061000" cy="821880"/>
          </a:xfrm>
          <a:prstGeom prst="rect">
            <a:avLst/>
          </a:prstGeom>
          <a:solidFill>
            <a:srgbClr val="9999cc"/>
          </a:solidFill>
          <a:ln cap="rnd" w="15840">
            <a:solidFill>
              <a:srgbClr val="000000"/>
            </a:solidFill>
            <a:custDash>
              <a:ds d="44000" sp="44000"/>
            </a:custDash>
            <a:miter/>
          </a:ln>
        </p:spPr>
        <p:txBody>
          <a:bodyPr lIns="90000" rIns="90000" tIns="45000" bIns="45000"/>
          <a:p>
            <a:pPr algn="ctr"/>
            <a:r>
              <a:rPr lang="en-GB" sz="2400">
                <a:solidFill>
                  <a:srgbClr val="000000"/>
                </a:solidFill>
                <a:latin typeface="Times New Roman"/>
                <a:ea typeface="ＭＳ Ｐゴシック"/>
              </a:rPr>
              <a:t>100% ΕΠΙΣΤΗΜΗ</a:t>
            </a:r>
            <a:endParaRPr/>
          </a:p>
        </p:txBody>
      </p:sp>
      <p:sp>
        <p:nvSpPr>
          <p:cNvPr id="745" name="CustomShape 4"/>
          <p:cNvSpPr/>
          <p:nvPr/>
        </p:nvSpPr>
        <p:spPr>
          <a:xfrm>
            <a:off x="4163400" y="2743200"/>
            <a:ext cx="914040" cy="228240"/>
          </a:xfrm>
          <a:prstGeom prst="rightArrow">
            <a:avLst>
              <a:gd name="adj1" fmla="val 0"/>
              <a:gd name="adj2" fmla="val 0"/>
            </a:avLst>
          </a:prstGeom>
          <a:solidFill>
            <a:srgbClr val="eeece1"/>
          </a:solidFill>
          <a:ln w="9360">
            <a:solidFill>
              <a:srgbClr val="000000"/>
            </a:solidFill>
            <a:miter/>
          </a:ln>
        </p:spPr>
      </p:sp>
      <p:pic>
        <p:nvPicPr>
          <p:cNvPr id="746" name="Picture 1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077800" y="2286000"/>
            <a:ext cx="1980720" cy="1449000"/>
          </a:xfrm>
          <a:prstGeom prst="rect">
            <a:avLst/>
          </a:prstGeom>
          <a:ln>
            <a:noFill/>
          </a:ln>
        </p:spPr>
      </p:pic>
      <p:sp>
        <p:nvSpPr>
          <p:cNvPr id="747" name="CustomShape 5"/>
          <p:cNvSpPr/>
          <p:nvPr/>
        </p:nvSpPr>
        <p:spPr>
          <a:xfrm rot="574800">
            <a:off x="5915880" y="3505320"/>
            <a:ext cx="761760" cy="15192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</p:sp>
      <p:pic>
        <p:nvPicPr>
          <p:cNvPr id="748" name="Picture 16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4343400"/>
            <a:ext cx="1329840" cy="1601280"/>
          </a:xfrm>
          <a:prstGeom prst="rect">
            <a:avLst/>
          </a:prstGeom>
          <a:ln>
            <a:noFill/>
          </a:ln>
        </p:spPr>
      </p:pic>
      <p:sp>
        <p:nvSpPr>
          <p:cNvPr id="749" name="CustomShape 6"/>
          <p:cNvSpPr/>
          <p:nvPr/>
        </p:nvSpPr>
        <p:spPr>
          <a:xfrm>
            <a:off x="1523880" y="5105520"/>
            <a:ext cx="661680" cy="171000"/>
          </a:xfrm>
          <a:prstGeom prst="rightArrow">
            <a:avLst>
              <a:gd name="adj1" fmla="val 0"/>
              <a:gd name="adj2" fmla="val 0"/>
            </a:avLst>
          </a:prstGeom>
          <a:solidFill>
            <a:srgbClr val="eeece1"/>
          </a:solidFill>
          <a:ln w="9360">
            <a:solidFill>
              <a:srgbClr val="000000"/>
            </a:solidFill>
            <a:miter/>
          </a:ln>
        </p:spPr>
      </p:sp>
      <p:sp>
        <p:nvSpPr>
          <p:cNvPr id="750" name="CustomShape 7"/>
          <p:cNvSpPr/>
          <p:nvPr/>
        </p:nvSpPr>
        <p:spPr>
          <a:xfrm rot="20630400">
            <a:off x="2889000" y="5567040"/>
            <a:ext cx="2114640" cy="852120"/>
          </a:xfrm>
          <a:prstGeom prst="rect">
            <a:avLst/>
          </a:prstGeom>
          <a:solidFill>
            <a:srgbClr val="9999cc"/>
          </a:solidFill>
          <a:ln cap="rnd" w="15840">
            <a:solidFill>
              <a:srgbClr val="000000"/>
            </a:solidFill>
            <a:custDash>
              <a:ds d="44000" sp="44000"/>
            </a:custDash>
            <a:miter/>
          </a:ln>
        </p:spPr>
        <p:txBody>
          <a:bodyPr lIns="90000" rIns="90000" tIns="45000" bIns="45000"/>
          <a:p>
            <a:pPr algn="ctr"/>
            <a:r>
              <a:rPr lang="en-GB" sz="2400">
                <a:solidFill>
                  <a:srgbClr val="000000"/>
                </a:solidFill>
                <a:latin typeface="Times New Roman"/>
                <a:ea typeface="ＭＳ Ｐゴシック"/>
              </a:rPr>
              <a:t>100% ΕΠΙΣΤΗΜΗ</a:t>
            </a:r>
            <a:endParaRPr/>
          </a:p>
        </p:txBody>
      </p:sp>
      <p:sp>
        <p:nvSpPr>
          <p:cNvPr id="751" name="CustomShape 8"/>
          <p:cNvSpPr/>
          <p:nvPr/>
        </p:nvSpPr>
        <p:spPr>
          <a:xfrm>
            <a:off x="5029200" y="5105520"/>
            <a:ext cx="533160" cy="228240"/>
          </a:xfrm>
          <a:prstGeom prst="rightArrow">
            <a:avLst>
              <a:gd name="adj1" fmla="val 0"/>
              <a:gd name="adj2" fmla="val 0"/>
            </a:avLst>
          </a:prstGeom>
          <a:solidFill>
            <a:srgbClr val="eeece1"/>
          </a:solidFill>
          <a:ln w="9360">
            <a:solidFill>
              <a:srgbClr val="000000"/>
            </a:solidFill>
            <a:miter/>
          </a:ln>
        </p:spPr>
      </p:sp>
      <p:pic>
        <p:nvPicPr>
          <p:cNvPr id="752" name="Picture 21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5562720" y="4608360"/>
            <a:ext cx="1980720" cy="877680"/>
          </a:xfrm>
          <a:prstGeom prst="rect">
            <a:avLst/>
          </a:prstGeom>
          <a:ln>
            <a:noFill/>
          </a:ln>
        </p:spPr>
      </p:pic>
      <p:sp>
        <p:nvSpPr>
          <p:cNvPr id="753" name="CustomShape 9"/>
          <p:cNvSpPr/>
          <p:nvPr/>
        </p:nvSpPr>
        <p:spPr>
          <a:xfrm>
            <a:off x="2209680" y="4952880"/>
            <a:ext cx="2895120" cy="456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GB" sz="2400">
                <a:solidFill>
                  <a:srgbClr val="000000"/>
                </a:solidFill>
                <a:latin typeface="Times New Roman"/>
                <a:ea typeface="ＭＳ Ｐゴシック"/>
              </a:rPr>
              <a:t>Ηλεκτρομαγνητισμός</a:t>
            </a:r>
            <a:endParaRPr/>
          </a:p>
        </p:txBody>
      </p:sp>
      <p:sp>
        <p:nvSpPr>
          <p:cNvPr id="754" name="CustomShape 10"/>
          <p:cNvSpPr/>
          <p:nvPr/>
        </p:nvSpPr>
        <p:spPr>
          <a:xfrm>
            <a:off x="329760" y="5791320"/>
            <a:ext cx="99756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r>
              <a:rPr lang="en-GB" sz="1200">
                <a:solidFill>
                  <a:srgbClr val="000000"/>
                </a:solidFill>
                <a:latin typeface="Times New Roman"/>
                <a:ea typeface="ＭＳ Ｐゴシック"/>
              </a:rPr>
              <a:t>J.C. Maxwell</a:t>
            </a:r>
            <a:endParaRPr/>
          </a:p>
        </p:txBody>
      </p:sp>
      <p:sp>
        <p:nvSpPr>
          <p:cNvPr id="755" name="CustomShape 11"/>
          <p:cNvSpPr/>
          <p:nvPr/>
        </p:nvSpPr>
        <p:spPr>
          <a:xfrm>
            <a:off x="175320" y="2209680"/>
            <a:ext cx="866520" cy="27288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r>
              <a:rPr lang="en-GB" sz="1200">
                <a:solidFill>
                  <a:srgbClr val="ffffff"/>
                </a:solidFill>
                <a:latin typeface="Times New Roman"/>
                <a:ea typeface="ＭＳ Ｐゴシック"/>
              </a:rPr>
              <a:t>A. Einstein</a:t>
            </a:r>
            <a:endParaRPr/>
          </a:p>
        </p:txBody>
      </p:sp>
      <p:sp>
        <p:nvSpPr>
          <p:cNvPr id="756" name="TextShape 12"/>
          <p:cNvSpPr txBox="1"/>
          <p:nvPr/>
        </p:nvSpPr>
        <p:spPr>
          <a:xfrm>
            <a:off x="2563200" y="2514600"/>
            <a:ext cx="164088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Σχετικότητα</a:t>
            </a:r>
            <a:endParaRPr/>
          </a:p>
        </p:txBody>
      </p:sp>
      <p:sp>
        <p:nvSpPr>
          <p:cNvPr id="757" name="TextShape 13"/>
          <p:cNvSpPr txBox="1"/>
          <p:nvPr/>
        </p:nvSpPr>
        <p:spPr>
          <a:xfrm>
            <a:off x="7117200" y="2286000"/>
            <a:ext cx="2971080" cy="1753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1600">
                <a:latin typeface="Bitstream Vera Sans"/>
              </a:rPr>
              <a:t>Για να δουλέψει το GPS </a:t>
            </a:r>
            <a:endParaRPr/>
          </a:p>
          <a:p>
            <a:r>
              <a:rPr lang="en-GB" sz="1600">
                <a:latin typeface="Bitstream Vera Sans"/>
              </a:rPr>
              <a:t>πρέπει να  ληφθεί </a:t>
            </a:r>
            <a:endParaRPr/>
          </a:p>
          <a:p>
            <a:r>
              <a:rPr lang="en-GB" sz="1600">
                <a:latin typeface="Bitstream Vera Sans"/>
              </a:rPr>
              <a:t>υπ' όψιν η διόρθωση από </a:t>
            </a:r>
            <a:endParaRPr/>
          </a:p>
          <a:p>
            <a:r>
              <a:rPr lang="en-GB" sz="1600">
                <a:latin typeface="Bitstream Vera Sans"/>
              </a:rPr>
              <a:t>τη διαστολή χρόνου,</a:t>
            </a:r>
            <a:endParaRPr/>
          </a:p>
          <a:p>
            <a:r>
              <a:rPr lang="en-GB" sz="1600">
                <a:latin typeface="Bitstream Vera Sans"/>
              </a:rPr>
              <a:t>Αλλιώς μετά από 5 λεπτά </a:t>
            </a:r>
            <a:endParaRPr/>
          </a:p>
          <a:p>
            <a:r>
              <a:rPr lang="en-GB" sz="1600">
                <a:latin typeface="Bitstream Vera Sans"/>
              </a:rPr>
              <a:t>στο αυτοκίνητο, θα είχαμε </a:t>
            </a:r>
            <a:endParaRPr/>
          </a:p>
          <a:p>
            <a:r>
              <a:rPr lang="en-GB" sz="1600">
                <a:latin typeface="Bitstream Vera Sans"/>
              </a:rPr>
              <a:t>απόκλιση 10 μέτρων</a:t>
            </a:r>
            <a:endParaRPr/>
          </a:p>
        </p:txBody>
      </p:sp>
      <p:sp>
        <p:nvSpPr>
          <p:cNvPr id="758" name="TextShape 14"/>
          <p:cNvSpPr txBox="1"/>
          <p:nvPr/>
        </p:nvSpPr>
        <p:spPr>
          <a:xfrm>
            <a:off x="7585560" y="4698360"/>
            <a:ext cx="2466720" cy="1040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1600">
                <a:latin typeface="Bitstream Vera Sans"/>
              </a:rPr>
              <a:t>Τα τηλέφωνα </a:t>
            </a:r>
            <a:endParaRPr/>
          </a:p>
          <a:p>
            <a:r>
              <a:rPr lang="en-GB" sz="1600">
                <a:latin typeface="Bitstream Vera Sans"/>
              </a:rPr>
              <a:t>επικοινωνούν </a:t>
            </a:r>
            <a:endParaRPr/>
          </a:p>
          <a:p>
            <a:r>
              <a:rPr lang="en-GB" sz="1600">
                <a:latin typeface="Bitstream Vera Sans"/>
              </a:rPr>
              <a:t>με ηελκτρομαγνητικά </a:t>
            </a:r>
            <a:endParaRPr/>
          </a:p>
          <a:p>
            <a:r>
              <a:rPr lang="en-GB" sz="1600">
                <a:latin typeface="Bitstream Vera Sans"/>
              </a:rPr>
              <a:t>κύμματα</a:t>
            </a:r>
            <a:endParaRPr/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TextShape 1"/>
          <p:cNvSpPr txBox="1"/>
          <p:nvPr/>
        </p:nvSpPr>
        <p:spPr>
          <a:xfrm>
            <a:off x="847800" y="-120960"/>
            <a:ext cx="8079840" cy="210204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6000">
                <a:solidFill>
                  <a:srgbClr val="0000ff"/>
                </a:solidFill>
                <a:latin typeface="Arial"/>
                <a:ea typeface="ＭＳ Ｐゴシック"/>
              </a:rPr>
              <a:t>Επιταχυντές :</a:t>
            </a:r>
            <a:r>
              <a:rPr lang="en-GB" sz="440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GB" sz="3600">
                <a:solidFill>
                  <a:srgbClr val="000000"/>
                </a:solidFill>
                <a:latin typeface="Arial"/>
                <a:ea typeface="ＭＳ Ｐゴシック"/>
              </a:rPr>
              <a:t>αναπτύχθηκαν στα εργαστήρια φυσικής και τώρα πιά χρησιμοποιούνται στα νοσοκομεία</a:t>
            </a:r>
            <a:endParaRPr/>
          </a:p>
        </p:txBody>
      </p:sp>
      <p:pic>
        <p:nvPicPr>
          <p:cNvPr id="760" name="Picture 4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04920" y="2133720"/>
            <a:ext cx="4495320" cy="3657240"/>
          </a:xfrm>
          <a:prstGeom prst="rect">
            <a:avLst/>
          </a:prstGeom>
          <a:ln>
            <a:noFill/>
          </a:ln>
        </p:spPr>
      </p:pic>
      <p:sp>
        <p:nvSpPr>
          <p:cNvPr id="761" name="CustomShape 2"/>
          <p:cNvSpPr/>
          <p:nvPr/>
        </p:nvSpPr>
        <p:spPr>
          <a:xfrm>
            <a:off x="3438360" y="5493240"/>
            <a:ext cx="1069200" cy="24264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5000" bIns="45000"/>
          <a:p>
            <a:pPr algn="r"/>
            <a:r>
              <a:rPr b="1" lang="en-GB" sz="1000">
                <a:solidFill>
                  <a:srgbClr val="ffffff"/>
                </a:solidFill>
                <a:latin typeface="Times New Roman"/>
                <a:ea typeface="ＭＳ Ｐゴシック"/>
              </a:rPr>
              <a:t>Courtesy of IBA</a:t>
            </a:r>
            <a:endParaRPr/>
          </a:p>
        </p:txBody>
      </p:sp>
      <p:sp>
        <p:nvSpPr>
          <p:cNvPr id="762" name="CustomShape 3"/>
          <p:cNvSpPr/>
          <p:nvPr/>
        </p:nvSpPr>
        <p:spPr>
          <a:xfrm>
            <a:off x="4952880" y="2387520"/>
            <a:ext cx="3898440" cy="283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GB">
                <a:solidFill>
                  <a:srgbClr val="000000"/>
                </a:solidFill>
                <a:latin typeface="Arial"/>
              </a:rPr>
              <a:t>Από του 17000 περίπου επιταχυντές που λειρουργούν σήμερα στον κόσμο, πάνω από τους μισούς (&gt; 9000) χρησιμοποιούνται στην ιατρική!</a:t>
            </a:r>
            <a:endParaRPr/>
          </a:p>
          <a:p>
            <a:endParaRPr/>
          </a:p>
          <a:p>
            <a:r>
              <a:rPr lang="en-GB">
                <a:solidFill>
                  <a:srgbClr val="000000"/>
                </a:solidFill>
                <a:latin typeface="Arial"/>
              </a:rPr>
              <a:t>Μια μέθοδος που έχει ανάπτυξη σχετικά πρόσφατα είναι η  θεραπεία όγκων με δέσμες πρωτονίων και άλων “αδρονίων</a:t>
            </a:r>
            <a:endParaRPr/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extShape 1"/>
          <p:cNvSpPr txBox="1"/>
          <p:nvPr/>
        </p:nvSpPr>
        <p:spPr>
          <a:xfrm>
            <a:off x="0" y="58680"/>
            <a:ext cx="9829800" cy="277236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6000">
                <a:solidFill>
                  <a:srgbClr val="0000ff"/>
                </a:solidFill>
                <a:latin typeface="Arial"/>
                <a:ea typeface="ＭＳ Ｐゴシック"/>
              </a:rPr>
              <a:t>Ανιχνευτές:</a:t>
            </a:r>
            <a:r>
              <a:rPr lang="en-GB" sz="440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GB" sz="3600">
                <a:solidFill>
                  <a:srgbClr val="000000"/>
                </a:solidFill>
                <a:latin typeface="Arial"/>
                <a:ea typeface="ＭＳ Ｐゴシック"/>
              </a:rPr>
              <a:t>αναπτύχθηκαν στα εργαστήρια φυσικής χρησιμοποιούνται και στην απεικόνιση στην ιατρική</a:t>
            </a:r>
            <a:r>
              <a:rPr lang="en-GB" sz="4400">
                <a:solidFill>
                  <a:srgbClr val="000000"/>
                </a:solidFill>
                <a:latin typeface="Arial"/>
                <a:ea typeface="ＭＳ Ｐゴシック"/>
              </a:rPr>
              <a:t>
</a:t>
            </a:r>
            <a:endParaRPr/>
          </a:p>
        </p:txBody>
      </p:sp>
      <p:pic>
        <p:nvPicPr>
          <p:cNvPr id="764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57200" y="2322360"/>
            <a:ext cx="4495320" cy="3315960"/>
          </a:xfrm>
          <a:prstGeom prst="rect">
            <a:avLst/>
          </a:prstGeom>
          <a:ln>
            <a:noFill/>
          </a:ln>
        </p:spPr>
      </p:pic>
      <p:sp>
        <p:nvSpPr>
          <p:cNvPr id="765" name="CustomShape 2"/>
          <p:cNvSpPr/>
          <p:nvPr/>
        </p:nvSpPr>
        <p:spPr>
          <a:xfrm>
            <a:off x="5181480" y="2209680"/>
            <a:ext cx="4648320" cy="3382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GB" sz="2000">
                <a:solidFill>
                  <a:srgbClr val="000000"/>
                </a:solidFill>
                <a:latin typeface="Arial"/>
                <a:ea typeface="ＭＳ Ｐゴシック"/>
              </a:rPr>
              <a:t>Η Τομογραφία Εκπομπής Ποζιτρονίου (PET = Positron Emission Tomography) χρησιμοποιεί αντι-ύλη (ποζιτρόνια = αντι ηλεκτρόνια)</a:t>
            </a:r>
            <a:endParaRPr/>
          </a:p>
          <a:p>
            <a:endParaRPr/>
          </a:p>
        </p:txBody>
      </p:sp>
      <p:pic>
        <p:nvPicPr>
          <p:cNvPr id="766" name="Picture 13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310720" y="3609000"/>
            <a:ext cx="2472480" cy="2361960"/>
          </a:xfrm>
          <a:prstGeom prst="rect">
            <a:avLst/>
          </a:prstGeom>
          <a:ln>
            <a:noFill/>
          </a:ln>
        </p:spPr>
      </p:pic>
      <p:sp>
        <p:nvSpPr>
          <p:cNvPr id="767" name="CustomShape 3"/>
          <p:cNvSpPr/>
          <p:nvPr/>
        </p:nvSpPr>
        <p:spPr>
          <a:xfrm>
            <a:off x="7518600" y="4811040"/>
            <a:ext cx="306360" cy="1613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en-GB" sz="1000">
                <a:latin typeface="Bitstream Vera Sans"/>
                <a:ea typeface="ＭＳ Ｐゴシック"/>
              </a:rPr>
              <a:t>Courtesy NIH</a:t>
            </a:r>
            <a:endParaRPr/>
          </a:p>
        </p:txBody>
      </p:sp>
    </p:spTree>
  </p:cSld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TextShape 1"/>
          <p:cNvSpPr txBox="1"/>
          <p:nvPr/>
        </p:nvSpPr>
        <p:spPr>
          <a:xfrm>
            <a:off x="72000" y="74520"/>
            <a:ext cx="10011600" cy="106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Bitstream Vera Sans"/>
              </a:rPr>
              <a:t>Βασική έρευνα → φέρνει σημαντικές αλλαγές στη θεώρηση του κόσμου</a:t>
            </a:r>
            <a:endParaRPr/>
          </a:p>
        </p:txBody>
      </p:sp>
      <p:sp>
        <p:nvSpPr>
          <p:cNvPr id="769" name="TextShape 2"/>
          <p:cNvSpPr txBox="1"/>
          <p:nvPr/>
        </p:nvSpPr>
        <p:spPr>
          <a:xfrm>
            <a:off x="180000" y="1166400"/>
            <a:ext cx="9900000" cy="59522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b="1" lang="en-GB" sz="2400">
                <a:solidFill>
                  <a:srgbClr val="0000ff"/>
                </a:solidFill>
                <a:latin typeface="DejaVu Sans"/>
              </a:rPr>
              <a:t>Το κυρίως κίνητρο:</a:t>
            </a:r>
            <a:r>
              <a:rPr lang="en-GB" sz="2400">
                <a:solidFill>
                  <a:srgbClr val="0000ff"/>
                </a:solidFill>
                <a:latin typeface="DejaVu Sans"/>
              </a:rPr>
              <a:t> κάνουμε βασική έρευνα για να καταλάβουμε αυτό “τον κόσμο τον μικρό, τον μέγα”</a:t>
            </a:r>
            <a:r>
              <a:rPr lang="en-GB" sz="2400">
                <a:latin typeface="DejaVu Sans"/>
              </a:rPr>
              <a:t> 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ff0000"/>
                </a:solidFill>
                <a:latin typeface="DejaVu Sans"/>
              </a:rPr>
              <a:t>Η παρατήρηση του κόσμου με διάφορα μέσα, </a:t>
            </a:r>
            <a:r>
              <a:rPr b="1" lang="en-GB" sz="2400">
                <a:solidFill>
                  <a:srgbClr val="ff0000"/>
                </a:solidFill>
                <a:latin typeface="DejaVu Sans"/>
              </a:rPr>
              <a:t>αλλάζει τον τρόπο που σκεπτόμαστε</a:t>
            </a:r>
            <a:r>
              <a:rPr lang="en-GB" sz="2400">
                <a:solidFill>
                  <a:srgbClr val="ff0000"/>
                </a:solidFill>
                <a:latin typeface="DejaVu Sans"/>
              </a:rPr>
              <a:t>.</a:t>
            </a:r>
            <a:r>
              <a:rPr lang="en-GB" sz="2400">
                <a:latin typeface="DejaVu Sans"/>
              </a:rPr>
              <a:t> Π.χ: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DejaVu Sans"/>
              </a:rPr>
              <a:t>Η κατάρριψη του γεωκεντρικού μοντέλου του κόσμου.  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DejaVu Sans"/>
              </a:rPr>
              <a:t>Η σχετικότητα του χρόνου.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000">
                <a:latin typeface="DejaVu Sans"/>
              </a:rPr>
              <a:t>Η αντικατάσταση της βεβαιότητας με την πιθανότητα.</a:t>
            </a:r>
            <a:endParaRPr/>
          </a:p>
        </p:txBody>
      </p:sp>
      <p:pic>
        <p:nvPicPr>
          <p:cNvPr id="77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07080" y="4186800"/>
            <a:ext cx="4686120" cy="2893320"/>
          </a:xfrm>
          <a:prstGeom prst="rect">
            <a:avLst/>
          </a:prstGeom>
          <a:ln>
            <a:noFill/>
          </a:ln>
        </p:spPr>
      </p:pic>
      <p:pic>
        <p:nvPicPr>
          <p:cNvPr id="771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5221800" y="4186800"/>
            <a:ext cx="4661640" cy="2893320"/>
          </a:xfrm>
          <a:prstGeom prst="rect">
            <a:avLst/>
          </a:prstGeom>
          <a:ln>
            <a:noFill/>
          </a:ln>
        </p:spPr>
      </p:pic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504000" y="119520"/>
            <a:ext cx="9071640" cy="106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1906: Γνωρίζαμε ήδη ότι τα υλικά είναι φτιαγμένα από άτομα</a:t>
            </a:r>
            <a:endParaRPr/>
          </a:p>
        </p:txBody>
      </p:sp>
      <p:sp>
        <p:nvSpPr>
          <p:cNvPr id="217" name="TextShape 2"/>
          <p:cNvSpPr txBox="1"/>
          <p:nvPr/>
        </p:nvSpPr>
        <p:spPr>
          <a:xfrm>
            <a:off x="504000" y="1299600"/>
            <a:ext cx="9071640" cy="566964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Αναλύοντας τα δομένα παρατηρήσεων, φτάσαμε να ξέρουμε οτι υπάρχουν άτομα και κενός χώρος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latin typeface="DejaVu Sans"/>
              </a:rPr>
              <a:t>Ατομική θεωρία του Dalton, Avogandro κ.α.</a:t>
            </a: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 lvl="1">
              <a:buSzPct val="75000"/>
              <a:buFont typeface="StarSymbol"/>
              <a:buChar char=""/>
            </a:pP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200">
                <a:solidFill>
                  <a:srgbClr val="0000ff"/>
                </a:solidFill>
                <a:latin typeface="DejaVu Sans"/>
              </a:rPr>
              <a:t>1896 o Becquerel ανακάλυψε ότι </a:t>
            </a:r>
            <a:r>
              <a:rPr lang="en-GB" sz="2200">
                <a:solidFill>
                  <a:srgbClr val="ff0000"/>
                </a:solidFill>
                <a:latin typeface="DejaVu Sans"/>
              </a:rPr>
              <a:t>πυρήνες</a:t>
            </a:r>
            <a:r>
              <a:rPr lang="en-GB" sz="2200">
                <a:solidFill>
                  <a:srgbClr val="0000ff"/>
                </a:solidFill>
                <a:latin typeface="DejaVu Sans"/>
              </a:rPr>
              <a:t> ουρανίου </a:t>
            </a:r>
            <a:r>
              <a:rPr lang="en-GB" sz="2200">
                <a:solidFill>
                  <a:srgbClr val="ff0000"/>
                </a:solidFill>
                <a:latin typeface="DejaVu Sans"/>
              </a:rPr>
              <a:t>ακτινοβολούν ( = εκμπέμπουν κάτι)</a:t>
            </a:r>
            <a:r>
              <a:rPr lang="en-GB" sz="2200">
                <a:solidFill>
                  <a:srgbClr val="0000ff"/>
                </a:solidFill>
                <a:latin typeface="DejaVu Sans"/>
              </a:rPr>
              <a:t> → </a:t>
            </a:r>
            <a:r>
              <a:rPr lang="en-GB" sz="2200">
                <a:solidFill>
                  <a:srgbClr val="ff0000"/>
                </a:solidFill>
                <a:latin typeface="DejaVu Sans"/>
              </a:rPr>
              <a:t>”ραδιενέργεια”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200">
                <a:solidFill>
                  <a:srgbClr val="0000ff"/>
                </a:solidFill>
                <a:latin typeface="DejaVu Sans"/>
              </a:rPr>
              <a:t>Η προσπάθεια κατανόησης της εκπεμπόμενης ακτινοβολίας μας έδειξε έναν κρυμμένο κόσμο: τους πυρήνες </a:t>
            </a:r>
            <a:endParaRPr/>
          </a:p>
        </p:txBody>
      </p:sp>
      <p:sp>
        <p:nvSpPr>
          <p:cNvPr id="218" name="CustomShape 3"/>
          <p:cNvSpPr/>
          <p:nvPr/>
        </p:nvSpPr>
        <p:spPr>
          <a:xfrm>
            <a:off x="388800" y="2630160"/>
            <a:ext cx="9513000" cy="2435040"/>
          </a:xfrm>
          <a:prstGeom prst="rect">
            <a:avLst/>
          </a:prstGeom>
          <a:noFill/>
          <a:ln w="36720">
            <a:solidFill>
              <a:srgbClr val="000000"/>
            </a:solidFill>
            <a:round/>
          </a:ln>
        </p:spPr>
        <p:txBody>
          <a:bodyPr lIns="108360" rIns="108360" tIns="65160" bIns="65160"/>
          <a:p>
            <a:r>
              <a:rPr b="1" lang="en-US">
                <a:latin typeface="Bitstream Vera Sans"/>
              </a:rPr>
              <a:t>                          </a:t>
            </a:r>
            <a:r>
              <a:rPr b="1" lang="en-US">
                <a:latin typeface="Symbol"/>
              </a:rPr>
              <a:t></a:t>
            </a:r>
            <a:r>
              <a:rPr b="1" lang="en-US">
                <a:latin typeface="Bitstream Vera Sans"/>
              </a:rPr>
              <a:t>. Υδρογόνο (H)          Μάζα M</a:t>
            </a:r>
            <a:r>
              <a:rPr b="1" lang="en-US" sz="2000" baseline="-24000">
                <a:latin typeface="Bitstream Vera Sans"/>
              </a:rPr>
              <a:t>H</a:t>
            </a:r>
            <a:r>
              <a:rPr b="1" lang="en-US">
                <a:latin typeface="Bitstream Vera Sans"/>
              </a:rPr>
              <a:t> </a:t>
            </a:r>
            <a:r>
              <a:rPr b="1" lang="en-US">
                <a:latin typeface="Symbol"/>
              </a:rPr>
              <a:t></a:t>
            </a:r>
            <a:r>
              <a:rPr b="1" lang="en-US">
                <a:latin typeface="Bitstream Vera Sans"/>
              </a:rPr>
              <a:t> </a:t>
            </a:r>
            <a:r>
              <a:rPr b="1" lang="en-US">
                <a:latin typeface="Symbol"/>
              </a:rPr>
              <a:t></a:t>
            </a:r>
            <a:r>
              <a:rPr b="1" lang="en-US">
                <a:latin typeface="Bitstream Vera Sans"/>
              </a:rPr>
              <a:t> </a:t>
            </a:r>
            <a:r>
              <a:rPr b="1" lang="en-US">
                <a:latin typeface="Arial Narrow"/>
              </a:rPr>
              <a:t>x </a:t>
            </a:r>
            <a:r>
              <a:rPr b="1" lang="en-US">
                <a:latin typeface="Symbol"/>
              </a:rPr>
              <a:t></a:t>
            </a:r>
            <a:r>
              <a:rPr b="1" lang="en-US" sz="2000" baseline="30000">
                <a:latin typeface="Symbol"/>
              </a:rPr>
              <a:t></a:t>
            </a:r>
            <a:r>
              <a:rPr b="1" lang="en-US">
                <a:latin typeface="Bitstream Vera Sans"/>
              </a:rPr>
              <a:t> g</a:t>
            </a:r>
            <a:endParaRPr/>
          </a:p>
          <a:p>
            <a:r>
              <a:rPr b="1" lang="en-US">
                <a:latin typeface="Bitstream Vera Sans"/>
              </a:rPr>
              <a:t>                          </a:t>
            </a:r>
            <a:r>
              <a:rPr b="1" lang="en-US">
                <a:latin typeface="Bitstream Vera Sans"/>
              </a:rPr>
              <a:t>2. Ήλιο (He)</a:t>
            </a:r>
            <a:endParaRPr/>
          </a:p>
          <a:p>
            <a:r>
              <a:rPr b="1" lang="en-US">
                <a:latin typeface="Bitstream Vera Sans"/>
              </a:rPr>
              <a:t>                          </a:t>
            </a:r>
            <a:r>
              <a:rPr b="1" lang="en-US">
                <a:latin typeface="Bitstream Vera Sans"/>
              </a:rPr>
              <a:t>3. Λίθιο (Li)</a:t>
            </a:r>
            <a:endParaRPr/>
          </a:p>
          <a:p>
            <a:r>
              <a:rPr b="1" lang="en-US">
                <a:latin typeface="Bitstream Vera Sans"/>
              </a:rPr>
              <a:t>                          </a:t>
            </a:r>
            <a:r>
              <a:rPr b="1" lang="en-US">
                <a:latin typeface="Bitstream Vera Sans"/>
              </a:rPr>
              <a:t>.............</a:t>
            </a:r>
            <a:endParaRPr/>
          </a:p>
          <a:p>
            <a:r>
              <a:rPr b="1" lang="en-US">
                <a:latin typeface="Bitstream Vera Sans"/>
              </a:rPr>
              <a:t>                          </a:t>
            </a:r>
            <a:r>
              <a:rPr b="1" lang="en-US">
                <a:latin typeface="Bitstream Vera Sans"/>
              </a:rPr>
              <a:t>.............</a:t>
            </a:r>
            <a:endParaRPr/>
          </a:p>
          <a:p>
            <a:r>
              <a:rPr b="1" lang="en-US">
                <a:latin typeface="Bitstream Vera Sans"/>
              </a:rPr>
              <a:t>                        </a:t>
            </a:r>
            <a:r>
              <a:rPr b="1" lang="en-US">
                <a:latin typeface="Bitstream Vera Sans"/>
              </a:rPr>
              <a:t>92. Ουράνιο (U)            Μάζα  </a:t>
            </a:r>
            <a:r>
              <a:rPr b="1" lang="en-US">
                <a:latin typeface="Symbol"/>
              </a:rPr>
              <a:t></a:t>
            </a:r>
            <a:r>
              <a:rPr b="1" lang="en-US">
                <a:latin typeface="Bitstream Vera Sans"/>
              </a:rPr>
              <a:t>  </a:t>
            </a:r>
            <a:r>
              <a:rPr b="1" lang="en-US">
                <a:latin typeface="Symbol"/>
              </a:rPr>
              <a:t></a:t>
            </a:r>
            <a:r>
              <a:rPr b="1" lang="en-US">
                <a:latin typeface="Bitstream Vera Sans"/>
              </a:rPr>
              <a:t>M</a:t>
            </a:r>
            <a:r>
              <a:rPr b="1" lang="en-US" sz="2000" baseline="-25000">
                <a:latin typeface="Bitstream Vera Sans"/>
              </a:rPr>
              <a:t>H</a:t>
            </a:r>
            <a:endParaRPr/>
          </a:p>
        </p:txBody>
      </p:sp>
      <p:sp>
        <p:nvSpPr>
          <p:cNvPr id="219" name="TextShape 4"/>
          <p:cNvSpPr txBox="1"/>
          <p:nvPr/>
        </p:nvSpPr>
        <p:spPr>
          <a:xfrm rot="18000000">
            <a:off x="171720" y="3158640"/>
            <a:ext cx="2044440" cy="89496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b="1" i="1" lang="en-US">
                <a:solidFill>
                  <a:srgbClr val="ff3300"/>
                </a:solidFill>
                <a:latin typeface="Bitstream Vera Sans"/>
              </a:rPr>
              <a:t>Τα άτομα των </a:t>
            </a:r>
            <a:endParaRPr/>
          </a:p>
          <a:p>
            <a:pPr algn="ctr"/>
            <a:r>
              <a:rPr b="1" i="1" lang="en-US">
                <a:solidFill>
                  <a:srgbClr val="ff3300"/>
                </a:solidFill>
                <a:latin typeface="Bitstream Vera Sans"/>
              </a:rPr>
              <a:t>92 στοιχείων</a:t>
            </a:r>
            <a:r>
              <a:rPr b="1" lang="en-US">
                <a:solidFill>
                  <a:srgbClr val="ff3300"/>
                </a:solidFill>
                <a:latin typeface="Bitstream Vera Sans"/>
              </a:rPr>
              <a:t> </a:t>
            </a:r>
            <a:endParaRPr/>
          </a:p>
          <a:p>
            <a:pPr algn="ctr"/>
            <a:r>
              <a:rPr b="1" lang="en-US">
                <a:solidFill>
                  <a:srgbClr val="000000"/>
                </a:solidFill>
                <a:latin typeface="Bitstream Vera Sans"/>
              </a:rPr>
              <a:t>(19ος αιώνας)</a:t>
            </a:r>
            <a:r>
              <a:rPr lang="en-GB">
                <a:latin typeface="Bitstream Vera Sans"/>
              </a:rPr>
              <a:t> </a:t>
            </a:r>
            <a:endParaRPr/>
          </a:p>
        </p:txBody>
      </p:sp>
      <p:sp>
        <p:nvSpPr>
          <p:cNvPr id="220" name="CustomShape 5"/>
          <p:cNvSpPr/>
          <p:nvPr/>
        </p:nvSpPr>
        <p:spPr>
          <a:xfrm>
            <a:off x="7058160" y="3087360"/>
            <a:ext cx="485640" cy="976320"/>
          </a:xfrm>
          <a:prstGeom prst="downArrow">
            <a:avLst>
              <a:gd name="adj1" fmla="val 16200"/>
              <a:gd name="adj2" fmla="val 5400"/>
            </a:avLst>
          </a:prstGeom>
          <a:solidFill>
            <a:srgbClr val="0000ff"/>
          </a:solidFill>
          <a:ln w="9360">
            <a:solidFill>
              <a:srgbClr val="000000"/>
            </a:solidFill>
            <a:miter/>
          </a:ln>
        </p:spPr>
      </p:sp>
      <p:sp>
        <p:nvSpPr>
          <p:cNvPr id="221" name="TextShape 6"/>
          <p:cNvSpPr txBox="1"/>
          <p:nvPr/>
        </p:nvSpPr>
        <p:spPr>
          <a:xfrm>
            <a:off x="7461000" y="3272400"/>
            <a:ext cx="2427120" cy="3891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 sz="2000">
                <a:solidFill>
                  <a:srgbClr val="0000ff"/>
                </a:solidFill>
                <a:latin typeface="Bitstream Vera Sans"/>
              </a:rPr>
              <a:t>Αυξανόμενη μάζα</a:t>
            </a:r>
            <a:endParaRPr/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TextShape 1"/>
          <p:cNvSpPr txBox="1"/>
          <p:nvPr/>
        </p:nvSpPr>
        <p:spPr>
          <a:xfrm>
            <a:off x="504000" y="11520"/>
            <a:ext cx="9071640" cy="1067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1906: Γνωρίζαμε ήδη ότι τα ά-τομα... τεμαχίζονται</a:t>
            </a:r>
            <a:endParaRPr/>
          </a:p>
        </p:txBody>
      </p:sp>
      <p:sp>
        <p:nvSpPr>
          <p:cNvPr id="223" name="TextShape 2"/>
          <p:cNvSpPr txBox="1"/>
          <p:nvPr/>
        </p:nvSpPr>
        <p:spPr>
          <a:xfrm>
            <a:off x="504000" y="1083600"/>
            <a:ext cx="9071640" cy="58363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Τα άτομα έχουν δομή = δεν είναι θεμελιώδη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latin typeface="DejaVu Sans"/>
              </a:rPr>
              <a:t>J.J Thomson (πειράματα 1894-1897) 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200">
                <a:solidFill>
                  <a:srgbClr val="0000ff"/>
                </a:solidFill>
                <a:latin typeface="DejaVu Sans"/>
              </a:rPr>
              <a:t>το ηλεκτρόνιο είναι συστατικό του ατόμου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latin typeface="DejaVu Sans"/>
              </a:rPr>
              <a:t>Αλλά, τα άτομα είναι  ηλεκτρικά ουδέτερα.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b="1" lang="en-GB" sz="2200">
                <a:solidFill>
                  <a:srgbClr val="ff0000"/>
                </a:solidFill>
                <a:latin typeface="DejaVu Sans"/>
              </a:rPr>
              <a:t>Ερώτηση: Πώς είναι κατανεμημένα τα ηλεκτρόνια μέσα στο άτομο;</a:t>
            </a:r>
            <a:r>
              <a:rPr b="1" lang="en-GB" sz="2200">
                <a:latin typeface="DejaVu Sans"/>
              </a:rPr>
              <a:t> 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en-GB" sz="2200">
                <a:solidFill>
                  <a:srgbClr val="0000ff"/>
                </a:solidFill>
                <a:latin typeface="DejaVu Sans"/>
              </a:rPr>
              <a:t>Είναι το άτομο σαν το σταφιδόψωμο;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DejaVu Sans"/>
              </a:rPr>
              <a:t>“</a:t>
            </a:r>
            <a:r>
              <a:rPr lang="en-GB" sz="2000">
                <a:latin typeface="DejaVu Sans"/>
              </a:rPr>
              <a:t>Σταφίδες” →  τα ηλεκτρόνια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en-GB" sz="2000">
                <a:latin typeface="DejaVu Sans"/>
              </a:rPr>
              <a:t>“</a:t>
            </a:r>
            <a:r>
              <a:rPr lang="en-GB" sz="2000">
                <a:latin typeface="DejaVu Sans"/>
              </a:rPr>
              <a:t>Ζύμη” →  το θετικό φορτίο</a:t>
            </a:r>
            <a:endParaRPr/>
          </a:p>
        </p:txBody>
      </p:sp>
      <p:pic>
        <p:nvPicPr>
          <p:cNvPr id="22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3966840" y="2544120"/>
            <a:ext cx="4235760" cy="1381680"/>
          </a:xfrm>
          <a:prstGeom prst="rect">
            <a:avLst/>
          </a:prstGeom>
          <a:ln>
            <a:noFill/>
          </a:ln>
        </p:spPr>
      </p:pic>
      <p:pic>
        <p:nvPicPr>
          <p:cNvPr id="22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398520" y="2422800"/>
            <a:ext cx="1453680" cy="1634400"/>
          </a:xfrm>
          <a:prstGeom prst="rect">
            <a:avLst/>
          </a:prstGeom>
          <a:ln>
            <a:noFill/>
          </a:ln>
        </p:spPr>
      </p:pic>
      <p:sp>
        <p:nvSpPr>
          <p:cNvPr id="226" name="TextShape 3"/>
          <p:cNvSpPr txBox="1"/>
          <p:nvPr/>
        </p:nvSpPr>
        <p:spPr>
          <a:xfrm>
            <a:off x="3875760" y="3970800"/>
            <a:ext cx="46962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i="1" lang="en-GB">
                <a:latin typeface="Bitstream Vera Sans"/>
              </a:rPr>
              <a:t>Καθοδικός σωλήνας (cathode ray tybe)</a:t>
            </a:r>
            <a:endParaRPr/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Πώς; Πειράματα “</a:t>
            </a:r>
            <a:r>
              <a:rPr b="1" lang="en-GB" sz="3600">
                <a:latin typeface="DejaVu Sans"/>
              </a:rPr>
              <a:t>σκέδασης</a:t>
            </a:r>
            <a:r>
              <a:rPr lang="en-GB" sz="3600">
                <a:latin typeface="DejaVu Sans"/>
              </a:rPr>
              <a:t>”</a:t>
            </a:r>
            <a:endParaRPr/>
          </a:p>
        </p:txBody>
      </p:sp>
      <p:sp>
        <p:nvSpPr>
          <p:cNvPr id="228" name="TextShape 2"/>
          <p:cNvSpPr txBox="1"/>
          <p:nvPr/>
        </p:nvSpPr>
        <p:spPr>
          <a:xfrm>
            <a:off x="0" y="842400"/>
            <a:ext cx="8458200" cy="5753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latin typeface="DejaVu Sans"/>
              </a:rPr>
              <a:t>Ernest Rutherford,  Hans Geiger &amp; Ernest Marsden, κάνουν </a:t>
            </a:r>
            <a:r>
              <a:rPr lang="en-GB" sz="2400">
                <a:solidFill>
                  <a:srgbClr val="0000ff"/>
                </a:solidFill>
                <a:latin typeface="DejaVu Sans"/>
              </a:rPr>
              <a:t>πειράματα σκέδασης σωματιδίων άλφα πάνω σε χρυσόχαρτο</a:t>
            </a:r>
            <a:r>
              <a:rPr lang="en-GB" sz="2400">
                <a:latin typeface="DejaVu Sans"/>
              </a:rPr>
              <a:t> (1906)</a:t>
            </a:r>
            <a:endParaRPr/>
          </a:p>
        </p:txBody>
      </p:sp>
      <p:pic>
        <p:nvPicPr>
          <p:cNvPr id="229" name="Picture 6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2072520"/>
            <a:ext cx="5904000" cy="4114800"/>
          </a:xfrm>
          <a:prstGeom prst="rect">
            <a:avLst/>
          </a:prstGeom>
          <a:ln>
            <a:noFill/>
          </a:ln>
        </p:spPr>
      </p:pic>
      <p:pic>
        <p:nvPicPr>
          <p:cNvPr id="230" name="Picture 8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8458200" y="757440"/>
            <a:ext cx="1524240" cy="1985760"/>
          </a:xfrm>
          <a:prstGeom prst="rect">
            <a:avLst/>
          </a:prstGeom>
          <a:ln>
            <a:noFill/>
          </a:ln>
        </p:spPr>
      </p:pic>
      <p:sp>
        <p:nvSpPr>
          <p:cNvPr id="231" name="CustomShape 3"/>
          <p:cNvSpPr/>
          <p:nvPr/>
        </p:nvSpPr>
        <p:spPr>
          <a:xfrm>
            <a:off x="6058440" y="1663200"/>
            <a:ext cx="3836880" cy="5997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r>
              <a:rPr b="1" lang="de-CH">
                <a:latin typeface="Bitstream Vera Sans"/>
              </a:rPr>
              <a:t>Ernest Rutherford</a:t>
            </a:r>
            <a:endParaRPr/>
          </a:p>
          <a:p>
            <a:r>
              <a:rPr lang="en-GB" sz="1600">
                <a:latin typeface="Bitstream Vera Sans"/>
              </a:rPr>
              <a:t> </a:t>
            </a:r>
            <a:r>
              <a:rPr lang="en-GB" sz="1600">
                <a:latin typeface="Bitstream Vera Sans"/>
              </a:rPr>
              <a:t>(1871-1937)</a:t>
            </a:r>
            <a:endParaRPr/>
          </a:p>
        </p:txBody>
      </p:sp>
      <p:sp>
        <p:nvSpPr>
          <p:cNvPr id="232" name="TextShape 4"/>
          <p:cNvSpPr txBox="1"/>
          <p:nvPr/>
        </p:nvSpPr>
        <p:spPr>
          <a:xfrm>
            <a:off x="5126400" y="4356000"/>
            <a:ext cx="1616400" cy="626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Ραδιενεργός</a:t>
            </a:r>
            <a:endParaRPr/>
          </a:p>
          <a:p>
            <a:r>
              <a:rPr lang="en-GB">
                <a:latin typeface="DejaVu Sans"/>
              </a:rPr>
              <a:t>πηγή</a:t>
            </a:r>
            <a:endParaRPr/>
          </a:p>
        </p:txBody>
      </p:sp>
      <p:sp>
        <p:nvSpPr>
          <p:cNvPr id="233" name="TextShape 5"/>
          <p:cNvSpPr txBox="1"/>
          <p:nvPr/>
        </p:nvSpPr>
        <p:spPr>
          <a:xfrm>
            <a:off x="3434760" y="5796000"/>
            <a:ext cx="13467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Μόλυβδος</a:t>
            </a:r>
            <a:endParaRPr/>
          </a:p>
        </p:txBody>
      </p:sp>
      <p:sp>
        <p:nvSpPr>
          <p:cNvPr id="234" name="TextShape 6"/>
          <p:cNvSpPr txBox="1"/>
          <p:nvPr/>
        </p:nvSpPr>
        <p:spPr>
          <a:xfrm>
            <a:off x="1094760" y="5796000"/>
            <a:ext cx="14760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Ανιχνευτής</a:t>
            </a:r>
            <a:endParaRPr/>
          </a:p>
        </p:txBody>
      </p:sp>
      <p:sp>
        <p:nvSpPr>
          <p:cNvPr id="235" name="TextShape 7"/>
          <p:cNvSpPr txBox="1"/>
          <p:nvPr/>
        </p:nvSpPr>
        <p:spPr>
          <a:xfrm>
            <a:off x="3398760" y="3024000"/>
            <a:ext cx="16056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Χρυσόχαρτο</a:t>
            </a:r>
            <a:endParaRPr/>
          </a:p>
        </p:txBody>
      </p:sp>
      <p:sp>
        <p:nvSpPr>
          <p:cNvPr id="236" name="Line 8"/>
          <p:cNvSpPr/>
          <p:nvPr/>
        </p:nvSpPr>
        <p:spPr>
          <a:xfrm flipH="1" flipV="1">
            <a:off x="4339440" y="4838400"/>
            <a:ext cx="713520" cy="411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237" name="TextShape 9"/>
          <p:cNvSpPr txBox="1"/>
          <p:nvPr/>
        </p:nvSpPr>
        <p:spPr>
          <a:xfrm>
            <a:off x="6602760" y="2736360"/>
            <a:ext cx="3555000" cy="40042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Είδαν ότι μερικές 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φορές τα βλήματα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(σωματίδια “άλφα”)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σκεδάζονταν 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σε πολύ μεγάλες γωνίες</a:t>
            </a:r>
            <a:endParaRPr/>
          </a:p>
          <a:p>
            <a:pPr algn="ctr"/>
            <a:endParaRPr/>
          </a:p>
          <a:p>
            <a:pPr algn="ctr"/>
            <a:r>
              <a:rPr i="1" lang="en-GB" sz="2200">
                <a:solidFill>
                  <a:srgbClr val="000000"/>
                </a:solidFill>
                <a:latin typeface="DejaVu Sans"/>
              </a:rPr>
              <a:t>( “σαν να πυροβολείς</a:t>
            </a:r>
            <a:endParaRPr/>
          </a:p>
          <a:p>
            <a:pPr algn="ctr"/>
            <a:r>
              <a:rPr i="1" lang="en-GB" sz="2200">
                <a:solidFill>
                  <a:srgbClr val="000000"/>
                </a:solidFill>
                <a:latin typeface="DejaVu Sans"/>
              </a:rPr>
              <a:t>ένα φύλλο χαρτιού και </a:t>
            </a:r>
            <a:endParaRPr/>
          </a:p>
          <a:p>
            <a:pPr algn="ctr"/>
            <a:r>
              <a:rPr i="1" lang="en-GB" sz="2200">
                <a:solidFill>
                  <a:srgbClr val="000000"/>
                </a:solidFill>
                <a:latin typeface="DejaVu Sans"/>
              </a:rPr>
              <a:t>η σφαίρα </a:t>
            </a:r>
            <a:endParaRPr/>
          </a:p>
          <a:p>
            <a:pPr algn="ctr"/>
            <a:r>
              <a:rPr i="1" lang="en-GB" sz="2200">
                <a:solidFill>
                  <a:srgbClr val="000000"/>
                </a:solidFill>
                <a:latin typeface="DejaVu Sans"/>
              </a:rPr>
              <a:t>να γυρίζει πίσω!” </a:t>
            </a:r>
            <a:endParaRPr/>
          </a:p>
          <a:p>
            <a:pPr algn="ctr"/>
            <a:endParaRPr/>
          </a:p>
          <a:p>
            <a:pPr algn="ctr"/>
            <a:r>
              <a:rPr i="1" lang="en-GB" sz="2200">
                <a:solidFill>
                  <a:srgbClr val="000000"/>
                </a:solidFill>
                <a:latin typeface="DejaVu Sans"/>
              </a:rPr>
              <a:t>είπε ο Rutherford )</a:t>
            </a:r>
            <a:endParaRPr/>
          </a:p>
        </p:txBody>
      </p:sp>
    </p:spTree>
  </p:cSld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Πώς; Πειράματα “</a:t>
            </a:r>
            <a:r>
              <a:rPr b="1" lang="en-GB" sz="3600">
                <a:latin typeface="DejaVu Sans"/>
              </a:rPr>
              <a:t>σκέδασης</a:t>
            </a:r>
            <a:r>
              <a:rPr lang="en-GB" sz="3600">
                <a:latin typeface="DejaVu Sans"/>
              </a:rPr>
              <a:t>”</a:t>
            </a:r>
            <a:endParaRPr/>
          </a:p>
        </p:txBody>
      </p:sp>
      <p:sp>
        <p:nvSpPr>
          <p:cNvPr id="239" name="TextShape 2"/>
          <p:cNvSpPr txBox="1"/>
          <p:nvPr/>
        </p:nvSpPr>
        <p:spPr>
          <a:xfrm>
            <a:off x="0" y="842400"/>
            <a:ext cx="8458200" cy="5753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latin typeface="DejaVu Sans"/>
              </a:rPr>
              <a:t>Ernest Rutherford,  Hans Geiger &amp; Ernest Marsden, κάνουν </a:t>
            </a:r>
            <a:r>
              <a:rPr lang="en-GB" sz="2400">
                <a:solidFill>
                  <a:srgbClr val="0000ff"/>
                </a:solidFill>
                <a:latin typeface="DejaVu Sans"/>
              </a:rPr>
              <a:t>πειράματα σκέδασης σωματιδίων άλφα πάνω σε χρυσόχαρτο</a:t>
            </a:r>
            <a:r>
              <a:rPr lang="en-GB" sz="2400">
                <a:latin typeface="DejaVu Sans"/>
              </a:rPr>
              <a:t> (1906)</a:t>
            </a:r>
            <a:endParaRPr/>
          </a:p>
        </p:txBody>
      </p:sp>
      <p:pic>
        <p:nvPicPr>
          <p:cNvPr id="240" name="Picture 6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28600" y="2072520"/>
            <a:ext cx="5904000" cy="4114800"/>
          </a:xfrm>
          <a:prstGeom prst="rect">
            <a:avLst/>
          </a:prstGeom>
          <a:ln>
            <a:noFill/>
          </a:ln>
        </p:spPr>
      </p:pic>
      <p:pic>
        <p:nvPicPr>
          <p:cNvPr id="241" name="Picture 8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8458200" y="757440"/>
            <a:ext cx="1524240" cy="1985760"/>
          </a:xfrm>
          <a:prstGeom prst="rect">
            <a:avLst/>
          </a:prstGeom>
          <a:ln>
            <a:noFill/>
          </a:ln>
        </p:spPr>
      </p:pic>
      <p:sp>
        <p:nvSpPr>
          <p:cNvPr id="242" name="CustomShape 3"/>
          <p:cNvSpPr/>
          <p:nvPr/>
        </p:nvSpPr>
        <p:spPr>
          <a:xfrm>
            <a:off x="6058440" y="1663200"/>
            <a:ext cx="3836880" cy="599760"/>
          </a:xfrm>
          <a:prstGeom prst="rect">
            <a:avLst/>
          </a:prstGeom>
          <a:noFill/>
          <a:ln>
            <a:noFill/>
          </a:ln>
        </p:spPr>
        <p:txBody>
          <a:bodyPr wrap="none" lIns="90000" rIns="90000" tIns="46800" bIns="46800"/>
          <a:p>
            <a:r>
              <a:rPr b="1" lang="de-CH">
                <a:latin typeface="Bitstream Vera Sans"/>
              </a:rPr>
              <a:t>Ernest Rutherford</a:t>
            </a:r>
            <a:endParaRPr/>
          </a:p>
          <a:p>
            <a:r>
              <a:rPr lang="en-GB" sz="1600">
                <a:latin typeface="Bitstream Vera Sans"/>
              </a:rPr>
              <a:t> </a:t>
            </a:r>
            <a:r>
              <a:rPr lang="en-GB" sz="1600">
                <a:latin typeface="Bitstream Vera Sans"/>
              </a:rPr>
              <a:t>(1871-1937)</a:t>
            </a:r>
            <a:endParaRPr/>
          </a:p>
        </p:txBody>
      </p:sp>
      <p:sp>
        <p:nvSpPr>
          <p:cNvPr id="243" name="TextShape 4"/>
          <p:cNvSpPr txBox="1"/>
          <p:nvPr/>
        </p:nvSpPr>
        <p:spPr>
          <a:xfrm>
            <a:off x="5126400" y="4356000"/>
            <a:ext cx="1616400" cy="626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Ραδιενεργός</a:t>
            </a:r>
            <a:endParaRPr/>
          </a:p>
          <a:p>
            <a:r>
              <a:rPr lang="en-GB">
                <a:latin typeface="DejaVu Sans"/>
              </a:rPr>
              <a:t>πηγή</a:t>
            </a:r>
            <a:endParaRPr/>
          </a:p>
        </p:txBody>
      </p:sp>
      <p:sp>
        <p:nvSpPr>
          <p:cNvPr id="244" name="TextShape 5"/>
          <p:cNvSpPr txBox="1"/>
          <p:nvPr/>
        </p:nvSpPr>
        <p:spPr>
          <a:xfrm>
            <a:off x="3434760" y="5796000"/>
            <a:ext cx="13467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Μόλυβδος</a:t>
            </a:r>
            <a:endParaRPr/>
          </a:p>
        </p:txBody>
      </p:sp>
      <p:sp>
        <p:nvSpPr>
          <p:cNvPr id="245" name="TextShape 6"/>
          <p:cNvSpPr txBox="1"/>
          <p:nvPr/>
        </p:nvSpPr>
        <p:spPr>
          <a:xfrm>
            <a:off x="1094760" y="5796000"/>
            <a:ext cx="14760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Ανιχνευτής</a:t>
            </a:r>
            <a:endParaRPr/>
          </a:p>
        </p:txBody>
      </p:sp>
      <p:sp>
        <p:nvSpPr>
          <p:cNvPr id="246" name="TextShape 7"/>
          <p:cNvSpPr txBox="1"/>
          <p:nvPr/>
        </p:nvSpPr>
        <p:spPr>
          <a:xfrm>
            <a:off x="3398760" y="3024000"/>
            <a:ext cx="16056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Χρυσόχαρτο</a:t>
            </a:r>
            <a:endParaRPr/>
          </a:p>
        </p:txBody>
      </p:sp>
      <p:sp>
        <p:nvSpPr>
          <p:cNvPr id="247" name="Line 8"/>
          <p:cNvSpPr/>
          <p:nvPr/>
        </p:nvSpPr>
        <p:spPr>
          <a:xfrm flipH="1" flipV="1">
            <a:off x="4339440" y="4838400"/>
            <a:ext cx="713520" cy="411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pic>
        <p:nvPicPr>
          <p:cNvPr id="248" name="" descr=""/>
          <p:cNvPicPr/>
          <p:nvPr/>
        </p:nvPicPr>
        <p:blipFill>
          <a:blip r:embed="rId3"/>
          <a:stretch>
            <a:fillRect/>
          </a:stretch>
        </p:blipFill>
        <p:spPr>
          <a:xfrm rot="1939200">
            <a:off x="1797840" y="3480480"/>
            <a:ext cx="1785240" cy="1476720"/>
          </a:xfrm>
          <a:prstGeom prst="rect">
            <a:avLst/>
          </a:prstGeom>
          <a:ln>
            <a:noFill/>
          </a:ln>
        </p:spPr>
      </p:pic>
      <p:sp>
        <p:nvSpPr>
          <p:cNvPr id="249" name="TextShape 9"/>
          <p:cNvSpPr txBox="1"/>
          <p:nvPr/>
        </p:nvSpPr>
        <p:spPr>
          <a:xfrm rot="1939200">
            <a:off x="993600" y="4459320"/>
            <a:ext cx="1805400" cy="626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Μεγενθυμένα </a:t>
            </a:r>
            <a:endParaRPr/>
          </a:p>
          <a:p>
            <a:r>
              <a:rPr lang="en-GB">
                <a:latin typeface="DejaVu Sans"/>
              </a:rPr>
              <a:t>άτομα χρυσού</a:t>
            </a:r>
            <a:endParaRPr/>
          </a:p>
        </p:txBody>
      </p:sp>
      <p:sp>
        <p:nvSpPr>
          <p:cNvPr id="250" name="TextShape 10"/>
          <p:cNvSpPr txBox="1"/>
          <p:nvPr/>
        </p:nvSpPr>
        <p:spPr>
          <a:xfrm rot="1939800">
            <a:off x="2561400" y="4932720"/>
            <a:ext cx="21315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Σωματίδια άλφα </a:t>
            </a:r>
            <a:endParaRPr/>
          </a:p>
        </p:txBody>
      </p:sp>
      <p:sp>
        <p:nvSpPr>
          <p:cNvPr id="251" name="Line 11"/>
          <p:cNvSpPr/>
          <p:nvPr/>
        </p:nvSpPr>
        <p:spPr>
          <a:xfrm flipH="1" flipV="1">
            <a:off x="2893680" y="4210560"/>
            <a:ext cx="56160" cy="28836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252" name="Line 12"/>
          <p:cNvSpPr/>
          <p:nvPr/>
        </p:nvSpPr>
        <p:spPr>
          <a:xfrm flipV="1">
            <a:off x="2949840" y="4278240"/>
            <a:ext cx="450360" cy="22032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  <p:sp>
        <p:nvSpPr>
          <p:cNvPr id="253" name="TextShape 13"/>
          <p:cNvSpPr txBox="1"/>
          <p:nvPr/>
        </p:nvSpPr>
        <p:spPr>
          <a:xfrm>
            <a:off x="7106760" y="2880000"/>
            <a:ext cx="2829600" cy="4004280"/>
          </a:xfrm>
          <a:prstGeom prst="rect">
            <a:avLst/>
          </a:prstGeom>
        </p:spPr>
        <p:txBody>
          <a:bodyPr lIns="90000" rIns="90000" tIns="45000" bIns="45000"/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Εξήγηση: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Το </a:t>
            </a:r>
            <a:r>
              <a:rPr b="1" lang="en-GB" sz="2200">
                <a:solidFill>
                  <a:srgbClr val="000000"/>
                </a:solidFill>
                <a:latin typeface="DejaVu Sans"/>
              </a:rPr>
              <a:t>άτομο</a:t>
            </a:r>
            <a:r>
              <a:rPr lang="en-GB" sz="2200">
                <a:solidFill>
                  <a:srgbClr val="000000"/>
                </a:solidFill>
                <a:latin typeface="DejaVu Sans"/>
              </a:rPr>
              <a:t> έχει το 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θετικό του φορτίο 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συγκεντρωμένο </a:t>
            </a:r>
            <a:endParaRPr/>
          </a:p>
          <a:p>
            <a:pPr algn="ctr"/>
            <a:r>
              <a:rPr lang="en-GB" sz="2200">
                <a:solidFill>
                  <a:srgbClr val="000000"/>
                </a:solidFill>
                <a:latin typeface="DejaVu Sans"/>
              </a:rPr>
              <a:t>σ' έναν </a:t>
            </a:r>
            <a:r>
              <a:rPr b="1" lang="en-GB" sz="2200">
                <a:solidFill>
                  <a:srgbClr val="000000"/>
                </a:solidFill>
                <a:latin typeface="DejaVu Sans"/>
              </a:rPr>
              <a:t>πυρήνα</a:t>
            </a:r>
            <a:endParaRPr/>
          </a:p>
          <a:p>
            <a:pPr algn="ctr"/>
            <a:endParaRPr/>
          </a:p>
          <a:p>
            <a:pPr algn="ctr"/>
            <a:endParaRPr/>
          </a:p>
          <a:p>
            <a:pPr algn="ctr"/>
            <a:endParaRPr/>
          </a:p>
          <a:p>
            <a:pPr algn="ctr"/>
            <a:endParaRPr/>
          </a:p>
          <a:p>
            <a:pPr algn="ctr"/>
            <a:endParaRPr/>
          </a:p>
          <a:p>
            <a:pPr algn="ctr"/>
            <a:endParaRPr/>
          </a:p>
          <a:p>
            <a:pPr algn="ctr"/>
            <a:endParaRPr/>
          </a:p>
        </p:txBody>
      </p:sp>
      <p:pic>
        <p:nvPicPr>
          <p:cNvPr id="254" name="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7155360" y="4973760"/>
            <a:ext cx="2742840" cy="1666440"/>
          </a:xfrm>
          <a:prstGeom prst="rect">
            <a:avLst/>
          </a:prstGeom>
          <a:ln>
            <a:noFill/>
          </a:ln>
        </p:spPr>
      </p:pic>
      <p:sp>
        <p:nvSpPr>
          <p:cNvPr id="255" name="TextShape 14"/>
          <p:cNvSpPr txBox="1"/>
          <p:nvPr/>
        </p:nvSpPr>
        <p:spPr>
          <a:xfrm>
            <a:off x="8857440" y="5619600"/>
            <a:ext cx="115308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πυρήνας</a:t>
            </a:r>
            <a:endParaRPr/>
          </a:p>
        </p:txBody>
      </p:sp>
      <p:sp>
        <p:nvSpPr>
          <p:cNvPr id="256" name="TextShape 15"/>
          <p:cNvSpPr txBox="1"/>
          <p:nvPr/>
        </p:nvSpPr>
        <p:spPr>
          <a:xfrm>
            <a:off x="8353800" y="4827600"/>
            <a:ext cx="14976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Bitstream Vera Sans"/>
              </a:rPr>
              <a:t>ηλεκτρόνια</a:t>
            </a:r>
            <a:endParaRPr/>
          </a:p>
        </p:txBody>
      </p:sp>
      <p:sp>
        <p:nvSpPr>
          <p:cNvPr id="257" name="Line 16"/>
          <p:cNvSpPr/>
          <p:nvPr/>
        </p:nvSpPr>
        <p:spPr>
          <a:xfrm flipH="1">
            <a:off x="8229600" y="5823000"/>
            <a:ext cx="685800" cy="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</p:sp>
      <p:sp>
        <p:nvSpPr>
          <p:cNvPr id="258" name="Line 17"/>
          <p:cNvSpPr/>
          <p:nvPr/>
        </p:nvSpPr>
        <p:spPr>
          <a:xfrm flipH="1">
            <a:off x="7700400" y="4957200"/>
            <a:ext cx="6858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Shape 1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en-GB" sz="3600">
                <a:latin typeface="DejaVu Sans"/>
              </a:rPr>
              <a:t>Μια καθημερινή εμπειρία σκέδασης</a:t>
            </a:r>
            <a:endParaRPr/>
          </a:p>
        </p:txBody>
      </p:sp>
      <p:sp>
        <p:nvSpPr>
          <p:cNvPr id="260" name="TextShape 2"/>
          <p:cNvSpPr txBox="1"/>
          <p:nvPr/>
        </p:nvSpPr>
        <p:spPr>
          <a:xfrm>
            <a:off x="504000" y="878400"/>
            <a:ext cx="9071640" cy="57538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Η όραση!</a:t>
            </a:r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endParaRPr/>
          </a:p>
          <a:p>
            <a:pPr>
              <a:buSzPct val="45000"/>
              <a:buFont typeface="StarSymbol"/>
              <a:buChar char=""/>
            </a:pPr>
            <a:r>
              <a:rPr lang="en-GB" sz="2400">
                <a:solidFill>
                  <a:srgbClr val="0000ff"/>
                </a:solidFill>
                <a:latin typeface="DejaVu Sans"/>
              </a:rPr>
              <a:t>Για να “δούμε” το μήλο, πρέπει να αναλύσουμε τα δεδομένα που ανιχνεύει/μετράει το μάτι μας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en-GB" sz="2200">
                <a:solidFill>
                  <a:srgbClr val="000000"/>
                </a:solidFill>
                <a:latin typeface="DejaVu Sans"/>
              </a:rPr>
              <a:t>Ουσιαστικά, ανακατασκευάζουμε το στόχο-μήλο, αναλύοντας τις ιδιότητες των σκεδαζόμενων φωτονίων (τα “δεδομένα” του πειράματος) </a:t>
            </a:r>
            <a:endParaRPr/>
          </a:p>
        </p:txBody>
      </p:sp>
      <p:pic>
        <p:nvPicPr>
          <p:cNvPr id="261" name="Picture 3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686360" y="1574640"/>
            <a:ext cx="1981440" cy="2415960"/>
          </a:xfrm>
          <a:prstGeom prst="rect">
            <a:avLst/>
          </a:prstGeom>
          <a:ln>
            <a:noFill/>
          </a:ln>
        </p:spPr>
      </p:pic>
      <p:pic>
        <p:nvPicPr>
          <p:cNvPr id="262" name="Picture 2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733480" y="2709720"/>
            <a:ext cx="2298600" cy="1500120"/>
          </a:xfrm>
          <a:prstGeom prst="rect">
            <a:avLst/>
          </a:prstGeom>
          <a:ln>
            <a:noFill/>
          </a:ln>
        </p:spPr>
      </p:pic>
      <p:cxnSp>
        <p:nvCxnSpPr>
          <p:cNvPr id="263" name="Line 3"/>
          <p:cNvCxnSpPr/>
          <p:nvPr/>
        </p:nvCxnSpPr>
        <p:spPr>
          <a:xfrm>
            <a:off x="4485960" y="1490040"/>
            <a:ext cx="4038840" cy="762840"/>
          </a:xfrm>
          <a:prstGeom prst="straightConnector1">
            <a:avLst/>
          </a:prstGeom>
          <a:ln w="31680">
            <a:solidFill>
              <a:srgbClr val="ffc000"/>
            </a:solidFill>
            <a:miter/>
          </a:ln>
        </p:spPr>
      </p:cxnSp>
      <p:cxnSp>
        <p:nvCxnSpPr>
          <p:cNvPr id="264" name="Line 4"/>
          <p:cNvCxnSpPr/>
          <p:nvPr/>
        </p:nvCxnSpPr>
        <p:spPr>
          <a:xfrm>
            <a:off x="4410000" y="1871280"/>
            <a:ext cx="4115160" cy="991440"/>
          </a:xfrm>
          <a:prstGeom prst="straightConnector1">
            <a:avLst/>
          </a:prstGeom>
          <a:ln w="31680">
            <a:solidFill>
              <a:srgbClr val="ffc000"/>
            </a:solidFill>
            <a:miter/>
          </a:ln>
        </p:spPr>
      </p:cxnSp>
      <p:cxnSp>
        <p:nvCxnSpPr>
          <p:cNvPr id="265" name="Line 5"/>
          <p:cNvCxnSpPr/>
          <p:nvPr/>
        </p:nvCxnSpPr>
        <p:spPr>
          <a:xfrm>
            <a:off x="4485960" y="1719000"/>
            <a:ext cx="4115160" cy="838440"/>
          </a:xfrm>
          <a:prstGeom prst="straightConnector1">
            <a:avLst/>
          </a:prstGeom>
          <a:ln w="31680">
            <a:solidFill>
              <a:srgbClr val="ffc000"/>
            </a:solidFill>
            <a:miter/>
          </a:ln>
        </p:spPr>
      </p:cxnSp>
      <p:cxnSp>
        <p:nvCxnSpPr>
          <p:cNvPr id="266" name="Line 6"/>
          <p:cNvCxnSpPr/>
          <p:nvPr/>
        </p:nvCxnSpPr>
        <p:spPr>
          <a:xfrm>
            <a:off x="6194520" y="1809720"/>
            <a:ext cx="79560" cy="14040"/>
          </a:xfrm>
          <a:prstGeom prst="straightConnector1">
            <a:avLst/>
          </a:prstGeom>
          <a:ln w="38160">
            <a:solidFill>
              <a:srgbClr val="ffc000"/>
            </a:solidFill>
            <a:miter/>
            <a:tailEnd len="lg" type="stealth" w="lg"/>
          </a:ln>
        </p:spPr>
      </p:cxnSp>
      <p:cxnSp>
        <p:nvCxnSpPr>
          <p:cNvPr id="267" name="Line 7"/>
          <p:cNvCxnSpPr/>
          <p:nvPr/>
        </p:nvCxnSpPr>
        <p:spPr>
          <a:xfrm>
            <a:off x="6150960" y="2056680"/>
            <a:ext cx="89640" cy="19800"/>
          </a:xfrm>
          <a:prstGeom prst="straightConnector1">
            <a:avLst/>
          </a:prstGeom>
          <a:ln w="38160">
            <a:solidFill>
              <a:srgbClr val="ffc000"/>
            </a:solidFill>
            <a:miter/>
            <a:tailEnd len="lg" type="stealth" w="lg"/>
          </a:ln>
        </p:spPr>
      </p:cxnSp>
      <p:cxnSp>
        <p:nvCxnSpPr>
          <p:cNvPr id="268" name="Line 8"/>
          <p:cNvCxnSpPr/>
          <p:nvPr/>
        </p:nvCxnSpPr>
        <p:spPr>
          <a:xfrm>
            <a:off x="6125400" y="2285640"/>
            <a:ext cx="104040" cy="25200"/>
          </a:xfrm>
          <a:prstGeom prst="straightConnector1">
            <a:avLst/>
          </a:prstGeom>
          <a:ln w="38160">
            <a:solidFill>
              <a:srgbClr val="ffc000"/>
            </a:solidFill>
            <a:miter/>
            <a:tailEnd len="lg" type="stealth" w="lg"/>
          </a:ln>
        </p:spPr>
      </p:cxnSp>
      <p:cxnSp>
        <p:nvCxnSpPr>
          <p:cNvPr id="269" name="Line 9"/>
          <p:cNvCxnSpPr/>
          <p:nvPr/>
        </p:nvCxnSpPr>
        <p:spPr>
          <a:xfrm flipH="1">
            <a:off x="4646520" y="2250720"/>
            <a:ext cx="3856680" cy="1035360"/>
          </a:xfrm>
          <a:prstGeom prst="straightConnector1">
            <a:avLst/>
          </a:prstGeom>
          <a:ln w="31680">
            <a:solidFill>
              <a:srgbClr val="ffc000"/>
            </a:solidFill>
            <a:miter/>
          </a:ln>
        </p:spPr>
      </p:cxnSp>
      <p:cxnSp>
        <p:nvCxnSpPr>
          <p:cNvPr id="270" name="Line 10"/>
          <p:cNvCxnSpPr/>
          <p:nvPr/>
        </p:nvCxnSpPr>
        <p:spPr>
          <a:xfrm flipH="1">
            <a:off x="4638240" y="2556000"/>
            <a:ext cx="3940560" cy="762840"/>
          </a:xfrm>
          <a:prstGeom prst="straightConnector1">
            <a:avLst/>
          </a:prstGeom>
          <a:ln w="31680">
            <a:solidFill>
              <a:srgbClr val="ffc000"/>
            </a:solidFill>
            <a:miter/>
          </a:ln>
        </p:spPr>
      </p:cxnSp>
      <p:cxnSp>
        <p:nvCxnSpPr>
          <p:cNvPr id="271" name="Line 11"/>
          <p:cNvCxnSpPr/>
          <p:nvPr/>
        </p:nvCxnSpPr>
        <p:spPr>
          <a:xfrm flipH="1">
            <a:off x="4638600" y="2862000"/>
            <a:ext cx="3864600" cy="457560"/>
          </a:xfrm>
          <a:prstGeom prst="straightConnector1">
            <a:avLst/>
          </a:prstGeom>
          <a:ln w="31680">
            <a:solidFill>
              <a:srgbClr val="ffc000"/>
            </a:solidFill>
            <a:miter/>
          </a:ln>
        </p:spPr>
      </p:cxnSp>
      <p:cxnSp>
        <p:nvCxnSpPr>
          <p:cNvPr id="272" name="Line 12"/>
          <p:cNvCxnSpPr/>
          <p:nvPr/>
        </p:nvCxnSpPr>
        <p:spPr>
          <a:xfrm flipH="1">
            <a:off x="6431400" y="2779200"/>
            <a:ext cx="87120" cy="26280"/>
          </a:xfrm>
          <a:prstGeom prst="straightConnector1">
            <a:avLst/>
          </a:prstGeom>
          <a:ln w="38160">
            <a:solidFill>
              <a:srgbClr val="ffc000"/>
            </a:solidFill>
            <a:miter/>
            <a:tailEnd len="lg" type="stealth" w="lg"/>
          </a:ln>
        </p:spPr>
      </p:cxnSp>
      <p:cxnSp>
        <p:nvCxnSpPr>
          <p:cNvPr id="273" name="Line 13"/>
          <p:cNvCxnSpPr/>
          <p:nvPr/>
        </p:nvCxnSpPr>
        <p:spPr>
          <a:xfrm flipH="1">
            <a:off x="6467400" y="2946600"/>
            <a:ext cx="100440" cy="16920"/>
          </a:xfrm>
          <a:prstGeom prst="straightConnector1">
            <a:avLst/>
          </a:prstGeom>
          <a:ln w="38160">
            <a:solidFill>
              <a:srgbClr val="ffc000"/>
            </a:solidFill>
            <a:miter/>
            <a:tailEnd len="lg" type="stealth" w="lg"/>
          </a:ln>
        </p:spPr>
      </p:cxnSp>
      <p:cxnSp>
        <p:nvCxnSpPr>
          <p:cNvPr id="274" name="Line 14"/>
          <p:cNvCxnSpPr/>
          <p:nvPr/>
        </p:nvCxnSpPr>
        <p:spPr>
          <a:xfrm flipH="1">
            <a:off x="6469560" y="3090600"/>
            <a:ext cx="113400" cy="10080"/>
          </a:xfrm>
          <a:prstGeom prst="straightConnector1">
            <a:avLst/>
          </a:prstGeom>
          <a:ln w="38160">
            <a:solidFill>
              <a:srgbClr val="ffc000"/>
            </a:solidFill>
            <a:miter/>
            <a:tailEnd len="lg" type="stealth" w="lg"/>
          </a:ln>
        </p:spPr>
      </p:cxnSp>
      <p:pic>
        <p:nvPicPr>
          <p:cNvPr id="275" name="Picture 7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836280" y="1530000"/>
            <a:ext cx="2819520" cy="2398680"/>
          </a:xfrm>
          <a:prstGeom prst="rect">
            <a:avLst/>
          </a:prstGeom>
          <a:ln>
            <a:noFill/>
          </a:ln>
        </p:spPr>
      </p:pic>
      <p:pic>
        <p:nvPicPr>
          <p:cNvPr id="276" name="Picture 6" descr=""/>
          <p:cNvPicPr/>
          <p:nvPr/>
        </p:nvPicPr>
        <p:blipFill>
          <a:blip r:embed="rId4"/>
          <a:stretch>
            <a:fillRect/>
          </a:stretch>
        </p:blipFill>
        <p:spPr>
          <a:xfrm>
            <a:off x="3647880" y="1109520"/>
            <a:ext cx="1114560" cy="1371600"/>
          </a:xfrm>
          <a:prstGeom prst="rect">
            <a:avLst/>
          </a:prstGeom>
          <a:ln>
            <a:noFill/>
          </a:ln>
        </p:spPr>
      </p:pic>
      <p:sp>
        <p:nvSpPr>
          <p:cNvPr id="277" name="TextShape 15"/>
          <p:cNvSpPr txBox="1"/>
          <p:nvPr/>
        </p:nvSpPr>
        <p:spPr>
          <a:xfrm>
            <a:off x="4017600" y="895320"/>
            <a:ext cx="30045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Πηγή φωτός (φωτονίων)</a:t>
            </a:r>
            <a:endParaRPr/>
          </a:p>
        </p:txBody>
      </p:sp>
      <p:sp>
        <p:nvSpPr>
          <p:cNvPr id="278" name="TextShape 16"/>
          <p:cNvSpPr txBox="1"/>
          <p:nvPr/>
        </p:nvSpPr>
        <p:spPr>
          <a:xfrm>
            <a:off x="4847400" y="3537000"/>
            <a:ext cx="147600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Ανιχνευτής</a:t>
            </a:r>
            <a:endParaRPr/>
          </a:p>
        </p:txBody>
      </p:sp>
      <p:sp>
        <p:nvSpPr>
          <p:cNvPr id="279" name="TextShape 17"/>
          <p:cNvSpPr txBox="1"/>
          <p:nvPr/>
        </p:nvSpPr>
        <p:spPr>
          <a:xfrm>
            <a:off x="194400" y="3873600"/>
            <a:ext cx="3161520" cy="6267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Μονάδα επεξεργασίας</a:t>
            </a:r>
            <a:endParaRPr/>
          </a:p>
          <a:p>
            <a:r>
              <a:rPr lang="en-GB">
                <a:latin typeface="DejaVu Sans"/>
              </a:rPr>
              <a:t>δεδομένων – υπολογιστής</a:t>
            </a:r>
            <a:endParaRPr/>
          </a:p>
        </p:txBody>
      </p:sp>
      <p:sp>
        <p:nvSpPr>
          <p:cNvPr id="280" name="TextShape 18"/>
          <p:cNvSpPr txBox="1"/>
          <p:nvPr/>
        </p:nvSpPr>
        <p:spPr>
          <a:xfrm>
            <a:off x="8367840" y="1145160"/>
            <a:ext cx="1233360" cy="358560"/>
          </a:xfrm>
          <a:prstGeom prst="rect">
            <a:avLst/>
          </a:prstGeom>
        </p:spPr>
        <p:txBody>
          <a:bodyPr lIns="90000" rIns="90000" tIns="45000" bIns="45000"/>
          <a:p>
            <a:r>
              <a:rPr lang="en-GB">
                <a:latin typeface="DejaVu Sans"/>
              </a:rPr>
              <a:t>Στόχος</a:t>
            </a:r>
            <a:endParaRPr/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