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18.png" ContentType="image/png"/>
  <Override PartName="/ppt/media/image14.png" ContentType="image/png"/>
  <Override PartName="/ppt/media/image13.png" ContentType="image/png"/>
  <Override PartName="/ppt/media/image12.png" ContentType="image/png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5.png" ContentType="image/png"/>
  <Override PartName="/ppt/media/image4.png" ContentType="image/png"/>
  <Override PartName="/ppt/media/image17.png" ContentType="image/png"/>
  <Override PartName="/ppt/media/image3.png" ContentType="image/png"/>
  <Override PartName="/ppt/media/image16.png" ContentType="image/png"/>
  <Override PartName="/ppt/media/image2.png" ContentType="image/png"/>
  <Override PartName="/ppt/media/image15.png" ContentType="image/png"/>
  <Override PartName="/ppt/media/image1.png" ContentType="image/png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/>
  <p:notesSz cx="6858000" cy="9712325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pic>
        <p:nvPicPr>
          <p:cNvPr id="40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86560" y="162864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1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86560" y="162864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68360" y="1628640"/>
            <a:ext cx="822168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0" y="-27360"/>
            <a:ext cx="9136080" cy="5265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68360" y="1628640"/>
            <a:ext cx="822168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pic>
        <p:nvPicPr>
          <p:cNvPr id="79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86560" y="162864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86560" y="162864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0" y="-27360"/>
            <a:ext cx="9136080" cy="5265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8360" y="370620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397728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81080" y="370620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-74160"/>
            <a:ext cx="9136080" cy="12294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6836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81080" y="1628640"/>
            <a:ext cx="401184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8360" y="3706200"/>
            <a:ext cx="8221680" cy="1896840"/>
          </a:xfrm>
          <a:prstGeom prst="rect">
            <a:avLst/>
          </a:prstGeom>
        </p:spPr>
        <p:txBody>
          <a:bodyPr lIns="90000" rIns="90000" tIns="46800" bIns="4680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120600" y="6521400"/>
            <a:ext cx="8915400" cy="4939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round/>
          </a:ln>
        </p:spPr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lang="en-US" sz="3600">
                <a:latin typeface="Calibri"/>
              </a:rPr>
              <a:t>Πατήστε για επεξεργασία της μορφής κειμένου του τίτλου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8360" y="1628640"/>
            <a:ext cx="8221680" cy="3977280"/>
          </a:xfrm>
          <a:prstGeom prst="rect">
            <a:avLst/>
          </a:prstGeom>
        </p:spPr>
        <p:txBody>
          <a:bodyPr lIns="90000" rIns="90000" tIns="46800" bIns="46800"/>
          <a:p>
            <a:pPr/>
            <a:r>
              <a:rPr lang="en-US" sz="3200">
                <a:latin typeface="Calibri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Font typeface="Times New Roman"/>
              <a:buChar char="–"/>
            </a:pPr>
            <a:r>
              <a:rPr lang="en-US" sz="2800">
                <a:latin typeface="Calibri"/>
              </a:rPr>
              <a:t>Δεύτερο επίπεδο διάρθρωσης</a:t>
            </a:r>
            <a:endParaRPr/>
          </a:p>
          <a:p>
            <a:pPr lvl="2">
              <a:buFont typeface="Times New Roman"/>
              <a:buChar char="•"/>
            </a:pPr>
            <a:r>
              <a:rPr lang="en-US" sz="2400">
                <a:latin typeface="Calibri"/>
              </a:rPr>
              <a:t>Τρίτο επίπεδο διάρθρωσης</a:t>
            </a:r>
            <a:endParaRPr/>
          </a:p>
          <a:p>
            <a:pPr lvl="3">
              <a:buFont typeface="Times New Roman"/>
              <a:buChar char="–"/>
            </a:pPr>
            <a:r>
              <a:rPr lang="en-US" sz="2000">
                <a:latin typeface="Calibri"/>
              </a:rPr>
              <a:t>Τέταρτο επίπεδο διάρθρωσης</a:t>
            </a:r>
            <a:endParaRPr/>
          </a:p>
          <a:p>
            <a:pPr lvl="4">
              <a:buFont typeface="Times New Roman"/>
              <a:buChar char="»"/>
            </a:pPr>
            <a:r>
              <a:rPr lang="en-US" sz="2000">
                <a:latin typeface="Calibri"/>
              </a:rPr>
              <a:t>Πέμπτο επίπεδο διάρθρωσης</a:t>
            </a:r>
            <a:endParaRPr/>
          </a:p>
          <a:p>
            <a:pPr lvl="5">
              <a:buFont typeface="Times New Roman"/>
              <a:buChar char="»"/>
            </a:pPr>
            <a:r>
              <a:rPr lang="en-US" sz="2000">
                <a:latin typeface="Calibri"/>
              </a:rPr>
              <a:t>Έκτο επίπεδο διάρθρωσης</a:t>
            </a:r>
            <a:endParaRPr/>
          </a:p>
          <a:p>
            <a:pPr lvl="6">
              <a:buFont typeface="Times New Roman"/>
              <a:buChar char="»"/>
            </a:pPr>
            <a:r>
              <a:rPr lang="en-US" sz="2000">
                <a:latin typeface="Calibri"/>
              </a:rPr>
              <a:t>Έβδομο επίπεδο διάρθρωσης</a:t>
            </a:r>
            <a:endParaRPr/>
          </a:p>
        </p:txBody>
      </p:sp>
      <p:sp>
        <p:nvSpPr>
          <p:cNvPr id="3" name="CustomShape 4"/>
          <p:cNvSpPr/>
          <p:nvPr/>
        </p:nvSpPr>
        <p:spPr>
          <a:xfrm>
            <a:off x="457200" y="6245280"/>
            <a:ext cx="2133720" cy="476280"/>
          </a:xfrm>
          <a:prstGeom prst="rect">
            <a:avLst/>
          </a:prstGeom>
          <a:noFill/>
          <a:ln>
            <a:noFill/>
          </a:ln>
        </p:spPr>
      </p:sp>
      <p:sp>
        <p:nvSpPr>
          <p:cNvPr id="4" name="CustomShape 5"/>
          <p:cNvSpPr/>
          <p:nvPr/>
        </p:nvSpPr>
        <p:spPr>
          <a:xfrm>
            <a:off x="3124080" y="6245280"/>
            <a:ext cx="2895840" cy="476280"/>
          </a:xfrm>
          <a:prstGeom prst="rect">
            <a:avLst/>
          </a:prstGeom>
          <a:noFill/>
          <a:ln>
            <a:noFill/>
          </a:ln>
        </p:spPr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8193240" y="6521400"/>
            <a:ext cx="863280" cy="398880"/>
          </a:xfrm>
          <a:prstGeom prst="rect">
            <a:avLst/>
          </a:prstGeom>
        </p:spPr>
        <p:txBody>
          <a:bodyPr/>
          <a:p>
            <a:pPr/>
            <a:fld id="{5C29E630-6B35-4067-A97B-E3480E9FFD38}" type="slidenum">
              <a:rPr lang="el-GR" sz="2000">
                <a:latin typeface="Arial"/>
              </a:rPr>
              <a:t>&lt;αριθμός&gt;</a:t>
            </a:fld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1913040" y="6522840"/>
            <a:ext cx="4798800" cy="396720"/>
          </a:xfrm>
          <a:prstGeom prst="rect">
            <a:avLst/>
          </a:prstGeom>
        </p:spPr>
        <p:txBody>
          <a:bodyPr/>
          <a:p>
            <a:pPr/>
            <a:r>
              <a:rPr lang="el-GR" sz="2000">
                <a:latin typeface="Arial"/>
              </a:rPr>
              <a:t>&lt;υποσέλιδο&gt;</a:t>
            </a:r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133200" y="6522840"/>
            <a:ext cx="1549440" cy="396720"/>
          </a:xfrm>
          <a:prstGeom prst="rect">
            <a:avLst/>
          </a:prstGeom>
        </p:spPr>
        <p:txBody>
          <a:bodyPr/>
          <a:p>
            <a:pPr/>
            <a:r>
              <a:rPr lang="el-GR" sz="2000">
                <a:latin typeface="Arial"/>
              </a:rPr>
              <a:t>&lt;ημερομηνία/ώρα&gt;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49372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385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 rot="10800000">
            <a:off x="457200" y="-237240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2910">
                <a:latin typeface="Arial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539">
                <a:latin typeface="Arial"/>
              </a:rPr>
              <a:t>Δεύτερο επίπεδο διάρθρωσης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179">
                <a:latin typeface="Arial"/>
              </a:rPr>
              <a:t>Τρίτο επίπεδο διάρθρωσης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820">
                <a:latin typeface="Arial"/>
              </a:rPr>
              <a:t>Τέταρτο επίπεδο διάρθρωσης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820">
                <a:latin typeface="Arial"/>
              </a:rPr>
              <a:t>Πέμπτο επίπεδο διάρθρωσης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820">
                <a:latin typeface="Arial"/>
              </a:rPr>
              <a:t>Έκτο επίπεδο διάρθρωσης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820">
                <a:latin typeface="Arial"/>
              </a:rPr>
              <a:t>Έβδομο επίπεδο διάρθρωσης</a:t>
            </a:r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dt"/>
          </p:nvPr>
        </p:nvSpPr>
        <p:spPr>
          <a:xfrm>
            <a:off x="457200" y="6247440"/>
            <a:ext cx="2130120" cy="47304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&lt;ημερομηνία/ώρα&gt;</a:t>
            </a:r>
            <a:endParaRPr/>
          </a:p>
        </p:txBody>
      </p:sp>
      <p:sp>
        <p:nvSpPr>
          <p:cNvPr id="45" name="PlaceHolder 4"/>
          <p:cNvSpPr>
            <a:spLocks noGrp="1"/>
          </p:cNvSpPr>
          <p:nvPr>
            <p:ph type="ftr"/>
          </p:nvPr>
        </p:nvSpPr>
        <p:spPr>
          <a:xfrm>
            <a:off x="1658880" y="6247440"/>
            <a:ext cx="6013800" cy="4730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US" sz="1400">
                <a:latin typeface="Times New Roman"/>
              </a:rPr>
              <a:t>&lt;υποσέλιδο&gt;</a:t>
            </a:r>
            <a:endParaRPr/>
          </a:p>
        </p:txBody>
      </p:sp>
      <p:sp>
        <p:nvSpPr>
          <p:cNvPr id="46" name="PlaceHolder 5"/>
          <p:cNvSpPr>
            <a:spLocks noGrp="1"/>
          </p:cNvSpPr>
          <p:nvPr>
            <p:ph type="sldNum"/>
          </p:nvPr>
        </p:nvSpPr>
        <p:spPr>
          <a:xfrm>
            <a:off x="6555600" y="6247440"/>
            <a:ext cx="2130120" cy="473040"/>
          </a:xfrm>
          <a:prstGeom prst="rect">
            <a:avLst/>
          </a:prstGeom>
        </p:spPr>
        <p:txBody>
          <a:bodyPr lIns="0" rIns="0" tIns="0" bIns="0"/>
          <a:p>
            <a:pPr algn="r"/>
            <a:fld id="{8ED3205F-E7F2-4FEB-8E55-CBB2A5C20468}" type="slidenum">
              <a:rPr lang="en-US" sz="1400">
                <a:latin typeface="Times New Roman"/>
              </a:rPr>
              <a:t>&lt;αριθμός&gt;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207360" y="531720"/>
            <a:ext cx="8709840" cy="4267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3200">
                <a:latin typeface="DejaVu Sans"/>
              </a:rPr>
              <a:t>Πυρηνική Φυσική και Φυσική Στοιχειωδών Σωματιδίων</a:t>
            </a:r>
            <a:r>
              <a:rPr b="1" lang="en-US" sz="3200">
                <a:latin typeface="DejaVu Sans"/>
              </a:rPr>
              <a:t>
</a:t>
            </a:r>
            <a:r>
              <a:rPr b="1" lang="en-US" sz="3200">
                <a:latin typeface="DejaVu Sans"/>
              </a:rPr>
              <a:t>(5ου εξαμήνου, χειμερινό 2018-19)</a:t>
            </a:r>
            <a:r>
              <a:rPr b="1" lang="en-US" sz="3200">
                <a:latin typeface="DejaVu Sans"/>
              </a:rPr>
              <a:t>
</a:t>
            </a:r>
            <a:r>
              <a:rPr lang="en-US" sz="3200">
                <a:latin typeface="DejaVu Sans"/>
              </a:rPr>
              <a:t>
</a:t>
            </a:r>
            <a:r>
              <a:rPr lang="en-US" sz="3200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r>
              <a:rPr lang="en-US" sz="3200">
                <a:latin typeface="DejaVu Sans"/>
              </a:rPr>
              <a:t>
</a:t>
            </a:r>
            <a:r>
              <a:rPr lang="en-US" sz="3200">
                <a:latin typeface="DejaVu Sans"/>
              </a:rPr>
              <a:t>
</a:t>
            </a:r>
            <a:r>
              <a:rPr b="1" lang="en-US" sz="3200">
                <a:latin typeface="DejaVu Sans"/>
              </a:rPr>
              <a:t>Μάθημα 4</a:t>
            </a:r>
            <a:r>
              <a:rPr lang="en-US" sz="3200">
                <a:solidFill>
                  <a:srgbClr val="ff0000"/>
                </a:solidFill>
                <a:latin typeface="DejaVu Sans"/>
              </a:rPr>
              <a:t>
</a:t>
            </a:r>
            <a:r>
              <a:rPr lang="el-GR" sz="3200">
                <a:solidFill>
                  <a:srgbClr val="ff0000"/>
                </a:solidFill>
                <a:latin typeface="Calibri"/>
                <a:ea typeface="DejaVu Sans"/>
              </a:rPr>
              <a:t>Μια ματιά στα Στοιχειώδη Σωμάτια και τους κβαντικούς αριθμούς τους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622080" y="5136480"/>
            <a:ext cx="7672680" cy="1113840"/>
          </a:xfrm>
          <a:prstGeom prst="rect">
            <a:avLst/>
          </a:prstGeom>
        </p:spPr>
        <p:txBody>
          <a:bodyPr lIns="90000" rIns="90000" tIns="46800" bIns="46800"/>
          <a:p>
            <a:pPr algn="ctr"/>
            <a:r>
              <a:rPr lang="el-GR" sz="3600">
                <a:solidFill>
                  <a:srgbClr val="333399"/>
                </a:solidFill>
                <a:latin typeface="DejaVu Sans"/>
              </a:rPr>
              <a:t>Κώστας Κορδάς</a:t>
            </a:r>
            <a:endParaRPr/>
          </a:p>
          <a:p>
            <a:pPr algn="ctr"/>
            <a:r>
              <a:rPr lang="en-GB" sz="2800">
                <a:latin typeface="Arial"/>
              </a:rPr>
              <a:t>Αριστοτέλειο Πανεπιστήμιο Θεσσαλονίκης</a:t>
            </a:r>
            <a:endParaRPr/>
          </a:p>
        </p:txBody>
      </p:sp>
      <p:sp>
        <p:nvSpPr>
          <p:cNvPr id="83" name="TextShape 3"/>
          <p:cNvSpPr txBox="1"/>
          <p:nvPr/>
        </p:nvSpPr>
        <p:spPr>
          <a:xfrm>
            <a:off x="330840" y="6382800"/>
            <a:ext cx="8751600" cy="395280"/>
          </a:xfrm>
          <a:prstGeom prst="rect">
            <a:avLst/>
          </a:prstGeom>
        </p:spPr>
        <p:txBody>
          <a:bodyPr lIns="90000" rIns="90000" tIns="45000" bIns="45000"/>
          <a:p>
            <a:pPr algn="ctr"/>
            <a:r>
              <a:rPr lang="el-GR" sz="2000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Θ/νίκης,  10 Οκτ. 2017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0" y="9000"/>
            <a:ext cx="9144000" cy="941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2800">
                <a:latin typeface="Calibri"/>
                <a:ea typeface="DejaVu Sans"/>
              </a:rPr>
              <a:t>Οι νέοι κβαντικοί αριθμοί και οι νέοι νόμοι διατήρησης ανακαλύφθηκαν από παρατηρήσεις </a:t>
            </a:r>
            <a:endParaRPr/>
          </a:p>
        </p:txBody>
      </p:sp>
      <p:sp>
        <p:nvSpPr>
          <p:cNvPr id="175" name="CustomShape 2"/>
          <p:cNvSpPr/>
          <p:nvPr/>
        </p:nvSpPr>
        <p:spPr>
          <a:xfrm>
            <a:off x="612000" y="835560"/>
            <a:ext cx="8675640" cy="5229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Times New Roman"/>
              <a:buChar char="•"/>
            </a:pPr>
            <a:r>
              <a:rPr b="1" lang="en-US" sz="2400">
                <a:latin typeface="Calibri"/>
                <a:ea typeface="DejaVu Sans"/>
              </a:rPr>
              <a:t>Λεπτόνια</a:t>
            </a:r>
            <a:endParaRPr/>
          </a:p>
          <a:p>
            <a:pPr lvl="1">
              <a:lnSpc>
                <a:spcPct val="100000"/>
              </a:lnSpc>
              <a:buFont typeface="Calibri"/>
              <a:buChar char="–"/>
            </a:pP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σημειακά – δεν έχουν δομή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 sz="2000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έχει τον δικό της Λεπτονικό αριθμό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 sz="2000">
                <a:solidFill>
                  <a:srgbClr val="ff0000"/>
                </a:solidFill>
                <a:latin typeface="Calibri"/>
                <a:ea typeface="ＭＳ Ｐゴシック"/>
              </a:rPr>
              <a:t>(λεπτονικός αριθμός ηλεκτρονίου, λεπτονικός αριθμός μιονίου, λεπτονικός αριθμός ταυ).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b="1" lang="en-US" sz="2000">
                <a:solidFill>
                  <a:srgbClr val="0000ff"/>
                </a:solidFill>
                <a:latin typeface="Calibri"/>
                <a:ea typeface="ＭＳ Ｐゴシック"/>
              </a:rPr>
              <a:t>π.χ., διάσπαση μιονιου σε ηλεκτρόνιο, ένα αντινετρίνο ηλεκτρονίου και ένα νετρομιονίου</a:t>
            </a:r>
            <a:r>
              <a:rPr lang="en-US" sz="2000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b="1" lang="en-US" sz="2400">
                <a:latin typeface="Calibri"/>
                <a:ea typeface="DejaVu Sans"/>
              </a:rPr>
              <a:t>Αδρόνια</a:t>
            </a:r>
            <a:endParaRPr/>
          </a:p>
          <a:p>
            <a:pPr lvl="1">
              <a:lnSpc>
                <a:spcPct val="100000"/>
              </a:lnSpc>
              <a:buFont typeface="Calibri"/>
              <a:buChar char="–"/>
            </a:pP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Φτιαγμένα από κουάρκ  (τα κουάρκ δεν τα βλέπουμε ελεύθερα – μόνο μέσα σε αδρόνια)</a:t>
            </a:r>
            <a:endParaRPr/>
          </a:p>
          <a:p>
            <a:pPr lvl="2">
              <a:lnSpc>
                <a:spcPct val="100000"/>
              </a:lnSpc>
              <a:buFont typeface="Calibri"/>
              <a:buChar char="•"/>
            </a:pP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lang="en-US" sz="2200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 lvl="3">
              <a:lnSpc>
                <a:spcPct val="100000"/>
              </a:lnSpc>
              <a:buFont typeface="Calibri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  <a:ea typeface="ＭＳ Ｐゴシック"/>
              </a:rPr>
              <a:t>π.χ, p=uud, n=udd </a:t>
            </a:r>
            <a:endParaRPr/>
          </a:p>
          <a:p>
            <a:pPr lvl="3">
              <a:lnSpc>
                <a:spcPct val="100000"/>
              </a:lnSpc>
              <a:buFont typeface="Calibri"/>
              <a:buChar char="–"/>
            </a:pPr>
            <a:r>
              <a:rPr lang="en-US" sz="2000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/>
          </a:p>
          <a:p>
            <a:pPr lvl="2">
              <a:lnSpc>
                <a:spcPct val="100000"/>
              </a:lnSpc>
              <a:buFont typeface="Calibri"/>
              <a:buChar char="•"/>
            </a:pPr>
            <a:r>
              <a:rPr b="1" lang="en-US" sz="2000">
                <a:solidFill>
                  <a:srgbClr val="0000ff"/>
                </a:solidFill>
                <a:latin typeface="Calibri"/>
                <a:ea typeface="ＭＳ Ｐゴシック"/>
              </a:rPr>
              <a:t>π.χ διάσπαση νετρονίου σε πρωτόνιο με εκπομπή ηλεκτρονίου και αντινετρίνο του ηλεκτρονίου</a:t>
            </a:r>
            <a:endParaRPr/>
          </a:p>
        </p:txBody>
      </p:sp>
      <p:sp>
        <p:nvSpPr>
          <p:cNvPr id="176" name="Line 3"/>
          <p:cNvSpPr/>
          <p:nvPr/>
        </p:nvSpPr>
        <p:spPr>
          <a:xfrm>
            <a:off x="346896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77" name="Line 4"/>
          <p:cNvSpPr/>
          <p:nvPr/>
        </p:nvSpPr>
        <p:spPr>
          <a:xfrm>
            <a:off x="555804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78" name="Line 5"/>
          <p:cNvSpPr/>
          <p:nvPr/>
        </p:nvSpPr>
        <p:spPr>
          <a:xfrm>
            <a:off x="642168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79" name="TextShape 6"/>
          <p:cNvSpPr txBox="1"/>
          <p:nvPr/>
        </p:nvSpPr>
        <p:spPr>
          <a:xfrm rot="16200000">
            <a:off x="-2163240" y="3354840"/>
            <a:ext cx="5218920" cy="7002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000">
                <a:latin typeface="Arial"/>
              </a:rPr>
              <a:t>Ό,τι έχουμε παρατηρήσει, σέβεται και αυτούς</a:t>
            </a:r>
            <a:endParaRPr/>
          </a:p>
          <a:p>
            <a:r>
              <a:rPr lang="en-US" sz="2000">
                <a:latin typeface="Arial"/>
              </a:rPr>
              <a:t>τους νέους νόμους διατήρησης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0" y="9000"/>
            <a:ext cx="9144000" cy="941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2800">
                <a:latin typeface="Calibri"/>
                <a:ea typeface="DejaVu Sans"/>
              </a:rPr>
              <a:t>Νέοι κβαντικοί αριθμοί και νόμοι διατήρησης : Λεπτονικοί αριθμοί (1)</a:t>
            </a:r>
            <a:endParaRPr/>
          </a:p>
        </p:txBody>
      </p:sp>
      <p:sp>
        <p:nvSpPr>
          <p:cNvPr id="181" name="CustomShape 2"/>
          <p:cNvSpPr/>
          <p:nvPr/>
        </p:nvSpPr>
        <p:spPr>
          <a:xfrm>
            <a:off x="396000" y="835560"/>
            <a:ext cx="8675640" cy="5229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2400">
                <a:latin typeface="Calibri"/>
                <a:ea typeface="DejaVu Sans"/>
              </a:rPr>
              <a:t>Λεπτόνια</a:t>
            </a:r>
            <a:r>
              <a:rPr b="1" lang="en-US" sz="220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Λεπτονικό αριθμό, που διατηρείται ανεξάρτητα από τους άλλους: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ηλεκτρονίου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(e, ν</a:t>
            </a:r>
            <a:r>
              <a:rPr b="1" lang="en-US" sz="2172" baseline="-101000">
                <a:solidFill>
                  <a:srgbClr val="ff0000"/>
                </a:solidFill>
                <a:latin typeface="Calibri"/>
                <a:ea typeface="ＭＳ Ｐゴシック"/>
              </a:rPr>
              <a:t>e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 =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 Le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μιονίου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(μ, ν</a:t>
            </a:r>
            <a:r>
              <a:rPr b="1" lang="en-US" sz="2172" baseline="-101000">
                <a:solidFill>
                  <a:srgbClr val="ff0000"/>
                </a:solidFill>
                <a:latin typeface="Calibri"/>
                <a:ea typeface="ＭＳ Ｐゴシック"/>
              </a:rPr>
              <a:t>μ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Lμ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ταυ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(τ, ν</a:t>
            </a:r>
            <a:r>
              <a:rPr b="1" lang="en-US" sz="2172" baseline="-101000">
                <a:solidFill>
                  <a:srgbClr val="ff0000"/>
                </a:solidFill>
                <a:latin typeface="Calibri"/>
                <a:ea typeface="ＭＳ Ｐゴシック"/>
              </a:rPr>
              <a:t>τ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Lτ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Επίσης φυσικά πάντα διτηρείται το φορτίο =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Q</a:t>
            </a:r>
            <a:endParaRPr/>
          </a:p>
          <a:p>
            <a:pPr>
              <a:lnSpc>
                <a:spcPct val="100000"/>
              </a:lnSpc>
            </a:pPr>
            <a:r>
              <a:rPr b="1" lang="en-US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 1</a:t>
            </a:r>
            <a:endParaRPr/>
          </a:p>
          <a:p>
            <a:pPr>
              <a:lnSpc>
                <a:spcPct val="100000"/>
              </a:lnSpc>
            </a:pPr>
            <a:r>
              <a:rPr b="1" lang="en-US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</a:t>
            </a: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Π.χ, βλέπουμε ότι η ακόλουθη “διάσπαση” του μιονίου 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       </a:t>
            </a: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γίνεται: 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b="1" lang="en-US" sz="2000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/>
          </a:p>
        </p:txBody>
      </p:sp>
      <p:graphicFrame>
        <p:nvGraphicFramePr>
          <p:cNvPr id="182" name="Table 3"/>
          <p:cNvGraphicFramePr/>
          <p:nvPr/>
        </p:nvGraphicFramePr>
        <p:xfrm>
          <a:off x="228600" y="4393800"/>
          <a:ext cx="8718840" cy="2176560"/>
        </p:xfrm>
        <a:graphic>
          <a:graphicData uri="http://schemas.openxmlformats.org/drawingml/2006/table">
            <a:tbl>
              <a:tblPr/>
              <a:tblGrid>
                <a:gridCol w="1572840"/>
                <a:gridCol w="1121040"/>
                <a:gridCol w="593640"/>
                <a:gridCol w="2007000"/>
                <a:gridCol w="2007000"/>
                <a:gridCol w="141768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Κβαντικός αριθμός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μιόνιο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→ 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ηλεκτρόνιο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Αντινετρίνο του ηλεκτρονίου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Νετρίνο του μιονίου</a:t>
                      </a:r>
                      <a:endParaRPr/>
                    </a:p>
                  </a:txBody>
                  <a:tcPr/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Q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Le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Lμ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Lτ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0" y="9000"/>
            <a:ext cx="9144000" cy="941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2800">
                <a:latin typeface="Calibri"/>
                <a:ea typeface="DejaVu Sans"/>
              </a:rPr>
              <a:t>Νέοι κβαντικοί αριθμοί και νόμοι διατήρησης : Λεπτονικοί αριθμοί (2)</a:t>
            </a:r>
            <a:endParaRPr/>
          </a:p>
        </p:txBody>
      </p:sp>
      <p:sp>
        <p:nvSpPr>
          <p:cNvPr id="184" name="CustomShape 2"/>
          <p:cNvSpPr/>
          <p:nvPr/>
        </p:nvSpPr>
        <p:spPr>
          <a:xfrm>
            <a:off x="396000" y="835560"/>
            <a:ext cx="8675640" cy="5229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2400">
                <a:latin typeface="Calibri"/>
                <a:ea typeface="DejaVu Sans"/>
              </a:rPr>
              <a:t>Λεπτόνια</a:t>
            </a:r>
            <a:r>
              <a:rPr b="1" lang="en-US" sz="220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Λεπτονικό αριθμό, που διατηρείται ανεξάρτητα από τους άλλους: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=1,</a:t>
            </a:r>
            <a:endParaRPr/>
          </a:p>
          <a:p>
            <a:pPr>
              <a:lnSpc>
                <a:spcPct val="100000"/>
              </a:lnSpc>
            </a:pPr>
            <a:r>
              <a:rPr b="1" lang="en-US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 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Π.χ, βλέπουμε ότι η ακόλουθη “διάσπαση” του αντι-μιονίου γίνεται: 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b="1" lang="en-US" sz="2000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/>
          </a:p>
        </p:txBody>
      </p:sp>
      <p:graphicFrame>
        <p:nvGraphicFramePr>
          <p:cNvPr id="185" name="Table 3"/>
          <p:cNvGraphicFramePr/>
          <p:nvPr/>
        </p:nvGraphicFramePr>
        <p:xfrm>
          <a:off x="144000" y="3422520"/>
          <a:ext cx="8922960" cy="2944440"/>
        </p:xfrm>
        <a:graphic>
          <a:graphicData uri="http://schemas.openxmlformats.org/drawingml/2006/table">
            <a:tbl>
              <a:tblPr/>
              <a:tblGrid>
                <a:gridCol w="1441800"/>
                <a:gridCol w="1395000"/>
                <a:gridCol w="624960"/>
                <a:gridCol w="2428560"/>
                <a:gridCol w="1671840"/>
                <a:gridCol w="1361160"/>
              </a:tblGrid>
              <a:tr h="132192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Κβαντικός αριθμός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Θετικό μιόνιο (=”αντι-μιόνιο”)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→ 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Ποζιτρόνιο (=”αντιηλεκτρόνιο”)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Νετρίνο του ηλεκτρονίου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Αντινετρίνο του μιονίου</a:t>
                      </a:r>
                      <a:endParaRPr/>
                    </a:p>
                  </a:txBody>
                  <a:tcPr/>
                </a:tc>
              </a:tr>
              <a:tr h="40536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Q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+1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+1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40536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40536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Lμ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</a:tr>
              <a:tr h="40680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Lτ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36000" y="1447560"/>
            <a:ext cx="8675640" cy="5229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Π.χ : βλέπουμε ότι η ακόλουθη “διάσπαση” του μιονίου ΔΕΝ γίνεται: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b="1" lang="en-US" sz="2000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/>
          </a:p>
        </p:txBody>
      </p:sp>
      <p:graphicFrame>
        <p:nvGraphicFramePr>
          <p:cNvPr id="187" name="Table 2"/>
          <p:cNvGraphicFramePr/>
          <p:nvPr/>
        </p:nvGraphicFramePr>
        <p:xfrm>
          <a:off x="104400" y="2774520"/>
          <a:ext cx="9128880" cy="2298960"/>
        </p:xfrm>
        <a:graphic>
          <a:graphicData uri="http://schemas.openxmlformats.org/drawingml/2006/table">
            <a:tbl>
              <a:tblPr/>
              <a:tblGrid>
                <a:gridCol w="1765080"/>
                <a:gridCol w="1257840"/>
                <a:gridCol w="666000"/>
                <a:gridCol w="1436040"/>
                <a:gridCol w="1186560"/>
                <a:gridCol w="281772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Κβαντικός αριθμός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μιόνιο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→ 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ηλεκτρόνιο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Φωτόνιο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Αποτέλεσμα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Q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Διατηρείται: ΟΚ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ΔΕΝ Διατηρείται: </a:t>
                      </a:r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Lμ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ΔΕΝ Διατηρείται: </a:t>
                      </a:r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Lτ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Διατηρείται: ΟΚ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8" name="TextShape 3"/>
          <p:cNvSpPr txBox="1"/>
          <p:nvPr/>
        </p:nvSpPr>
        <p:spPr>
          <a:xfrm>
            <a:off x="228600" y="5207400"/>
            <a:ext cx="8026200" cy="1005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000">
                <a:latin typeface="Arial"/>
              </a:rPr>
              <a:t>Η παραπάνω αντίδραση ΔΕΝ διατηρεί ούτε τον λεπτονικό αριθμό του </a:t>
            </a:r>
            <a:endParaRPr/>
          </a:p>
          <a:p>
            <a:r>
              <a:rPr lang="en-US" sz="2000">
                <a:latin typeface="Arial"/>
              </a:rPr>
              <a:t>ηλετρονίου, ούτε τον λεπτονικό αριθμό του μιονίου: οπότε ΔΕΝ γίνεται</a:t>
            </a:r>
            <a:endParaRPr/>
          </a:p>
          <a:p>
            <a:r>
              <a:rPr lang="en-US" sz="2000">
                <a:latin typeface="Arial"/>
              </a:rPr>
              <a:t>Και </a:t>
            </a:r>
            <a:r>
              <a:rPr lang="en-US" sz="2000">
                <a:solidFill>
                  <a:srgbClr val="ff0000"/>
                </a:solidFill>
                <a:latin typeface="Arial"/>
              </a:rPr>
              <a:t>όντως ΔΕΝ την έχουμε παρατηρήσει στη φύση</a:t>
            </a:r>
            <a:r>
              <a:rPr lang="en-US" sz="2000">
                <a:latin typeface="Arial"/>
              </a:rPr>
              <a:t>.</a:t>
            </a:r>
            <a:endParaRPr/>
          </a:p>
        </p:txBody>
      </p:sp>
      <p:sp>
        <p:nvSpPr>
          <p:cNvPr id="189" name="TextShape 4"/>
          <p:cNvSpPr txBox="1"/>
          <p:nvPr/>
        </p:nvSpPr>
        <p:spPr>
          <a:xfrm>
            <a:off x="196560" y="984600"/>
            <a:ext cx="8605440" cy="7002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000">
                <a:solidFill>
                  <a:srgbClr val="0000ff"/>
                </a:solidFill>
                <a:latin typeface="Arial"/>
              </a:rPr>
              <a:t>Αν η αντίδρασή μας σέβεται ΟΛΟΥΣ τους νόμους διατήρησης , τότε γίνεται </a:t>
            </a:r>
            <a:endParaRPr/>
          </a:p>
          <a:p>
            <a:r>
              <a:rPr b="1" lang="en-US" sz="2000">
                <a:solidFill>
                  <a:srgbClr val="ff0000"/>
                </a:solidFill>
                <a:latin typeface="Arial"/>
              </a:rPr>
              <a:t>Αν όμως παραβιάζει έστω και έναν, δεν μπορεί να γίνει!</a:t>
            </a:r>
            <a:endParaRPr/>
          </a:p>
        </p:txBody>
      </p:sp>
      <p:sp>
        <p:nvSpPr>
          <p:cNvPr id="190" name="CustomShape 5"/>
          <p:cNvSpPr/>
          <p:nvPr/>
        </p:nvSpPr>
        <p:spPr>
          <a:xfrm>
            <a:off x="360" y="9000"/>
            <a:ext cx="9144000" cy="941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2800">
                <a:latin typeface="Calibri"/>
                <a:ea typeface="DejaVu Sans"/>
              </a:rPr>
              <a:t>Νέοι κβαντικοί αριθμοί και νόμοι διατήρησης : Λεπτονικοί αριθμοί (3)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1"/>
          <p:cNvSpPr/>
          <p:nvPr/>
        </p:nvSpPr>
        <p:spPr>
          <a:xfrm>
            <a:off x="0" y="9000"/>
            <a:ext cx="9144000" cy="941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2800">
                <a:latin typeface="Calibri"/>
                <a:ea typeface="DejaVu Sans"/>
              </a:rPr>
              <a:t>Νέοι κβαντικοί αριθμοί και νόμοι διατήρησης : Βαρυονικός αριθμός (1) </a:t>
            </a:r>
            <a:endParaRPr/>
          </a:p>
        </p:txBody>
      </p:sp>
      <p:sp>
        <p:nvSpPr>
          <p:cNvPr id="192" name="CustomShape 2"/>
          <p:cNvSpPr/>
          <p:nvPr/>
        </p:nvSpPr>
        <p:spPr>
          <a:xfrm>
            <a:off x="0" y="943560"/>
            <a:ext cx="8675640" cy="5229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Times New Roman"/>
              <a:buChar char="•"/>
            </a:pPr>
            <a:r>
              <a:rPr b="1" lang="en-US" sz="2400">
                <a:latin typeface="Calibri"/>
                <a:ea typeface="DejaVu Sans"/>
              </a:rPr>
              <a:t> </a:t>
            </a:r>
            <a:r>
              <a:rPr b="1" lang="en-US" sz="2400">
                <a:latin typeface="Calibri"/>
                <a:ea typeface="DejaVu Sans"/>
              </a:rPr>
              <a:t>Αδρόνια: 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/>
          </a:p>
          <a:p>
            <a:pPr lvl="3">
              <a:lnSpc>
                <a:spcPct val="100000"/>
              </a:lnSpc>
              <a:buFont typeface="Calibri"/>
              <a:buChar char="–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Τα λεπτόνια δεν έχουν βαρυονικό αριθμό, όπως και τα κουάρκ δεν έχουν λεπτονικό αριθμό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 lvl="2">
              <a:lnSpc>
                <a:spcPct val="100000"/>
              </a:lnSpc>
              <a:buFont typeface="Calibri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π.χ</a:t>
            </a:r>
            <a:r>
              <a:rPr b="1" lang="en-US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/>
          </a:p>
        </p:txBody>
      </p:sp>
      <p:graphicFrame>
        <p:nvGraphicFramePr>
          <p:cNvPr id="193" name="Table 3"/>
          <p:cNvGraphicFramePr/>
          <p:nvPr/>
        </p:nvGraphicFramePr>
        <p:xfrm>
          <a:off x="230400" y="3958200"/>
          <a:ext cx="8684640" cy="2544840"/>
        </p:xfrm>
        <a:graphic>
          <a:graphicData uri="http://schemas.openxmlformats.org/drawingml/2006/table">
            <a:tbl>
              <a:tblPr/>
              <a:tblGrid>
                <a:gridCol w="1482840"/>
                <a:gridCol w="1056960"/>
                <a:gridCol w="559800"/>
                <a:gridCol w="1156320"/>
                <a:gridCol w="1948680"/>
                <a:gridCol w="248040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Κβαντικός αριθμός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d κουάρκ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→ 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u κουάρκ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ηλεκτρόνιο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αντινετρίνο του ηλεκτρονίου</a:t>
                      </a:r>
                      <a:endParaRPr/>
                    </a:p>
                  </a:txBody>
                  <a:tcPr/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Q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+1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Le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Lμ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Lτ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682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Β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1/3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1/3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1"/>
          <p:cNvSpPr/>
          <p:nvPr/>
        </p:nvSpPr>
        <p:spPr>
          <a:xfrm>
            <a:off x="4728600" y="3164400"/>
            <a:ext cx="3429000" cy="6858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</p:sp>
      <p:sp>
        <p:nvSpPr>
          <p:cNvPr id="195" name="CustomShape 2"/>
          <p:cNvSpPr/>
          <p:nvPr/>
        </p:nvSpPr>
        <p:spPr>
          <a:xfrm>
            <a:off x="0" y="9000"/>
            <a:ext cx="9144000" cy="941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2800">
                <a:latin typeface="Calibri"/>
                <a:ea typeface="DejaVu Sans"/>
              </a:rPr>
              <a:t>Νέοι κβαντικοί αριθμοί και νόμοι διατήρησης : Βαρυονικός αριθμός (2) </a:t>
            </a:r>
            <a:endParaRPr/>
          </a:p>
        </p:txBody>
      </p:sp>
      <p:sp>
        <p:nvSpPr>
          <p:cNvPr id="196" name="CustomShape 3"/>
          <p:cNvSpPr/>
          <p:nvPr/>
        </p:nvSpPr>
        <p:spPr>
          <a:xfrm>
            <a:off x="0" y="943560"/>
            <a:ext cx="8675640" cy="5229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Times New Roman"/>
              <a:buChar char="•"/>
            </a:pPr>
            <a:r>
              <a:rPr b="1" lang="en-US" sz="2400">
                <a:latin typeface="Calibri"/>
                <a:ea typeface="DejaVu Sans"/>
              </a:rPr>
              <a:t> </a:t>
            </a:r>
            <a:r>
              <a:rPr b="1" lang="en-US" sz="2400">
                <a:latin typeface="Calibri"/>
                <a:ea typeface="DejaVu Sans"/>
              </a:rPr>
              <a:t>Αδρόνια: 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/>
          </a:p>
          <a:p>
            <a:pPr lvl="3">
              <a:lnSpc>
                <a:spcPct val="100000"/>
              </a:lnSpc>
              <a:buFont typeface="Calibri"/>
              <a:buChar char="–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Τα λεπτόνια δεν έχουν βαρυονικό αριθμό, όπως και τα κουάρκ δεν έχουν λεπτονικό αριθμό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 lvl="2">
              <a:lnSpc>
                <a:spcPct val="100000"/>
              </a:lnSpc>
              <a:buFont typeface="Calibri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π.χ</a:t>
            </a:r>
            <a:r>
              <a:rPr b="1" lang="en-US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/>
          </a:p>
        </p:txBody>
      </p:sp>
      <p:graphicFrame>
        <p:nvGraphicFramePr>
          <p:cNvPr id="197" name="Table 4"/>
          <p:cNvGraphicFramePr/>
          <p:nvPr/>
        </p:nvGraphicFramePr>
        <p:xfrm>
          <a:off x="230400" y="3958200"/>
          <a:ext cx="8684640" cy="2697840"/>
        </p:xfrm>
        <a:graphic>
          <a:graphicData uri="http://schemas.openxmlformats.org/drawingml/2006/table">
            <a:tbl>
              <a:tblPr/>
              <a:tblGrid>
                <a:gridCol w="1482840"/>
                <a:gridCol w="1056960"/>
                <a:gridCol w="559800"/>
                <a:gridCol w="1156320"/>
                <a:gridCol w="1948680"/>
                <a:gridCol w="248040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Κβαντικός αριθμός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νετρόνιο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→ 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πρωτόνιο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ηλεκτρόνιο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ανινετρίνο του ηλεκτρονίου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Q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+1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Lμ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Lτ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Β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0" y="9000"/>
            <a:ext cx="9144000" cy="941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2800">
                <a:latin typeface="Calibri"/>
                <a:ea typeface="DejaVu Sans"/>
              </a:rPr>
              <a:t>Νέοι κβαντικοί αριθμοί και νόμοι διατήρησης : Βαρυονικός αριθμός (3) </a:t>
            </a:r>
            <a:endParaRPr/>
          </a:p>
        </p:txBody>
      </p:sp>
      <p:sp>
        <p:nvSpPr>
          <p:cNvPr id="199" name="CustomShape 2"/>
          <p:cNvSpPr/>
          <p:nvPr/>
        </p:nvSpPr>
        <p:spPr>
          <a:xfrm>
            <a:off x="0" y="943560"/>
            <a:ext cx="8675640" cy="5229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Times New Roman"/>
              <a:buChar char="•"/>
            </a:pPr>
            <a:r>
              <a:rPr b="1" lang="en-US" sz="2400">
                <a:latin typeface="Calibri"/>
                <a:ea typeface="DejaVu Sans"/>
              </a:rPr>
              <a:t> </a:t>
            </a:r>
            <a:r>
              <a:rPr b="1" lang="en-US" sz="2400">
                <a:latin typeface="Calibri"/>
                <a:ea typeface="DejaVu Sans"/>
              </a:rPr>
              <a:t>Αδρόνια: 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b="1" lang="en-US" u="sng">
                <a:solidFill>
                  <a:srgbClr val="000000"/>
                </a:solidFill>
                <a:latin typeface="Calibri"/>
                <a:ea typeface="ＭＳ Ｐゴシック"/>
              </a:rPr>
              <a:t>Βαρυόνια</a:t>
            </a: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 : </a:t>
            </a: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 .  π.χ: p=uud, n=udd </a:t>
            </a:r>
            <a:endParaRPr/>
          </a:p>
          <a:p>
            <a:pPr lvl="3">
              <a:lnSpc>
                <a:spcPct val="100000"/>
              </a:lnSpc>
              <a:buFont typeface="Calibri"/>
              <a:buChar char="–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Κάθε κουάρκ λέμε ότι έχει βαρυονικό αριθμό Β = + 1/3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Κάθε αντι-κουάρκ έχει τον αντίθετο, δηλαδή: Β =  - 1/3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b="1" lang="en-US" u="sng">
                <a:solidFill>
                  <a:srgbClr val="0000ff"/>
                </a:solidFill>
                <a:latin typeface="Calibri"/>
                <a:ea typeface="ＭＳ Ｐゴシック"/>
              </a:rPr>
              <a:t>Αντιβαρυόνια</a:t>
            </a: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 : συνδυασμοί 3 αντικουάρκ, π.χ.                , 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 lvl="2">
              <a:lnSpc>
                <a:spcPct val="100000"/>
              </a:lnSpc>
              <a:buFont typeface="Calibri"/>
              <a:buChar char="•"/>
            </a:pPr>
            <a:endParaRPr/>
          </a:p>
          <a:p>
            <a:pPr lvl="2">
              <a:lnSpc>
                <a:spcPct val="100000"/>
              </a:lnSpc>
              <a:buFont typeface="Calibri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π.χ</a:t>
            </a:r>
            <a:r>
              <a:rPr b="1" lang="en-US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endParaRPr/>
          </a:p>
        </p:txBody>
      </p:sp>
      <p:graphicFrame>
        <p:nvGraphicFramePr>
          <p:cNvPr id="200" name="Table 3"/>
          <p:cNvGraphicFramePr/>
          <p:nvPr/>
        </p:nvGraphicFramePr>
        <p:xfrm>
          <a:off x="455040" y="3886920"/>
          <a:ext cx="8915040" cy="2697840"/>
        </p:xfrm>
        <a:graphic>
          <a:graphicData uri="http://schemas.openxmlformats.org/drawingml/2006/table">
            <a:tbl>
              <a:tblPr/>
              <a:tblGrid>
                <a:gridCol w="1431720"/>
                <a:gridCol w="1377000"/>
                <a:gridCol w="476280"/>
                <a:gridCol w="1449000"/>
                <a:gridCol w="1989000"/>
                <a:gridCol w="219240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Κβαντικός αριθμός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Αντι-νετρόνιο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→ 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Αντι-πρωτόνιο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ποζιτρόνιο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νετρίνο του ηλεκτρονίου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Q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Lμ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Lτ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Β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36000" y="1447560"/>
            <a:ext cx="8675640" cy="5229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  <a:ea typeface="ＭＳ Ｐゴシック"/>
              </a:rPr>
              <a:t>Π.χ : βλέπουμε ότι η ακόλουθη “διάσπαση” του νετρονιου ΔΕΝ γίνεται: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b="1" lang="en-US" sz="2000">
                <a:solidFill>
                  <a:srgbClr val="0000ff"/>
                </a:solidFill>
                <a:latin typeface="Calibri"/>
                <a:ea typeface="ＭＳ Ｐゴシック"/>
              </a:rPr>
              <a:t>  </a:t>
            </a:r>
            <a:endParaRPr/>
          </a:p>
        </p:txBody>
      </p:sp>
      <p:graphicFrame>
        <p:nvGraphicFramePr>
          <p:cNvPr id="202" name="Table 2"/>
          <p:cNvGraphicFramePr/>
          <p:nvPr/>
        </p:nvGraphicFramePr>
        <p:xfrm>
          <a:off x="56160" y="2822040"/>
          <a:ext cx="8967240" cy="2679120"/>
        </p:xfrm>
        <a:graphic>
          <a:graphicData uri="http://schemas.openxmlformats.org/drawingml/2006/table">
            <a:tbl>
              <a:tblPr/>
              <a:tblGrid>
                <a:gridCol w="1459080"/>
                <a:gridCol w="1186200"/>
                <a:gridCol w="521280"/>
                <a:gridCol w="1401840"/>
                <a:gridCol w="1581480"/>
                <a:gridCol w="2817720"/>
              </a:tblGrid>
              <a:tr h="70380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Κβαντικός αριθμός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νετρόνιο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→ 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ποζιτρόνιο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ηλεκτρόνιο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Αποτέλεσμα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Q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+1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Διατηρείται: ΟΚ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Διατηρείται: ΟΚ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Lμ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Διατηρείται: ΟΚ</a:t>
                      </a:r>
                      <a:endParaRPr/>
                    </a:p>
                  </a:txBody>
                  <a:tcPr/>
                </a:tc>
              </a:tr>
              <a:tr h="398880"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Lτ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=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 sz="2000">
                          <a:latin typeface="Arial"/>
                        </a:rPr>
                        <a:t>Διατηρείται: ΟΚ</a:t>
                      </a:r>
                      <a:endParaRPr/>
                    </a:p>
                  </a:txBody>
                  <a:tcPr/>
                </a:tc>
              </a:tr>
              <a:tr h="38016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B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ΔΕΝ διατηρείται:</a:t>
                      </a:r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 Χ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3" name="TextShape 3"/>
          <p:cNvSpPr txBox="1"/>
          <p:nvPr/>
        </p:nvSpPr>
        <p:spPr>
          <a:xfrm>
            <a:off x="48600" y="5531400"/>
            <a:ext cx="9062640" cy="7002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000">
                <a:latin typeface="Arial"/>
              </a:rPr>
              <a:t>Η παραπάνω αντίδραση ΔΕΝ διατηρεί το βαρυονικό αριθμό, οπότε ΔΕΝ γίνεται</a:t>
            </a:r>
            <a:endParaRPr/>
          </a:p>
          <a:p>
            <a:r>
              <a:rPr lang="en-US" sz="2000">
                <a:latin typeface="Arial"/>
              </a:rPr>
              <a:t>Και </a:t>
            </a:r>
            <a:r>
              <a:rPr lang="en-US" sz="2000">
                <a:solidFill>
                  <a:srgbClr val="ff0000"/>
                </a:solidFill>
                <a:latin typeface="Arial"/>
              </a:rPr>
              <a:t>όντως ΔΕΝ την έχουμε παρατηρήσει στη φύση</a:t>
            </a:r>
            <a:r>
              <a:rPr lang="en-US" sz="2000">
                <a:latin typeface="Arial"/>
              </a:rPr>
              <a:t>.</a:t>
            </a:r>
            <a:endParaRPr/>
          </a:p>
        </p:txBody>
      </p:sp>
      <p:sp>
        <p:nvSpPr>
          <p:cNvPr id="204" name="TextShape 4"/>
          <p:cNvSpPr txBox="1"/>
          <p:nvPr/>
        </p:nvSpPr>
        <p:spPr>
          <a:xfrm>
            <a:off x="196560" y="984600"/>
            <a:ext cx="8605440" cy="7002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000">
                <a:solidFill>
                  <a:srgbClr val="0000ff"/>
                </a:solidFill>
                <a:latin typeface="Arial"/>
              </a:rPr>
              <a:t>Αν η αντίδρασή μας σέβεται ΟΛΟΥΣ τους νόμους διατήρησης , τότε γίνεται </a:t>
            </a:r>
            <a:endParaRPr/>
          </a:p>
          <a:p>
            <a:r>
              <a:rPr b="1" lang="en-US" sz="2000">
                <a:solidFill>
                  <a:srgbClr val="ff0000"/>
                </a:solidFill>
                <a:latin typeface="Arial"/>
              </a:rPr>
              <a:t>Αν όμως παραβιάζει έστω και έναν, δεν μπορεί να γίνει!</a:t>
            </a:r>
            <a:endParaRPr/>
          </a:p>
        </p:txBody>
      </p:sp>
      <p:sp>
        <p:nvSpPr>
          <p:cNvPr id="205" name="CustomShape 5"/>
          <p:cNvSpPr/>
          <p:nvPr/>
        </p:nvSpPr>
        <p:spPr>
          <a:xfrm>
            <a:off x="360" y="9000"/>
            <a:ext cx="9144000" cy="941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2800">
                <a:latin typeface="Calibri"/>
                <a:ea typeface="DejaVu Sans"/>
              </a:rPr>
              <a:t>Νέοι κβαντικοί αριθμοί και νόμοι διατήρησης : Βαρυονικός αριθμός (4)</a:t>
            </a:r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ustomShape 1"/>
          <p:cNvSpPr/>
          <p:nvPr/>
        </p:nvSpPr>
        <p:spPr>
          <a:xfrm>
            <a:off x="457200" y="1656000"/>
            <a:ext cx="8229600" cy="33732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b="1" lang="en-US" sz="2400">
                <a:latin typeface="Arial"/>
              </a:rPr>
              <a:t>Αυτά φτάνουν για το κομμάτι της Πυρηνικής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>
                <a:latin typeface="Arial"/>
              </a:rPr>
              <a:t> 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>
                <a:latin typeface="Arial"/>
              </a:rPr>
              <a:t>Θα τα δούμε πάλι και εκτενέστερα στα πρώτα μαθήματα 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>
                <a:latin typeface="Arial"/>
              </a:rPr>
              <a:t>για τα Στοιχειώδη Σωμάτια.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n-US" sz="2400">
                <a:latin typeface="Arial"/>
              </a:rPr>
              <a:t>Όπως και να έχει,  στις επόμενες διαφάνειες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>
                <a:latin typeface="Arial"/>
              </a:rPr>
              <a:t>σας δίνουμε κάποιες ασκήσεις για πρακτική,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>
                <a:latin typeface="Arial"/>
              </a:rPr>
              <a:t>που θα τις δούμε αναλυτικά στα Στοιχειώδη</a:t>
            </a:r>
            <a:endParaRPr/>
          </a:p>
        </p:txBody>
      </p:sp>
      <p:sp>
        <p:nvSpPr>
          <p:cNvPr id="207" name="CustomShape 2"/>
          <p:cNvSpPr/>
          <p:nvPr/>
        </p:nvSpPr>
        <p:spPr>
          <a:xfrm>
            <a:off x="565200" y="1780200"/>
            <a:ext cx="8001000" cy="172080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434880" y="343080"/>
            <a:ext cx="7553520" cy="5722920"/>
          </a:xfrm>
          <a:prstGeom prst="rect">
            <a:avLst/>
          </a:prstGeom>
          <a:ln>
            <a:noFill/>
          </a:ln>
        </p:spPr>
      </p:pic>
      <p:sp>
        <p:nvSpPr>
          <p:cNvPr id="209" name="CustomShape 1"/>
          <p:cNvSpPr/>
          <p:nvPr/>
        </p:nvSpPr>
        <p:spPr>
          <a:xfrm>
            <a:off x="0" y="-120600"/>
            <a:ext cx="9144000" cy="12636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lang="el-GR" sz="2400">
                <a:latin typeface="Times New Roman"/>
                <a:ea typeface="DejaVu Sans"/>
              </a:rPr>
              <a:t>Ασκηση 1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200">
                <a:latin typeface="Times New Roman"/>
                <a:ea typeface="DejaVu Sans"/>
              </a:rPr>
              <a:t>Ποιά είναι τα συστατικά κουάρκ των παρακάτω αδρονίων?</a:t>
            </a:r>
            <a:endParaRPr/>
          </a:p>
        </p:txBody>
      </p:sp>
      <p:sp>
        <p:nvSpPr>
          <p:cNvPr id="210" name="CustomShape 2"/>
          <p:cNvSpPr/>
          <p:nvPr/>
        </p:nvSpPr>
        <p:spPr>
          <a:xfrm>
            <a:off x="-1440" y="1087560"/>
            <a:ext cx="9144000" cy="699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rIns="90000" tIns="45000" bIns="45000"/>
          <a:p>
            <a:pPr/>
            <a:r>
              <a:rPr lang="el-GR" sz="2000">
                <a:latin typeface="Arial"/>
              </a:rPr>
              <a:t>Αν το αδρόνιο είναι συνδυασμός περισσότερων του ενός ζεύγους q q να δωθούν όλα τα ζεύγη</a:t>
            </a:r>
            <a:endParaRPr/>
          </a:p>
        </p:txBody>
      </p:sp>
      <p:sp>
        <p:nvSpPr>
          <p:cNvPr id="211" name="CustomShape 3"/>
          <p:cNvSpPr/>
          <p:nvPr/>
        </p:nvSpPr>
        <p:spPr>
          <a:xfrm>
            <a:off x="5740560" y="3886200"/>
            <a:ext cx="228600" cy="757080"/>
          </a:xfrm>
          <a:prstGeom prst="rightBrace">
            <a:avLst>
              <a:gd name="adj1" fmla="val 1800"/>
              <a:gd name="adj2" fmla="val 10800"/>
            </a:avLst>
          </a:prstGeom>
          <a:noFill/>
          <a:ln w="36720">
            <a:solidFill>
              <a:srgbClr val="000000"/>
            </a:solidFill>
            <a:round/>
          </a:ln>
        </p:spPr>
      </p:sp>
      <p:sp>
        <p:nvSpPr>
          <p:cNvPr id="212" name="CustomShape 4"/>
          <p:cNvSpPr/>
          <p:nvPr/>
        </p:nvSpPr>
        <p:spPr>
          <a:xfrm>
            <a:off x="6400800" y="3664080"/>
            <a:ext cx="2597040" cy="100476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/>
            <a:r>
              <a:rPr lang="el-GR" sz="2000">
                <a:solidFill>
                  <a:srgbClr val="0000ff"/>
                </a:solidFill>
                <a:latin typeface="Arial"/>
              </a:rPr>
              <a:t>Συνδυασμοί u και d</a:t>
            </a:r>
            <a:endParaRPr/>
          </a:p>
          <a:p>
            <a:pPr/>
            <a:r>
              <a:rPr lang="el-GR" sz="2000">
                <a:solidFill>
                  <a:srgbClr val="0000ff"/>
                </a:solidFill>
                <a:latin typeface="Arial"/>
              </a:rPr>
              <a:t>(εννοείται και των </a:t>
            </a:r>
            <a:endParaRPr/>
          </a:p>
          <a:p>
            <a:pPr/>
            <a:r>
              <a:rPr lang="el-GR" sz="2000">
                <a:solidFill>
                  <a:srgbClr val="0000ff"/>
                </a:solidFill>
                <a:latin typeface="Arial"/>
              </a:rPr>
              <a:t>αντι-κουάρκ τους)</a:t>
            </a:r>
            <a:endParaRPr/>
          </a:p>
        </p:txBody>
      </p:sp>
      <p:sp>
        <p:nvSpPr>
          <p:cNvPr id="213" name="Line 5"/>
          <p:cNvSpPr/>
          <p:nvPr/>
        </p:nvSpPr>
        <p:spPr>
          <a:xfrm flipH="1">
            <a:off x="5654520" y="4836960"/>
            <a:ext cx="689040" cy="1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214" name="CustomShape 6"/>
          <p:cNvSpPr/>
          <p:nvPr/>
        </p:nvSpPr>
        <p:spPr>
          <a:xfrm>
            <a:off x="6354720" y="4621320"/>
            <a:ext cx="2708280" cy="39528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/>
            <a:r>
              <a:rPr lang="el-GR" sz="2000">
                <a:latin typeface="Arial"/>
              </a:rPr>
              <a:t>Συνδυαμoί  u, d και s</a:t>
            </a:r>
            <a:endParaRPr/>
          </a:p>
        </p:txBody>
      </p:sp>
      <p:sp>
        <p:nvSpPr>
          <p:cNvPr id="215" name="Line 7"/>
          <p:cNvSpPr/>
          <p:nvPr/>
        </p:nvSpPr>
        <p:spPr>
          <a:xfrm>
            <a:off x="7718400" y="1194840"/>
            <a:ext cx="136800" cy="1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0" y="-27360"/>
            <a:ext cx="9136080" cy="113544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lang="en-US" sz="3600">
                <a:latin typeface="Calibri"/>
              </a:rPr>
              <a:t>Από τους πυρήνες...</a:t>
            </a:r>
            <a:endParaRPr/>
          </a:p>
        </p:txBody>
      </p:sp>
      <p:sp>
        <p:nvSpPr>
          <p:cNvPr id="85" name="TextShape 2"/>
          <p:cNvSpPr txBox="1"/>
          <p:nvPr/>
        </p:nvSpPr>
        <p:spPr>
          <a:xfrm>
            <a:off x="468360" y="1238400"/>
            <a:ext cx="8221680" cy="4691520"/>
          </a:xfrm>
          <a:prstGeom prst="rect">
            <a:avLst/>
          </a:prstGeom>
        </p:spPr>
        <p:txBody>
          <a:bodyPr lIns="90000" rIns="90000" tIns="46800" bIns="46800"/>
          <a:p>
            <a:pPr/>
            <a:endParaRPr/>
          </a:p>
          <a:p>
            <a:pPr/>
            <a:endParaRPr/>
          </a:p>
          <a:p>
            <a:pPr/>
            <a:r>
              <a:rPr lang="en-US" sz="3200">
                <a:latin typeface="Calibri"/>
              </a:rPr>
              <a:t>...στα </a:t>
            </a:r>
            <a:r>
              <a:rPr b="1" lang="en-US" sz="3200">
                <a:latin typeface="Calibri"/>
              </a:rPr>
              <a:t>Στοιχειώδη σωμάτια</a:t>
            </a:r>
            <a:r>
              <a:rPr lang="en-US" sz="3200">
                <a:latin typeface="Calibri"/>
              </a:rPr>
              <a:t>, </a:t>
            </a:r>
            <a:endParaRPr/>
          </a:p>
          <a:p>
            <a:pPr/>
            <a:r>
              <a:rPr lang="en-US" sz="3200">
                <a:latin typeface="Calibri"/>
              </a:rPr>
              <a:t>με παρατήρηση και πειράματα</a:t>
            </a:r>
            <a:endParaRPr/>
          </a:p>
          <a:p>
            <a:pPr/>
            <a:r>
              <a:rPr lang="en-US" sz="3200">
                <a:latin typeface="Calibri"/>
              </a:rPr>
              <a:t>κοσμικής ακτινοβολίας, </a:t>
            </a:r>
            <a:endParaRPr/>
          </a:p>
          <a:p>
            <a:pPr/>
            <a:r>
              <a:rPr lang="en-US" sz="3200">
                <a:latin typeface="Calibri"/>
              </a:rPr>
              <a:t>ραδιενεργών διασπάσεων και </a:t>
            </a:r>
            <a:endParaRPr/>
          </a:p>
          <a:p>
            <a:pPr/>
            <a:r>
              <a:rPr lang="en-US" sz="3200">
                <a:latin typeface="Calibri"/>
              </a:rPr>
              <a:t>σκεδάσεις σωματιδίων</a:t>
            </a:r>
            <a:endParaRPr/>
          </a:p>
          <a:p>
            <a:pPr/>
            <a:endParaRPr/>
          </a:p>
          <a:p>
            <a:pPr/>
            <a:r>
              <a:rPr lang="en-US" sz="3200">
                <a:latin typeface="Calibri"/>
              </a:rPr>
              <a:t>Έτσι, </a:t>
            </a:r>
            <a:endParaRPr/>
          </a:p>
          <a:p>
            <a:pPr/>
            <a:r>
              <a:rPr lang="en-US" sz="3200">
                <a:latin typeface="Calibri"/>
              </a:rPr>
              <a:t>έχουμε φτιάξει τον πίνακα των “στοιχειδών σωματιδίων”. </a:t>
            </a:r>
            <a:endParaRPr/>
          </a:p>
          <a:p>
            <a:pPr/>
            <a:r>
              <a:rPr lang="en-US" sz="3200">
                <a:latin typeface="Calibri"/>
              </a:rPr>
              <a:t>Κάτι σαν τον περοδικό πίνακα του Medeleyev. Ιδού → </a:t>
            </a:r>
            <a:endParaRPr/>
          </a:p>
        </p:txBody>
      </p:sp>
      <p:sp>
        <p:nvSpPr>
          <p:cNvPr id="86" name="TextShape 3"/>
          <p:cNvSpPr txBox="1"/>
          <p:nvPr/>
        </p:nvSpPr>
        <p:spPr>
          <a:xfrm>
            <a:off x="228960" y="914760"/>
            <a:ext cx="9829800" cy="6072840"/>
          </a:xfrm>
          <a:prstGeom prst="rect">
            <a:avLst/>
          </a:prstGeom>
        </p:spPr>
        <p:txBody>
          <a:bodyPr lIns="90000" rIns="90000" tIns="46800" bIns="46800"/>
          <a:p>
            <a:pPr lvl="2">
              <a:buFont typeface="Times New Roman"/>
              <a:buChar char="•"/>
            </a:pPr>
            <a:r>
              <a:rPr b="1" lang="en-US" sz="4000" baseline="101000">
                <a:solidFill>
                  <a:srgbClr val="0000ff"/>
                </a:solidFill>
                <a:latin typeface="Calibri"/>
              </a:rPr>
              <a:t>Α </a:t>
            </a:r>
            <a:r>
              <a:rPr b="1" lang="en-US" sz="4000" baseline="-101000">
                <a:solidFill>
                  <a:srgbClr val="0000ff"/>
                </a:solidFill>
                <a:latin typeface="Calibri"/>
              </a:rPr>
              <a:t>Ζ</a:t>
            </a:r>
            <a:r>
              <a:rPr b="1" lang="en-US" sz="4000">
                <a:solidFill>
                  <a:srgbClr val="0000ff"/>
                </a:solidFill>
                <a:latin typeface="Calibri"/>
              </a:rPr>
              <a:t> Χ  </a:t>
            </a:r>
            <a:r>
              <a:rPr lang="en-US" sz="2800">
                <a:solidFill>
                  <a:srgbClr val="0000ff"/>
                </a:solidFill>
                <a:latin typeface="Calibri"/>
              </a:rPr>
              <a:t>(π.χ. </a:t>
            </a:r>
            <a:r>
              <a:rPr lang="en-US" sz="2800" baseline="101000">
                <a:solidFill>
                  <a:srgbClr val="0000ff"/>
                </a:solidFill>
                <a:latin typeface="Calibri"/>
              </a:rPr>
              <a:t>1</a:t>
            </a:r>
            <a:r>
              <a:rPr lang="en-US" sz="2800" baseline="-101000">
                <a:solidFill>
                  <a:srgbClr val="0000ff"/>
                </a:solidFill>
                <a:latin typeface="Calibri"/>
              </a:rPr>
              <a:t>1</a:t>
            </a:r>
            <a:r>
              <a:rPr lang="en-US" sz="2800">
                <a:solidFill>
                  <a:srgbClr val="0000ff"/>
                </a:solidFill>
                <a:latin typeface="Calibri"/>
              </a:rPr>
              <a:t>H, </a:t>
            </a:r>
            <a:r>
              <a:rPr lang="en-US" sz="2800" baseline="101000">
                <a:solidFill>
                  <a:srgbClr val="0000ff"/>
                </a:solidFill>
                <a:latin typeface="Calibri"/>
              </a:rPr>
              <a:t>2</a:t>
            </a:r>
            <a:r>
              <a:rPr lang="en-US" sz="2800" baseline="-101000">
                <a:solidFill>
                  <a:srgbClr val="0000ff"/>
                </a:solidFill>
                <a:latin typeface="Calibri"/>
              </a:rPr>
              <a:t>1</a:t>
            </a:r>
            <a:r>
              <a:rPr lang="en-US" sz="2800">
                <a:solidFill>
                  <a:srgbClr val="0000ff"/>
                </a:solidFill>
                <a:latin typeface="Calibri"/>
              </a:rPr>
              <a:t>H, </a:t>
            </a:r>
            <a:r>
              <a:rPr lang="en-US" sz="2800" baseline="101000">
                <a:solidFill>
                  <a:srgbClr val="0000ff"/>
                </a:solidFill>
                <a:latin typeface="Calibri"/>
              </a:rPr>
              <a:t>3</a:t>
            </a:r>
            <a:r>
              <a:rPr lang="en-US" sz="2800" baseline="-101000">
                <a:solidFill>
                  <a:srgbClr val="0000ff"/>
                </a:solidFill>
                <a:latin typeface="Calibri"/>
              </a:rPr>
              <a:t>1</a:t>
            </a:r>
            <a:r>
              <a:rPr lang="en-US" sz="2800">
                <a:solidFill>
                  <a:srgbClr val="0000ff"/>
                </a:solidFill>
                <a:latin typeface="Calibri"/>
              </a:rPr>
              <a:t>H )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-1293120" y="343080"/>
            <a:ext cx="7553520" cy="5722920"/>
          </a:xfrm>
          <a:prstGeom prst="rect">
            <a:avLst/>
          </a:prstGeom>
          <a:ln>
            <a:noFill/>
          </a:ln>
        </p:spPr>
      </p:pic>
      <p:sp>
        <p:nvSpPr>
          <p:cNvPr id="217" name="CustomShape 1"/>
          <p:cNvSpPr/>
          <p:nvPr/>
        </p:nvSpPr>
        <p:spPr>
          <a:xfrm>
            <a:off x="0" y="-120600"/>
            <a:ext cx="9144000" cy="12636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lang="el-GR" sz="2400">
                <a:latin typeface="Times New Roman"/>
                <a:ea typeface="DejaVu Sans"/>
              </a:rPr>
              <a:t>Ασκηση 1 - Λύση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200">
                <a:latin typeface="Times New Roman"/>
                <a:ea typeface="DejaVu Sans"/>
              </a:rPr>
              <a:t>Ποιά είναι τα συστατικά κουάρκ των παρακάτω αδρονίων?</a:t>
            </a:r>
            <a:endParaRPr/>
          </a:p>
        </p:txBody>
      </p:sp>
      <p:sp>
        <p:nvSpPr>
          <p:cNvPr id="218" name="CustomShape 2"/>
          <p:cNvSpPr/>
          <p:nvPr/>
        </p:nvSpPr>
        <p:spPr>
          <a:xfrm>
            <a:off x="-1440" y="1087560"/>
            <a:ext cx="9144000" cy="6998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rIns="90000" tIns="45000" bIns="45000"/>
          <a:p>
            <a:pPr/>
            <a:r>
              <a:rPr lang="el-GR" sz="2000">
                <a:latin typeface="Arial"/>
              </a:rPr>
              <a:t>Αν το αδρόνιο είναι συνδυασμός περισσότερων του ενός ζεύγους q q να δωθούν όλα τα ζεύγη</a:t>
            </a:r>
            <a:endParaRPr/>
          </a:p>
        </p:txBody>
      </p:sp>
      <p:sp>
        <p:nvSpPr>
          <p:cNvPr id="219" name="Line 3"/>
          <p:cNvSpPr/>
          <p:nvPr/>
        </p:nvSpPr>
        <p:spPr>
          <a:xfrm>
            <a:off x="7682400" y="1158840"/>
            <a:ext cx="136800" cy="1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220" name="TextShape 4"/>
          <p:cNvSpPr txBox="1"/>
          <p:nvPr/>
        </p:nvSpPr>
        <p:spPr>
          <a:xfrm>
            <a:off x="4006800" y="4703400"/>
            <a:ext cx="5137200" cy="3646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(</a:t>
            </a:r>
            <a:r>
              <a:rPr lang="en-US">
                <a:solidFill>
                  <a:srgbClr val="0000ff"/>
                </a:solidFill>
                <a:latin typeface="Arial"/>
              </a:rPr>
              <a:t>Σημείωση</a:t>
            </a:r>
            <a:r>
              <a:rPr lang="en-US">
                <a:latin typeface="Arial"/>
              </a:rPr>
              <a:t>: εμφανίζεται είτε ως        είτε ως        )</a:t>
            </a:r>
            <a:endParaRPr/>
          </a:p>
        </p:txBody>
      </p:sp>
      <p:sp>
        <p:nvSpPr>
          <p:cNvPr id="221" name="TextShape 5"/>
          <p:cNvSpPr txBox="1"/>
          <p:nvPr/>
        </p:nvSpPr>
        <p:spPr>
          <a:xfrm>
            <a:off x="3934800" y="1427760"/>
            <a:ext cx="5137200" cy="17362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Σημείωση: οι κβαντικοί αριθμοί “stangness/παραξενιά” και “charmness/χάρη”  έχουν το πρόσημο του φορτίου του αντίστοιχου κουάρκ. </a:t>
            </a:r>
            <a:endParaRPr/>
          </a:p>
          <a:p>
            <a:r>
              <a:rPr lang="en-US">
                <a:latin typeface="Arial"/>
              </a:rPr>
              <a:t>Π.χ., το s έχει φορτίο -1/3 , άρα: strangness=-1</a:t>
            </a:r>
            <a:endParaRPr/>
          </a:p>
          <a:p>
            <a:r>
              <a:rPr lang="en-US">
                <a:latin typeface="Arial"/>
              </a:rPr>
              <a:t>        </a:t>
            </a:r>
            <a:r>
              <a:rPr lang="en-US">
                <a:latin typeface="Arial"/>
              </a:rPr>
              <a:t>το c έχει φορτίο +2/3 , άρα: charmness=+1</a:t>
            </a:r>
            <a:endParaRPr/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ustomShape 1"/>
          <p:cNvSpPr/>
          <p:nvPr/>
        </p:nvSpPr>
        <p:spPr>
          <a:xfrm>
            <a:off x="0" y="-27000"/>
            <a:ext cx="9144000" cy="11430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lang="el-GR" sz="2400">
                <a:latin typeface="Times New Roman"/>
                <a:ea typeface="DejaVu Sans"/>
              </a:rPr>
              <a:t>Άσκηση 2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200">
                <a:latin typeface="Times New Roman"/>
                <a:ea typeface="DejaVu Sans"/>
              </a:rPr>
              <a:t>Ποιές από τις παρακάτω αντιδράσεις/διασπάσεις γίνονται?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200">
                <a:latin typeface="Times New Roman"/>
                <a:ea typeface="DejaVu Sans"/>
              </a:rPr>
              <a:t>Αυτές που δεν γίνοται, ποιόν νόμο διατήρησης παραβιάζουν?</a:t>
            </a:r>
            <a:endParaRPr/>
          </a:p>
        </p:txBody>
      </p:sp>
      <p:sp>
        <p:nvSpPr>
          <p:cNvPr id="223" name="CustomShape 2"/>
          <p:cNvSpPr/>
          <p:nvPr/>
        </p:nvSpPr>
        <p:spPr>
          <a:xfrm>
            <a:off x="144360" y="4734000"/>
            <a:ext cx="8915400" cy="16142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l-GR" sz="2000">
                <a:latin typeface="FreeSans"/>
                <a:ea typeface="DejaVu Sans"/>
              </a:rPr>
              <a:t>Σημείωση:  </a:t>
            </a:r>
            <a:endParaRPr/>
          </a:p>
          <a:p>
            <a:pPr>
              <a:lnSpc>
                <a:spcPct val="100000"/>
              </a:lnSpc>
              <a:buSzPct val="45000"/>
              <a:buFont typeface="Wingdings" charset="2"/>
              <a:buChar char=""/>
            </a:pPr>
            <a:r>
              <a:rPr lang="el-GR" sz="2000">
                <a:latin typeface="FreeSans"/>
                <a:ea typeface="DejaVu Sans"/>
              </a:rPr>
              <a:t> </a:t>
            </a:r>
            <a:r>
              <a:rPr lang="el-GR" sz="2000">
                <a:latin typeface="FreeSans"/>
                <a:ea typeface="DejaVu Sans"/>
              </a:rPr>
              <a:t>Στη διάσπαση ενός σωματιδίου ελέγχουμε τη διατήρηση της ενέργειας</a:t>
            </a:r>
            <a:endParaRPr/>
          </a:p>
          <a:p>
            <a:pPr>
              <a:lnSpc>
                <a:spcPct val="100000"/>
              </a:lnSpc>
              <a:buSzPct val="45000"/>
              <a:buFont typeface="Wingdings" charset="2"/>
              <a:buChar char=""/>
            </a:pPr>
            <a:r>
              <a:rPr lang="el-GR" sz="2000">
                <a:latin typeface="FreeSans"/>
                <a:ea typeface="DejaVu Sans"/>
              </a:rPr>
              <a:t> </a:t>
            </a:r>
            <a:r>
              <a:rPr lang="el-GR" sz="2000">
                <a:latin typeface="FreeSans"/>
                <a:ea typeface="DejaVu Sans"/>
              </a:rPr>
              <a:t>Όταν όμως έχουμε σκέδαση δύο σωματιδίων υποθέτουμε ότι η </a:t>
            </a:r>
            <a:endParaRPr/>
          </a:p>
          <a:p>
            <a:pPr>
              <a:lnSpc>
                <a:spcPct val="100000"/>
              </a:lnSpc>
            </a:pPr>
            <a:r>
              <a:rPr lang="el-GR" sz="2000">
                <a:latin typeface="FreeSans"/>
                <a:ea typeface="DejaVu Sans"/>
              </a:rPr>
              <a:t>   </a:t>
            </a:r>
            <a:r>
              <a:rPr lang="el-GR" sz="2000">
                <a:latin typeface="FreeSans"/>
                <a:ea typeface="DejaVu Sans"/>
              </a:rPr>
              <a:t>αρχική ενέργεια (που περιλαμβάνει την κινητική ενέργεια)</a:t>
            </a:r>
            <a:endParaRPr/>
          </a:p>
          <a:p>
            <a:pPr>
              <a:lnSpc>
                <a:spcPct val="100000"/>
              </a:lnSpc>
            </a:pPr>
            <a:r>
              <a:rPr lang="el-GR" sz="2000">
                <a:latin typeface="FreeSans"/>
                <a:ea typeface="DejaVu Sans"/>
              </a:rPr>
              <a:t>    </a:t>
            </a:r>
            <a:r>
              <a:rPr lang="el-GR" sz="2000">
                <a:latin typeface="FreeSans"/>
                <a:ea typeface="DejaVu Sans"/>
              </a:rPr>
              <a:t>μπορεί πάντα να γίνει είναι αρκετή για να επιτρέπεται η αντίδραση  </a:t>
            </a:r>
            <a:endParaRPr/>
          </a:p>
        </p:txBody>
      </p:sp>
      <p:pic>
        <p:nvPicPr>
          <p:cNvPr id="224" name="" descr=""/>
          <p:cNvPicPr/>
          <p:nvPr/>
        </p:nvPicPr>
        <p:blipFill>
          <a:blip r:embed="rId1"/>
          <a:srcRect l="0" t="21923" r="60129" b="0"/>
          <a:stretch>
            <a:fillRect/>
          </a:stretch>
        </p:blipFill>
        <p:spPr>
          <a:xfrm>
            <a:off x="423720" y="1488960"/>
            <a:ext cx="3510000" cy="2784600"/>
          </a:xfrm>
          <a:prstGeom prst="rect">
            <a:avLst/>
          </a:prstGeom>
          <a:ln>
            <a:noFill/>
          </a:ln>
        </p:spPr>
      </p:pic>
      <p:sp>
        <p:nvSpPr>
          <p:cNvPr id="225" name="Freeform 3"/>
          <p:cNvSpPr/>
          <p:nvPr/>
        </p:nvSpPr>
        <p:spPr>
          <a:xfrm>
            <a:off x="1805040" y="4241520"/>
            <a:ext cx="3134880" cy="793440"/>
          </a:xfrm>
          <a:custGeom>
            <a:avLst/>
            <a:gdLst/>
            <a:ahLst/>
            <a:rect l="0" t="0" r="r" b="b"/>
            <a:pathLst>
              <a:path w="8708" h="2204">
                <a:moveTo>
                  <a:pt x="8406" y="1724"/>
                </a:moveTo>
                <a:cubicBezTo>
                  <a:pt x="8575" y="1610"/>
                  <a:pt x="8626" y="1477"/>
                  <a:pt x="8650" y="1347"/>
                </a:cubicBezTo>
                <a:cubicBezTo>
                  <a:pt x="8671" y="1225"/>
                  <a:pt x="8707" y="1104"/>
                  <a:pt x="8677" y="981"/>
                </a:cubicBezTo>
                <a:cubicBezTo>
                  <a:pt x="8644" y="848"/>
                  <a:pt x="8564" y="715"/>
                  <a:pt x="8433" y="593"/>
                </a:cubicBezTo>
                <a:cubicBezTo>
                  <a:pt x="8280" y="448"/>
                  <a:pt x="8058" y="300"/>
                  <a:pt x="7704" y="240"/>
                </a:cubicBezTo>
                <a:cubicBezTo>
                  <a:pt x="7418" y="190"/>
                  <a:pt x="7145" y="123"/>
                  <a:pt x="6841" y="98"/>
                </a:cubicBezTo>
                <a:cubicBezTo>
                  <a:pt x="6528" y="73"/>
                  <a:pt x="6210" y="62"/>
                  <a:pt x="5895" y="40"/>
                </a:cubicBezTo>
                <a:cubicBezTo>
                  <a:pt x="5568" y="15"/>
                  <a:pt x="5247" y="20"/>
                  <a:pt x="4923" y="16"/>
                </a:cubicBezTo>
                <a:cubicBezTo>
                  <a:pt x="4599" y="11"/>
                  <a:pt x="4275" y="13"/>
                  <a:pt x="3951" y="16"/>
                </a:cubicBezTo>
                <a:cubicBezTo>
                  <a:pt x="3609" y="18"/>
                  <a:pt x="3263" y="0"/>
                  <a:pt x="2926" y="39"/>
                </a:cubicBezTo>
                <a:cubicBezTo>
                  <a:pt x="2640" y="72"/>
                  <a:pt x="2357" y="114"/>
                  <a:pt x="2089" y="169"/>
                </a:cubicBezTo>
                <a:cubicBezTo>
                  <a:pt x="1782" y="232"/>
                  <a:pt x="1511" y="324"/>
                  <a:pt x="1225" y="405"/>
                </a:cubicBezTo>
                <a:cubicBezTo>
                  <a:pt x="902" y="496"/>
                  <a:pt x="767" y="637"/>
                  <a:pt x="577" y="769"/>
                </a:cubicBezTo>
                <a:cubicBezTo>
                  <a:pt x="412" y="885"/>
                  <a:pt x="307" y="1015"/>
                  <a:pt x="226" y="1147"/>
                </a:cubicBezTo>
                <a:cubicBezTo>
                  <a:pt x="151" y="1270"/>
                  <a:pt x="197" y="1402"/>
                  <a:pt x="119" y="1523"/>
                </a:cubicBezTo>
                <a:cubicBezTo>
                  <a:pt x="0" y="1706"/>
                  <a:pt x="450" y="1801"/>
                  <a:pt x="713" y="1866"/>
                </a:cubicBezTo>
                <a:cubicBezTo>
                  <a:pt x="995" y="1935"/>
                  <a:pt x="1301" y="1989"/>
                  <a:pt x="1603" y="2042"/>
                </a:cubicBezTo>
                <a:cubicBezTo>
                  <a:pt x="1914" y="2096"/>
                  <a:pt x="2245" y="2120"/>
                  <a:pt x="2576" y="2137"/>
                </a:cubicBezTo>
                <a:cubicBezTo>
                  <a:pt x="2878" y="2152"/>
                  <a:pt x="3162" y="2187"/>
                  <a:pt x="3466" y="2184"/>
                </a:cubicBezTo>
                <a:cubicBezTo>
                  <a:pt x="3816" y="2179"/>
                  <a:pt x="4174" y="2203"/>
                  <a:pt x="4519" y="2172"/>
                </a:cubicBezTo>
                <a:cubicBezTo>
                  <a:pt x="4815" y="2145"/>
                  <a:pt x="5125" y="2160"/>
                  <a:pt x="5410" y="2112"/>
                </a:cubicBezTo>
                <a:cubicBezTo>
                  <a:pt x="5670" y="2070"/>
                  <a:pt x="5949" y="2055"/>
                  <a:pt x="6220" y="2066"/>
                </a:cubicBezTo>
                <a:cubicBezTo>
                  <a:pt x="6533" y="2079"/>
                  <a:pt x="6826" y="2035"/>
                  <a:pt x="7138" y="2030"/>
                </a:cubicBezTo>
                <a:cubicBezTo>
                  <a:pt x="7432" y="2026"/>
                  <a:pt x="7707" y="1962"/>
                  <a:pt x="7948" y="1889"/>
                </a:cubicBezTo>
                <a:lnTo>
                  <a:pt x="8245" y="1807"/>
                </a:lnTo>
                <a:lnTo>
                  <a:pt x="8461" y="1712"/>
                </a:lnTo>
                <a:lnTo>
                  <a:pt x="8406" y="1724"/>
                </a:lnTo>
              </a:path>
            </a:pathLst>
          </a:custGeom>
          <a:noFill/>
          <a:ln w="36720">
            <a:solidFill>
              <a:srgbClr val="0000ff"/>
            </a:solidFill>
            <a:round/>
          </a:ln>
        </p:spPr>
      </p:sp>
      <p:sp>
        <p:nvSpPr>
          <p:cNvPr id="226" name="TextShape 4"/>
          <p:cNvSpPr txBox="1"/>
          <p:nvPr/>
        </p:nvSpPr>
        <p:spPr>
          <a:xfrm>
            <a:off x="2935800" y="4212720"/>
            <a:ext cx="1371600" cy="3952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000">
                <a:solidFill>
                  <a:srgbClr val="0000ff"/>
                </a:solidFill>
                <a:latin typeface="Arial"/>
              </a:rPr>
              <a:t>Δίνονται</a:t>
            </a:r>
            <a:r>
              <a:rPr lang="en-US" sz="2000">
                <a:latin typeface="Arial"/>
              </a:rPr>
              <a:t>:</a:t>
            </a:r>
            <a:endParaRPr/>
          </a:p>
        </p:txBody>
      </p:sp>
      <p:sp>
        <p:nvSpPr>
          <p:cNvPr id="227" name="TextShape 5"/>
          <p:cNvSpPr txBox="1"/>
          <p:nvPr/>
        </p:nvSpPr>
        <p:spPr>
          <a:xfrm>
            <a:off x="4602600" y="1182600"/>
            <a:ext cx="4541400" cy="31842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solidFill>
                  <a:srgbClr val="0000ff"/>
                </a:solidFill>
                <a:latin typeface="Arial"/>
              </a:rPr>
              <a:t>Δίνονται oι μάζες των σωματιδίων </a:t>
            </a:r>
            <a:endParaRPr/>
          </a:p>
          <a:p>
            <a:r>
              <a:rPr lang="en-US">
                <a:latin typeface="Arial"/>
              </a:rPr>
              <a:t>M(γ) = 0</a:t>
            </a:r>
            <a:endParaRPr/>
          </a:p>
          <a:p>
            <a:r>
              <a:rPr lang="en-US">
                <a:latin typeface="Arial"/>
              </a:rPr>
              <a:t>Μ(ν</a:t>
            </a:r>
            <a:r>
              <a:rPr lang="en-US" baseline="-101000">
                <a:latin typeface="Arial"/>
              </a:rPr>
              <a:t>e</a:t>
            </a:r>
            <a:r>
              <a:rPr lang="en-US">
                <a:latin typeface="Arial"/>
              </a:rPr>
              <a:t>) = M(ν</a:t>
            </a:r>
            <a:r>
              <a:rPr lang="en-US" baseline="-101000">
                <a:latin typeface="Arial"/>
              </a:rPr>
              <a:t>μ</a:t>
            </a:r>
            <a:r>
              <a:rPr lang="en-US">
                <a:latin typeface="Arial"/>
              </a:rPr>
              <a:t>) = 0</a:t>
            </a:r>
            <a:endParaRPr/>
          </a:p>
          <a:p>
            <a:r>
              <a:rPr lang="en-US">
                <a:latin typeface="Arial"/>
              </a:rPr>
              <a:t>Μ(e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Me</a:t>
            </a:r>
            <a:r>
              <a:rPr lang="en-US" baseline="101000">
                <a:latin typeface="Arial"/>
              </a:rPr>
              <a:t>-</a:t>
            </a:r>
            <a:r>
              <a:rPr lang="en-US">
                <a:latin typeface="Arial"/>
              </a:rPr>
              <a:t>) = 0.511 MeV</a:t>
            </a:r>
            <a:endParaRPr/>
          </a:p>
          <a:p>
            <a:r>
              <a:rPr lang="en-US">
                <a:latin typeface="Arial"/>
              </a:rPr>
              <a:t>Μ(π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Μ(π</a:t>
            </a:r>
            <a:r>
              <a:rPr lang="en-US" baseline="101000">
                <a:latin typeface="Arial"/>
              </a:rPr>
              <a:t>-</a:t>
            </a:r>
            <a:r>
              <a:rPr lang="en-US">
                <a:latin typeface="Arial"/>
              </a:rPr>
              <a:t>) = 139.6 MeV</a:t>
            </a:r>
            <a:endParaRPr/>
          </a:p>
          <a:p>
            <a:r>
              <a:rPr lang="en-US">
                <a:latin typeface="Arial"/>
              </a:rPr>
              <a:t>M(π</a:t>
            </a:r>
            <a:r>
              <a:rPr lang="en-US" baseline="101000">
                <a:latin typeface="Arial"/>
              </a:rPr>
              <a:t>0</a:t>
            </a:r>
            <a:r>
              <a:rPr lang="en-US">
                <a:latin typeface="Arial"/>
              </a:rPr>
              <a:t>) = 135  MeV</a:t>
            </a:r>
            <a:endParaRPr/>
          </a:p>
          <a:p>
            <a:r>
              <a:rPr lang="en-US">
                <a:latin typeface="Arial"/>
              </a:rPr>
              <a:t>M(μ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Μ(μ</a:t>
            </a:r>
            <a:r>
              <a:rPr lang="en-US" baseline="101000">
                <a:latin typeface="Arial"/>
              </a:rPr>
              <a:t>-</a:t>
            </a:r>
            <a:r>
              <a:rPr lang="en-US">
                <a:latin typeface="Arial"/>
              </a:rPr>
              <a:t>) = 105.7  MeV</a:t>
            </a:r>
            <a:endParaRPr/>
          </a:p>
          <a:p>
            <a:r>
              <a:rPr lang="en-US">
                <a:latin typeface="Arial"/>
              </a:rPr>
              <a:t>M(p) = 938.3 MeV</a:t>
            </a:r>
            <a:endParaRPr/>
          </a:p>
          <a:p>
            <a:r>
              <a:rPr lang="en-US">
                <a:latin typeface="Arial"/>
              </a:rPr>
              <a:t>M(n) = 939.6 MeV</a:t>
            </a:r>
            <a:endParaRPr/>
          </a:p>
          <a:p>
            <a:r>
              <a:rPr lang="en-US">
                <a:latin typeface="Arial"/>
              </a:rPr>
              <a:t>M(Σ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1189.4 MeV</a:t>
            </a:r>
            <a:endParaRPr/>
          </a:p>
          <a:p>
            <a:r>
              <a:rPr lang="en-US">
                <a:latin typeface="Arial"/>
              </a:rPr>
              <a:t>M(K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M(K</a:t>
            </a:r>
            <a:r>
              <a:rPr lang="en-US" baseline="101000">
                <a:latin typeface="Arial"/>
              </a:rPr>
              <a:t>-</a:t>
            </a:r>
            <a:r>
              <a:rPr lang="en-US">
                <a:latin typeface="Arial"/>
              </a:rPr>
              <a:t>) = 493.7 MeV</a:t>
            </a:r>
            <a:endParaRPr/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wrap="none" lIns="90000" rIns="90000" tIns="46800" bIns="46800" anchor="ctr"/>
          <a:p>
            <a:pPr algn="ctr">
              <a:lnSpc>
                <a:spcPct val="100000"/>
              </a:lnSpc>
            </a:pPr>
            <a:r>
              <a:rPr lang="el-GR" sz="2400">
                <a:latin typeface="Times New Roman"/>
                <a:ea typeface="DejaVu Sans"/>
              </a:rPr>
              <a:t>Άσκηση 2 - λύση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200">
                <a:latin typeface="Times New Roman"/>
                <a:ea typeface="DejaVu Sans"/>
              </a:rPr>
              <a:t>Ποιές από τις παρακάτω αντιδράσεις/διασπάσεις γίνονται?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200">
                <a:latin typeface="Times New Roman"/>
                <a:ea typeface="DejaVu Sans"/>
              </a:rPr>
              <a:t>Αυτές που δεν γίνοται, ποιόν νόμο διατήρησης παραβιάζουν?</a:t>
            </a:r>
            <a:endParaRPr/>
          </a:p>
        </p:txBody>
      </p:sp>
      <p:pic>
        <p:nvPicPr>
          <p:cNvPr id="229" name="" descr=""/>
          <p:cNvPicPr/>
          <p:nvPr/>
        </p:nvPicPr>
        <p:blipFill>
          <a:blip r:embed="rId1"/>
          <a:srcRect l="0" t="21923" r="60129" b="0"/>
          <a:stretch>
            <a:fillRect/>
          </a:stretch>
        </p:blipFill>
        <p:spPr>
          <a:xfrm>
            <a:off x="423720" y="1128960"/>
            <a:ext cx="3510000" cy="2784600"/>
          </a:xfrm>
          <a:prstGeom prst="rect">
            <a:avLst/>
          </a:prstGeom>
          <a:ln>
            <a:noFill/>
          </a:ln>
        </p:spPr>
      </p:pic>
      <p:sp>
        <p:nvSpPr>
          <p:cNvPr id="230" name="CustomShape 2"/>
          <p:cNvSpPr/>
          <p:nvPr/>
        </p:nvSpPr>
        <p:spPr>
          <a:xfrm>
            <a:off x="3860640" y="1173600"/>
            <a:ext cx="5069160" cy="2703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/>
          <a:p>
            <a:pPr>
              <a:buFont typeface="StarSymbol"/>
              <a:buAutoNum type="arabicPeriod"/>
            </a:pPr>
            <a:r>
              <a:rPr lang="en-US" sz="2000">
                <a:latin typeface="Arial"/>
              </a:rPr>
              <a:t>Διατήρηση λεπτονικού αριθμού</a:t>
            </a:r>
            <a:endParaRPr/>
          </a:p>
          <a:p>
            <a:pPr>
              <a:buFont typeface="StarSymbol"/>
              <a:buAutoNum type="arabicPeriod"/>
            </a:pPr>
            <a:r>
              <a:rPr lang="en-US" sz="2000">
                <a:latin typeface="Arial"/>
              </a:rPr>
              <a:t>Διατήρηση φορτίου</a:t>
            </a:r>
            <a:endParaRPr/>
          </a:p>
          <a:p>
            <a:pPr>
              <a:buFont typeface="StarSymbol"/>
              <a:buAutoNum type="arabicPeriod"/>
            </a:pPr>
            <a:r>
              <a:rPr lang="en-US" sz="2000">
                <a:latin typeface="Arial"/>
              </a:rPr>
              <a:t>Διατήρηση φορτίου</a:t>
            </a:r>
            <a:endParaRPr/>
          </a:p>
          <a:p>
            <a:pPr>
              <a:buFont typeface="StarSymbol"/>
              <a:buAutoNum type="arabicPeriod"/>
            </a:pPr>
            <a:r>
              <a:rPr lang="en-US" sz="2000">
                <a:latin typeface="Arial"/>
              </a:rPr>
              <a:t>Διατήρηση βαρυονικού αριθμού</a:t>
            </a:r>
            <a:endParaRPr/>
          </a:p>
          <a:p>
            <a:pPr>
              <a:buFont typeface="StarSymbol"/>
              <a:buAutoNum type="arabicPeriod"/>
            </a:pPr>
            <a:r>
              <a:rPr lang="en-US" sz="2000">
                <a:latin typeface="Arial"/>
              </a:rPr>
              <a:t>Διατήρηση ενέργειας</a:t>
            </a:r>
            <a:endParaRPr/>
          </a:p>
          <a:p>
            <a:pPr>
              <a:buFont typeface="StarSymbol"/>
              <a:buAutoNum type="arabicPeriod"/>
            </a:pPr>
            <a:r>
              <a:rPr lang="en-US" sz="2000">
                <a:latin typeface="Arial"/>
              </a:rPr>
              <a:t>Επιτρέπεται</a:t>
            </a:r>
            <a:endParaRPr/>
          </a:p>
          <a:p>
            <a:pPr>
              <a:buFont typeface="StarSymbol"/>
              <a:buAutoNum type="arabicPeriod"/>
            </a:pPr>
            <a:r>
              <a:rPr lang="en-US" sz="2000">
                <a:latin typeface="Arial"/>
              </a:rPr>
              <a:t>Επιτρέπεται</a:t>
            </a:r>
            <a:endParaRPr/>
          </a:p>
        </p:txBody>
      </p:sp>
      <p:graphicFrame>
        <p:nvGraphicFramePr>
          <p:cNvPr id="231" name="Table 3"/>
          <p:cNvGraphicFramePr/>
          <p:nvPr/>
        </p:nvGraphicFramePr>
        <p:xfrm>
          <a:off x="3324600" y="3927960"/>
          <a:ext cx="5709960" cy="2481480"/>
        </p:xfrm>
        <a:graphic>
          <a:graphicData uri="http://schemas.openxmlformats.org/drawingml/2006/table">
            <a:tbl>
              <a:tblPr/>
              <a:tblGrid>
                <a:gridCol w="477720"/>
                <a:gridCol w="964800"/>
                <a:gridCol w="1583280"/>
                <a:gridCol w="1484280"/>
                <a:gridCol w="1200240"/>
              </a:tblGrid>
              <a:tr h="413640">
                <a:tc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Φορτίο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Βαρυονικός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Λεπτονικός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Ενέργεια</a:t>
                      </a:r>
                      <a:endParaRPr/>
                    </a:p>
                  </a:txBody>
                  <a:tcPr/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  <a:tc>
                  <a:tcPr/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  <a:tc>
                  <a:tcPr/>
                </a:tc>
                <a:tc>
                  <a:tcPr/>
                </a:tc>
              </a:tr>
              <a:tr h="41364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2" name="TextShape 4"/>
          <p:cNvSpPr txBox="1"/>
          <p:nvPr/>
        </p:nvSpPr>
        <p:spPr>
          <a:xfrm>
            <a:off x="90720" y="3912120"/>
            <a:ext cx="3061440" cy="25592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Βάζω σε πίνακα τις ποσότητες / κβαντικούς αριθμούς που διατηρούνται πάντα, σε όλες τις αλληλεπιδράσεις. </a:t>
            </a:r>
            <a:endParaRPr/>
          </a:p>
          <a:p>
            <a:r>
              <a:rPr lang="en-US">
                <a:latin typeface="Arial"/>
              </a:rPr>
              <a:t>Πρώτα βάζω τα πιό εύκολα να ελγχθούν και σταματάω με το πρώτο που παραβιάζεται!</a:t>
            </a:r>
            <a:endParaRPr/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ustomShape 1"/>
          <p:cNvSpPr/>
          <p:nvPr/>
        </p:nvSpPr>
        <p:spPr>
          <a:xfrm>
            <a:off x="0" y="-27000"/>
            <a:ext cx="9144000" cy="1143000"/>
          </a:xfrm>
          <a:prstGeom prst="rect">
            <a:avLst/>
          </a:prstGeom>
          <a:solidFill>
            <a:srgbClr val="99ff99"/>
          </a:solidFill>
          <a:ln>
            <a:noFill/>
          </a:ln>
        </p:spPr>
      </p:sp>
      <p:sp>
        <p:nvSpPr>
          <p:cNvPr id="234" name="CustomShape 2"/>
          <p:cNvSpPr/>
          <p:nvPr/>
        </p:nvSpPr>
        <p:spPr>
          <a:xfrm>
            <a:off x="277920" y="-14400"/>
            <a:ext cx="8588160" cy="1127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l-GR" sz="2400">
                <a:latin typeface="Times New Roman"/>
                <a:ea typeface="DejaVu Sans"/>
              </a:rPr>
              <a:t>Άσκηση 3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200">
                <a:latin typeface="Times New Roman"/>
                <a:ea typeface="DejaVu Sans"/>
              </a:rPr>
              <a:t>Οι παρακάτω διασπάσεις δεν γίνονται. Γιατί? (ποιόν νόμο διατήρησης παραβιάζουν?)</a:t>
            </a:r>
            <a:endParaRPr/>
          </a:p>
        </p:txBody>
      </p:sp>
      <p:pic>
        <p:nvPicPr>
          <p:cNvPr id="235" name="" descr=""/>
          <p:cNvPicPr/>
          <p:nvPr/>
        </p:nvPicPr>
        <p:blipFill>
          <a:blip r:embed="rId1"/>
          <a:srcRect l="32037" t="15177" r="41109" b="0"/>
          <a:stretch>
            <a:fillRect/>
          </a:stretch>
        </p:blipFill>
        <p:spPr>
          <a:xfrm>
            <a:off x="722160" y="1616400"/>
            <a:ext cx="2421000" cy="2351160"/>
          </a:xfrm>
          <a:prstGeom prst="rect">
            <a:avLst/>
          </a:prstGeom>
          <a:ln>
            <a:noFill/>
          </a:ln>
        </p:spPr>
      </p:pic>
      <p:sp>
        <p:nvSpPr>
          <p:cNvPr id="236" name="TextShape 3"/>
          <p:cNvSpPr txBox="1"/>
          <p:nvPr/>
        </p:nvSpPr>
        <p:spPr>
          <a:xfrm>
            <a:off x="4530960" y="1254960"/>
            <a:ext cx="4541400" cy="31842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solidFill>
                  <a:srgbClr val="0000ff"/>
                </a:solidFill>
                <a:latin typeface="Arial"/>
              </a:rPr>
              <a:t>Δίνονται oι μάζες των σωματιδίων </a:t>
            </a:r>
            <a:endParaRPr/>
          </a:p>
          <a:p>
            <a:r>
              <a:rPr lang="en-US">
                <a:latin typeface="Arial"/>
              </a:rPr>
              <a:t>M(γ) = 0</a:t>
            </a:r>
            <a:endParaRPr/>
          </a:p>
          <a:p>
            <a:r>
              <a:rPr lang="en-US">
                <a:latin typeface="Arial"/>
              </a:rPr>
              <a:t>Μ(ν</a:t>
            </a:r>
            <a:r>
              <a:rPr lang="en-US" baseline="-101000">
                <a:latin typeface="Arial"/>
              </a:rPr>
              <a:t>e</a:t>
            </a:r>
            <a:r>
              <a:rPr lang="en-US">
                <a:latin typeface="Arial"/>
              </a:rPr>
              <a:t>) = M(ν</a:t>
            </a:r>
            <a:r>
              <a:rPr lang="en-US" baseline="-101000">
                <a:latin typeface="Arial"/>
              </a:rPr>
              <a:t>μ</a:t>
            </a:r>
            <a:r>
              <a:rPr lang="en-US">
                <a:latin typeface="Arial"/>
              </a:rPr>
              <a:t>) = 0</a:t>
            </a:r>
            <a:endParaRPr/>
          </a:p>
          <a:p>
            <a:r>
              <a:rPr lang="en-US">
                <a:latin typeface="Arial"/>
              </a:rPr>
              <a:t>Μ(e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Me</a:t>
            </a:r>
            <a:r>
              <a:rPr lang="en-US" baseline="101000">
                <a:latin typeface="Arial"/>
              </a:rPr>
              <a:t>-</a:t>
            </a:r>
            <a:r>
              <a:rPr lang="en-US">
                <a:latin typeface="Arial"/>
              </a:rPr>
              <a:t>) = 0.511 MeV</a:t>
            </a:r>
            <a:endParaRPr/>
          </a:p>
          <a:p>
            <a:r>
              <a:rPr lang="en-US">
                <a:latin typeface="Arial"/>
              </a:rPr>
              <a:t>Μ(π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Μ(π</a:t>
            </a:r>
            <a:r>
              <a:rPr lang="en-US" baseline="101000">
                <a:latin typeface="Arial"/>
              </a:rPr>
              <a:t>-</a:t>
            </a:r>
            <a:r>
              <a:rPr lang="en-US">
                <a:latin typeface="Arial"/>
              </a:rPr>
              <a:t>) = 139.6 MeV</a:t>
            </a:r>
            <a:endParaRPr/>
          </a:p>
          <a:p>
            <a:r>
              <a:rPr lang="en-US">
                <a:latin typeface="Arial"/>
              </a:rPr>
              <a:t>M(π</a:t>
            </a:r>
            <a:r>
              <a:rPr lang="en-US" baseline="101000">
                <a:latin typeface="Arial"/>
              </a:rPr>
              <a:t>0</a:t>
            </a:r>
            <a:r>
              <a:rPr lang="en-US">
                <a:latin typeface="Arial"/>
              </a:rPr>
              <a:t>) = 135  MeV</a:t>
            </a:r>
            <a:endParaRPr/>
          </a:p>
          <a:p>
            <a:r>
              <a:rPr lang="en-US">
                <a:latin typeface="Arial"/>
              </a:rPr>
              <a:t>M(μ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Μ(μ</a:t>
            </a:r>
            <a:r>
              <a:rPr lang="en-US" baseline="101000">
                <a:latin typeface="Arial"/>
              </a:rPr>
              <a:t>-</a:t>
            </a:r>
            <a:r>
              <a:rPr lang="en-US">
                <a:latin typeface="Arial"/>
              </a:rPr>
              <a:t>) = 105.7  MeV</a:t>
            </a:r>
            <a:endParaRPr/>
          </a:p>
          <a:p>
            <a:r>
              <a:rPr lang="en-US">
                <a:latin typeface="Arial"/>
              </a:rPr>
              <a:t>M(p) = 938.3 MeV</a:t>
            </a:r>
            <a:endParaRPr/>
          </a:p>
          <a:p>
            <a:r>
              <a:rPr lang="en-US">
                <a:latin typeface="Arial"/>
              </a:rPr>
              <a:t>M(n) = 939.6 MeV</a:t>
            </a:r>
            <a:endParaRPr/>
          </a:p>
          <a:p>
            <a:r>
              <a:rPr lang="en-US">
                <a:latin typeface="Arial"/>
              </a:rPr>
              <a:t>M(Σ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1189.4 MeV</a:t>
            </a:r>
            <a:endParaRPr/>
          </a:p>
          <a:p>
            <a:r>
              <a:rPr lang="en-US">
                <a:latin typeface="Arial"/>
              </a:rPr>
              <a:t>M(K</a:t>
            </a:r>
            <a:r>
              <a:rPr lang="en-US" baseline="101000">
                <a:latin typeface="Arial"/>
              </a:rPr>
              <a:t>+</a:t>
            </a:r>
            <a:r>
              <a:rPr lang="en-US">
                <a:latin typeface="Arial"/>
              </a:rPr>
              <a:t>) = M(K</a:t>
            </a:r>
            <a:r>
              <a:rPr lang="en-US" baseline="101000">
                <a:latin typeface="Arial"/>
              </a:rPr>
              <a:t>-</a:t>
            </a:r>
            <a:r>
              <a:rPr lang="en-US">
                <a:latin typeface="Arial"/>
              </a:rPr>
              <a:t>) = 493.7 MeV</a:t>
            </a:r>
            <a:endParaRPr/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CustomShape 1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99ff99"/>
          </a:solidFill>
          <a:ln>
            <a:noFill/>
          </a:ln>
        </p:spPr>
      </p:sp>
      <p:sp>
        <p:nvSpPr>
          <p:cNvPr id="238" name="CustomShape 2"/>
          <p:cNvSpPr/>
          <p:nvPr/>
        </p:nvSpPr>
        <p:spPr>
          <a:xfrm>
            <a:off x="277920" y="-14400"/>
            <a:ext cx="8588160" cy="1127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l-GR" sz="2400">
                <a:latin typeface="Times New Roman"/>
                <a:ea typeface="DejaVu Sans"/>
              </a:rPr>
              <a:t>Άσκηση 3 - λύση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200">
                <a:latin typeface="Times New Roman"/>
                <a:ea typeface="DejaVu Sans"/>
              </a:rPr>
              <a:t>Οι παρακάτω διασπάσεις δεν γίνονται. Γιατί? (ποιόν νόμο διατήρησης παραβιάζουν?)</a:t>
            </a:r>
            <a:endParaRPr/>
          </a:p>
        </p:txBody>
      </p:sp>
      <p:pic>
        <p:nvPicPr>
          <p:cNvPr id="239" name="" descr=""/>
          <p:cNvPicPr/>
          <p:nvPr/>
        </p:nvPicPr>
        <p:blipFill>
          <a:blip r:embed="rId1"/>
          <a:srcRect l="32037" t="15177" r="41109" b="0"/>
          <a:stretch>
            <a:fillRect/>
          </a:stretch>
        </p:blipFill>
        <p:spPr>
          <a:xfrm>
            <a:off x="182520" y="1220760"/>
            <a:ext cx="2421000" cy="2350800"/>
          </a:xfrm>
          <a:prstGeom prst="rect">
            <a:avLst/>
          </a:prstGeom>
          <a:ln>
            <a:noFill/>
          </a:ln>
        </p:spPr>
      </p:pic>
      <p:sp>
        <p:nvSpPr>
          <p:cNvPr id="240" name="CustomShape 3"/>
          <p:cNvSpPr/>
          <p:nvPr/>
        </p:nvSpPr>
        <p:spPr>
          <a:xfrm>
            <a:off x="2738520" y="1338120"/>
            <a:ext cx="6202440" cy="2588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/>
          <a:p>
            <a:pPr>
              <a:buFont typeface="StarSymbol"/>
              <a:buAutoNum type="arabicPeriod"/>
            </a:pPr>
            <a:r>
              <a:rPr lang="el-GR">
                <a:latin typeface="Arial"/>
              </a:rPr>
              <a:t>Διατήρηση λεπτονικού αριθμού και στροφορμής</a:t>
            </a:r>
            <a:endParaRPr/>
          </a:p>
          <a:p>
            <a:pPr>
              <a:buFont typeface="StarSymbol"/>
              <a:buAutoNum type="arabicPeriod"/>
            </a:pPr>
            <a:endParaRPr/>
          </a:p>
          <a:p>
            <a:pPr>
              <a:buFont typeface="StarSymbol"/>
              <a:buAutoNum type="arabicPeriod"/>
            </a:pPr>
            <a:r>
              <a:rPr lang="el-GR">
                <a:latin typeface="Arial"/>
              </a:rPr>
              <a:t>Διατήρηση βαρυονικού και λεπτονικού  αριθμού</a:t>
            </a:r>
            <a:endParaRPr/>
          </a:p>
          <a:p>
            <a:pPr>
              <a:buFont typeface="StarSymbol"/>
              <a:buAutoNum type="arabicPeriod"/>
            </a:pPr>
            <a:endParaRPr/>
          </a:p>
          <a:p>
            <a:pPr>
              <a:buFont typeface="StarSymbol"/>
              <a:buAutoNum type="arabicPeriod"/>
            </a:pPr>
            <a:r>
              <a:rPr lang="el-GR">
                <a:latin typeface="Arial"/>
              </a:rPr>
              <a:t>Διατήρηση ενέργειας</a:t>
            </a:r>
            <a:endParaRPr/>
          </a:p>
          <a:p>
            <a:pPr>
              <a:buFont typeface="StarSymbol"/>
              <a:buAutoNum type="arabicPeriod"/>
            </a:pPr>
            <a:endParaRPr/>
          </a:p>
          <a:p>
            <a:pPr>
              <a:buFont typeface="StarSymbol"/>
              <a:buAutoNum type="arabicPeriod"/>
            </a:pPr>
            <a:r>
              <a:rPr lang="el-GR">
                <a:latin typeface="Arial"/>
              </a:rPr>
              <a:t>Διατήρηση φορτίου</a:t>
            </a:r>
            <a:endParaRPr/>
          </a:p>
          <a:p>
            <a:pPr/>
            <a:endParaRPr/>
          </a:p>
        </p:txBody>
      </p:sp>
      <p:graphicFrame>
        <p:nvGraphicFramePr>
          <p:cNvPr id="241" name="Table 4"/>
          <p:cNvGraphicFramePr/>
          <p:nvPr/>
        </p:nvGraphicFramePr>
        <p:xfrm>
          <a:off x="3324960" y="3964320"/>
          <a:ext cx="5709960" cy="2481480"/>
        </p:xfrm>
        <a:graphic>
          <a:graphicData uri="http://schemas.openxmlformats.org/drawingml/2006/table">
            <a:tbl>
              <a:tblPr/>
              <a:tblGrid>
                <a:gridCol w="477720"/>
                <a:gridCol w="964800"/>
                <a:gridCol w="1583280"/>
                <a:gridCol w="1484280"/>
                <a:gridCol w="1200240"/>
              </a:tblGrid>
              <a:tr h="496080">
                <a:tc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Φορτίο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Βαρυονικός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Λεπτονικός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Ενέργεια</a:t>
                      </a:r>
                      <a:endParaRPr/>
                    </a:p>
                  </a:txBody>
                  <a:tcPr/>
                </a:tc>
              </a:tr>
              <a:tr h="4960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  <a:tc>
                  <a:tcPr/>
                </a:tc>
              </a:tr>
              <a:tr h="4960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  <a:tc>
                  <a:tcPr/>
                </a:tc>
              </a:tr>
              <a:tr h="49608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ΟΚ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</a:tr>
              <a:tr h="497520">
                <a:tc>
                  <a:txBody>
                    <a:bodyPr lIns="90000" rIns="90000" tIns="46800" bIns="46800"/>
                    <a:p>
                      <a:r>
                        <a:rPr lang="en-US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r>
                        <a:rPr lang="en-US">
                          <a:solidFill>
                            <a:srgbClr val="ff0000"/>
                          </a:solidFill>
                          <a:latin typeface="Arial"/>
                        </a:rPr>
                        <a:t>Χ</a:t>
                      </a:r>
                      <a:endParaRPr/>
                    </a:p>
                  </a:txBody>
                  <a:tcPr/>
                </a:tc>
                <a:tc>
                  <a:tcPr/>
                </a:tc>
                <a:tc>
                  <a:tcPr/>
                </a:tc>
                <a:tc>
                  <a:tcPr/>
                </a:tc>
              </a:tr>
            </a:tbl>
          </a:graphicData>
        </a:graphic>
      </p:graphicFrame>
      <p:sp>
        <p:nvSpPr>
          <p:cNvPr id="242" name="TextShape 5"/>
          <p:cNvSpPr txBox="1"/>
          <p:nvPr/>
        </p:nvSpPr>
        <p:spPr>
          <a:xfrm>
            <a:off x="90720" y="3911760"/>
            <a:ext cx="3061440" cy="25592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Βάζω σε πίνακα τις ποσότητες / κβαντικούς αριθμούς που διατηρούνται πάντα, σε όλες τις αλληλεπιδράσεις. </a:t>
            </a:r>
            <a:endParaRPr/>
          </a:p>
          <a:p>
            <a:r>
              <a:rPr lang="en-US">
                <a:latin typeface="Arial"/>
              </a:rPr>
              <a:t>Πρώτα βάζω τα πιό εύκολα να ελγχθούν και σταματάω με το πρώτο που παραβιάζεται!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48960"/>
            <a:ext cx="8458200" cy="1854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lang="en-US" sz="2800">
                <a:latin typeface="Calibri"/>
              </a:rPr>
              <a:t>Όλα μαζί – η θεωρία μας για τα δομικά/βασικά συστατικά της ύλης και πώς αυτά αλληλεπιδρούν μεταξύ τους:</a:t>
            </a:r>
            <a:r>
              <a:rPr lang="en-US" sz="2800">
                <a:latin typeface="Calibri"/>
              </a:rPr>
              <a:t>
</a:t>
            </a:r>
            <a:r>
              <a:rPr lang="en-US" sz="2800">
                <a:latin typeface="Calibri"/>
              </a:rPr>
              <a:t>“</a:t>
            </a:r>
            <a:r>
              <a:rPr b="1" lang="en-US" sz="2800">
                <a:latin typeface="Calibri"/>
              </a:rPr>
              <a:t>Το Καθιερωμένο Πρότυπο</a:t>
            </a:r>
            <a:r>
              <a:rPr lang="en-US" sz="2800">
                <a:latin typeface="Calibri"/>
              </a:rPr>
              <a:t>”</a:t>
            </a:r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9685800" y="7764840"/>
            <a:ext cx="311040" cy="368280"/>
          </a:xfrm>
          <a:prstGeom prst="rect">
            <a:avLst/>
          </a:prstGeom>
        </p:spPr>
        <p:txBody>
          <a:bodyPr lIns="90000" rIns="90000" tIns="46800" bIns="46800" anchorCtr="1"/>
          <a:p>
            <a:pPr algn="r">
              <a:lnSpc>
                <a:spcPct val="100000"/>
              </a:lnSpc>
            </a:pPr>
            <a:fld id="{B320258E-5E44-4550-9C56-BC06CE297FCE}" type="slidenum">
              <a:rPr lang="en-US">
                <a:solidFill>
                  <a:srgbClr val="000000"/>
                </a:solidFill>
                <a:latin typeface="Arial"/>
                <a:ea typeface="Arial"/>
              </a:rPr>
              <a:t>&lt;αριθμός&gt;</a:t>
            </a:fld>
            <a:endParaRPr/>
          </a:p>
        </p:txBody>
      </p:sp>
      <p:sp>
        <p:nvSpPr>
          <p:cNvPr id="89" name="CustomShape 3"/>
          <p:cNvSpPr/>
          <p:nvPr/>
        </p:nvSpPr>
        <p:spPr>
          <a:xfrm>
            <a:off x="487800" y="2382120"/>
            <a:ext cx="8209080" cy="1001160"/>
          </a:xfrm>
          <a:prstGeom prst="roundRect">
            <a:avLst>
              <a:gd name="adj" fmla="val 3600"/>
            </a:avLst>
          </a:prstGeom>
          <a:solidFill>
            <a:srgbClr val="d52929"/>
          </a:solidFill>
          <a:ln w="3240">
            <a:solidFill>
              <a:srgbClr val="eae7e4"/>
            </a:solidFill>
            <a:round/>
          </a:ln>
        </p:spPr>
      </p:sp>
      <p:sp>
        <p:nvSpPr>
          <p:cNvPr id="90" name="CustomShape 4"/>
          <p:cNvSpPr/>
          <p:nvPr/>
        </p:nvSpPr>
        <p:spPr>
          <a:xfrm>
            <a:off x="5773680" y="2584440"/>
            <a:ext cx="565560" cy="6033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</p:sp>
      <p:sp>
        <p:nvSpPr>
          <p:cNvPr id="91" name="CustomShape 5"/>
          <p:cNvSpPr/>
          <p:nvPr/>
        </p:nvSpPr>
        <p:spPr>
          <a:xfrm>
            <a:off x="2918520" y="2584440"/>
            <a:ext cx="566640" cy="6033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</p:sp>
      <p:pic>
        <p:nvPicPr>
          <p:cNvPr id="92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3064320" y="2655000"/>
            <a:ext cx="269280" cy="427320"/>
          </a:xfrm>
          <a:prstGeom prst="rect">
            <a:avLst/>
          </a:prstGeom>
          <a:ln>
            <a:noFill/>
          </a:ln>
        </p:spPr>
      </p:pic>
      <p:pic>
        <p:nvPicPr>
          <p:cNvPr id="93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5904000" y="2680200"/>
            <a:ext cx="331200" cy="459000"/>
          </a:xfrm>
          <a:prstGeom prst="rect">
            <a:avLst/>
          </a:prstGeom>
          <a:ln>
            <a:noFill/>
          </a:ln>
        </p:spPr>
      </p:pic>
      <p:pic>
        <p:nvPicPr>
          <p:cNvPr id="94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731160" y="2489760"/>
            <a:ext cx="1633680" cy="770400"/>
          </a:xfrm>
          <a:prstGeom prst="rect">
            <a:avLst/>
          </a:prstGeom>
          <a:ln>
            <a:noFill/>
          </a:ln>
        </p:spPr>
      </p:pic>
      <p:pic>
        <p:nvPicPr>
          <p:cNvPr id="95" name="" descr=""/>
          <p:cNvPicPr/>
          <p:nvPr/>
        </p:nvPicPr>
        <p:blipFill>
          <a:blip r:embed="rId4"/>
          <a:stretch>
            <a:fillRect/>
          </a:stretch>
        </p:blipFill>
        <p:spPr>
          <a:xfrm>
            <a:off x="7016040" y="2538720"/>
            <a:ext cx="1373040" cy="728640"/>
          </a:xfrm>
          <a:prstGeom prst="rect">
            <a:avLst/>
          </a:prstGeom>
          <a:ln>
            <a:noFill/>
          </a:ln>
        </p:spPr>
      </p:pic>
      <p:sp>
        <p:nvSpPr>
          <p:cNvPr id="96" name="CustomShape 6"/>
          <p:cNvSpPr/>
          <p:nvPr/>
        </p:nvSpPr>
        <p:spPr>
          <a:xfrm>
            <a:off x="2577600" y="1941840"/>
            <a:ext cx="2641320" cy="359640"/>
          </a:xfrm>
          <a:prstGeom prst="rect">
            <a:avLst/>
          </a:prstGeom>
          <a:solidFill>
            <a:srgbClr val="ffffff"/>
          </a:solidFill>
          <a:ln w="3240">
            <a:solidFill>
              <a:srgbClr val="d62a2a"/>
            </a:solidFill>
            <a:miter/>
          </a:ln>
        </p:spPr>
        <p:txBody>
          <a:bodyPr lIns="0" rIns="0" tIns="0" bIns="0"/>
          <a:p>
            <a:pPr algn="ctr">
              <a:lnSpc>
                <a:spcPct val="100000"/>
              </a:lnSpc>
            </a:pPr>
            <a:r>
              <a:rPr b="1" lang="en-US">
                <a:solidFill>
                  <a:srgbClr val="ff0000"/>
                </a:solidFill>
                <a:latin typeface="Calibri Bold"/>
                <a:ea typeface="Calibri Bold"/>
              </a:rPr>
              <a:t>Σωματίδια ύλης</a:t>
            </a:r>
            <a:endParaRPr/>
          </a:p>
        </p:txBody>
      </p:sp>
      <p:sp>
        <p:nvSpPr>
          <p:cNvPr id="97" name="CustomShape 7"/>
          <p:cNvSpPr/>
          <p:nvPr/>
        </p:nvSpPr>
        <p:spPr>
          <a:xfrm>
            <a:off x="5391720" y="1941840"/>
            <a:ext cx="3523680" cy="359640"/>
          </a:xfrm>
          <a:prstGeom prst="rect">
            <a:avLst/>
          </a:prstGeom>
          <a:solidFill>
            <a:srgbClr val="ffffff"/>
          </a:solidFill>
          <a:ln w="3240">
            <a:solidFill>
              <a:srgbClr val="d62a2a"/>
            </a:solidFill>
            <a:miter/>
          </a:ln>
        </p:spPr>
        <p:txBody>
          <a:bodyPr lIns="0" rIns="0" tIns="0" bIns="0"/>
          <a:p>
            <a:pPr algn="ctr">
              <a:lnSpc>
                <a:spcPct val="100000"/>
              </a:lnSpc>
            </a:pPr>
            <a:r>
              <a:rPr lang="en-US" sz="1600">
                <a:solidFill>
                  <a:srgbClr val="d62a2a"/>
                </a:solidFill>
                <a:latin typeface="Calibri"/>
                <a:ea typeface="Calibri"/>
              </a:rPr>
              <a:t>Κάθε κατηγορία σε 3 οικογένειες</a:t>
            </a:r>
            <a:endParaRPr/>
          </a:p>
        </p:txBody>
      </p:sp>
      <p:sp>
        <p:nvSpPr>
          <p:cNvPr id="98" name="CustomShape 8"/>
          <p:cNvSpPr/>
          <p:nvPr/>
        </p:nvSpPr>
        <p:spPr>
          <a:xfrm>
            <a:off x="5061600" y="2395800"/>
            <a:ext cx="704880" cy="19368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Calibri Bold Italic"/>
                <a:ea typeface="Calibri Bold Italic"/>
              </a:rPr>
              <a:t>6 κουάρκ</a:t>
            </a:r>
            <a:endParaRPr/>
          </a:p>
        </p:txBody>
      </p:sp>
      <p:sp>
        <p:nvSpPr>
          <p:cNvPr id="99" name="CustomShape 9"/>
          <p:cNvSpPr/>
          <p:nvPr/>
        </p:nvSpPr>
        <p:spPr>
          <a:xfrm>
            <a:off x="3295080" y="2395800"/>
            <a:ext cx="846720" cy="19368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Calibri Bold Italic"/>
                <a:ea typeface="Calibri Bold Italic"/>
              </a:rPr>
              <a:t>6 Λεπτόνια</a:t>
            </a:r>
            <a:endParaRPr/>
          </a:p>
        </p:txBody>
      </p:sp>
      <p:sp>
        <p:nvSpPr>
          <p:cNvPr id="100" name="CustomShape 10"/>
          <p:cNvSpPr/>
          <p:nvPr/>
        </p:nvSpPr>
        <p:spPr>
          <a:xfrm>
            <a:off x="166680" y="2062800"/>
            <a:ext cx="1300680" cy="27468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en-US">
                <a:solidFill>
                  <a:srgbClr val="d52929"/>
                </a:solidFill>
                <a:latin typeface="Calibri Bold Italic"/>
                <a:ea typeface="Calibri Bold Italic"/>
              </a:rPr>
              <a:t>Φερμιόνια</a:t>
            </a:r>
            <a:endParaRPr/>
          </a:p>
        </p:txBody>
      </p:sp>
      <p:sp>
        <p:nvSpPr>
          <p:cNvPr id="101" name="CustomShape 11"/>
          <p:cNvSpPr/>
          <p:nvPr/>
        </p:nvSpPr>
        <p:spPr>
          <a:xfrm>
            <a:off x="409320" y="3992760"/>
            <a:ext cx="8427960" cy="1036440"/>
          </a:xfrm>
          <a:prstGeom prst="roundRect">
            <a:avLst>
              <a:gd name="adj" fmla="val 3600"/>
            </a:avLst>
          </a:prstGeom>
          <a:solidFill>
            <a:srgbClr val="003399"/>
          </a:solidFill>
          <a:ln w="3240">
            <a:solidFill>
              <a:srgbClr val="eae7e4"/>
            </a:solidFill>
            <a:round/>
          </a:ln>
        </p:spPr>
      </p:sp>
      <p:sp>
        <p:nvSpPr>
          <p:cNvPr id="102" name="CustomShape 12"/>
          <p:cNvSpPr/>
          <p:nvPr/>
        </p:nvSpPr>
        <p:spPr>
          <a:xfrm>
            <a:off x="4425840" y="4246560"/>
            <a:ext cx="58032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</p:sp>
      <p:pic>
        <p:nvPicPr>
          <p:cNvPr id="103" name="" descr=""/>
          <p:cNvPicPr/>
          <p:nvPr/>
        </p:nvPicPr>
        <p:blipFill>
          <a:blip r:embed="rId5"/>
          <a:stretch>
            <a:fillRect/>
          </a:stretch>
        </p:blipFill>
        <p:spPr>
          <a:xfrm>
            <a:off x="4438080" y="4308120"/>
            <a:ext cx="582120" cy="453600"/>
          </a:xfrm>
          <a:prstGeom prst="rect">
            <a:avLst/>
          </a:prstGeom>
          <a:ln>
            <a:noFill/>
          </a:ln>
        </p:spPr>
      </p:pic>
      <p:sp>
        <p:nvSpPr>
          <p:cNvPr id="104" name="CustomShape 13"/>
          <p:cNvSpPr/>
          <p:nvPr/>
        </p:nvSpPr>
        <p:spPr>
          <a:xfrm>
            <a:off x="235548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</p:sp>
      <p:sp>
        <p:nvSpPr>
          <p:cNvPr id="105" name="CustomShape 14"/>
          <p:cNvSpPr/>
          <p:nvPr/>
        </p:nvSpPr>
        <p:spPr>
          <a:xfrm>
            <a:off x="532548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</p:sp>
      <p:sp>
        <p:nvSpPr>
          <p:cNvPr id="106" name="CustomShape 15"/>
          <p:cNvSpPr/>
          <p:nvPr/>
        </p:nvSpPr>
        <p:spPr>
          <a:xfrm>
            <a:off x="7291440" y="4246560"/>
            <a:ext cx="581760" cy="6249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</p:sp>
      <p:pic>
        <p:nvPicPr>
          <p:cNvPr id="107" name="" descr=""/>
          <p:cNvPicPr/>
          <p:nvPr/>
        </p:nvPicPr>
        <p:blipFill>
          <a:blip r:embed="rId6"/>
          <a:stretch>
            <a:fillRect/>
          </a:stretch>
        </p:blipFill>
        <p:spPr>
          <a:xfrm>
            <a:off x="2459520" y="4362480"/>
            <a:ext cx="340200" cy="441360"/>
          </a:xfrm>
          <a:prstGeom prst="rect">
            <a:avLst/>
          </a:prstGeom>
          <a:ln>
            <a:noFill/>
          </a:ln>
        </p:spPr>
      </p:pic>
      <p:pic>
        <p:nvPicPr>
          <p:cNvPr id="108" name="" descr=""/>
          <p:cNvPicPr/>
          <p:nvPr/>
        </p:nvPicPr>
        <p:blipFill>
          <a:blip r:embed="rId7"/>
          <a:stretch>
            <a:fillRect/>
          </a:stretch>
        </p:blipFill>
        <p:spPr>
          <a:xfrm>
            <a:off x="5420880" y="4297680"/>
            <a:ext cx="441360" cy="456840"/>
          </a:xfrm>
          <a:prstGeom prst="rect">
            <a:avLst/>
          </a:prstGeom>
          <a:ln>
            <a:noFill/>
          </a:ln>
        </p:spPr>
      </p:pic>
      <p:pic>
        <p:nvPicPr>
          <p:cNvPr id="109" name="" descr=""/>
          <p:cNvPicPr/>
          <p:nvPr/>
        </p:nvPicPr>
        <p:blipFill>
          <a:blip r:embed="rId8"/>
          <a:stretch>
            <a:fillRect/>
          </a:stretch>
        </p:blipFill>
        <p:spPr>
          <a:xfrm>
            <a:off x="7417080" y="4318560"/>
            <a:ext cx="339840" cy="474480"/>
          </a:xfrm>
          <a:prstGeom prst="rect">
            <a:avLst/>
          </a:prstGeom>
          <a:ln>
            <a:noFill/>
          </a:ln>
        </p:spPr>
      </p:pic>
      <p:sp>
        <p:nvSpPr>
          <p:cNvPr id="110" name="CustomShape 16"/>
          <p:cNvSpPr/>
          <p:nvPr/>
        </p:nvSpPr>
        <p:spPr>
          <a:xfrm>
            <a:off x="2073240" y="3579120"/>
            <a:ext cx="4327560" cy="376560"/>
          </a:xfrm>
          <a:prstGeom prst="rect">
            <a:avLst/>
          </a:prstGeom>
          <a:solidFill>
            <a:srgbClr val="ffffff"/>
          </a:solidFill>
          <a:ln w="3240">
            <a:solidFill>
              <a:srgbClr val="003399"/>
            </a:solidFill>
            <a:miter/>
          </a:ln>
        </p:spPr>
        <p:txBody>
          <a:bodyPr lIns="0" rIns="0" tIns="0" bIns="0"/>
          <a:p>
            <a:pPr algn="ctr">
              <a:lnSpc>
                <a:spcPct val="100000"/>
              </a:lnSpc>
            </a:pPr>
            <a:r>
              <a:rPr b="1" lang="en-US">
                <a:solidFill>
                  <a:srgbClr val="003399"/>
                </a:solidFill>
                <a:latin typeface="Calibri Bold"/>
                <a:ea typeface="Calibri Bold"/>
              </a:rPr>
              <a:t>Διαδότες/φορείς των δυνάμεων</a:t>
            </a:r>
            <a:endParaRPr/>
          </a:p>
        </p:txBody>
      </p:sp>
      <p:sp>
        <p:nvSpPr>
          <p:cNvPr id="111" name="CustomShape 17"/>
          <p:cNvSpPr/>
          <p:nvPr/>
        </p:nvSpPr>
        <p:spPr>
          <a:xfrm>
            <a:off x="6635520" y="3579120"/>
            <a:ext cx="2279880" cy="373320"/>
          </a:xfrm>
          <a:prstGeom prst="rect">
            <a:avLst/>
          </a:prstGeom>
          <a:solidFill>
            <a:srgbClr val="ffffff"/>
          </a:solidFill>
          <a:ln w="3240">
            <a:solidFill>
              <a:srgbClr val="003399"/>
            </a:solidFill>
            <a:miter/>
          </a:ln>
        </p:spPr>
        <p:txBody>
          <a:bodyPr lIns="0" rIns="0" tIns="0" bIns="0"/>
          <a:p>
            <a:pPr algn="ctr">
              <a:lnSpc>
                <a:spcPct val="100000"/>
              </a:lnSpc>
            </a:pPr>
            <a:r>
              <a:rPr lang="en-US" sz="1600">
                <a:solidFill>
                  <a:srgbClr val="003399"/>
                </a:solidFill>
                <a:latin typeface="Calibri"/>
                <a:ea typeface="Calibri"/>
              </a:rPr>
              <a:t>3 δυνάμεις</a:t>
            </a:r>
            <a:endParaRPr/>
          </a:p>
        </p:txBody>
      </p:sp>
      <p:sp>
        <p:nvSpPr>
          <p:cNvPr id="112" name="CustomShape 18"/>
          <p:cNvSpPr/>
          <p:nvPr/>
        </p:nvSpPr>
        <p:spPr>
          <a:xfrm>
            <a:off x="1384920" y="4050000"/>
            <a:ext cx="663840" cy="20124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Calibri Bold Italic"/>
                <a:ea typeface="Calibri Bold Italic"/>
              </a:rPr>
              <a:t>Φωτόνιο</a:t>
            </a:r>
            <a:endParaRPr/>
          </a:p>
        </p:txBody>
      </p:sp>
      <p:sp>
        <p:nvSpPr>
          <p:cNvPr id="113" name="CustomShape 19"/>
          <p:cNvSpPr/>
          <p:nvPr/>
        </p:nvSpPr>
        <p:spPr>
          <a:xfrm>
            <a:off x="3930840" y="4050000"/>
            <a:ext cx="2827800" cy="20124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Calibri Bold Italic"/>
                <a:ea typeface="Calibri Bold Italic"/>
              </a:rPr>
              <a:t>3 “Ασθενή” Μποζόνια (Weak Bosons)</a:t>
            </a:r>
            <a:endParaRPr/>
          </a:p>
        </p:txBody>
      </p:sp>
      <p:sp>
        <p:nvSpPr>
          <p:cNvPr id="114" name="CustomShape 20"/>
          <p:cNvSpPr/>
          <p:nvPr/>
        </p:nvSpPr>
        <p:spPr>
          <a:xfrm>
            <a:off x="7410960" y="4050000"/>
            <a:ext cx="924120" cy="20124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Calibri Bold Italic"/>
                <a:ea typeface="Calibri Bold Italic"/>
              </a:rPr>
              <a:t>8 Γκλουόνια</a:t>
            </a:r>
            <a:endParaRPr/>
          </a:p>
        </p:txBody>
      </p:sp>
      <p:sp>
        <p:nvSpPr>
          <p:cNvPr id="115" name="CustomShape 21"/>
          <p:cNvSpPr/>
          <p:nvPr/>
        </p:nvSpPr>
        <p:spPr>
          <a:xfrm>
            <a:off x="6906960" y="4815720"/>
            <a:ext cx="1488240" cy="26784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en-US" sz="1600">
                <a:solidFill>
                  <a:srgbClr val="ffffff"/>
                </a:solidFill>
                <a:latin typeface="Calibri Bold Italic"/>
                <a:ea typeface="Calibri Bold Italic"/>
              </a:rPr>
              <a:t>Ισχυρή δύναμη</a:t>
            </a:r>
            <a:endParaRPr/>
          </a:p>
        </p:txBody>
      </p:sp>
      <p:sp>
        <p:nvSpPr>
          <p:cNvPr id="116" name="CustomShape 22"/>
          <p:cNvSpPr/>
          <p:nvPr/>
        </p:nvSpPr>
        <p:spPr>
          <a:xfrm>
            <a:off x="4456080" y="4822200"/>
            <a:ext cx="1669680" cy="26820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r>
              <a:rPr lang="en-US" sz="1600">
                <a:solidFill>
                  <a:srgbClr val="ffffff"/>
                </a:solidFill>
                <a:latin typeface="Calibri Bold Italic"/>
                <a:ea typeface="Calibri Bold Italic"/>
              </a:rPr>
              <a:t>Ασθενής δύναμη</a:t>
            </a:r>
            <a:endParaRPr/>
          </a:p>
        </p:txBody>
      </p:sp>
      <p:sp>
        <p:nvSpPr>
          <p:cNvPr id="117" name="CustomShape 23"/>
          <p:cNvSpPr/>
          <p:nvPr/>
        </p:nvSpPr>
        <p:spPr>
          <a:xfrm>
            <a:off x="497880" y="4430520"/>
            <a:ext cx="1768320" cy="613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lang="en-US" sz="1600">
                <a:solidFill>
                  <a:srgbClr val="ffffff"/>
                </a:solidFill>
                <a:latin typeface="Calibri Bold Italic"/>
                <a:ea typeface="Calibri Bold Italic"/>
              </a:rPr>
              <a:t>Ηλεκτρομαγνητική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ffffff"/>
                </a:solidFill>
                <a:latin typeface="Calibri Bold Italic"/>
                <a:ea typeface="Calibri Bold Italic"/>
              </a:rPr>
              <a:t>δύναμη</a:t>
            </a:r>
            <a:endParaRPr/>
          </a:p>
        </p:txBody>
      </p:sp>
      <p:sp>
        <p:nvSpPr>
          <p:cNvPr id="118" name="CustomShape 24"/>
          <p:cNvSpPr/>
          <p:nvPr/>
        </p:nvSpPr>
        <p:spPr>
          <a:xfrm>
            <a:off x="113040" y="3632760"/>
            <a:ext cx="1259640" cy="274680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/>
          <a:p>
            <a:pPr>
              <a:lnSpc>
                <a:spcPct val="100000"/>
              </a:lnSpc>
            </a:pPr>
            <a:r>
              <a:rPr b="1" lang="en-US">
                <a:solidFill>
                  <a:srgbClr val="1c4a94"/>
                </a:solidFill>
                <a:latin typeface="Calibri Bold Italic"/>
                <a:ea typeface="Calibri Bold Italic"/>
              </a:rPr>
              <a:t>Μποζόνια</a:t>
            </a:r>
            <a:endParaRPr/>
          </a:p>
        </p:txBody>
      </p:sp>
      <p:sp>
        <p:nvSpPr>
          <p:cNvPr id="119" name="CustomShape 25"/>
          <p:cNvSpPr/>
          <p:nvPr/>
        </p:nvSpPr>
        <p:spPr>
          <a:xfrm>
            <a:off x="1244160" y="5333040"/>
            <a:ext cx="7050600" cy="1067760"/>
          </a:xfrm>
          <a:prstGeom prst="roundRect">
            <a:avLst>
              <a:gd name="adj" fmla="val 3600"/>
            </a:avLst>
          </a:prstGeom>
          <a:solidFill>
            <a:srgbClr val="333333"/>
          </a:solidFill>
          <a:ln w="3240">
            <a:solidFill>
              <a:srgbClr val="eae7e4"/>
            </a:solidFill>
            <a:round/>
          </a:ln>
        </p:spPr>
      </p:sp>
      <p:sp>
        <p:nvSpPr>
          <p:cNvPr id="120" name="CustomShape 26"/>
          <p:cNvSpPr/>
          <p:nvPr/>
        </p:nvSpPr>
        <p:spPr>
          <a:xfrm>
            <a:off x="3543120" y="5498640"/>
            <a:ext cx="525600" cy="515160"/>
          </a:xfrm>
          <a:prstGeom prst="ellipse">
            <a:avLst/>
          </a:prstGeom>
          <a:solidFill>
            <a:srgbClr val="ffffff"/>
          </a:solidFill>
          <a:ln w="3240">
            <a:solidFill>
              <a:srgbClr val="eae7e4"/>
            </a:solidFill>
            <a:round/>
          </a:ln>
        </p:spPr>
      </p:sp>
      <p:sp>
        <p:nvSpPr>
          <p:cNvPr id="121" name="CustomShape 27"/>
          <p:cNvSpPr/>
          <p:nvPr/>
        </p:nvSpPr>
        <p:spPr>
          <a:xfrm>
            <a:off x="3543120" y="5501520"/>
            <a:ext cx="525600" cy="515160"/>
          </a:xfrm>
          <a:prstGeom prst="ellipse">
            <a:avLst/>
          </a:prstGeom>
          <a:solidFill>
            <a:srgbClr val="ffff00"/>
          </a:solidFill>
          <a:ln w="3240">
            <a:solidFill>
              <a:srgbClr val="eae7e4"/>
            </a:solidFill>
            <a:round/>
          </a:ln>
        </p:spPr>
      </p:sp>
      <p:pic>
        <p:nvPicPr>
          <p:cNvPr id="122" name="" descr=""/>
          <p:cNvPicPr/>
          <p:nvPr/>
        </p:nvPicPr>
        <p:blipFill>
          <a:blip r:embed="rId9"/>
          <a:stretch>
            <a:fillRect/>
          </a:stretch>
        </p:blipFill>
        <p:spPr>
          <a:xfrm>
            <a:off x="3600720" y="5556240"/>
            <a:ext cx="420480" cy="371160"/>
          </a:xfrm>
          <a:prstGeom prst="rect">
            <a:avLst/>
          </a:prstGeom>
          <a:ln>
            <a:noFill/>
          </a:ln>
        </p:spPr>
      </p:pic>
      <p:sp>
        <p:nvSpPr>
          <p:cNvPr id="123" name="CustomShape 28"/>
          <p:cNvSpPr/>
          <p:nvPr/>
        </p:nvSpPr>
        <p:spPr>
          <a:xfrm>
            <a:off x="1881360" y="5565960"/>
            <a:ext cx="1647360" cy="287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lang="en-US" sz="1600">
                <a:solidFill>
                  <a:srgbClr val="ffff00"/>
                </a:solidFill>
                <a:latin typeface="Calibri Bold Italic"/>
                <a:ea typeface="Calibri Bold Italic"/>
              </a:rPr>
              <a:t>Μποζόνιο Higgs (BEH)</a:t>
            </a:r>
            <a:endParaRPr/>
          </a:p>
        </p:txBody>
      </p:sp>
      <p:sp>
        <p:nvSpPr>
          <p:cNvPr id="124" name="CustomShape 29"/>
          <p:cNvSpPr/>
          <p:nvPr/>
        </p:nvSpPr>
        <p:spPr>
          <a:xfrm>
            <a:off x="4214160" y="5565960"/>
            <a:ext cx="3940200" cy="506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lang="en-US" sz="1600">
                <a:solidFill>
                  <a:srgbClr val="ffff00"/>
                </a:solidFill>
                <a:latin typeface="Calibri Bold Italic"/>
                <a:ea typeface="Calibri Bold Italic"/>
              </a:rPr>
              <a:t>“</a:t>
            </a:r>
            <a:r>
              <a:rPr lang="en-US" sz="1600">
                <a:solidFill>
                  <a:srgbClr val="ffff00"/>
                </a:solidFill>
                <a:latin typeface="Calibri Bold Italic"/>
                <a:ea typeface="Calibri Bold Italic"/>
              </a:rPr>
              <a:t>Σπάει” την Ηλεκτρασθενή Συμμετρία</a:t>
            </a:r>
            <a:endParaRPr/>
          </a:p>
          <a:p>
            <a:pPr>
              <a:lnSpc>
                <a:spcPct val="100000"/>
              </a:lnSpc>
            </a:pPr>
            <a:r>
              <a:rPr lang="en-US" sz="1600">
                <a:solidFill>
                  <a:srgbClr val="ffff00"/>
                </a:solidFill>
                <a:latin typeface="Calibri Bold Italic"/>
                <a:ea typeface="Calibri Bold Italic"/>
              </a:rPr>
              <a:t>Δίνει μάζα στα </a:t>
            </a:r>
            <a:r>
              <a:rPr b="1" lang="en-US" sz="1600">
                <a:solidFill>
                  <a:srgbClr val="ffff00"/>
                </a:solidFill>
                <a:latin typeface="Calibri Bold Italic"/>
                <a:ea typeface="Calibri Bold Italic"/>
              </a:rPr>
              <a:t>στοιχειώδη σωματίδια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0" y="969840"/>
            <a:ext cx="9144000" cy="2687760"/>
          </a:xfrm>
          <a:prstGeom prst="rect">
            <a:avLst/>
          </a:prstGeom>
          <a:solidFill>
            <a:srgbClr val="ccffff"/>
          </a:solidFill>
          <a:ln>
            <a:noFill/>
          </a:ln>
        </p:spPr>
      </p:sp>
      <p:sp>
        <p:nvSpPr>
          <p:cNvPr id="126" name="CustomShape 2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l-GR" sz="3600">
                <a:latin typeface="Calibri"/>
              </a:rPr>
              <a:t>Κουάρκ &amp; γεύσεις (quarks &amp; flavors)</a:t>
            </a:r>
            <a:r>
              <a:rPr lang="el-GR" sz="3600">
                <a:latin typeface="Calibri"/>
              </a:rPr>
              <a:t>
</a:t>
            </a:r>
            <a:endParaRPr/>
          </a:p>
        </p:txBody>
      </p:sp>
      <p:graphicFrame>
        <p:nvGraphicFramePr>
          <p:cNvPr id="127" name="Table 3"/>
          <p:cNvGraphicFramePr/>
          <p:nvPr/>
        </p:nvGraphicFramePr>
        <p:xfrm>
          <a:off x="257040" y="2236680"/>
          <a:ext cx="2534760" cy="10411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52092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u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c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t</a:t>
                      </a:r>
                      <a:endParaRPr/>
                    </a:p>
                  </a:txBody>
                  <a:tcPr/>
                </a:tc>
              </a:tr>
              <a:tr h="5205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d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b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8" name="CustomShape 4"/>
          <p:cNvSpPr/>
          <p:nvPr/>
        </p:nvSpPr>
        <p:spPr>
          <a:xfrm>
            <a:off x="157320" y="1527120"/>
            <a:ext cx="2147760" cy="486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/>
            <a:r>
              <a:rPr b="1" lang="el-GR" sz="2600">
                <a:latin typeface="Arial"/>
              </a:rPr>
              <a:t>Κουάρκ</a:t>
            </a:r>
            <a:endParaRPr/>
          </a:p>
        </p:txBody>
      </p:sp>
      <p:graphicFrame>
        <p:nvGraphicFramePr>
          <p:cNvPr id="129" name="Table 5"/>
          <p:cNvGraphicFramePr/>
          <p:nvPr/>
        </p:nvGraphicFramePr>
        <p:xfrm>
          <a:off x="2866320" y="859320"/>
          <a:ext cx="5899320" cy="2444040"/>
        </p:xfrm>
        <a:graphic>
          <a:graphicData uri="http://schemas.openxmlformats.org/drawingml/2006/table">
            <a:tbl>
              <a:tblPr/>
              <a:tblGrid>
                <a:gridCol w="1626120"/>
                <a:gridCol w="1617480"/>
                <a:gridCol w="26560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Φορτίο (Q)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Αντίστοιχος Αριθμός “γεύσης” (</a:t>
                      </a:r>
                      <a:r>
                        <a:rPr b="1" lang="el-GR" sz="200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ίδιο πρόσημο με το φορτίο</a:t>
                      </a:r>
                      <a:r>
                        <a:rPr lang="el-GR" sz="2000">
                          <a:latin typeface="Arial"/>
                          <a:ea typeface="DejaVu Sans"/>
                        </a:rPr>
                        <a:t>)</a:t>
                      </a:r>
                      <a:endParaRPr/>
                    </a:p>
                  </a:txBody>
                  <a:tcPr/>
                </a:tc>
              </a:tr>
              <a:tr h="579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+2/3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</a:t>
                      </a:r>
                      <a:endParaRPr/>
                    </a:p>
                  </a:txBody>
                  <a:tcPr/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-1/3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-1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0" name="CustomShape 6"/>
          <p:cNvSpPr/>
          <p:nvPr/>
        </p:nvSpPr>
        <p:spPr>
          <a:xfrm>
            <a:off x="3290760" y="3297240"/>
            <a:ext cx="5715000" cy="395280"/>
          </a:xfrm>
          <a:prstGeom prst="rect">
            <a:avLst/>
          </a:prstGeom>
          <a:noFill/>
          <a:ln>
            <a:noFill/>
          </a:ln>
        </p:spPr>
      </p:sp>
      <p:sp>
        <p:nvSpPr>
          <p:cNvPr id="131" name="CustomShape 7"/>
          <p:cNvSpPr/>
          <p:nvPr/>
        </p:nvSpPr>
        <p:spPr>
          <a:xfrm>
            <a:off x="374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32" name="CustomShape 8"/>
          <p:cNvSpPr/>
          <p:nvPr/>
        </p:nvSpPr>
        <p:spPr>
          <a:xfrm>
            <a:off x="1166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33" name="CustomShape 9"/>
          <p:cNvSpPr/>
          <p:nvPr/>
        </p:nvSpPr>
        <p:spPr>
          <a:xfrm>
            <a:off x="2066760" y="2060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34" name="TextShape 10"/>
          <p:cNvSpPr txBox="1"/>
          <p:nvPr/>
        </p:nvSpPr>
        <p:spPr>
          <a:xfrm>
            <a:off x="84600" y="3587400"/>
            <a:ext cx="4481280" cy="31395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000">
                <a:latin typeface="Arial"/>
              </a:rPr>
              <a:t>* Η δεύτερη οικογένεια (c, s) είναι </a:t>
            </a:r>
            <a:endParaRPr/>
          </a:p>
          <a:p>
            <a:r>
              <a:rPr lang="en-US" sz="2000">
                <a:latin typeface="Arial"/>
              </a:rPr>
              <a:t>   </a:t>
            </a:r>
            <a:r>
              <a:rPr lang="en-US" sz="2000">
                <a:latin typeface="Arial"/>
              </a:rPr>
              <a:t>αντίγραφο της πρώτης (u, d), </a:t>
            </a:r>
            <a:endParaRPr/>
          </a:p>
          <a:p>
            <a:r>
              <a:rPr lang="en-US" sz="2000">
                <a:latin typeface="Arial"/>
              </a:rPr>
              <a:t>   </a:t>
            </a:r>
            <a:r>
              <a:rPr lang="en-US" sz="2000">
                <a:latin typeface="Arial"/>
              </a:rPr>
              <a:t>αλλά με πιό βαριά κουάρκ</a:t>
            </a:r>
            <a:endParaRPr/>
          </a:p>
          <a:p>
            <a:r>
              <a:rPr lang="en-US" sz="2000">
                <a:latin typeface="Arial"/>
              </a:rPr>
              <a:t>* Και η τρίτη οικογένεια (t,b) </a:t>
            </a:r>
            <a:endParaRPr/>
          </a:p>
          <a:p>
            <a:r>
              <a:rPr lang="en-US" sz="2000">
                <a:latin typeface="Arial"/>
              </a:rPr>
              <a:t>   </a:t>
            </a:r>
            <a:r>
              <a:rPr lang="en-US" sz="2000">
                <a:latin typeface="Arial"/>
              </a:rPr>
              <a:t>είναι επίσης αντίγραφο της πρώτης, </a:t>
            </a:r>
            <a:endParaRPr/>
          </a:p>
          <a:p>
            <a:r>
              <a:rPr lang="en-US" sz="2000">
                <a:latin typeface="Arial"/>
              </a:rPr>
              <a:t>   </a:t>
            </a:r>
            <a:r>
              <a:rPr lang="en-US" sz="2000">
                <a:latin typeface="Arial"/>
              </a:rPr>
              <a:t>με ακόμα βαρύτερα κουάρκ </a:t>
            </a:r>
            <a:endParaRPr/>
          </a:p>
          <a:p>
            <a:r>
              <a:rPr lang="en-US" sz="2000">
                <a:solidFill>
                  <a:srgbClr val="0000ff"/>
                </a:solidFill>
                <a:latin typeface="Arial"/>
              </a:rPr>
              <a:t>c=charm quark=“γοητευτικό” κουάρκ </a:t>
            </a:r>
            <a:endParaRPr/>
          </a:p>
          <a:p>
            <a:r>
              <a:rPr lang="en-US" sz="2000">
                <a:solidFill>
                  <a:srgbClr val="0000ff"/>
                </a:solidFill>
                <a:latin typeface="Arial"/>
              </a:rPr>
              <a:t>s=strange quark=“παράξενο” κουάρκ</a:t>
            </a:r>
            <a:endParaRPr/>
          </a:p>
          <a:p>
            <a:r>
              <a:rPr lang="en-US" sz="2000">
                <a:solidFill>
                  <a:srgbClr val="0000ff"/>
                </a:solidFill>
                <a:latin typeface="Arial"/>
              </a:rPr>
              <a:t>t= top quark , b = bottom quark </a:t>
            </a:r>
            <a:endParaRPr/>
          </a:p>
          <a:p>
            <a:endParaRPr/>
          </a:p>
        </p:txBody>
      </p:sp>
      <p:sp>
        <p:nvSpPr>
          <p:cNvPr id="135" name="TextShape 11"/>
          <p:cNvSpPr txBox="1"/>
          <p:nvPr/>
        </p:nvSpPr>
        <p:spPr>
          <a:xfrm>
            <a:off x="4343400" y="3697200"/>
            <a:ext cx="4800600" cy="25297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2000">
                <a:latin typeface="Arial"/>
              </a:rPr>
              <a:t>→ </a:t>
            </a:r>
            <a:r>
              <a:rPr lang="en-US" sz="2000">
                <a:latin typeface="Arial"/>
              </a:rPr>
              <a:t>Λέω ότι </a:t>
            </a:r>
            <a:r>
              <a:rPr b="1" lang="en-US" sz="2000">
                <a:latin typeface="Arial"/>
              </a:rPr>
              <a:t>τα κουάρκς έρχονται σε </a:t>
            </a:r>
            <a:endParaRPr/>
          </a:p>
          <a:p>
            <a:r>
              <a:rPr b="1" lang="en-US" sz="2000">
                <a:latin typeface="Arial"/>
              </a:rPr>
              <a:t>     </a:t>
            </a:r>
            <a:r>
              <a:rPr b="1" lang="en-US" sz="2000">
                <a:latin typeface="Arial"/>
              </a:rPr>
              <a:t>6 “γεύσεις”</a:t>
            </a:r>
            <a:r>
              <a:rPr lang="en-US" sz="2000">
                <a:latin typeface="Arial"/>
              </a:rPr>
              <a:t>: up, down, strange, κλπ.</a:t>
            </a:r>
            <a:endParaRPr/>
          </a:p>
          <a:p>
            <a:r>
              <a:rPr lang="en-US" sz="2000">
                <a:latin typeface="Arial"/>
              </a:rPr>
              <a:t>* Αντί να λέω ότι έχω ένα </a:t>
            </a:r>
            <a:r>
              <a:rPr lang="en-US" sz="2000">
                <a:solidFill>
                  <a:srgbClr val="0000ff"/>
                </a:solidFill>
                <a:latin typeface="Arial"/>
              </a:rPr>
              <a:t>charm κουάρκ</a:t>
            </a:r>
            <a:endParaRPr/>
          </a:p>
          <a:p>
            <a:r>
              <a:rPr lang="en-US" sz="2000">
                <a:latin typeface="Arial"/>
              </a:rPr>
              <a:t>  </a:t>
            </a:r>
            <a:r>
              <a:rPr lang="en-US" sz="2000">
                <a:latin typeface="Arial"/>
              </a:rPr>
              <a:t>μπορώ να λέω ότι έχω ένα </a:t>
            </a:r>
            <a:r>
              <a:rPr lang="en-US" sz="2000">
                <a:solidFill>
                  <a:srgbClr val="0000ff"/>
                </a:solidFill>
                <a:latin typeface="Arial"/>
              </a:rPr>
              <a:t>κουάρκ με </a:t>
            </a:r>
            <a:endParaRPr/>
          </a:p>
          <a:p>
            <a:r>
              <a:rPr lang="en-US" sz="2000">
                <a:solidFill>
                  <a:srgbClr val="0000ff"/>
                </a:solidFill>
                <a:latin typeface="Arial"/>
              </a:rPr>
              <a:t>  “</a:t>
            </a:r>
            <a:r>
              <a:rPr lang="en-US" sz="2000">
                <a:solidFill>
                  <a:srgbClr val="0000ff"/>
                </a:solidFill>
                <a:latin typeface="Arial"/>
              </a:rPr>
              <a:t>γεύση charm” και “charmness” = +1</a:t>
            </a:r>
            <a:endParaRPr/>
          </a:p>
          <a:p>
            <a:r>
              <a:rPr lang="en-US" sz="2000">
                <a:latin typeface="Arial"/>
              </a:rPr>
              <a:t>* Αντί να λέω ότι έχω ένα </a:t>
            </a:r>
            <a:r>
              <a:rPr lang="en-US" sz="2000">
                <a:solidFill>
                  <a:srgbClr val="ff0000"/>
                </a:solidFill>
                <a:latin typeface="Arial"/>
              </a:rPr>
              <a:t>strange κουάρκ</a:t>
            </a:r>
            <a:endParaRPr/>
          </a:p>
          <a:p>
            <a:r>
              <a:rPr lang="en-US" sz="2000">
                <a:latin typeface="Arial"/>
              </a:rPr>
              <a:t>  </a:t>
            </a:r>
            <a:r>
              <a:rPr lang="en-US" sz="2000">
                <a:latin typeface="Arial"/>
              </a:rPr>
              <a:t>μπορώ να λέω ότι έχω ένα </a:t>
            </a:r>
            <a:r>
              <a:rPr lang="en-US" sz="2000">
                <a:solidFill>
                  <a:srgbClr val="ff0000"/>
                </a:solidFill>
                <a:latin typeface="Arial"/>
              </a:rPr>
              <a:t>κουάρκ με</a:t>
            </a:r>
            <a:endParaRPr/>
          </a:p>
          <a:p>
            <a:r>
              <a:rPr lang="en-US" sz="2000">
                <a:solidFill>
                  <a:srgbClr val="ff0000"/>
                </a:solidFill>
                <a:latin typeface="Arial"/>
              </a:rPr>
              <a:t>  “</a:t>
            </a:r>
            <a:r>
              <a:rPr lang="en-US" sz="2000">
                <a:solidFill>
                  <a:srgbClr val="ff0000"/>
                </a:solidFill>
                <a:latin typeface="Arial"/>
              </a:rPr>
              <a:t>γεύση strange” και “strangeness” = -1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0" y="-112680"/>
            <a:ext cx="9144000" cy="131112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3600">
                <a:latin typeface="Calibri"/>
                <a:ea typeface="DejaVu Sans"/>
              </a:rPr>
              <a:t>Κουάρκ &amp; κβαντικοί αριθμοί τους </a:t>
            </a:r>
            <a:r>
              <a:rPr lang="el-GR" sz="3600">
                <a:latin typeface="Calibri"/>
                <a:ea typeface="DejaVu Sans"/>
              </a:rPr>
              <a:t>
</a:t>
            </a:r>
            <a:r>
              <a:rPr lang="el-GR" sz="2200">
                <a:latin typeface="Calibri"/>
                <a:ea typeface="DejaVu Sans"/>
              </a:rPr>
              <a:t>Μπορούν να συμμετέχουν σε όλες τις αλλήλεπιδράσεις </a:t>
            </a:r>
            <a:r>
              <a:rPr lang="el-GR" sz="2200">
                <a:latin typeface="Calibri"/>
                <a:ea typeface="DejaVu Sans"/>
              </a:rPr>
              <a:t>
</a:t>
            </a:r>
            <a:r>
              <a:rPr lang="el-GR" sz="2200">
                <a:latin typeface="Calibri"/>
                <a:ea typeface="DejaVu Sans"/>
              </a:rPr>
              <a:t>(Iσχυρές, Aσθενείς και ΗλεκτροΜαγνητικές)</a:t>
            </a:r>
            <a:endParaRPr/>
          </a:p>
        </p:txBody>
      </p:sp>
      <p:sp>
        <p:nvSpPr>
          <p:cNvPr id="137" name="CustomShape 2"/>
          <p:cNvSpPr/>
          <p:nvPr/>
        </p:nvSpPr>
        <p:spPr>
          <a:xfrm>
            <a:off x="250920" y="1214280"/>
            <a:ext cx="3004920" cy="5202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lang="el-GR" sz="2800">
                <a:solidFill>
                  <a:srgbClr val="333399"/>
                </a:solidFill>
                <a:latin typeface="Calibri"/>
                <a:ea typeface="DejaVu Sans"/>
              </a:rPr>
              <a:t>Κβαντικοί Αριθμοί 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800">
                <a:solidFill>
                  <a:srgbClr val="333399"/>
                </a:solidFill>
                <a:latin typeface="Calibri"/>
                <a:ea typeface="DejaVu Sans"/>
              </a:rPr>
              <a:t>των </a:t>
            </a:r>
            <a:r>
              <a:rPr b="1" lang="el-GR" sz="2800">
                <a:solidFill>
                  <a:srgbClr val="333399"/>
                </a:solidFill>
                <a:latin typeface="Calibri"/>
                <a:ea typeface="DejaVu Sans"/>
              </a:rPr>
              <a:t>κουάρκ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800">
                <a:solidFill>
                  <a:srgbClr val="333399"/>
                </a:solidFill>
                <a:latin typeface="Calibri"/>
                <a:ea typeface="DejaVu Sans"/>
              </a:rPr>
              <a:t>και 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800">
                <a:solidFill>
                  <a:srgbClr val="333399"/>
                </a:solidFill>
                <a:latin typeface="Calibri"/>
                <a:ea typeface="DejaVu Sans"/>
              </a:rPr>
              <a:t>των </a:t>
            </a:r>
            <a:r>
              <a:rPr b="1" lang="el-GR" sz="2800">
                <a:solidFill>
                  <a:srgbClr val="ff0000"/>
                </a:solidFill>
                <a:latin typeface="Calibri"/>
                <a:ea typeface="DejaVu Sans"/>
              </a:rPr>
              <a:t>αντικουάρκ</a:t>
            </a:r>
            <a:endParaRPr/>
          </a:p>
          <a:p>
            <a:pPr algn="ctr">
              <a:lnSpc>
                <a:spcPct val="100000"/>
              </a:lnSpc>
            </a:pPr>
            <a:r>
              <a:rPr lang="el-GR" sz="2800">
                <a:solidFill>
                  <a:srgbClr val="ff0000"/>
                </a:solidFill>
                <a:latin typeface="Calibri"/>
                <a:ea typeface="DejaVu Sans"/>
              </a:rPr>
              <a:t>(αντίθετες τιμές στους κβαντικούς αριθμούς τους) 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38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3537000" y="1347840"/>
            <a:ext cx="5070600" cy="2409840"/>
          </a:xfrm>
          <a:prstGeom prst="rect">
            <a:avLst/>
          </a:prstGeom>
          <a:ln>
            <a:noFill/>
          </a:ln>
        </p:spPr>
      </p:pic>
      <p:pic>
        <p:nvPicPr>
          <p:cNvPr id="139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517920" y="3792600"/>
            <a:ext cx="5168880" cy="2539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3200">
                <a:latin typeface="Calibri"/>
              </a:rPr>
              <a:t>Λεπτόνια: έχουν λεπτονικούς κβαντικούς αριθμούς (δεν έχουν “βαρυονικό” αριθμό)</a:t>
            </a:r>
            <a:endParaRPr/>
          </a:p>
        </p:txBody>
      </p:sp>
      <p:graphicFrame>
        <p:nvGraphicFramePr>
          <p:cNvPr id="141" name="Table 2"/>
          <p:cNvGraphicFramePr/>
          <p:nvPr/>
        </p:nvGraphicFramePr>
        <p:xfrm>
          <a:off x="257040" y="2057040"/>
          <a:ext cx="2534760" cy="11203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606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baseline="-33000">
                          <a:latin typeface="Arial"/>
                          <a:ea typeface="DejaVu Sans"/>
                        </a:rPr>
                        <a:t>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baseline="-33000">
                          <a:latin typeface="Arial"/>
                          <a:ea typeface="DejaVu Sans"/>
                        </a:rPr>
                        <a:t>μ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baseline="-33000">
                          <a:latin typeface="Arial"/>
                          <a:ea typeface="DejaVu Sans"/>
                        </a:rPr>
                        <a:t>τ</a:t>
                      </a:r>
                      <a:endParaRPr/>
                    </a:p>
                  </a:txBody>
                  <a:tcPr/>
                </a:tc>
              </a:tr>
              <a:tr h="5144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e</a:t>
                      </a:r>
                      <a:r>
                        <a:rPr b="1" lang="el-GR" sz="2600" baseline="33000">
                          <a:latin typeface="Arial"/>
                          <a:ea typeface="DejaVu Sans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μ</a:t>
                      </a:r>
                      <a:r>
                        <a:rPr b="1" lang="el-GR" sz="2600" baseline="33000">
                          <a:latin typeface="Arial"/>
                          <a:ea typeface="DejaVu Sans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τ</a:t>
                      </a:r>
                      <a:r>
                        <a:rPr b="1" lang="el-GR" sz="2600" baseline="33000">
                          <a:latin typeface="Arial"/>
                          <a:ea typeface="DejaVu Sans"/>
                        </a:rPr>
                        <a:t>-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2" name="CustomShape 3"/>
          <p:cNvSpPr/>
          <p:nvPr/>
        </p:nvSpPr>
        <p:spPr>
          <a:xfrm>
            <a:off x="157320" y="1274400"/>
            <a:ext cx="2147760" cy="48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/>
            <a:r>
              <a:rPr b="1" lang="el-GR" sz="2600">
                <a:latin typeface="Arial"/>
              </a:rPr>
              <a:t>Λεπτόνια</a:t>
            </a:r>
            <a:endParaRPr/>
          </a:p>
        </p:txBody>
      </p:sp>
      <p:graphicFrame>
        <p:nvGraphicFramePr>
          <p:cNvPr id="143" name="Table 4"/>
          <p:cNvGraphicFramePr/>
          <p:nvPr/>
        </p:nvGraphicFramePr>
        <p:xfrm>
          <a:off x="2902320" y="896400"/>
          <a:ext cx="5714280" cy="226836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Φορτίο (Q)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Αντίστοιος Λεπτονικός Αριθμός</a:t>
                      </a:r>
                      <a:endParaRPr/>
                    </a:p>
                  </a:txBody>
                  <a:tcPr/>
                </a:tc>
              </a:tr>
              <a:tr h="57960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</a:t>
                      </a:r>
                      <a:endParaRPr/>
                    </a:p>
                  </a:txBody>
                  <a:tcPr/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4" name="CustomShape 5"/>
          <p:cNvSpPr/>
          <p:nvPr/>
        </p:nvSpPr>
        <p:spPr>
          <a:xfrm>
            <a:off x="206676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45" name="CustomShape 6"/>
          <p:cNvSpPr/>
          <p:nvPr/>
        </p:nvSpPr>
        <p:spPr>
          <a:xfrm>
            <a:off x="120348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46" name="CustomShape 7"/>
          <p:cNvSpPr/>
          <p:nvPr/>
        </p:nvSpPr>
        <p:spPr>
          <a:xfrm>
            <a:off x="339840" y="1772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47" name="TextShape 8"/>
          <p:cNvSpPr txBox="1"/>
          <p:nvPr/>
        </p:nvSpPr>
        <p:spPr>
          <a:xfrm>
            <a:off x="4680" y="3364200"/>
            <a:ext cx="9183240" cy="298296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2400">
                <a:latin typeface="Calibri"/>
                <a:ea typeface="DejaVu Sans"/>
              </a:rPr>
              <a:t>Λεπτόνια</a:t>
            </a:r>
            <a:r>
              <a:rPr b="1" lang="en-US" sz="220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(ηλεκτρονίου, μιονίου, και ταυ) έχει δικό της 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                  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Λεπτονικό αριθμό, που διατηρείται ανεξάρτητα από τους άλλους: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ηλεκτρονίου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(e, ν</a:t>
            </a:r>
            <a:r>
              <a:rPr b="1" lang="en-US" sz="2172" baseline="-101000">
                <a:solidFill>
                  <a:srgbClr val="ff0000"/>
                </a:solidFill>
                <a:latin typeface="Calibri"/>
                <a:ea typeface="ＭＳ Ｐゴシック"/>
              </a:rPr>
              <a:t>e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 =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 Le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μιονίου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(μ, ν</a:t>
            </a:r>
            <a:r>
              <a:rPr b="1" lang="en-US" sz="2172" baseline="-101000">
                <a:solidFill>
                  <a:srgbClr val="ff0000"/>
                </a:solidFill>
                <a:latin typeface="Calibri"/>
                <a:ea typeface="ＭＳ Ｐゴシック"/>
              </a:rPr>
              <a:t>μ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Lμ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λεπτονικός αριθμός του ταυ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(τ, ν</a:t>
            </a:r>
            <a:r>
              <a:rPr b="1" lang="en-US" sz="2172" baseline="-101000">
                <a:solidFill>
                  <a:srgbClr val="ff0000"/>
                </a:solidFill>
                <a:latin typeface="Calibri"/>
                <a:ea typeface="ＭＳ Ｐゴシック"/>
              </a:rPr>
              <a:t>τ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)</a:t>
            </a: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 =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Lτ</a:t>
            </a:r>
            <a:endParaRPr/>
          </a:p>
          <a:p>
            <a:pPr lvl="2">
              <a:lnSpc>
                <a:spcPct val="100000"/>
              </a:lnSpc>
              <a:buFont typeface="Times New Roman"/>
              <a:buChar char="•"/>
            </a:pPr>
            <a:r>
              <a:rPr lang="en-US">
                <a:solidFill>
                  <a:srgbClr val="ff0000"/>
                </a:solidFill>
                <a:latin typeface="Calibri"/>
                <a:ea typeface="ＭＳ Ｐゴシック"/>
              </a:rPr>
              <a:t>Επίσης φυσικά πάντα διτηρείται το φορτίο =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Q</a:t>
            </a:r>
            <a:endParaRPr/>
          </a:p>
          <a:p>
            <a:pPr>
              <a:lnSpc>
                <a:spcPct val="100000"/>
              </a:lnSpc>
            </a:pPr>
            <a:r>
              <a:rPr b="1" lang="en-US">
                <a:solidFill>
                  <a:srgbClr val="0000ff"/>
                </a:solidFill>
                <a:latin typeface="Calibri"/>
                <a:ea typeface="ＭＳ Ｐゴシック"/>
              </a:rPr>
              <a:t>Κάθε λεπτόνιο έχει αντίστοιχο λεπτονικό  αριθμό = 1</a:t>
            </a:r>
            <a:endParaRPr/>
          </a:p>
          <a:p>
            <a:pPr>
              <a:lnSpc>
                <a:spcPct val="100000"/>
              </a:lnSpc>
            </a:pPr>
            <a:r>
              <a:rPr b="1" lang="en-US">
                <a:solidFill>
                  <a:srgbClr val="0000ff"/>
                </a:solidFill>
                <a:latin typeface="Calibri"/>
                <a:ea typeface="ＭＳ Ｐゴシック"/>
              </a:rPr>
              <a:t>Tα αντι-λεπτόνια έχουν λεπτονικό αριθμό = -1</a:t>
            </a:r>
            <a:r>
              <a:rPr lang="en-US">
                <a:solidFill>
                  <a:srgbClr val="0000ff"/>
                </a:solidFill>
                <a:latin typeface="Calibri"/>
                <a:ea typeface="ＭＳ Ｐゴシック"/>
              </a:rPr>
              <a:t> </a:t>
            </a:r>
            <a:r>
              <a:rPr b="1" lang="en-US">
                <a:solidFill>
                  <a:srgbClr val="ff0000"/>
                </a:solidFill>
                <a:latin typeface="Calibri"/>
                <a:ea typeface="ＭＳ Ｐゴシック"/>
              </a:rPr>
              <a:t>← ΠΡΟΣΟΧΗ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0" y="-38160"/>
            <a:ext cx="9144000" cy="152424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3600">
                <a:latin typeface="Calibri"/>
                <a:ea typeface="DejaVu Sans"/>
              </a:rPr>
              <a:t>Λεπτόνια</a:t>
            </a:r>
            <a:r>
              <a:rPr lang="el-GR" sz="3600">
                <a:latin typeface="Calibri"/>
                <a:ea typeface="DejaVu Sans"/>
              </a:rPr>
              <a:t>
</a:t>
            </a:r>
            <a:r>
              <a:rPr lang="el-GR" sz="3600">
                <a:latin typeface="Calibri"/>
                <a:ea typeface="DejaVu Sans"/>
              </a:rPr>
              <a:t>ΔΕΝ </a:t>
            </a:r>
            <a:r>
              <a:rPr lang="el-GR" sz="2200">
                <a:latin typeface="Calibri"/>
                <a:ea typeface="DejaVu Sans"/>
              </a:rPr>
              <a:t>συμμετέχουν στις Ισχυρές αλλήλεπιδράσεις </a:t>
            </a:r>
            <a:r>
              <a:rPr lang="el-GR" sz="2200">
                <a:latin typeface="Calibri"/>
                <a:ea typeface="DejaVu Sans"/>
              </a:rPr>
              <a:t>
</a:t>
            </a:r>
            <a:r>
              <a:rPr lang="el-GR" sz="2200">
                <a:latin typeface="Calibri"/>
                <a:ea typeface="DejaVu Sans"/>
              </a:rPr>
              <a:t>(“αισθάνονται” μόνο τις Ασθενείς και ΗλεκτροΜαγνητικές)</a:t>
            </a:r>
            <a:endParaRPr/>
          </a:p>
        </p:txBody>
      </p:sp>
      <p:sp>
        <p:nvSpPr>
          <p:cNvPr id="149" name="CustomShape 2"/>
          <p:cNvSpPr/>
          <p:nvPr/>
        </p:nvSpPr>
        <p:spPr>
          <a:xfrm>
            <a:off x="493560" y="1370160"/>
            <a:ext cx="8229600" cy="5554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lang="el-GR" sz="2800">
                <a:solidFill>
                  <a:srgbClr val="333399"/>
                </a:solidFill>
                <a:latin typeface="Calibri"/>
                <a:ea typeface="DejaVu Sans"/>
              </a:rPr>
              <a:t>Λεπτονικός  Αριθμός</a:t>
            </a:r>
            <a:endParaRPr/>
          </a:p>
        </p:txBody>
      </p:sp>
      <p:pic>
        <p:nvPicPr>
          <p:cNvPr id="150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631880" y="1887480"/>
            <a:ext cx="5958000" cy="1754280"/>
          </a:xfrm>
          <a:prstGeom prst="rect">
            <a:avLst/>
          </a:prstGeom>
          <a:ln>
            <a:noFill/>
          </a:ln>
        </p:spPr>
      </p:pic>
      <p:pic>
        <p:nvPicPr>
          <p:cNvPr id="151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647720" y="3686040"/>
            <a:ext cx="5931000" cy="1758960"/>
          </a:xfrm>
          <a:prstGeom prst="rect">
            <a:avLst/>
          </a:prstGeom>
          <a:ln>
            <a:noFill/>
          </a:ln>
        </p:spPr>
      </p:pic>
      <p:sp>
        <p:nvSpPr>
          <p:cNvPr id="152" name="CustomShape 3"/>
          <p:cNvSpPr/>
          <p:nvPr/>
        </p:nvSpPr>
        <p:spPr>
          <a:xfrm>
            <a:off x="228600" y="5576760"/>
            <a:ext cx="8915400" cy="916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rIns="90000" tIns="46800" bIns="468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>
                <a:latin typeface="Times New Roman"/>
                <a:ea typeface="DejaVu Sans"/>
              </a:rPr>
              <a:t>Κ</a:t>
            </a:r>
            <a:r>
              <a:rPr lang="en-US">
                <a:latin typeface="Times New Roman"/>
                <a:ea typeface="ＭＳ Ｐゴシック"/>
              </a:rPr>
              <a:t>άθε ‘οικογένεια’ λεπτονίων </a:t>
            </a:r>
            <a:r>
              <a:rPr lang="en-US">
                <a:solidFill>
                  <a:srgbClr val="ff0000"/>
                </a:solidFill>
                <a:latin typeface="Times New Roman"/>
                <a:ea typeface="ＭＳ Ｐゴシック"/>
              </a:rPr>
              <a:t>ΔΙΑΤΗΡΕΙ</a:t>
            </a:r>
            <a:r>
              <a:rPr lang="en-US">
                <a:latin typeface="Times New Roman"/>
                <a:ea typeface="ＭＳ Ｐゴシック"/>
              </a:rPr>
              <a:t>  τον αντίστοιχο Λεπτονικό Αριθμό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>
                <a:latin typeface="Times New Roman"/>
                <a:ea typeface="DejaVu Sans"/>
              </a:rPr>
              <a:t>Ο Λεπτονικ</a:t>
            </a:r>
            <a:r>
              <a:rPr lang="en-US">
                <a:latin typeface="Times New Roman"/>
                <a:ea typeface="ＭＳ Ｐゴシック"/>
              </a:rPr>
              <a:t>ός αριθμός  </a:t>
            </a:r>
            <a:r>
              <a:rPr lang="en-US">
                <a:solidFill>
                  <a:srgbClr val="ff0000"/>
                </a:solidFill>
                <a:latin typeface="Times New Roman"/>
                <a:ea typeface="ＭＳ Ｐゴシック"/>
              </a:rPr>
              <a:t>ΔΙΑΤΗΡΕΙΤΑΙ ΠΑΝΤΑ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0" y="969840"/>
            <a:ext cx="9144000" cy="2687760"/>
          </a:xfrm>
          <a:prstGeom prst="rect">
            <a:avLst/>
          </a:prstGeom>
          <a:solidFill>
            <a:srgbClr val="ccffff"/>
          </a:solidFill>
          <a:ln>
            <a:noFill/>
          </a:ln>
        </p:spPr>
      </p:sp>
      <p:sp>
        <p:nvSpPr>
          <p:cNvPr id="154" name="CustomShape 2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l-GR" sz="3600">
                <a:latin typeface="Calibri"/>
              </a:rPr>
              <a:t>Κουάρκ και Λεπτόνια</a:t>
            </a:r>
            <a:r>
              <a:rPr lang="el-GR" sz="3600">
                <a:latin typeface="Calibri"/>
              </a:rPr>
              <a:t>
</a:t>
            </a:r>
            <a:endParaRPr/>
          </a:p>
        </p:txBody>
      </p:sp>
      <p:graphicFrame>
        <p:nvGraphicFramePr>
          <p:cNvPr id="155" name="Table 3"/>
          <p:cNvGraphicFramePr/>
          <p:nvPr/>
        </p:nvGraphicFramePr>
        <p:xfrm>
          <a:off x="257040" y="2236680"/>
          <a:ext cx="2534760" cy="10411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52092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u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c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t</a:t>
                      </a:r>
                      <a:endParaRPr/>
                    </a:p>
                  </a:txBody>
                  <a:tcPr/>
                </a:tc>
              </a:tr>
              <a:tr h="52056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d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b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6" name="CustomShape 4"/>
          <p:cNvSpPr/>
          <p:nvPr/>
        </p:nvSpPr>
        <p:spPr>
          <a:xfrm>
            <a:off x="157320" y="1527120"/>
            <a:ext cx="2147760" cy="486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/>
            <a:r>
              <a:rPr b="1" lang="el-GR" sz="2600">
                <a:latin typeface="Arial"/>
              </a:rPr>
              <a:t>Κουάρκ</a:t>
            </a:r>
            <a:endParaRPr/>
          </a:p>
        </p:txBody>
      </p:sp>
      <p:graphicFrame>
        <p:nvGraphicFramePr>
          <p:cNvPr id="157" name="Table 5"/>
          <p:cNvGraphicFramePr/>
          <p:nvPr/>
        </p:nvGraphicFramePr>
        <p:xfrm>
          <a:off x="3262320" y="1003320"/>
          <a:ext cx="5714280" cy="226800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Φορτίο (Q)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Αντίστοιος Αριθμός “γεύσης”</a:t>
                      </a:r>
                      <a:endParaRPr/>
                    </a:p>
                  </a:txBody>
                  <a:tcPr/>
                </a:tc>
              </a:tr>
              <a:tr h="579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+2/3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</a:t>
                      </a:r>
                      <a:endParaRPr/>
                    </a:p>
                  </a:txBody>
                  <a:tcPr/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-1/3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+1/3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-1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8" name="CustomShape 6"/>
          <p:cNvSpPr/>
          <p:nvPr/>
        </p:nvSpPr>
        <p:spPr>
          <a:xfrm>
            <a:off x="3182760" y="3189240"/>
            <a:ext cx="57150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/>
            <a:r>
              <a:rPr lang="el-GR" sz="2000">
                <a:solidFill>
                  <a:srgbClr val="ff0000"/>
                </a:solidFill>
                <a:latin typeface="Arial"/>
              </a:rPr>
              <a:t>Λεπτονικός Αριθμός = 0 γιά όλα τα κουάρκ</a:t>
            </a:r>
            <a:endParaRPr/>
          </a:p>
        </p:txBody>
      </p:sp>
      <p:graphicFrame>
        <p:nvGraphicFramePr>
          <p:cNvPr id="159" name="Table 7"/>
          <p:cNvGraphicFramePr/>
          <p:nvPr/>
        </p:nvGraphicFramePr>
        <p:xfrm>
          <a:off x="257040" y="5261040"/>
          <a:ext cx="2534760" cy="1120320"/>
        </p:xfrm>
        <a:graphic>
          <a:graphicData uri="http://schemas.openxmlformats.org/drawingml/2006/table">
            <a:tbl>
              <a:tblPr/>
              <a:tblGrid>
                <a:gridCol w="844920"/>
                <a:gridCol w="845280"/>
                <a:gridCol w="844920"/>
              </a:tblGrid>
              <a:tr h="606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baseline="-33000">
                          <a:latin typeface="Arial"/>
                          <a:ea typeface="DejaVu Sans"/>
                        </a:rPr>
                        <a:t>e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baseline="-33000">
                          <a:latin typeface="Arial"/>
                          <a:ea typeface="DejaVu Sans"/>
                        </a:rPr>
                        <a:t>μ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ν</a:t>
                      </a:r>
                      <a:r>
                        <a:rPr b="1" lang="el-GR" sz="2600" baseline="-33000">
                          <a:latin typeface="Arial"/>
                          <a:ea typeface="DejaVu Sans"/>
                        </a:rPr>
                        <a:t>τ</a:t>
                      </a:r>
                      <a:endParaRPr/>
                    </a:p>
                  </a:txBody>
                  <a:tcPr/>
                </a:tc>
              </a:tr>
              <a:tr h="5144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e</a:t>
                      </a:r>
                      <a:r>
                        <a:rPr b="1" lang="el-GR" sz="2600" baseline="33000">
                          <a:latin typeface="Arial"/>
                          <a:ea typeface="DejaVu Sans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μ</a:t>
                      </a:r>
                      <a:r>
                        <a:rPr b="1" lang="el-GR" sz="2600" baseline="33000">
                          <a:latin typeface="Arial"/>
                          <a:ea typeface="DejaVu Sans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b="1" lang="el-GR" sz="2600">
                          <a:latin typeface="Arial"/>
                          <a:ea typeface="DejaVu Sans"/>
                        </a:rPr>
                        <a:t>τ</a:t>
                      </a:r>
                      <a:r>
                        <a:rPr b="1" lang="el-GR" sz="2600" baseline="33000">
                          <a:latin typeface="Arial"/>
                          <a:ea typeface="DejaVu Sans"/>
                        </a:rPr>
                        <a:t>-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0" name="CustomShape 8"/>
          <p:cNvSpPr/>
          <p:nvPr/>
        </p:nvSpPr>
        <p:spPr>
          <a:xfrm>
            <a:off x="157320" y="4478400"/>
            <a:ext cx="2147760" cy="48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/>
            <a:r>
              <a:rPr b="1" lang="el-GR" sz="2600">
                <a:latin typeface="Arial"/>
              </a:rPr>
              <a:t>Λεπτόνια</a:t>
            </a:r>
            <a:endParaRPr/>
          </a:p>
        </p:txBody>
      </p:sp>
      <p:graphicFrame>
        <p:nvGraphicFramePr>
          <p:cNvPr id="161" name="Table 9"/>
          <p:cNvGraphicFramePr/>
          <p:nvPr/>
        </p:nvGraphicFramePr>
        <p:xfrm>
          <a:off x="3263760" y="4207680"/>
          <a:ext cx="5714280" cy="2268360"/>
        </p:xfrm>
        <a:graphic>
          <a:graphicData uri="http://schemas.openxmlformats.org/drawingml/2006/table">
            <a:tbl>
              <a:tblPr/>
              <a:tblGrid>
                <a:gridCol w="1903680"/>
                <a:gridCol w="1903680"/>
                <a:gridCol w="1907280"/>
              </a:tblGrid>
              <a:tr h="117324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Φορτίο (Q)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Βαρυονικός Αριθμός (Β)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Αντίστοιος Λεπτονικός Αριθμός</a:t>
                      </a:r>
                      <a:endParaRPr/>
                    </a:p>
                  </a:txBody>
                  <a:tcPr/>
                </a:tc>
              </a:tr>
              <a:tr h="57960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</a:t>
                      </a:r>
                      <a:endParaRPr/>
                    </a:p>
                  </a:txBody>
                  <a:tcPr/>
                </a:tc>
              </a:tr>
              <a:tr h="515880"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-1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 algn="ctr">
                        <a:lnSpc>
                          <a:spcPct val="104000"/>
                        </a:lnSpc>
                      </a:pPr>
                      <a:r>
                        <a:rPr lang="el-GR" sz="2000">
                          <a:latin typeface="Arial"/>
                          <a:ea typeface="DejaVu Sans"/>
                        </a:rPr>
                        <a:t>+1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2" name="CustomShape 10"/>
          <p:cNvSpPr/>
          <p:nvPr/>
        </p:nvSpPr>
        <p:spPr>
          <a:xfrm>
            <a:off x="374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63" name="CustomShape 11"/>
          <p:cNvSpPr/>
          <p:nvPr/>
        </p:nvSpPr>
        <p:spPr>
          <a:xfrm>
            <a:off x="1166760" y="20588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64" name="CustomShape 12"/>
          <p:cNvSpPr/>
          <p:nvPr/>
        </p:nvSpPr>
        <p:spPr>
          <a:xfrm>
            <a:off x="2066760" y="2060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65" name="CustomShape 13"/>
          <p:cNvSpPr/>
          <p:nvPr/>
        </p:nvSpPr>
        <p:spPr>
          <a:xfrm>
            <a:off x="206676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66" name="CustomShape 14"/>
          <p:cNvSpPr/>
          <p:nvPr/>
        </p:nvSpPr>
        <p:spPr>
          <a:xfrm>
            <a:off x="120348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67" name="CustomShape 15"/>
          <p:cNvSpPr/>
          <p:nvPr/>
        </p:nvSpPr>
        <p:spPr>
          <a:xfrm>
            <a:off x="339840" y="4976640"/>
            <a:ext cx="685800" cy="1600200"/>
          </a:xfrm>
          <a:prstGeom prst="ellipse">
            <a:avLst/>
          </a:prstGeom>
          <a:noFill/>
          <a:ln w="9360">
            <a:solidFill>
              <a:srgbClr val="000000"/>
            </a:solidFill>
            <a:round/>
          </a:ln>
        </p:spPr>
      </p:sp>
      <p:sp>
        <p:nvSpPr>
          <p:cNvPr id="168" name="CustomShape 16"/>
          <p:cNvSpPr/>
          <p:nvPr/>
        </p:nvSpPr>
        <p:spPr>
          <a:xfrm>
            <a:off x="3229200" y="3872520"/>
            <a:ext cx="5715000" cy="395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/>
            <a:r>
              <a:rPr lang="el-GR" sz="2000">
                <a:solidFill>
                  <a:srgbClr val="ff0000"/>
                </a:solidFill>
                <a:latin typeface="Arial"/>
              </a:rPr>
              <a:t>Βαρυονικός Αριθμός = 0 γιά όλα τα λεπτόνια</a:t>
            </a: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84600" y="156600"/>
            <a:ext cx="8915400" cy="887400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el-GR" sz="2800">
                <a:latin typeface="Calibri"/>
                <a:ea typeface="DejaVu Sans"/>
              </a:rPr>
              <a:t>Όμως δεν παρατηρούμε ελεύθερα τα “γυμνά” κουάρκ - Σωματίδια που παρατηρούμε στη φύση</a:t>
            </a:r>
            <a:endParaRPr/>
          </a:p>
        </p:txBody>
      </p:sp>
      <p:sp>
        <p:nvSpPr>
          <p:cNvPr id="170" name="CustomShape 2"/>
          <p:cNvSpPr/>
          <p:nvPr/>
        </p:nvSpPr>
        <p:spPr>
          <a:xfrm>
            <a:off x="144000" y="1159560"/>
            <a:ext cx="8675640" cy="5229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Font typeface="Times New Roman"/>
              <a:buChar char="•"/>
            </a:pPr>
            <a:r>
              <a:rPr b="1" lang="en-US" sz="2400" u="sng">
                <a:latin typeface="Calibri"/>
                <a:ea typeface="DejaVu Sans"/>
              </a:rPr>
              <a:t>Λεπτόνια </a:t>
            </a:r>
            <a:r>
              <a:rPr lang="en-US" sz="2400" u="sng">
                <a:latin typeface="Calibri"/>
                <a:ea typeface="DejaVu Sans"/>
              </a:rPr>
              <a:t>(π.χ., το ηλεκτρόνιο)</a:t>
            </a:r>
            <a:endParaRPr/>
          </a:p>
          <a:p>
            <a:pPr lvl="1">
              <a:lnSpc>
                <a:spcPct val="100000"/>
              </a:lnSpc>
              <a:buFont typeface="Calibri"/>
              <a:buChar char="–"/>
            </a:pP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σημειακά – δεν έχουν δομή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 sz="2000">
                <a:solidFill>
                  <a:srgbClr val="ff0000"/>
                </a:solidFill>
                <a:latin typeface="Calibri"/>
                <a:ea typeface="ＭＳ Ｐゴシック"/>
              </a:rPr>
              <a:t>Κάθε οικογένεια έχει τον δικό της Λεπτονικό αριθμό</a:t>
            </a:r>
            <a:endParaRPr/>
          </a:p>
          <a:p>
            <a:pPr>
              <a:lnSpc>
                <a:spcPct val="100000"/>
              </a:lnSpc>
              <a:buFont typeface="Calibri"/>
              <a:buChar char="•"/>
            </a:pPr>
            <a:r>
              <a:rPr b="1" lang="en-US" sz="2400" u="sng">
                <a:latin typeface="Calibri"/>
                <a:ea typeface="DejaVu Sans"/>
              </a:rPr>
              <a:t>Αδρόνια </a:t>
            </a:r>
            <a:r>
              <a:rPr lang="en-US" sz="2400" u="sng">
                <a:latin typeface="Calibri"/>
                <a:ea typeface="DejaVu Sans"/>
              </a:rPr>
              <a:t>(π.χ., το πρωτόνιο)</a:t>
            </a:r>
            <a:endParaRPr/>
          </a:p>
          <a:p>
            <a:pPr lvl="1">
              <a:lnSpc>
                <a:spcPct val="100000"/>
              </a:lnSpc>
              <a:buFont typeface="Calibri"/>
              <a:buChar char="–"/>
            </a:pP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Φτιαγμένα από κουάρκ  (τα κουάρκ δεν τα βλέπουμε ελεύθερα – μόνο μέσα σε αδρόνια)</a:t>
            </a:r>
            <a:endParaRPr/>
          </a:p>
          <a:p>
            <a:pPr lvl="2">
              <a:lnSpc>
                <a:spcPct val="100000"/>
              </a:lnSpc>
              <a:buFont typeface="Calibri"/>
              <a:buChar char="•"/>
            </a:pP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Βαρυόνια – </a:t>
            </a:r>
            <a:r>
              <a:rPr lang="en-US" sz="2200">
                <a:solidFill>
                  <a:srgbClr val="0000ff"/>
                </a:solidFill>
                <a:latin typeface="Calibri"/>
                <a:ea typeface="ＭＳ Ｐゴシック"/>
              </a:rPr>
              <a:t>συνδυασμοί 3 κουάρκ</a:t>
            </a: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 lvl="3">
              <a:lnSpc>
                <a:spcPct val="100000"/>
              </a:lnSpc>
              <a:buFont typeface="Calibri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  <a:ea typeface="ＭＳ Ｐゴシック"/>
              </a:rPr>
              <a:t>π.χ, τα “νουκλεόνια”: </a:t>
            </a:r>
            <a:endParaRPr/>
          </a:p>
          <a:p>
            <a:pPr lvl="3">
              <a:lnSpc>
                <a:spcPct val="100000"/>
              </a:lnSpc>
              <a:buFont typeface="Calibri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  <a:ea typeface="ＭＳ Ｐゴシック"/>
              </a:rPr>
              <a:t>πρωτόνιο p=uud, νετρόνιο n=udd </a:t>
            </a:r>
            <a:endParaRPr/>
          </a:p>
          <a:p>
            <a:pPr lvl="3">
              <a:lnSpc>
                <a:spcPct val="100000"/>
              </a:lnSpc>
              <a:buFont typeface="Calibri"/>
              <a:buChar char="–"/>
            </a:pPr>
            <a:r>
              <a:rPr lang="en-US" sz="2000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B=1</a:t>
            </a:r>
            <a:endParaRPr/>
          </a:p>
          <a:p>
            <a:pPr lvl="2">
              <a:lnSpc>
                <a:spcPct val="100000"/>
              </a:lnSpc>
              <a:buFont typeface="Calibri"/>
              <a:buChar char="•"/>
            </a:pP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Μεσόνια – </a:t>
            </a:r>
            <a:r>
              <a:rPr lang="en-US" sz="2200">
                <a:solidFill>
                  <a:srgbClr val="0000ff"/>
                </a:solidFill>
                <a:latin typeface="Calibri"/>
                <a:ea typeface="ＭＳ Ｐゴシック"/>
              </a:rPr>
              <a:t>συνδυασμοί κουάρκ με αντι-κουάρκ</a:t>
            </a:r>
            <a:r>
              <a:rPr lang="en-US" sz="2200">
                <a:solidFill>
                  <a:srgbClr val="000000"/>
                </a:solidFill>
                <a:latin typeface="Calibri"/>
                <a:ea typeface="ＭＳ Ｐゴシック"/>
              </a:rPr>
              <a:t> </a:t>
            </a:r>
            <a:endParaRPr/>
          </a:p>
          <a:p>
            <a:pPr lvl="3">
              <a:lnSpc>
                <a:spcPct val="100000"/>
              </a:lnSpc>
              <a:buFont typeface="Calibri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  <a:ea typeface="ＭＳ Ｐゴシック"/>
              </a:rPr>
              <a:t>π.χ. πιόνια: π</a:t>
            </a:r>
            <a:r>
              <a:rPr lang="en-US" sz="2000" baseline="33000">
                <a:solidFill>
                  <a:srgbClr val="000000"/>
                </a:solidFill>
                <a:latin typeface="Calibri"/>
                <a:ea typeface="ＭＳ Ｐゴシック"/>
              </a:rPr>
              <a:t>+</a:t>
            </a:r>
            <a:r>
              <a:rPr lang="en-US" sz="2000">
                <a:solidFill>
                  <a:srgbClr val="000000"/>
                </a:solidFill>
                <a:latin typeface="Calibri"/>
                <a:ea typeface="ＭＳ Ｐゴシック"/>
              </a:rPr>
              <a:t>=ud, D</a:t>
            </a:r>
            <a:r>
              <a:rPr lang="en-US" sz="2000" baseline="33000">
                <a:solidFill>
                  <a:srgbClr val="000000"/>
                </a:solidFill>
                <a:latin typeface="Calibri"/>
                <a:ea typeface="ＭＳ Ｐゴシック"/>
              </a:rPr>
              <a:t>-</a:t>
            </a:r>
            <a:r>
              <a:rPr lang="en-US" sz="2000">
                <a:solidFill>
                  <a:srgbClr val="000000"/>
                </a:solidFill>
                <a:latin typeface="Calibri"/>
                <a:ea typeface="ＭＳ Ｐゴシック"/>
              </a:rPr>
              <a:t>=cd,  π</a:t>
            </a:r>
            <a:r>
              <a:rPr lang="en-US" sz="2000" baseline="33000">
                <a:solidFill>
                  <a:srgbClr val="000000"/>
                </a:solidFill>
                <a:latin typeface="Calibri"/>
                <a:ea typeface="ＭＳ Ｐゴシック"/>
              </a:rPr>
              <a:t>0</a:t>
            </a:r>
            <a:r>
              <a:rPr lang="en-US" sz="2000">
                <a:solidFill>
                  <a:srgbClr val="000000"/>
                </a:solidFill>
                <a:latin typeface="Calibri"/>
                <a:ea typeface="ＭＳ Ｐゴシック"/>
              </a:rPr>
              <a:t> = uu και dd</a:t>
            </a:r>
            <a:endParaRPr/>
          </a:p>
          <a:p>
            <a:pPr lvl="3">
              <a:lnSpc>
                <a:spcPct val="100000"/>
              </a:lnSpc>
              <a:buFont typeface="Times New Roman"/>
              <a:buChar char="–"/>
            </a:pPr>
            <a:r>
              <a:rPr lang="en-US" sz="2000">
                <a:solidFill>
                  <a:srgbClr val="ff0000"/>
                </a:solidFill>
                <a:latin typeface="Calibri"/>
                <a:ea typeface="ＭＳ Ｐゴシック"/>
              </a:rPr>
              <a:t>Έχουν Bαρυονικό αριθμό B=0</a:t>
            </a:r>
            <a:endParaRPr/>
          </a:p>
        </p:txBody>
      </p:sp>
      <p:sp>
        <p:nvSpPr>
          <p:cNvPr id="171" name="Line 3"/>
          <p:cNvSpPr/>
          <p:nvPr/>
        </p:nvSpPr>
        <p:spPr>
          <a:xfrm>
            <a:off x="325296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72" name="Line 4"/>
          <p:cNvSpPr/>
          <p:nvPr/>
        </p:nvSpPr>
        <p:spPr>
          <a:xfrm>
            <a:off x="534204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73" name="Line 5"/>
          <p:cNvSpPr/>
          <p:nvPr/>
        </p:nvSpPr>
        <p:spPr>
          <a:xfrm>
            <a:off x="6205680" y="5694480"/>
            <a:ext cx="136440" cy="144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