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6.jpeg" ContentType="image/jpeg"/>
  <Override PartName="/ppt/media/image2.png" ContentType="image/png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62129838-A80B-42E2-AD34-010158D5E6E4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C564996D-707B-438E-A749-2B6FFD8B2005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DF39159C-CB31-4E89-B79B-3BC4E86DF8A7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7CD062BC-77D5-43FE-85CE-D0DC4D27F046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228600" y="390600"/>
            <a:ext cx="9601200" cy="509796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Ακήσεις #1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Μήκος κύματος σωματιδίων, χρόνος ζωής και ραδιοχρονολόγηση, ενεργός διατομή, μέγεθος πυρήνων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n-GB" sz="3200" spc="-1" strike="noStrike">
                <a:solidFill>
                  <a:srgbClr val="333399"/>
                </a:solidFill>
                <a:latin typeface="DejaVu Sans"/>
              </a:rPr>
              <a:t> 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Shape 1"/>
          <p:cNvSpPr txBox="1"/>
          <p:nvPr/>
        </p:nvSpPr>
        <p:spPr>
          <a:xfrm>
            <a:off x="504000" y="48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1.9:</a:t>
            </a:r>
            <a:r>
              <a:rPr b="0" lang="en-GB" sz="2800" spc="-1" strike="noStrike">
                <a:latin typeface="Bitstream Vera Sans"/>
              </a:rPr>
              <a:t> Νόμοι διατήρησης στοιχειωδών σωματιδίων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04" name="TextShape 2"/>
          <p:cNvSpPr txBox="1"/>
          <p:nvPr/>
        </p:nvSpPr>
        <p:spPr>
          <a:xfrm>
            <a:off x="0" y="1143000"/>
            <a:ext cx="9829800" cy="59436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* Άσκηση 3.2 του βιβλίου C&amp;G, και 1.2 του βιβλίου Χ.Ε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</p:txBody>
      </p:sp>
      <p:pic>
        <p:nvPicPr>
          <p:cNvPr id="205" name="" descr=""/>
          <p:cNvPicPr/>
          <p:nvPr/>
        </p:nvPicPr>
        <p:blipFill>
          <a:blip r:embed="rId1"/>
          <a:stretch/>
        </p:blipFill>
        <p:spPr>
          <a:xfrm>
            <a:off x="1285200" y="1893600"/>
            <a:ext cx="8037720" cy="2286000"/>
          </a:xfrm>
          <a:prstGeom prst="rect">
            <a:avLst/>
          </a:prstGeom>
          <a:ln>
            <a:noFill/>
          </a:ln>
        </p:spPr>
      </p:pic>
      <p:sp>
        <p:nvSpPr>
          <p:cNvPr id="206" name="TextShape 3"/>
          <p:cNvSpPr txBox="1"/>
          <p:nvPr/>
        </p:nvSpPr>
        <p:spPr>
          <a:xfrm>
            <a:off x="408600" y="2548800"/>
            <a:ext cx="891000" cy="684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1.9A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</p:txBody>
      </p:sp>
      <p:sp>
        <p:nvSpPr>
          <p:cNvPr id="207" name="TextShape 4"/>
          <p:cNvSpPr txBox="1"/>
          <p:nvPr/>
        </p:nvSpPr>
        <p:spPr>
          <a:xfrm>
            <a:off x="228960" y="4780800"/>
            <a:ext cx="886320" cy="684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1.9B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</p:txBody>
      </p:sp>
      <p:pic>
        <p:nvPicPr>
          <p:cNvPr id="208" name="" descr=""/>
          <p:cNvPicPr/>
          <p:nvPr/>
        </p:nvPicPr>
        <p:blipFill>
          <a:blip r:embed="rId2"/>
          <a:stretch/>
        </p:blipFill>
        <p:spPr>
          <a:xfrm>
            <a:off x="1400400" y="4775400"/>
            <a:ext cx="2216880" cy="1328400"/>
          </a:xfrm>
          <a:prstGeom prst="rect">
            <a:avLst/>
          </a:prstGeom>
          <a:ln>
            <a:noFill/>
          </a:ln>
        </p:spPr>
      </p:pic>
      <p:pic>
        <p:nvPicPr>
          <p:cNvPr id="209" name="" descr=""/>
          <p:cNvPicPr/>
          <p:nvPr/>
        </p:nvPicPr>
        <p:blipFill>
          <a:blip r:embed="rId3"/>
          <a:stretch/>
        </p:blipFill>
        <p:spPr>
          <a:xfrm>
            <a:off x="1473480" y="6161760"/>
            <a:ext cx="2176200" cy="442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5486400" y="5643000"/>
            <a:ext cx="45234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1" name="TextShape 2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Σχετικιστική κινηματική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2" name="TextShape 3"/>
          <p:cNvSpPr txBox="1"/>
          <p:nvPr/>
        </p:nvSpPr>
        <p:spPr>
          <a:xfrm>
            <a:off x="156600" y="4534200"/>
            <a:ext cx="9829800" cy="832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13" name="Formula 4"/>
              <p:cNvSpPr txBox="1"/>
              <p:nvPr/>
            </p:nvSpPr>
            <p:spPr>
              <a:xfrm>
                <a:off x="603360" y="5100120"/>
                <a:ext cx="2592720" cy="433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pc</m:t>
                            </m:r>
                          </m:e>
                        </m:d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+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m</m:t>
                            </m:r>
                            <m:sSup>
                              <m:e>
                                <m:r>
                                  <m:t xml:space="preserve">c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14" name="Formula 5"/>
              <p:cNvSpPr txBox="1"/>
              <p:nvPr/>
            </p:nvSpPr>
            <p:spPr>
              <a:xfrm>
                <a:off x="639720" y="2832480"/>
                <a:ext cx="6287400" cy="433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γενικά</m:t>
                    </m:r>
                    <m:r>
                      <m:t xml:space="preserve">,</m:t>
                    </m:r>
                    <m:r>
                      <m:t xml:space="preserve">με</m:t>
                    </m:r>
                    <m:r>
                      <m:t xml:space="preserve">κινητική</m:t>
                    </m:r>
                    <m:r>
                      <m:t xml:space="preserve">ενέργεια</m:t>
                    </m:r>
                    <m:r>
                      <m:rPr>
                        <m:lit/>
                        <m:nor/>
                      </m:rPr>
                      <m:t xml:space="preserve"> </m:t>
                    </m:r>
                    <m:r>
                      <m:t xml:space="preserve">Κ</m:t>
                    </m:r>
                    <m:r>
                      <m:t xml:space="preserve">,</m:t>
                    </m:r>
                    <m:r>
                      <m:t xml:space="preserve">έχουμε</m:t>
                    </m:r>
                    <m:r>
                      <m:t xml:space="preserve">:</m:t>
                    </m:r>
                    <m:r>
                      <m:t xml:space="preserve">E</m:t>
                    </m:r>
                    <m:r>
                      <m:t xml:space="preserve">=</m:t>
                    </m:r>
                    <m:r>
                      <m:t xml:space="preserve">Κ</m:t>
                    </m:r>
                    <m:r>
                      <m:t xml:space="preserve">+</m:t>
                    </m:r>
                    <m:r>
                      <m:t xml:space="preserve">m</m:t>
                    </m:r>
                    <m:sSup>
                      <m:e>
                        <m:r>
                          <m:t xml:space="preserve">c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15" name="Formula 6"/>
              <p:cNvSpPr txBox="1"/>
              <p:nvPr/>
            </p:nvSpPr>
            <p:spPr>
              <a:xfrm>
                <a:off x="565200" y="3556080"/>
                <a:ext cx="7432920" cy="614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r>
                      <m:t xml:space="preserve">m</m:t>
                    </m:r>
                    <m:r>
                      <m:t xml:space="preserve">γ</m:t>
                    </m:r>
                    <m:sSup>
                      <m:e>
                        <m:r>
                          <m:t xml:space="preserve">c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,</m:t>
                    </m:r>
                    <m:r>
                      <m:t xml:space="preserve">όπου</m:t>
                    </m:r>
                    <m:r>
                      <m:rPr>
                        <m:lit/>
                        <m:nor/>
                      </m:rPr>
                      <m:t xml:space="preserve"> </m:t>
                    </m:r>
                    <m:r>
                      <m:t xml:space="preserve">γ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sSup>
                              <m:e>
                                <m:r>
                                  <m:t xml:space="preserve">β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m:t xml:space="preserve">,</m:t>
                    </m:r>
                    <m:r>
                      <m:t xml:space="preserve">και</m:t>
                    </m:r>
                    <m:r>
                      <m:t xml:space="preserve">β</m:t>
                    </m:r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υ</m:t>
                        </m:r>
                      </m:num>
                      <m:den>
                        <m:r>
                          <m:t xml:space="preserve">c</m:t>
                        </m:r>
                      </m:den>
                    </m:f>
                    <m:r>
                      <m:t xml:space="preserve">,</m:t>
                    </m:r>
                    <m:r>
                      <m:t xml:space="preserve">με</m:t>
                    </m:r>
                    <m:r>
                      <m:t xml:space="preserve">υ</m:t>
                    </m:r>
                    <m:r>
                      <m:t xml:space="preserve">=</m:t>
                    </m:r>
                    <m:r>
                      <m:t xml:space="preserve">ταχύτητα</m:t>
                    </m:r>
                    <m:r>
                      <m:t xml:space="preserve">σωματιδίου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16" name="Formula 7"/>
              <p:cNvSpPr txBox="1"/>
              <p:nvPr/>
            </p:nvSpPr>
            <p:spPr>
              <a:xfrm>
                <a:off x="640080" y="4380840"/>
                <a:ext cx="4107960" cy="39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m</m:t>
                    </m:r>
                    <m:r>
                      <m:t xml:space="preserve">γ</m:t>
                    </m:r>
                    <m:r>
                      <m:t xml:space="preserve">υ</m:t>
                    </m:r>
                    <m:r>
                      <m:t xml:space="preserve">=</m:t>
                    </m:r>
                    <m:r>
                      <m:t xml:space="preserve">m</m:t>
                    </m:r>
                    <m:r>
                      <m:t xml:space="preserve">γ</m:t>
                    </m:r>
                    <m:r>
                      <m:t xml:space="preserve">β</m:t>
                    </m:r>
                    <m:r>
                      <m:t xml:space="preserve">c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ορμή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17" name="TextShape 8"/>
          <p:cNvSpPr txBox="1"/>
          <p:nvPr/>
        </p:nvSpPr>
        <p:spPr>
          <a:xfrm>
            <a:off x="360" y="754560"/>
            <a:ext cx="9829800" cy="457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Σχετικιστική κινηματική:</a:t>
            </a:r>
            <a:endParaRPr b="0" lang="en-GB" sz="2200" spc="-1" strike="noStrike">
              <a:latin typeface="Bitstream Vera Sans"/>
            </a:endParaRPr>
          </a:p>
        </p:txBody>
      </p:sp>
      <p:pic>
        <p:nvPicPr>
          <p:cNvPr id="218" name="" descr=""/>
          <p:cNvPicPr/>
          <p:nvPr/>
        </p:nvPicPr>
        <p:blipFill>
          <a:blip r:embed="rId1"/>
          <a:stretch/>
        </p:blipFill>
        <p:spPr>
          <a:xfrm>
            <a:off x="6836400" y="1285560"/>
            <a:ext cx="2008440" cy="1953000"/>
          </a:xfrm>
          <a:prstGeom prst="rect">
            <a:avLst/>
          </a:prstGeom>
          <a:ln>
            <a:noFill/>
          </a:ln>
        </p:spPr>
      </p:pic>
      <p:sp>
        <p:nvSpPr>
          <p:cNvPr id="219" name="TextShape 9"/>
          <p:cNvSpPr txBox="1"/>
          <p:nvPr/>
        </p:nvSpPr>
        <p:spPr>
          <a:xfrm>
            <a:off x="37800" y="1712880"/>
            <a:ext cx="140904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ff0000"/>
                </a:solidFill>
                <a:latin typeface="DejaVu Sans"/>
              </a:rPr>
              <a:t>ενέργεια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20" name="TextShape 10"/>
          <p:cNvSpPr txBox="1"/>
          <p:nvPr/>
        </p:nvSpPr>
        <p:spPr>
          <a:xfrm>
            <a:off x="1532520" y="1949760"/>
            <a:ext cx="87876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0000ff"/>
                </a:solidFill>
                <a:latin typeface="DejaVu Sans"/>
              </a:rPr>
              <a:t>μάζα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21" name="TextShape 11"/>
          <p:cNvSpPr txBox="1"/>
          <p:nvPr/>
        </p:nvSpPr>
        <p:spPr>
          <a:xfrm>
            <a:off x="2768400" y="2034360"/>
            <a:ext cx="371196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DejaVu Sans"/>
              </a:rPr>
              <a:t>c = ταχύτητα του φωτός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22" name="TextShape 12"/>
          <p:cNvSpPr txBox="1"/>
          <p:nvPr/>
        </p:nvSpPr>
        <p:spPr>
          <a:xfrm>
            <a:off x="1132200" y="1094760"/>
            <a:ext cx="6713640" cy="863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200" spc="-1" strike="noStrike">
                <a:solidFill>
                  <a:srgbClr val="ff0000"/>
                </a:solidFill>
                <a:latin typeface="DejaVu Sans"/>
              </a:rPr>
              <a:t>E</a:t>
            </a:r>
            <a:r>
              <a:rPr b="0" lang="en-US" sz="3200" spc="-1" strike="noStrike">
                <a:solidFill>
                  <a:srgbClr val="3333cc"/>
                </a:solidFill>
                <a:latin typeface="DejaVu Sans"/>
              </a:rPr>
              <a:t> = m</a:t>
            </a: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c</a:t>
            </a:r>
            <a:r>
              <a:rPr b="0" lang="en-US" sz="3200" spc="-1" strike="noStrike" baseline="30000">
                <a:solidFill>
                  <a:srgbClr val="000000"/>
                </a:solidFill>
                <a:latin typeface="DejaVu Sans"/>
              </a:rPr>
              <a:t>2  </a:t>
            </a:r>
            <a:r>
              <a:rPr b="0" lang="en-US" sz="2000" spc="-1" strike="noStrike">
                <a:solidFill>
                  <a:srgbClr val="000000"/>
                </a:solidFill>
                <a:latin typeface="DejaVu Sans"/>
              </a:rPr>
              <a:t>= η ενέργεια πού έχω επειδή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DejaVu Sans"/>
              </a:rPr>
              <a:t>                         </a:t>
            </a:r>
            <a:r>
              <a:rPr b="0" lang="en-US" sz="2000" spc="-1" strike="noStrike">
                <a:solidFill>
                  <a:srgbClr val="000000"/>
                </a:solidFill>
                <a:latin typeface="DejaVu Sans"/>
              </a:rPr>
              <a:t>απλά και μόνο έχω μάζα m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23" name="Line 13"/>
          <p:cNvSpPr/>
          <p:nvPr/>
        </p:nvSpPr>
        <p:spPr>
          <a:xfrm flipV="1">
            <a:off x="975600" y="1586160"/>
            <a:ext cx="22860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4" name="Line 14"/>
          <p:cNvSpPr/>
          <p:nvPr/>
        </p:nvSpPr>
        <p:spPr>
          <a:xfrm flipV="1">
            <a:off x="1974600" y="1670760"/>
            <a:ext cx="22860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5" name="Line 15"/>
          <p:cNvSpPr/>
          <p:nvPr/>
        </p:nvSpPr>
        <p:spPr>
          <a:xfrm flipH="1" flipV="1">
            <a:off x="2588400" y="1670760"/>
            <a:ext cx="383400" cy="38664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6" name="CustomShape 16"/>
          <p:cNvSpPr/>
          <p:nvPr/>
        </p:nvSpPr>
        <p:spPr>
          <a:xfrm>
            <a:off x="7423200" y="828360"/>
            <a:ext cx="2514600" cy="914400"/>
          </a:xfrm>
          <a:prstGeom prst="wedgeRoundRectCallout">
            <a:avLst>
              <a:gd name="adj1" fmla="val -27171"/>
              <a:gd name="adj2" fmla="val 87935"/>
              <a:gd name="adj3" fmla="val 16667"/>
            </a:avLst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Η μάζα είναι μια μορφή ενέργειας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27" name="TextShape 17"/>
          <p:cNvSpPr txBox="1"/>
          <p:nvPr/>
        </p:nvSpPr>
        <p:spPr>
          <a:xfrm>
            <a:off x="3841200" y="5122800"/>
            <a:ext cx="505080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E [MeV], p [MeV/c], m [MeV/c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]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28" name="Formula 18"/>
              <p:cNvSpPr txBox="1"/>
              <p:nvPr/>
            </p:nvSpPr>
            <p:spPr>
              <a:xfrm>
                <a:off x="4203720" y="5639400"/>
                <a:ext cx="5667840" cy="433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Σημείωση: με c = </m:t>
                    </m:r>
                    <m:r>
                      <m:rPr>
                        <m:lit/>
                        <m:nor/>
                      </m:rPr>
                      <m:t xml:space="preserve">1,</m:t>
                    </m:r>
                    <m:r>
                      <m:rPr>
                        <m:lit/>
                        <m:nor/>
                      </m:rPr>
                      <m:t xml:space="preserve"> γράφουμε</m:t>
                    </m:r>
                    <m:r>
                      <m:t xml:space="preserve">: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=p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+m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rPr>
                        <m:lit/>
                        <m:nor/>
                      </m:rPr>
                      <m:t xml:space="preserve">,κλπ.</m:t>
                    </m:r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228600" y="2442600"/>
            <a:ext cx="96012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0" name="CustomShape 2"/>
          <p:cNvSpPr/>
          <p:nvPr/>
        </p:nvSpPr>
        <p:spPr>
          <a:xfrm>
            <a:off x="203400" y="577800"/>
            <a:ext cx="6400800" cy="457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1" name="TextShape 3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Μονάδες</a:t>
            </a:r>
            <a:endParaRPr b="0" lang="en-GB" sz="2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32" name="Formula 4"/>
              <p:cNvSpPr txBox="1"/>
              <p:nvPr/>
            </p:nvSpPr>
            <p:spPr>
              <a:xfrm>
                <a:off x="169200" y="2325600"/>
                <a:ext cx="9633600" cy="698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ℏ</m:t>
                    </m:r>
                    <m:r>
                      <m:rPr>
                        <m:lit/>
                        <m:nor/>
                      </m:rPr>
                      <m:t xml:space="preserve">c=</m:t>
                    </m:r>
                    <m:r>
                      <m:rPr>
                        <m:lit/>
                        <m:nor/>
                      </m:rPr>
                      <m:t xml:space="preserve">197</m:t>
                    </m:r>
                    <m:r>
                      <m:rPr>
                        <m:lit/>
                        <m:nor/>
                      </m:rPr>
                      <m:t xml:space="preserve">MeV fm, όπου </m:t>
                    </m:r>
                    <m:r>
                      <m:t xml:space="preserve">ℏ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h</m:t>
                        </m:r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2π</m:t>
                        </m:r>
                      </m:den>
                    </m:f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μονάδα δράσης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rPr>
                            <m:lit/>
                            <m:nor/>
                          </m:rPr>
                          <m:t xml:space="preserve">ενέργειας</m:t>
                        </m:r>
                        <m:r>
                          <m:t xml:space="preserve">×</m:t>
                        </m:r>
                        <m:r>
                          <m:rPr>
                            <m:lit/>
                            <m:nor/>
                          </m:rPr>
                          <m:t xml:space="preserve">χρόνου</m:t>
                        </m:r>
                      </m:e>
                    </m:d>
                    <m:r>
                      <m:t xml:space="preserve">≡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3" name="Formula 5"/>
              <p:cNvSpPr txBox="1"/>
              <p:nvPr/>
            </p:nvSpPr>
            <p:spPr>
              <a:xfrm>
                <a:off x="207720" y="612720"/>
                <a:ext cx="5780160" cy="439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c=</m:t>
                    </m:r>
                    <m:r>
                      <m:t xml:space="preserve">3</m:t>
                    </m:r>
                    <m:r>
                      <m:t xml:space="preserve">×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10</m:t>
                        </m:r>
                      </m:e>
                      <m:sup>
                        <m:r>
                          <m:t xml:space="preserve">8</m:t>
                        </m:r>
                      </m:sup>
                    </m:sSup>
                    <m:f>
                      <m:fPr>
                        <m:type m:val="lin"/>
                      </m:fPr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s</m:t>
                        </m:r>
                      </m:den>
                    </m:f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μονάδα ταχύτητας</m:t>
                    </m:r>
                    <m:r>
                      <m:t xml:space="preserve">≡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4" name="Formula 6"/>
              <p:cNvSpPr txBox="1"/>
              <p:nvPr/>
            </p:nvSpPr>
            <p:spPr>
              <a:xfrm>
                <a:off x="135720" y="1153080"/>
                <a:ext cx="8881920" cy="426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μονάδα ενέργειας</m:t>
                    </m:r>
                    <m:r>
                      <m:t xml:space="preserve">≡</m:t>
                    </m:r>
                    <m:r>
                      <m:t xml:space="preserve">eV</m:t>
                    </m:r>
                    <m:r>
                      <m:t xml:space="preserve">=</m:t>
                    </m:r>
                    <m:r>
                      <m:t xml:space="preserve">1.6</m:t>
                    </m:r>
                    <m:r>
                      <m:t xml:space="preserve">∗</m:t>
                    </m:r>
                    <m:sSup>
                      <m:e>
                        <m:r>
                          <m:t xml:space="preserve">10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19</m:t>
                        </m:r>
                      </m:sup>
                    </m:sSup>
                    <m:r>
                      <m:t xml:space="preserve">Cb</m:t>
                    </m:r>
                    <m:r>
                      <m:t xml:space="preserve">∗</m:t>
                    </m:r>
                    <m:r>
                      <m:t xml:space="preserve">V</m:t>
                    </m:r>
                    <m:r>
                      <m:t xml:space="preserve">=</m:t>
                    </m:r>
                    <m:r>
                      <m:t xml:space="preserve">1.6</m:t>
                    </m:r>
                    <m:r>
                      <m:t xml:space="preserve">∗</m:t>
                    </m:r>
                    <m:sSup>
                      <m:e>
                        <m:r>
                          <m:t xml:space="preserve">10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19</m:t>
                        </m:r>
                      </m:sup>
                    </m:sSup>
                    <m:r>
                      <m:t xml:space="preserve">Joule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35" name="TextShape 7"/>
          <p:cNvSpPr txBox="1"/>
          <p:nvPr/>
        </p:nvSpPr>
        <p:spPr>
          <a:xfrm>
            <a:off x="169200" y="1519200"/>
            <a:ext cx="8686800" cy="424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Συνήθως χρησιμοποιούμε το MeV (= 10</a:t>
            </a:r>
            <a:r>
              <a:rPr b="0" lang="en-GB" sz="2200" spc="-1" strike="noStrike" baseline="101000">
                <a:latin typeface="Bitstream Vera Sans"/>
              </a:rPr>
              <a:t>9</a:t>
            </a:r>
            <a:r>
              <a:rPr b="0" lang="en-GB" sz="2200" spc="-1" strike="noStrike">
                <a:latin typeface="Bitstream Vera Sans"/>
              </a:rPr>
              <a:t> eV)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36" name="TextShape 8"/>
          <p:cNvSpPr txBox="1"/>
          <p:nvPr/>
        </p:nvSpPr>
        <p:spPr>
          <a:xfrm>
            <a:off x="131040" y="2069280"/>
            <a:ext cx="6058800" cy="424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Σταθερά του Plank =</a:t>
            </a:r>
            <a:r>
              <a:rPr b="1" lang="en-GB" sz="2200" spc="-1" strike="noStrike">
                <a:latin typeface="Bitstream Vera Sans"/>
              </a:rPr>
              <a:t> h</a:t>
            </a:r>
            <a:r>
              <a:rPr b="0" lang="en-GB" sz="2200" spc="-1" strike="noStrike">
                <a:latin typeface="Bitstream Vera Sans"/>
              </a:rPr>
              <a:t> = 6.626 x 10</a:t>
            </a:r>
            <a:r>
              <a:rPr b="0" lang="en-GB" sz="2200" spc="-1" strike="noStrike" baseline="101000">
                <a:latin typeface="Bitstream Vera Sans"/>
              </a:rPr>
              <a:t>-3 4</a:t>
            </a:r>
            <a:r>
              <a:rPr b="0" lang="en-GB" sz="2200" spc="-1" strike="noStrike">
                <a:latin typeface="Bitstream Vera Sans"/>
              </a:rPr>
              <a:t> J s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37" name="TextShape 9"/>
          <p:cNvSpPr txBox="1"/>
          <p:nvPr/>
        </p:nvSpPr>
        <p:spPr>
          <a:xfrm>
            <a:off x="144000" y="4229280"/>
            <a:ext cx="9842400" cy="2804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000" spc="-1" strike="noStrike">
                <a:latin typeface="Bitstream Vera Sans"/>
              </a:rPr>
              <a:t>Μετράμε: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Μάζα</a:t>
            </a:r>
            <a:r>
              <a:rPr b="0" lang="en-GB" sz="2000" spc="-1" strike="noStrike">
                <a:latin typeface="Bitstream Vera Sans"/>
              </a:rPr>
              <a:t>: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MeV/c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  (αφού Ε = mc</a:t>
            </a:r>
            <a:r>
              <a:rPr b="0" lang="en-GB" sz="2000" spc="-1" strike="noStrike" baseline="101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)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Ορμή:</a:t>
            </a: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MeV/c</a:t>
            </a:r>
            <a:r>
              <a:rPr b="0" lang="en-GB" sz="2000" spc="-1" strike="noStrike">
                <a:latin typeface="Bitstream Vera Sans"/>
              </a:rPr>
              <a:t> (αφού p = mγβc)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Χρόνο</a:t>
            </a:r>
            <a:r>
              <a:rPr b="0" lang="en-GB" sz="2000" spc="-1" strike="noStrike">
                <a:latin typeface="Bitstream Vera Sans"/>
              </a:rPr>
              <a:t> σε: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1/MeV</a:t>
            </a:r>
            <a:r>
              <a:rPr b="0" lang="en-GB" sz="2000" spc="-1" strike="noStrike">
                <a:latin typeface="Bitstream Vera Sans"/>
              </a:rPr>
              <a:t> (αφού η μονάδα δράσης = Ενέργεια * Xρόνος = 1)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Μήκος</a:t>
            </a:r>
            <a:r>
              <a:rPr b="0" lang="en-GB" sz="2000" spc="-1" strike="noStrike">
                <a:latin typeface="Bitstream Vera Sans"/>
              </a:rPr>
              <a:t> σε: μονάδες χρόνου =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1/MeV</a:t>
            </a:r>
            <a:r>
              <a:rPr b="0" lang="en-GB" sz="2000" spc="-1" strike="noStrike">
                <a:latin typeface="Bitstream Vera Sans"/>
              </a:rPr>
              <a:t> (αφού η μονάδα ταχύτητας=1)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1 amu</a:t>
            </a:r>
            <a:r>
              <a:rPr b="0" lang="en-GB" sz="2000" spc="-1" strike="noStrike">
                <a:latin typeface="Bitstream Vera Sans"/>
              </a:rPr>
              <a:t> = 1/12 μάζας ουδέτρου ατόμου </a:t>
            </a:r>
            <a:r>
              <a:rPr b="0" lang="en-GB" sz="2000" spc="-1" strike="noStrike" baseline="101000">
                <a:latin typeface="Bitstream Vera Sans"/>
              </a:rPr>
              <a:t>12</a:t>
            </a:r>
            <a:r>
              <a:rPr b="0" lang="en-GB" sz="2000" spc="-1" strike="noStrike">
                <a:latin typeface="Bitstream Vera Sans"/>
              </a:rPr>
              <a:t>C = 931.5 MeV/c</a:t>
            </a:r>
            <a:r>
              <a:rPr b="0" lang="en-GB" sz="2000" spc="-1" strike="noStrike" baseline="101000">
                <a:latin typeface="Bitstream Vera Sans"/>
              </a:rPr>
              <a:t>2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Mάζα ηλεκτρονίου = 0.511 MeV/c</a:t>
            </a:r>
            <a:r>
              <a:rPr b="0" lang="en-GB" sz="2000" spc="-1" strike="noStrike" baseline="101000">
                <a:latin typeface="Bitstream Vera Sans"/>
              </a:rPr>
              <a:t>2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Μάζα πρωτονίου = 938.3 MeV/c</a:t>
            </a:r>
            <a:r>
              <a:rPr b="0" lang="en-GB" sz="2000" spc="-1" strike="noStrike" baseline="101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,  Μάζα νετρονίου  = 939.6 MeV/c</a:t>
            </a:r>
            <a:r>
              <a:rPr b="0" lang="en-GB" sz="2000" spc="-1" strike="noStrike" baseline="101000">
                <a:latin typeface="Bitstream Vera Sans"/>
              </a:rPr>
              <a:t>2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38" name="Line 10"/>
          <p:cNvSpPr/>
          <p:nvPr/>
        </p:nvSpPr>
        <p:spPr>
          <a:xfrm>
            <a:off x="349200" y="1083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39" name="Line 11"/>
          <p:cNvSpPr/>
          <p:nvPr/>
        </p:nvSpPr>
        <p:spPr>
          <a:xfrm>
            <a:off x="349560" y="2019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40" name="Line 12"/>
          <p:cNvSpPr/>
          <p:nvPr/>
        </p:nvSpPr>
        <p:spPr>
          <a:xfrm>
            <a:off x="349920" y="3027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Line 13"/>
          <p:cNvSpPr/>
          <p:nvPr/>
        </p:nvSpPr>
        <p:spPr>
          <a:xfrm>
            <a:off x="350280" y="4251600"/>
            <a:ext cx="6172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42" name="TextShape 14"/>
          <p:cNvSpPr txBox="1"/>
          <p:nvPr/>
        </p:nvSpPr>
        <p:spPr>
          <a:xfrm>
            <a:off x="4764600" y="3033000"/>
            <a:ext cx="5279400" cy="1235880"/>
          </a:xfrm>
          <a:prstGeom prst="rect">
            <a:avLst/>
          </a:prstGeom>
          <a:solidFill>
            <a:srgbClr val="23ff23"/>
          </a:solidFill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Θα χρησιμοποιούμε παντού:</a:t>
            </a:r>
            <a:r>
              <a:rPr b="0" lang="en-GB" sz="1800" spc="-1" strike="noStrike"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latin typeface="Bitstream Vera Sans"/>
              </a:rPr>
              <a:t>eV για ενέργεια (</a:t>
            </a:r>
            <a:r>
              <a:rPr b="0" lang="en-GB" sz="1800" spc="-1" strike="noStrike">
                <a:latin typeface="Bitstream Vera Sans"/>
              </a:rPr>
              <a:t>ή MeV στην πυρηνική</a:t>
            </a:r>
            <a:r>
              <a:rPr b="1" lang="en-GB" sz="1800" spc="-1" strike="noStrike">
                <a:latin typeface="Bitstream Vera Sans"/>
              </a:rPr>
              <a:t>),</a:t>
            </a:r>
            <a:r>
              <a:rPr b="0" lang="en-GB" sz="1800" spc="-1" strike="noStrike"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latin typeface="Bitstream Vera Sans"/>
              </a:rPr>
              <a:t>1/4πε</a:t>
            </a:r>
            <a:r>
              <a:rPr b="1" lang="en-GB" sz="1800" spc="-1" strike="noStrike" baseline="-101000">
                <a:latin typeface="Bitstream Vera Sans"/>
              </a:rPr>
              <a:t>0</a:t>
            </a:r>
            <a:r>
              <a:rPr b="1" lang="en-GB" sz="1800" spc="-1" strike="noStrike">
                <a:latin typeface="Bitstream Vera Sans"/>
              </a:rPr>
              <a:t> = 1 σε όλους τους τύπους,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και θα βάζουμε: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43" name="Formula 15"/>
              <p:cNvSpPr txBox="1"/>
              <p:nvPr/>
            </p:nvSpPr>
            <p:spPr>
              <a:xfrm>
                <a:off x="172080" y="3058920"/>
                <a:ext cx="4552920" cy="772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α=</m:t>
                    </m:r>
                    <m:f>
                      <m:num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4</m:t>
                        </m:r>
                        <m:sSub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πε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  <m:r>
                          <m:t xml:space="preserve">ℏ</m:t>
                        </m:r>
                        <m:r>
                          <m:t xml:space="preserve">c</m:t>
                        </m:r>
                      </m:den>
                    </m:f>
                    <m:d>
                      <m:dPr>
                        <m:begChr m:val="["/>
                        <m:endChr m:val="]"/>
                      </m:dPr>
                      <m:e>
                        <m:r>
                          <m:t xml:space="preserve">mks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ℏ</m:t>
                        </m:r>
                        <m:r>
                          <m:t xml:space="preserve">c</m:t>
                        </m:r>
                      </m:den>
                    </m:f>
                    <m:d>
                      <m:dPr>
                        <m:begChr m:val="["/>
                        <m:endChr m:val="]"/>
                      </m:dPr>
                      <m:e>
                        <m:r>
                          <m:t xml:space="preserve">cgs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137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44" name="CustomShape 16"/>
          <p:cNvSpPr/>
          <p:nvPr/>
        </p:nvSpPr>
        <p:spPr>
          <a:xfrm>
            <a:off x="6650640" y="3918600"/>
            <a:ext cx="3429000" cy="424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45" name="Formula 17"/>
              <p:cNvSpPr txBox="1"/>
              <p:nvPr/>
            </p:nvSpPr>
            <p:spPr>
              <a:xfrm>
                <a:off x="6832800" y="3959280"/>
                <a:ext cx="3201480" cy="353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α</m:t>
                    </m:r>
                    <m:r>
                      <m:t xml:space="preserve">ℏ</m:t>
                    </m:r>
                    <m:r>
                      <m:t xml:space="preserve">c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α</m:t>
                    </m:r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137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46" name="TextShape 18"/>
          <p:cNvSpPr txBox="1"/>
          <p:nvPr/>
        </p:nvSpPr>
        <p:spPr>
          <a:xfrm>
            <a:off x="178200" y="3765600"/>
            <a:ext cx="44064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α = η σταθερά λεπής υφής = 1/137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47" name="CustomShape 19"/>
          <p:cNvSpPr/>
          <p:nvPr/>
        </p:nvSpPr>
        <p:spPr>
          <a:xfrm>
            <a:off x="6650640" y="4386600"/>
            <a:ext cx="3429000" cy="424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48" name="Formula 20"/>
              <p:cNvSpPr txBox="1"/>
              <p:nvPr/>
            </p:nvSpPr>
            <p:spPr>
              <a:xfrm>
                <a:off x="6833160" y="4391280"/>
                <a:ext cx="2320920" cy="319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ℏ</m:t>
                    </m:r>
                    <m:r>
                      <m:t xml:space="preserve">c</m:t>
                    </m:r>
                    <m:r>
                      <m:t xml:space="preserve">=</m:t>
                    </m:r>
                    <m:r>
                      <m:t xml:space="preserve">197</m:t>
                    </m:r>
                    <m:r>
                      <m:t xml:space="preserve">MeV</m:t>
                    </m:r>
                    <m:r>
                      <m:t xml:space="preserve">fm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504000" y="300960"/>
            <a:ext cx="93258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1.1:</a:t>
            </a:r>
            <a:r>
              <a:rPr b="0" lang="en-GB" sz="2800" spc="-1" strike="noStrike">
                <a:latin typeface="Bitstream Vera Sans"/>
              </a:rPr>
              <a:t> ενέργεια και μήκος κύματος σωματιδίων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168" name="TextShape 2"/>
          <p:cNvSpPr txBox="1"/>
          <p:nvPr/>
        </p:nvSpPr>
        <p:spPr>
          <a:xfrm>
            <a:off x="157680" y="1429560"/>
            <a:ext cx="9829800" cy="25236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Πόση κινητική ενέργεια πρέπει να έχουν τα σωματίδια: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 (φωτόνιο),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e (ηλεκτρόνιο),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p (πρωτόνιο),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 (άλφα)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για να έχουν μήκος κύματος 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1 Α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ο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(Αngstrom) ;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1 fm (fermi) ;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504000" y="454320"/>
            <a:ext cx="9325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1.2:</a:t>
            </a:r>
            <a:r>
              <a:rPr b="0" lang="en-GB" sz="2800" spc="-1" strike="noStrike">
                <a:latin typeface="Bitstream Vera Sans"/>
              </a:rPr>
              <a:t> Ραδιοχρονολόγηση πετρωμάτων 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170" name="TextShape 2"/>
          <p:cNvSpPr txBox="1"/>
          <p:nvPr/>
        </p:nvSpPr>
        <p:spPr>
          <a:xfrm>
            <a:off x="157680" y="1429560"/>
            <a:ext cx="9829800" cy="424152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Η  ηλικία των πετρωμάτων της γης μπορεί να εκτιμηθεί με την παρατήρηση της σχετικής αφθονίας των ισοτόπων στις διάφορες φυσικές ραδιενεργές σειρές. Μιά από αυτές έχει σαν “μητέρα” το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238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92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U και με διαδοχικές μεταστοιχειώσεις καταλήγει στο σταθερό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206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82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Pb. Αν θεωρήσουμε ότι οι ενδιάμεσοι πυρήνες έχουν αμελητέους χρόνους ζωής σε σχέση με την ηλικία της γής και ότι η ποσότητα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206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82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Pb που περιέχεται στα πετρώματα προέρχεται αποκλειστικά από την αποδιέγερση πυρήνων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238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92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U , υπολογίστε την ηλικία ενός πετρώματος στο οποίο βρέθηκε ότι η σχετική αφθονία 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206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82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Pb προς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  <a:ea typeface="Bitstream Vera Sans"/>
              </a:rPr>
              <a:t>238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92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U  είναι 15% προς 85%  (15:85). Σας φαίνεται λογική η ηλικία της γής που βρίσκετε;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Δίνεται ο μέσος χρόνος ζωής του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238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92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U (6.51 δισεκατομύρια έτη =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6.51 * 10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9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έτη)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504000" y="300960"/>
            <a:ext cx="93258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1.3:</a:t>
            </a:r>
            <a:r>
              <a:rPr b="0" lang="en-GB" sz="2800" spc="-1" strike="noStrike">
                <a:latin typeface="Bitstream Vera Sans"/>
              </a:rPr>
              <a:t> Ραδιοχρονολόγηση με ορίζοντα λίγες χιλιάδες χρόνια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241920" y="1252800"/>
            <a:ext cx="9587880" cy="135036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8360" rIns="108360" tIns="65160" bIns="65160"/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Ενας πάπυρος από Αιγυπτιακό τάφο περιέχει 1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g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 άνθρακα με ενεργότητα 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4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x10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-12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 Ci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. Αν ο λόγος των πυρήνων 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1</a:t>
            </a:r>
            <a:r>
              <a:rPr b="0" lang="el-GR" sz="2000" spc="-1" strike="noStrike" baseline="30000">
                <a:solidFill>
                  <a:srgbClr val="0000ff"/>
                </a:solidFill>
                <a:latin typeface="Calibri"/>
              </a:rPr>
              <a:t>4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/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12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 σε ένα ζωντανό δένδρο είναι 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1.3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x10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-12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 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να βρεθεί η ηλικία του παπύρου.</a:t>
            </a:r>
            <a:endParaRPr b="0" lang="en-GB" sz="20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( Χρ. ημιζωής 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1</a:t>
            </a:r>
            <a:r>
              <a:rPr b="0" lang="el-GR" sz="2000" spc="-1" strike="noStrike" baseline="30000">
                <a:solidFill>
                  <a:srgbClr val="0000ff"/>
                </a:solidFill>
                <a:latin typeface="Calibri"/>
              </a:rPr>
              <a:t>4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=5730 έτη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)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 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300960" y="45720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1.4:</a:t>
            </a:r>
            <a:r>
              <a:rPr b="0" lang="en-GB" sz="2800" spc="-1" strike="noStrike">
                <a:latin typeface="Bitstream Vera Sans"/>
              </a:rPr>
              <a:t> Ενεργός διατομή αντίδρασης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174" name="TextShape 2"/>
          <p:cNvSpPr txBox="1"/>
          <p:nvPr/>
        </p:nvSpPr>
        <p:spPr>
          <a:xfrm>
            <a:off x="157680" y="1429560"/>
            <a:ext cx="9829800" cy="465192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Σ' ένα πείραμα παράγονται πυρήνες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24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Na με βομβαρδισμό ενός στόχου καθαρού νατρίου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23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Na πάχους 1mm, με δέσμη δευτερίου ρεύματος 500nA.  Ο βομβαρδισμός του στόχου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23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Na με τη δέσμη δευτερίου διήρκεσε 2 ώρες και αμέσως μετά η ενεργότητα του στόχου μετρήθηκε σε 56 MΒq. Θεωρώνας σε πρώτη προσέγγιση ότι ο χρόνος βομβαρδισμού είναι αμελητέος σε σχέση με το χρόνο ημιζωής του 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24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Na (Τ1/2 = 15.02 h) και άρα οι παραγόμενοι πυρήνες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24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Na δεν διασπώνται πρίν τη μέτρηση της ενεργότητας του στόχου, υπολογίστε την ενεργό διατομή της αντίδρασης.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Δίνoνται: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πυκνότητα νατρίου (Na)  ρ=0.97 g * cm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-3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1Α = 1 Coulomb / sec = 1Cb/s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Φορτίο ηλεκτρονίου (e) = 1.6 * 10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-19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Cb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1"/>
          <p:cNvSpPr txBox="1"/>
          <p:nvPr/>
        </p:nvSpPr>
        <p:spPr>
          <a:xfrm>
            <a:off x="504000" y="454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1.5:</a:t>
            </a:r>
            <a:r>
              <a:rPr b="0" lang="en-GB" sz="2800" spc="-1" strike="noStrike">
                <a:latin typeface="Bitstream Vera Sans"/>
              </a:rPr>
              <a:t> Μέγεθος πυρήνων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176" name="TextShape 2"/>
          <p:cNvSpPr txBox="1"/>
          <p:nvPr/>
        </p:nvSpPr>
        <p:spPr>
          <a:xfrm>
            <a:off x="157680" y="1429560"/>
            <a:ext cx="9829800" cy="239292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Πόση είναι η ακτίνα του πυρήνα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2 2 2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8 4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Po  (πολώνιο);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Πόση είναι η ταχύτητα ενός σωματιδίου α (άλφα) με κινητική ενέργεια 5.41 MeV; Το θεωρείτε σχετικιστικό ή όχι;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γ) Πόσο χρόνο χρειάζεται ένα σωματίδιο α (άλφα) με κινητική ενέργεια 5.41 MeV ώστε να διασχίσει έναν πυρήνα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2 2 2 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8 4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Po (πολωνίου);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solidFill>
                  <a:srgbClr val="ff0000"/>
                </a:solidFill>
                <a:latin typeface="Bitstream Vera Sans"/>
              </a:rPr>
              <a:t>Άσκηση 1.6</a:t>
            </a:r>
            <a:r>
              <a:rPr b="0" lang="en-GB" sz="3600" spc="-1" strike="noStrike">
                <a:latin typeface="Bitstream Vera Sans"/>
              </a:rPr>
              <a:t> - Σκέδαση Rutherford (1)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8" name="TextShape 2"/>
          <p:cNvSpPr txBox="1"/>
          <p:nvPr/>
        </p:nvSpPr>
        <p:spPr>
          <a:xfrm>
            <a:off x="121680" y="997200"/>
            <a:ext cx="9829800" cy="8100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*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Πόση ενέργεια πρέπει να έχει ένα ηλεκτρόνιο  ώστε να έχει μήκος κύμματος λ=6 fm? Πόση για λ=1fm?</a:t>
            </a:r>
            <a:endParaRPr b="0" lang="en-GB" sz="2200" spc="-1" strike="noStrike">
              <a:latin typeface="Bitstream Vera San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solidFill>
                  <a:srgbClr val="ff0000"/>
                </a:solidFill>
                <a:latin typeface="Bitstream Vera Sans"/>
              </a:rPr>
              <a:t>Άσκηση 1.7</a:t>
            </a:r>
            <a:r>
              <a:rPr b="0" lang="en-GB" sz="3600" spc="-1" strike="noStrike">
                <a:latin typeface="Bitstream Vera Sans"/>
              </a:rPr>
              <a:t> - Σκέδαση Rutherford (2)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4811400" y="1762200"/>
            <a:ext cx="4343400" cy="950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1" name="TextShape 3"/>
          <p:cNvSpPr txBox="1"/>
          <p:nvPr/>
        </p:nvSpPr>
        <p:spPr>
          <a:xfrm>
            <a:off x="4343400" y="770400"/>
            <a:ext cx="54864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Ενεργός διατομή σκέδασης ηλεκτρονίων από σημειακό πυρήνα (a la Rutherford):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82" name="Formula 4"/>
              <p:cNvSpPr txBox="1"/>
              <p:nvPr/>
            </p:nvSpPr>
            <p:spPr>
              <a:xfrm>
                <a:off x="4925160" y="1764720"/>
                <a:ext cx="4210920" cy="988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sSub>
                                  <m:e>
                                    <m:r>
                                      <m:t xml:space="preserve">Ζ</m:t>
                                    </m:r>
                                  </m:e>
                                  <m:sub>
                                    <m:r>
                                      <m:t xml:space="preserve">1</m:t>
                                    </m:r>
                                  </m:sub>
                                </m:sSub>
                                <m:r>
                                  <m:t xml:space="preserve">∗</m:t>
                                </m:r>
                                <m:sSub>
                                  <m:e>
                                    <m:r>
                                      <m:t xml:space="preserve">Ζ</m:t>
                                    </m:r>
                                  </m:e>
                                  <m:sub>
                                    <m:r>
                                      <m:t xml:space="preserve">2</m:t>
                                    </m:r>
                                  </m:sub>
                                </m:sSub>
                                <m:r>
                                  <m:t xml:space="preserve">∗</m:t>
                                </m:r>
                                <m:sSup>
                                  <m:e>
                                    <m:r>
                                      <m:t xml:space="preserve">e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4</m:t>
                        </m:r>
                        <m:r>
                          <m:t xml:space="preserve">E</m:t>
                        </m:r>
                      </m:den>
                    </m:f>
                    <m:r>
                      <m:t xml:space="preserve">∗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sSup>
                          <m:e>
                            <m:r>
                              <m:t xml:space="preserve">sin</m:t>
                            </m:r>
                          </m:e>
                          <m:sup>
                            <m:r>
                              <m:t xml:space="preserve">4</m:t>
                            </m:r>
                          </m:sup>
                        </m:sSup>
                        <m:d>
                          <m:dPr>
                            <m:begChr m:val="("/>
                            <m:endChr m:val=")"/>
                          </m:dPr>
                          <m:e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θ</m:t>
                                </m:r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183" name="TextShape 5"/>
          <p:cNvSpPr txBox="1"/>
          <p:nvPr/>
        </p:nvSpPr>
        <p:spPr>
          <a:xfrm>
            <a:off x="156600" y="734400"/>
            <a:ext cx="4392000" cy="62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Ο πυρήνας Au ως σημειακό φορτίο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(για ηλεκτρόνιο με Ε = 126 MeV)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184" name="" descr=""/>
          <p:cNvPicPr/>
          <p:nvPr/>
        </p:nvPicPr>
        <p:blipFill>
          <a:blip r:embed="rId1"/>
          <a:stretch/>
        </p:blipFill>
        <p:spPr>
          <a:xfrm>
            <a:off x="426240" y="1600200"/>
            <a:ext cx="3670560" cy="5097600"/>
          </a:xfrm>
          <a:prstGeom prst="rect">
            <a:avLst/>
          </a:prstGeom>
          <a:ln>
            <a:noFill/>
          </a:ln>
        </p:spPr>
      </p:pic>
      <p:sp>
        <p:nvSpPr>
          <p:cNvPr id="185" name="CustomShape 6"/>
          <p:cNvSpPr/>
          <p:nvPr/>
        </p:nvSpPr>
        <p:spPr>
          <a:xfrm>
            <a:off x="1233000" y="228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6" name="CustomShape 7"/>
          <p:cNvSpPr/>
          <p:nvPr/>
        </p:nvSpPr>
        <p:spPr>
          <a:xfrm>
            <a:off x="1521000" y="2646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7" name="CustomShape 8"/>
          <p:cNvSpPr/>
          <p:nvPr/>
        </p:nvSpPr>
        <p:spPr>
          <a:xfrm>
            <a:off x="1809000" y="271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8" name="CustomShape 9"/>
          <p:cNvSpPr/>
          <p:nvPr/>
        </p:nvSpPr>
        <p:spPr>
          <a:xfrm>
            <a:off x="2097000" y="332100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9" name="CustomShape 10"/>
          <p:cNvSpPr/>
          <p:nvPr/>
        </p:nvSpPr>
        <p:spPr>
          <a:xfrm>
            <a:off x="2385000" y="342936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0" name="CustomShape 11"/>
          <p:cNvSpPr/>
          <p:nvPr/>
        </p:nvSpPr>
        <p:spPr>
          <a:xfrm>
            <a:off x="2709000" y="353772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1" name="CustomShape 12"/>
          <p:cNvSpPr/>
          <p:nvPr/>
        </p:nvSpPr>
        <p:spPr>
          <a:xfrm>
            <a:off x="3033000" y="407880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2" name="CustomShape 13"/>
          <p:cNvSpPr/>
          <p:nvPr/>
        </p:nvSpPr>
        <p:spPr>
          <a:xfrm>
            <a:off x="3285000" y="407916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3" name="CustomShape 14"/>
          <p:cNvSpPr/>
          <p:nvPr/>
        </p:nvSpPr>
        <p:spPr>
          <a:xfrm>
            <a:off x="3609000" y="407952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4" name="Line 15"/>
          <p:cNvSpPr/>
          <p:nvPr/>
        </p:nvSpPr>
        <p:spPr>
          <a:xfrm flipH="1">
            <a:off x="2381400" y="1371600"/>
            <a:ext cx="819000" cy="1371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5" name="TextShape 16"/>
          <p:cNvSpPr txBox="1"/>
          <p:nvPr/>
        </p:nvSpPr>
        <p:spPr>
          <a:xfrm>
            <a:off x="4798800" y="2703600"/>
            <a:ext cx="4800600" cy="22057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Ζ</a:t>
            </a:r>
            <a:r>
              <a:rPr b="1" lang="en-GB" sz="2000" spc="-1" strike="noStrike" baseline="-101000">
                <a:solidFill>
                  <a:srgbClr val="0000ff"/>
                </a:solidFill>
                <a:latin typeface="Bitstream Vera Sans"/>
              </a:rPr>
              <a:t>1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e</a:t>
            </a:r>
            <a:r>
              <a:rPr b="0" lang="en-GB" sz="2000" spc="-1" strike="noStrike">
                <a:latin typeface="Bitstream Vera Sans"/>
              </a:rPr>
              <a:t> = φορτίο βλήματος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</a:t>
            </a:r>
            <a:r>
              <a:rPr b="0" lang="en-GB" sz="2000" spc="-1" strike="noStrike">
                <a:latin typeface="Bitstream Vera Sans"/>
              </a:rPr>
              <a:t>(για ηλεκτρόνια, e :Z</a:t>
            </a:r>
            <a:r>
              <a:rPr b="0" lang="en-GB" sz="2000" spc="-1" strike="noStrike" baseline="-101000">
                <a:latin typeface="Bitstream Vera Sans"/>
              </a:rPr>
              <a:t>1</a:t>
            </a:r>
            <a:r>
              <a:rPr b="0" lang="en-GB" sz="2000" spc="-1" strike="noStrike">
                <a:latin typeface="Bitstream Vera Sans"/>
              </a:rPr>
              <a:t> = 1)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Ε</a:t>
            </a:r>
            <a:r>
              <a:rPr b="0" lang="en-GB" sz="2000" spc="-1" strike="noStrike">
                <a:latin typeface="Bitstream Vera Sans"/>
              </a:rPr>
              <a:t> = ενέργεια βλήματος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Ζ</a:t>
            </a:r>
            <a:r>
              <a:rPr b="1" lang="en-GB" sz="2000" spc="-1" strike="noStrike" baseline="-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e</a:t>
            </a:r>
            <a:r>
              <a:rPr b="0" lang="en-GB" sz="2000" spc="-1" strike="noStrike">
                <a:latin typeface="Bitstream Vera Sans"/>
              </a:rPr>
              <a:t> = φορτίο στόχου (πυρήνα).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(για χρυσό, Au : Z</a:t>
            </a:r>
            <a:r>
              <a:rPr b="0" lang="en-GB" sz="2000" spc="-1" strike="noStrike" baseline="-101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 = 79)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θ</a:t>
            </a:r>
            <a:r>
              <a:rPr b="0" lang="en-GB" sz="2000" spc="-1" strike="noStrike">
                <a:latin typeface="Bitstream Vera Sans"/>
              </a:rPr>
              <a:t>=γωνία σκέδασης του βλήματος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196" name="TextShape 17"/>
          <p:cNvSpPr txBox="1"/>
          <p:nvPr/>
        </p:nvSpPr>
        <p:spPr>
          <a:xfrm rot="16200000">
            <a:off x="-2481120" y="3883320"/>
            <a:ext cx="5715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Ενεργός διατομή ανά μονάδα στερεάς γωνίας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7" name="TextShape 18"/>
          <p:cNvSpPr txBox="1"/>
          <p:nvPr/>
        </p:nvSpPr>
        <p:spPr>
          <a:xfrm>
            <a:off x="1711800" y="6593400"/>
            <a:ext cx="22860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Γωνία σκέδασης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8" name="TextShape 19"/>
          <p:cNvSpPr txBox="1"/>
          <p:nvPr/>
        </p:nvSpPr>
        <p:spPr>
          <a:xfrm>
            <a:off x="4871160" y="4935960"/>
            <a:ext cx="4800600" cy="23814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lIns="90000" rIns="90000" tIns="45000" bIns="45000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 u="sng">
                <a:solidFill>
                  <a:srgbClr val="ff0000"/>
                </a:solidFill>
                <a:uFillTx/>
                <a:latin typeface="Bitstream Vera Sans"/>
              </a:rPr>
              <a:t> </a:t>
            </a:r>
            <a:r>
              <a:rPr b="1" lang="en-GB" sz="2200" spc="-1" strike="noStrike" u="sng">
                <a:solidFill>
                  <a:srgbClr val="ff0000"/>
                </a:solidFill>
                <a:uFillTx/>
                <a:latin typeface="Bitstream Vera Sans"/>
              </a:rPr>
              <a:t>Ερώτηση: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Υπολογίστε από τον τύπο του Rutherford την ενεργό διατομή ανά μονάδα στερεάς γωνίας (dσ/dΩ) για σκέδαση σε θ=90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ο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, ενός ηλεκτρονίου σε χρυσό, με ενέργεια ηλεκτρονίου 126 MeV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199" name="TextShape 20"/>
          <p:cNvSpPr txBox="1"/>
          <p:nvPr/>
        </p:nvSpPr>
        <p:spPr>
          <a:xfrm>
            <a:off x="9613800" y="5571000"/>
            <a:ext cx="436680" cy="979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6000" spc="-1" strike="noStrike">
                <a:solidFill>
                  <a:srgbClr val="ff0000"/>
                </a:solidFill>
                <a:latin typeface="Bitstream Vera Sans"/>
              </a:rPr>
              <a:t>;</a:t>
            </a:r>
            <a:endParaRPr b="0" lang="en-GB" sz="6000" spc="-1" strike="noStrike">
              <a:latin typeface="Bitstream Vera Sans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"/>
          <p:cNvSpPr txBox="1"/>
          <p:nvPr/>
        </p:nvSpPr>
        <p:spPr>
          <a:xfrm>
            <a:off x="504000" y="48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1.8:</a:t>
            </a:r>
            <a:r>
              <a:rPr b="0" lang="en-GB" sz="2800" spc="-1" strike="noStrike">
                <a:latin typeface="Bitstream Vera Sans"/>
              </a:rPr>
              <a:t> Σκέδαση ηλεκτρονίου</a:t>
            </a:r>
            <a:br/>
            <a:r>
              <a:rPr b="0" lang="en-GB" sz="2800" spc="-1" strike="noStrike">
                <a:latin typeface="Bitstream Vera Sans"/>
              </a:rPr>
              <a:t> από τον πυρήνα ή από τα ατομικά ηλεκτρόνια ;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01" name="TextShape 2"/>
          <p:cNvSpPr txBox="1"/>
          <p:nvPr/>
        </p:nvSpPr>
        <p:spPr>
          <a:xfrm>
            <a:off x="0" y="1143000"/>
            <a:ext cx="9829800" cy="59436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* Άσκηση 4.1 του βιβλίου C&amp;G, σελ. 74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</p:txBody>
      </p:sp>
      <p:pic>
        <p:nvPicPr>
          <p:cNvPr id="202" name="" descr=""/>
          <p:cNvPicPr/>
          <p:nvPr/>
        </p:nvPicPr>
        <p:blipFill>
          <a:blip r:embed="rId1"/>
          <a:stretch/>
        </p:blipFill>
        <p:spPr>
          <a:xfrm>
            <a:off x="400320" y="1803960"/>
            <a:ext cx="7342560" cy="50292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11308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2019-10-28T23:19:27Z</dcterms:modified>
  <cp:revision>766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