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10.png" ContentType="image/png"/>
  <Override PartName="/ppt/media/image9.png" ContentType="image/png"/>
  <Override PartName="/ppt/media/image7.png" ContentType="image/png"/>
  <Override PartName="/ppt/media/image2.jpeg" ContentType="image/jpeg"/>
  <Override PartName="/ppt/media/image8.png" ContentType="image/png"/>
  <Override PartName="/ppt/media/image1.jpeg" ContentType="image/jpeg"/>
  <Override PartName="/ppt/media/image6.png" ContentType="image/png"/>
  <Override PartName="/ppt/media/image3.jpeg" ContentType="image/jpeg"/>
  <Override PartName="/ppt/media/image4.jpeg" ContentType="image/jpeg"/>
  <Override PartName="/ppt/media/image5.png" ContentType="image/png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29.xml.rels" ContentType="application/vnd.openxmlformats-package.relationships+xml"/>
  <Override PartName="/ppt/slides/_rels/slide28.xml.rels" ContentType="application/vnd.openxmlformats-package.relationships+xml"/>
  <Override PartName="/ppt/slides/_rels/slide32.xml.rels" ContentType="application/vnd.openxmlformats-package.relationships+xml"/>
  <Override PartName="/ppt/slides/_rels/slide27.xml.rels" ContentType="application/vnd.openxmlformats-package.relationships+xml"/>
  <Override PartName="/ppt/slides/_rels/slide26.xml.rels" ContentType="application/vnd.openxmlformats-package.relationships+xml"/>
  <Override PartName="/ppt/slides/_rels/slide31.xml.rels" ContentType="application/vnd.openxmlformats-package.relationships+xml"/>
  <Override PartName="/ppt/slides/_rels/slide25.xml.rels" ContentType="application/vnd.openxmlformats-package.relationships+xml"/>
  <Override PartName="/ppt/slides/_rels/slide30.xml.rels" ContentType="application/vnd.openxmlformats-package.relationships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4600" y="6858000"/>
            <a:ext cx="182880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9372600" y="6887160"/>
            <a:ext cx="5626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EAB81561-F162-4DDA-A093-52239160A0B8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>
            <a:off x="1816200" y="6887160"/>
            <a:ext cx="75438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4600" y="7194600"/>
            <a:ext cx="220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057400" y="7194600"/>
            <a:ext cx="73152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552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EB9EE781-EB21-4B80-BA79-3E8D70A781A0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252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2743200" y="6887160"/>
            <a:ext cx="389916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C3C3509D-2CC6-480D-AC87-692559E742CC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29361D78-04B7-466A-8E5A-D4C29B6D896B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265680" y="265680"/>
            <a:ext cx="8545320" cy="1033920"/>
          </a:xfrm>
          <a:prstGeom prst="rect">
            <a:avLst/>
          </a:prstGeom>
        </p:spPr>
        <p:txBody>
          <a:bodyPr lIns="38160" rIns="38160" tIns="38160" bIns="38160" anchor="ctr"/>
          <a:p>
            <a:r>
              <a:rPr b="0" lang="en-GB" sz="4600" spc="-1" strike="noStrike">
                <a:solidFill>
                  <a:srgbClr val="ffffff"/>
                </a:solidFill>
                <a:latin typeface="Gill Sans"/>
              </a:rPr>
              <a:t>Click to edit the title text format</a:t>
            </a:r>
            <a:endParaRPr b="0" lang="en-GB" sz="4600" spc="-1" strike="noStrike">
              <a:solidFill>
                <a:srgbClr val="ffffff"/>
              </a:solidFill>
              <a:latin typeface="Gill Sans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275760" y="1308960"/>
            <a:ext cx="9539640" cy="4384440"/>
          </a:xfrm>
          <a:prstGeom prst="rect">
            <a:avLst/>
          </a:prstGeom>
        </p:spPr>
        <p:txBody>
          <a:bodyPr lIns="38160" rIns="38160" tIns="38160" bIns="38160">
            <a:normAutofit/>
          </a:bodyPr>
          <a:p>
            <a:pPr marL="6602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Click to edit the outline text format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1" marL="1002960" indent="-444240"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4000" spc="-1" strike="noStrike">
                <a:solidFill>
                  <a:srgbClr val="0000ff"/>
                </a:solidFill>
                <a:latin typeface="Gill Sans"/>
              </a:rPr>
              <a:t>Second Outline Level</a:t>
            </a:r>
            <a:endParaRPr b="0" lang="en-GB" sz="4000" spc="-1" strike="noStrike">
              <a:solidFill>
                <a:srgbClr val="0000ff"/>
              </a:solidFill>
              <a:latin typeface="Gill Sans"/>
            </a:endParaRPr>
          </a:p>
          <a:p>
            <a:pPr lvl="2" marL="13460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Third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3" marL="170172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Fourth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4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Fifth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5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Sixth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6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Seventh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8860320" y="196920"/>
            <a:ext cx="954720" cy="1033560"/>
          </a:xfrm>
          <a:prstGeom prst="rect">
            <a:avLst/>
          </a:prstGeom>
          <a:solidFill>
            <a:srgbClr val="c5b9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PlaceHolder 4"/>
          <p:cNvSpPr>
            <a:spLocks noGrp="1"/>
          </p:cNvSpPr>
          <p:nvPr>
            <p:ph type="sldNum"/>
          </p:nvPr>
        </p:nvSpPr>
        <p:spPr>
          <a:xfrm>
            <a:off x="6791760" y="689040"/>
            <a:ext cx="521640" cy="615960"/>
          </a:xfrm>
          <a:prstGeom prst="rect">
            <a:avLst/>
          </a:prstGeom>
        </p:spPr>
        <p:txBody>
          <a:bodyPr lIns="90000" rIns="90000" tIns="46800" bIns="46800" anchorCtr="1"/>
          <a:p>
            <a:pPr algn="ctr">
              <a:lnSpc>
                <a:spcPct val="100000"/>
              </a:lnSpc>
            </a:pPr>
            <a:fld id="{95E12E95-085F-49EB-9B6F-38A14E478EAD}" type="slidenum">
              <a:rPr b="0" lang="en-GB" sz="4600" spc="-1" strike="noStrike">
                <a:solidFill>
                  <a:srgbClr val="000000"/>
                </a:solidFill>
                <a:latin typeface="Gill Sans"/>
                <a:ea typeface="Gill Sans"/>
              </a:rPr>
              <a:t>&lt;number&gt;</a:t>
            </a:fld>
            <a:endParaRPr b="0" lang="en-GB" sz="4600" spc="-1" strike="noStrike">
              <a:latin typeface="Bitstream Vera Sans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2904120" y="7059960"/>
            <a:ext cx="1762200" cy="324720"/>
          </a:xfrm>
          <a:prstGeom prst="rect">
            <a:avLst/>
          </a:prstGeom>
          <a:solidFill>
            <a:srgbClr val="4b3e8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ffffff"/>
                </a:solidFill>
                <a:latin typeface="Gill Sans"/>
                <a:ea typeface="Lucida Grande"/>
              </a:rPr>
              <a:t>Πετρίδου Χαρά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70" name="CustomShape 6"/>
          <p:cNvSpPr/>
          <p:nvPr/>
        </p:nvSpPr>
        <p:spPr>
          <a:xfrm>
            <a:off x="4697280" y="7114320"/>
            <a:ext cx="2746440" cy="325080"/>
          </a:xfrm>
          <a:prstGeom prst="rect">
            <a:avLst/>
          </a:prstGeom>
          <a:solidFill>
            <a:srgbClr val="bca6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000000"/>
                </a:solidFill>
                <a:latin typeface="Gill Sans"/>
                <a:ea typeface="Lucida Grande"/>
              </a:rPr>
              <a:t>Θεσσαλονίκη 11 Οκτ. 2010</a:t>
            </a:r>
            <a:endParaRPr b="0" lang="en-GB" sz="22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physics.auth.gr/course/show/125" TargetMode="External"/><Relationship Id="rId2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228600" y="338040"/>
            <a:ext cx="9601200" cy="394596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Στοιχεία Πυρηνικής Φυσικής και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εξαμήνου)</a:t>
            </a:r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 Δ. Σαμψωνίδης</a:t>
            </a:r>
            <a:br/>
            <a:r>
              <a:rPr b="1" lang="en-GB" sz="4000" spc="-1" strike="noStrike">
                <a:latin typeface="DejaVu Sans"/>
              </a:rPr>
              <a:t>Μάθημα 11</a:t>
            </a:r>
            <a:br/>
            <a:r>
              <a:rPr b="0" lang="en-GB" sz="2600" spc="-1" strike="noStrike">
                <a:solidFill>
                  <a:srgbClr val="ff0000"/>
                </a:solidFill>
                <a:latin typeface="DejaVu Sans"/>
              </a:rPr>
              <a:t>Κβαντικοί αριθμοί και ομοτιμία (parity) – ουσιαστικά σημεία με βάση το άτομο του υδρογόνου</a:t>
            </a:r>
            <a:endParaRPr b="0" lang="en-GB" sz="2600" spc="-1" strike="noStrike">
              <a:latin typeface="Arial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685800" y="5788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09" name="TextShape 3"/>
          <p:cNvSpPr txBox="1"/>
          <p:nvPr/>
        </p:nvSpPr>
        <p:spPr>
          <a:xfrm>
            <a:off x="1539000" y="7036200"/>
            <a:ext cx="71082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10" name="TextShape 4"/>
          <p:cNvSpPr txBox="1"/>
          <p:nvPr/>
        </p:nvSpPr>
        <p:spPr>
          <a:xfrm>
            <a:off x="480600" y="4449960"/>
            <a:ext cx="8915400" cy="124272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pPr algn="ctr"/>
            <a:r>
              <a:rPr b="0" lang="en-GB" sz="2600" spc="-1" strike="noStrike">
                <a:latin typeface="Bitstream Vera Sans"/>
              </a:rPr>
              <a:t>Αυτό το μάθημα ΔΕΝ είναι προς εξέταση. </a:t>
            </a:r>
            <a:endParaRPr b="0" lang="en-GB" sz="2600" spc="-1" strike="noStrike">
              <a:latin typeface="Bitstream Vera Sans"/>
            </a:endParaRPr>
          </a:p>
          <a:p>
            <a:pPr algn="ctr"/>
            <a:r>
              <a:rPr b="0" lang="en-GB" sz="2600" spc="-1" strike="noStrike">
                <a:latin typeface="Bitstream Vera Sans"/>
              </a:rPr>
              <a:t>Είναι μια επανάληψη από έννοιες που χρειαζόμαστε </a:t>
            </a:r>
            <a:endParaRPr b="0" lang="en-GB" sz="2600" spc="-1" strike="noStrike">
              <a:latin typeface="Bitstream Vera Sans"/>
            </a:endParaRPr>
          </a:p>
          <a:p>
            <a:pPr algn="ctr"/>
            <a:r>
              <a:rPr b="0" lang="en-GB" sz="2600" spc="-1" strike="noStrike">
                <a:latin typeface="Bitstream Vera Sans"/>
              </a:rPr>
              <a:t>παρακάτω και είδατε στη Γενική Φυσική V </a:t>
            </a:r>
            <a:endParaRPr b="0" lang="en-GB" sz="2600" spc="-1" strike="noStrike">
              <a:latin typeface="Bitstream Vera Sans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406800" y="1888200"/>
            <a:ext cx="4851000" cy="619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9" name="CustomShape 2"/>
          <p:cNvSpPr/>
          <p:nvPr/>
        </p:nvSpPr>
        <p:spPr>
          <a:xfrm>
            <a:off x="2561400" y="5859000"/>
            <a:ext cx="3657600" cy="11304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70" name="TextShape 3"/>
          <p:cNvSpPr txBox="1"/>
          <p:nvPr/>
        </p:nvSpPr>
        <p:spPr>
          <a:xfrm>
            <a:off x="252000" y="166320"/>
            <a:ext cx="9613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Εξίσωση Schroedinger για κεντρικά δυναμικά</a:t>
            </a:r>
            <a:endParaRPr b="0" lang="en-GB" sz="3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71" name="Formula 4"/>
              <p:cNvSpPr txBox="1"/>
              <p:nvPr/>
            </p:nvSpPr>
            <p:spPr>
              <a:xfrm>
                <a:off x="2584800" y="5965560"/>
                <a:ext cx="3339360" cy="980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V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=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+</m:t>
                    </m:r>
                    <m:f>
                      <m:num>
                        <m:sSup>
                          <m:e>
                            <m:r>
                              <m:t xml:space="preserve">ℏ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72" name="Formula 5"/>
              <p:cNvSpPr txBox="1"/>
              <p:nvPr/>
            </p:nvSpPr>
            <p:spPr>
              <a:xfrm>
                <a:off x="1708200" y="3873600"/>
                <a:ext cx="3858120" cy="891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y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V</m:t>
                            </m:r>
                          </m:e>
                          <m:sub>
                            <m:r>
                              <m:t xml:space="preserve">l</m:t>
                            </m:r>
                          </m:sub>
                        </m:sSub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r</m:t>
                            </m:r>
                          </m:e>
                        </m:d>
                      </m:e>
                    </m:d>
                    <m:r>
                      <m:t xml:space="preserve">y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73" name="Formula 6"/>
              <p:cNvSpPr txBox="1"/>
              <p:nvPr/>
            </p:nvSpPr>
            <p:spPr>
              <a:xfrm>
                <a:off x="1236600" y="3082680"/>
                <a:ext cx="4899960" cy="394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R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r>
                      <m:t xml:space="preserve">,</m:t>
                    </m:r>
                    <m:r>
                      <m:t xml:space="preserve">και</m:t>
                    </m:r>
                    <m:r>
                      <m:t xml:space="preserve">y</m:t>
                    </m:r>
                    <m:r>
                      <m:t xml:space="preserve">=</m:t>
                    </m:r>
                    <m:r>
                      <m:t xml:space="preserve">r</m:t>
                    </m:r>
                    <m:r>
                      <m:t xml:space="preserve">R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274" name="TextShape 7"/>
          <p:cNvSpPr txBox="1"/>
          <p:nvPr/>
        </p:nvSpPr>
        <p:spPr>
          <a:xfrm>
            <a:off x="372600" y="4836960"/>
            <a:ext cx="9601200" cy="1068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Οπότε έχουμε να λύσουμε την πιό πάνω μονοδιάστατη εξίσωση του Schroedinger, όπου το “ενεργό δυναμικό” είναι ίσο με το άθροισμα του κεντρικού δυναμικού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κι ενός όρου στροφορμής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75" name="TextShape 8"/>
          <p:cNvSpPr txBox="1"/>
          <p:nvPr/>
        </p:nvSpPr>
        <p:spPr>
          <a:xfrm>
            <a:off x="36360" y="1094760"/>
            <a:ext cx="100220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Η εξίσωση Schroedinger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με κεντρικό δυναμικό                    [π.χ., το δυναμικό Coulomb -e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/r], όπου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χωρίζουμε </a:t>
            </a:r>
            <a:r>
              <a:rPr b="0" lang="en-GB" sz="2200" spc="-1" strike="noStrike" u="sng">
                <a:solidFill>
                  <a:srgbClr val="ff0000"/>
                </a:solidFill>
                <a:uFillTx/>
                <a:latin typeface="Bitstream Vera Sans"/>
              </a:rPr>
              <a:t>ακτινικό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και </a:t>
            </a:r>
            <a:r>
              <a:rPr b="0" lang="en-GB" sz="2200" spc="-1" strike="noStrike" u="sng">
                <a:solidFill>
                  <a:srgbClr val="ff0000"/>
                </a:solidFill>
                <a:uFillTx/>
                <a:latin typeface="Bitstream Vera Sans"/>
              </a:rPr>
              <a:t>γωνιακό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μέρος κυματοσυνάρτησης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γίνεται: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76" name="Formula 9"/>
              <p:cNvSpPr txBox="1"/>
              <p:nvPr/>
            </p:nvSpPr>
            <p:spPr>
              <a:xfrm>
                <a:off x="5307840" y="940320"/>
                <a:ext cx="3746160" cy="780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77" name="Line 10"/>
          <p:cNvSpPr/>
          <p:nvPr/>
        </p:nvSpPr>
        <p:spPr>
          <a:xfrm flipH="1">
            <a:off x="6172200" y="6195600"/>
            <a:ext cx="228600" cy="2286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78" name="Line 11"/>
          <p:cNvSpPr/>
          <p:nvPr/>
        </p:nvSpPr>
        <p:spPr>
          <a:xfrm flipH="1" flipV="1">
            <a:off x="4572000" y="4474800"/>
            <a:ext cx="1828800" cy="1720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79" name="Formula 12"/>
              <p:cNvSpPr txBox="1"/>
              <p:nvPr/>
            </p:nvSpPr>
            <p:spPr>
              <a:xfrm>
                <a:off x="3477600" y="2080800"/>
                <a:ext cx="1780920" cy="399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280" name="Line 13"/>
          <p:cNvSpPr/>
          <p:nvPr/>
        </p:nvSpPr>
        <p:spPr>
          <a:xfrm flipH="1">
            <a:off x="2743200" y="2743200"/>
            <a:ext cx="228600" cy="45720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1" name="Line 14"/>
          <p:cNvSpPr/>
          <p:nvPr/>
        </p:nvSpPr>
        <p:spPr>
          <a:xfrm flipH="1">
            <a:off x="3585600" y="2742840"/>
            <a:ext cx="1366560" cy="45756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2" name="CustomShape 15"/>
          <p:cNvSpPr/>
          <p:nvPr/>
        </p:nvSpPr>
        <p:spPr>
          <a:xfrm>
            <a:off x="2250000" y="2975400"/>
            <a:ext cx="649800" cy="646200"/>
          </a:xfrm>
          <a:prstGeom prst="ellipse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3" name="CustomShape 16"/>
          <p:cNvSpPr/>
          <p:nvPr/>
        </p:nvSpPr>
        <p:spPr>
          <a:xfrm>
            <a:off x="2872440" y="2993040"/>
            <a:ext cx="1242360" cy="646200"/>
          </a:xfrm>
          <a:prstGeom prst="ellipse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CustomShape 1"/>
          <p:cNvSpPr/>
          <p:nvPr/>
        </p:nvSpPr>
        <p:spPr>
          <a:xfrm>
            <a:off x="7099560" y="3717720"/>
            <a:ext cx="2694600" cy="693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5" name="TextShape 2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Άτομο υδρογόνου με εξ. Schroedinger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86" name="TextShape 3"/>
          <p:cNvSpPr txBox="1"/>
          <p:nvPr/>
        </p:nvSpPr>
        <p:spPr>
          <a:xfrm>
            <a:off x="144000" y="842400"/>
            <a:ext cx="9936000" cy="5963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Λύση της εξίσωσης Schroedinger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Με το δυναμικό Coulomb: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και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Βρίσκουμε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συναρτήσεις R(r) και Υ(θ,φ), όπου ψ = R(r) Υ(θ,φ) είναι </a:t>
            </a:r>
            <a:r>
              <a:rPr b="1" lang="en-GB" sz="2000" spc="-1" strike="noStrike">
                <a:solidFill>
                  <a:srgbClr val="000000"/>
                </a:solidFill>
                <a:latin typeface="Bitstream Vera Sans"/>
              </a:rPr>
              <a:t>ιδιοσυναρτήσεις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α) της Χαμιλτονιανής, με ιδιοτιμές ενέργειας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β) του τελεστή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L</a:t>
            </a:r>
            <a:r>
              <a:rPr b="0" lang="en-GB" sz="2200" spc="-1" strike="noStrike" baseline="101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της τροχιακής στροφορμής με ιδιοτιμές: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γ) του τελεστή L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z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  , προβολής της L σ'έναν άξονα, με ιδιοτιμές: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87" name="Formula 4"/>
              <p:cNvSpPr txBox="1"/>
              <p:nvPr/>
            </p:nvSpPr>
            <p:spPr>
              <a:xfrm>
                <a:off x="5397840" y="685800"/>
                <a:ext cx="3746160" cy="780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8" name="Formula 5"/>
              <p:cNvSpPr txBox="1"/>
              <p:nvPr/>
            </p:nvSpPr>
            <p:spPr>
              <a:xfrm>
                <a:off x="1143000" y="2347920"/>
                <a:ext cx="2874240" cy="395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R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9" name="Formula 6"/>
              <p:cNvSpPr txBox="1"/>
              <p:nvPr/>
            </p:nvSpPr>
            <p:spPr>
              <a:xfrm>
                <a:off x="7207560" y="3682440"/>
                <a:ext cx="2446200" cy="732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sSup>
                          <m:e>
                            <m:r>
                              <m:t xml:space="preserve">a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m</m:t>
                        </m:r>
                        <m:sSup>
                          <m:e>
                            <m:r>
                              <m:t xml:space="preserve">c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e>
                    </m:d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n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90" name="CustomShape 7"/>
          <p:cNvSpPr/>
          <p:nvPr/>
        </p:nvSpPr>
        <p:spPr>
          <a:xfrm>
            <a:off x="4451400" y="4725000"/>
            <a:ext cx="5484600" cy="914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91" name="Formula 8"/>
              <p:cNvSpPr txBox="1"/>
              <p:nvPr/>
            </p:nvSpPr>
            <p:spPr>
              <a:xfrm>
                <a:off x="4475160" y="4974480"/>
                <a:ext cx="5433480" cy="442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L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l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l</m:t>
                        </m:r>
                        <m:r>
                          <m:t xml:space="preserve">+</m:t>
                        </m:r>
                        <m:r>
                          <m:t xml:space="preserve">1</m:t>
                        </m:r>
                      </m:e>
                    </m:d>
                    <m:sSup>
                      <m:e>
                        <m:r>
                          <m:t xml:space="preserve">ℏ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0,</m:t>
                    </m:r>
                    <m:r>
                      <m:t xml:space="preserve">1,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n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92" name="CustomShape 9"/>
          <p:cNvSpPr/>
          <p:nvPr/>
        </p:nvSpPr>
        <p:spPr>
          <a:xfrm>
            <a:off x="4114800" y="6237360"/>
            <a:ext cx="5763600" cy="693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93" name="Formula 10"/>
              <p:cNvSpPr txBox="1"/>
              <p:nvPr/>
            </p:nvSpPr>
            <p:spPr>
              <a:xfrm>
                <a:off x="4373280" y="6314040"/>
                <a:ext cx="5410080" cy="446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L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r>
                      <m:t xml:space="preserve">ℏ</m:t>
                    </m:r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l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0,.</m:t>
                    </m:r>
                    <m:r>
                      <m:t xml:space="preserve">..</m:t>
                    </m:r>
                    <m:r>
                      <m:t xml:space="preserve">l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94" name="Formula 11"/>
              <p:cNvSpPr txBox="1"/>
              <p:nvPr/>
            </p:nvSpPr>
            <p:spPr>
              <a:xfrm>
                <a:off x="772560" y="4733640"/>
                <a:ext cx="3092400" cy="422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x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x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−</m:t>
                        </m:r>
                        <m:r>
                          <m:t xml:space="preserve">i</m:t>
                        </m:r>
                        <m:r>
                          <m:t xml:space="preserve">ℏ</m:t>
                        </m:r>
                        <m:r>
                          <m:t xml:space="preserve">∇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95" name="Formula 12"/>
              <p:cNvSpPr txBox="1"/>
              <p:nvPr/>
            </p:nvSpPr>
            <p:spPr>
              <a:xfrm>
                <a:off x="793800" y="5292360"/>
                <a:ext cx="3423960" cy="591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∇</m:t>
                    </m:r>
                    <m:r>
                      <m:t xml:space="preserve">≡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x</m:t>
                        </m:r>
                      </m:den>
                    </m:f>
                    <m:acc>
                      <m:accPr>
                        <m:chr m:val="^"/>
                      </m:accPr>
                      <m:e>
                        <m:r>
                          <m:t xml:space="preserve">x</m:t>
                        </m:r>
                      </m:e>
                    </m:acc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y</m:t>
                        </m:r>
                      </m:den>
                    </m:f>
                    <m:acc>
                      <m:accPr>
                        <m:chr m:val="^"/>
                      </m:accPr>
                      <m:e>
                        <m:r>
                          <m:t xml:space="preserve">y</m:t>
                        </m:r>
                      </m:e>
                    </m:acc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z</m:t>
                        </m:r>
                      </m:den>
                    </m:f>
                    <m:acc>
                      <m:accPr>
                        <m:chr m:val="^"/>
                      </m:accPr>
                      <m:e>
                        <m:r>
                          <m:t xml:space="preserve">z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296" name="CustomShape 13"/>
          <p:cNvSpPr/>
          <p:nvPr/>
        </p:nvSpPr>
        <p:spPr>
          <a:xfrm>
            <a:off x="5522400" y="4728600"/>
            <a:ext cx="1143000" cy="878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97" name="CustomShape 14"/>
          <p:cNvSpPr/>
          <p:nvPr/>
        </p:nvSpPr>
        <p:spPr>
          <a:xfrm>
            <a:off x="5450760" y="6292800"/>
            <a:ext cx="64944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98" name="Line 15"/>
          <p:cNvSpPr/>
          <p:nvPr/>
        </p:nvSpPr>
        <p:spPr>
          <a:xfrm flipH="1">
            <a:off x="6400800" y="4644000"/>
            <a:ext cx="1600200" cy="2286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9" name="Line 16"/>
          <p:cNvSpPr/>
          <p:nvPr/>
        </p:nvSpPr>
        <p:spPr>
          <a:xfrm flipH="1">
            <a:off x="6015600" y="6172200"/>
            <a:ext cx="2671200" cy="1566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00" name="CustomShape 17"/>
          <p:cNvSpPr/>
          <p:nvPr/>
        </p:nvSpPr>
        <p:spPr>
          <a:xfrm>
            <a:off x="372600" y="4343400"/>
            <a:ext cx="228600" cy="1828800"/>
          </a:xfrm>
          <a:custGeom>
            <a:avLst/>
            <a:gdLst/>
            <a:ahLst/>
            <a:rect l="0" t="0" r="r" b="b"/>
            <a:pathLst>
              <a:path w="637" h="5082">
                <a:moveTo>
                  <a:pt x="636" y="0"/>
                </a:moveTo>
                <a:cubicBezTo>
                  <a:pt x="477" y="0"/>
                  <a:pt x="318" y="211"/>
                  <a:pt x="318" y="423"/>
                </a:cubicBezTo>
                <a:lnTo>
                  <a:pt x="318" y="2117"/>
                </a:lnTo>
                <a:cubicBezTo>
                  <a:pt x="318" y="2328"/>
                  <a:pt x="159" y="2540"/>
                  <a:pt x="0" y="2540"/>
                </a:cubicBezTo>
                <a:cubicBezTo>
                  <a:pt x="159" y="2540"/>
                  <a:pt x="318" y="2752"/>
                  <a:pt x="318" y="2963"/>
                </a:cubicBezTo>
                <a:lnTo>
                  <a:pt x="318" y="4657"/>
                </a:lnTo>
                <a:cubicBezTo>
                  <a:pt x="318" y="4869"/>
                  <a:pt x="477" y="5081"/>
                  <a:pt x="636" y="5081"/>
                </a:cubicBezTo>
              </a:path>
            </a:pathLst>
          </a:custGeom>
          <a:noFill/>
          <a:ln w="73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01" name="TextShape 18"/>
          <p:cNvSpPr txBox="1"/>
          <p:nvPr/>
        </p:nvSpPr>
        <p:spPr>
          <a:xfrm rot="21300000">
            <a:off x="250200" y="6374520"/>
            <a:ext cx="3512160" cy="69948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Ίδιες Y</a:t>
            </a:r>
            <a:r>
              <a:rPr b="0" lang="en-GB" sz="1800" spc="-1" strike="noStrike" baseline="-101000">
                <a:latin typeface="Bitstream Vera Sans"/>
              </a:rPr>
              <a:t>lm</a:t>
            </a:r>
            <a:r>
              <a:rPr b="0" lang="en-GB" sz="1800" spc="-1" strike="noStrike">
                <a:latin typeface="Bitstream Vera Sans"/>
              </a:rPr>
              <a:t>, l, και m</a:t>
            </a:r>
            <a:r>
              <a:rPr b="0" lang="en-GB" sz="1800" spc="-1" strike="noStrike" baseline="-101000">
                <a:latin typeface="Bitstream Vera Sans"/>
              </a:rPr>
              <a:t>l</a:t>
            </a:r>
            <a:r>
              <a:rPr b="0" lang="en-GB" sz="1800" spc="-1" strike="noStrike">
                <a:latin typeface="Bitstream Vera Sans"/>
              </a:rPr>
              <a:t> λύσεις για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ΟΛΑ τα κεντρικά δυναμικά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02" name="Freeform 19"/>
          <p:cNvSpPr/>
          <p:nvPr/>
        </p:nvSpPr>
        <p:spPr>
          <a:xfrm>
            <a:off x="53280" y="5256360"/>
            <a:ext cx="532080" cy="1282680"/>
          </a:xfrm>
          <a:custGeom>
            <a:avLst/>
            <a:gdLst/>
            <a:ahLst/>
            <a:rect l="0" t="0" r="r" b="b"/>
            <a:pathLst>
              <a:path w="1478" h="3563">
                <a:moveTo>
                  <a:pt x="765" y="0"/>
                </a:moveTo>
                <a:cubicBezTo>
                  <a:pt x="376" y="397"/>
                  <a:pt x="0" y="1067"/>
                  <a:pt x="358" y="1629"/>
                </a:cubicBezTo>
                <a:cubicBezTo>
                  <a:pt x="676" y="2128"/>
                  <a:pt x="810" y="2727"/>
                  <a:pt x="1172" y="3206"/>
                </a:cubicBezTo>
                <a:lnTo>
                  <a:pt x="1477" y="3562"/>
                </a:lnTo>
              </a:path>
            </a:pathLst>
          </a:custGeom>
          <a:ln w="73080">
            <a:solidFill>
              <a:srgbClr val="0000ff"/>
            </a:solidFill>
            <a:round/>
            <a:tailEnd len="med" type="triangle" w="med"/>
          </a:ln>
        </p:spPr>
      </p:sp>
      <p:sp>
        <p:nvSpPr>
          <p:cNvPr id="303" name="TextShape 20"/>
          <p:cNvSpPr txBox="1"/>
          <p:nvPr/>
        </p:nvSpPr>
        <p:spPr>
          <a:xfrm>
            <a:off x="66960" y="1223280"/>
            <a:ext cx="9991440" cy="62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Δυναμικό Coulomb: είναι ένα “κεντρικό δυναμικό,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δηλ, ΔΕΝ έχει εξάρτηση από θ, φ, αλλά μόνο από το r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04" name="Formula 21"/>
              <p:cNvSpPr txBox="1"/>
              <p:nvPr/>
            </p:nvSpPr>
            <p:spPr>
              <a:xfrm>
                <a:off x="4395600" y="1726200"/>
                <a:ext cx="4725720" cy="893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q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sSub>
                          <m:e>
                            <m:r>
                              <m:t xml:space="preserve">q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r>
                      <m:t xml:space="preserve">e</m:t>
                    </m:r>
                    <m:f>
                      <m:num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e</m:t>
                            </m:r>
                          </m:e>
                        </m:d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r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05" name="CustomShape 22"/>
          <p:cNvSpPr/>
          <p:nvPr/>
        </p:nvSpPr>
        <p:spPr>
          <a:xfrm>
            <a:off x="8402760" y="1741320"/>
            <a:ext cx="957240" cy="878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" descr=""/>
          <p:cNvPicPr/>
          <p:nvPr/>
        </p:nvPicPr>
        <p:blipFill>
          <a:blip r:embed="rId1"/>
          <a:stretch/>
        </p:blipFill>
        <p:spPr>
          <a:xfrm>
            <a:off x="6480" y="545040"/>
            <a:ext cx="7525440" cy="6583680"/>
          </a:xfrm>
          <a:prstGeom prst="rect">
            <a:avLst/>
          </a:prstGeom>
          <a:ln>
            <a:noFill/>
          </a:ln>
        </p:spPr>
      </p:pic>
      <p:sp>
        <p:nvSpPr>
          <p:cNvPr id="307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Κβάντωση στροφορμής</a:t>
            </a:r>
            <a:endParaRPr b="0" lang="en-GB" sz="36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08" name="Formula 2"/>
              <p:cNvSpPr txBox="1"/>
              <p:nvPr/>
            </p:nvSpPr>
            <p:spPr>
              <a:xfrm>
                <a:off x="2140200" y="1169640"/>
                <a:ext cx="4142880" cy="393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L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  <m:r>
                      <m:t xml:space="preserve">ℏ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0,</m:t>
                    </m:r>
                    <m:r>
                      <m:t xml:space="preserve">1,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n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09" name="TextShape 3"/>
          <p:cNvSpPr txBox="1"/>
          <p:nvPr/>
        </p:nvSpPr>
        <p:spPr>
          <a:xfrm>
            <a:off x="6739200" y="754200"/>
            <a:ext cx="3331800" cy="427356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O κβατνικός αριθμός l, ορίζει το μήκος του διανύσματος της στροφορμής. 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Το διάνυσμα της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στροφορμής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μπορεί να έχει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μόνο συγκεκριμένους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προσανατολισμούς: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όσους δίνουν κάποια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από τις επιτρεπόμενες προβολές στον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άξονα z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TextShape 1"/>
          <p:cNvSpPr txBox="1"/>
          <p:nvPr/>
        </p:nvSpPr>
        <p:spPr>
          <a:xfrm>
            <a:off x="288000" y="135000"/>
            <a:ext cx="9601200" cy="65664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Υδρογόνο: Ακτινικές ιδιοσυναρτήσεις R</a:t>
            </a:r>
            <a:r>
              <a:rPr b="0" lang="en-GB" sz="3200" spc="-1" strike="noStrike" baseline="-101000">
                <a:latin typeface="Bitstream Vera Sans"/>
              </a:rPr>
              <a:t>n</a:t>
            </a:r>
            <a:r>
              <a:rPr b="0" lang="en-GB" sz="3200" spc="-1" strike="noStrike" baseline="-101000">
                <a:latin typeface="URW Chancery L"/>
              </a:rPr>
              <a:t> l</a:t>
            </a:r>
            <a:r>
              <a:rPr b="0" lang="en-GB" sz="3200" spc="-1" strike="noStrike">
                <a:latin typeface="Bitstream Vera Sans"/>
              </a:rPr>
              <a:t>(r)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311" name="" descr=""/>
          <p:cNvPicPr/>
          <p:nvPr/>
        </p:nvPicPr>
        <p:blipFill>
          <a:blip r:embed="rId1"/>
          <a:stretch/>
        </p:blipFill>
        <p:spPr>
          <a:xfrm>
            <a:off x="432000" y="862920"/>
            <a:ext cx="9144000" cy="4632120"/>
          </a:xfrm>
          <a:prstGeom prst="rect">
            <a:avLst/>
          </a:prstGeom>
          <a:ln>
            <a:noFill/>
          </a:ln>
        </p:spPr>
      </p:pic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Shape 1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Yδρογόνο: Γωνιακές ιδιοσυναρτήσεις Υ(θ,φ)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313" name="" descr=""/>
          <p:cNvPicPr/>
          <p:nvPr/>
        </p:nvPicPr>
        <p:blipFill>
          <a:blip r:embed="rId1"/>
          <a:stretch/>
        </p:blipFill>
        <p:spPr>
          <a:xfrm>
            <a:off x="612000" y="776880"/>
            <a:ext cx="9144000" cy="6421680"/>
          </a:xfrm>
          <a:prstGeom prst="rect">
            <a:avLst/>
          </a:prstGeom>
          <a:ln>
            <a:noFill/>
          </a:ln>
        </p:spPr>
      </p:pic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Άτομο υδρογόνου </a:t>
            </a:r>
            <a:br/>
            <a:r>
              <a:rPr b="0" lang="en-GB" sz="3600" spc="-1" strike="noStrike">
                <a:latin typeface="Bitstream Vera Sans"/>
              </a:rPr>
              <a:t>με ενέργεια και στροφορμή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15" name="TextShape 2"/>
          <p:cNvSpPr txBox="1"/>
          <p:nvPr/>
        </p:nvSpPr>
        <p:spPr>
          <a:xfrm>
            <a:off x="72000" y="1288800"/>
            <a:ext cx="9972000" cy="177192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1" lang="en-GB" sz="2000" spc="-1" strike="noStrike">
                <a:latin typeface="Bitstream Vera Sans"/>
              </a:rPr>
              <a:t>Ε, L</a:t>
            </a:r>
            <a:r>
              <a:rPr b="1" lang="en-GB" sz="2000" spc="-1" strike="noStrike" baseline="101000">
                <a:latin typeface="Bitstream Vera Sans"/>
              </a:rPr>
              <a:t>2</a:t>
            </a:r>
            <a:r>
              <a:rPr b="1" lang="en-GB" sz="2000" spc="-1" strike="noStrike">
                <a:latin typeface="Bitstream Vera Sans"/>
              </a:rPr>
              <a:t>, L</a:t>
            </a:r>
            <a:r>
              <a:rPr b="1" lang="en-GB" sz="2000" spc="-1" strike="noStrike" baseline="-101000">
                <a:latin typeface="Bitstream Vera Sans"/>
              </a:rPr>
              <a:t>z</a:t>
            </a:r>
            <a:r>
              <a:rPr b="1" lang="en-GB" sz="2000" spc="-1" strike="noStrike">
                <a:latin typeface="Bitstream Vera Sans"/>
              </a:rPr>
              <a:t> είναι τελεστές που αντιμετίθονται με τη Χαμιλτονιανή,  άρα τα αντίστοιχα φυσικά μεγέθη διατηρούνται, άρα </a:t>
            </a:r>
            <a:endParaRPr b="0" lang="en-GB" sz="2000" spc="-1" strike="noStrike">
              <a:latin typeface="Bitstream Vera Sans"/>
            </a:endParaRPr>
          </a:p>
          <a:p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οι αριθμοί </a:t>
            </a:r>
            <a:r>
              <a:rPr b="1" i="1" lang="en-GB" sz="20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000" spc="-1" strike="noStrike">
                <a:solidFill>
                  <a:srgbClr val="ff0000"/>
                </a:solidFill>
                <a:latin typeface="Bitstream Vera Sans"/>
              </a:rPr>
              <a:t>, m</a:t>
            </a:r>
            <a:r>
              <a:rPr b="1" i="1" lang="en-GB" sz="2000" spc="-1" strike="noStrike" baseline="-101000">
                <a:solidFill>
                  <a:srgbClr val="ff0000"/>
                </a:solidFill>
                <a:latin typeface="URW Chancery L"/>
              </a:rPr>
              <a:t>l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χαρακτηρίζουν την κατάσταση του συστήματος</a:t>
            </a:r>
            <a:r>
              <a:rPr b="1" i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1" i="1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2000" spc="-1" strike="noStrike" u="sng">
                <a:uFillTx/>
                <a:latin typeface="Bitstream Vera Sans"/>
              </a:rPr>
              <a:t>είναι καλοί κβαντικοί αριθμοί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</p:txBody>
      </p:sp>
      <p:sp>
        <p:nvSpPr>
          <p:cNvPr id="316" name="TextShape 3"/>
          <p:cNvSpPr txBox="1"/>
          <p:nvPr/>
        </p:nvSpPr>
        <p:spPr>
          <a:xfrm>
            <a:off x="63000" y="4878360"/>
            <a:ext cx="10044000" cy="2130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Διαφορετικές καταστάσεις {</a:t>
            </a:r>
            <a:r>
              <a:rPr b="1" i="1" lang="en-GB" sz="20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000" spc="-1" strike="noStrike">
                <a:solidFill>
                  <a:srgbClr val="ff0000"/>
                </a:solidFill>
                <a:latin typeface="Bitstream Vera Sans"/>
              </a:rPr>
              <a:t>, m</a:t>
            </a:r>
            <a:r>
              <a:rPr b="1" i="1" lang="en-GB" sz="2000" spc="-1" strike="noStrike" baseline="-101000">
                <a:solidFill>
                  <a:srgbClr val="ff0000"/>
                </a:solidFill>
                <a:latin typeface="URW Chancery L"/>
              </a:rPr>
              <a:t>l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} με ίδια ενέργεια: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εκφυλισμένες καταστάσεις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Κάτω όμως από ποιές συνθήκες, μπορώ να αποκαλύψω ότι έχουμε διαφορετικές καταστάσεις;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(και έτσι να διαπιστώσω ότι δεν είναι απλά μιά μαθηματική υπόθεση;)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17" name="Formula 4"/>
              <p:cNvSpPr txBox="1"/>
              <p:nvPr/>
            </p:nvSpPr>
            <p:spPr>
              <a:xfrm>
                <a:off x="4921200" y="4314960"/>
                <a:ext cx="4602240" cy="399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s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0</m:t>
                    </m:r>
                    <m:r>
                      <m:t xml:space="preserve">;</m:t>
                    </m:r>
                    <m:r>
                      <m:t xml:space="preserve">p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1</m:t>
                    </m:r>
                    <m:r>
                      <m:t xml:space="preserve">;</m:t>
                    </m:r>
                    <m:r>
                      <m:t xml:space="preserve">d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;</m:t>
                    </m:r>
                    <m:r>
                      <m:t xml:space="preserve">f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3,</m:t>
                    </m:r>
                    <m:r>
                      <m:t xml:space="preserve">...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8" name="Formula 5"/>
              <p:cNvSpPr txBox="1"/>
              <p:nvPr/>
            </p:nvSpPr>
            <p:spPr>
              <a:xfrm>
                <a:off x="4993200" y="3902400"/>
                <a:ext cx="5020920" cy="399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ns</m:t>
                    </m:r>
                    <m:r>
                      <m:t xml:space="preserve">,</m:t>
                    </m:r>
                    <m:r>
                      <m:t xml:space="preserve">np</m:t>
                    </m:r>
                    <m:r>
                      <m:t xml:space="preserve">,</m:t>
                    </m:r>
                    <m:r>
                      <m:t xml:space="preserve">nd</m:t>
                    </m:r>
                    <m:r>
                      <m:t xml:space="preserve">,</m:t>
                    </m:r>
                    <m:r>
                      <m:t xml:space="preserve">nf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,</m:t>
                    </m:r>
                    <m:r>
                      <m:t xml:space="preserve">2</m:t>
                    </m:r>
                    <m:r>
                      <m:t xml:space="preserve">p</m:t>
                    </m:r>
                    <m:r>
                      <m:t xml:space="preserve">: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n</m:t>
                        </m:r>
                        <m:r>
                          <m:t xml:space="preserve">=</m:t>
                        </m:r>
                        <m:r>
                          <m:t xml:space="preserve">2,</m:t>
                        </m:r>
                        <m:r>
                          <m:t xml:space="preserve">l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19" name="TextShape 6"/>
          <p:cNvSpPr txBox="1"/>
          <p:nvPr/>
        </p:nvSpPr>
        <p:spPr>
          <a:xfrm>
            <a:off x="5020560" y="3629160"/>
            <a:ext cx="39668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Συμβολισμός καταστάσεων: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20" name="Formula 7"/>
              <p:cNvSpPr txBox="1"/>
              <p:nvPr/>
            </p:nvSpPr>
            <p:spPr>
              <a:xfrm>
                <a:off x="167760" y="3190680"/>
                <a:ext cx="4789440" cy="430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L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  <m:r>
                      <m:t xml:space="preserve">ℏ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0,</m:t>
                    </m:r>
                    <m:r>
                      <m:t xml:space="preserve">1,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n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ustomShape 1"/>
          <p:cNvSpPr/>
          <p:nvPr/>
        </p:nvSpPr>
        <p:spPr>
          <a:xfrm>
            <a:off x="3429000" y="4800600"/>
            <a:ext cx="4806000" cy="725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22" name="CustomShape 2"/>
          <p:cNvSpPr/>
          <p:nvPr/>
        </p:nvSpPr>
        <p:spPr>
          <a:xfrm>
            <a:off x="6280200" y="2093400"/>
            <a:ext cx="1828800" cy="457200"/>
          </a:xfrm>
          <a:prstGeom prst="rect">
            <a:avLst/>
          </a:prstGeom>
          <a:solidFill>
            <a:srgbClr val="ff9966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3" name="CustomShape 3"/>
          <p:cNvSpPr/>
          <p:nvPr/>
        </p:nvSpPr>
        <p:spPr>
          <a:xfrm>
            <a:off x="8339400" y="5871600"/>
            <a:ext cx="1600200" cy="446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24" name="CustomShape 4"/>
          <p:cNvSpPr/>
          <p:nvPr/>
        </p:nvSpPr>
        <p:spPr>
          <a:xfrm>
            <a:off x="7941600" y="6364800"/>
            <a:ext cx="2057400" cy="565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25" name="" descr=""/>
          <p:cNvPicPr/>
          <p:nvPr/>
        </p:nvPicPr>
        <p:blipFill>
          <a:blip r:embed="rId1"/>
          <a:stretch/>
        </p:blipFill>
        <p:spPr>
          <a:xfrm>
            <a:off x="52920" y="919800"/>
            <a:ext cx="5132880" cy="4350600"/>
          </a:xfrm>
          <a:prstGeom prst="rect">
            <a:avLst/>
          </a:prstGeom>
          <a:ln>
            <a:noFill/>
          </a:ln>
        </p:spPr>
      </p:pic>
      <mc:AlternateContent>
        <mc:Choice xmlns:a14="http://schemas.microsoft.com/office/drawing/2010/main" Requires="a14">
          <p:sp>
            <p:nvSpPr>
              <p:cNvPr id="326" name="Formula 5"/>
              <p:cNvSpPr txBox="1"/>
              <p:nvPr/>
            </p:nvSpPr>
            <p:spPr>
              <a:xfrm>
                <a:off x="6400800" y="2170800"/>
                <a:ext cx="1458000" cy="343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U</m:t>
                    </m:r>
                    <m:r>
                      <m:t xml:space="preserve">=</m:t>
                    </m:r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μ</m:t>
                        </m:r>
                      </m:e>
                    </m:acc>
                    <m:r>
                      <m:t xml:space="preserve">⋅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B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327" name="TextShape 6"/>
          <p:cNvSpPr txBox="1"/>
          <p:nvPr/>
        </p:nvSpPr>
        <p:spPr>
          <a:xfrm>
            <a:off x="4572000" y="1071000"/>
            <a:ext cx="5507280" cy="2181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Ενέργεια λόγω αλληλεπίδρασης του ηλεκτρονίου (της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τροχιακής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μαγνητικής ροπής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του, μ) με το μαγνητικό πεδίο Β: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Το ηλεκτρόνιο συμπεριφέρεται σαν μαγνήτης με διπολική μαγνητική ροπή: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28" name="Formula 7"/>
              <p:cNvSpPr txBox="1"/>
              <p:nvPr/>
            </p:nvSpPr>
            <p:spPr>
              <a:xfrm>
                <a:off x="5486400" y="3200400"/>
                <a:ext cx="3030840" cy="735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μ</m:t>
                        </m:r>
                      </m:e>
                    </m:acc>
                    <m:r>
                      <m:t xml:space="preserve">=</m:t>
                    </m:r>
                    <m:f>
                      <m:num>
                        <m:r>
                          <m:t xml:space="preserve">q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=</m:t>
                    </m:r>
                    <m:f>
                      <m:num>
                        <m:r>
                          <m:t xml:space="preserve">−</m:t>
                        </m:r>
                        <m:r>
                          <m:t xml:space="preserve">e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29" name="Formula 8"/>
              <p:cNvSpPr txBox="1"/>
              <p:nvPr/>
            </p:nvSpPr>
            <p:spPr>
              <a:xfrm>
                <a:off x="6576840" y="4799520"/>
                <a:ext cx="1632960" cy="735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Β</m:t>
                        </m:r>
                      </m:sub>
                    </m:sSub>
                    <m:r>
                      <m:t xml:space="preserve">≡</m:t>
                    </m:r>
                    <m:f>
                      <m:num>
                        <m:r>
                          <m:t xml:space="preserve">e</m:t>
                        </m:r>
                        <m:r>
                          <m:t xml:space="preserve">ℏ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0" name="Formula 9"/>
              <p:cNvSpPr txBox="1"/>
              <p:nvPr/>
            </p:nvSpPr>
            <p:spPr>
              <a:xfrm>
                <a:off x="5486400" y="4114800"/>
                <a:ext cx="2824560" cy="734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μ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−</m:t>
                        </m:r>
                        <m:r>
                          <m:t xml:space="preserve">e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r>
                      <m:t xml:space="preserve">ℏ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1" name="Formula 10"/>
              <p:cNvSpPr txBox="1"/>
              <p:nvPr/>
            </p:nvSpPr>
            <p:spPr>
              <a:xfrm>
                <a:off x="8278920" y="5896800"/>
                <a:ext cx="166032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2" name="Formula 11"/>
              <p:cNvSpPr txBox="1"/>
              <p:nvPr/>
            </p:nvSpPr>
            <p:spPr>
              <a:xfrm>
                <a:off x="7543800" y="5486400"/>
                <a:ext cx="2368800" cy="394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μ</m:t>
                    </m:r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</m:oMath>
                </a14:m>
              </a:p>
            </p:txBody>
          </p:sp>
        </mc:Choice>
        <mc:Fallback/>
      </mc:AlternateContent>
      <p:sp>
        <p:nvSpPr>
          <p:cNvPr id="333" name="TextShape 12"/>
          <p:cNvSpPr txBox="1"/>
          <p:nvPr/>
        </p:nvSpPr>
        <p:spPr>
          <a:xfrm>
            <a:off x="144000" y="44640"/>
            <a:ext cx="9829800" cy="1054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Τροχ. Στροφορμή: διαχωρισμός εκφυλισμένων ενεργειακών σταθμών Η σε μαγνητικό πεδίο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34" name="TextShape 13"/>
          <p:cNvSpPr txBox="1"/>
          <p:nvPr/>
        </p:nvSpPr>
        <p:spPr>
          <a:xfrm>
            <a:off x="3387600" y="4977000"/>
            <a:ext cx="3304800" cy="431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Μαγνητόνη του Bohr, μ</a:t>
            </a:r>
            <a:r>
              <a:rPr b="0" lang="en-GB" sz="1800" spc="-1" strike="noStrike" baseline="-101000">
                <a:solidFill>
                  <a:srgbClr val="0000ff"/>
                </a:solidFill>
                <a:latin typeface="Bitstream Vera Sans"/>
              </a:rPr>
              <a:t>Β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: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35" name="Formula 14"/>
              <p:cNvSpPr txBox="1"/>
              <p:nvPr/>
            </p:nvSpPr>
            <p:spPr>
              <a:xfrm>
                <a:off x="7882920" y="6544800"/>
                <a:ext cx="196344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U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sSub>
                          <m:e>
                            <m:r>
                              <m:t xml:space="preserve">μ</m:t>
                            </m:r>
                          </m:e>
                          <m:sub>
                            <m:r>
                              <m:t xml:space="preserve">B</m:t>
                            </m:r>
                          </m:sub>
                        </m:sSub>
                        <m:r>
                          <m:t xml:space="preserve">Β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36" name="CustomShape 15"/>
          <p:cNvSpPr/>
          <p:nvPr/>
        </p:nvSpPr>
        <p:spPr>
          <a:xfrm>
            <a:off x="8458200" y="4114800"/>
            <a:ext cx="228600" cy="1143000"/>
          </a:xfrm>
          <a:custGeom>
            <a:avLst/>
            <a:gdLst/>
            <a:ahLst/>
            <a:rect l="0" t="0" r="r" b="b"/>
            <a:pathLst>
              <a:path w="637" h="3177">
                <a:moveTo>
                  <a:pt x="0" y="0"/>
                </a:moveTo>
                <a:cubicBezTo>
                  <a:pt x="159" y="0"/>
                  <a:pt x="318" y="132"/>
                  <a:pt x="318" y="264"/>
                </a:cubicBezTo>
                <a:lnTo>
                  <a:pt x="318" y="1323"/>
                </a:lnTo>
                <a:cubicBezTo>
                  <a:pt x="318" y="1455"/>
                  <a:pt x="477" y="1588"/>
                  <a:pt x="636" y="1588"/>
                </a:cubicBezTo>
                <a:cubicBezTo>
                  <a:pt x="477" y="1588"/>
                  <a:pt x="318" y="1720"/>
                  <a:pt x="318" y="1852"/>
                </a:cubicBezTo>
                <a:lnTo>
                  <a:pt x="318" y="2911"/>
                </a:lnTo>
                <a:cubicBezTo>
                  <a:pt x="318" y="3043"/>
                  <a:pt x="159" y="3176"/>
                  <a:pt x="0" y="3176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7" name="Freeform 16"/>
          <p:cNvSpPr/>
          <p:nvPr/>
        </p:nvSpPr>
        <p:spPr>
          <a:xfrm>
            <a:off x="8856720" y="4629960"/>
            <a:ext cx="665640" cy="751320"/>
          </a:xfrm>
          <a:custGeom>
            <a:avLst/>
            <a:gdLst/>
            <a:ahLst/>
            <a:rect l="0" t="0" r="r" b="b"/>
            <a:pathLst>
              <a:path w="1849" h="2087">
                <a:moveTo>
                  <a:pt x="0" y="90"/>
                </a:moveTo>
                <a:cubicBezTo>
                  <a:pt x="467" y="65"/>
                  <a:pt x="984" y="0"/>
                  <a:pt x="1392" y="229"/>
                </a:cubicBezTo>
                <a:cubicBezTo>
                  <a:pt x="1848" y="485"/>
                  <a:pt x="1779" y="1163"/>
                  <a:pt x="1624" y="1622"/>
                </a:cubicBezTo>
                <a:lnTo>
                  <a:pt x="1485" y="2086"/>
                </a:lnTo>
                <a:lnTo>
                  <a:pt x="1439" y="2086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338" name="CustomShape 17"/>
          <p:cNvSpPr/>
          <p:nvPr/>
        </p:nvSpPr>
        <p:spPr>
          <a:xfrm>
            <a:off x="5987160" y="3121200"/>
            <a:ext cx="934200" cy="914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9" name="TextShape 18"/>
          <p:cNvSpPr txBox="1"/>
          <p:nvPr/>
        </p:nvSpPr>
        <p:spPr>
          <a:xfrm>
            <a:off x="372600" y="6184800"/>
            <a:ext cx="650880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Από τον προκαλούμενο διαχωρισμό των ενεργειακών επιπέδων, μπορούμε π.χ να μετρήσουμε το μαγνητικό πεδίο ενός αστεριού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40" name="Freeform 19"/>
          <p:cNvSpPr/>
          <p:nvPr/>
        </p:nvSpPr>
        <p:spPr>
          <a:xfrm>
            <a:off x="3996360" y="2484720"/>
            <a:ext cx="3944160" cy="3912840"/>
          </a:xfrm>
          <a:custGeom>
            <a:avLst/>
            <a:gdLst/>
            <a:ahLst/>
            <a:rect l="0" t="0" r="r" b="b"/>
            <a:pathLst>
              <a:path w="10956" h="10869">
                <a:moveTo>
                  <a:pt x="10955" y="10815"/>
                </a:moveTo>
                <a:cubicBezTo>
                  <a:pt x="10487" y="10868"/>
                  <a:pt x="10031" y="10792"/>
                  <a:pt x="9562" y="10769"/>
                </a:cubicBezTo>
                <a:cubicBezTo>
                  <a:pt x="9061" y="10745"/>
                  <a:pt x="8577" y="10685"/>
                  <a:pt x="8077" y="10676"/>
                </a:cubicBezTo>
                <a:cubicBezTo>
                  <a:pt x="7577" y="10667"/>
                  <a:pt x="7112" y="10585"/>
                  <a:pt x="6638" y="10490"/>
                </a:cubicBezTo>
                <a:cubicBezTo>
                  <a:pt x="6140" y="10391"/>
                  <a:pt x="5664" y="10213"/>
                  <a:pt x="5199" y="9980"/>
                </a:cubicBezTo>
                <a:cubicBezTo>
                  <a:pt x="4698" y="9729"/>
                  <a:pt x="4253" y="9367"/>
                  <a:pt x="3992" y="8866"/>
                </a:cubicBezTo>
                <a:cubicBezTo>
                  <a:pt x="3752" y="8405"/>
                  <a:pt x="3479" y="7958"/>
                  <a:pt x="3296" y="7473"/>
                </a:cubicBezTo>
                <a:cubicBezTo>
                  <a:pt x="3120" y="7008"/>
                  <a:pt x="3076" y="6514"/>
                  <a:pt x="2971" y="6034"/>
                </a:cubicBezTo>
                <a:cubicBezTo>
                  <a:pt x="2863" y="5542"/>
                  <a:pt x="2824" y="5034"/>
                  <a:pt x="2693" y="4549"/>
                </a:cubicBezTo>
                <a:cubicBezTo>
                  <a:pt x="2565" y="4076"/>
                  <a:pt x="2499" y="3566"/>
                  <a:pt x="2228" y="3156"/>
                </a:cubicBezTo>
                <a:cubicBezTo>
                  <a:pt x="1933" y="2711"/>
                  <a:pt x="1749" y="2241"/>
                  <a:pt x="1532" y="1764"/>
                </a:cubicBezTo>
                <a:cubicBezTo>
                  <a:pt x="1304" y="1262"/>
                  <a:pt x="1046" y="739"/>
                  <a:pt x="557" y="464"/>
                </a:cubicBezTo>
                <a:lnTo>
                  <a:pt x="93" y="186"/>
                </a:lnTo>
                <a:lnTo>
                  <a:pt x="0" y="0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341" name="TextShape 20"/>
          <p:cNvSpPr txBox="1"/>
          <p:nvPr/>
        </p:nvSpPr>
        <p:spPr>
          <a:xfrm>
            <a:off x="48600" y="6183000"/>
            <a:ext cx="455040" cy="89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54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5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42" name="Formula 21"/>
              <p:cNvSpPr txBox="1"/>
              <p:nvPr/>
            </p:nvSpPr>
            <p:spPr>
              <a:xfrm>
                <a:off x="8466120" y="2041560"/>
                <a:ext cx="1504440" cy="517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B</m:t>
                        </m:r>
                      </m:e>
                    </m:acc>
                    <m:r>
                      <m:t xml:space="preserve">=</m:t>
                    </m:r>
                    <m:r>
                      <m:t xml:space="preserve">B</m:t>
                    </m:r>
                    <m:acc>
                      <m:accPr>
                        <m:chr m:val="^"/>
                      </m:accPr>
                      <m:e>
                        <m:r>
                          <m:t xml:space="preserve">z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extShape 1"/>
          <p:cNvSpPr txBox="1"/>
          <p:nvPr/>
        </p:nvSpPr>
        <p:spPr>
          <a:xfrm>
            <a:off x="504000" y="167400"/>
            <a:ext cx="9071640" cy="16009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Η ανάδυση του </a:t>
            </a:r>
            <a:r>
              <a:rPr b="1" lang="en-GB" sz="3600" spc="-1" strike="noStrike">
                <a:latin typeface="Bitstream Vera Sans"/>
              </a:rPr>
              <a:t>σπιν (spin)</a:t>
            </a:r>
            <a:r>
              <a:rPr b="0" lang="en-GB" sz="3600" spc="-1" strike="noStrike">
                <a:latin typeface="Bitstream Vera Sans"/>
              </a:rPr>
              <a:t>: </a:t>
            </a:r>
            <a:br/>
            <a:r>
              <a:rPr b="0" lang="en-GB" sz="3600" spc="-1" strike="noStrike">
                <a:latin typeface="Bitstream Vera Sans"/>
              </a:rPr>
              <a:t>μια “εσωτερική στροφορμή”, “</a:t>
            </a:r>
            <a:r>
              <a:rPr b="1" lang="en-GB" sz="3600" spc="-1" strike="noStrike">
                <a:latin typeface="Bitstream Vera Sans"/>
              </a:rPr>
              <a:t>ιδιοστροφορμή</a:t>
            </a:r>
            <a:r>
              <a:rPr b="0" lang="en-GB" sz="3600" spc="-1" strike="noStrike">
                <a:latin typeface="Bitstream Vera Sans"/>
              </a:rPr>
              <a:t>”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344" name="" descr=""/>
          <p:cNvPicPr/>
          <p:nvPr/>
        </p:nvPicPr>
        <p:blipFill>
          <a:blip r:embed="rId1"/>
          <a:stretch/>
        </p:blipFill>
        <p:spPr>
          <a:xfrm>
            <a:off x="784800" y="1921680"/>
            <a:ext cx="8724600" cy="3952440"/>
          </a:xfrm>
          <a:prstGeom prst="rect">
            <a:avLst/>
          </a:prstGeom>
          <a:ln>
            <a:noFill/>
          </a:ln>
        </p:spPr>
      </p:pic>
      <p:pic>
        <p:nvPicPr>
          <p:cNvPr id="345" name="" descr=""/>
          <p:cNvPicPr/>
          <p:nvPr/>
        </p:nvPicPr>
        <p:blipFill>
          <a:blip r:embed="rId2"/>
          <a:stretch/>
        </p:blipFill>
        <p:spPr>
          <a:xfrm>
            <a:off x="806760" y="6004080"/>
            <a:ext cx="4505040" cy="323640"/>
          </a:xfrm>
          <a:prstGeom prst="rect">
            <a:avLst/>
          </a:prstGeom>
          <a:ln>
            <a:noFill/>
          </a:ln>
        </p:spPr>
      </p:pic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CustomShape 1"/>
          <p:cNvSpPr/>
          <p:nvPr/>
        </p:nvSpPr>
        <p:spPr>
          <a:xfrm>
            <a:off x="6337800" y="6618600"/>
            <a:ext cx="3657600" cy="396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47" name="TextShape 2"/>
          <p:cNvSpPr txBox="1"/>
          <p:nvPr/>
        </p:nvSpPr>
        <p:spPr>
          <a:xfrm>
            <a:off x="228600" y="75960"/>
            <a:ext cx="9601200" cy="1422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Μαγνητική ροπή λόγω ιδιοστροφορμής (spin) και συνεισφορά στην ενέργεια όταν σε μαγνητικό πεδίο 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48" name="TextShape 3"/>
          <p:cNvSpPr txBox="1"/>
          <p:nvPr/>
        </p:nvSpPr>
        <p:spPr>
          <a:xfrm>
            <a:off x="228600" y="1515600"/>
            <a:ext cx="9601200" cy="540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Πρίν λίγο είδαμε τη μαγνητική ροπή που έχει το ηλεκτρόνιο λόγω περιστροφής γύρω από τον πυρήνα (λόγω τροχιακής στροφορμής, </a:t>
            </a:r>
            <a:r>
              <a:rPr b="0" lang="en-GB" sz="2000" spc="-1" strike="noStrike">
                <a:latin typeface="URW Chancery L"/>
              </a:rPr>
              <a:t>l </a:t>
            </a:r>
            <a:r>
              <a:rPr b="0" lang="en-GB" sz="2000" spc="-1" strike="noStrike">
                <a:latin typeface="Bitstream Vera Sans"/>
              </a:rPr>
              <a:t>).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Το ηλεκτρόνιο έχει όμως και μια εσωτερική στροφορμή, μια ιδιοστροφορμή (= spin = σπίν) ανεξάρτητα από το αν κινείται ή όχι.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Το σπίν είναι μια ιδιότητα του ηλεκτρονίου, όπως το φορτίο που έχει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Λόγω του σπίν, το υδρογόνο έχει μια μαγνητική ροπή μ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s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: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49" name="Formula 4"/>
              <p:cNvSpPr txBox="1"/>
              <p:nvPr/>
            </p:nvSpPr>
            <p:spPr>
              <a:xfrm>
                <a:off x="4552200" y="3401640"/>
                <a:ext cx="3917520" cy="430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S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s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  <m:r>
                      <m:t xml:space="preserve">ℏ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s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0" name="Formula 5"/>
              <p:cNvSpPr txBox="1"/>
              <p:nvPr/>
            </p:nvSpPr>
            <p:spPr>
              <a:xfrm>
                <a:off x="4553280" y="3901680"/>
                <a:ext cx="4448880" cy="447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ℏ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−</m:t>
                        </m:r>
                        <m:r>
                          <m:t xml:space="preserve">1</m:t>
                        </m:r>
                      </m:num>
                      <m:den>
                        <m:r>
                          <m:t xml:space="preserve">2,</m:t>
                        </m:r>
                      </m:den>
                    </m:f>
                    <m:r>
                      <m:t xml:space="preserve">+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1" name="Formula 6"/>
              <p:cNvSpPr txBox="1"/>
              <p:nvPr/>
            </p:nvSpPr>
            <p:spPr>
              <a:xfrm>
                <a:off x="1015920" y="4978800"/>
                <a:ext cx="5221440" cy="759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μ</m:t>
                            </m:r>
                          </m:e>
                          <m:sub>
                            <m:r>
                              <m:t xml:space="preserve">s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f>
                      <m:num>
                        <m:r>
                          <m:t xml:space="preserve">q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=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f>
                      <m:num>
                        <m:r>
                          <m:t xml:space="preserve">−</m:t>
                        </m:r>
                        <m:r>
                          <m:t xml:space="preserve">e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f>
                      <m:num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num>
                      <m:den>
                        <m:r>
                          <m:t xml:space="preserve">ℏ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52" name="CustomShape 7"/>
          <p:cNvSpPr/>
          <p:nvPr/>
        </p:nvSpPr>
        <p:spPr>
          <a:xfrm>
            <a:off x="5387760" y="6015960"/>
            <a:ext cx="2336040" cy="446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3" name="CustomShape 8"/>
          <p:cNvSpPr/>
          <p:nvPr/>
        </p:nvSpPr>
        <p:spPr>
          <a:xfrm>
            <a:off x="4091400" y="6581160"/>
            <a:ext cx="1850400" cy="44424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54" name="Formula 9"/>
              <p:cNvSpPr txBox="1"/>
              <p:nvPr/>
            </p:nvSpPr>
            <p:spPr>
              <a:xfrm>
                <a:off x="5507280" y="6041160"/>
                <a:ext cx="2195280" cy="36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s</m:t>
                        </m:r>
                        <m:r>
                          <m:t xml:space="preserve">,</m:t>
                        </m:r>
                        <m:r>
                          <m:t xml:space="preserve">z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5" name="Formula 10"/>
              <p:cNvSpPr txBox="1"/>
              <p:nvPr/>
            </p:nvSpPr>
            <p:spPr>
              <a:xfrm>
                <a:off x="6407280" y="6653160"/>
                <a:ext cx="362772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U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±</m:t>
                    </m:r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r>
                      <m:t xml:space="preserve">Β</m:t>
                    </m:r>
                    <m:r>
                      <m:t xml:space="preserve">,</m:t>
                    </m:r>
                    <m:r>
                      <m:t xml:space="preserve">για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∓</m:t>
                        </m:r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6" name="Formula 11"/>
              <p:cNvSpPr txBox="1"/>
              <p:nvPr/>
            </p:nvSpPr>
            <p:spPr>
              <a:xfrm>
                <a:off x="421200" y="5807880"/>
                <a:ext cx="1632960" cy="735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Β</m:t>
                        </m:r>
                      </m:sub>
                    </m:sSub>
                    <m:r>
                      <m:t xml:space="preserve">≡</m:t>
                    </m:r>
                    <m:f>
                      <m:num>
                        <m:r>
                          <m:t xml:space="preserve">e</m:t>
                        </m:r>
                        <m:r>
                          <m:t xml:space="preserve">ℏ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7" name="Formula 12"/>
              <p:cNvSpPr txBox="1"/>
              <p:nvPr/>
            </p:nvSpPr>
            <p:spPr>
              <a:xfrm>
                <a:off x="2455200" y="5995440"/>
                <a:ext cx="2854080" cy="394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s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</m:oMath>
                </a14:m>
              </a:p>
            </p:txBody>
          </p:sp>
        </mc:Choice>
        <mc:Fallback/>
      </mc:AlternateContent>
      <p:sp>
        <p:nvSpPr>
          <p:cNvPr id="358" name="TextShape 13"/>
          <p:cNvSpPr txBox="1"/>
          <p:nvPr/>
        </p:nvSpPr>
        <p:spPr>
          <a:xfrm>
            <a:off x="6802200" y="5043600"/>
            <a:ext cx="2514600" cy="699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Το ηλεκτρόνιο είναι στοιχειώδες → g</a:t>
            </a:r>
            <a:r>
              <a:rPr b="0" lang="en-GB" sz="1800" spc="-1" strike="noStrike" baseline="-101000">
                <a:solidFill>
                  <a:srgbClr val="0000ff"/>
                </a:solidFill>
                <a:latin typeface="Bitstream Vera Sans"/>
              </a:rPr>
              <a:t>e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=2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59" name="Freeform 14"/>
          <p:cNvSpPr/>
          <p:nvPr/>
        </p:nvSpPr>
        <p:spPr>
          <a:xfrm>
            <a:off x="5456520" y="5533560"/>
            <a:ext cx="1463040" cy="226080"/>
          </a:xfrm>
          <a:custGeom>
            <a:avLst/>
            <a:gdLst/>
            <a:ahLst/>
            <a:rect l="0" t="0" r="r" b="b"/>
            <a:pathLst>
              <a:path w="4064" h="628">
                <a:moveTo>
                  <a:pt x="4063" y="297"/>
                </a:moveTo>
                <a:cubicBezTo>
                  <a:pt x="3761" y="432"/>
                  <a:pt x="3448" y="401"/>
                  <a:pt x="3141" y="509"/>
                </a:cubicBezTo>
                <a:cubicBezTo>
                  <a:pt x="2812" y="627"/>
                  <a:pt x="2468" y="547"/>
                  <a:pt x="2133" y="552"/>
                </a:cubicBezTo>
                <a:cubicBezTo>
                  <a:pt x="1614" y="560"/>
                  <a:pt x="1095" y="552"/>
                  <a:pt x="577" y="552"/>
                </a:cubicBezTo>
                <a:lnTo>
                  <a:pt x="289" y="553"/>
                </a:lnTo>
                <a:lnTo>
                  <a:pt x="0" y="297"/>
                </a:lnTo>
                <a:lnTo>
                  <a:pt x="0" y="0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mc:AlternateContent>
        <mc:Choice xmlns:a14="http://schemas.microsoft.com/office/drawing/2010/main" Requires="a14">
          <p:sp>
            <p:nvSpPr>
              <p:cNvPr id="360" name="Formula 15"/>
              <p:cNvSpPr txBox="1"/>
              <p:nvPr/>
            </p:nvSpPr>
            <p:spPr>
              <a:xfrm>
                <a:off x="4111560" y="6634800"/>
                <a:ext cx="1637640" cy="387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U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μ</m:t>
                            </m:r>
                          </m:e>
                          <m:sub>
                            <m:r>
                              <m:t xml:space="preserve">s</m:t>
                            </m:r>
                          </m:sub>
                        </m:sSub>
                      </m:e>
                    </m:acc>
                    <m:r>
                      <m:t xml:space="preserve">⋅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B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361" name="CustomShape 16"/>
          <p:cNvSpPr/>
          <p:nvPr/>
        </p:nvSpPr>
        <p:spPr>
          <a:xfrm>
            <a:off x="1954800" y="4957200"/>
            <a:ext cx="934200" cy="914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62" name="Formula 17"/>
              <p:cNvSpPr txBox="1"/>
              <p:nvPr/>
            </p:nvSpPr>
            <p:spPr>
              <a:xfrm>
                <a:off x="6846120" y="1033200"/>
                <a:ext cx="1504440" cy="517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B</m:t>
                        </m:r>
                      </m:e>
                    </m:acc>
                    <m:r>
                      <m:t xml:space="preserve">=</m:t>
                    </m:r>
                    <m:r>
                      <m:t xml:space="preserve">B</m:t>
                    </m:r>
                    <m:acc>
                      <m:accPr>
                        <m:chr m:val="^"/>
                      </m:accPr>
                      <m:e>
                        <m:r>
                          <m:t xml:space="preserve">z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363" name="Freeform 18"/>
          <p:cNvSpPr/>
          <p:nvPr/>
        </p:nvSpPr>
        <p:spPr>
          <a:xfrm>
            <a:off x="7370280" y="4523760"/>
            <a:ext cx="2632680" cy="1684800"/>
          </a:xfrm>
          <a:custGeom>
            <a:avLst/>
            <a:gdLst/>
            <a:ahLst/>
            <a:rect l="0" t="0" r="r" b="b"/>
            <a:pathLst>
              <a:path w="7313" h="4680">
                <a:moveTo>
                  <a:pt x="5236" y="74"/>
                </a:moveTo>
                <a:cubicBezTo>
                  <a:pt x="5700" y="30"/>
                  <a:pt x="6182" y="0"/>
                  <a:pt x="6640" y="111"/>
                </a:cubicBezTo>
                <a:cubicBezTo>
                  <a:pt x="7238" y="255"/>
                  <a:pt x="7312" y="760"/>
                  <a:pt x="7295" y="1142"/>
                </a:cubicBezTo>
                <a:cubicBezTo>
                  <a:pt x="7277" y="1553"/>
                  <a:pt x="6936" y="1898"/>
                  <a:pt x="6686" y="2248"/>
                </a:cubicBezTo>
                <a:cubicBezTo>
                  <a:pt x="6408" y="2639"/>
                  <a:pt x="6019" y="3007"/>
                  <a:pt x="5471" y="3205"/>
                </a:cubicBezTo>
                <a:cubicBezTo>
                  <a:pt x="5012" y="3371"/>
                  <a:pt x="4536" y="3284"/>
                  <a:pt x="4068" y="3317"/>
                </a:cubicBezTo>
                <a:cubicBezTo>
                  <a:pt x="3598" y="3349"/>
                  <a:pt x="3131" y="3274"/>
                  <a:pt x="2665" y="3243"/>
                </a:cubicBezTo>
                <a:cubicBezTo>
                  <a:pt x="2181" y="3211"/>
                  <a:pt x="1712" y="3329"/>
                  <a:pt x="1262" y="3464"/>
                </a:cubicBezTo>
                <a:cubicBezTo>
                  <a:pt x="769" y="3611"/>
                  <a:pt x="218" y="3836"/>
                  <a:pt x="92" y="4274"/>
                </a:cubicBezTo>
                <a:lnTo>
                  <a:pt x="0" y="4643"/>
                </a:lnTo>
                <a:lnTo>
                  <a:pt x="0" y="4679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364" name="TextShape 19"/>
          <p:cNvSpPr txBox="1"/>
          <p:nvPr/>
        </p:nvSpPr>
        <p:spPr>
          <a:xfrm>
            <a:off x="54000" y="6665400"/>
            <a:ext cx="40374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Δυναμική ενέργεια λόγω σπιν: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65" name="Line 20"/>
          <p:cNvSpPr/>
          <p:nvPr/>
        </p:nvSpPr>
        <p:spPr>
          <a:xfrm>
            <a:off x="5979600" y="6858000"/>
            <a:ext cx="336600" cy="0"/>
          </a:xfrm>
          <a:prstGeom prst="line">
            <a:avLst/>
          </a:prstGeom>
          <a:ln w="36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CustomShape 1"/>
          <p:cNvSpPr/>
          <p:nvPr/>
        </p:nvSpPr>
        <p:spPr>
          <a:xfrm>
            <a:off x="421200" y="2743200"/>
            <a:ext cx="9622800" cy="891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67" name="TextShape 2"/>
          <p:cNvSpPr txBox="1"/>
          <p:nvPr/>
        </p:nvSpPr>
        <p:spPr>
          <a:xfrm>
            <a:off x="84600" y="986400"/>
            <a:ext cx="9842400" cy="6648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100" spc="-1" strike="noStrike">
                <a:solidFill>
                  <a:srgbClr val="0000ff"/>
                </a:solidFill>
                <a:latin typeface="Bitstream Vera Sans"/>
              </a:rPr>
              <a:t>Κάθε ιδιοκατάσταση της ενέργειας, στροφορμής κ' σπιν στο άτομο  χαρακτηρίζεται από 5 κβαντικούς αριθμούς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{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 s, m</a:t>
            </a:r>
            <a:r>
              <a:rPr b="1" i="1" lang="en-GB" sz="2200" spc="-1" strike="noStrike" baseline="-101000">
                <a:solidFill>
                  <a:srgbClr val="ff0000"/>
                </a:solidFill>
                <a:latin typeface="URW Chancery L"/>
              </a:rPr>
              <a:t>l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, m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s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}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Για κάθε συγκεκριμένο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υπάρχουν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(2</a:t>
            </a:r>
            <a:r>
              <a:rPr b="1" lang="en-GB" sz="2200" spc="-1" strike="noStrike">
                <a:solidFill>
                  <a:srgbClr val="ff0000"/>
                </a:solidFill>
                <a:latin typeface="URW Chancery L"/>
              </a:rPr>
              <a:t>l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+ 1)*(2s + 1) ανεξάρτητες καταστάσεις, Υ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lm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Ολική στροφορμή J ενός σωματιδίου: άθροισμα τροχιακής στροφορμής και σπίν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Η ολική στροφορμή J χαρακτηρίζεται από τον κβαντικό αριθμό j, και η προβολή της κατά τον άξονα z ( J</a:t>
            </a:r>
            <a:r>
              <a:rPr b="0" lang="en-GB" sz="2200" spc="-1" strike="noStrike" baseline="-101000">
                <a:latin typeface="Bitstream Vera Sans"/>
              </a:rPr>
              <a:t>z</a:t>
            </a:r>
            <a:r>
              <a:rPr b="0" lang="en-GB" sz="2200" spc="-1" strike="noStrike">
                <a:latin typeface="Bitstream Vera Sans"/>
              </a:rPr>
              <a:t>) από τον κβαντικό αριθμό m</a:t>
            </a:r>
            <a:r>
              <a:rPr b="0" lang="en-GB" sz="2655" spc="-1" strike="noStrike" baseline="-101000">
                <a:latin typeface="Bitstream Vera Sans"/>
              </a:rPr>
              <a:t>j</a:t>
            </a:r>
            <a:r>
              <a:rPr b="0" lang="en-GB" sz="2200" spc="-1" strike="noStrike">
                <a:latin typeface="Bitstream Vera Sans"/>
              </a:rPr>
              <a:t>.  Τα J</a:t>
            </a:r>
            <a:r>
              <a:rPr b="0" lang="en-GB" sz="2200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και J</a:t>
            </a:r>
            <a:r>
              <a:rPr b="0" lang="en-GB" sz="2200" spc="-1" strike="noStrike" baseline="-101000">
                <a:latin typeface="Bitstream Vera Sans"/>
              </a:rPr>
              <a:t>z</a:t>
            </a:r>
            <a:r>
              <a:rPr b="0" lang="en-GB" sz="2200" spc="-1" strike="noStrike">
                <a:latin typeface="Bitstream Vera Sans"/>
              </a:rPr>
              <a:t> μπορούν να έχουν ιδιοκαταστάσεις ίδιες με L</a:t>
            </a:r>
            <a:r>
              <a:rPr b="0" lang="en-GB" sz="2200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και S</a:t>
            </a:r>
            <a:r>
              <a:rPr b="0" lang="en-GB" sz="2200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, οπότε μπορώ να χαρακτηρίζω μιά κατάσταση από τους εξής κβαντικούς αριθμούς: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{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s , j ,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m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j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}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68" name="TextShape 3"/>
          <p:cNvSpPr txBox="1"/>
          <p:nvPr/>
        </p:nvSpPr>
        <p:spPr>
          <a:xfrm>
            <a:off x="144000" y="66960"/>
            <a:ext cx="9829800" cy="8902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000" spc="-1" strike="noStrike">
                <a:latin typeface="Bitstream Vera Sans"/>
              </a:rPr>
              <a:t>Ολική στροφορμή (J)</a:t>
            </a:r>
            <a:r>
              <a:rPr b="0" lang="en-GB" sz="3000" spc="-1" strike="noStrike">
                <a:latin typeface="Bitstream Vera Sans"/>
              </a:rPr>
              <a:t> = τροχιακή (L) + σπίν (S)</a:t>
            </a:r>
            <a:br/>
            <a:r>
              <a:rPr b="0" lang="en-GB" sz="3000" spc="-1" strike="noStrike">
                <a:latin typeface="Bitstream Vera Sans"/>
              </a:rPr>
              <a:t>= </a:t>
            </a:r>
            <a:r>
              <a:rPr b="1" lang="en-GB" sz="3000" spc="-1" strike="noStrike">
                <a:latin typeface="Bitstream Vera Sans"/>
              </a:rPr>
              <a:t>“το σπίν” του συστήματος</a:t>
            </a:r>
            <a:r>
              <a:rPr b="0" lang="en-GB" sz="3000" spc="-1" strike="noStrike">
                <a:latin typeface="Bitstream Vera Sans"/>
              </a:rPr>
              <a:t> (π.χ., του ατόμου)</a:t>
            </a:r>
            <a:endParaRPr b="0" lang="en-GB" sz="3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69" name="Formula 4"/>
              <p:cNvSpPr txBox="1"/>
              <p:nvPr/>
            </p:nvSpPr>
            <p:spPr>
              <a:xfrm>
                <a:off x="3490200" y="3081600"/>
                <a:ext cx="6660720" cy="609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,</m:t>
                    </m:r>
                    <m:r>
                      <m:t xml:space="preserve">και</m:t>
                    </m:r>
                    <m:sSub>
                      <m:e>
                        <m:r>
                          <m:t xml:space="preserve">J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L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sSubSup>
                      <m:e>
                        <m:r>
                          <m:t xml:space="preserve">J</m:t>
                        </m:r>
                      </m:e>
                      <m:sub>
                        <m:r>
                          <m:t xml:space="preserve">z</m:t>
                        </m:r>
                      </m:sub>
                      <m:sup>
                        <m:r>
                          <m:t xml:space="preserve">max</m:t>
                        </m:r>
                      </m:sup>
                    </m:sSubSup>
                    <m:r>
                      <m:t xml:space="preserve">=</m:t>
                    </m:r>
                    <m:r>
                      <m:t xml:space="preserve">l</m:t>
                    </m:r>
                    <m:r>
                      <m:t xml:space="preserve">+</m:t>
                    </m:r>
                    <m:r>
                      <m:t xml:space="preserve">s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70" name="Line 5"/>
          <p:cNvSpPr/>
          <p:nvPr/>
        </p:nvSpPr>
        <p:spPr>
          <a:xfrm flipH="1">
            <a:off x="7423200" y="1594800"/>
            <a:ext cx="429840" cy="3780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1" name="Line 6"/>
          <p:cNvSpPr/>
          <p:nvPr/>
        </p:nvSpPr>
        <p:spPr>
          <a:xfrm flipH="1">
            <a:off x="8181000" y="1587600"/>
            <a:ext cx="457200" cy="3852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2" name="CustomShape 7"/>
          <p:cNvSpPr/>
          <p:nvPr/>
        </p:nvSpPr>
        <p:spPr>
          <a:xfrm>
            <a:off x="4451400" y="5301360"/>
            <a:ext cx="5484600" cy="914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73" name="Formula 8"/>
              <p:cNvSpPr txBox="1"/>
              <p:nvPr/>
            </p:nvSpPr>
            <p:spPr>
              <a:xfrm>
                <a:off x="4475160" y="5550840"/>
                <a:ext cx="4904640" cy="442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J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j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j</m:t>
                        </m:r>
                        <m:r>
                          <m:t xml:space="preserve">+</m:t>
                        </m:r>
                        <m:r>
                          <m:t xml:space="preserve">1</m:t>
                        </m:r>
                      </m:e>
                    </m:d>
                    <m:sSup>
                      <m:e>
                        <m:r>
                          <m:t xml:space="preserve">ℏ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j</m:t>
                    </m:r>
                    <m:r>
                      <m:t xml:space="preserve">=</m:t>
                    </m:r>
                    <m:r>
                      <m:t xml:space="preserve">l</m:t>
                    </m:r>
                    <m:r>
                      <m:t xml:space="preserve">±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74" name="CustomShape 9"/>
          <p:cNvSpPr/>
          <p:nvPr/>
        </p:nvSpPr>
        <p:spPr>
          <a:xfrm>
            <a:off x="4258800" y="6273720"/>
            <a:ext cx="5763600" cy="693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75" name="Formula 10"/>
              <p:cNvSpPr txBox="1"/>
              <p:nvPr/>
            </p:nvSpPr>
            <p:spPr>
              <a:xfrm>
                <a:off x="4373280" y="6386400"/>
                <a:ext cx="5563080" cy="446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J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ℏ</m:t>
                    </m:r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j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0,.</m:t>
                    </m:r>
                    <m:r>
                      <m:t xml:space="preserve">..</m:t>
                    </m:r>
                    <m:r>
                      <m:t xml:space="preserve">j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76" name="CustomShape 11"/>
          <p:cNvSpPr/>
          <p:nvPr/>
        </p:nvSpPr>
        <p:spPr>
          <a:xfrm>
            <a:off x="5522400" y="5304960"/>
            <a:ext cx="1143000" cy="878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7" name="CustomShape 12"/>
          <p:cNvSpPr/>
          <p:nvPr/>
        </p:nvSpPr>
        <p:spPr>
          <a:xfrm>
            <a:off x="5450760" y="6365160"/>
            <a:ext cx="64944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Σήμερα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2" name="TextShape 2"/>
          <p:cNvSpPr txBox="1"/>
          <p:nvPr/>
        </p:nvSpPr>
        <p:spPr>
          <a:xfrm>
            <a:off x="228600" y="1130400"/>
            <a:ext cx="97092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Κβαντικοί αριθμοί και ομοτιμία (parity)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Πυρηνικό δυναμικό – δυναμικό Ykawa, σύστημα δευτερίου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Βιβλίο C&amp;G, Κεφ. 1 όλο, Κε. 2 (παρ. 2.4-2.6), Κεφ. 3 (παρ. 3.3 και 3.4), Παράρτημα Γ (κυρίως Γ.2,3,4).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Βιβλίο Χ. Ελευθεριάδη: κεφ. 6, παρ 6.1, 6.2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Σημειώσεις Πυρηνικής, Κεφ. 6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Ιστοσελίδα:</a:t>
            </a:r>
            <a:r>
              <a:rPr b="1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hlinkClick r:id="rId1"/>
              </a:rPr>
              <a:t>http://www.physics.auth.gr/course/show/125</a:t>
            </a:r>
            <a:r>
              <a:rPr b="0" lang="en-GB" sz="2200" spc="-1" strike="noStrike"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CustomShape 1"/>
          <p:cNvSpPr/>
          <p:nvPr/>
        </p:nvSpPr>
        <p:spPr>
          <a:xfrm>
            <a:off x="180000" y="3088800"/>
            <a:ext cx="9829800" cy="12006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9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Άθροισμα κβαντικών στροφορμών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80" name="TextShape 3"/>
          <p:cNvSpPr txBox="1"/>
          <p:nvPr/>
        </p:nvSpPr>
        <p:spPr>
          <a:xfrm>
            <a:off x="169200" y="3173400"/>
            <a:ext cx="518256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Άθροισμα τροχιακών  στροφορμών: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1" name="Formula 4"/>
              <p:cNvSpPr txBox="1"/>
              <p:nvPr/>
            </p:nvSpPr>
            <p:spPr>
              <a:xfrm>
                <a:off x="5329800" y="3162960"/>
                <a:ext cx="2386440" cy="54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  <m:sub>
                        <m:r>
                          <m:t xml:space="preserve">2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p:sp>
        <p:nvSpPr>
          <p:cNvPr id="382" name="CustomShape 5"/>
          <p:cNvSpPr/>
          <p:nvPr/>
        </p:nvSpPr>
        <p:spPr>
          <a:xfrm>
            <a:off x="180000" y="4456800"/>
            <a:ext cx="9829800" cy="12006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3" name="TextShape 6"/>
          <p:cNvSpPr txBox="1"/>
          <p:nvPr/>
        </p:nvSpPr>
        <p:spPr>
          <a:xfrm>
            <a:off x="169200" y="4541400"/>
            <a:ext cx="49266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Άθροισμα ιδιοστροφορμών (σπιν):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4" name="Formula 7"/>
              <p:cNvSpPr txBox="1"/>
              <p:nvPr/>
            </p:nvSpPr>
            <p:spPr>
              <a:xfrm>
                <a:off x="1809720" y="3731040"/>
                <a:ext cx="7116120" cy="549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</m:e>
                        </m:d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και</m:t>
                    </m:r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d>
                    <m:r>
                      <m:t xml:space="preserve">≤</m:t>
                    </m:r>
                    <m:sSub>
                      <m:e>
                        <m:r>
                          <m:t xml:space="preserve">l</m:t>
                        </m:r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≤</m:t>
                    </m:r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85" name="Formula 8"/>
              <p:cNvSpPr txBox="1"/>
              <p:nvPr/>
            </p:nvSpPr>
            <p:spPr>
              <a:xfrm>
                <a:off x="5182920" y="4537440"/>
                <a:ext cx="2322000" cy="54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  <m:sub>
                        <m:r>
                          <m:t xml:space="preserve">2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86" name="Formula 9"/>
              <p:cNvSpPr txBox="1"/>
              <p:nvPr/>
            </p:nvSpPr>
            <p:spPr>
              <a:xfrm>
                <a:off x="1557720" y="5095440"/>
                <a:ext cx="7515000" cy="549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</m:e>
                        </m:d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και</m:t>
                    </m:r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d>
                    <m:r>
                      <m:t xml:space="preserve">≤</m:t>
                    </m:r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≤</m:t>
                    </m:r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87" name="CustomShape 10"/>
          <p:cNvSpPr/>
          <p:nvPr/>
        </p:nvSpPr>
        <p:spPr>
          <a:xfrm>
            <a:off x="180000" y="5824800"/>
            <a:ext cx="9829800" cy="12006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8" name="TextShape 11"/>
          <p:cNvSpPr txBox="1"/>
          <p:nvPr/>
        </p:nvSpPr>
        <p:spPr>
          <a:xfrm>
            <a:off x="169200" y="5909400"/>
            <a:ext cx="78876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Άθροισμα τροχιακής στροφορμής και ιδιοστροφορμής: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9" name="Formula 12"/>
              <p:cNvSpPr txBox="1"/>
              <p:nvPr/>
            </p:nvSpPr>
            <p:spPr>
              <a:xfrm>
                <a:off x="8261280" y="5963400"/>
                <a:ext cx="1640520" cy="482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90" name="Formula 13"/>
              <p:cNvSpPr txBox="1"/>
              <p:nvPr/>
            </p:nvSpPr>
            <p:spPr>
              <a:xfrm>
                <a:off x="2548800" y="6417000"/>
                <a:ext cx="5185800" cy="531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και</m:t>
                    </m:r>
                    <m:d>
                      <m:dPr>
                        <m:begChr m:val="|"/>
                        <m:endChr m:val="|"/>
                      </m:dPr>
                      <m:e>
                        <m:r>
                          <m:t xml:space="preserve">l</m:t>
                        </m:r>
                        <m:r>
                          <m:t xml:space="preserve">−</m:t>
                        </m:r>
                        <m:r>
                          <m:t xml:space="preserve">s</m:t>
                        </m:r>
                      </m:e>
                    </m:d>
                    <m:r>
                      <m:t xml:space="preserve">≤</m:t>
                    </m:r>
                    <m:r>
                      <m:t xml:space="preserve">j</m:t>
                    </m:r>
                    <m:r>
                      <m:t xml:space="preserve">≤</m:t>
                    </m:r>
                    <m:d>
                      <m:dPr>
                        <m:begChr m:val="|"/>
                        <m:endChr m:val="|"/>
                      </m:dPr>
                      <m:e>
                        <m:r>
                          <m:t xml:space="preserve">l</m:t>
                        </m:r>
                        <m:r>
                          <m:t xml:space="preserve">+</m:t>
                        </m:r>
                        <m:r>
                          <m:t xml:space="preserve">s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91" name="TextShape 14"/>
          <p:cNvSpPr txBox="1"/>
          <p:nvPr/>
        </p:nvSpPr>
        <p:spPr>
          <a:xfrm>
            <a:off x="228600" y="685800"/>
            <a:ext cx="180720" cy="447120"/>
          </a:xfrm>
          <a:prstGeom prst="rect">
            <a:avLst/>
          </a:prstGeom>
          <a:noFill/>
          <a:ln>
            <a:noFill/>
          </a:ln>
        </p:spPr>
      </p:sp>
      <p:sp>
        <p:nvSpPr>
          <p:cNvPr id="392" name="TextShape 15"/>
          <p:cNvSpPr txBox="1"/>
          <p:nvPr/>
        </p:nvSpPr>
        <p:spPr>
          <a:xfrm>
            <a:off x="250560" y="771840"/>
            <a:ext cx="9610200" cy="2235960"/>
          </a:xfrm>
          <a:prstGeom prst="rect">
            <a:avLst/>
          </a:prstGeom>
          <a:noFill/>
          <a:ln w="54720">
            <a:solidFill>
              <a:srgbClr val="0000ff"/>
            </a:solidFill>
            <a:round/>
          </a:ln>
        </p:spPr>
        <p:txBody>
          <a:bodyPr lIns="117000" rIns="117000" tIns="72000" bIns="72000"/>
          <a:p>
            <a:r>
              <a:rPr b="0" lang="en-GB" sz="2000" spc="-1" strike="noStrike">
                <a:latin typeface="Bitstream Vera Sans"/>
              </a:rPr>
              <a:t>Ο κανόνας άθροισής τους είναι  πάντα ο ίδιος: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- Οι συνειστώσες z απλά προστίθονται (όπως και στα απλά διανύσματα)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- Ο κβαντικός αριθμός της ολικής στροφορμής μπορεί να πάρει τις εξής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</a:t>
            </a:r>
            <a:r>
              <a:rPr b="0" lang="en-GB" sz="2000" spc="-1" strike="noStrike">
                <a:latin typeface="Bitstream Vera Sans"/>
              </a:rPr>
              <a:t>τιμές: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* από τη διαφορά μέχρι το άθροισμα (με βήμα μονάδα)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  </a:t>
            </a:r>
            <a:r>
              <a:rPr b="0" lang="en-GB" sz="2000" spc="-1" strike="noStrike">
                <a:latin typeface="Bitstream Vera Sans"/>
              </a:rPr>
              <a:t>των δύο κβαντικών αριθμών των στροφορμών που προστίθονται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 </a:t>
            </a:r>
            <a:r>
              <a:rPr b="0" lang="en-GB" sz="2000" spc="-1" strike="noStrike">
                <a:latin typeface="Bitstream Vera Sans"/>
              </a:rPr>
              <a:t>(αναλογία με αυτό που γίνεται με το μήκος των απλών διανυσμαων)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CustomShape 1"/>
          <p:cNvSpPr/>
          <p:nvPr/>
        </p:nvSpPr>
        <p:spPr>
          <a:xfrm>
            <a:off x="7272000" y="3033000"/>
            <a:ext cx="2437200" cy="2286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4" name="CustomShape 2"/>
          <p:cNvSpPr/>
          <p:nvPr/>
        </p:nvSpPr>
        <p:spPr>
          <a:xfrm>
            <a:off x="4752000" y="3069000"/>
            <a:ext cx="2124000" cy="2286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5" name="CustomShape 3"/>
          <p:cNvSpPr/>
          <p:nvPr/>
        </p:nvSpPr>
        <p:spPr>
          <a:xfrm>
            <a:off x="2520000" y="3069000"/>
            <a:ext cx="2124000" cy="2286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6" name="CustomShape 4"/>
          <p:cNvSpPr/>
          <p:nvPr/>
        </p:nvSpPr>
        <p:spPr>
          <a:xfrm>
            <a:off x="144000" y="3069000"/>
            <a:ext cx="2286000" cy="2286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7" name="CustomShape 5"/>
          <p:cNvSpPr/>
          <p:nvPr/>
        </p:nvSpPr>
        <p:spPr>
          <a:xfrm>
            <a:off x="126000" y="650160"/>
            <a:ext cx="9829800" cy="198504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98" name="TextShape 6"/>
          <p:cNvSpPr txBox="1"/>
          <p:nvPr/>
        </p:nvSpPr>
        <p:spPr>
          <a:xfrm>
            <a:off x="122400" y="8136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600" spc="-1" strike="noStrike">
                <a:latin typeface="Bitstream Vera Sans"/>
              </a:rPr>
              <a:t>Π.χ: άθροισμα σπιν δύο σωματιδίων με σπιν ½ το καθένα</a:t>
            </a:r>
            <a:endParaRPr b="0" lang="en-GB" sz="2600" spc="-1" strike="noStrike">
              <a:latin typeface="Bitstream Vera Sans"/>
            </a:endParaRPr>
          </a:p>
        </p:txBody>
      </p:sp>
      <p:sp>
        <p:nvSpPr>
          <p:cNvPr id="399" name="Line 7"/>
          <p:cNvSpPr/>
          <p:nvPr/>
        </p:nvSpPr>
        <p:spPr>
          <a:xfrm flipV="1">
            <a:off x="808200" y="73440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0" name="CustomShape 8"/>
          <p:cNvSpPr/>
          <p:nvPr/>
        </p:nvSpPr>
        <p:spPr>
          <a:xfrm>
            <a:off x="759600" y="168660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1" name="Line 9"/>
          <p:cNvSpPr/>
          <p:nvPr/>
        </p:nvSpPr>
        <p:spPr>
          <a:xfrm flipV="1">
            <a:off x="829800" y="122760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2" name="Line 10"/>
          <p:cNvSpPr/>
          <p:nvPr/>
        </p:nvSpPr>
        <p:spPr>
          <a:xfrm>
            <a:off x="866160" y="17701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3" name="TextShape 11"/>
          <p:cNvSpPr txBox="1"/>
          <p:nvPr/>
        </p:nvSpPr>
        <p:spPr>
          <a:xfrm>
            <a:off x="180000" y="104760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04" name="TextShape 12"/>
          <p:cNvSpPr txBox="1"/>
          <p:nvPr/>
        </p:nvSpPr>
        <p:spPr>
          <a:xfrm>
            <a:off x="288000" y="205560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05" name="Line 13"/>
          <p:cNvSpPr/>
          <p:nvPr/>
        </p:nvSpPr>
        <p:spPr>
          <a:xfrm flipH="1">
            <a:off x="806400" y="122760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6" name="Line 14"/>
          <p:cNvSpPr/>
          <p:nvPr/>
        </p:nvSpPr>
        <p:spPr>
          <a:xfrm flipH="1">
            <a:off x="806400" y="219960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7" name="TextShape 15"/>
          <p:cNvSpPr txBox="1"/>
          <p:nvPr/>
        </p:nvSpPr>
        <p:spPr>
          <a:xfrm>
            <a:off x="1432800" y="698400"/>
            <a:ext cx="8504640" cy="1901160"/>
          </a:xfrm>
          <a:prstGeom prst="rect">
            <a:avLst/>
          </a:prstGeom>
          <a:noFill/>
          <a:ln w="18360">
            <a:noFill/>
          </a:ln>
        </p:spPr>
        <p:txBody>
          <a:bodyPr lIns="99000" rIns="99000" tIns="54000" bIns="54000"/>
          <a:p>
            <a:r>
              <a:rPr b="0" lang="en-GB" sz="2000" spc="-1" strike="noStrike">
                <a:latin typeface="Bitstream Vera Sans"/>
              </a:rPr>
              <a:t>* Όταν λέμε ότι ένα ηλεκτρόνιο (e) έχει “σπιν ½ ”, εννοούμε ότι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o κβαντικός αριθμός του σπίν, είναι ½, δηλαδή s= ½ .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* Το διάνυσμα του σπιν μπορεί να έχει τους εξής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προσανατολισμούς κατά τον άξονα των z: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από – ½ έως + ½ με βήμα μονάδα,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Δηλαδή, η προβολή μπορεί να πάρει μόνο τις τιμές – ½ ή + ½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08" name="TextShape 16"/>
          <p:cNvSpPr txBox="1"/>
          <p:nvPr/>
        </p:nvSpPr>
        <p:spPr>
          <a:xfrm>
            <a:off x="84600" y="2641320"/>
            <a:ext cx="99954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Το ολικό σπίν ενός συστήματος δύο ηλεκτρονίων μπορεί να πάρει τις τιμές: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09" name="Line 17"/>
          <p:cNvSpPr/>
          <p:nvPr/>
        </p:nvSpPr>
        <p:spPr>
          <a:xfrm flipV="1">
            <a:off x="664200" y="321876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0" name="CustomShape 18"/>
          <p:cNvSpPr/>
          <p:nvPr/>
        </p:nvSpPr>
        <p:spPr>
          <a:xfrm>
            <a:off x="615600" y="417096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1" name="Line 19"/>
          <p:cNvSpPr/>
          <p:nvPr/>
        </p:nvSpPr>
        <p:spPr>
          <a:xfrm flipV="1">
            <a:off x="685800" y="371196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2" name="TextShape 20"/>
          <p:cNvSpPr txBox="1"/>
          <p:nvPr/>
        </p:nvSpPr>
        <p:spPr>
          <a:xfrm>
            <a:off x="36000" y="353196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13" name="Line 21"/>
          <p:cNvSpPr/>
          <p:nvPr/>
        </p:nvSpPr>
        <p:spPr>
          <a:xfrm flipH="1">
            <a:off x="662400" y="371196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14" name="Line 22"/>
          <p:cNvSpPr/>
          <p:nvPr/>
        </p:nvSpPr>
        <p:spPr>
          <a:xfrm flipV="1">
            <a:off x="1888200" y="321912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5" name="CustomShape 23"/>
          <p:cNvSpPr/>
          <p:nvPr/>
        </p:nvSpPr>
        <p:spPr>
          <a:xfrm>
            <a:off x="1839600" y="417132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6" name="Line 24"/>
          <p:cNvSpPr/>
          <p:nvPr/>
        </p:nvSpPr>
        <p:spPr>
          <a:xfrm flipV="1">
            <a:off x="1909800" y="37123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7" name="TextShape 25"/>
          <p:cNvSpPr txBox="1"/>
          <p:nvPr/>
        </p:nvSpPr>
        <p:spPr>
          <a:xfrm>
            <a:off x="1260000" y="353232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18" name="Line 26"/>
          <p:cNvSpPr/>
          <p:nvPr/>
        </p:nvSpPr>
        <p:spPr>
          <a:xfrm flipH="1">
            <a:off x="1886400" y="371232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19" name="Line 27"/>
          <p:cNvSpPr/>
          <p:nvPr/>
        </p:nvSpPr>
        <p:spPr>
          <a:xfrm flipV="1">
            <a:off x="3076560" y="321912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0" name="CustomShape 28"/>
          <p:cNvSpPr/>
          <p:nvPr/>
        </p:nvSpPr>
        <p:spPr>
          <a:xfrm>
            <a:off x="3027960" y="417132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1" name="Line 29"/>
          <p:cNvSpPr/>
          <p:nvPr/>
        </p:nvSpPr>
        <p:spPr>
          <a:xfrm flipV="1">
            <a:off x="3098160" y="37123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2" name="TextShape 30"/>
          <p:cNvSpPr txBox="1"/>
          <p:nvPr/>
        </p:nvSpPr>
        <p:spPr>
          <a:xfrm>
            <a:off x="2448360" y="353232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23" name="Line 31"/>
          <p:cNvSpPr/>
          <p:nvPr/>
        </p:nvSpPr>
        <p:spPr>
          <a:xfrm flipH="1">
            <a:off x="3074760" y="371232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4" name="Line 32"/>
          <p:cNvSpPr/>
          <p:nvPr/>
        </p:nvSpPr>
        <p:spPr>
          <a:xfrm flipV="1">
            <a:off x="3940560" y="321948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5" name="CustomShape 33"/>
          <p:cNvSpPr/>
          <p:nvPr/>
        </p:nvSpPr>
        <p:spPr>
          <a:xfrm>
            <a:off x="3891600" y="420660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6" name="Line 34"/>
          <p:cNvSpPr/>
          <p:nvPr/>
        </p:nvSpPr>
        <p:spPr>
          <a:xfrm>
            <a:off x="3998160" y="42901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7" name="TextShape 35"/>
          <p:cNvSpPr txBox="1"/>
          <p:nvPr/>
        </p:nvSpPr>
        <p:spPr>
          <a:xfrm>
            <a:off x="3420000" y="457560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28" name="Line 36"/>
          <p:cNvSpPr/>
          <p:nvPr/>
        </p:nvSpPr>
        <p:spPr>
          <a:xfrm flipH="1">
            <a:off x="3938400" y="471960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9" name="TextShape 37"/>
          <p:cNvSpPr txBox="1"/>
          <p:nvPr/>
        </p:nvSpPr>
        <p:spPr>
          <a:xfrm>
            <a:off x="300600" y="5018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e #1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0" name="TextShape 38"/>
          <p:cNvSpPr txBox="1"/>
          <p:nvPr/>
        </p:nvSpPr>
        <p:spPr>
          <a:xfrm>
            <a:off x="1596960" y="5018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e #2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1" name="TextShape 39"/>
          <p:cNvSpPr txBox="1"/>
          <p:nvPr/>
        </p:nvSpPr>
        <p:spPr>
          <a:xfrm>
            <a:off x="2712960" y="5018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e #1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2" name="TextShape 40"/>
          <p:cNvSpPr txBox="1"/>
          <p:nvPr/>
        </p:nvSpPr>
        <p:spPr>
          <a:xfrm>
            <a:off x="3649320" y="5018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e #2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3" name="Line 41"/>
          <p:cNvSpPr/>
          <p:nvPr/>
        </p:nvSpPr>
        <p:spPr>
          <a:xfrm flipV="1">
            <a:off x="5236560" y="321984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4" name="CustomShape 42"/>
          <p:cNvSpPr/>
          <p:nvPr/>
        </p:nvSpPr>
        <p:spPr>
          <a:xfrm>
            <a:off x="5187600" y="420696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35" name="Line 43"/>
          <p:cNvSpPr/>
          <p:nvPr/>
        </p:nvSpPr>
        <p:spPr>
          <a:xfrm>
            <a:off x="5294160" y="429048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6" name="TextShape 44"/>
          <p:cNvSpPr txBox="1"/>
          <p:nvPr/>
        </p:nvSpPr>
        <p:spPr>
          <a:xfrm>
            <a:off x="4716000" y="457596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7" name="Line 45"/>
          <p:cNvSpPr/>
          <p:nvPr/>
        </p:nvSpPr>
        <p:spPr>
          <a:xfrm flipH="1">
            <a:off x="5234400" y="471996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8" name="TextShape 46"/>
          <p:cNvSpPr txBox="1"/>
          <p:nvPr/>
        </p:nvSpPr>
        <p:spPr>
          <a:xfrm>
            <a:off x="4945320" y="501876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e #1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9" name="Line 47"/>
          <p:cNvSpPr/>
          <p:nvPr/>
        </p:nvSpPr>
        <p:spPr>
          <a:xfrm flipV="1">
            <a:off x="6352560" y="322020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0" name="CustomShape 48"/>
          <p:cNvSpPr/>
          <p:nvPr/>
        </p:nvSpPr>
        <p:spPr>
          <a:xfrm>
            <a:off x="6303600" y="420732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41" name="Line 49"/>
          <p:cNvSpPr/>
          <p:nvPr/>
        </p:nvSpPr>
        <p:spPr>
          <a:xfrm>
            <a:off x="6410160" y="429084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2" name="TextShape 50"/>
          <p:cNvSpPr txBox="1"/>
          <p:nvPr/>
        </p:nvSpPr>
        <p:spPr>
          <a:xfrm>
            <a:off x="5832000" y="457632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43" name="Line 51"/>
          <p:cNvSpPr/>
          <p:nvPr/>
        </p:nvSpPr>
        <p:spPr>
          <a:xfrm flipH="1">
            <a:off x="6350400" y="472032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4" name="TextShape 52"/>
          <p:cNvSpPr txBox="1"/>
          <p:nvPr/>
        </p:nvSpPr>
        <p:spPr>
          <a:xfrm>
            <a:off x="6061320" y="501912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e #2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45" name="Line 53"/>
          <p:cNvSpPr/>
          <p:nvPr/>
        </p:nvSpPr>
        <p:spPr>
          <a:xfrm flipV="1">
            <a:off x="9052560" y="318384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6" name="CustomShape 54"/>
          <p:cNvSpPr/>
          <p:nvPr/>
        </p:nvSpPr>
        <p:spPr>
          <a:xfrm>
            <a:off x="9003600" y="417096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47" name="Line 55"/>
          <p:cNvSpPr/>
          <p:nvPr/>
        </p:nvSpPr>
        <p:spPr>
          <a:xfrm flipH="1">
            <a:off x="8608320" y="42127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8" name="TextShape 56"/>
          <p:cNvSpPr txBox="1"/>
          <p:nvPr/>
        </p:nvSpPr>
        <p:spPr>
          <a:xfrm>
            <a:off x="9072000" y="446796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49" name="Line 57"/>
          <p:cNvSpPr/>
          <p:nvPr/>
        </p:nvSpPr>
        <p:spPr>
          <a:xfrm flipH="1">
            <a:off x="8618400" y="464796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0" name="TextShape 58"/>
          <p:cNvSpPr txBox="1"/>
          <p:nvPr/>
        </p:nvSpPr>
        <p:spPr>
          <a:xfrm>
            <a:off x="8761320" y="498276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e #2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51" name="Line 59"/>
          <p:cNvSpPr/>
          <p:nvPr/>
        </p:nvSpPr>
        <p:spPr>
          <a:xfrm flipV="1">
            <a:off x="7900920" y="318312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2" name="CustomShape 60"/>
          <p:cNvSpPr/>
          <p:nvPr/>
        </p:nvSpPr>
        <p:spPr>
          <a:xfrm>
            <a:off x="7852320" y="413532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53" name="Line 61"/>
          <p:cNvSpPr/>
          <p:nvPr/>
        </p:nvSpPr>
        <p:spPr>
          <a:xfrm flipV="1">
            <a:off x="7922520" y="36763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4" name="TextShape 62"/>
          <p:cNvSpPr txBox="1"/>
          <p:nvPr/>
        </p:nvSpPr>
        <p:spPr>
          <a:xfrm>
            <a:off x="7272720" y="349632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55" name="Line 63"/>
          <p:cNvSpPr/>
          <p:nvPr/>
        </p:nvSpPr>
        <p:spPr>
          <a:xfrm flipH="1">
            <a:off x="7899120" y="367632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6" name="TextShape 64"/>
          <p:cNvSpPr txBox="1"/>
          <p:nvPr/>
        </p:nvSpPr>
        <p:spPr>
          <a:xfrm>
            <a:off x="7537320" y="4982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e #1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57" name="Formula 65"/>
              <p:cNvSpPr txBox="1"/>
              <p:nvPr/>
            </p:nvSpPr>
            <p:spPr>
              <a:xfrm>
                <a:off x="297720" y="5394960"/>
                <a:ext cx="2061360" cy="54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r>
                      <m:t xml:space="preserve">+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58" name="Formula 66"/>
              <p:cNvSpPr txBox="1"/>
              <p:nvPr/>
            </p:nvSpPr>
            <p:spPr>
              <a:xfrm>
                <a:off x="4777920" y="5389560"/>
                <a:ext cx="2107080" cy="54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59" name="Formula 67"/>
              <p:cNvSpPr txBox="1"/>
              <p:nvPr/>
            </p:nvSpPr>
            <p:spPr>
              <a:xfrm>
                <a:off x="2674800" y="5390280"/>
                <a:ext cx="1819440" cy="54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60" name="TextShape 68"/>
          <p:cNvSpPr txBox="1"/>
          <p:nvPr/>
        </p:nvSpPr>
        <p:spPr>
          <a:xfrm>
            <a:off x="205200" y="5873400"/>
            <a:ext cx="6392520" cy="687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Και στις τρεις αυτές περιπτώσεις το ολικό σπίν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έχει μήκος διάφορο του μηδενός: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61" name="Formula 69"/>
              <p:cNvSpPr txBox="1"/>
              <p:nvPr/>
            </p:nvSpPr>
            <p:spPr>
              <a:xfrm>
                <a:off x="4706640" y="6181560"/>
                <a:ext cx="1360440" cy="528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62" name="TextShape 70"/>
          <p:cNvSpPr txBox="1"/>
          <p:nvPr/>
        </p:nvSpPr>
        <p:spPr>
          <a:xfrm>
            <a:off x="6847200" y="5788800"/>
            <a:ext cx="3106800" cy="1285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Υπάρχει μόνο αυτός ο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τρόπος ώστε το ολικό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σπίν να έχει μήκος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μηδέν: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63" name="Formula 71"/>
              <p:cNvSpPr txBox="1"/>
              <p:nvPr/>
            </p:nvSpPr>
            <p:spPr>
              <a:xfrm>
                <a:off x="7642800" y="5354280"/>
                <a:ext cx="1819440" cy="54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64" name="Formula 72"/>
              <p:cNvSpPr txBox="1"/>
              <p:nvPr/>
            </p:nvSpPr>
            <p:spPr>
              <a:xfrm>
                <a:off x="8631000" y="6577920"/>
                <a:ext cx="1377000" cy="528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65" name="Formula 73"/>
              <p:cNvSpPr txBox="1"/>
              <p:nvPr/>
            </p:nvSpPr>
            <p:spPr>
              <a:xfrm>
                <a:off x="172080" y="6635880"/>
                <a:ext cx="46407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Μήκος</m:t>
                    </m:r>
                    <m:r>
                      <m:t xml:space="preserve">του</m:t>
                    </m:r>
                    <m:r>
                      <m:t xml:space="preserve">διανύσματος</m:t>
                    </m:r>
                    <m:r>
                      <m:t xml:space="preserve">σπίν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s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  <m:r>
                      <m:t xml:space="preserve">ℏ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TextShape 1"/>
          <p:cNvSpPr txBox="1"/>
          <p:nvPr/>
        </p:nvSpPr>
        <p:spPr>
          <a:xfrm>
            <a:off x="-251640" y="914400"/>
            <a:ext cx="10251000" cy="1271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Κάθε ιδιοκατάσταση της ενέργειας, στροφορμής κ' σπιν στο άτομο  χαρακτηρίζεται από κβαντικούς αριθμούς {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s, j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,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m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j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}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Ολική στροφορμή ατόμου: άθροισμα τροχιακής στροφορμής και σπίν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67" name="TextShape 2"/>
          <p:cNvSpPr txBox="1"/>
          <p:nvPr/>
        </p:nvSpPr>
        <p:spPr>
          <a:xfrm>
            <a:off x="144000" y="30960"/>
            <a:ext cx="9829800" cy="8902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000" spc="-1" strike="noStrike">
                <a:latin typeface="Bitstream Vera Sans"/>
              </a:rPr>
              <a:t>Eνέργεια: </a:t>
            </a:r>
            <a:br/>
            <a:r>
              <a:rPr b="0" lang="en-GB" sz="3000" spc="-1" strike="noStrike">
                <a:latin typeface="Bitstream Vera Sans"/>
              </a:rPr>
              <a:t>εξάρτηση κι από τροχιακή στροφορμή κι από σπίν</a:t>
            </a:r>
            <a:endParaRPr b="0" lang="en-GB" sz="3000" spc="-1" strike="noStrike">
              <a:latin typeface="Bitstream Vera Sans"/>
            </a:endParaRPr>
          </a:p>
        </p:txBody>
      </p:sp>
      <p:pic>
        <p:nvPicPr>
          <p:cNvPr id="468" name="" descr=""/>
          <p:cNvPicPr/>
          <p:nvPr/>
        </p:nvPicPr>
        <p:blipFill>
          <a:blip r:embed="rId1"/>
          <a:stretch/>
        </p:blipFill>
        <p:spPr>
          <a:xfrm>
            <a:off x="5202720" y="3215520"/>
            <a:ext cx="4876560" cy="3257280"/>
          </a:xfrm>
          <a:prstGeom prst="rect">
            <a:avLst/>
          </a:prstGeom>
          <a:ln>
            <a:noFill/>
          </a:ln>
        </p:spPr>
      </p:pic>
      <p:sp>
        <p:nvSpPr>
          <p:cNvPr id="469" name="CustomShape 3"/>
          <p:cNvSpPr/>
          <p:nvPr/>
        </p:nvSpPr>
        <p:spPr>
          <a:xfrm>
            <a:off x="8686080" y="3200400"/>
            <a:ext cx="1393200" cy="342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0" name="TextShape 4"/>
          <p:cNvSpPr txBox="1"/>
          <p:nvPr/>
        </p:nvSpPr>
        <p:spPr>
          <a:xfrm>
            <a:off x="7642800" y="4514400"/>
            <a:ext cx="2415600" cy="2248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Ενεργειακές στάθμες με n=3, </a:t>
            </a:r>
            <a:r>
              <a:rPr b="0" lang="en-GB" sz="1800" spc="-1" strike="noStrike">
                <a:solidFill>
                  <a:srgbClr val="0000ff"/>
                </a:solidFill>
                <a:latin typeface="URW Chancery L"/>
              </a:rPr>
              <a:t>l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=0 (s) και</a:t>
            </a:r>
            <a:r>
              <a:rPr b="0" lang="en-GB" sz="1800" spc="-1" strike="noStrike">
                <a:solidFill>
                  <a:srgbClr val="0000ff"/>
                </a:solidFill>
                <a:latin typeface="URW Chancery L"/>
              </a:rPr>
              <a:t> l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=1 (p) έχουν ~2 eV διαφορά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(κίτρινη γραμμή Na στο εργαστήριο ατομικής)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1" name="CustomShape 5"/>
          <p:cNvSpPr/>
          <p:nvPr/>
        </p:nvSpPr>
        <p:spPr>
          <a:xfrm>
            <a:off x="7495200" y="5257800"/>
            <a:ext cx="228600" cy="1143000"/>
          </a:xfrm>
          <a:custGeom>
            <a:avLst/>
            <a:gdLst/>
            <a:ahLst/>
            <a:rect l="0" t="0" r="r" b="b"/>
            <a:pathLst>
              <a:path w="637" h="3177">
                <a:moveTo>
                  <a:pt x="0" y="0"/>
                </a:moveTo>
                <a:cubicBezTo>
                  <a:pt x="159" y="0"/>
                  <a:pt x="318" y="132"/>
                  <a:pt x="318" y="264"/>
                </a:cubicBezTo>
                <a:lnTo>
                  <a:pt x="318" y="1323"/>
                </a:lnTo>
                <a:cubicBezTo>
                  <a:pt x="318" y="1455"/>
                  <a:pt x="477" y="1588"/>
                  <a:pt x="636" y="1588"/>
                </a:cubicBezTo>
                <a:cubicBezTo>
                  <a:pt x="477" y="1588"/>
                  <a:pt x="318" y="1720"/>
                  <a:pt x="318" y="1852"/>
                </a:cubicBezTo>
                <a:lnTo>
                  <a:pt x="318" y="2911"/>
                </a:lnTo>
                <a:cubicBezTo>
                  <a:pt x="318" y="3043"/>
                  <a:pt x="159" y="3176"/>
                  <a:pt x="0" y="3176"/>
                </a:cubicBezTo>
              </a:path>
            </a:pathLst>
          </a:cu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2" name="TextShape 6"/>
          <p:cNvSpPr txBox="1"/>
          <p:nvPr/>
        </p:nvSpPr>
        <p:spPr>
          <a:xfrm rot="16200000">
            <a:off x="3880800" y="4405320"/>
            <a:ext cx="3429000" cy="687960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Ενέργεια σύνδεσης για Na (eV)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73" name="TextShape 7"/>
          <p:cNvSpPr txBox="1"/>
          <p:nvPr/>
        </p:nvSpPr>
        <p:spPr>
          <a:xfrm>
            <a:off x="120600" y="3177000"/>
            <a:ext cx="4993200" cy="283824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Διπλή κίτρινη γραμμή του Νατρίου (θυμάστε στο εργαστήριο ατομικής;)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Αποτέλεσμα της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σύζευξης σπίν-τροχιάς (Spin-orbit coupling = L</a:t>
            </a:r>
            <a:r>
              <a:rPr b="1" lang="en-GB" sz="2200" spc="-1" strike="noStrike" baseline="101000">
                <a:solidFill>
                  <a:srgbClr val="ff0000"/>
                </a:solidFill>
                <a:latin typeface="Bitstream Vera Sans"/>
              </a:rPr>
              <a:t>.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S coupling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)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: σύζευξη του σπιν του ηλεκτρονίου με το μαγνητικό πεδίο που δημιουργεί το πρωτόνιο, το οποίο θεωρούμε σαν περιστρεφόμενο γύρω από το ηλεκτρόνιο, όταν βρίσκόμαστε πάνω στο ηλεκτρόνιο)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4" name="TextShape 8"/>
          <p:cNvSpPr txBox="1"/>
          <p:nvPr/>
        </p:nvSpPr>
        <p:spPr>
          <a:xfrm>
            <a:off x="6629400" y="2899800"/>
            <a:ext cx="16002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Νάτριο 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5" name="Line 9"/>
          <p:cNvSpPr/>
          <p:nvPr/>
        </p:nvSpPr>
        <p:spPr>
          <a:xfrm>
            <a:off x="4800600" y="4343400"/>
            <a:ext cx="2178000" cy="79380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76" name="Line 10"/>
          <p:cNvSpPr/>
          <p:nvPr/>
        </p:nvSpPr>
        <p:spPr>
          <a:xfrm>
            <a:off x="7068600" y="5149800"/>
            <a:ext cx="25596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77" name="Formula 11"/>
              <p:cNvSpPr txBox="1"/>
              <p:nvPr/>
            </p:nvSpPr>
            <p:spPr>
              <a:xfrm>
                <a:off x="162360" y="2143440"/>
                <a:ext cx="5648760" cy="540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,</m:t>
                    </m:r>
                    <m:r>
                      <m:t xml:space="preserve">για</m:t>
                    </m:r>
                    <m:r>
                      <m:t xml:space="preserve">s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: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,</m:t>
                    </m:r>
                    <m:r>
                      <m:t xml:space="preserve">j</m:t>
                    </m:r>
                    <m:r>
                      <m:t xml:space="preserve">=</m:t>
                    </m:r>
                    <m:r>
                      <m:t xml:space="preserve">l</m:t>
                    </m:r>
                    <m:r>
                      <m:t xml:space="preserve">±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478" name="TextShape 12"/>
          <p:cNvSpPr txBox="1"/>
          <p:nvPr/>
        </p:nvSpPr>
        <p:spPr>
          <a:xfrm>
            <a:off x="268920" y="5968800"/>
            <a:ext cx="39668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Συμβολισμός καταστάσεων: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79" name="Formula 13"/>
              <p:cNvSpPr txBox="1"/>
              <p:nvPr/>
            </p:nvSpPr>
            <p:spPr>
              <a:xfrm>
                <a:off x="450720" y="6263640"/>
                <a:ext cx="2841120" cy="447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ns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,</m:t>
                    </m:r>
                    <m:sSub>
                      <m:e>
                        <m:r>
                          <m:t xml:space="preserve">np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,</m:t>
                    </m:r>
                    <m:sSub>
                      <m:e>
                        <m:r>
                          <m:t xml:space="preserve">nd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,</m:t>
                    </m:r>
                    <m:sSub>
                      <m:e>
                        <m:r>
                          <m:t xml:space="preserve">nf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...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80" name="Formula 14"/>
              <p:cNvSpPr txBox="1"/>
              <p:nvPr/>
            </p:nvSpPr>
            <p:spPr>
              <a:xfrm>
                <a:off x="253800" y="6629400"/>
                <a:ext cx="4093920" cy="447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,</m:t>
                    </m:r>
                    <m:r>
                      <m:t xml:space="preserve">2</m:t>
                    </m:r>
                    <m:sSub>
                      <m:e>
                        <m:r>
                          <m:t xml:space="preserve">p</m:t>
                        </m:r>
                      </m:e>
                      <m:sub>
                        <m:f>
                          <m:fPr>
                            <m:type m:val="lin"/>
                          </m:fPr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sub>
                    </m:sSub>
                    <m:r>
                      <m:t xml:space="preserve">: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n</m:t>
                        </m:r>
                        <m:r>
                          <m:t xml:space="preserve">=</m:t>
                        </m:r>
                        <m:r>
                          <m:t xml:space="preserve">2,</m:t>
                        </m:r>
                        <m:r>
                          <m:t xml:space="preserve">l</m:t>
                        </m:r>
                        <m:r>
                          <m:t xml:space="preserve">=</m:t>
                        </m:r>
                        <m:r>
                          <m:t xml:space="preserve">1,</m:t>
                        </m:r>
                        <m:r>
                          <m:t xml:space="preserve">j</m:t>
                        </m:r>
                        <m:r>
                          <m:t xml:space="preserve">=</m:t>
                        </m:r>
                        <m:f>
                          <m:fPr>
                            <m:type m:val="lin"/>
                          </m:fPr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481" name="Line 15"/>
          <p:cNvSpPr/>
          <p:nvPr/>
        </p:nvSpPr>
        <p:spPr>
          <a:xfrm flipV="1">
            <a:off x="131400" y="6015600"/>
            <a:ext cx="4620600" cy="25200"/>
          </a:xfrm>
          <a:prstGeom prst="line">
            <a:avLst/>
          </a:prstGeom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82" name="Formula 16"/>
              <p:cNvSpPr txBox="1"/>
              <p:nvPr/>
            </p:nvSpPr>
            <p:spPr>
              <a:xfrm>
                <a:off x="126360" y="2683800"/>
                <a:ext cx="5181840" cy="48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Για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1</m:t>
                    </m:r>
                    <m:r>
                      <m:t xml:space="preserve">→</m:t>
                    </m:r>
                    <m:r>
                      <m:t xml:space="preserve">j</m:t>
                    </m:r>
                    <m:r>
                      <m:t xml:space="preserve">=</m:t>
                    </m:r>
                    <m:r>
                      <m:t xml:space="preserve">1</m:t>
                    </m:r>
                    <m:r>
                      <m:t xml:space="preserve">±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3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ή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TextShape 1"/>
          <p:cNvSpPr txBox="1"/>
          <p:nvPr/>
        </p:nvSpPr>
        <p:spPr>
          <a:xfrm>
            <a:off x="237240" y="1609560"/>
            <a:ext cx="9592560" cy="373500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 algn="ctr">
              <a:buClr>
                <a:srgbClr val="000000"/>
              </a:buClr>
              <a:buSzPct val="45000"/>
              <a:buFont typeface="Wingdings" charset="2"/>
              <a:buChar char=""/>
            </a:pP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1β. </a:t>
            </a: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Ακόμα ένας κβαντικός αριθμός: </a:t>
            </a: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η ομοτιμία (parity) της κυματοσυνάρτησης που περιγράφει μια κατάσταση</a:t>
            </a:r>
            <a:br/>
            <a:endParaRPr b="0" lang="en-GB" sz="3600" spc="-1" strike="noStrike">
              <a:latin typeface="Bitstream Vera Sans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CustomShape 1"/>
          <p:cNvSpPr/>
          <p:nvPr/>
        </p:nvSpPr>
        <p:spPr>
          <a:xfrm>
            <a:off x="108000" y="5943600"/>
            <a:ext cx="9829800" cy="1188000"/>
          </a:xfrm>
          <a:prstGeom prst="rect">
            <a:avLst/>
          </a:prstGeom>
          <a:solidFill>
            <a:srgbClr val="cfe7f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5" name="CustomShape 2"/>
          <p:cNvSpPr/>
          <p:nvPr/>
        </p:nvSpPr>
        <p:spPr>
          <a:xfrm>
            <a:off x="7965000" y="6629400"/>
            <a:ext cx="2008800" cy="45720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6" name="CustomShape 3"/>
          <p:cNvSpPr/>
          <p:nvPr/>
        </p:nvSpPr>
        <p:spPr>
          <a:xfrm>
            <a:off x="108000" y="4921200"/>
            <a:ext cx="9829800" cy="1022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7" name="TextShape 4"/>
          <p:cNvSpPr txBox="1"/>
          <p:nvPr/>
        </p:nvSpPr>
        <p:spPr>
          <a:xfrm>
            <a:off x="120600" y="160920"/>
            <a:ext cx="985140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Ακόμα ένας κβαντικός αριθμός: </a:t>
            </a:r>
            <a:r>
              <a:rPr b="0" lang="en-GB" sz="3600" spc="-1" strike="noStrike">
                <a:latin typeface="Bitstream Vera Sans"/>
              </a:rPr>
              <a:t>Ομοτιμία (parity)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88" name="TextShape 5"/>
          <p:cNvSpPr txBox="1"/>
          <p:nvPr/>
        </p:nvSpPr>
        <p:spPr>
          <a:xfrm>
            <a:off x="12600" y="878400"/>
            <a:ext cx="9829800" cy="5879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Είδαμε ότι κάθε ιδιοκατάσταση της ενέργειας, στροφορμής και σπιν  στο  άτομο  χαρακτηρίζεται  από  κβαντικούς  αριθμούς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{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 s, m</a:t>
            </a:r>
            <a:r>
              <a:rPr b="1" i="1" lang="en-GB" sz="2200" spc="-1" strike="noStrike" baseline="-101000">
                <a:solidFill>
                  <a:srgbClr val="ff0000"/>
                </a:solidFill>
                <a:latin typeface="URW Chancery L"/>
              </a:rPr>
              <a:t>l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 , m</a:t>
            </a:r>
            <a:r>
              <a:rPr b="1" lang="en-GB" sz="2200" spc="-1" strike="noStrike" baseline="-101000">
                <a:solidFill>
                  <a:srgbClr val="ff0000"/>
                </a:solidFill>
                <a:latin typeface="Bitstream Vera Sans"/>
              </a:rPr>
              <a:t>s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}.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Ο τρόπος που συμπεριφέρεται η αντίστοιχη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κυματοσυνάρτηση σε αναστροφή του χώρου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(που είναι το αποτέλεσμα της εφαρμογής του τελεστή της ομοτιμίας/partiy, P, πάνω της) μπορεί να ορίσει κι άλλον έναν κβαντικό αριθμό: την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ομοτιμία ή parity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Κι έτσι γράφουμε το σπίν και την ομοτιμία ως 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4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Σημείωση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: για κεντρικά δυναμικά, όπου                                     ,      η πάριτυ της ψ οφείλεται μόνο στις σφαιρικές συναρτήσεις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Y</a:t>
            </a:r>
            <a:r>
              <a:rPr b="1" lang="en-GB" sz="2200" spc="-1" strike="noStrike" baseline="-101000">
                <a:solidFill>
                  <a:srgbClr val="0000ff"/>
                </a:solidFill>
                <a:latin typeface="Bitstream Vera Sans"/>
              </a:rPr>
              <a:t>l m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: 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89" name="Formula 6"/>
              <p:cNvSpPr txBox="1"/>
              <p:nvPr/>
            </p:nvSpPr>
            <p:spPr>
              <a:xfrm>
                <a:off x="58680" y="3942000"/>
                <a:ext cx="1772640" cy="500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−</m:t>
                        </m:r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90" name="Formula 7"/>
              <p:cNvSpPr txBox="1"/>
              <p:nvPr/>
            </p:nvSpPr>
            <p:spPr>
              <a:xfrm>
                <a:off x="1996200" y="3412800"/>
                <a:ext cx="7436520" cy="486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ψ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=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:</m:t>
                    </m:r>
                    <m:r>
                      <m:t xml:space="preserve">άρτια</m:t>
                    </m:r>
                    <m:r>
                      <m:t xml:space="preserve">συνάρτιση</m:t>
                    </m:r>
                    <m:r>
                      <m:t xml:space="preserve">→</m:t>
                    </m:r>
                    <m:r>
                      <m:t xml:space="preserve">Parity</m:t>
                    </m:r>
                    <m:r>
                      <m:t xml:space="preserve">=</m:t>
                    </m:r>
                    <m:r>
                      <m:t xml:space="preserve">+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91" name="CustomShape 8"/>
          <p:cNvSpPr/>
          <p:nvPr/>
        </p:nvSpPr>
        <p:spPr>
          <a:xfrm>
            <a:off x="1828800" y="3412800"/>
            <a:ext cx="228600" cy="1600200"/>
          </a:xfrm>
          <a:custGeom>
            <a:avLst/>
            <a:gdLst/>
            <a:ahLst/>
            <a:rect l="0" t="0" r="r" b="b"/>
            <a:pathLst>
              <a:path w="637" h="4447">
                <a:moveTo>
                  <a:pt x="0" y="0"/>
                </a:moveTo>
                <a:cubicBezTo>
                  <a:pt x="159" y="0"/>
                  <a:pt x="318" y="185"/>
                  <a:pt x="318" y="370"/>
                </a:cubicBezTo>
                <a:lnTo>
                  <a:pt x="318" y="1852"/>
                </a:lnTo>
                <a:cubicBezTo>
                  <a:pt x="318" y="2037"/>
                  <a:pt x="477" y="2223"/>
                  <a:pt x="636" y="2223"/>
                </a:cubicBezTo>
                <a:cubicBezTo>
                  <a:pt x="477" y="2223"/>
                  <a:pt x="318" y="2408"/>
                  <a:pt x="318" y="2593"/>
                </a:cubicBezTo>
                <a:lnTo>
                  <a:pt x="318" y="4075"/>
                </a:lnTo>
                <a:cubicBezTo>
                  <a:pt x="318" y="4260"/>
                  <a:pt x="159" y="4446"/>
                  <a:pt x="0" y="4446"/>
                </a:cubicBezTo>
              </a:path>
            </a:pathLst>
          </a:cu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92" name="Formula 9"/>
              <p:cNvSpPr txBox="1"/>
              <p:nvPr/>
            </p:nvSpPr>
            <p:spPr>
              <a:xfrm>
                <a:off x="7497000" y="4944600"/>
                <a:ext cx="2595240" cy="919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.</m:t>
                    </m:r>
                    <m:r>
                      <m:t xml:space="preserve">,</m:t>
                    </m:r>
                    <m:r>
                      <m:t xml:space="preserve">κατάσταση</m:t>
                    </m:r>
                    <m:sSup>
                      <m:e>
                        <m:f>
                          <m:num>
                            <m:r>
                              <m:t xml:space="preserve">3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  <m:sup>
                        <m:r>
                          <m:t xml:space="preserve">+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93" name="Formula 10"/>
              <p:cNvSpPr txBox="1"/>
              <p:nvPr/>
            </p:nvSpPr>
            <p:spPr>
              <a:xfrm>
                <a:off x="249120" y="6621120"/>
                <a:ext cx="9641160" cy="48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t xml:space="preserve">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−</m:t>
                        </m:r>
                        <m:r>
                          <m:t xml:space="preserve">r</m:t>
                        </m:r>
                      </m:e>
                    </m:acc>
                    <m:r>
                      <m:t xml:space="preserve">:</m:t>
                    </m:r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Y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e>
                    </m:d>
                    <m:r>
                      <m:t xml:space="preserve">=</m:t>
                    </m:r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π</m:t>
                        </m:r>
                        <m:r>
                          <m:t xml:space="preserve">−</m:t>
                        </m:r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π</m:t>
                        </m:r>
                        <m:r>
                          <m:t xml:space="preserve">+</m:t>
                        </m:r>
                        <m:r>
                          <m:t xml:space="preserve">φ</m:t>
                        </m:r>
                      </m:e>
                    </m:d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r>
                          <m:t xml:space="preserve">l</m:t>
                        </m:r>
                      </m:sup>
                    </m:sSup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r>
                      <m:t xml:space="preserve">,</m:t>
                    </m:r>
                    <m:r>
                      <m:t xml:space="preserve">οπότε</m:t>
                    </m:r>
                    <m:r>
                      <m:t xml:space="preserve">:</m:t>
                    </m:r>
                    <m:r>
                      <m:t xml:space="preserve">Parity</m:t>
                    </m:r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r>
                          <m:t xml:space="preserve">l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94" name="Formula 11"/>
              <p:cNvSpPr txBox="1"/>
              <p:nvPr/>
            </p:nvSpPr>
            <p:spPr>
              <a:xfrm>
                <a:off x="1996560" y="4133160"/>
                <a:ext cx="7881480" cy="486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ψ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=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:</m:t>
                    </m:r>
                    <m:r>
                      <m:t xml:space="preserve">περιττή</m:t>
                    </m:r>
                    <m:r>
                      <m:t xml:space="preserve">συνάρτιση</m:t>
                    </m:r>
                    <m:r>
                      <m:t xml:space="preserve">→</m:t>
                    </m:r>
                    <m:r>
                      <m:t xml:space="preserve">Parity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95" name="TextShape 12"/>
          <p:cNvSpPr txBox="1"/>
          <p:nvPr/>
        </p:nvSpPr>
        <p:spPr>
          <a:xfrm>
            <a:off x="1143000" y="7772400"/>
            <a:ext cx="27432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P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96" name="Formula 13"/>
              <p:cNvSpPr txBox="1"/>
              <p:nvPr/>
            </p:nvSpPr>
            <p:spPr>
              <a:xfrm>
                <a:off x="6111000" y="5947920"/>
                <a:ext cx="2874240" cy="395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R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TextShape 1"/>
          <p:cNvSpPr txBox="1"/>
          <p:nvPr/>
        </p:nvSpPr>
        <p:spPr>
          <a:xfrm>
            <a:off x="237240" y="363600"/>
            <a:ext cx="9592560" cy="6226920"/>
          </a:xfrm>
          <a:prstGeom prst="rect">
            <a:avLst/>
          </a:prstGeom>
          <a:noFill/>
          <a:ln w="54720">
            <a:noFill/>
          </a:ln>
        </p:spPr>
        <p:txBody>
          <a:bodyPr lIns="0" rIns="0" tIns="0" bIns="0" anchor="ctr"/>
          <a:p>
            <a:pPr algn="ctr">
              <a:buClr>
                <a:srgbClr val="000000"/>
              </a:buClr>
              <a:buSzPct val="45000"/>
              <a:buFont typeface="Wingdings" charset="2"/>
              <a:buChar char=""/>
            </a:pPr>
            <a:br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Είδαμε ότι η ενέργεια ενός συστήματος   εξαρτάται απο τους διάφορους κβαντικούς αριθμούς, μεταξύ των οποίων και το σπιν του: ΟΚ. </a:t>
            </a:r>
            <a:br/>
            <a:br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Ερώτηση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:</a:t>
            </a:r>
            <a:br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Αφού βλέπουμε ότι η ομοτιμία (parity), είτε είναι +1 είτε -1,  αφήνει το |ψ|</a:t>
            </a:r>
            <a:r>
              <a:rPr b="0" lang="en-GB" sz="3379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αμετάβλητo, δηλαδή αφήνει την πιθανότητα ανά μονάδα όγκου αμετάβλητη,  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  επηρεάζει  η ομοτιμία κάτι μετρήσιμο/παρατηρίσιμο;</a:t>
            </a:r>
            <a:br/>
            <a:br/>
            <a:br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→ Βεβαίως και ναι.</a:t>
            </a:r>
            <a:br/>
            <a:endParaRPr b="0" lang="en-GB" sz="2800" spc="-1" strike="noStrike">
              <a:latin typeface="Bitstream Vera Sans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Parity: η αναστροφή του χώρου και η Αρχή του Pauli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99" name="TextShape 2"/>
          <p:cNvSpPr txBox="1"/>
          <p:nvPr/>
        </p:nvSpPr>
        <p:spPr>
          <a:xfrm>
            <a:off x="228600" y="4336200"/>
            <a:ext cx="9601200" cy="2860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100" spc="-1" strike="noStrike">
                <a:latin typeface="Bitstream Vera Sans"/>
              </a:rPr>
              <a:t>Όλα τα σωματίδια με ακέραιο σπιν (s=0, 1, 2, …) - τα αποκαλούμενα </a:t>
            </a:r>
            <a:r>
              <a:rPr b="1" lang="en-GB" sz="2100" spc="-1" strike="noStrike">
                <a:latin typeface="Bitstream Vera Sans"/>
              </a:rPr>
              <a:t>μποζόνια</a:t>
            </a:r>
            <a:r>
              <a:rPr b="0" lang="en-GB" sz="2100" spc="-1" strike="noStrike">
                <a:latin typeface="Bitstream Vera Sans"/>
              </a:rPr>
              <a:t> – περιγράφονται από </a:t>
            </a:r>
            <a:r>
              <a:rPr b="1" lang="en-GB" sz="2100" spc="-1" strike="noStrike">
                <a:latin typeface="Bitstream Vera Sans"/>
              </a:rPr>
              <a:t>συμμετρικές κυματοσυναρτήσεις (Parity = +1)</a:t>
            </a:r>
            <a:r>
              <a:rPr b="0" lang="en-GB" sz="2100" spc="-1" strike="noStrike">
                <a:latin typeface="Bitstream Vera Sans"/>
              </a:rPr>
              <a:t>, ενώ</a:t>
            </a:r>
            <a:endParaRPr b="0" lang="en-GB" sz="21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100" spc="-1" strike="noStrike">
                <a:latin typeface="Bitstream Vera Sans"/>
              </a:rPr>
              <a:t>όλα τα σωματίδια με ημι-ακέραιο σπιν (s=1/2, 3/2, …) - τα αποκαλούμενα </a:t>
            </a:r>
            <a:r>
              <a:rPr b="1" lang="en-GB" sz="2100" spc="-1" strike="noStrike">
                <a:latin typeface="Bitstream Vera Sans"/>
              </a:rPr>
              <a:t>φερμιόνια</a:t>
            </a:r>
            <a:r>
              <a:rPr b="0" lang="en-GB" sz="2100" spc="-1" strike="noStrike">
                <a:latin typeface="Bitstream Vera Sans"/>
              </a:rPr>
              <a:t> – περιγράφονται από </a:t>
            </a:r>
            <a:r>
              <a:rPr b="1" lang="en-GB" sz="2100" spc="-1" strike="noStrike">
                <a:latin typeface="Bitstream Vera Sans"/>
              </a:rPr>
              <a:t>αντισυμμετρικές κυματοσυναρτήσεις (Parity = -1)</a:t>
            </a:r>
            <a:endParaRPr b="0" lang="en-GB" sz="21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100" spc="-1" strike="noStrike">
                <a:solidFill>
                  <a:srgbClr val="0000ff"/>
                </a:solidFill>
                <a:latin typeface="Bitstream Vera Sans"/>
              </a:rPr>
              <a:t>ως προς την εναλλαγή των μεταβλητών τους (=αναστροφή του χώρου)</a:t>
            </a:r>
            <a:endParaRPr b="0" lang="en-GB" sz="2100" spc="-1" strike="noStrike">
              <a:latin typeface="Bitstream Vera Sans"/>
            </a:endParaRPr>
          </a:p>
        </p:txBody>
      </p:sp>
      <p:pic>
        <p:nvPicPr>
          <p:cNvPr id="500" name="" descr=""/>
          <p:cNvPicPr/>
          <p:nvPr/>
        </p:nvPicPr>
        <p:blipFill>
          <a:blip r:embed="rId1"/>
          <a:stretch/>
        </p:blipFill>
        <p:spPr>
          <a:xfrm>
            <a:off x="520200" y="1088640"/>
            <a:ext cx="9181800" cy="3247560"/>
          </a:xfrm>
          <a:prstGeom prst="rect">
            <a:avLst/>
          </a:prstGeom>
          <a:ln>
            <a:noFill/>
          </a:ln>
        </p:spPr>
      </p:pic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TextShape 1"/>
          <p:cNvSpPr txBox="1"/>
          <p:nvPr/>
        </p:nvSpPr>
        <p:spPr>
          <a:xfrm>
            <a:off x="504000" y="112680"/>
            <a:ext cx="9071640" cy="1422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Parity: για την κυματοσυνάρτηση δύο ταυτόσημων σωματιδίων, η αναστροφή του χώρου είναι ίδια με την ανταλλαγή τους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502" name="Line 2"/>
          <p:cNvSpPr/>
          <p:nvPr/>
        </p:nvSpPr>
        <p:spPr>
          <a:xfrm flipV="1">
            <a:off x="1371600" y="2500200"/>
            <a:ext cx="1600200" cy="1143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03" name="CustomShape 3"/>
          <p:cNvSpPr/>
          <p:nvPr/>
        </p:nvSpPr>
        <p:spPr>
          <a:xfrm>
            <a:off x="1263600" y="3535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04" name="CustomShape 4"/>
          <p:cNvSpPr/>
          <p:nvPr/>
        </p:nvSpPr>
        <p:spPr>
          <a:xfrm>
            <a:off x="2919600" y="2347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05" name="CustomShape 5"/>
          <p:cNvSpPr/>
          <p:nvPr/>
        </p:nvSpPr>
        <p:spPr>
          <a:xfrm>
            <a:off x="2199600" y="2993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06" name="TextShape 6"/>
          <p:cNvSpPr txBox="1"/>
          <p:nvPr/>
        </p:nvSpPr>
        <p:spPr>
          <a:xfrm>
            <a:off x="1949400" y="2728800"/>
            <a:ext cx="36072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Ο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07" name="Formula 7"/>
              <p:cNvSpPr txBox="1"/>
              <p:nvPr/>
            </p:nvSpPr>
            <p:spPr>
              <a:xfrm>
                <a:off x="783720" y="3251880"/>
                <a:ext cx="603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08" name="Formula 8"/>
              <p:cNvSpPr txBox="1"/>
              <p:nvPr/>
            </p:nvSpPr>
            <p:spPr>
              <a:xfrm>
                <a:off x="3268080" y="2315880"/>
                <a:ext cx="342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509" name="TextShape 9"/>
          <p:cNvSpPr txBox="1"/>
          <p:nvPr/>
        </p:nvSpPr>
        <p:spPr>
          <a:xfrm>
            <a:off x="-23400" y="2503800"/>
            <a:ext cx="732240" cy="1155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7200" spc="-1" strike="noStrike">
                <a:latin typeface="Bitstream Vera Sans"/>
              </a:rPr>
              <a:t>P</a:t>
            </a:r>
            <a:endParaRPr b="0" lang="en-GB" sz="7200" spc="-1" strike="noStrike">
              <a:latin typeface="Bitstream Vera Sans"/>
            </a:endParaRPr>
          </a:p>
        </p:txBody>
      </p:sp>
      <p:sp>
        <p:nvSpPr>
          <p:cNvPr id="510" name="CustomShape 10"/>
          <p:cNvSpPr/>
          <p:nvPr/>
        </p:nvSpPr>
        <p:spPr>
          <a:xfrm>
            <a:off x="711000" y="2057400"/>
            <a:ext cx="457200" cy="2057400"/>
          </a:xfrm>
          <a:custGeom>
            <a:avLst/>
            <a:gdLst/>
            <a:ahLst/>
            <a:rect l="0" t="0" r="r" b="b"/>
            <a:pathLst>
              <a:path w="1272" h="5716">
                <a:moveTo>
                  <a:pt x="1271" y="0"/>
                </a:moveTo>
                <a:cubicBezTo>
                  <a:pt x="635" y="0"/>
                  <a:pt x="0" y="238"/>
                  <a:pt x="0" y="476"/>
                </a:cubicBezTo>
                <a:lnTo>
                  <a:pt x="0" y="5239"/>
                </a:lnTo>
                <a:cubicBezTo>
                  <a:pt x="0" y="5477"/>
                  <a:pt x="635" y="5715"/>
                  <a:pt x="1271" y="5715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11" name="CustomShape 11"/>
          <p:cNvSpPr/>
          <p:nvPr/>
        </p:nvSpPr>
        <p:spPr>
          <a:xfrm>
            <a:off x="3274200" y="2021400"/>
            <a:ext cx="457200" cy="2057400"/>
          </a:xfrm>
          <a:custGeom>
            <a:avLst/>
            <a:gdLst/>
            <a:ahLst/>
            <a:rect l="0" t="0" r="r" b="b"/>
            <a:pathLst>
              <a:path w="1272" h="5716">
                <a:moveTo>
                  <a:pt x="0" y="0"/>
                </a:moveTo>
                <a:cubicBezTo>
                  <a:pt x="635" y="0"/>
                  <a:pt x="1271" y="238"/>
                  <a:pt x="1271" y="476"/>
                </a:cubicBezTo>
                <a:lnTo>
                  <a:pt x="1271" y="5239"/>
                </a:lnTo>
                <a:cubicBezTo>
                  <a:pt x="1271" y="5477"/>
                  <a:pt x="635" y="5715"/>
                  <a:pt x="0" y="5715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12" name="TextShape 12"/>
          <p:cNvSpPr txBox="1"/>
          <p:nvPr/>
        </p:nvSpPr>
        <p:spPr>
          <a:xfrm>
            <a:off x="4044600" y="2467800"/>
            <a:ext cx="947160" cy="1155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7200" spc="-1" strike="noStrike">
                <a:latin typeface="Bitstream Vera Sans"/>
              </a:rPr>
              <a:t>=</a:t>
            </a:r>
            <a:endParaRPr b="0" lang="en-GB" sz="7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13" name="Formula 13"/>
              <p:cNvSpPr txBox="1"/>
              <p:nvPr/>
            </p:nvSpPr>
            <p:spPr>
              <a:xfrm>
                <a:off x="3843720" y="2495880"/>
                <a:ext cx="109584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t xml:space="preserve">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14" name="Formula 14"/>
              <p:cNvSpPr txBox="1"/>
              <p:nvPr/>
            </p:nvSpPr>
            <p:spPr>
              <a:xfrm>
                <a:off x="4096080" y="3251880"/>
                <a:ext cx="108180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t xml:space="preserve">→</m:t>
                    </m:r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515" name="TextShape 15"/>
          <p:cNvSpPr txBox="1"/>
          <p:nvPr/>
        </p:nvSpPr>
        <p:spPr>
          <a:xfrm>
            <a:off x="169200" y="4380840"/>
            <a:ext cx="7086600" cy="2373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Με την εφαρμογή της πάριτυ πάνω στην αριστερή κατάσταση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(το #1 στη θέση -r, και το #2 στη θέση r)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έχουμε το #1 στη θέση r, και το #2 στη θέση -r :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ακριβώς το ίδιο αποτέλεσμα έχουμε και με          την ανταλλαγή των σωματιδίων #1 και #2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516" name="Line 16"/>
          <p:cNvSpPr/>
          <p:nvPr/>
        </p:nvSpPr>
        <p:spPr>
          <a:xfrm flipV="1">
            <a:off x="6222600" y="2500200"/>
            <a:ext cx="1600200" cy="1143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17" name="CustomShape 17"/>
          <p:cNvSpPr/>
          <p:nvPr/>
        </p:nvSpPr>
        <p:spPr>
          <a:xfrm>
            <a:off x="6114600" y="3535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18" name="CustomShape 18"/>
          <p:cNvSpPr/>
          <p:nvPr/>
        </p:nvSpPr>
        <p:spPr>
          <a:xfrm>
            <a:off x="7770600" y="2347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19" name="CustomShape 19"/>
          <p:cNvSpPr/>
          <p:nvPr/>
        </p:nvSpPr>
        <p:spPr>
          <a:xfrm>
            <a:off x="7050600" y="2993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20" name="TextShape 20"/>
          <p:cNvSpPr txBox="1"/>
          <p:nvPr/>
        </p:nvSpPr>
        <p:spPr>
          <a:xfrm>
            <a:off x="6800400" y="2728800"/>
            <a:ext cx="36072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Ο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21" name="Formula 21"/>
              <p:cNvSpPr txBox="1"/>
              <p:nvPr/>
            </p:nvSpPr>
            <p:spPr>
              <a:xfrm>
                <a:off x="7810200" y="1987200"/>
                <a:ext cx="603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22" name="Formula 22"/>
              <p:cNvSpPr txBox="1"/>
              <p:nvPr/>
            </p:nvSpPr>
            <p:spPr>
              <a:xfrm>
                <a:off x="5851080" y="3251880"/>
                <a:ext cx="342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523" name="Line 23"/>
          <p:cNvSpPr/>
          <p:nvPr/>
        </p:nvSpPr>
        <p:spPr>
          <a:xfrm flipV="1">
            <a:off x="7779960" y="5416560"/>
            <a:ext cx="1600200" cy="1143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24" name="CustomShape 24"/>
          <p:cNvSpPr/>
          <p:nvPr/>
        </p:nvSpPr>
        <p:spPr>
          <a:xfrm>
            <a:off x="7671960" y="645156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25" name="CustomShape 25"/>
          <p:cNvSpPr/>
          <p:nvPr/>
        </p:nvSpPr>
        <p:spPr>
          <a:xfrm>
            <a:off x="9327960" y="526356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26" name="CustomShape 26"/>
          <p:cNvSpPr/>
          <p:nvPr/>
        </p:nvSpPr>
        <p:spPr>
          <a:xfrm>
            <a:off x="8607960" y="59097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27" name="TextShape 27"/>
          <p:cNvSpPr txBox="1"/>
          <p:nvPr/>
        </p:nvSpPr>
        <p:spPr>
          <a:xfrm>
            <a:off x="8357760" y="5645160"/>
            <a:ext cx="36072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Ο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28" name="Formula 28"/>
              <p:cNvSpPr txBox="1"/>
              <p:nvPr/>
            </p:nvSpPr>
            <p:spPr>
              <a:xfrm>
                <a:off x="7192080" y="6168240"/>
                <a:ext cx="603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29" name="Formula 29"/>
              <p:cNvSpPr txBox="1"/>
              <p:nvPr/>
            </p:nvSpPr>
            <p:spPr>
              <a:xfrm>
                <a:off x="9676440" y="5232240"/>
                <a:ext cx="342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TextShape 1"/>
          <p:cNvSpPr txBox="1"/>
          <p:nvPr/>
        </p:nvSpPr>
        <p:spPr>
          <a:xfrm>
            <a:off x="120960" y="86760"/>
            <a:ext cx="97790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400" spc="-1" strike="noStrike">
                <a:latin typeface="Bitstream Vera Sans"/>
              </a:rPr>
              <a:t>Ταυτόσημα φερμιόνια: ποτέ με ίδιους κβαντικούς αριθμούς  </a:t>
            </a: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31" name="Formula 2"/>
              <p:cNvSpPr txBox="1"/>
              <p:nvPr/>
            </p:nvSpPr>
            <p:spPr>
              <a:xfrm>
                <a:off x="2134440" y="2030400"/>
                <a:ext cx="4192200" cy="360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αφού</m:t>
                    </m:r>
                    <m:r>
                      <m:t xml:space="preserve">έχουμε</m:t>
                    </m:r>
                    <m:r>
                      <m:t xml:space="preserve">φερμιόνια</m:t>
                    </m:r>
                  </m:oMath>
                </a14:m>
              </a:p>
            </p:txBody>
          </p:sp>
        </mc:Choice>
        <mc:Fallback/>
      </mc:AlternateContent>
      <p:sp>
        <p:nvSpPr>
          <p:cNvPr id="532" name="TextShape 3"/>
          <p:cNvSpPr txBox="1"/>
          <p:nvPr/>
        </p:nvSpPr>
        <p:spPr>
          <a:xfrm>
            <a:off x="48600" y="3060000"/>
            <a:ext cx="9099000" cy="98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Αν τα 2 φερμιόνια είναι με ίδιο προσανατολισό σπίν (πχ., + ½ ) τότε,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αφού τα δυο φερμιόνια είναι </a:t>
            </a:r>
            <a:r>
              <a:rPr b="0" lang="en-GB" sz="2000" spc="-1" strike="noStrike" u="sng">
                <a:uFillTx/>
                <a:latin typeface="Bitstream Vera Sans"/>
              </a:rPr>
              <a:t>ταυτόσημα και δεν μπορώ να διακρίνω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ποιός είναι ο #1 και ποιός ο  #2, έχω: 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33" name="TextShape 4"/>
          <p:cNvSpPr txBox="1"/>
          <p:nvPr/>
        </p:nvSpPr>
        <p:spPr>
          <a:xfrm>
            <a:off x="48600" y="687600"/>
            <a:ext cx="9637200" cy="1698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ολική κυμματοσυνάρτηση Ψ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1,2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δύο ταυτόσημων φερμιονίων (του #1 και του #2)  είναι γινόμενο των κυματοσυνρτήσεων της θέσης για τα #1 και #2, ψ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και ψ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και του ολικού τους σπίν, Χ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1,2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Αυτή η ολική κυμματοσυνάρτηση είναι αντισυμμετρική, σύμφωνα με την αρχή του Pauli: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34" name="TextShape 5"/>
          <p:cNvSpPr txBox="1"/>
          <p:nvPr/>
        </p:nvSpPr>
        <p:spPr>
          <a:xfrm>
            <a:off x="71280" y="2491200"/>
            <a:ext cx="100224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Όπου: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535" name="TextShape 6"/>
          <p:cNvSpPr txBox="1"/>
          <p:nvPr/>
        </p:nvSpPr>
        <p:spPr>
          <a:xfrm>
            <a:off x="71280" y="4435560"/>
            <a:ext cx="115164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Οπότε: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36" name="Formula 7"/>
              <p:cNvSpPr txBox="1"/>
              <p:nvPr/>
            </p:nvSpPr>
            <p:spPr>
              <a:xfrm>
                <a:off x="1180080" y="2532240"/>
                <a:ext cx="3516480" cy="365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37" name="Formula 8"/>
              <p:cNvSpPr txBox="1"/>
              <p:nvPr/>
            </p:nvSpPr>
            <p:spPr>
              <a:xfrm>
                <a:off x="5770800" y="2545920"/>
                <a:ext cx="3525480" cy="365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38" name="Formula 9"/>
              <p:cNvSpPr txBox="1"/>
              <p:nvPr/>
            </p:nvSpPr>
            <p:spPr>
              <a:xfrm>
                <a:off x="541800" y="4032000"/>
                <a:ext cx="8860680" cy="320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  <m:r>
                          <m:t xml:space="preserve">πάνω</m:t>
                        </m:r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σπίν</m:t>
                        </m:r>
                        <m:r>
                          <m:t xml:space="preserve">πάνω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  <m:r>
                          <m:t xml:space="preserve">πάνω</m:t>
                        </m:r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σπίν</m:t>
                        </m:r>
                        <m:r>
                          <m:t xml:space="preserve">πάνω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539" name="Freeform 10"/>
          <p:cNvSpPr/>
          <p:nvPr/>
        </p:nvSpPr>
        <p:spPr>
          <a:xfrm>
            <a:off x="4977720" y="3695400"/>
            <a:ext cx="923040" cy="383400"/>
          </a:xfrm>
          <a:custGeom>
            <a:avLst/>
            <a:gdLst/>
            <a:ahLst/>
            <a:rect l="0" t="0" r="r" b="b"/>
            <a:pathLst>
              <a:path w="2564" h="1065">
                <a:moveTo>
                  <a:pt x="1997" y="0"/>
                </a:moveTo>
                <a:cubicBezTo>
                  <a:pt x="2563" y="402"/>
                  <a:pt x="1659" y="756"/>
                  <a:pt x="1149" y="732"/>
                </a:cubicBezTo>
                <a:lnTo>
                  <a:pt x="649" y="765"/>
                </a:lnTo>
                <a:lnTo>
                  <a:pt x="150" y="832"/>
                </a:lnTo>
                <a:lnTo>
                  <a:pt x="0" y="1064"/>
                </a:lnTo>
              </a:path>
            </a:pathLst>
          </a:custGeom>
          <a:ln>
            <a:solidFill>
              <a:srgbClr val="000000"/>
            </a:solidFill>
            <a:tailEnd len="med" type="triangle" w="med"/>
          </a:ln>
        </p:spPr>
      </p:sp>
      <mc:AlternateContent>
        <mc:Choice xmlns:a14="http://schemas.microsoft.com/office/drawing/2010/main" Requires="a14">
          <p:sp>
            <p:nvSpPr>
              <p:cNvPr id="540" name="Formula 11"/>
              <p:cNvSpPr txBox="1"/>
              <p:nvPr/>
            </p:nvSpPr>
            <p:spPr>
              <a:xfrm>
                <a:off x="1324440" y="4445280"/>
                <a:ext cx="3555720" cy="365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541" name="TextShape 12"/>
          <p:cNvSpPr txBox="1"/>
          <p:nvPr/>
        </p:nvSpPr>
        <p:spPr>
          <a:xfrm>
            <a:off x="84600" y="4863600"/>
            <a:ext cx="9745200" cy="1698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Θυμηθείτε ότι η ψ(r,θ,φ) καθορίζει τους κβαντικούς αριθμούς της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ενέργειας και της τροχιακής στροφορμής (n, l, m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l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).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Οπότε, αν εκτός από το σπιν έχουν την ίδια “θέση” (                  ),  δηλαδή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του ίδιους άλλους κβαντικούς αριθμούς (n, l, m</a:t>
            </a:r>
            <a:r>
              <a:rPr b="0" lang="en-GB" sz="2413" spc="-1" strike="noStrike" baseline="-101000">
                <a:solidFill>
                  <a:srgbClr val="0000ff"/>
                </a:solidFill>
                <a:latin typeface="Bitstream Vera Sans"/>
              </a:rPr>
              <a:t>l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) τότε: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42" name="Formula 13"/>
              <p:cNvSpPr txBox="1"/>
              <p:nvPr/>
            </p:nvSpPr>
            <p:spPr>
              <a:xfrm>
                <a:off x="6940080" y="5592240"/>
                <a:ext cx="1402200" cy="415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r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r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43" name="Formula 14"/>
              <p:cNvSpPr txBox="1"/>
              <p:nvPr/>
            </p:nvSpPr>
            <p:spPr>
              <a:xfrm>
                <a:off x="161280" y="6151680"/>
                <a:ext cx="5357520" cy="365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p:sp>
        <p:nvSpPr>
          <p:cNvPr id="544" name="TextShape 15"/>
          <p:cNvSpPr txBox="1"/>
          <p:nvPr/>
        </p:nvSpPr>
        <p:spPr>
          <a:xfrm>
            <a:off x="75600" y="6521400"/>
            <a:ext cx="9826200" cy="6267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Και αφού η κυματοσυνάρτησή τους είναι μηδέν, η πιθανότητα να τα βρούμε έτσι είναι μηδέν! → ΔΗΛΑΔΗ: ποτέ δεν τα βρίσκεις με ολόιδιους κβαντικούς αριθμούς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45" name="TextShape 16"/>
          <p:cNvSpPr txBox="1"/>
          <p:nvPr/>
        </p:nvSpPr>
        <p:spPr>
          <a:xfrm>
            <a:off x="9327600" y="5995440"/>
            <a:ext cx="538200" cy="1391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88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8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Η απαγορευτική Αρχή του Pauli για τα ατομικά ηλεκτρόνια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547" name="" descr=""/>
          <p:cNvPicPr/>
          <p:nvPr/>
        </p:nvPicPr>
        <p:blipFill>
          <a:blip r:embed="rId1"/>
          <a:stretch/>
        </p:blipFill>
        <p:spPr>
          <a:xfrm>
            <a:off x="106920" y="1281960"/>
            <a:ext cx="9793080" cy="2560320"/>
          </a:xfrm>
          <a:prstGeom prst="rect">
            <a:avLst/>
          </a:prstGeom>
          <a:ln>
            <a:noFill/>
          </a:ln>
        </p:spPr>
      </p:pic>
      <p:sp>
        <p:nvSpPr>
          <p:cNvPr id="548" name="TextShape 2"/>
          <p:cNvSpPr txBox="1"/>
          <p:nvPr/>
        </p:nvSpPr>
        <p:spPr>
          <a:xfrm>
            <a:off x="410400" y="3852000"/>
            <a:ext cx="9146520" cy="3025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Παρατηρίσιμο λοιπόν το πώς συμπεριφέρεται το σύστημα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σε μετασχηματισμούς πάριτυ;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Ναι, γιατί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αφού τα ηλεκτρόνια είναι φερμιόνια, και άρα έχουν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αντισυμμετρικές κυματοσυναρτήσεις ως προς την εναλλαγή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τους, και άρα δεν μπορούν να έχουν όλους τους κβαντικούς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αριθμούς ίδιους....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... έτσι ακριβώς εξηγούμε τη δομή των ατόμων: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με τα ηλεκτρόνιά τους κατανεμημένα σε διάφορες“στοιβάδες”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για να έχουν διαφορετικούς κβαντικούς αριθμούς.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549" name="CustomShape 3"/>
          <p:cNvSpPr/>
          <p:nvPr/>
        </p:nvSpPr>
        <p:spPr>
          <a:xfrm>
            <a:off x="135360" y="3085200"/>
            <a:ext cx="9700560" cy="628920"/>
          </a:xfrm>
          <a:prstGeom prst="rect">
            <a:avLst/>
          </a:prstGeom>
          <a:noFill/>
          <a:ln w="54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504000" y="182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Είδαμε ότι ο πυρήνας είναι δέσμιο σύστημα νουκλεονίων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4" name="TextShape 2"/>
          <p:cNvSpPr txBox="1"/>
          <p:nvPr/>
        </p:nvSpPr>
        <p:spPr>
          <a:xfrm>
            <a:off x="180000" y="1265400"/>
            <a:ext cx="9649800" cy="5823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Και είδαμε ένα ημιεμπειρικό μοντέλο για να εξηγούμε την ενέργεια σύνδεσης των νουκλεονίων στον πυρήνα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Τα νουκλεόνια βρίσκονται “παγιδευμένα” μέσα στον πυρήνα γιατί βρίσκονται μέσα σε ένα πηγάδι δυναμικού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Κατ' αναλογία με το ηλετρόνιο που είναι παγιδευμένο στο άτομο του υδρογόνου, γιατί βρίσκεται μέσα στο πηγάδι του δυναμικού Coulomb που δημιουργεί ο πυρήνας (δηλ. το πρωτόνιο).  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Στον πυρήνα, τι πηγάδι δυναμικού να χρησιμοποιήσουμε;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Ας δούμε πρώτα το άτομο του υδρογόνου (το είδατε στην Γενική Φυσική V και θα ξαναφτάσετε εκεί αργότερα στην κβαντομηχανική)</a:t>
            </a:r>
            <a:endParaRPr b="0" lang="en-GB" sz="2400" spc="-1" strike="noStrike">
              <a:latin typeface="Bitstream Vera Sans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Parity και η Αρχή του Pauli : ο κόσμος των μποζονίων και των φερμονίων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551" name="" descr=""/>
          <p:cNvPicPr/>
          <p:nvPr/>
        </p:nvPicPr>
        <p:blipFill>
          <a:blip r:embed="rId1"/>
          <a:stretch/>
        </p:blipFill>
        <p:spPr>
          <a:xfrm>
            <a:off x="480960" y="1244880"/>
            <a:ext cx="8972280" cy="58100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TextShape 1"/>
          <p:cNvSpPr txBox="1"/>
          <p:nvPr/>
        </p:nvSpPr>
        <p:spPr>
          <a:xfrm>
            <a:off x="504000" y="1814400"/>
            <a:ext cx="9071640" cy="313236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1γ. </a:t>
            </a:r>
            <a:br/>
            <a:r>
              <a:rPr b="0" lang="en-GB" sz="4400" spc="-1" strike="noStrike">
                <a:latin typeface="Arial"/>
              </a:rPr>
              <a:t>Αντίστοιχοι κβαντικοί αριθμοί ορίζονται και στο δέσμιο σύστημα που μας απασχολεί – </a:t>
            </a:r>
            <a:br/>
            <a:r>
              <a:rPr b="0" lang="en-GB" sz="4400" spc="-1" strike="noStrike">
                <a:latin typeface="Arial"/>
              </a:rPr>
              <a:t>τους πυρήνες </a:t>
            </a:r>
            <a:endParaRPr b="0" lang="en-GB" sz="44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TextShape 1"/>
          <p:cNvSpPr txBox="1"/>
          <p:nvPr/>
        </p:nvSpPr>
        <p:spPr>
          <a:xfrm>
            <a:off x="504000" y="139680"/>
            <a:ext cx="9071640" cy="108036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Spin και πάριτυ ενός πυρήνα </a:t>
            </a:r>
            <a:br/>
            <a:r>
              <a:rPr b="0" lang="en-GB" sz="3600" spc="-1" strike="noStrike">
                <a:latin typeface="Bitstream Vera Sans"/>
              </a:rPr>
              <a:t>(J και πάριτυ: J</a:t>
            </a:r>
            <a:r>
              <a:rPr b="0" lang="en-GB" sz="3600" spc="-1" strike="noStrike" baseline="101000">
                <a:latin typeface="Bitstream Vera Sans"/>
              </a:rPr>
              <a:t>π</a:t>
            </a:r>
            <a:r>
              <a:rPr b="0" lang="en-GB" sz="3600" spc="-1" strike="noStrike">
                <a:latin typeface="Bitstream Vera Sans"/>
              </a:rPr>
              <a:t>)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554" name="TextShape 2"/>
          <p:cNvSpPr txBox="1"/>
          <p:nvPr/>
        </p:nvSpPr>
        <p:spPr>
          <a:xfrm>
            <a:off x="457200" y="2246400"/>
            <a:ext cx="9118440" cy="3925800"/>
          </a:xfrm>
          <a:prstGeom prst="rect">
            <a:avLst/>
          </a:prstGeom>
          <a:noFill/>
          <a:ln w="73080">
            <a:noFill/>
          </a:ln>
        </p:spPr>
        <p:txBody>
          <a:bodyPr lIns="36360" rIns="36360" tIns="36360" bIns="3636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Σπιν πυρήνα, J = ολικό τροχιακό σπίν των νουκλεονίων + το άθροισμα των σπιν τους.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Parity = +1     ή    -1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Οπότε για κάθε πυρήνα δίνουμε σπιν (J) και parity (π): </a:t>
            </a:r>
            <a:r>
              <a:rPr b="1" lang="en-GB" sz="26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600" spc="-1" strike="noStrike" baseline="101000">
                <a:solidFill>
                  <a:srgbClr val="ff0000"/>
                </a:solidFill>
                <a:latin typeface="Bitstream Vera Sans"/>
              </a:rPr>
              <a:t>π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55" name="Formula 3"/>
              <p:cNvSpPr txBox="1"/>
              <p:nvPr/>
            </p:nvSpPr>
            <p:spPr>
              <a:xfrm>
                <a:off x="1006920" y="2946240"/>
                <a:ext cx="8320320" cy="693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πυρήνα</m:t>
                    </m:r>
                    <m:r>
                      <m:t xml:space="preserve">≡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</m:nary>
                    <m:r>
                      <m:t xml:space="preserve">+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</m:nary>
                    <m:r>
                      <m:t xml:space="preserve">=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L</m:t>
                                </m:r>
                              </m:e>
                            </m:acc>
                            <m:r>
                              <m:t xml:space="preserve">+</m:t>
                            </m:r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S</m:t>
                                </m:r>
                              </m:e>
                            </m:acc>
                          </m:e>
                        </m:d>
                      </m:e>
                    </m:nary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56" name="Formula 4"/>
              <p:cNvSpPr txBox="1"/>
              <p:nvPr/>
            </p:nvSpPr>
            <p:spPr>
              <a:xfrm>
                <a:off x="8217360" y="6096960"/>
                <a:ext cx="1134720" cy="489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.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2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504000" y="1672920"/>
            <a:ext cx="9071640" cy="341532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1. Αναλογία με ένα πρότυπο δέσμιου συστήματος: το άτομο</a:t>
            </a:r>
            <a:br/>
            <a:br/>
            <a:r>
              <a:rPr b="0" lang="en-GB" sz="3600" spc="-1" strike="noStrike">
                <a:latin typeface="Arial"/>
              </a:rPr>
              <a:t>(όπου ξέρουμε ότι έχουμε ηλεκτρομαγνητική δύναμη μεταξύ πυρήνα και ηλεκτρονίων → δυναμικό Coulomb)</a:t>
            </a:r>
            <a:endParaRPr b="0" lang="en-GB" sz="3600" spc="-1" strike="noStrike"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237240" y="2675880"/>
            <a:ext cx="9592560" cy="160092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1α. </a:t>
            </a: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Εξίσωση Schroedinger, κυματοσυναρτήσεις, στροφορμή, σπίν</a:t>
            </a:r>
            <a:endParaRPr b="0" lang="en-GB" sz="3600" spc="-1" strike="noStrike">
              <a:latin typeface="Bitstream Vera Sans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2971800" y="5556960"/>
            <a:ext cx="1107360" cy="9846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8" name="CustomShape 2"/>
          <p:cNvSpPr/>
          <p:nvPr/>
        </p:nvSpPr>
        <p:spPr>
          <a:xfrm>
            <a:off x="3285000" y="4008600"/>
            <a:ext cx="793800" cy="9846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9" name="TextShape 3"/>
          <p:cNvSpPr txBox="1"/>
          <p:nvPr/>
        </p:nvSpPr>
        <p:spPr>
          <a:xfrm>
            <a:off x="120600" y="202320"/>
            <a:ext cx="98514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400" spc="-1" strike="noStrike">
                <a:latin typeface="Bitstream Vera Sans"/>
              </a:rPr>
              <a:t>Το σωματίδιο ως κύμα -  κυματοσυνάρτηση </a:t>
            </a:r>
            <a:endParaRPr b="0" lang="en-GB" sz="3400" spc="-1" strike="noStrike">
              <a:latin typeface="Bitstream Vera Sans"/>
            </a:endParaRPr>
          </a:p>
        </p:txBody>
      </p:sp>
      <p:sp>
        <p:nvSpPr>
          <p:cNvPr id="220" name="TextShape 4"/>
          <p:cNvSpPr txBox="1"/>
          <p:nvPr/>
        </p:nvSpPr>
        <p:spPr>
          <a:xfrm>
            <a:off x="504000" y="109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De Broglie: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Ένα κύμα μπορεί να γραφεί σαν άθροισμα επίπεδων κυμάτων σαν κι αυτό: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21" name="Formula 5"/>
              <p:cNvSpPr txBox="1"/>
              <p:nvPr/>
            </p:nvSpPr>
            <p:spPr>
              <a:xfrm>
                <a:off x="3734640" y="926640"/>
                <a:ext cx="3523320" cy="767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h</m:t>
                    </m:r>
                    <m:r>
                      <m:t xml:space="preserve">f</m:t>
                    </m:r>
                    <m:r>
                      <m:t xml:space="preserve">→</m:t>
                    </m:r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ℏ</m:t>
                    </m:r>
                    <m:r>
                      <m:t xml:space="preserve">ω</m:t>
                    </m:r>
                    <m:r>
                      <m:t xml:space="preserve">→</m:t>
                    </m:r>
                    <m:r>
                      <m:t xml:space="preserve">ω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E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22" name="Formula 6"/>
              <p:cNvSpPr txBox="1"/>
              <p:nvPr/>
            </p:nvSpPr>
            <p:spPr>
              <a:xfrm>
                <a:off x="3843000" y="1611000"/>
                <a:ext cx="3142800" cy="834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h</m:t>
                        </m:r>
                      </m:num>
                      <m:den>
                        <m:r>
                          <m:t xml:space="preserve">λ</m:t>
                        </m:r>
                      </m:den>
                    </m:f>
                    <m:r>
                      <m:t xml:space="preserve">→</m:t>
                    </m:r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ℏ</m:t>
                    </m:r>
                    <m:r>
                      <m:t xml:space="preserve">k</m:t>
                    </m:r>
                    <m:r>
                      <m:t xml:space="preserve">→</m:t>
                    </m:r>
                    <m:r>
                      <m:t xml:space="preserve">k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p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23" name="Formula 7"/>
              <p:cNvSpPr txBox="1"/>
              <p:nvPr/>
            </p:nvSpPr>
            <p:spPr>
              <a:xfrm>
                <a:off x="3519000" y="3123360"/>
                <a:ext cx="3700080" cy="434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x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</m:e>
                    </m:d>
                    <m:r>
                      <m:t xml:space="preserve">=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i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kx</m:t>
                            </m:r>
                            <m:r>
                              <m:t xml:space="preserve">−</m:t>
                            </m:r>
                            <m:r>
                              <m:t xml:space="preserve">ωt</m:t>
                            </m:r>
                          </m:e>
                        </m:d>
                      </m:sup>
                    </m:sSup>
                    <m:r>
                      <m:t xml:space="preserve">=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i</m:t>
                        </m:r>
                        <m:f>
                          <m:fPr>
                            <m:type m:val="lin"/>
                          </m:fPr>
                          <m:num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px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Et</m:t>
                                </m:r>
                              </m:e>
                            </m:d>
                          </m:num>
                          <m:den>
                            <m:r>
                              <m:t xml:space="preserve">ℏ</m:t>
                            </m:r>
                          </m:den>
                        </m:f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24" name="Formula 8"/>
              <p:cNvSpPr txBox="1"/>
              <p:nvPr/>
            </p:nvSpPr>
            <p:spPr>
              <a:xfrm>
                <a:off x="1251000" y="4059720"/>
                <a:ext cx="3843720" cy="835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∂</m:t>
                        </m:r>
                        <m:r>
                          <m:t xml:space="preserve">ψ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−</m:t>
                    </m:r>
                    <m:f>
                      <m:num>
                        <m:r>
                          <m:t xml:space="preserve">iE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→</m:t>
                    </m:r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E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25" name="Formula 9"/>
              <p:cNvSpPr txBox="1"/>
              <p:nvPr/>
            </p:nvSpPr>
            <p:spPr>
              <a:xfrm>
                <a:off x="1251360" y="5571720"/>
                <a:ext cx="3828600" cy="835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∂</m:t>
                        </m:r>
                        <m:r>
                          <m:t xml:space="preserve">ψ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x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ip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→</m:t>
                    </m:r>
                    <m:r>
                      <m:t xml:space="preserve">−</m:t>
                    </m:r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x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p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26" name="TextShape 10"/>
          <p:cNvSpPr txBox="1"/>
          <p:nvPr/>
        </p:nvSpPr>
        <p:spPr>
          <a:xfrm>
            <a:off x="6100200" y="3538800"/>
            <a:ext cx="3907800" cy="2772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ενέργειας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= μια “πράξη” πάνω στην κυματοσυνάρτηση ψ, που δίνει πάλι την ψ, αλλά πολλαπλασιασμένη με την ενέργεια Ε.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Η Ε είναι μια  ιδιοτιμή της ενέργειας, και η ψ είναι μια ιδιο-συνάρτηση του τελεστή της ενέργειας.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7" name="TextShape 11"/>
          <p:cNvSpPr txBox="1"/>
          <p:nvPr/>
        </p:nvSpPr>
        <p:spPr>
          <a:xfrm>
            <a:off x="6100560" y="6599160"/>
            <a:ext cx="3907800" cy="457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ορμής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8" name="Line 12"/>
          <p:cNvSpPr/>
          <p:nvPr/>
        </p:nvSpPr>
        <p:spPr>
          <a:xfrm flipH="1">
            <a:off x="3886200" y="3657600"/>
            <a:ext cx="2286000" cy="4572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9" name="Line 13"/>
          <p:cNvSpPr/>
          <p:nvPr/>
        </p:nvSpPr>
        <p:spPr>
          <a:xfrm flipH="1" flipV="1">
            <a:off x="3886200" y="6400800"/>
            <a:ext cx="2286000" cy="4572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759960" y="1816200"/>
            <a:ext cx="599040" cy="65196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1" name="CustomShape 2"/>
          <p:cNvSpPr/>
          <p:nvPr/>
        </p:nvSpPr>
        <p:spPr>
          <a:xfrm>
            <a:off x="3423240" y="5412600"/>
            <a:ext cx="1107360" cy="9846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2" name="CustomShape 3"/>
          <p:cNvSpPr/>
          <p:nvPr/>
        </p:nvSpPr>
        <p:spPr>
          <a:xfrm>
            <a:off x="3279600" y="4111200"/>
            <a:ext cx="793800" cy="9846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3" name="TextShape 4"/>
          <p:cNvSpPr txBox="1"/>
          <p:nvPr/>
        </p:nvSpPr>
        <p:spPr>
          <a:xfrm>
            <a:off x="120600" y="104760"/>
            <a:ext cx="9851400" cy="10062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400" spc="-1" strike="noStrike">
                <a:latin typeface="Bitstream Vera Sans"/>
              </a:rPr>
              <a:t>Περιγραφή ενός συστήματος με κυματοσυναρτήσεις</a:t>
            </a:r>
            <a:endParaRPr b="0" lang="en-GB" sz="3400" spc="-1" strike="noStrike">
              <a:latin typeface="Bitstream Vera Sans"/>
            </a:endParaRPr>
          </a:p>
        </p:txBody>
      </p:sp>
      <p:sp>
        <p:nvSpPr>
          <p:cNvPr id="234" name="TextShape 5"/>
          <p:cNvSpPr txBox="1"/>
          <p:nvPr/>
        </p:nvSpPr>
        <p:spPr>
          <a:xfrm>
            <a:off x="504000" y="950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5" name="Formula 6"/>
              <p:cNvSpPr txBox="1"/>
              <p:nvPr/>
            </p:nvSpPr>
            <p:spPr>
              <a:xfrm>
                <a:off x="3267000" y="4239720"/>
                <a:ext cx="1889640" cy="708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E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6" name="Formula 7"/>
              <p:cNvSpPr txBox="1"/>
              <p:nvPr/>
            </p:nvSpPr>
            <p:spPr>
              <a:xfrm>
                <a:off x="3367800" y="5567760"/>
                <a:ext cx="2178000" cy="708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x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p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37" name="TextShape 8"/>
          <p:cNvSpPr txBox="1"/>
          <p:nvPr/>
        </p:nvSpPr>
        <p:spPr>
          <a:xfrm>
            <a:off x="6280200" y="3718800"/>
            <a:ext cx="3907800" cy="169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ενέργειας </a:t>
            </a:r>
            <a:endParaRPr b="0" lang="en-GB" sz="1800" spc="-1" strike="noStrike">
              <a:latin typeface="Bitstream Vera Sans"/>
            </a:endParaRPr>
          </a:p>
          <a:p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Η Ε είναι μια  ιδιοτιμή του τελεστή ενέργειας, και η ψ είναι μια ιδιοσυνάρτηση του τελεστή της ενέργειας.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38" name="TextShape 9"/>
          <p:cNvSpPr txBox="1"/>
          <p:nvPr/>
        </p:nvSpPr>
        <p:spPr>
          <a:xfrm>
            <a:off x="6532560" y="6563160"/>
            <a:ext cx="3907800" cy="457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ορμής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39" name="Line 10"/>
          <p:cNvSpPr/>
          <p:nvPr/>
        </p:nvSpPr>
        <p:spPr>
          <a:xfrm flipH="1">
            <a:off x="4066200" y="3837600"/>
            <a:ext cx="2286000" cy="4572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0" name="Line 11"/>
          <p:cNvSpPr/>
          <p:nvPr/>
        </p:nvSpPr>
        <p:spPr>
          <a:xfrm flipH="1" flipV="1">
            <a:off x="4318200" y="6364800"/>
            <a:ext cx="2286000" cy="4572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TextShape 12"/>
          <p:cNvSpPr txBox="1"/>
          <p:nvPr/>
        </p:nvSpPr>
        <p:spPr>
          <a:xfrm>
            <a:off x="169200" y="1202400"/>
            <a:ext cx="93726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Έστω    ψ     μια κυματοσυμάρτηση που περιγράφει ένα σύστημα.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2" name="Formula 13"/>
              <p:cNvSpPr txBox="1"/>
              <p:nvPr/>
            </p:nvSpPr>
            <p:spPr>
              <a:xfrm>
                <a:off x="891360" y="1899720"/>
                <a:ext cx="1459440" cy="393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Α</m:t>
                    </m:r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α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43" name="TextShape 14"/>
          <p:cNvSpPr txBox="1"/>
          <p:nvPr/>
        </p:nvSpPr>
        <p:spPr>
          <a:xfrm>
            <a:off x="2968560" y="1703160"/>
            <a:ext cx="7111440" cy="169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= μια “πράξη” πάνω στην κυματοσυνάρτηση ψ που αν δίνει πάλι την ψ, αλλά πολλαπλασιασμένη με μια σταθερά α, τότε λέμε ότι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Το α  είναι μια  ιδιοτιμή του τελεστή Α, και η ψ είναι μια ιδιοσυνάρτηση του τελεστή Α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44" name="TextShape 15"/>
          <p:cNvSpPr txBox="1"/>
          <p:nvPr/>
        </p:nvSpPr>
        <p:spPr>
          <a:xfrm>
            <a:off x="241560" y="3578760"/>
            <a:ext cx="93726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Παράδειγμα: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45" name="Freeform 16"/>
          <p:cNvSpPr/>
          <p:nvPr/>
        </p:nvSpPr>
        <p:spPr>
          <a:xfrm>
            <a:off x="1286640" y="1760040"/>
            <a:ext cx="1621440" cy="145440"/>
          </a:xfrm>
          <a:custGeom>
            <a:avLst/>
            <a:gdLst/>
            <a:ahLst/>
            <a:rect l="0" t="0" r="r" b="b"/>
            <a:pathLst>
              <a:path w="4504" h="404">
                <a:moveTo>
                  <a:pt x="4503" y="31"/>
                </a:moveTo>
                <a:cubicBezTo>
                  <a:pt x="4023" y="31"/>
                  <a:pt x="3542" y="31"/>
                  <a:pt x="3064" y="31"/>
                </a:cubicBezTo>
                <a:cubicBezTo>
                  <a:pt x="2599" y="31"/>
                  <a:pt x="2133" y="61"/>
                  <a:pt x="1671" y="31"/>
                </a:cubicBezTo>
                <a:cubicBezTo>
                  <a:pt x="1189" y="0"/>
                  <a:pt x="727" y="123"/>
                  <a:pt x="279" y="263"/>
                </a:cubicBezTo>
                <a:lnTo>
                  <a:pt x="0" y="403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246" name="Freeform 17"/>
          <p:cNvSpPr/>
          <p:nvPr/>
        </p:nvSpPr>
        <p:spPr>
          <a:xfrm>
            <a:off x="1960200" y="2275200"/>
            <a:ext cx="1086840" cy="735480"/>
          </a:xfrm>
          <a:custGeom>
            <a:avLst/>
            <a:gdLst/>
            <a:ahLst/>
            <a:rect l="0" t="0" r="r" b="b"/>
            <a:pathLst>
              <a:path w="3019" h="2043">
                <a:moveTo>
                  <a:pt x="3018" y="2042"/>
                </a:moveTo>
                <a:cubicBezTo>
                  <a:pt x="2552" y="1922"/>
                  <a:pt x="2084" y="1854"/>
                  <a:pt x="1625" y="1671"/>
                </a:cubicBezTo>
                <a:cubicBezTo>
                  <a:pt x="1150" y="1481"/>
                  <a:pt x="522" y="1545"/>
                  <a:pt x="233" y="1021"/>
                </a:cubicBezTo>
                <a:lnTo>
                  <a:pt x="93" y="557"/>
                </a:lnTo>
                <a:lnTo>
                  <a:pt x="0" y="93"/>
                </a:lnTo>
                <a:lnTo>
                  <a:pt x="0" y="0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228600" y="6256800"/>
            <a:ext cx="9372600" cy="757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8" name="CustomShape 2"/>
          <p:cNvSpPr/>
          <p:nvPr/>
        </p:nvSpPr>
        <p:spPr>
          <a:xfrm>
            <a:off x="5987160" y="5450400"/>
            <a:ext cx="3806640" cy="765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9" name="CustomShape 3"/>
          <p:cNvSpPr/>
          <p:nvPr/>
        </p:nvSpPr>
        <p:spPr>
          <a:xfrm>
            <a:off x="2638800" y="2133000"/>
            <a:ext cx="2968200" cy="914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0" name="TextShape 4"/>
          <p:cNvSpPr txBox="1"/>
          <p:nvPr/>
        </p:nvSpPr>
        <p:spPr>
          <a:xfrm>
            <a:off x="504000" y="340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400" spc="-1" strike="noStrike">
                <a:latin typeface="Bitstream Vera Sans"/>
              </a:rPr>
              <a:t>E</a:t>
            </a:r>
            <a:r>
              <a:rPr b="0" lang="en-GB" sz="3600" spc="-1" strike="noStrike">
                <a:latin typeface="Bitstream Vera Sans"/>
              </a:rPr>
              <a:t>ξισώσεις Schroedinger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51" name="TextShape 5"/>
          <p:cNvSpPr txBox="1"/>
          <p:nvPr/>
        </p:nvSpPr>
        <p:spPr>
          <a:xfrm>
            <a:off x="396000" y="950400"/>
            <a:ext cx="9071640" cy="433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Schroedinger: ψάχνει κυματική εξίσωση που ικανοποιεί: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2" name="Formula 6"/>
              <p:cNvSpPr txBox="1"/>
              <p:nvPr/>
            </p:nvSpPr>
            <p:spPr>
              <a:xfrm>
                <a:off x="3092400" y="1247040"/>
                <a:ext cx="1121760" cy="884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Ε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  <m:r>
                          <m:t xml:space="preserve">m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53" name="Formula 7"/>
              <p:cNvSpPr txBox="1"/>
              <p:nvPr/>
            </p:nvSpPr>
            <p:spPr>
              <a:xfrm>
                <a:off x="757800" y="2123640"/>
                <a:ext cx="4665240" cy="886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Ε</m:t>
                    </m:r>
                    <m:r>
                      <m:t xml:space="preserve">ψ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  <m:r>
                          <m:t xml:space="preserve">m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→</m:t>
                    </m:r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−</m:t>
                    </m:r>
                    <m:f>
                      <m:num>
                        <m:sSup>
                          <m:e>
                            <m:r>
                              <m:t xml:space="preserve">ℏ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54" name="Formula 8"/>
              <p:cNvSpPr txBox="1"/>
              <p:nvPr/>
            </p:nvSpPr>
            <p:spPr>
              <a:xfrm>
                <a:off x="4508280" y="1445400"/>
                <a:ext cx="3156120" cy="488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όπου</m:t>
                        </m:r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=</m:t>
                        </m:r>
                        <m:sSubSup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x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  <m:r>
                          <m:t xml:space="preserve">+</m:t>
                        </m:r>
                        <m:sSubSup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y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  <m:r>
                          <m:t xml:space="preserve">+</m:t>
                        </m:r>
                        <m:sSubSup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z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255" name="TextShape 9"/>
          <p:cNvSpPr txBox="1"/>
          <p:nvPr/>
        </p:nvSpPr>
        <p:spPr>
          <a:xfrm>
            <a:off x="181800" y="3348000"/>
            <a:ext cx="9876600" cy="2456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Όπου: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|ψ|</a:t>
            </a:r>
            <a:r>
              <a:rPr b="0" lang="en-GB" sz="2000" spc="-1" strike="noStrike" baseline="101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= πυκνότητα πιθανότητας = πιθανότητα ανά μονάδα όγκου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  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να βρούμε το σωματίδιο σε μιά περιοχή του χώρου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*  Για να βρούμε την ενέργεια Ε, δεν βαζουμε τον τελεστη της ενέργειας, κι έτσι λύνουμε τη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χρονοανεξάρτητη εξίσωση Schroendinger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: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6" name="Formula 10"/>
              <p:cNvSpPr txBox="1"/>
              <p:nvPr/>
            </p:nvSpPr>
            <p:spPr>
              <a:xfrm>
                <a:off x="1153800" y="3312000"/>
                <a:ext cx="7409520" cy="717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≡</m:t>
                    </m:r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x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+</m:t>
                    </m:r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y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+</m:t>
                    </m:r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z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ο Λαπλασιανός τελεστής</m:t>
                    </m:r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η Λαπλασιανή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57" name="Formula 11"/>
              <p:cNvSpPr txBox="1"/>
              <p:nvPr/>
            </p:nvSpPr>
            <p:spPr>
              <a:xfrm>
                <a:off x="195480" y="5368320"/>
                <a:ext cx="9520200" cy="890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r>
                      <m:t xml:space="preserve">+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→</m:t>
                    </m:r>
                    <m:r>
                      <m:t xml:space="preserve">Ε</m:t>
                    </m:r>
                    <m:r>
                      <m:t xml:space="preserve">ψ</m:t>
                    </m:r>
                    <m:r>
                      <m:t xml:space="preserve">=</m:t>
                    </m:r>
                    <m:d>
                      <m:dPr>
                        <m:begChr m:val="["/>
                        <m:endChr m:val="]"/>
                      </m:dPr>
                      <m:e>
                        <m:f>
                          <m:num>
                            <m:sSup>
                              <m:e>
                                <m:r>
                                  <m:t xml:space="preserve">ℏ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m</m:t>
                        </m:r>
                        <m:sSup>
                          <m:e>
                            <m:r>
                              <m:t xml:space="preserve">∇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58" name="TextShape 12"/>
          <p:cNvSpPr txBox="1"/>
          <p:nvPr/>
        </p:nvSpPr>
        <p:spPr>
          <a:xfrm>
            <a:off x="6269040" y="1925640"/>
            <a:ext cx="3657600" cy="12855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/>
          <a:p>
            <a:r>
              <a:rPr b="1" lang="en-GB" sz="2000" spc="-1" strike="noStrike">
                <a:latin typeface="Bitstream Vera Sans"/>
              </a:rPr>
              <a:t>Χρονοεξαρτώμενη</a:t>
            </a:r>
            <a:endParaRPr b="0" lang="en-GB" sz="2000" spc="-1" strike="noStrike">
              <a:latin typeface="Bitstream Vera Sans"/>
            </a:endParaRPr>
          </a:p>
          <a:p>
            <a:r>
              <a:rPr b="1" lang="en-GB" sz="2000" spc="-1" strike="noStrike">
                <a:latin typeface="Bitstream Vera Sans"/>
              </a:rPr>
              <a:t>Εξίσωση Schroedinger</a:t>
            </a:r>
            <a:r>
              <a:rPr b="0" lang="en-GB" sz="2000" spc="-1" strike="noStrike">
                <a:latin typeface="Bitstream Vera Sans"/>
              </a:rPr>
              <a:t>.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την εφαρμόζουμε σε οποιαδήποτε συνάρτηση ψ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59" name="Line 13"/>
          <p:cNvSpPr/>
          <p:nvPr/>
        </p:nvSpPr>
        <p:spPr>
          <a:xfrm flipH="1" flipV="1">
            <a:off x="5607000" y="2637000"/>
            <a:ext cx="685800" cy="118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60" name="Formula 14"/>
              <p:cNvSpPr txBox="1"/>
              <p:nvPr/>
            </p:nvSpPr>
            <p:spPr>
              <a:xfrm>
                <a:off x="264600" y="6215760"/>
                <a:ext cx="9286200" cy="725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H</m:t>
                    </m:r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E</m:t>
                    </m:r>
                    <m:r>
                      <m:t xml:space="preserve">ψ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H</m:t>
                    </m:r>
                    <m:r>
                      <m:t xml:space="preserve">≡</m:t>
                    </m:r>
                    <m:f>
                      <m:num>
                        <m:sSup>
                          <m:e>
                            <m:r>
                              <m:t xml:space="preserve">ℏ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ο Χαμιλτονιανός τελεστής</m:t>
                    </m:r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η Χαμιλτονιανή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61" name="Formula 15"/>
              <p:cNvSpPr txBox="1"/>
              <p:nvPr/>
            </p:nvSpPr>
            <p:spPr>
              <a:xfrm>
                <a:off x="4732200" y="6693480"/>
                <a:ext cx="4593600" cy="393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Η</m:t>
                    </m:r>
                    <m:r>
                      <m:t xml:space="preserve">≡</m:t>
                    </m:r>
                    <m:r>
                      <m:t xml:space="preserve">T</m:t>
                    </m:r>
                    <m:r>
                      <m:t xml:space="preserve">+</m:t>
                    </m:r>
                    <m:r>
                      <m:t xml:space="preserve">V</m:t>
                    </m:r>
                    <m:r>
                      <m:t xml:space="preserve">=</m:t>
                    </m:r>
                    <m:r>
                      <m:t xml:space="preserve">κινητική</m:t>
                    </m:r>
                    <m:r>
                      <m:t xml:space="preserve">+</m:t>
                    </m:r>
                    <m:r>
                      <m:t xml:space="preserve">δυναμική</m:t>
                    </m:r>
                    <m:r>
                      <m:t xml:space="preserve">ενέργεια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extShape 1"/>
          <p:cNvSpPr txBox="1"/>
          <p:nvPr/>
        </p:nvSpPr>
        <p:spPr>
          <a:xfrm>
            <a:off x="228600" y="38160"/>
            <a:ext cx="960120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Ιδιοσυναρτήσεις και ιδιοτιμές ενέργειας από την εξίσωση Schroedinger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63" name="TextShape 2"/>
          <p:cNvSpPr txBox="1"/>
          <p:nvPr/>
        </p:nvSpPr>
        <p:spPr>
          <a:xfrm>
            <a:off x="504000" y="109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Λύνουμε πρώτα τη χρονοανεξάρτητη εξίσωση του Schroedinger, και βρίσκουμε τις ιδιοτιμές ενέργειας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Ε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i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και τις ιδιοσυναρτήσεις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ψ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i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(x)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του συστήματος: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Κατόπιν βάζουμε και τη χρονική εξάρτηση κάθε ιδιοσυνάρτησης ως εξής: 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Μετά, οποιαδήποτε κυματοσυνάρτηση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ψ</a:t>
            </a:r>
            <a:r>
              <a:rPr b="0" lang="en-GB" sz="2200" spc="-1" strike="noStrike">
                <a:latin typeface="Bitstream Vera Sans"/>
              </a:rPr>
              <a:t>  που περιγράφει το σύστημά μας, μπορούμε να τη γράφουμε σαν γραμμικό συνδυασμό των ιδιοσυναρτήσεων  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ψ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i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64" name="Formula 3"/>
              <p:cNvSpPr txBox="1"/>
              <p:nvPr/>
            </p:nvSpPr>
            <p:spPr>
              <a:xfrm>
                <a:off x="3960720" y="4572000"/>
                <a:ext cx="3125880" cy="508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i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x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i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x</m:t>
                        </m:r>
                      </m:e>
                    </m:d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i</m:t>
                        </m:r>
                        <m:sSub>
                          <m:e>
                            <m:r>
                              <m:t xml:space="preserve">E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f>
                          <m:fPr>
                            <m:type m:val="lin"/>
                          </m:fPr>
                          <m:num>
                            <m:r>
                              <m:t xml:space="preserve">t</m:t>
                            </m:r>
                          </m:num>
                          <m:den>
                            <m:r>
                              <m:t xml:space="preserve">ℏ</m:t>
                            </m:r>
                          </m:den>
                        </m:f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65" name="Formula 4"/>
              <p:cNvSpPr txBox="1"/>
              <p:nvPr/>
            </p:nvSpPr>
            <p:spPr>
              <a:xfrm>
                <a:off x="3906000" y="6458040"/>
                <a:ext cx="3549600" cy="446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c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c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c</m:t>
                        </m:r>
                      </m:e>
                      <m:sub>
                        <m:r>
                          <m:t xml:space="preserve">3</m:t>
                        </m:r>
                      </m:sub>
                    </m:sSub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3</m:t>
                        </m:r>
                      </m:sub>
                    </m:sSub>
                    <m:r>
                      <m:t xml:space="preserve">+</m:t>
                    </m:r>
                    <m:r>
                      <m:t xml:space="preserve">...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66" name="CustomShape 5"/>
          <p:cNvSpPr/>
          <p:nvPr/>
        </p:nvSpPr>
        <p:spPr>
          <a:xfrm>
            <a:off x="6059160" y="2318760"/>
            <a:ext cx="3806640" cy="765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67" name="Formula 6"/>
              <p:cNvSpPr txBox="1"/>
              <p:nvPr/>
            </p:nvSpPr>
            <p:spPr>
              <a:xfrm>
                <a:off x="267480" y="2236680"/>
                <a:ext cx="9520200" cy="890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r>
                      <m:t xml:space="preserve">+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→</m:t>
                    </m:r>
                    <m:r>
                      <m:t xml:space="preserve">Ε</m:t>
                    </m:r>
                    <m:r>
                      <m:t xml:space="preserve">ψ</m:t>
                    </m:r>
                    <m:r>
                      <m:t xml:space="preserve">=</m:t>
                    </m:r>
                    <m:d>
                      <m:dPr>
                        <m:begChr m:val="["/>
                        <m:endChr m:val="]"/>
                      </m:dPr>
                      <m:e>
                        <m:f>
                          <m:num>
                            <m:sSup>
                              <m:e>
                                <m:r>
                                  <m:t xml:space="preserve">ℏ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m</m:t>
                        </m:r>
                        <m:sSup>
                          <m:e>
                            <m:r>
                              <m:t xml:space="preserve">∇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16414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2019-11-05T00:13:35Z</dcterms:modified>
  <cp:revision>1151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