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38.png" ContentType="image/png"/>
  <Override PartName="/ppt/media/image16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5.png" ContentType="image/png"/>
  <Override PartName="/ppt/media/image39.png" ContentType="image/png"/>
  <Override PartName="/ppt/media/image14.png" ContentType="image/png"/>
  <Override PartName="/ppt/media/image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13.emf" ContentType="image/x-emf"/>
  <Override PartName="/ppt/media/image9.png" ContentType="image/png"/>
  <Override PartName="/ppt/media/image8.png" ContentType="image/png"/>
  <Override PartName="/ppt/media/image7.png" ContentType="image/png"/>
  <Override PartName="/ppt/media/image1.png" ContentType="image/png"/>
  <Override PartName="/ppt/media/image3.png" ContentType="image/png"/>
  <Override PartName="/ppt/media/image5.png" ContentType="image/png"/>
  <Override PartName="/ppt/media/image6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44000" y="6887160"/>
            <a:ext cx="23706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252000" y="6887160"/>
            <a:ext cx="791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7C9EB47-96B8-4CFF-BDB8-6A62AECC8FF3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584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2000" y="7238160"/>
            <a:ext cx="25146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057400" y="7238160"/>
            <a:ext cx="73152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5CDA1619-8116-4662-8480-CB364676B882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D2116E9-9833-4C62-96BD-4422F5F7D497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9919254-DAAE-455D-947F-90E381B020E8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AD86CFD9-CC4C-40FC-AF02-0231CDCB9069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</a:t>
            </a: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emf"/><Relationship Id="rId3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239040"/>
            <a:ext cx="9601200" cy="5401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12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Αλληλεπίδραση νουκλεονίου-νουκλεονίου – πυρηνική δύναμη και δυναμικό Yukawa– Δευτέριο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Βάθος πηγαδιού δυναμικού νουλεονίνων – Ενέργεια Fermi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627000" y="7072200"/>
            <a:ext cx="3357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80000" y="3088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Άθροισμα κβαντικών στροφορμών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169200" y="3173400"/>
            <a:ext cx="51825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τροχιακών  στροφορμών: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0" name="Formula 4"/>
              <p:cNvSpPr txBox="1"/>
              <p:nvPr/>
            </p:nvSpPr>
            <p:spPr>
              <a:xfrm>
                <a:off x="5329800" y="3162960"/>
                <a:ext cx="23864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41" name="CustomShape 5"/>
          <p:cNvSpPr/>
          <p:nvPr/>
        </p:nvSpPr>
        <p:spPr>
          <a:xfrm>
            <a:off x="180000" y="4456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Shape 6"/>
          <p:cNvSpPr txBox="1"/>
          <p:nvPr/>
        </p:nvSpPr>
        <p:spPr>
          <a:xfrm>
            <a:off x="169200" y="4541400"/>
            <a:ext cx="4926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ιδιοστροφορμών (σπιν):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3" name="Formula 7"/>
              <p:cNvSpPr txBox="1"/>
              <p:nvPr/>
            </p:nvSpPr>
            <p:spPr>
              <a:xfrm>
                <a:off x="1809720" y="3731040"/>
                <a:ext cx="711612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l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4" name="Formula 8"/>
              <p:cNvSpPr txBox="1"/>
              <p:nvPr/>
            </p:nvSpPr>
            <p:spPr>
              <a:xfrm>
                <a:off x="5182920" y="4537440"/>
                <a:ext cx="232200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5" name="Formula 9"/>
              <p:cNvSpPr txBox="1"/>
              <p:nvPr/>
            </p:nvSpPr>
            <p:spPr>
              <a:xfrm>
                <a:off x="1557720" y="5095440"/>
                <a:ext cx="751500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46" name="CustomShape 10"/>
          <p:cNvSpPr/>
          <p:nvPr/>
        </p:nvSpPr>
        <p:spPr>
          <a:xfrm>
            <a:off x="180000" y="5824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11"/>
          <p:cNvSpPr txBox="1"/>
          <p:nvPr/>
        </p:nvSpPr>
        <p:spPr>
          <a:xfrm>
            <a:off x="169200" y="5909400"/>
            <a:ext cx="7887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τροχιακής στροφορμής και ιδιοστροφορμής: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8" name="Formula 12"/>
              <p:cNvSpPr txBox="1"/>
              <p:nvPr/>
            </p:nvSpPr>
            <p:spPr>
              <a:xfrm>
                <a:off x="8261280" y="5963400"/>
                <a:ext cx="1640520" cy="482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9" name="Formula 13"/>
              <p:cNvSpPr txBox="1"/>
              <p:nvPr/>
            </p:nvSpPr>
            <p:spPr>
              <a:xfrm>
                <a:off x="2548800" y="6417000"/>
                <a:ext cx="5185800" cy="531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−</m:t>
                        </m:r>
                        <m:r>
                          <m:t xml:space="preserve">s</m:t>
                        </m:r>
                      </m:e>
                    </m:d>
                    <m:r>
                      <m:t xml:space="preserve">≤</m:t>
                    </m:r>
                    <m:r>
                      <m:t xml:space="preserve">j</m:t>
                    </m:r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+</m:t>
                        </m:r>
                        <m:r>
                          <m:t xml:space="preserve">s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50" name="TextShape 14"/>
          <p:cNvSpPr txBox="1"/>
          <p:nvPr/>
        </p:nvSpPr>
        <p:spPr>
          <a:xfrm>
            <a:off x="228600" y="685800"/>
            <a:ext cx="18072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TextShape 15"/>
          <p:cNvSpPr txBox="1"/>
          <p:nvPr/>
        </p:nvSpPr>
        <p:spPr>
          <a:xfrm>
            <a:off x="250560" y="771840"/>
            <a:ext cx="9610200" cy="2235960"/>
          </a:xfrm>
          <a:prstGeom prst="rect">
            <a:avLst/>
          </a:prstGeom>
          <a:noFill/>
          <a:ln w="54720">
            <a:solidFill>
              <a:srgbClr val="0000ff"/>
            </a:solidFill>
            <a:round/>
          </a:ln>
        </p:spPr>
        <p:txBody>
          <a:bodyPr lIns="117000" rIns="117000" tIns="72000" bIns="72000"/>
          <a:p>
            <a:r>
              <a:rPr b="0" lang="en-GB" sz="2000" spc="-1" strike="noStrike">
                <a:latin typeface="Bitstream Vera Sans"/>
              </a:rPr>
              <a:t>Ο κανόνας άθροισής τους είναι  πάντα ο ίδιος: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Οι συνειστώσες z απλά προστίθονται (όπως και στα απλά διανύσματα)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 κβαντικός αριθμός της ολικής στροφορμής μπορεί να πάρει τις εξής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</a:t>
            </a:r>
            <a:r>
              <a:rPr b="0" lang="en-GB" sz="2000" spc="-1" strike="noStrike">
                <a:latin typeface="Bitstream Vera Sans"/>
              </a:rPr>
              <a:t>τιμές: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* από τη διαφορά μέχρι το άθροισμα (με βήμα μονάδα)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</a:t>
            </a:r>
            <a:r>
              <a:rPr b="0" lang="en-GB" sz="2000" spc="-1" strike="noStrike">
                <a:latin typeface="Bitstream Vera Sans"/>
              </a:rPr>
              <a:t>των δύο κβαντικών αριθμών των στροφορμών που προστίθονται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</a:t>
            </a:r>
            <a:r>
              <a:rPr b="0" lang="en-GB" sz="2000" spc="-1" strike="noStrike">
                <a:latin typeface="Bitstream Vera Sans"/>
              </a:rPr>
              <a:t>(αναλογία με αυτό που γίνεται με το μήκος των απλών διανυσμαων)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65200" y="6172200"/>
            <a:ext cx="2021400" cy="914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7272000" y="3033000"/>
            <a:ext cx="2437200" cy="228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4752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2520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144000" y="3069000"/>
            <a:ext cx="2286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126000" y="650160"/>
            <a:ext cx="9829800" cy="198504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TextShape 7"/>
          <p:cNvSpPr txBox="1"/>
          <p:nvPr/>
        </p:nvSpPr>
        <p:spPr>
          <a:xfrm>
            <a:off x="122400" y="8136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Π.χ: άθροισμα σπιν δύο σωματιδίων με σπιν ½ το καθένα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59" name="Line 8"/>
          <p:cNvSpPr/>
          <p:nvPr/>
        </p:nvSpPr>
        <p:spPr>
          <a:xfrm flipV="1">
            <a:off x="808200" y="7344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759600" y="168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10"/>
          <p:cNvSpPr/>
          <p:nvPr/>
        </p:nvSpPr>
        <p:spPr>
          <a:xfrm flipV="1">
            <a:off x="829800" y="122760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Line 11"/>
          <p:cNvSpPr/>
          <p:nvPr/>
        </p:nvSpPr>
        <p:spPr>
          <a:xfrm>
            <a:off x="866160" y="177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12"/>
          <p:cNvSpPr txBox="1"/>
          <p:nvPr/>
        </p:nvSpPr>
        <p:spPr>
          <a:xfrm>
            <a:off x="180000" y="104760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4" name="TextShape 13"/>
          <p:cNvSpPr txBox="1"/>
          <p:nvPr/>
        </p:nvSpPr>
        <p:spPr>
          <a:xfrm>
            <a:off x="288000" y="205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5" name="Line 14"/>
          <p:cNvSpPr/>
          <p:nvPr/>
        </p:nvSpPr>
        <p:spPr>
          <a:xfrm flipH="1">
            <a:off x="806400" y="1227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15"/>
          <p:cNvSpPr/>
          <p:nvPr/>
        </p:nvSpPr>
        <p:spPr>
          <a:xfrm flipH="1">
            <a:off x="806400" y="219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TextShape 16"/>
          <p:cNvSpPr txBox="1"/>
          <p:nvPr/>
        </p:nvSpPr>
        <p:spPr>
          <a:xfrm>
            <a:off x="1432800" y="698400"/>
            <a:ext cx="8504640" cy="1901160"/>
          </a:xfrm>
          <a:prstGeom prst="rect">
            <a:avLst/>
          </a:prstGeom>
          <a:noFill/>
          <a:ln w="18360">
            <a:noFill/>
          </a:ln>
        </p:spPr>
        <p:txBody>
          <a:bodyPr lIns="99000" rIns="99000" tIns="54000" bIns="54000"/>
          <a:p>
            <a:r>
              <a:rPr b="0" lang="en-GB" sz="2000" spc="-1" strike="noStrike">
                <a:latin typeface="Bitstream Vera Sans"/>
              </a:rPr>
              <a:t>* Όταν λέμε ότι ένα ηλεκτρόνιο (e) έχει “σπιν ½ ”, εννοούμε ότι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o κβαντικός αριθμός του σπίν, είναι ½, δηλαδή s= ½ 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* Το διάνυσμα του σπιν μπορεί να έχει τους εξής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προσανατολισμούς κατά τον άξονα των z: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από – ½ έως + ½ με βήμα μονάδα,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Δηλαδή, η προβολή μπορεί να πάρει μόνο τις τιμές – ½ ή + ½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8" name="TextShape 17"/>
          <p:cNvSpPr txBox="1"/>
          <p:nvPr/>
        </p:nvSpPr>
        <p:spPr>
          <a:xfrm>
            <a:off x="84600" y="2641320"/>
            <a:ext cx="99954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ολικό σπίν ενός συστήματος δύο ηλεκτρονίων μπορεί να πάρει τις τιμές: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9" name="Line 18"/>
          <p:cNvSpPr/>
          <p:nvPr/>
        </p:nvSpPr>
        <p:spPr>
          <a:xfrm flipV="1">
            <a:off x="664200" y="321876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9"/>
          <p:cNvSpPr/>
          <p:nvPr/>
        </p:nvSpPr>
        <p:spPr>
          <a:xfrm>
            <a:off x="615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20"/>
          <p:cNvSpPr/>
          <p:nvPr/>
        </p:nvSpPr>
        <p:spPr>
          <a:xfrm flipV="1">
            <a:off x="685800" y="371196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21"/>
          <p:cNvSpPr txBox="1"/>
          <p:nvPr/>
        </p:nvSpPr>
        <p:spPr>
          <a:xfrm>
            <a:off x="36000" y="353196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3" name="Line 22"/>
          <p:cNvSpPr/>
          <p:nvPr/>
        </p:nvSpPr>
        <p:spPr>
          <a:xfrm flipH="1">
            <a:off x="662400" y="3711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23"/>
          <p:cNvSpPr/>
          <p:nvPr/>
        </p:nvSpPr>
        <p:spPr>
          <a:xfrm flipV="1">
            <a:off x="188820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4"/>
          <p:cNvSpPr/>
          <p:nvPr/>
        </p:nvSpPr>
        <p:spPr>
          <a:xfrm>
            <a:off x="183960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25"/>
          <p:cNvSpPr/>
          <p:nvPr/>
        </p:nvSpPr>
        <p:spPr>
          <a:xfrm flipV="1">
            <a:off x="190980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TextShape 26"/>
          <p:cNvSpPr txBox="1"/>
          <p:nvPr/>
        </p:nvSpPr>
        <p:spPr>
          <a:xfrm>
            <a:off x="126000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8" name="Line 27"/>
          <p:cNvSpPr/>
          <p:nvPr/>
        </p:nvSpPr>
        <p:spPr>
          <a:xfrm flipH="1">
            <a:off x="188640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28"/>
          <p:cNvSpPr/>
          <p:nvPr/>
        </p:nvSpPr>
        <p:spPr>
          <a:xfrm flipV="1">
            <a:off x="307656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9"/>
          <p:cNvSpPr/>
          <p:nvPr/>
        </p:nvSpPr>
        <p:spPr>
          <a:xfrm>
            <a:off x="302796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30"/>
          <p:cNvSpPr/>
          <p:nvPr/>
        </p:nvSpPr>
        <p:spPr>
          <a:xfrm flipV="1">
            <a:off x="309816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31"/>
          <p:cNvSpPr txBox="1"/>
          <p:nvPr/>
        </p:nvSpPr>
        <p:spPr>
          <a:xfrm>
            <a:off x="244836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3" name="Line 32"/>
          <p:cNvSpPr/>
          <p:nvPr/>
        </p:nvSpPr>
        <p:spPr>
          <a:xfrm flipH="1">
            <a:off x="307476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Line 33"/>
          <p:cNvSpPr/>
          <p:nvPr/>
        </p:nvSpPr>
        <p:spPr>
          <a:xfrm flipV="1">
            <a:off x="3940560" y="321948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4"/>
          <p:cNvSpPr/>
          <p:nvPr/>
        </p:nvSpPr>
        <p:spPr>
          <a:xfrm>
            <a:off x="3891600" y="420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35"/>
          <p:cNvSpPr/>
          <p:nvPr/>
        </p:nvSpPr>
        <p:spPr>
          <a:xfrm>
            <a:off x="3998160" y="429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extShape 36"/>
          <p:cNvSpPr txBox="1"/>
          <p:nvPr/>
        </p:nvSpPr>
        <p:spPr>
          <a:xfrm>
            <a:off x="3420000" y="457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8" name="Line 37"/>
          <p:cNvSpPr/>
          <p:nvPr/>
        </p:nvSpPr>
        <p:spPr>
          <a:xfrm flipH="1">
            <a:off x="3938400" y="471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TextShape 38"/>
          <p:cNvSpPr txBox="1"/>
          <p:nvPr/>
        </p:nvSpPr>
        <p:spPr>
          <a:xfrm>
            <a:off x="30060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0" name="TextShape 39"/>
          <p:cNvSpPr txBox="1"/>
          <p:nvPr/>
        </p:nvSpPr>
        <p:spPr>
          <a:xfrm>
            <a:off x="1596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1" name="TextShape 40"/>
          <p:cNvSpPr txBox="1"/>
          <p:nvPr/>
        </p:nvSpPr>
        <p:spPr>
          <a:xfrm>
            <a:off x="2712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2" name="TextShape 41"/>
          <p:cNvSpPr txBox="1"/>
          <p:nvPr/>
        </p:nvSpPr>
        <p:spPr>
          <a:xfrm>
            <a:off x="364932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Line 42"/>
          <p:cNvSpPr/>
          <p:nvPr/>
        </p:nvSpPr>
        <p:spPr>
          <a:xfrm flipV="1">
            <a:off x="5236560" y="3219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3"/>
          <p:cNvSpPr/>
          <p:nvPr/>
        </p:nvSpPr>
        <p:spPr>
          <a:xfrm>
            <a:off x="5187600" y="4206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44"/>
          <p:cNvSpPr/>
          <p:nvPr/>
        </p:nvSpPr>
        <p:spPr>
          <a:xfrm>
            <a:off x="5294160" y="429048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45"/>
          <p:cNvSpPr txBox="1"/>
          <p:nvPr/>
        </p:nvSpPr>
        <p:spPr>
          <a:xfrm>
            <a:off x="4716000" y="4575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7" name="Line 46"/>
          <p:cNvSpPr/>
          <p:nvPr/>
        </p:nvSpPr>
        <p:spPr>
          <a:xfrm flipH="1">
            <a:off x="5234400" y="4719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TextShape 47"/>
          <p:cNvSpPr txBox="1"/>
          <p:nvPr/>
        </p:nvSpPr>
        <p:spPr>
          <a:xfrm>
            <a:off x="4945320" y="5018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Line 48"/>
          <p:cNvSpPr/>
          <p:nvPr/>
        </p:nvSpPr>
        <p:spPr>
          <a:xfrm flipV="1">
            <a:off x="6352560" y="32202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9"/>
          <p:cNvSpPr/>
          <p:nvPr/>
        </p:nvSpPr>
        <p:spPr>
          <a:xfrm>
            <a:off x="6303600" y="4207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50"/>
          <p:cNvSpPr/>
          <p:nvPr/>
        </p:nvSpPr>
        <p:spPr>
          <a:xfrm>
            <a:off x="6410160" y="429084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TextShape 51"/>
          <p:cNvSpPr txBox="1"/>
          <p:nvPr/>
        </p:nvSpPr>
        <p:spPr>
          <a:xfrm>
            <a:off x="5832000" y="457632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Line 52"/>
          <p:cNvSpPr/>
          <p:nvPr/>
        </p:nvSpPr>
        <p:spPr>
          <a:xfrm flipH="1">
            <a:off x="6350400" y="4720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extShape 53"/>
          <p:cNvSpPr txBox="1"/>
          <p:nvPr/>
        </p:nvSpPr>
        <p:spPr>
          <a:xfrm>
            <a:off x="6061320" y="501912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5" name="Line 54"/>
          <p:cNvSpPr/>
          <p:nvPr/>
        </p:nvSpPr>
        <p:spPr>
          <a:xfrm flipV="1">
            <a:off x="9052560" y="3183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5"/>
          <p:cNvSpPr/>
          <p:nvPr/>
        </p:nvSpPr>
        <p:spPr>
          <a:xfrm>
            <a:off x="9003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56"/>
          <p:cNvSpPr/>
          <p:nvPr/>
        </p:nvSpPr>
        <p:spPr>
          <a:xfrm flipH="1">
            <a:off x="8608320" y="42127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57"/>
          <p:cNvSpPr txBox="1"/>
          <p:nvPr/>
        </p:nvSpPr>
        <p:spPr>
          <a:xfrm>
            <a:off x="9072000" y="4467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9" name="Line 58"/>
          <p:cNvSpPr/>
          <p:nvPr/>
        </p:nvSpPr>
        <p:spPr>
          <a:xfrm flipH="1">
            <a:off x="8618400" y="4647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TextShape 59"/>
          <p:cNvSpPr txBox="1"/>
          <p:nvPr/>
        </p:nvSpPr>
        <p:spPr>
          <a:xfrm>
            <a:off x="8761320" y="4982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1" name="Line 60"/>
          <p:cNvSpPr/>
          <p:nvPr/>
        </p:nvSpPr>
        <p:spPr>
          <a:xfrm flipV="1">
            <a:off x="7900920" y="3183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61"/>
          <p:cNvSpPr/>
          <p:nvPr/>
        </p:nvSpPr>
        <p:spPr>
          <a:xfrm>
            <a:off x="7852320" y="4135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62"/>
          <p:cNvSpPr/>
          <p:nvPr/>
        </p:nvSpPr>
        <p:spPr>
          <a:xfrm flipV="1">
            <a:off x="7922520" y="3676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extShape 63"/>
          <p:cNvSpPr txBox="1"/>
          <p:nvPr/>
        </p:nvSpPr>
        <p:spPr>
          <a:xfrm>
            <a:off x="7272720" y="3496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5" name="Line 64"/>
          <p:cNvSpPr/>
          <p:nvPr/>
        </p:nvSpPr>
        <p:spPr>
          <a:xfrm flipH="1">
            <a:off x="7899120" y="3676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65"/>
          <p:cNvSpPr txBox="1"/>
          <p:nvPr/>
        </p:nvSpPr>
        <p:spPr>
          <a:xfrm>
            <a:off x="7537320" y="4982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7" name="Formula 66"/>
              <p:cNvSpPr txBox="1"/>
              <p:nvPr/>
            </p:nvSpPr>
            <p:spPr>
              <a:xfrm>
                <a:off x="297720" y="5394960"/>
                <a:ext cx="206136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8" name="Formula 67"/>
              <p:cNvSpPr txBox="1"/>
              <p:nvPr/>
            </p:nvSpPr>
            <p:spPr>
              <a:xfrm>
                <a:off x="4777920" y="5389560"/>
                <a:ext cx="210708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9" name="Formula 68"/>
              <p:cNvSpPr txBox="1"/>
              <p:nvPr/>
            </p:nvSpPr>
            <p:spPr>
              <a:xfrm>
                <a:off x="2674800" y="5390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0" name="TextShape 69"/>
          <p:cNvSpPr txBox="1"/>
          <p:nvPr/>
        </p:nvSpPr>
        <p:spPr>
          <a:xfrm>
            <a:off x="205200" y="5873400"/>
            <a:ext cx="63925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στις τρεις αυτές περιπτώσεις το ολικό σπίν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έχει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μήκος διάφορο του μηδενός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1" name="Formula 70"/>
              <p:cNvSpPr txBox="1"/>
              <p:nvPr/>
            </p:nvSpPr>
            <p:spPr>
              <a:xfrm>
                <a:off x="5138640" y="6181560"/>
                <a:ext cx="136044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2" name="TextShape 71"/>
          <p:cNvSpPr txBox="1"/>
          <p:nvPr/>
        </p:nvSpPr>
        <p:spPr>
          <a:xfrm>
            <a:off x="7063200" y="5788800"/>
            <a:ext cx="31068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Υπάρχει μόνο αυτός 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τρόπος ώστε το ολικό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σπίν να έχει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μηδέν: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3" name="Formula 72"/>
              <p:cNvSpPr txBox="1"/>
              <p:nvPr/>
            </p:nvSpPr>
            <p:spPr>
              <a:xfrm>
                <a:off x="7642800" y="5354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4" name="Formula 73"/>
              <p:cNvSpPr txBox="1"/>
              <p:nvPr/>
            </p:nvSpPr>
            <p:spPr>
              <a:xfrm>
                <a:off x="8631000" y="6577920"/>
                <a:ext cx="137700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5" name="Formula 74"/>
              <p:cNvSpPr txBox="1"/>
              <p:nvPr/>
            </p:nvSpPr>
            <p:spPr>
              <a:xfrm>
                <a:off x="172080" y="6635880"/>
                <a:ext cx="46407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Μήκος</m:t>
                    </m:r>
                    <m:r>
                      <m:t xml:space="preserve">του</m:t>
                    </m:r>
                    <m:r>
                      <m:t xml:space="preserve">διανύσματος</m:t>
                    </m:r>
                    <m:r>
                      <m:t xml:space="preserve">σπίν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6" name="TextShape 75"/>
          <p:cNvSpPr txBox="1"/>
          <p:nvPr/>
        </p:nvSpPr>
        <p:spPr>
          <a:xfrm>
            <a:off x="5029200" y="6593400"/>
            <a:ext cx="2117880" cy="53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500" spc="-1" strike="noStrike">
                <a:latin typeface="Bitstream Vera Sans"/>
              </a:rPr>
              <a:t>(s = η τιμή της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μέγιστης προβολής)</a:t>
            </a:r>
            <a:endParaRPr b="0" lang="en-GB" sz="1500" spc="-1" strike="noStrike">
              <a:latin typeface="Bitstream Vera Sans"/>
            </a:endParaRPr>
          </a:p>
        </p:txBody>
      </p:sp>
      <p:sp>
        <p:nvSpPr>
          <p:cNvPr id="327" name="TextShape 76"/>
          <p:cNvSpPr txBox="1"/>
          <p:nvPr/>
        </p:nvSpPr>
        <p:spPr>
          <a:xfrm>
            <a:off x="6557400" y="6004800"/>
            <a:ext cx="228600" cy="106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6600" spc="-1" strike="noStrike">
                <a:solidFill>
                  <a:srgbClr val="ed1c24"/>
                </a:solidFill>
                <a:latin typeface="Bitstream Vera Sans"/>
              </a:rPr>
              <a:t>!</a:t>
            </a:r>
            <a:endParaRPr b="0" lang="en-GB" sz="6600" spc="-1" strike="noStrike">
              <a:latin typeface="Bitstream Vera San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-349200" y="914400"/>
            <a:ext cx="10456560" cy="147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Κάθε ιδιοκατάσταση της ενέργειας, στροφορμής κ' σπιν στο άτομο  χαρακτηρίζεται από κβαντικούς αριθμούς {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s, j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800" spc="-1" strike="noStrike">
                <a:latin typeface="Bitstream Vera Sans"/>
              </a:rPr>
              <a:t>→ </a:t>
            </a:r>
            <a:r>
              <a:rPr b="1" lang="en-GB" sz="1800" spc="-1" strike="noStrike">
                <a:latin typeface="Bitstream Vera Sans"/>
              </a:rPr>
              <a:t>Ολική στροφορμή J ατόμου: άθροισμα τροχιακής στροφορμής L και σπίν 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44000" y="30960"/>
            <a:ext cx="9829800" cy="89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Eνέργεια: </a:t>
            </a:r>
            <a:br/>
            <a:r>
              <a:rPr b="0" lang="en-GB" sz="3000" spc="-1" strike="noStrike">
                <a:latin typeface="Bitstream Vera Sans"/>
              </a:rPr>
              <a:t>εξάρτηση κι από τροχιακή στροφορμή κι από σπίν</a:t>
            </a:r>
            <a:endParaRPr b="0" lang="en-GB" sz="3000" spc="-1" strike="noStrike">
              <a:latin typeface="Bitstream Vera Sans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5202720" y="3215520"/>
            <a:ext cx="4876560" cy="3257280"/>
          </a:xfrm>
          <a:prstGeom prst="rect">
            <a:avLst/>
          </a:prstGeom>
          <a:ln>
            <a:noFill/>
          </a:ln>
        </p:spPr>
      </p:pic>
      <p:sp>
        <p:nvSpPr>
          <p:cNvPr id="331" name="CustomShape 3"/>
          <p:cNvSpPr/>
          <p:nvPr/>
        </p:nvSpPr>
        <p:spPr>
          <a:xfrm>
            <a:off x="8686080" y="3200400"/>
            <a:ext cx="13932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TextShape 4"/>
          <p:cNvSpPr txBox="1"/>
          <p:nvPr/>
        </p:nvSpPr>
        <p:spPr>
          <a:xfrm>
            <a:off x="7642800" y="4514400"/>
            <a:ext cx="2415600" cy="224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στάθμες με n=3, 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=0 (s) και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=1 (p) έχουν ~2 eV διαφορά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(κίτρινη γραμμή Na στο εργαστήριο ατομικής)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7495200" y="5257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6"/>
          <p:cNvSpPr txBox="1"/>
          <p:nvPr/>
        </p:nvSpPr>
        <p:spPr>
          <a:xfrm rot="16200000">
            <a:off x="3880800" y="4405320"/>
            <a:ext cx="3429000" cy="6879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για Na (eV)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35" name="TextShape 7"/>
          <p:cNvSpPr txBox="1"/>
          <p:nvPr/>
        </p:nvSpPr>
        <p:spPr>
          <a:xfrm>
            <a:off x="120600" y="3177000"/>
            <a:ext cx="4993200" cy="28382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Διπλή κίτρινη γραμμή του Νατρίου (θυμάστε στο εργαστήριο ατομικής;)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Αποτέλεσμα της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σύζευξης σπίν-τροχιάς (Spin-orbit coupling = 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 coupling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: σύζευξη του σπιν του ηλεκτρονίου με το μαγνητικό πεδίο που δημιουργεί το πρωτόνιο, το οποίο θεωρούμε σαν περιστρεφόμενο γύρω από το ηλεκτρόνιο, όταν βρίσκόμαστε πάνω στο ηλεκτρόνιο)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6" name="TextShape 8"/>
          <p:cNvSpPr txBox="1"/>
          <p:nvPr/>
        </p:nvSpPr>
        <p:spPr>
          <a:xfrm>
            <a:off x="6629400" y="28998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Νάτριο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7" name="Line 9"/>
          <p:cNvSpPr/>
          <p:nvPr/>
        </p:nvSpPr>
        <p:spPr>
          <a:xfrm>
            <a:off x="4800600" y="4343400"/>
            <a:ext cx="2178000" cy="793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0"/>
          <p:cNvSpPr/>
          <p:nvPr/>
        </p:nvSpPr>
        <p:spPr>
          <a:xfrm>
            <a:off x="7068600" y="5149800"/>
            <a:ext cx="2559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39" name="Formula 11"/>
              <p:cNvSpPr txBox="1"/>
              <p:nvPr/>
            </p:nvSpPr>
            <p:spPr>
              <a:xfrm>
                <a:off x="162360" y="2143440"/>
                <a:ext cx="5648760" cy="54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για</m:t>
                    </m:r>
                    <m:r>
                      <m:t xml:space="preserve">s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: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,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l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0" name="TextShape 12"/>
          <p:cNvSpPr txBox="1"/>
          <p:nvPr/>
        </p:nvSpPr>
        <p:spPr>
          <a:xfrm>
            <a:off x="268920" y="5968800"/>
            <a:ext cx="39668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Συμβολισμός καταστάσεων: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13"/>
              <p:cNvSpPr txBox="1"/>
              <p:nvPr/>
            </p:nvSpPr>
            <p:spPr>
              <a:xfrm>
                <a:off x="450720" y="6263640"/>
                <a:ext cx="28411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ns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np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nd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nf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...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42" name="Formula 14"/>
              <p:cNvSpPr txBox="1"/>
              <p:nvPr/>
            </p:nvSpPr>
            <p:spPr>
              <a:xfrm>
                <a:off x="253800" y="6629400"/>
                <a:ext cx="40939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2</m:t>
                    </m:r>
                    <m:sSub>
                      <m:e>
                        <m:r>
                          <m:t xml:space="preserve">p</m:t>
                        </m:r>
                      </m:e>
                      <m:sub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sub>
                    </m:sSub>
                    <m:r>
                      <m:t xml:space="preserve">: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n</m:t>
                        </m:r>
                        <m:r>
                          <m:t xml:space="preserve">=</m:t>
                        </m:r>
                        <m:r>
                          <m:t xml:space="preserve">2,</m:t>
                        </m:r>
                        <m:r>
                          <m:t xml:space="preserve">l</m:t>
                        </m:r>
                        <m:r>
                          <m:t xml:space="preserve">=</m:t>
                        </m:r>
                        <m:r>
                          <m:t xml:space="preserve">1,</m:t>
                        </m:r>
                        <m:r>
                          <m:t xml:space="preserve">j</m:t>
                        </m:r>
                        <m:r>
                          <m:t xml:space="preserve">=</m:t>
                        </m:r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343" name="Line 15"/>
          <p:cNvSpPr/>
          <p:nvPr/>
        </p:nvSpPr>
        <p:spPr>
          <a:xfrm flipV="1">
            <a:off x="131400" y="6015600"/>
            <a:ext cx="4620600" cy="252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4" name="Formula 16"/>
              <p:cNvSpPr txBox="1"/>
              <p:nvPr/>
            </p:nvSpPr>
            <p:spPr>
              <a:xfrm>
                <a:off x="126360" y="2683800"/>
                <a:ext cx="518184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Για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→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ή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2000" y="5907600"/>
            <a:ext cx="9972000" cy="11880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7965000" y="6629400"/>
            <a:ext cx="2008800" cy="457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108000" y="4849200"/>
            <a:ext cx="9829800" cy="1022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TextShape 4"/>
          <p:cNvSpPr txBox="1"/>
          <p:nvPr/>
        </p:nvSpPr>
        <p:spPr>
          <a:xfrm>
            <a:off x="120600" y="160920"/>
            <a:ext cx="98514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Ακόμα ένας κβαντικός αριθμός: </a:t>
            </a:r>
            <a:r>
              <a:rPr b="0" lang="en-GB" sz="3600" spc="-1" strike="noStrike">
                <a:latin typeface="Bitstream Vera Sans"/>
              </a:rPr>
              <a:t>Ομοτιμία (parity)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49" name="TextShape 5"/>
          <p:cNvSpPr txBox="1"/>
          <p:nvPr/>
        </p:nvSpPr>
        <p:spPr>
          <a:xfrm>
            <a:off x="12600" y="878400"/>
            <a:ext cx="9829800" cy="587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Είδαμε ότι κάθε ιδιοκατάσταση της ενέργειας, στροφορμής και σπιν  στο  άτομο  χαρακτηρίζεται  από  κβαντικούς  αριθμούς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{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 s, m</a:t>
            </a:r>
            <a:r>
              <a:rPr b="1" i="1" lang="en-GB" sz="2200" spc="-1" strike="noStrike" baseline="-101000">
                <a:solidFill>
                  <a:srgbClr val="ff0000"/>
                </a:solidFill>
                <a:latin typeface="URW Chancery L"/>
              </a:rPr>
              <a:t>l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, m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}.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 τρόπος που συμπεριφέρεται η αντίστοιχη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κυματοσυνάρτηση σε αναστροφή του χώρου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(που είναι το αποτέλεσμα της εφαρμογής του τελεστή της ομοτιμίας/partiy, P, πάνω της) μπορεί να ορίσει κι άλλον έναν κβαντικό αριθμό: την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ομοτιμία ή parity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Κι έτσι γράφουμε την ολική στροφορμή (=”το σπίν” του συστήματος)  και την ομοτιμία ως: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Σημείωση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για κεντρικά δυναμικά                                     → η πάριτυ της ψ οφείλεται μόνο στις “σφαιρικές αρμονικές” συναρτήσεις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Y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l m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0" name="Formula 6"/>
              <p:cNvSpPr txBox="1"/>
              <p:nvPr/>
            </p:nvSpPr>
            <p:spPr>
              <a:xfrm>
                <a:off x="58680" y="3942000"/>
                <a:ext cx="1772640" cy="50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1" name="Formula 7"/>
              <p:cNvSpPr txBox="1"/>
              <p:nvPr/>
            </p:nvSpPr>
            <p:spPr>
              <a:xfrm>
                <a:off x="1996200" y="3412800"/>
                <a:ext cx="743652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άρτια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2" name="CustomShape 8"/>
          <p:cNvSpPr/>
          <p:nvPr/>
        </p:nvSpPr>
        <p:spPr>
          <a:xfrm>
            <a:off x="1828800" y="3412800"/>
            <a:ext cx="228600" cy="1600200"/>
          </a:xfrm>
          <a:custGeom>
            <a:avLst/>
            <a:gdLst/>
            <a:ahLst/>
            <a:rect l="0" t="0" r="r" b="b"/>
            <a:pathLst>
              <a:path w="637" h="4447">
                <a:moveTo>
                  <a:pt x="0" y="0"/>
                </a:moveTo>
                <a:cubicBezTo>
                  <a:pt x="159" y="0"/>
                  <a:pt x="318" y="185"/>
                  <a:pt x="318" y="370"/>
                </a:cubicBezTo>
                <a:lnTo>
                  <a:pt x="318" y="1852"/>
                </a:lnTo>
                <a:cubicBezTo>
                  <a:pt x="318" y="2037"/>
                  <a:pt x="477" y="2223"/>
                  <a:pt x="636" y="2223"/>
                </a:cubicBezTo>
                <a:cubicBezTo>
                  <a:pt x="477" y="2223"/>
                  <a:pt x="318" y="2408"/>
                  <a:pt x="318" y="2593"/>
                </a:cubicBezTo>
                <a:lnTo>
                  <a:pt x="318" y="4075"/>
                </a:lnTo>
                <a:cubicBezTo>
                  <a:pt x="318" y="4260"/>
                  <a:pt x="159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53" name="Formula 9"/>
              <p:cNvSpPr txBox="1"/>
              <p:nvPr/>
            </p:nvSpPr>
            <p:spPr>
              <a:xfrm>
                <a:off x="7497000" y="4944600"/>
                <a:ext cx="2595240" cy="919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r>
                      <m:t xml:space="preserve">κατάσταση</m:t>
                    </m:r>
                    <m:sSup>
                      <m:e>
                        <m:f>
                          <m:num>
                            <m:r>
                              <m:t xml:space="preserve">3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4" name="Formula 10"/>
              <p:cNvSpPr txBox="1"/>
              <p:nvPr/>
            </p:nvSpPr>
            <p:spPr>
              <a:xfrm>
                <a:off x="249120" y="6621120"/>
                <a:ext cx="964116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  <m:r>
                      <m:t xml:space="preserve">:</m:t>
                    </m:r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Y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θ</m:t>
                            </m:r>
                            <m:r>
                              <m:t xml:space="preserve">,</m:t>
                            </m:r>
                            <m:r>
                              <m:t xml:space="preserve">φ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π</m:t>
                        </m:r>
                        <m:r>
                          <m:t xml:space="preserve">−</m:t>
                        </m:r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π</m:t>
                        </m:r>
                        <m:r>
                          <m:t xml:space="preserve">+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,</m:t>
                    </m:r>
                    <m:r>
                      <m:t xml:space="preserve">οπότε</m:t>
                    </m:r>
                    <m:r>
                      <m:t xml:space="preserve">: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5" name="Formula 11"/>
              <p:cNvSpPr txBox="1"/>
              <p:nvPr/>
            </p:nvSpPr>
            <p:spPr>
              <a:xfrm>
                <a:off x="1996560" y="4133160"/>
                <a:ext cx="788148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περιττή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6" name="TextShape 12"/>
          <p:cNvSpPr txBox="1"/>
          <p:nvPr/>
        </p:nvSpPr>
        <p:spPr>
          <a:xfrm>
            <a:off x="1143000" y="7772400"/>
            <a:ext cx="2743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P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7" name="Formula 13"/>
              <p:cNvSpPr txBox="1"/>
              <p:nvPr/>
            </p:nvSpPr>
            <p:spPr>
              <a:xfrm>
                <a:off x="4851000" y="5839920"/>
                <a:ext cx="287424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R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180000" y="86040"/>
            <a:ext cx="9829800" cy="1548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Σημείωση: οι γωνιακές ιδιοσυναρτήσεις Υ(θ,φ)</a:t>
            </a:r>
            <a:br/>
            <a:r>
              <a:rPr b="0" lang="en-GB" sz="2600" spc="-1" strike="noStrike">
                <a:latin typeface="Bitstream Vera Sans"/>
              </a:rPr>
              <a:t>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1298520" y="1653840"/>
            <a:ext cx="7845480" cy="55047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37240" y="169920"/>
            <a:ext cx="9592560" cy="661464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Είδαμε πρίν ότι η ενέργεια ενός συστήματος   εξαρτάται απο τους διάφορους κβαντικούς αριθμούς, μεταξύ των οποίων και η στροφορμή και το σπιν του: ΟΚ. 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800" spc="-1" strike="noStrike">
                <a:latin typeface="Bitstream Vera Sans"/>
              </a:rPr>
              <a:t>Ερώτηση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:</a:t>
            </a: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Αφού βλέπουμε ότι η ομοτιμία (parity), είτε είναι +1 είτε -1,  αφήνει το |ψ|</a:t>
            </a:r>
            <a:r>
              <a:rPr b="0" lang="en-GB" sz="3379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αμετάβλητo, δηλαδή αφήνει την πιθανότητα ανά μονάδα όγκου αμετάβλητη,  </a:t>
            </a:r>
            <a:br/>
            <a:r>
              <a:rPr b="0" lang="en-GB" sz="2800" spc="-1" strike="noStrike">
                <a:solidFill>
                  <a:srgbClr val="ff0000"/>
                </a:solidFill>
                <a:latin typeface="Bitstream Vera Sans"/>
              </a:rPr>
              <a:t>  επηρεάζει  η ομοτιμία κάτι μετρήσιμο/παρατηρίσιμο;</a:t>
            </a:r>
            <a:br/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→ Βεβαίως και ναι.</a:t>
            </a:r>
            <a:br/>
            <a:endParaRPr b="0" lang="en-GB" sz="2800" spc="-1" strike="noStrike">
              <a:latin typeface="Bitstream Vera San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04000" y="110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Parity: η αναστροφή του χώρου και η Αρχή του Pauli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228600" y="4336200"/>
            <a:ext cx="9601200" cy="286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ακέραιο σπιν (s=0, 1, 2, …) - τα αποκαλούμενα </a:t>
            </a:r>
            <a:r>
              <a:rPr b="1" lang="en-GB" sz="2100" spc="-1" strike="noStrike">
                <a:latin typeface="Bitstream Vera Sans"/>
              </a:rPr>
              <a:t>μποζόνια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συμμετρικές κυματοσυναρτήσεις (Parity = +1)</a:t>
            </a:r>
            <a:r>
              <a:rPr b="0" lang="en-GB" sz="2100" spc="-1" strike="noStrike">
                <a:latin typeface="Bitstream Vera Sans"/>
              </a:rPr>
              <a:t>, ενώ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ημι-ακέραιο σπιν (s=1/2, 3/2, …) - τα αποκαλούμενα </a:t>
            </a:r>
            <a:r>
              <a:rPr b="1" lang="en-GB" sz="2100" spc="-1" strike="noStrike">
                <a:latin typeface="Bitstream Vera Sans"/>
              </a:rPr>
              <a:t>φερμιόνια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αντισυμμετρικές κυματοσυναρτήσεις (Parity = -1)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100" spc="-1" strike="noStrike">
                <a:solidFill>
                  <a:srgbClr val="0000ff"/>
                </a:solidFill>
                <a:latin typeface="Bitstream Vera Sans"/>
              </a:rPr>
              <a:t>ως προς την αναστροφή του χώρου ( x → -x, y → -y, z → -z )</a:t>
            </a:r>
            <a:endParaRPr b="0" lang="en-GB" sz="2100" spc="-1" strike="noStrike">
              <a:latin typeface="Bitstream Vera Sans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520200" y="1088640"/>
            <a:ext cx="9181800" cy="32475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504000" y="112680"/>
            <a:ext cx="9071640" cy="14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Parity: για την κυματοσυνάρτηση δύο </a:t>
            </a:r>
            <a:r>
              <a:rPr b="0" lang="en-GB" sz="3200" spc="-1" strike="noStrike">
                <a:solidFill>
                  <a:srgbClr val="ed1c24"/>
                </a:solidFill>
                <a:latin typeface="Bitstream Vera Sans"/>
              </a:rPr>
              <a:t>ταυτόσημων</a:t>
            </a:r>
            <a:r>
              <a:rPr b="0" lang="en-GB" sz="3200" spc="-1" strike="noStrike">
                <a:latin typeface="Bitstream Vera Sans"/>
              </a:rPr>
              <a:t> σωματιδίων, η αναστροφή του χώρου είναι ίδια με την ανταλλαγή τους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65" name="Line 2"/>
          <p:cNvSpPr/>
          <p:nvPr/>
        </p:nvSpPr>
        <p:spPr>
          <a:xfrm flipV="1">
            <a:off x="1371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3"/>
          <p:cNvSpPr/>
          <p:nvPr/>
        </p:nvSpPr>
        <p:spPr>
          <a:xfrm>
            <a:off x="1263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2919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199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6"/>
          <p:cNvSpPr txBox="1"/>
          <p:nvPr/>
        </p:nvSpPr>
        <p:spPr>
          <a:xfrm>
            <a:off x="1949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0" name="Formula 7"/>
              <p:cNvSpPr txBox="1"/>
              <p:nvPr/>
            </p:nvSpPr>
            <p:spPr>
              <a:xfrm>
                <a:off x="783720" y="325188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1" name="Formula 8"/>
              <p:cNvSpPr txBox="1"/>
              <p:nvPr/>
            </p:nvSpPr>
            <p:spPr>
              <a:xfrm>
                <a:off x="3268080" y="2315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2" name="TextShape 9"/>
          <p:cNvSpPr txBox="1"/>
          <p:nvPr/>
        </p:nvSpPr>
        <p:spPr>
          <a:xfrm>
            <a:off x="-23400" y="2503800"/>
            <a:ext cx="73224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7200" spc="-1" strike="noStrike">
                <a:latin typeface="Bitstream Vera Sans"/>
              </a:rPr>
              <a:t>P</a:t>
            </a:r>
            <a:endParaRPr b="0" lang="en-GB" sz="7200" spc="-1" strike="noStrike">
              <a:latin typeface="Bitstream Vera Sans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711000" y="2057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1271" y="0"/>
                </a:moveTo>
                <a:cubicBezTo>
                  <a:pt x="635" y="0"/>
                  <a:pt x="0" y="238"/>
                  <a:pt x="0" y="476"/>
                </a:cubicBezTo>
                <a:lnTo>
                  <a:pt x="0" y="5239"/>
                </a:lnTo>
                <a:cubicBezTo>
                  <a:pt x="0" y="5477"/>
                  <a:pt x="635" y="5715"/>
                  <a:pt x="1271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1"/>
          <p:cNvSpPr/>
          <p:nvPr/>
        </p:nvSpPr>
        <p:spPr>
          <a:xfrm>
            <a:off x="3274200" y="2021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0" y="0"/>
                </a:moveTo>
                <a:cubicBezTo>
                  <a:pt x="635" y="0"/>
                  <a:pt x="1271" y="238"/>
                  <a:pt x="1271" y="476"/>
                </a:cubicBezTo>
                <a:lnTo>
                  <a:pt x="1271" y="5239"/>
                </a:lnTo>
                <a:cubicBezTo>
                  <a:pt x="1271" y="5477"/>
                  <a:pt x="635" y="5715"/>
                  <a:pt x="0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TextShape 12"/>
          <p:cNvSpPr txBox="1"/>
          <p:nvPr/>
        </p:nvSpPr>
        <p:spPr>
          <a:xfrm>
            <a:off x="4044600" y="2467800"/>
            <a:ext cx="94716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7200" spc="-1" strike="noStrike">
                <a:latin typeface="Bitstream Vera Sans"/>
              </a:rPr>
              <a:t>=</a:t>
            </a:r>
            <a:endParaRPr b="0" lang="en-GB" sz="7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6" name="Formula 13"/>
              <p:cNvSpPr txBox="1"/>
              <p:nvPr/>
            </p:nvSpPr>
            <p:spPr>
              <a:xfrm>
                <a:off x="3843720" y="2495880"/>
                <a:ext cx="109584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7" name="Formula 14"/>
              <p:cNvSpPr txBox="1"/>
              <p:nvPr/>
            </p:nvSpPr>
            <p:spPr>
              <a:xfrm>
                <a:off x="4096080" y="3251880"/>
                <a:ext cx="108180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8" name="TextShape 15"/>
          <p:cNvSpPr txBox="1"/>
          <p:nvPr/>
        </p:nvSpPr>
        <p:spPr>
          <a:xfrm>
            <a:off x="169200" y="4380840"/>
            <a:ext cx="7086600" cy="237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Με την εφαρμογή της πάριτυ πάνω στην αριστερή κατάσταση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(το #1 στη θέση -r, και το #2 στη θέση r)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έχουμε το #1 στη θέση r, και το #2 στη θέση -r :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ακριβώς το ίδιο αποτέλεσμα έχουμε και με          την ανταλλαγή των σωματιδίων #1 και #2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79" name="Line 16"/>
          <p:cNvSpPr/>
          <p:nvPr/>
        </p:nvSpPr>
        <p:spPr>
          <a:xfrm flipV="1">
            <a:off x="6222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7"/>
          <p:cNvSpPr/>
          <p:nvPr/>
        </p:nvSpPr>
        <p:spPr>
          <a:xfrm>
            <a:off x="6114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1" name="CustomShape 18"/>
          <p:cNvSpPr/>
          <p:nvPr/>
        </p:nvSpPr>
        <p:spPr>
          <a:xfrm>
            <a:off x="7770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2" name="CustomShape 19"/>
          <p:cNvSpPr/>
          <p:nvPr/>
        </p:nvSpPr>
        <p:spPr>
          <a:xfrm>
            <a:off x="7050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20"/>
          <p:cNvSpPr txBox="1"/>
          <p:nvPr/>
        </p:nvSpPr>
        <p:spPr>
          <a:xfrm>
            <a:off x="6800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4" name="Formula 21"/>
              <p:cNvSpPr txBox="1"/>
              <p:nvPr/>
            </p:nvSpPr>
            <p:spPr>
              <a:xfrm>
                <a:off x="7810200" y="198720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85" name="Formula 22"/>
              <p:cNvSpPr txBox="1"/>
              <p:nvPr/>
            </p:nvSpPr>
            <p:spPr>
              <a:xfrm>
                <a:off x="5851080" y="3251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86" name="Line 23"/>
          <p:cNvSpPr/>
          <p:nvPr/>
        </p:nvSpPr>
        <p:spPr>
          <a:xfrm flipV="1">
            <a:off x="7779960" y="541656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4"/>
          <p:cNvSpPr/>
          <p:nvPr/>
        </p:nvSpPr>
        <p:spPr>
          <a:xfrm>
            <a:off x="7671960" y="6451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8" name="CustomShape 25"/>
          <p:cNvSpPr/>
          <p:nvPr/>
        </p:nvSpPr>
        <p:spPr>
          <a:xfrm>
            <a:off x="9327960" y="5263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9" name="CustomShape 26"/>
          <p:cNvSpPr/>
          <p:nvPr/>
        </p:nvSpPr>
        <p:spPr>
          <a:xfrm>
            <a:off x="8607960" y="59097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27"/>
          <p:cNvSpPr txBox="1"/>
          <p:nvPr/>
        </p:nvSpPr>
        <p:spPr>
          <a:xfrm>
            <a:off x="8357760" y="564516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1" name="Formula 28"/>
              <p:cNvSpPr txBox="1"/>
              <p:nvPr/>
            </p:nvSpPr>
            <p:spPr>
              <a:xfrm>
                <a:off x="7192080" y="616824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92" name="Formula 29"/>
              <p:cNvSpPr txBox="1"/>
              <p:nvPr/>
            </p:nvSpPr>
            <p:spPr>
              <a:xfrm>
                <a:off x="9676440" y="523224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20960" y="38160"/>
            <a:ext cx="9779040" cy="71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400" spc="-1" strike="noStrike">
                <a:latin typeface="Bitstream Vera Sans"/>
              </a:rPr>
              <a:t>Ταυτόσημα φερμιόνια: </a:t>
            </a:r>
            <a:br/>
            <a:r>
              <a:rPr b="1" lang="en-GB" sz="2400" spc="-1" strike="noStrike">
                <a:latin typeface="Bitstream Vera Sans"/>
              </a:rPr>
              <a:t>ποτέ με ίδιους κβαντικούς αριθμούς  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4" name="Formula 2"/>
              <p:cNvSpPr txBox="1"/>
              <p:nvPr/>
            </p:nvSpPr>
            <p:spPr>
              <a:xfrm>
                <a:off x="2134440" y="2030400"/>
                <a:ext cx="4192200" cy="360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αφού</m:t>
                    </m:r>
                    <m:r>
                      <m:t xml:space="preserve">έχουμε</m:t>
                    </m:r>
                    <m:r>
                      <m:t xml:space="preserve">φερμιόνια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5" name="TextShape 3"/>
          <p:cNvSpPr txBox="1"/>
          <p:nvPr/>
        </p:nvSpPr>
        <p:spPr>
          <a:xfrm>
            <a:off x="48600" y="3060000"/>
            <a:ext cx="926064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Αν τα 2 φερμιόνια είναι με ίδιο προσανατολισμό σπίν (πχ., + ½ ) τότε,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αφού τα δυο φερμιόνια είναι </a:t>
            </a:r>
            <a:r>
              <a:rPr b="0" lang="en-GB" sz="2000" spc="-1" strike="noStrike" u="sng">
                <a:uFillTx/>
                <a:latin typeface="Bitstream Vera Sans"/>
              </a:rPr>
              <a:t>ταυτόσημα και δεν μπορώ να διακρίνω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ποιός είναι ο #1 και ποιός ο  #2, έχω: 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6" name="TextShape 4"/>
          <p:cNvSpPr txBox="1"/>
          <p:nvPr/>
        </p:nvSpPr>
        <p:spPr>
          <a:xfrm>
            <a:off x="48600" y="687600"/>
            <a:ext cx="9637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ολική κυμματοσυνάρτηση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1,2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δύο ταυτόσημων φερμιονίων (του #1 και του #2)  είναι γινόμενο των κυματοσυνρτήσεων της θέσης για τα #1 και #2,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και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, και του ολικού τους σπίν, Χ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1,2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Αυτή η ολική κυμματοσυνάρτηση είναι αντισυμμετρική, σύμφωνα με την αρχή του Pauli: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7" name="TextShape 5"/>
          <p:cNvSpPr txBox="1"/>
          <p:nvPr/>
        </p:nvSpPr>
        <p:spPr>
          <a:xfrm>
            <a:off x="71280" y="2491200"/>
            <a:ext cx="10022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Όπου: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98" name="TextShape 6"/>
          <p:cNvSpPr txBox="1"/>
          <p:nvPr/>
        </p:nvSpPr>
        <p:spPr>
          <a:xfrm>
            <a:off x="71280" y="4435560"/>
            <a:ext cx="11516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9" name="Formula 7"/>
              <p:cNvSpPr txBox="1"/>
              <p:nvPr/>
            </p:nvSpPr>
            <p:spPr>
              <a:xfrm>
                <a:off x="1180080" y="2532240"/>
                <a:ext cx="3516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0" name="Formula 8"/>
              <p:cNvSpPr txBox="1"/>
              <p:nvPr/>
            </p:nvSpPr>
            <p:spPr>
              <a:xfrm>
                <a:off x="5770800" y="2545920"/>
                <a:ext cx="3525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1" name="Formula 9"/>
              <p:cNvSpPr txBox="1"/>
              <p:nvPr/>
            </p:nvSpPr>
            <p:spPr>
              <a:xfrm>
                <a:off x="541800" y="4032000"/>
                <a:ext cx="8860680" cy="32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2" name="Freeform 10"/>
          <p:cNvSpPr/>
          <p:nvPr/>
        </p:nvSpPr>
        <p:spPr>
          <a:xfrm>
            <a:off x="4977720" y="3695400"/>
            <a:ext cx="923040" cy="383400"/>
          </a:xfrm>
          <a:custGeom>
            <a:avLst/>
            <a:gdLst/>
            <a:ahLst/>
            <a:rect l="0" t="0" r="r" b="b"/>
            <a:pathLst>
              <a:path w="2564" h="1065">
                <a:moveTo>
                  <a:pt x="1997" y="0"/>
                </a:moveTo>
                <a:cubicBezTo>
                  <a:pt x="2563" y="402"/>
                  <a:pt x="1659" y="756"/>
                  <a:pt x="1149" y="732"/>
                </a:cubicBezTo>
                <a:lnTo>
                  <a:pt x="649" y="765"/>
                </a:lnTo>
                <a:lnTo>
                  <a:pt x="150" y="832"/>
                </a:lnTo>
                <a:lnTo>
                  <a:pt x="0" y="1064"/>
                </a:lnTo>
              </a:path>
            </a:pathLst>
          </a:custGeom>
          <a:ln>
            <a:solidFill>
              <a:srgbClr val="000000"/>
            </a:solidFill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403" name="Formula 11"/>
              <p:cNvSpPr txBox="1"/>
              <p:nvPr/>
            </p:nvSpPr>
            <p:spPr>
              <a:xfrm>
                <a:off x="1324440" y="4445280"/>
                <a:ext cx="35557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4" name="TextShape 12"/>
          <p:cNvSpPr txBox="1"/>
          <p:nvPr/>
        </p:nvSpPr>
        <p:spPr>
          <a:xfrm>
            <a:off x="84600" y="4863600"/>
            <a:ext cx="9745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Θυμηθείτε ότι η ψ(r,θ,φ) καθορίζει τους κβαντικούς αριθμούς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ενέργειας και της τροχιακής στροφορμής (n, l,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αν εκτός από το σπιν έχουν την ίδια “θέση” (                  ),  δηλαδή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του ίδιους άλλους κβαντικούς αριθμούς (n, l,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τότε: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5" name="Formula 13"/>
              <p:cNvSpPr txBox="1"/>
              <p:nvPr/>
            </p:nvSpPr>
            <p:spPr>
              <a:xfrm>
                <a:off x="6940080" y="5592240"/>
                <a:ext cx="1402200" cy="41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6" name="Formula 14"/>
              <p:cNvSpPr txBox="1"/>
              <p:nvPr/>
            </p:nvSpPr>
            <p:spPr>
              <a:xfrm>
                <a:off x="161280" y="6151680"/>
                <a:ext cx="53575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7" name="TextShape 15"/>
          <p:cNvSpPr txBox="1"/>
          <p:nvPr/>
        </p:nvSpPr>
        <p:spPr>
          <a:xfrm>
            <a:off x="75600" y="6521400"/>
            <a:ext cx="9826200" cy="98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Και αφού η κυματοσυνάρτησή τους είναι μηδέν, η πιθανότητα να τα βρούμε έτσι είναι μηδέν! → ΔΗΛΑΔΗ: ποτέ δεν τα βρίσκεις με ολόιδιους κβαντικούς αριθμούς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08" name="TextShape 16"/>
          <p:cNvSpPr txBox="1"/>
          <p:nvPr/>
        </p:nvSpPr>
        <p:spPr>
          <a:xfrm>
            <a:off x="9327600" y="5995440"/>
            <a:ext cx="538200" cy="139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8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800" spc="-1" strike="noStrike">
              <a:latin typeface="Bitstream Vera Sa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429840" y="856440"/>
            <a:ext cx="8174880" cy="5486400"/>
          </a:xfrm>
          <a:prstGeom prst="rect">
            <a:avLst/>
          </a:prstGeom>
          <a:ln>
            <a:noFill/>
          </a:ln>
        </p:spPr>
      </p:pic>
      <p:sp>
        <p:nvSpPr>
          <p:cNvPr id="410" name="TextShape 1"/>
          <p:cNvSpPr txBox="1"/>
          <p:nvPr/>
        </p:nvSpPr>
        <p:spPr>
          <a:xfrm>
            <a:off x="120600" y="76680"/>
            <a:ext cx="98298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Οι καταστάσεις με  S=1 είναι “συμμετρικές” καταστάσεις ενός συστήματος δύο ταυτόσημων νουκλεονίων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3776400" y="956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68760" y="6392880"/>
            <a:ext cx="9912960" cy="62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ΟΛΕΣ οι καταστάσεις με το ίδιο S έχουν την ίδια συμμετρία ως προς την εναλλαγή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1 ↔ 2. Π.χ., οι S=1 είναι ΌΛΕΣ συμμετρικές, αφου η |S=1, Sz=+1&gt; είναι συμμετρική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8600" y="1022400"/>
            <a:ext cx="9709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(parity)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δυναμικό – δυναμικό Ykawa, σύστημα δευτερίου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1 όλο, Κε. 2 (παρ. 2.4-2.6), Κεφ. 3 (παρ. 3.3 και 3.4), Παράρτημα Γ (κυρίως Γ.2,3,4).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Ελευθεριάδη: κεφ. 6, παρ 6.1, 6.2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6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Εκτίμηση βάθους πηγαδιού για το δυναμικό νουκλεονίων – Ενέγεια Fermi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5.1-5.2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Κλείσιμο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) 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456480" y="1148400"/>
            <a:ext cx="9464040" cy="5943600"/>
          </a:xfrm>
          <a:prstGeom prst="rect">
            <a:avLst/>
          </a:prstGeom>
          <a:ln>
            <a:noFill/>
          </a:ln>
        </p:spPr>
      </p:pic>
      <p:sp>
        <p:nvSpPr>
          <p:cNvPr id="415" name="TextShape 1"/>
          <p:cNvSpPr txBox="1"/>
          <p:nvPr/>
        </p:nvSpPr>
        <p:spPr>
          <a:xfrm>
            <a:off x="540000" y="8100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Αλληλεπίδραση νουκελονίου-νουκλεονίου – “δυναμικό Παρισιού”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16" name="" descr=""/>
          <p:cNvPicPr/>
          <p:nvPr/>
        </p:nvPicPr>
        <p:blipFill>
          <a:blip r:embed=""/>
          <a:stretch/>
        </p:blipFill>
        <p:spPr>
          <a:xfrm>
            <a:off x="456480" y="1148760"/>
            <a:ext cx="9464040" cy="5943600"/>
          </a:xfrm>
          <a:prstGeom prst="rect">
            <a:avLst/>
          </a:prstGeom>
          <a:ln>
            <a:noFill/>
          </a:ln>
        </p:spPr>
      </p:pic>
      <p:sp>
        <p:nvSpPr>
          <p:cNvPr id="417" name="TextShape 2"/>
          <p:cNvSpPr txBox="1"/>
          <p:nvPr/>
        </p:nvSpPr>
        <p:spPr>
          <a:xfrm>
            <a:off x="1323000" y="1094400"/>
            <a:ext cx="2743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Απωστικό κέντρο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18" name="Line 3"/>
          <p:cNvSpPr/>
          <p:nvPr/>
        </p:nvSpPr>
        <p:spPr>
          <a:xfrm flipH="1">
            <a:off x="865800" y="1323000"/>
            <a:ext cx="9144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Line 4"/>
          <p:cNvSpPr/>
          <p:nvPr/>
        </p:nvSpPr>
        <p:spPr>
          <a:xfrm>
            <a:off x="1780200" y="1323000"/>
            <a:ext cx="11430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TextShape 5"/>
          <p:cNvSpPr txBox="1"/>
          <p:nvPr/>
        </p:nvSpPr>
        <p:spPr>
          <a:xfrm>
            <a:off x="2763000" y="5306400"/>
            <a:ext cx="3409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Έχει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1" name="TextShape 6"/>
          <p:cNvSpPr txBox="1"/>
          <p:nvPr/>
        </p:nvSpPr>
        <p:spPr>
          <a:xfrm>
            <a:off x="4294800" y="1058400"/>
            <a:ext cx="5965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Δυναμικό = άθροισμα διαφόρων όρων: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2" name="Line 7"/>
          <p:cNvSpPr/>
          <p:nvPr/>
        </p:nvSpPr>
        <p:spPr>
          <a:xfrm>
            <a:off x="7266600" y="7086600"/>
            <a:ext cx="914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Line 8"/>
          <p:cNvSpPr/>
          <p:nvPr/>
        </p:nvSpPr>
        <p:spPr>
          <a:xfrm>
            <a:off x="7351200" y="7086600"/>
            <a:ext cx="22014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9"/>
          <p:cNvSpPr/>
          <p:nvPr/>
        </p:nvSpPr>
        <p:spPr>
          <a:xfrm>
            <a:off x="9781200" y="5907600"/>
            <a:ext cx="228600" cy="685800"/>
          </a:xfrm>
          <a:custGeom>
            <a:avLst/>
            <a:gdLst/>
            <a:ahLst/>
            <a:rect l="0" t="0" r="r" b="b"/>
            <a:pathLst>
              <a:path w="637" h="1907">
                <a:moveTo>
                  <a:pt x="0" y="0"/>
                </a:moveTo>
                <a:cubicBezTo>
                  <a:pt x="159" y="0"/>
                  <a:pt x="318" y="79"/>
                  <a:pt x="318" y="158"/>
                </a:cubicBezTo>
                <a:lnTo>
                  <a:pt x="318" y="794"/>
                </a:lnTo>
                <a:cubicBezTo>
                  <a:pt x="318" y="873"/>
                  <a:pt x="477" y="953"/>
                  <a:pt x="636" y="953"/>
                </a:cubicBezTo>
                <a:cubicBezTo>
                  <a:pt x="477" y="953"/>
                  <a:pt x="318" y="1032"/>
                  <a:pt x="318" y="1111"/>
                </a:cubicBezTo>
                <a:lnTo>
                  <a:pt x="318" y="1747"/>
                </a:lnTo>
                <a:cubicBezTo>
                  <a:pt x="318" y="1826"/>
                  <a:pt x="159" y="1906"/>
                  <a:pt x="0" y="190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Freeform 10"/>
          <p:cNvSpPr/>
          <p:nvPr/>
        </p:nvSpPr>
        <p:spPr>
          <a:xfrm>
            <a:off x="9265320" y="6229080"/>
            <a:ext cx="793440" cy="1057320"/>
          </a:xfrm>
          <a:custGeom>
            <a:avLst/>
            <a:gdLst/>
            <a:ahLst/>
            <a:rect l="0" t="0" r="r" b="b"/>
            <a:pathLst>
              <a:path w="2204" h="2937">
                <a:moveTo>
                  <a:pt x="0" y="2290"/>
                </a:moveTo>
                <a:cubicBezTo>
                  <a:pt x="323" y="2756"/>
                  <a:pt x="1065" y="2936"/>
                  <a:pt x="1394" y="2443"/>
                </a:cubicBezTo>
                <a:cubicBezTo>
                  <a:pt x="1705" y="1977"/>
                  <a:pt x="2121" y="1544"/>
                  <a:pt x="2158" y="916"/>
                </a:cubicBezTo>
                <a:lnTo>
                  <a:pt x="2203" y="357"/>
                </a:lnTo>
                <a:lnTo>
                  <a:pt x="1754" y="51"/>
                </a:lnTo>
                <a:lnTo>
                  <a:pt x="1753" y="0"/>
                </a:lnTo>
              </a:path>
            </a:pathLst>
          </a:custGeom>
          <a:ln w="54720">
            <a:solidFill>
              <a:srgbClr val="0000ff"/>
            </a:solidFill>
            <a:round/>
          </a:ln>
        </p:spPr>
      </p:sp>
      <p:sp>
        <p:nvSpPr>
          <p:cNvPr id="426" name="TextShape 11"/>
          <p:cNvSpPr txBox="1"/>
          <p:nvPr/>
        </p:nvSpPr>
        <p:spPr>
          <a:xfrm>
            <a:off x="311400" y="6645600"/>
            <a:ext cx="424548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(οι 3 παραπάνω με S=1 και το V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SO2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7" name="TextShape 12"/>
          <p:cNvSpPr txBox="1"/>
          <p:nvPr/>
        </p:nvSpPr>
        <p:spPr>
          <a:xfrm>
            <a:off x="6228000" y="3128400"/>
            <a:ext cx="2928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(S=0: αντισυμμετρικές)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8" name="TextShape 13"/>
          <p:cNvSpPr txBox="1"/>
          <p:nvPr/>
        </p:nvSpPr>
        <p:spPr>
          <a:xfrm>
            <a:off x="7481160" y="4208400"/>
            <a:ext cx="243468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(S=1: 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9" name="TextShape 14"/>
          <p:cNvSpPr txBox="1"/>
          <p:nvPr/>
        </p:nvSpPr>
        <p:spPr>
          <a:xfrm rot="16200000">
            <a:off x="-2592000" y="3757680"/>
            <a:ext cx="57366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u="sng">
                <a:solidFill>
                  <a:srgbClr val="0000ff"/>
                </a:solidFill>
                <a:uFillTx/>
                <a:latin typeface="Bitstream Vera Sans"/>
              </a:rPr>
              <a:t>Όχι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0" name="Line 15"/>
          <p:cNvSpPr/>
          <p:nvPr/>
        </p:nvSpPr>
        <p:spPr>
          <a:xfrm flipV="1">
            <a:off x="430200" y="3657600"/>
            <a:ext cx="712800" cy="27504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Line 16"/>
          <p:cNvSpPr/>
          <p:nvPr/>
        </p:nvSpPr>
        <p:spPr>
          <a:xfrm flipV="1">
            <a:off x="421200" y="3200400"/>
            <a:ext cx="2779200" cy="75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TextShape 17"/>
          <p:cNvSpPr txBox="1"/>
          <p:nvPr/>
        </p:nvSpPr>
        <p:spPr>
          <a:xfrm>
            <a:off x="8895600" y="5270400"/>
            <a:ext cx="12384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σύζευξη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σπιν-σπίν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3" name="CustomShape 18"/>
          <p:cNvSpPr/>
          <p:nvPr/>
        </p:nvSpPr>
        <p:spPr>
          <a:xfrm>
            <a:off x="5754240" y="5925240"/>
            <a:ext cx="4075560" cy="612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19"/>
          <p:cNvSpPr/>
          <p:nvPr/>
        </p:nvSpPr>
        <p:spPr>
          <a:xfrm>
            <a:off x="6132600" y="5295600"/>
            <a:ext cx="2818800" cy="61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156600" y="68760"/>
            <a:ext cx="9829800" cy="1006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400" spc="-1" strike="noStrike">
                <a:latin typeface="Bitstream Vera Sans"/>
              </a:rPr>
              <a:t>Γιατί ο μικρότερος πυρήνας είναι το δευτέριο (πρωτόνιο-νετρόνιο) και όχι άλλος;</a:t>
            </a:r>
            <a:endParaRPr b="0" lang="en-GB" sz="3400" spc="-1" strike="noStrike">
              <a:latin typeface="Bitstream Vera Sans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36000" y="1085400"/>
            <a:ext cx="9972000" cy="622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βασική κατάσταση συστήματος δύο νουκλεονίων έχει</a:t>
            </a:r>
            <a:r>
              <a:rPr b="1" lang="en-GB" sz="20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=0 μεταξύ των 2 νουκελονίων</a:t>
            </a:r>
            <a:r>
              <a:rPr b="0" lang="en-GB" sz="2000" spc="-1" strike="noStrike">
                <a:latin typeface="Bitstream Vera Sans"/>
              </a:rPr>
              <a:t>: συμμετρική </a:t>
            </a:r>
            <a:r>
              <a:rPr b="0" i="1" lang="en-GB" sz="2000" spc="-1" strike="noStrike">
                <a:latin typeface="Bitstream Vera Sans"/>
              </a:rPr>
              <a:t>χωρική κυμματοσυνάρτηση</a:t>
            </a:r>
            <a:r>
              <a:rPr b="0" lang="en-GB" sz="2000" spc="-1" strike="noStrike">
                <a:latin typeface="Bitstream Vera Sans"/>
              </a:rPr>
              <a:t>  ως προς </a:t>
            </a:r>
            <a:r>
              <a:rPr b="0" lang="en-GB" sz="2000" spc="-1" strike="noStrike">
                <a:latin typeface="Bitstream Vera Sans"/>
              </a:rPr>
              <a:t>την εναλλαγή των νουκελονίων (1 ↔ 2 ή </a:t>
            </a:r>
            <a:r>
              <a:rPr b="1" lang="en-GB" sz="2000" spc="-1" strike="noStrike">
                <a:latin typeface="Bitstream Vera Sans"/>
              </a:rPr>
              <a:t>r</a:t>
            </a:r>
            <a:r>
              <a:rPr b="0" lang="en-GB" sz="2000" spc="-1" strike="noStrike">
                <a:latin typeface="Bitstream Vera Sans"/>
              </a:rPr>
              <a:t> ↔ -</a:t>
            </a:r>
            <a:r>
              <a:rPr b="1" lang="en-GB" sz="2000" spc="-1" strike="noStrike">
                <a:latin typeface="Bitstream Vera Sans"/>
              </a:rPr>
              <a:t>r</a:t>
            </a:r>
            <a:r>
              <a:rPr b="0" lang="en-GB" sz="2000" spc="-1" strike="noStrike">
                <a:latin typeface="Bitstream Vera Sans"/>
              </a:rPr>
              <a:t>).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Αν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S=0</a:t>
            </a:r>
            <a:r>
              <a:rPr b="0" lang="en-GB" sz="2000" spc="-1" strike="noStrike">
                <a:latin typeface="Bitstream Vera Sans"/>
              </a:rPr>
              <a:t>, το μόνο δυναμικό είναι το κεντρικό V</a:t>
            </a:r>
            <a:r>
              <a:rPr b="0" lang="en-GB" sz="2000" spc="-1" strike="noStrike" baseline="-101000">
                <a:latin typeface="Bitstream Vera Sans"/>
              </a:rPr>
              <a:t>CO  </a:t>
            </a:r>
            <a:r>
              <a:rPr b="0" lang="en-GB" sz="2000" spc="-1" strike="noStrike">
                <a:latin typeface="Bitstream Vera Sans"/>
              </a:rPr>
              <a:t>(Σχήμα προηγούμενη σελ.): </a:t>
            </a:r>
            <a:r>
              <a:rPr b="0" lang="en-GB" sz="2000" spc="-1" strike="noStrike">
                <a:solidFill>
                  <a:srgbClr val="0066b3"/>
                </a:solidFill>
                <a:latin typeface="Bitstream Vera Sans"/>
              </a:rPr>
              <a:t>αλλά, φαίνεται ότι δεν  έχει αρκετό βάθος για δέσμιο σύστημα, γιατί το δευτέριο είναι S=1, και όχι S=0.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Από τις επιπλογές με S=1, γιατί πρωτόνιο-νετρόνιο (pn) και όχι pp ή nn;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H </a:t>
            </a:r>
            <a:r>
              <a:rPr b="0" i="1" lang="en-GB" sz="2000" spc="-1" strike="noStrike">
                <a:latin typeface="Bitstream Vera Sans"/>
              </a:rPr>
              <a:t>κυμματοσυνάρτηση σπιν</a:t>
            </a:r>
            <a:r>
              <a:rPr b="0" lang="en-GB" sz="2000" spc="-1" strike="noStrike">
                <a:latin typeface="Bitstream Vera Sans"/>
              </a:rPr>
              <a:t> με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S=1 είναι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συμμετρική</a:t>
            </a:r>
            <a:r>
              <a:rPr b="1" lang="en-GB" sz="2000" spc="-1" strike="noStrike">
                <a:latin typeface="Bitstream Vera Sans"/>
              </a:rPr>
              <a:t> ως προς την εναλλαγή των νουκελονίων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Ξέρουμε επίσης ότι </a:t>
            </a:r>
            <a:r>
              <a:rPr b="1" lang="en-GB" sz="2000" spc="-1" strike="noStrike">
                <a:latin typeface="Bitstream Vera Sans"/>
              </a:rPr>
              <a:t>ΔΕΝ γίνεται να έχουμε δύο </a:t>
            </a:r>
            <a:r>
              <a:rPr b="1" i="1" lang="en-GB" sz="2000" spc="-1" strike="noStrike">
                <a:latin typeface="Bitstream Vera Sans"/>
              </a:rPr>
              <a:t>ταυτόσημα φερμιόνια</a:t>
            </a:r>
            <a:r>
              <a:rPr b="1" lang="en-GB" sz="2000" spc="-1" strike="noStrike">
                <a:latin typeface="Bitstream Vera Sans"/>
              </a:rPr>
              <a:t> με </a:t>
            </a:r>
            <a:r>
              <a:rPr b="1" i="1" lang="en-GB" sz="2000" spc="-1" strike="noStrike">
                <a:latin typeface="Bitstream Vera Sans"/>
              </a:rPr>
              <a:t>ολική κυμματοσυνάρτηση</a:t>
            </a:r>
            <a:r>
              <a:rPr b="1" lang="en-GB" sz="2000" spc="-1" strike="noStrike">
                <a:latin typeface="Bitstream Vera Sans"/>
              </a:rPr>
              <a:t> συμμετρική</a:t>
            </a:r>
            <a:r>
              <a:rPr b="0" lang="en-GB" sz="2000" spc="-1" strike="noStrike">
                <a:latin typeface="Bitstream Vera Sans"/>
              </a:rPr>
              <a:t>,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  <a:ea typeface="Bitstream Vera Sans"/>
              </a:rPr>
              <a:t>οπότε, αφού με </a:t>
            </a:r>
            <a:r>
              <a:rPr b="0" lang="en-GB" sz="2000" spc="-1" strike="noStrike">
                <a:latin typeface="Bitstream Vera Sans"/>
              </a:rPr>
              <a:t> l=0 η χωρική κυμματοσυνάρτηση είναι ήδη συμμετρική,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δεν γίνεται να έχουμε </a:t>
            </a:r>
            <a:r>
              <a:rPr b="0" i="1" lang="en-GB" sz="2000" spc="-1" strike="noStrike">
                <a:solidFill>
                  <a:srgbClr val="0000ff"/>
                </a:solidFill>
                <a:latin typeface="Bitstream Vera Sans"/>
              </a:rPr>
              <a:t>ταυτόσημα φερμιόνια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, δηλ. δεν γίνεται να έχουμε πρωτόνιο-πρωτόνιο ή νετρόνιο-νετρόνιο.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κι έτσι μένει το πρωτόνιο-νετρόνιο μόνη επιλογή για να το σύστημα 2 νουκλεονίων!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7" name="TextShape 3"/>
          <p:cNvSpPr txBox="1"/>
          <p:nvPr/>
        </p:nvSpPr>
        <p:spPr>
          <a:xfrm>
            <a:off x="6081840" y="2900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300240" y="914040"/>
            <a:ext cx="9418320" cy="5943600"/>
          </a:xfrm>
          <a:prstGeom prst="rect">
            <a:avLst/>
          </a:prstGeom>
          <a:ln>
            <a:noFill/>
          </a:ln>
        </p:spPr>
      </p:pic>
      <p:sp>
        <p:nvSpPr>
          <p:cNvPr id="439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Δευτέριο (1)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 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7432200" y="3272400"/>
            <a:ext cx="914400" cy="4212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4"/>
          <p:cNvSpPr/>
          <p:nvPr/>
        </p:nvSpPr>
        <p:spPr>
          <a:xfrm flipH="1">
            <a:off x="7808400" y="2827800"/>
            <a:ext cx="6858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5"/>
          <p:cNvSpPr txBox="1"/>
          <p:nvPr/>
        </p:nvSpPr>
        <p:spPr>
          <a:xfrm>
            <a:off x="8506800" y="2286000"/>
            <a:ext cx="1570680" cy="9676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Πυρηνική”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Μαγνητόνη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 baseline="-101000"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Δευτέριο (2) 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300600" y="829440"/>
            <a:ext cx="9372600" cy="594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541800" y="5679000"/>
            <a:ext cx="9023400" cy="91440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TextShape 2"/>
          <p:cNvSpPr txBox="1"/>
          <p:nvPr/>
        </p:nvSpPr>
        <p:spPr>
          <a:xfrm>
            <a:off x="504000" y="232560"/>
            <a:ext cx="9071640" cy="639684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000" spc="-1" strike="noStrike">
                <a:latin typeface="Arial"/>
              </a:rPr>
              <a:t>2. Πυρήνες με δέσμια νουκλεόνια - τα πρωτόνια και τα νετρόνια σε  διαφορτετικά πηγάδια δυναμικού </a:t>
            </a:r>
            <a:br/>
            <a:br/>
            <a:r>
              <a:rPr b="1" lang="en-GB" sz="4000" spc="-1" strike="noStrike">
                <a:latin typeface="Arial"/>
              </a:rPr>
              <a:t>Ενέργεια Fermi και βάθος πηγαδιών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Δέσμιο σύστημα </a:t>
            </a:r>
            <a:r>
              <a:rPr b="1" lang="en-GB" sz="2800" spc="-1" strike="noStrike">
                <a:solidFill>
                  <a:srgbClr val="0000ff"/>
                </a:solidFill>
                <a:latin typeface="Arial"/>
              </a:rPr>
              <a:t>φερμιονίων</a:t>
            </a: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 σε πηγάδι δυναμικού →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υπάρχουν ενεργειακές στάθμες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 που συμπληρώνονται από το βάθος του πηγαδιού και πρός τα πάνω, μέχρι μια ενέργεια που τη λέμε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Ενέργεια Fermi (Ε</a:t>
            </a:r>
            <a:r>
              <a:rPr b="0" lang="en-GB" sz="2800" spc="-1" strike="noStrike" baseline="-101000">
                <a:solidFill>
                  <a:srgbClr val="ff0000"/>
                </a:solidFill>
                <a:latin typeface="Arial"/>
              </a:rPr>
              <a:t>F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)</a:t>
            </a:r>
            <a:br/>
            <a:br/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→  θα δούμε τώρα έναν γρήγορο τρόπο να βρούμε πόσο περίπου βάθος έχει αυτό το πηγάδι δυναμικού.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1152720" y="723240"/>
            <a:ext cx="7076880" cy="4390560"/>
          </a:xfrm>
          <a:prstGeom prst="rect">
            <a:avLst/>
          </a:prstGeom>
          <a:ln>
            <a:noFill/>
          </a:ln>
        </p:spPr>
      </p:pic>
      <p:pic>
        <p:nvPicPr>
          <p:cNvPr id="450" name="" descr=""/>
          <p:cNvPicPr/>
          <p:nvPr/>
        </p:nvPicPr>
        <p:blipFill>
          <a:blip r:embed="rId2"/>
          <a:stretch/>
        </p:blipFill>
        <p:spPr>
          <a:xfrm>
            <a:off x="1935000" y="5229720"/>
            <a:ext cx="6172200" cy="1828800"/>
          </a:xfrm>
          <a:prstGeom prst="rect">
            <a:avLst/>
          </a:prstGeom>
          <a:ln>
            <a:noFill/>
          </a:ln>
        </p:spPr>
      </p:pic>
      <p:sp>
        <p:nvSpPr>
          <p:cNvPr id="451" name="TextShape 2"/>
          <p:cNvSpPr txBox="1"/>
          <p:nvPr/>
        </p:nvSpPr>
        <p:spPr>
          <a:xfrm>
            <a:off x="182880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560916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3" name="TextShape 4"/>
          <p:cNvSpPr txBox="1"/>
          <p:nvPr/>
        </p:nvSpPr>
        <p:spPr>
          <a:xfrm>
            <a:off x="8060760" y="66276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Δυναμικό Coulomb,όταν έξω </a:t>
            </a:r>
            <a:r>
              <a:rPr b="0" lang="en-GB" sz="1500" spc="-1" strike="noStrike">
                <a:solidFill>
                  <a:srgbClr val="0000ff"/>
                </a:solidFill>
                <a:latin typeface="Bitstream Vera Sans"/>
              </a:rPr>
              <a:t>απ'τον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54" name="Line 5"/>
          <p:cNvSpPr/>
          <p:nvPr/>
        </p:nvSpPr>
        <p:spPr>
          <a:xfrm flipH="1">
            <a:off x="7387200" y="842400"/>
            <a:ext cx="6858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TextShape 6"/>
          <p:cNvSpPr txBox="1"/>
          <p:nvPr/>
        </p:nvSpPr>
        <p:spPr>
          <a:xfrm>
            <a:off x="8169120" y="2751120"/>
            <a:ext cx="1910880" cy="337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 και ενέργεια ασσυμετρίας (Ν-Ζ),όταν μέσα στον πυρήνα → υπερυψώνει το πηγάδι πρωτονίων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κατά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U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56" name="Line 7"/>
          <p:cNvSpPr/>
          <p:nvPr/>
        </p:nvSpPr>
        <p:spPr>
          <a:xfrm>
            <a:off x="8951400" y="5740200"/>
            <a:ext cx="228600" cy="0"/>
          </a:xfrm>
          <a:prstGeom prst="line">
            <a:avLst/>
          </a:prstGeom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8"/>
          <p:cNvSpPr/>
          <p:nvPr/>
        </p:nvSpPr>
        <p:spPr>
          <a:xfrm flipH="1" flipV="1">
            <a:off x="7315200" y="2743200"/>
            <a:ext cx="9144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TextShape 9"/>
          <p:cNvSpPr txBox="1"/>
          <p:nvPr/>
        </p:nvSpPr>
        <p:spPr>
          <a:xfrm>
            <a:off x="6708600" y="6291000"/>
            <a:ext cx="3200400" cy="70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Σχήμα 5.1 και εξίσωση 5.1 του βιβλίου σας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9" name="TextShape 10"/>
          <p:cNvSpPr txBox="1"/>
          <p:nvPr/>
        </p:nvSpPr>
        <p:spPr>
          <a:xfrm>
            <a:off x="8061120" y="1671120"/>
            <a:ext cx="2057400" cy="102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Συνεισφορά δυναμικού Coulomb,όταν μέσα τον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60" name="Line 11"/>
          <p:cNvSpPr/>
          <p:nvPr/>
        </p:nvSpPr>
        <p:spPr>
          <a:xfrm flipH="1">
            <a:off x="6064560" y="2057400"/>
            <a:ext cx="1936440" cy="25308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" descr=""/>
          <p:cNvPicPr/>
          <p:nvPr/>
        </p:nvPicPr>
        <p:blipFill>
          <a:blip r:embed="rId1"/>
          <a:stretch/>
        </p:blipFill>
        <p:spPr>
          <a:xfrm>
            <a:off x="963720" y="2151000"/>
            <a:ext cx="6592680" cy="4572000"/>
          </a:xfrm>
          <a:prstGeom prst="rect">
            <a:avLst/>
          </a:prstGeom>
          <a:ln>
            <a:noFill/>
          </a:ln>
        </p:spPr>
      </p:pic>
      <p:sp>
        <p:nvSpPr>
          <p:cNvPr id="462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1587600" y="-3608640"/>
            <a:ext cx="11455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Πηγάδι δυναμικού – δέσμιο σύστημα με φερμιόνια → ενεργειακά επίπεδα από το βάθος πρός πάνω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486000" y="878040"/>
            <a:ext cx="9349200" cy="159696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Δέσμιο σύστημα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φερμιονίων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σε πηγάδι δυναμικού →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ενεργειακές στάθμες, συμπληρωμένες από το βάθος του πηγαδιού και πρός τα πάνω,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μέχρι μια ενέργεια που τη λέμε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Ενέργεια Fermi (Ε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65" name="TextShape 4"/>
          <p:cNvSpPr txBox="1"/>
          <p:nvPr/>
        </p:nvSpPr>
        <p:spPr>
          <a:xfrm>
            <a:off x="7556400" y="239040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Coulomb,όταν έξω απ'τον πυρήνα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66" name="Line 5"/>
          <p:cNvSpPr/>
          <p:nvPr/>
        </p:nvSpPr>
        <p:spPr>
          <a:xfrm flipH="1">
            <a:off x="6870600" y="2619000"/>
            <a:ext cx="685800" cy="228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TextShape 6"/>
          <p:cNvSpPr txBox="1"/>
          <p:nvPr/>
        </p:nvSpPr>
        <p:spPr>
          <a:xfrm>
            <a:off x="258480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8" name="TextShape 7"/>
          <p:cNvSpPr txBox="1"/>
          <p:nvPr/>
        </p:nvSpPr>
        <p:spPr>
          <a:xfrm>
            <a:off x="539316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9" name="CustomShape 8"/>
          <p:cNvSpPr/>
          <p:nvPr/>
        </p:nvSpPr>
        <p:spPr>
          <a:xfrm>
            <a:off x="4159800" y="4384800"/>
            <a:ext cx="685800" cy="685800"/>
          </a:xfrm>
          <a:prstGeom prst="ellipse">
            <a:avLst/>
          </a:prstGeom>
          <a:noFill/>
          <a:ln w="73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TextShape 9"/>
          <p:cNvSpPr txBox="1"/>
          <p:nvPr/>
        </p:nvSpPr>
        <p:spPr>
          <a:xfrm>
            <a:off x="216000" y="6449400"/>
            <a:ext cx="100584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του τελευταίου νουκλεονίου =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 Ενέργεια διαχωρισμού του = Sn(N,Z)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1" name="Freeform 10"/>
          <p:cNvSpPr/>
          <p:nvPr/>
        </p:nvSpPr>
        <p:spPr>
          <a:xfrm>
            <a:off x="1613520" y="3554640"/>
            <a:ext cx="553320" cy="2967840"/>
          </a:xfrm>
          <a:custGeom>
            <a:avLst/>
            <a:gdLst/>
            <a:ahLst/>
            <a:rect l="0" t="0" r="r" b="b"/>
            <a:pathLst>
              <a:path w="1537" h="8244">
                <a:moveTo>
                  <a:pt x="112" y="8243"/>
                </a:moveTo>
                <a:cubicBezTo>
                  <a:pt x="13" y="7704"/>
                  <a:pt x="116" y="7154"/>
                  <a:pt x="61" y="6615"/>
                </a:cubicBezTo>
                <a:cubicBezTo>
                  <a:pt x="0" y="6016"/>
                  <a:pt x="299" y="5465"/>
                  <a:pt x="315" y="4885"/>
                </a:cubicBezTo>
                <a:cubicBezTo>
                  <a:pt x="332" y="4288"/>
                  <a:pt x="529" y="3750"/>
                  <a:pt x="875" y="3257"/>
                </a:cubicBezTo>
                <a:cubicBezTo>
                  <a:pt x="1178" y="2826"/>
                  <a:pt x="986" y="2240"/>
                  <a:pt x="977" y="1730"/>
                </a:cubicBezTo>
                <a:cubicBezTo>
                  <a:pt x="967" y="1152"/>
                  <a:pt x="1038" y="513"/>
                  <a:pt x="1485" y="102"/>
                </a:cubicBezTo>
                <a:lnTo>
                  <a:pt x="1536" y="0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72" name="Freeform 11"/>
          <p:cNvSpPr/>
          <p:nvPr/>
        </p:nvSpPr>
        <p:spPr>
          <a:xfrm>
            <a:off x="4309560" y="2309040"/>
            <a:ext cx="671760" cy="2107080"/>
          </a:xfrm>
          <a:custGeom>
            <a:avLst/>
            <a:gdLst/>
            <a:ahLst/>
            <a:rect l="0" t="0" r="r" b="b"/>
            <a:pathLst>
              <a:path w="1866" h="5853">
                <a:moveTo>
                  <a:pt x="0" y="0"/>
                </a:moveTo>
                <a:cubicBezTo>
                  <a:pt x="66" y="655"/>
                  <a:pt x="399" y="1211"/>
                  <a:pt x="815" y="1781"/>
                </a:cubicBezTo>
                <a:cubicBezTo>
                  <a:pt x="1157" y="2249"/>
                  <a:pt x="1239" y="2849"/>
                  <a:pt x="1272" y="3460"/>
                </a:cubicBezTo>
                <a:cubicBezTo>
                  <a:pt x="1302" y="4015"/>
                  <a:pt x="1865" y="4443"/>
                  <a:pt x="1781" y="5038"/>
                </a:cubicBezTo>
                <a:lnTo>
                  <a:pt x="1578" y="5597"/>
                </a:lnTo>
                <a:lnTo>
                  <a:pt x="1323" y="5852"/>
                </a:lnTo>
              </a:path>
            </a:pathLst>
          </a:cu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73" name="TextShape 12"/>
          <p:cNvSpPr txBox="1"/>
          <p:nvPr/>
        </p:nvSpPr>
        <p:spPr>
          <a:xfrm>
            <a:off x="6899400" y="3718800"/>
            <a:ext cx="3131280" cy="26996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Bάθος του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Πηγαδιού δυναμικού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=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Fermi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+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σύνδεσης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του “τελευταίου”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νουκλεονίου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228600" y="58320"/>
            <a:ext cx="82296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Παράρτημα Β βιβλίου σας C&amp;G, πυκνότητα καταστάσεων , σε κυβικό κουτί.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7433280" y="756360"/>
            <a:ext cx="2133720" cy="185904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4"/>
          <p:cNvSpPr/>
          <p:nvPr/>
        </p:nvSpPr>
        <p:spPr>
          <a:xfrm>
            <a:off x="9471600" y="1249560"/>
            <a:ext cx="380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Bitstream Vera Sans"/>
                <a:ea typeface="Bitstream Vera Sans"/>
              </a:rPr>
              <a:t>L</a:t>
            </a:r>
            <a:endParaRPr b="0" lang="en-GB" sz="1800" spc="-1" strike="noStrike">
              <a:latin typeface="Bitstream Vera Sans"/>
            </a:endParaRPr>
          </a:p>
        </p:txBody>
      </p:sp>
      <p:cxnSp>
        <p:nvCxnSpPr>
          <p:cNvPr id="478" name="Line 5"/>
          <p:cNvCxnSpPr/>
          <p:nvPr/>
        </p:nvCxnSpPr>
        <p:spPr>
          <a:xfrm>
            <a:off x="7433280" y="2584800"/>
            <a:ext cx="2667240" cy="2160"/>
          </a:xfrm>
          <a:prstGeom prst="straightConnector1">
            <a:avLst/>
          </a:prstGeom>
          <a:ln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79" name="Line 6"/>
          <p:cNvCxnSpPr/>
          <p:nvPr/>
        </p:nvCxnSpPr>
        <p:spPr>
          <a:xfrm flipV="1">
            <a:off x="7430400" y="527400"/>
            <a:ext cx="2160" cy="2057760"/>
          </a:xfrm>
          <a:prstGeom prst="straightConnector1">
            <a:avLst/>
          </a:prstGeom>
          <a:ln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80" name="Line 7"/>
          <p:cNvCxnSpPr/>
          <p:nvPr/>
        </p:nvCxnSpPr>
        <p:spPr>
          <a:xfrm flipV="1">
            <a:off x="7433280" y="603360"/>
            <a:ext cx="1295640" cy="1981800"/>
          </a:xfrm>
          <a:prstGeom prst="straightConnector1">
            <a:avLst/>
          </a:prstGeom>
          <a:ln w="38160">
            <a:solidFill>
              <a:srgbClr val="000000"/>
            </a:solidFill>
            <a:custDash>
              <a:ds d="300000" sp="200000"/>
            </a:custDash>
            <a:bevel/>
            <a:tailEnd len="med" type="arrow" w="med"/>
          </a:ln>
        </p:spPr>
      </p:cxnSp>
      <p:sp>
        <p:nvSpPr>
          <p:cNvPr id="481" name="Line 8"/>
          <p:cNvSpPr/>
          <p:nvPr/>
        </p:nvSpPr>
        <p:spPr>
          <a:xfrm>
            <a:off x="7890480" y="756360"/>
            <a:ext cx="0" cy="106704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82" name="Object 9"/>
          <p:cNvGraphicFramePr/>
          <p:nvPr/>
        </p:nvGraphicFramePr>
        <p:xfrm>
          <a:off x="448200" y="2718720"/>
          <a:ext cx="9574200" cy="271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8200" y="2718720"/>
                    <a:ext cx="9574200" cy="27194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484" name="CustomShape 10"/>
          <p:cNvSpPr/>
          <p:nvPr/>
        </p:nvSpPr>
        <p:spPr>
          <a:xfrm>
            <a:off x="115920" y="5751360"/>
            <a:ext cx="9942480" cy="12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Για κάθε Ε αντιστοιχεί ένα και μόνο ένα </a:t>
            </a:r>
            <a:r>
              <a:rPr b="0" lang="en-US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k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Καθε μιά τιμή του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k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μπορώ να την αποκτήσω από διαφορετικούς συνδυασμούς των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x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y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z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.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Κάθε συγκεκριμένος συνδυασμός 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(n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x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y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z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)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ορίζει μία μόνο </a:t>
            </a:r>
            <a:r>
              <a:rPr b="1" lang="el-GR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κατάσταση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1800" spc="-1" strike="noStrike" u="sng">
                <a:uFillTx/>
                <a:latin typeface="Bitstream Vera Sans"/>
                <a:ea typeface="Bitstream Vera Sans"/>
              </a:rPr>
              <a:t>Ερώτηση: </a:t>
            </a:r>
            <a:r>
              <a:rPr b="1" lang="el-GR" sz="1800" spc="-1" strike="noStrike">
                <a:latin typeface="Bitstream Vera Sans"/>
                <a:ea typeface="Bitstream Vera Sans"/>
              </a:rPr>
              <a:t>Πόσες καταστάσεις υπάρχουν για Ε≤Εο ή αντίστοιχα για </a:t>
            </a:r>
            <a:r>
              <a:rPr b="1" lang="en-US" sz="1800" spc="-1" strike="noStrike">
                <a:latin typeface="Bitstream Vera Sans"/>
                <a:ea typeface="Bitstream Vera Sans"/>
              </a:rPr>
              <a:t>k≤ko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5" name="Line 11"/>
          <p:cNvSpPr/>
          <p:nvPr/>
        </p:nvSpPr>
        <p:spPr>
          <a:xfrm>
            <a:off x="487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12"/>
          <p:cNvSpPr/>
          <p:nvPr/>
        </p:nvSpPr>
        <p:spPr>
          <a:xfrm>
            <a:off x="595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Line 13"/>
          <p:cNvSpPr/>
          <p:nvPr/>
        </p:nvSpPr>
        <p:spPr>
          <a:xfrm>
            <a:off x="7074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Line 14"/>
          <p:cNvSpPr/>
          <p:nvPr/>
        </p:nvSpPr>
        <p:spPr>
          <a:xfrm flipH="1" flipV="1">
            <a:off x="9419400" y="3814200"/>
            <a:ext cx="228600" cy="1600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TextShape 15"/>
          <p:cNvSpPr txBox="1"/>
          <p:nvPr/>
        </p:nvSpPr>
        <p:spPr>
          <a:xfrm>
            <a:off x="6400800" y="5306400"/>
            <a:ext cx="3584880" cy="784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Σημείωση: τα </a:t>
            </a:r>
            <a:r>
              <a:rPr b="0" lang="en-GB" sz="2000" spc="-1" strike="noStrike">
                <a:latin typeface="Bitstream Vera Sans"/>
              </a:rPr>
              <a:t>n</a:t>
            </a:r>
            <a:r>
              <a:rPr b="0" lang="en-GB" sz="2000" spc="-1" strike="noStrike" baseline="-101000">
                <a:latin typeface="Bitstream Vera Sans"/>
              </a:rPr>
              <a:t>x</a:t>
            </a:r>
            <a:r>
              <a:rPr b="0" lang="en-GB" sz="2000" spc="-1" strike="noStrike">
                <a:latin typeface="Bitstream Vera Sans"/>
              </a:rPr>
              <a:t>, n</a:t>
            </a:r>
            <a:r>
              <a:rPr b="0" lang="en-GB" sz="2000" spc="-1" strike="noStrike" baseline="-101000">
                <a:latin typeface="Bitstream Vera Sans"/>
              </a:rPr>
              <a:t>y</a:t>
            </a:r>
            <a:r>
              <a:rPr b="0" lang="en-GB" sz="2000" spc="-1" strike="noStrike">
                <a:latin typeface="Bitstream Vera Sans"/>
              </a:rPr>
              <a:t>,n</a:t>
            </a:r>
            <a:r>
              <a:rPr b="0" lang="en-GB" sz="2000" spc="-1" strike="noStrike" baseline="-101000">
                <a:latin typeface="Bitstream Vera Sans"/>
              </a:rPr>
              <a:t>z </a:t>
            </a:r>
            <a:r>
              <a:rPr b="0" lang="en-GB" sz="1600" spc="-1" strike="noStrike">
                <a:latin typeface="Bitstream Vera Sans"/>
              </a:rPr>
              <a:t>είναι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latin typeface="Bitstream Vera Sans"/>
              </a:rPr>
              <a:t>   </a:t>
            </a:r>
            <a:r>
              <a:rPr b="0" lang="en-GB" sz="1600" spc="-1" strike="noStrike">
                <a:latin typeface="Bitstream Vera Sans"/>
              </a:rPr>
              <a:t>θετικά, και τα </a:t>
            </a:r>
            <a:r>
              <a:rPr b="0" lang="en-GB" sz="1800" spc="-1" strike="noStrike">
                <a:latin typeface="Bitstream Vera Sans"/>
              </a:rPr>
              <a:t>k</a:t>
            </a:r>
            <a:r>
              <a:rPr b="0" lang="en-GB" sz="2172" spc="-1" strike="noStrike" baseline="-101000">
                <a:latin typeface="Bitstream Vera Sans"/>
              </a:rPr>
              <a:t>x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01000">
                <a:latin typeface="Bitstream Vera Sans"/>
              </a:rPr>
              <a:t>y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01000">
                <a:latin typeface="Bitstream Vera Sans"/>
              </a:rPr>
              <a:t>z</a:t>
            </a:r>
            <a:r>
              <a:rPr b="0" lang="en-GB" sz="1600" spc="-1" strike="noStrike">
                <a:latin typeface="Bitstream Vera Sans"/>
              </a:rPr>
              <a:t> επίσης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90" name="TextShape 16"/>
          <p:cNvSpPr txBox="1"/>
          <p:nvPr/>
        </p:nvSpPr>
        <p:spPr>
          <a:xfrm>
            <a:off x="7057800" y="547200"/>
            <a:ext cx="3621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y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1" name="TextShape 17"/>
          <p:cNvSpPr txBox="1"/>
          <p:nvPr/>
        </p:nvSpPr>
        <p:spPr>
          <a:xfrm>
            <a:off x="8569800" y="223560"/>
            <a:ext cx="36072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x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2" name="TextShape 18"/>
          <p:cNvSpPr txBox="1"/>
          <p:nvPr/>
        </p:nvSpPr>
        <p:spPr>
          <a:xfrm>
            <a:off x="9685800" y="2599920"/>
            <a:ext cx="3438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z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3" name="Line 19"/>
          <p:cNvSpPr/>
          <p:nvPr/>
        </p:nvSpPr>
        <p:spPr>
          <a:xfrm flipV="1">
            <a:off x="9673200" y="757800"/>
            <a:ext cx="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Line 20"/>
          <p:cNvSpPr/>
          <p:nvPr/>
        </p:nvSpPr>
        <p:spPr>
          <a:xfrm flipV="1">
            <a:off x="9673200" y="1622160"/>
            <a:ext cx="0" cy="4572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TextShape 21"/>
          <p:cNvSpPr txBox="1"/>
          <p:nvPr/>
        </p:nvSpPr>
        <p:spPr>
          <a:xfrm>
            <a:off x="2451600" y="1530000"/>
            <a:ext cx="4948200" cy="12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Στάσιμο κύμα σε κουτί:                     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ημίτονα και συνημίτονα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0 όταν x,y,z = 0 ή 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→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ψ(x,y,z) = μόνο ημίτονα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με kx, ky, kz ακέραια πολλαπλάσια του π/L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96" name="Line 22"/>
          <p:cNvSpPr/>
          <p:nvPr/>
        </p:nvSpPr>
        <p:spPr>
          <a:xfrm flipV="1">
            <a:off x="4464000" y="5065200"/>
            <a:ext cx="9144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97" name="Formula 23"/>
              <p:cNvSpPr txBox="1"/>
              <p:nvPr/>
            </p:nvSpPr>
            <p:spPr>
              <a:xfrm>
                <a:off x="531720" y="3215880"/>
                <a:ext cx="5670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8" name="Formula 24"/>
              <p:cNvSpPr txBox="1"/>
              <p:nvPr/>
            </p:nvSpPr>
            <p:spPr>
              <a:xfrm>
                <a:off x="7817040" y="4579920"/>
                <a:ext cx="149976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E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9" name="Line 25"/>
          <p:cNvSpPr/>
          <p:nvPr/>
        </p:nvSpPr>
        <p:spPr>
          <a:xfrm>
            <a:off x="5943600" y="4764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Line 26"/>
          <p:cNvSpPr/>
          <p:nvPr/>
        </p:nvSpPr>
        <p:spPr>
          <a:xfrm>
            <a:off x="5886000" y="5011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03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04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sp>
        <p:nvSpPr>
          <p:cNvPr id="505" name="TextShape 3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TextShape 5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8" name="Line 6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Freeform 7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10" name="CustomShape 8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Freeform 9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12" name="CustomShape 10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Freeform 11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14" name="TextShape 12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15" name="TextShape 13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16" name="CustomShape 14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Line 15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1188000"/>
            <a:ext cx="9071640" cy="43851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1. Για τα άτομα γνωρίζουμε ότι περιγράφουμε τις καταστάσεις τους με την εξίσωση Schroedinger και το δυναμικό Coulomb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Για τους πυρήνες, τι δυναμικό να χρησιμοποιήσουμε;</a:t>
            </a:r>
            <a:r>
              <a:rPr b="0" lang="en-GB" sz="4400" spc="-1" strike="noStrike">
                <a:latin typeface="Arial"/>
              </a:rPr>
              <a:t> </a:t>
            </a:r>
            <a:endParaRPr b="0" lang="en-GB" sz="4400" spc="-1" strike="noStrike"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20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21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22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23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24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sp>
        <p:nvSpPr>
          <p:cNvPr id="525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7" name="TextShape 6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8" name="CustomShape 7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TextShape 8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30" name="Line 9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Freeform 10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32" name="CustomShape 11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Freeform 12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34" name="CustomShape 13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Freeform 14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36" name="TextShape 15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37" name="TextShape 16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38" name="CustomShape 17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18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42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43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44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45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46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47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48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0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1" name="TextShape 7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2" name="Line 8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TextShape 9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1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TextShape 12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7" name="Line 13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Freeform 14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59" name="CustomShape 15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Freeform 16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61" name="CustomShape 17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Freeform 18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63" name="TextShape 19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4" name="TextShape 20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65" name="CustomShape 21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2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3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69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70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71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72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73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74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75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76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7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sp>
        <p:nvSpPr>
          <p:cNvPr id="578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9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0" name="TextShape 7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1" name="TextShape 8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2" name="Line 9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TextShape 10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4" name="CustomShape 11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12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TextShape 13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7" name="Line 14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Freeform 15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89" name="CustomShape 16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Freeform 17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91" name="CustomShape 18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Freeform 19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93" name="TextShape 20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94" name="TextShape 21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95" name="CustomShape 22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3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4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25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01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602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603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604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605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606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607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8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pic>
        <p:nvPicPr>
          <p:cNvPr id="609" name="" descr=""/>
          <p:cNvPicPr/>
          <p:nvPr/>
        </p:nvPicPr>
        <p:blipFill>
          <a:blip r:embed="rId7"/>
          <a:stretch/>
        </p:blipFill>
        <p:spPr>
          <a:xfrm>
            <a:off x="7258320" y="6284880"/>
            <a:ext cx="2571480" cy="837720"/>
          </a:xfrm>
          <a:prstGeom prst="rect">
            <a:avLst/>
          </a:prstGeom>
          <a:ln>
            <a:noFill/>
          </a:ln>
        </p:spPr>
      </p:pic>
      <p:sp>
        <p:nvSpPr>
          <p:cNvPr id="610" name="TextShape 5"/>
          <p:cNvSpPr txBox="1"/>
          <p:nvPr/>
        </p:nvSpPr>
        <p:spPr>
          <a:xfrm>
            <a:off x="4415400" y="6006600"/>
            <a:ext cx="522216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5.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Οπότε, αριθμός καταστάσεων με k&lt; 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1" name="TextShape 6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2" name="TextShape 7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3" name="TextShape 8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4" name="TextShape 9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5" name="Line 10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TextShape 11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7" name="CustomShape 12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13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TextShape 14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0" name="Line 15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Freeform 16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622" name="CustomShape 17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Freeform 18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24" name="CustomShape 19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Freeform 20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26" name="TextShape 21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7" name="TextShape 22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28" name="CustomShape 23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24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5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6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27"/>
          <p:cNvSpPr/>
          <p:nvPr/>
        </p:nvSpPr>
        <p:spPr>
          <a:xfrm>
            <a:off x="4391640" y="598104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" descr=""/>
          <p:cNvPicPr/>
          <p:nvPr/>
        </p:nvPicPr>
        <p:blipFill>
          <a:blip r:embed="rId1"/>
          <a:stretch/>
        </p:blipFill>
        <p:spPr>
          <a:xfrm>
            <a:off x="334080" y="4534200"/>
            <a:ext cx="4090680" cy="2836800"/>
          </a:xfrm>
          <a:prstGeom prst="rect">
            <a:avLst/>
          </a:prstGeom>
          <a:ln>
            <a:noFill/>
          </a:ln>
        </p:spPr>
      </p:pic>
      <p:sp>
        <p:nvSpPr>
          <p:cNvPr id="634" name="TextShape 1"/>
          <p:cNvSpPr txBox="1"/>
          <p:nvPr/>
        </p:nvSpPr>
        <p:spPr>
          <a:xfrm>
            <a:off x="120600" y="9756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Fermi για το πηγάδι νετρονίων και πρωτονίων στον πυρήνα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635" name="" descr=""/>
          <p:cNvPicPr/>
          <p:nvPr/>
        </p:nvPicPr>
        <p:blipFill>
          <a:blip r:embed="rId2"/>
          <a:stretch/>
        </p:blipFill>
        <p:spPr>
          <a:xfrm>
            <a:off x="2601720" y="1293480"/>
            <a:ext cx="6686280" cy="2304720"/>
          </a:xfrm>
          <a:prstGeom prst="rect">
            <a:avLst/>
          </a:prstGeom>
          <a:ln>
            <a:noFill/>
          </a:ln>
        </p:spPr>
      </p:pic>
      <p:sp>
        <p:nvSpPr>
          <p:cNvPr id="636" name="CustomShape 2"/>
          <p:cNvSpPr/>
          <p:nvPr/>
        </p:nvSpPr>
        <p:spPr>
          <a:xfrm>
            <a:off x="621360" y="5240520"/>
            <a:ext cx="53352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Bitstream Vera Sans"/>
                <a:ea typeface="Bitstream Vera Sans"/>
              </a:rPr>
              <a:t>S</a:t>
            </a:r>
            <a:r>
              <a:rPr b="0" lang="en-US" sz="1800" spc="-1" strike="noStrike" baseline="-25000">
                <a:latin typeface="Bitstream Vera Sans"/>
                <a:ea typeface="Bitstream Vera Sans"/>
              </a:rPr>
              <a:t>n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4800600" y="4389480"/>
            <a:ext cx="5414400" cy="25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Από την ενέργεια Fermi μέχρι Ε=0, μένει η </a:t>
            </a:r>
            <a:r>
              <a:rPr b="1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ενέργεια  διαχωρισμού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Sn(N,Z) ενός νετρονίου απ’ τον πυρήνα</a:t>
            </a:r>
            <a:r>
              <a:rPr b="0" lang="el-GR" sz="2000" spc="-1" strike="noStrike">
                <a:latin typeface="Bitstream Vera Sans"/>
                <a:ea typeface="Bitstream Vera Sans"/>
              </a:rPr>
              <a:t>: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        </a:t>
            </a:r>
            <a:r>
              <a:rPr b="0" lang="el-GR" sz="2000" spc="-1" strike="noStrike">
                <a:latin typeface="Bitstream Vera Sans"/>
                <a:ea typeface="Bitstream Vera Sans"/>
              </a:rPr>
              <a:t>Sn(N,Z) = B(N,Z) – B(N-1,Z)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που είναι της τάξης της ενέργειας σύνδεσης ανά νουκλεόνιο: ~ 8 MeV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Οπότε, το βάθος δυναμικού νετρονίων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είναι: ~ 38 + 8 ΜeV ~ 46 MeV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38" name="TextShape 4"/>
          <p:cNvSpPr txBox="1"/>
          <p:nvPr/>
        </p:nvSpPr>
        <p:spPr>
          <a:xfrm>
            <a:off x="1355400" y="1110600"/>
            <a:ext cx="220464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Όγκος πυρήνα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έχει ακτίνα 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9" name="TextShape 5"/>
          <p:cNvSpPr txBox="1"/>
          <p:nvPr/>
        </p:nvSpPr>
        <p:spPr>
          <a:xfrm>
            <a:off x="5027760" y="1038960"/>
            <a:ext cx="4928040" cy="894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Οπότε,  αριθμός Ν των καταστάσεων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μπορούν να καταλάβουν τα νετρόνια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τα πρωτόνια: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0" name="TextShape 6"/>
          <p:cNvSpPr txBox="1"/>
          <p:nvPr/>
        </p:nvSpPr>
        <p:spPr>
          <a:xfrm>
            <a:off x="95760" y="2766960"/>
            <a:ext cx="9958320" cy="82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n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,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p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0" lang="en-GB" sz="1800" spc="-1" strike="noStrike" baseline="101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είναι οι ενέργειες Fermi για το πηγάδι των νετρονίων και των πρωτονίων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η κινητικές ενέργειές τους είναι                           αντίστοιχα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1" name="Formula 7"/>
              <p:cNvSpPr txBox="1"/>
              <p:nvPr/>
            </p:nvSpPr>
            <p:spPr>
              <a:xfrm>
                <a:off x="4393800" y="3267720"/>
                <a:ext cx="1828800" cy="438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n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και</m:t>
                    </m:r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p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−</m:t>
                    </m:r>
                    <m:acc>
                      <m:accPr>
                        <m:chr m:val="¯"/>
                      </m:accPr>
                      <m:e>
                        <m:r>
                          <m:t xml:space="preserve">U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42" name="CustomShape 8"/>
          <p:cNvSpPr/>
          <p:nvPr/>
        </p:nvSpPr>
        <p:spPr>
          <a:xfrm>
            <a:off x="-36000" y="3545640"/>
            <a:ext cx="10202400" cy="1202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Για Ν=Ζ θα πρέπει Ν/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V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να είναι το μισό της αριθμητικής πυκνότητας της πυρηνικής ύλης (σχήμα 4.4 C&amp;G και σελ. 22 μάθημα 6-7,  δηλ: 0.17 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fm</a:t>
            </a:r>
            <a:r>
              <a:rPr b="0" lang="en-US" sz="2000" spc="-1" strike="noStrike" baseline="30000">
                <a:solidFill>
                  <a:srgbClr val="0000ff"/>
                </a:solidFill>
                <a:latin typeface="Bitstream Vera Sans"/>
                <a:ea typeface="Bitstream Vera Sans"/>
              </a:rPr>
              <a:t>-3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/ 2 = 0.085 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fm</a:t>
            </a:r>
            <a:r>
              <a:rPr b="0" lang="en-US" sz="2000" spc="-1" strike="noStrike" baseline="30000">
                <a:solidFill>
                  <a:srgbClr val="0000ff"/>
                </a:solidFill>
                <a:latin typeface="Bitstream Vera Sans"/>
                <a:ea typeface="Bitstream Vera Sans"/>
              </a:rPr>
              <a:t>-3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)</a:t>
            </a:r>
            <a:r>
              <a:rPr b="0" lang="en-US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→ </a:t>
            </a: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Οπότε: 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Ε</a:t>
            </a:r>
            <a:r>
              <a:rPr b="1" lang="el-GR" sz="2400" spc="-1" strike="noStrike" baseline="-101000">
                <a:solidFill>
                  <a:srgbClr val="ff0000"/>
                </a:solidFill>
                <a:latin typeface="Bitstream Vera Sans"/>
                <a:ea typeface="Bitstream Vera Sans"/>
              </a:rPr>
              <a:t>n</a:t>
            </a:r>
            <a:r>
              <a:rPr b="1" lang="el-GR" sz="2400" spc="-1" strike="noStrike" baseline="101000">
                <a:solidFill>
                  <a:srgbClr val="ff0000"/>
                </a:solidFill>
                <a:latin typeface="Bitstream Vera Sans"/>
                <a:ea typeface="Bitstream Vera Sans"/>
              </a:rPr>
              <a:t>F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~38MeV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43" name="Line 9"/>
          <p:cNvSpPr/>
          <p:nvPr/>
        </p:nvSpPr>
        <p:spPr>
          <a:xfrm flipH="1" flipV="1">
            <a:off x="4087800" y="5497200"/>
            <a:ext cx="27000" cy="1792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TextShape 10"/>
          <p:cNvSpPr txBox="1"/>
          <p:nvPr/>
        </p:nvSpPr>
        <p:spPr>
          <a:xfrm>
            <a:off x="2624400" y="6944400"/>
            <a:ext cx="6970320" cy="4428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Τα πρωτόνια έχουν επιπλέον και το φράγμα Coulomb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45" name="Freeform 11"/>
          <p:cNvSpPr/>
          <p:nvPr/>
        </p:nvSpPr>
        <p:spPr>
          <a:xfrm>
            <a:off x="1371960" y="4887000"/>
            <a:ext cx="2876400" cy="538560"/>
          </a:xfrm>
          <a:custGeom>
            <a:avLst/>
            <a:gdLst/>
            <a:ahLst/>
            <a:rect l="0" t="0" r="r" b="b"/>
            <a:pathLst>
              <a:path w="7990" h="1496">
                <a:moveTo>
                  <a:pt x="7989" y="157"/>
                </a:moveTo>
                <a:cubicBezTo>
                  <a:pt x="7466" y="211"/>
                  <a:pt x="6919" y="253"/>
                  <a:pt x="6411" y="157"/>
                </a:cubicBezTo>
                <a:cubicBezTo>
                  <a:pt x="5857" y="52"/>
                  <a:pt x="5294" y="0"/>
                  <a:pt x="4730" y="12"/>
                </a:cubicBezTo>
                <a:cubicBezTo>
                  <a:pt x="4203" y="24"/>
                  <a:pt x="3682" y="18"/>
                  <a:pt x="3152" y="48"/>
                </a:cubicBezTo>
                <a:cubicBezTo>
                  <a:pt x="2476" y="86"/>
                  <a:pt x="2176" y="534"/>
                  <a:pt x="1576" y="663"/>
                </a:cubicBezTo>
                <a:lnTo>
                  <a:pt x="997" y="952"/>
                </a:lnTo>
                <a:lnTo>
                  <a:pt x="419" y="1241"/>
                </a:lnTo>
                <a:lnTo>
                  <a:pt x="0" y="1495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46" name="TextShape 12"/>
          <p:cNvSpPr txBox="1"/>
          <p:nvPr/>
        </p:nvSpPr>
        <p:spPr>
          <a:xfrm>
            <a:off x="1114200" y="68940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Νετρόνια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47" name="TextShape 13"/>
          <p:cNvSpPr txBox="1"/>
          <p:nvPr/>
        </p:nvSpPr>
        <p:spPr>
          <a:xfrm>
            <a:off x="2827440" y="65898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Πρωτόνια</a:t>
            </a:r>
            <a:endParaRPr b="0" lang="en-GB" sz="1600" spc="-1" strike="noStrike">
              <a:latin typeface="Bitstream Vera Sans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Χαρακτηριστικά της πυρηνικής δύναμης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252000" y="1094400"/>
            <a:ext cx="9325800" cy="6332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Ελκτική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και μάλιστα υπερνικάει τις απωστικές δυνάμεις Coulomb των πρωτονίων στους πυρήνες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Μικρής εμβέλεια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γιατί ξέρουμε ότι έχουμε τέλεια συμφωνία μόνο με Coulomb στα ατομικά φαινόμενα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Περίπου 1 fm , από σκεδάσεις σωματδίων 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Κορεσμένη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Κάθε νουκελόνιο του πυρήνα δεν αισθάνεται όλα τα άλλα, αλλά ένα μικρό πλήθος απ’ αυτά, αλλιώς η ενέρεια σύνδεσης θα αυξάνοταν με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Α(Α-1)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. Όμως αυξάνεται με Α (θυμηθείτε: B/A ~ 8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Aνεξάρτητη του φορτίου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lnSpc>
                <a:spcPct val="8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πυρηνική δύναμη είναι ίδια για τις αλληλεπιδράσεις pp, nn, np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lnSpc>
                <a:spcPct val="8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Σε πολύ μικρές αποστάσεις γίνει απώθητική (repulsive core)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Δυναμικά με τη σωστή συμπεριφορά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228600" y="743400"/>
            <a:ext cx="9601200" cy="633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δυναμικό, V (=δυναμική ενέργεια), δύο νουκλεονίων πρέπει να περιγράφει τις βασικές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ιδιότητες του πυρήνα: κορεσμό, μικρή εμβέλεια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Διαλλέγουμε ένα εύλογο δυναμικό V →  το χρησιμοποιούμε στην Χαμιλτονιανή και λύνουμε την εξίσωση Schroedinger για δύο νουκλεόνια →  προσαρμόζουμε τη λύση στα πειραματικά δεδομένα (υπολογίζουμε τις παραμέτρους της λύσης)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Πειραματικά δεδομένα από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σκεδάσεις pn και np (σκεδάσεις nn: δύσκολες πειραματικά)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τη μελέτη των ιδιοτήτων του δευτερίου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Δοκιμάζουμε διάφορα Δυναμικά: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Στατικά Δυναμικά: Coulomb, Yukawa (διαφέρουν ως προς τη συνάρτηση)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Αλληλεπιδράσεις Νουκλεονίου-Νουκλεονίου: Δυναμικό Παρισιού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7" name="Formula 3"/>
              <p:cNvSpPr txBox="1"/>
              <p:nvPr/>
            </p:nvSpPr>
            <p:spPr>
              <a:xfrm>
                <a:off x="2286000" y="1600200"/>
                <a:ext cx="1413000" cy="83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∂</m:t>
                        </m:r>
                        <m:r>
                          <m:t xml:space="preserve">V</m:t>
                        </m:r>
                      </m:num>
                      <m:den>
                        <m:r>
                          <m:t xml:space="preserve">∂</m:t>
                        </m:r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20960" y="1353600"/>
            <a:ext cx="8558640" cy="548640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504000" y="146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Κεντρικά δυναμικά – εξάρτηση μόνο από απόσταση, όχι διεύθυνση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8280000" y="3013200"/>
            <a:ext cx="1704960" cy="28360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Ο όρος </a:t>
            </a:r>
            <a:r>
              <a:rPr b="1" lang="en-GB" sz="2200" spc="-1" strike="noStrike">
                <a:latin typeface="Bitstream Vera Sans"/>
              </a:rPr>
              <a:t>e</a:t>
            </a:r>
            <a:r>
              <a:rPr b="1" lang="en-GB" sz="2655" spc="-1" strike="noStrike" baseline="101000">
                <a:latin typeface="Bitstream Vera Sans"/>
              </a:rPr>
              <a:t>-r/R</a:t>
            </a:r>
            <a:r>
              <a:rPr b="0" lang="en-GB" sz="2172" spc="-1" strike="noStrike" baseline="101000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στον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αριθμητή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κάνει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δυναμικό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να πέφτει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πολύ πιό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γρήγορα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από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απλό 1/r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1" name="Line 3"/>
          <p:cNvSpPr/>
          <p:nvPr/>
        </p:nvSpPr>
        <p:spPr>
          <a:xfrm>
            <a:off x="6234840" y="6041880"/>
            <a:ext cx="13716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4"/>
          <p:cNvSpPr/>
          <p:nvPr/>
        </p:nvSpPr>
        <p:spPr>
          <a:xfrm flipH="1">
            <a:off x="6930000" y="5715000"/>
            <a:ext cx="1528200" cy="6858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TextShape 5"/>
          <p:cNvSpPr txBox="1"/>
          <p:nvPr/>
        </p:nvSpPr>
        <p:spPr>
          <a:xfrm>
            <a:off x="8422200" y="5907600"/>
            <a:ext cx="15264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Μήκος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R=1.4 fm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ενέργεια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~ 100 MeV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4271400" y="3789720"/>
            <a:ext cx="3812400" cy="325080"/>
          </a:xfrm>
          <a:prstGeom prst="rect">
            <a:avLst/>
          </a:prstGeom>
          <a:solidFill>
            <a:srgbClr val="bce4e5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Eλκτικό δυναμικό “τυπου Coulomb”</a:t>
            </a:r>
            <a:endParaRPr b="0" lang="en-GB" sz="1600" spc="-1" strike="noStrike">
              <a:latin typeface="Bitstream Vera Sa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28800" y="4114800"/>
            <a:ext cx="7543800" cy="914400"/>
          </a:xfrm>
          <a:prstGeom prst="rect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TextShape 2"/>
          <p:cNvSpPr txBox="1"/>
          <p:nvPr/>
        </p:nvSpPr>
        <p:spPr>
          <a:xfrm>
            <a:off x="504000" y="124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  <a:ea typeface="Bitstream Vera Sans"/>
              </a:rPr>
              <a:t>Δυναμικό Yukawa: </a:t>
            </a:r>
            <a:r>
              <a:rPr b="1" lang="en-GB" sz="2800" spc="-1" strike="noStrike">
                <a:latin typeface="Bitstream Vera Sans"/>
              </a:rPr>
              <a:t>(1/r)*e</a:t>
            </a:r>
            <a:r>
              <a:rPr b="1" lang="en-GB" sz="3379" spc="-1" strike="noStrike" baseline="101000">
                <a:latin typeface="Bitstream Vera Sans"/>
              </a:rPr>
              <a:t>-r/R</a:t>
            </a:r>
            <a:r>
              <a:rPr b="1" lang="en-GB" sz="2655" spc="-1" strike="noStrike" baseline="101000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228600" y="662400"/>
            <a:ext cx="9601200" cy="640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Αλληλεπίδραση μεταξύ των νουκελονίων με την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ανταλλαγή ενός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σωματιδίου-διαδότη με σχετικά μεγάλη μάζα, m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Πεπερασμένη ακτίνα δράσης (“εμβέλεια”)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Εκπομπή και απορρόφηση του σωματιδίου-διαδότη μάζας m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 παραβίαση της ενέργειας κατά mc</a:t>
            </a:r>
            <a:r>
              <a:rPr b="0" lang="en-GB" sz="2413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, δεν μπορεί να διαρκέσει πάνω από    </a:t>
            </a:r>
            <a:r>
              <a:rPr b="0" lang="en-GB" sz="2000" spc="-1" strike="noStrike">
                <a:latin typeface="Bitstream Vera Sans"/>
              </a:rPr>
              <a:t>                                  </a:t>
            </a:r>
            <a:r>
              <a:rPr b="0" lang="en-GB" sz="2000" spc="-1" strike="noStrike">
                <a:solidFill>
                  <a:srgbClr val="0066b3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Πόση εμβέλεια έχει το σωματίδιο αυτό;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Χρησιμοποιώντας την εμβέλεια (~1.4 fm) υπολογίζεις m ~ 140 MeV (~ μάζα πιονίου: οπότε αρχικά υποθέσαμε ότι ο διαδότης των πυρηνικών δυνάμεων μεταξύ νουκλεονίων ήταν το πιόνιο)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8" name="Formula 4"/>
              <p:cNvSpPr txBox="1"/>
              <p:nvPr/>
            </p:nvSpPr>
            <p:spPr>
              <a:xfrm>
                <a:off x="1929600" y="4224600"/>
                <a:ext cx="3422160" cy="63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Εμβέλεια</m:t>
                    </m:r>
                    <m:r>
                      <m:t xml:space="preserve">≤</m:t>
                    </m:r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c</m:t>
                    </m:r>
                    <m:r>
                      <m:t xml:space="preserve">Δt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29" name="Formula 5"/>
              <p:cNvSpPr txBox="1"/>
              <p:nvPr/>
            </p:nvSpPr>
            <p:spPr>
              <a:xfrm>
                <a:off x="3201480" y="3081600"/>
                <a:ext cx="3084120" cy="359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ΔΕ</m:t>
                    </m:r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  <m:r>
                      <m:t xml:space="preserve">→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0" name="TextShape 6"/>
          <p:cNvSpPr txBox="1"/>
          <p:nvPr/>
        </p:nvSpPr>
        <p:spPr>
          <a:xfrm>
            <a:off x="5502600" y="4284000"/>
            <a:ext cx="380340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R = μήκος κύματος Compton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         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του σωματιδίου-διαδότη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1" name="Freeform 7"/>
          <p:cNvSpPr/>
          <p:nvPr/>
        </p:nvSpPr>
        <p:spPr>
          <a:xfrm>
            <a:off x="8157600" y="399600"/>
            <a:ext cx="1845720" cy="3823560"/>
          </a:xfrm>
          <a:custGeom>
            <a:avLst/>
            <a:gdLst/>
            <a:ahLst/>
            <a:rect l="0" t="0" r="r" b="b"/>
            <a:pathLst>
              <a:path w="5127" h="10621">
                <a:moveTo>
                  <a:pt x="0" y="0"/>
                </a:moveTo>
                <a:cubicBezTo>
                  <a:pt x="1271" y="344"/>
                  <a:pt x="1250" y="1035"/>
                  <a:pt x="1689" y="1602"/>
                </a:cubicBezTo>
                <a:cubicBezTo>
                  <a:pt x="2077" y="2104"/>
                  <a:pt x="2673" y="2537"/>
                  <a:pt x="3057" y="3018"/>
                </a:cubicBezTo>
                <a:cubicBezTo>
                  <a:pt x="3454" y="3515"/>
                  <a:pt x="4191" y="3943"/>
                  <a:pt x="4345" y="4472"/>
                </a:cubicBezTo>
                <a:cubicBezTo>
                  <a:pt x="4507" y="5032"/>
                  <a:pt x="5004" y="5527"/>
                  <a:pt x="5070" y="6111"/>
                </a:cubicBezTo>
                <a:cubicBezTo>
                  <a:pt x="5126" y="6598"/>
                  <a:pt x="4925" y="7058"/>
                  <a:pt x="4586" y="7490"/>
                </a:cubicBezTo>
                <a:cubicBezTo>
                  <a:pt x="4191" y="7998"/>
                  <a:pt x="3784" y="8532"/>
                  <a:pt x="2977" y="8943"/>
                </a:cubicBezTo>
                <a:cubicBezTo>
                  <a:pt x="2300" y="9288"/>
                  <a:pt x="2235" y="9774"/>
                  <a:pt x="2093" y="10211"/>
                </a:cubicBezTo>
                <a:lnTo>
                  <a:pt x="1689" y="10620"/>
                </a:lnTo>
                <a:lnTo>
                  <a:pt x="1608" y="10620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(Άνοιγμα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6480" y="545040"/>
            <a:ext cx="7525440" cy="6583680"/>
          </a:xfrm>
          <a:prstGeom prst="rect">
            <a:avLst/>
          </a:prstGeom>
          <a:ln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Κβάντωση στροφορμής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5" name="Formula 2"/>
              <p:cNvSpPr txBox="1"/>
              <p:nvPr/>
            </p:nvSpPr>
            <p:spPr>
              <a:xfrm>
                <a:off x="2140200" y="1169640"/>
                <a:ext cx="4142880" cy="39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: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0,</m:t>
                    </m:r>
                    <m:r>
                      <m:t xml:space="preserve">1,</m:t>
                    </m:r>
                    <m:r>
                      <m:t xml:space="preserve">...</m:t>
                    </m:r>
                    <m:r>
                      <m:t xml:space="preserve">,</m:t>
                    </m:r>
                    <m:r>
                      <m:t xml:space="preserve">n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6" name="TextShape 3"/>
          <p:cNvSpPr txBox="1"/>
          <p:nvPr/>
        </p:nvSpPr>
        <p:spPr>
          <a:xfrm>
            <a:off x="6739200" y="754200"/>
            <a:ext cx="3331800" cy="42735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O κβατνικός αριθμός l, ορίζει το μήκος του διανύσματος της στροφορμής.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διάνυσμα της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στροφορμής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μπορεί να έχει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μόνο συγκεκριμένους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προσανατολισμούς: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όσους δίνουν κάποια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από τις επιτρεπόμενες προβολές στον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άξονα z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16714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2019-11-11T00:32:27Z</dcterms:modified>
  <cp:revision>1196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