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52.png" ContentType="image/png"/>
  <Override PartName="/ppt/media/image51.png" ContentType="image/png"/>
  <Override PartName="/ppt/media/image50.png" ContentType="image/png"/>
  <Override PartName="/ppt/media/image48.png" ContentType="image/png"/>
  <Override PartName="/ppt/media/image46.jpeg" ContentType="image/jpeg"/>
  <Override PartName="/ppt/media/image44.png" ContentType="image/png"/>
  <Override PartName="/ppt/media/image43.png" ContentType="image/png"/>
  <Override PartName="/ppt/media/image42.png" ContentType="image/png"/>
  <Override PartName="/ppt/media/image41.png" ContentType="image/png"/>
  <Override PartName="/ppt/media/image40.png" ContentType="image/png"/>
  <Override PartName="/ppt/media/image10.png" ContentType="image/png"/>
  <Override PartName="/ppt/media/image18.png" ContentType="image/png"/>
  <Override PartName="/ppt/media/image19.png" ContentType="image/png"/>
  <Override PartName="/ppt/media/image45.png" ContentType="image/png"/>
  <Override PartName="/ppt/media/image20.png" ContentType="image/png"/>
  <Override PartName="/ppt/media/image21.png" ContentType="image/png"/>
  <Override PartName="/ppt/media/image47.png" ContentType="image/png"/>
  <Override PartName="/ppt/media/image22.png" ContentType="image/png"/>
  <Override PartName="/ppt/media/image49.png" ContentType="image/png"/>
  <Override PartName="/ppt/media/image24.png" ContentType="image/png"/>
  <Override PartName="/ppt/media/image11.png" ContentType="image/png"/>
  <Override PartName="/ppt/media/image36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2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23.emf" ContentType="image/x-emf"/>
  <Override PartName="/ppt/media/image25.emf" ContentType="image/x-emf"/>
  <Override PartName="/ppt/media/image26.emf" ContentType="image/x-emf"/>
  <Override PartName="/ppt/media/image27.emf" ContentType="image/x-emf"/>
  <Override PartName="/ppt/media/image28.emf" ContentType="image/x-emf"/>
  <Override PartName="/ppt/media/image29.emf" ContentType="image/x-emf"/>
  <Override PartName="/ppt/media/image37.png" ContentType="image/png"/>
  <Override PartName="/ppt/media/image12.png" ContentType="image/png"/>
  <Override PartName="/ppt/media/image30.emf" ContentType="image/x-emf"/>
  <Override PartName="/ppt/media/image38.png" ContentType="image/png"/>
  <Override PartName="/ppt/media/image13.png" ContentType="image/png"/>
  <Override PartName="/ppt/media/image31.emf" ContentType="image/x-emf"/>
  <Override PartName="/ppt/media/image39.png" ContentType="image/png"/>
  <Override PartName="/ppt/media/image14.png" ContentType="image/png"/>
  <Override PartName="/ppt/media/image32.emf" ContentType="image/x-emf"/>
  <Override PartName="/ppt/media/image15.png" ContentType="image/png"/>
  <Override PartName="/ppt/media/image33.emf" ContentType="image/x-emf"/>
  <Override PartName="/ppt/media/image16.png" ContentType="image/png"/>
  <Override PartName="/ppt/media/image34.emf" ContentType="image/x-emf"/>
  <Override PartName="/ppt/media/image17.png" ContentType="image/png"/>
  <Override PartName="/ppt/media/image35.emf" ContentType="image/x-emf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29.xml.rels" ContentType="application/vnd.openxmlformats-package.relationships+xml"/>
  <Override PartName="/ppt/slides/_rels/slide28.xml.rels" ContentType="application/vnd.openxmlformats-package.relationships+xml"/>
  <Override PartName="/ppt/slides/_rels/slide27.xml.rels" ContentType="application/vnd.openxmlformats-package.relationships+xml"/>
  <Override PartName="/ppt/slides/_rels/slide26.xml.rels" ContentType="application/vnd.openxmlformats-package.relationships+xml"/>
  <Override PartName="/ppt/slides/_rels/slide31.xml.rels" ContentType="application/vnd.openxmlformats-package.relationships+xml"/>
  <Override PartName="/ppt/slides/_rels/slide25.xml.rels" ContentType="application/vnd.openxmlformats-package.relationships+xml"/>
  <Override PartName="/ppt/slides/_rels/slide30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749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 rot="10800000">
            <a:off x="957564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1400" spc="-1" strike="noStrike">
                <a:latin typeface="Bitstream Vera Sans"/>
              </a:rPr>
              <a:t>&lt;date/time&gt;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1828800" y="6887160"/>
            <a:ext cx="66294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GB" sz="1400" spc="-1" strike="noStrike">
                <a:latin typeface="Bitstream Vera Sans"/>
              </a:rPr>
              <a:t>&lt;footer&gt;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EAA03B71-1F20-4E43-A37D-FD93968CD7E1}" type="slidenum">
              <a:rPr b="0" lang="en-GB" sz="1400" spc="-1" strike="noStrike">
                <a:latin typeface="Bitstream Vera Sans"/>
              </a:rPr>
              <a:t>&lt;number&gt;</a:t>
            </a:fld>
            <a:endParaRPr b="0" lang="en-GB" sz="1400" spc="-1" strike="noStrike">
              <a:latin typeface="Bitstream Vera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Click to edit the title text format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Bitstream Vera Sans"/>
              </a:rPr>
              <a:t>Click to edit the outline text format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latin typeface="Bitstream Vera Sans"/>
              </a:rPr>
              <a:t>Second Outline Level</a:t>
            </a:r>
            <a:endParaRPr b="0" lang="en-GB" sz="2400" spc="-1" strike="noStrike">
              <a:latin typeface="Bitstream Vera Sans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Bitstream Vera Sans"/>
              </a:rPr>
              <a:t>Third Outline Level</a:t>
            </a:r>
            <a:endParaRPr b="0" lang="en-GB" sz="2200" spc="-1" strike="noStrike">
              <a:latin typeface="Bitstream Vera Sans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Bitstream Vera Sans"/>
              </a:rPr>
              <a:t>Fourth Outline Level</a:t>
            </a:r>
            <a:endParaRPr b="0" lang="en-GB" sz="2000" spc="-1" strike="noStrike">
              <a:latin typeface="Bitstream Vera Sans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Fifth Outline Level</a:t>
            </a:r>
            <a:endParaRPr b="0" lang="en-GB" sz="2000" spc="-1" strike="noStrike">
              <a:latin typeface="Bitstream Vera Sans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Sixth Outline Level</a:t>
            </a:r>
            <a:endParaRPr b="0" lang="en-GB" sz="2000" spc="-1" strike="noStrike">
              <a:latin typeface="Bitstream Vera Sans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Seventh Outline Level</a:t>
            </a:r>
            <a:endParaRPr b="0" lang="en-GB" sz="2000" spc="-1" strike="noStrike">
              <a:latin typeface="Bitstream Vera Sans"/>
            </a:endParaRPr>
          </a:p>
          <a:p>
            <a:pPr lvl="7" marL="3456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Eighth Outline Level</a:t>
            </a:r>
            <a:endParaRPr b="0" lang="en-GB" sz="2000" spc="-1" strike="noStrike">
              <a:latin typeface="Bitstream Vera Sans"/>
            </a:endParaRPr>
          </a:p>
          <a:p>
            <a:pPr lvl="8" marL="3888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Ninth Outline Level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228600" y="7194600"/>
            <a:ext cx="2021400" cy="32184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1400" spc="-1" strike="noStrike">
                <a:latin typeface="Bitstream Vera Sans"/>
              </a:rPr>
              <a:t>&lt;date/time&gt;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2322000" y="7194600"/>
            <a:ext cx="7050600" cy="32184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GB" sz="1400" spc="-1" strike="noStrike">
                <a:latin typeface="Bitstream Vera Sans"/>
              </a:rPr>
              <a:t>&lt;footer&gt;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9480600" y="7194600"/>
            <a:ext cx="457200" cy="321840"/>
          </a:xfrm>
          <a:prstGeom prst="rect">
            <a:avLst/>
          </a:prstGeom>
        </p:spPr>
        <p:txBody>
          <a:bodyPr lIns="0" rIns="0" tIns="0" bIns="0"/>
          <a:p>
            <a:pPr algn="r"/>
            <a:fld id="{595352FE-2501-40ED-A212-3379B03925A0}" type="slidenum">
              <a:rPr b="0" lang="en-GB" sz="1400" spc="-1" strike="noStrike">
                <a:latin typeface="Bitstream Vera Sans"/>
              </a:rPr>
              <a:t>&lt;number&gt;</a:t>
            </a:fld>
            <a:endParaRPr b="0" lang="en-GB" sz="1400" spc="-1" strike="noStrike">
              <a:latin typeface="Bitstream Vera Sans"/>
            </a:endParaRPr>
          </a:p>
        </p:txBody>
      </p:sp>
      <p:sp>
        <p:nvSpPr>
          <p:cNvPr id="46" name="Line 6"/>
          <p:cNvSpPr/>
          <p:nvPr/>
        </p:nvSpPr>
        <p:spPr>
          <a:xfrm>
            <a:off x="300600" y="7074000"/>
            <a:ext cx="9601200" cy="0"/>
          </a:xfrm>
          <a:prstGeom prst="line">
            <a:avLst/>
          </a:prstGeom>
          <a:ln w="54720">
            <a:solidFill>
              <a:srgbClr val="666699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1400" spc="-1" strike="noStrike">
                <a:latin typeface="Bitstream Vera Sans"/>
              </a:rPr>
              <a:t>&lt;date/time&gt;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GB" sz="1400" spc="-1" strike="noStrike">
                <a:latin typeface="Bitstream Vera Sans"/>
              </a:rPr>
              <a:t>&lt;footer&gt;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DD3BA2F7-AFCC-4CE9-9115-A7064B8A3C18}" type="slidenum">
              <a:rPr b="0" lang="en-GB" sz="1400" spc="-1" strike="noStrike">
                <a:latin typeface="Bitstream Vera Sans"/>
              </a:rPr>
              <a:t>&lt;number&gt;</a:t>
            </a:fld>
            <a:endParaRPr b="0" lang="en-GB" sz="1400" spc="-1" strike="noStrike">
              <a:latin typeface="Bitstream Vera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1400" spc="-1" strike="noStrike">
                <a:latin typeface="Bitstream Vera Sans"/>
              </a:rPr>
              <a:t>&lt;date/time&gt;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GB" sz="1400" spc="-1" strike="noStrike">
                <a:latin typeface="Bitstream Vera Sans"/>
              </a:rPr>
              <a:t>&lt;footer&gt;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D900775F-AB75-4572-9700-C1D17F5F5FAC}" type="slidenum">
              <a:rPr b="0" lang="en-GB" sz="1400" spc="-1" strike="noStrike">
                <a:latin typeface="Bitstream Vera Sans"/>
              </a:rPr>
              <a:t>&lt;number&gt;</a:t>
            </a:fld>
            <a:endParaRPr b="0" lang="en-GB" sz="1400" spc="-1" strike="noStrike">
              <a:latin typeface="Bitstream Vera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slideLayout" Target="../slideLayouts/slideLayout1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slideLayout" Target="../slideLayouts/slideLayout1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6" Type="http://schemas.openxmlformats.org/officeDocument/2006/relationships/slideLayout" Target="../slideLayouts/slideLayout1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slideLayout" Target="../slideLayouts/slideLayout1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1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slideLayout" Target="../slideLayouts/slideLayout1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slideLayout" Target="../slideLayouts/slideLayout1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slideLayout" Target="../slideLayouts/slideLayout1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8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png"/><Relationship Id="rId3" Type="http://schemas.openxmlformats.org/officeDocument/2006/relationships/slideLayout" Target="../slideLayouts/slideLayout1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685800" y="5860800"/>
            <a:ext cx="8458200" cy="111384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lIns="90000" rIns="90000" tIns="46800" bIns="46800"/>
          <a:p>
            <a:pPr algn="ctr">
              <a:spcBef>
                <a:spcPts val="899"/>
              </a:spcBef>
            </a:pPr>
            <a:r>
              <a:rPr b="0" lang="en-GB" sz="3200" spc="-1" strike="noStrike">
                <a:solidFill>
                  <a:srgbClr val="333399"/>
                </a:solidFill>
                <a:latin typeface="DejaVu Sans"/>
              </a:rPr>
              <a:t> </a:t>
            </a:r>
            <a:r>
              <a:rPr b="0" lang="el-GR" sz="3600" spc="-1" strike="noStrike">
                <a:solidFill>
                  <a:srgbClr val="333399"/>
                </a:solidFill>
                <a:latin typeface="DejaVu Sans"/>
              </a:rPr>
              <a:t>Κώστας Κορδάς</a:t>
            </a:r>
            <a:endParaRPr b="0" lang="en-GB" sz="3600" spc="-1" strike="noStrike">
              <a:latin typeface="Arial"/>
            </a:endParaRPr>
          </a:p>
          <a:p>
            <a:pPr algn="ctr">
              <a:spcBef>
                <a:spcPts val="697"/>
              </a:spcBef>
            </a:pPr>
            <a:r>
              <a:rPr b="0" lang="en-GB" sz="2800" spc="-1" strike="noStrike">
                <a:latin typeface="Arial"/>
              </a:rPr>
              <a:t>Αριστοτέλειο Πανεπιστήμιο Θεσσαλονίκης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66" name="TextShape 2"/>
          <p:cNvSpPr txBox="1"/>
          <p:nvPr/>
        </p:nvSpPr>
        <p:spPr>
          <a:xfrm>
            <a:off x="3339000" y="7036200"/>
            <a:ext cx="3222000" cy="38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l-GR" sz="2000" spc="-1" strike="noStrike">
                <a:solidFill>
                  <a:srgbClr val="ff0000"/>
                </a:solidFill>
                <a:latin typeface="DejaVu Sans"/>
              </a:rPr>
              <a:t>Πυρηνική &amp; Στοιχειώδη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167" name="TextShape 3"/>
          <p:cNvSpPr txBox="1"/>
          <p:nvPr/>
        </p:nvSpPr>
        <p:spPr>
          <a:xfrm>
            <a:off x="228600" y="605160"/>
            <a:ext cx="9601200" cy="4669200"/>
          </a:xfrm>
          <a:prstGeom prst="rect">
            <a:avLst/>
          </a:prstGeom>
          <a:solidFill>
            <a:srgbClr val="cfe7f5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1" lang="en-GB" sz="3600" spc="-1" strike="noStrike">
                <a:latin typeface="DejaVu Sans"/>
                <a:ea typeface="Arial Unicode MS"/>
              </a:rPr>
              <a:t>Πυρηνική Φυσική και Φυσική Στοιχειωδών Σωματιδίων</a:t>
            </a:r>
            <a:br/>
            <a:r>
              <a:rPr b="1" lang="en-GB" sz="3600" spc="-1" strike="noStrike">
                <a:latin typeface="DejaVu Sans"/>
                <a:ea typeface="Arial Unicode MS"/>
              </a:rPr>
              <a:t>(5ου εξαμήνου)</a:t>
            </a:r>
            <a:br/>
            <a:br/>
            <a:r>
              <a:rPr b="0" lang="en-GB" sz="3600" spc="-1" strike="noStrike">
                <a:solidFill>
                  <a:srgbClr val="0000ff"/>
                </a:solidFill>
                <a:latin typeface="DejaVu Sans"/>
                <a:ea typeface="Arial Unicode MS"/>
              </a:rPr>
              <a:t>Τμήμα T2: </a:t>
            </a:r>
            <a:r>
              <a:rPr b="0" lang="en-GB" sz="3600" spc="-1" strike="noStrike">
                <a:solidFill>
                  <a:srgbClr val="0000ff"/>
                </a:solidFill>
                <a:latin typeface="DejaVu Sans"/>
              </a:rPr>
              <a:t>Κ. Κορδάς &amp; Δ. Σαμψωνίδης</a:t>
            </a:r>
            <a:br/>
            <a:br/>
            <a:r>
              <a:rPr b="1" lang="en-GB" sz="4000" spc="-1" strike="noStrike">
                <a:latin typeface="DejaVu Sans"/>
              </a:rPr>
              <a:t>Μάθημα 16</a:t>
            </a:r>
            <a:br/>
            <a:r>
              <a:rPr b="1" lang="en-GB" sz="2800" spc="-1" strike="noStrike">
                <a:solidFill>
                  <a:srgbClr val="ff0000"/>
                </a:solidFill>
                <a:latin typeface="DejaVu Sans"/>
              </a:rPr>
              <a:t>Αλληλεπίδραση ακτινοβολίας με την ύλη</a:t>
            </a:r>
            <a:br/>
            <a:r>
              <a:rPr b="1" lang="en-GB" sz="2800" spc="-1" strike="noStrike">
                <a:solidFill>
                  <a:srgbClr val="ff0000"/>
                </a:solidFill>
                <a:latin typeface="DejaVu Sans"/>
              </a:rPr>
              <a:t>και μονάδες μέτρησης δόσης ακτινοβολίας</a:t>
            </a:r>
            <a:endParaRPr b="0" lang="en-GB" sz="2800" spc="-1" strike="noStrike">
              <a:latin typeface="Arial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504000" y="77040"/>
            <a:ext cx="9097200" cy="83772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US" sz="2600" spc="-1" strike="noStrike">
                <a:solidFill>
                  <a:srgbClr val="000000"/>
                </a:solidFill>
                <a:latin typeface="Bitstream Vera Sans"/>
              </a:rPr>
              <a:t>Φορτισμένο σωματιδίο χάνει ένεργεια διαπερνώντας την ύλη(4): απώλεια ένεργειας</a:t>
            </a:r>
            <a:endParaRPr b="0" lang="en-GB" sz="2600" spc="-1" strike="noStrike">
              <a:latin typeface="Bitstream Vera Sans"/>
            </a:endParaRPr>
          </a:p>
        </p:txBody>
      </p:sp>
      <p:sp>
        <p:nvSpPr>
          <p:cNvPr id="216" name="TextShape 2"/>
          <p:cNvSpPr txBox="1"/>
          <p:nvPr/>
        </p:nvSpPr>
        <p:spPr>
          <a:xfrm>
            <a:off x="12600" y="864000"/>
            <a:ext cx="10067400" cy="128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latin typeface="Bitstream Vera Sans"/>
              </a:rPr>
              <a:t>Ολοκλήρωση για όλα τα πιθανά b: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 </a:t>
            </a:r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</p:txBody>
      </p:sp>
      <p:pic>
        <p:nvPicPr>
          <p:cNvPr id="217" name="" descr=""/>
          <p:cNvPicPr/>
          <p:nvPr/>
        </p:nvPicPr>
        <p:blipFill>
          <a:blip r:embed="rId1"/>
          <a:stretch/>
        </p:blipFill>
        <p:spPr>
          <a:xfrm>
            <a:off x="4552200" y="968760"/>
            <a:ext cx="3762000" cy="1437840"/>
          </a:xfrm>
          <a:prstGeom prst="rect">
            <a:avLst/>
          </a:prstGeom>
          <a:ln>
            <a:noFill/>
          </a:ln>
        </p:spPr>
      </p:pic>
      <p:pic>
        <p:nvPicPr>
          <p:cNvPr id="218" name="" descr=""/>
          <p:cNvPicPr/>
          <p:nvPr/>
        </p:nvPicPr>
        <p:blipFill>
          <a:blip r:embed="rId2"/>
          <a:stretch/>
        </p:blipFill>
        <p:spPr>
          <a:xfrm>
            <a:off x="426240" y="2897280"/>
            <a:ext cx="7267320" cy="4057200"/>
          </a:xfrm>
          <a:prstGeom prst="rect">
            <a:avLst/>
          </a:prstGeom>
          <a:ln>
            <a:noFill/>
          </a:ln>
        </p:spPr>
      </p:pic>
      <p:sp>
        <p:nvSpPr>
          <p:cNvPr id="219" name="CustomShape 3"/>
          <p:cNvSpPr/>
          <p:nvPr/>
        </p:nvSpPr>
        <p:spPr>
          <a:xfrm>
            <a:off x="6858000" y="3886200"/>
            <a:ext cx="1143000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" descr=""/>
          <p:cNvPicPr/>
          <p:nvPr/>
        </p:nvPicPr>
        <p:blipFill>
          <a:blip r:embed="rId1"/>
          <a:stretch/>
        </p:blipFill>
        <p:spPr>
          <a:xfrm>
            <a:off x="5749200" y="1981440"/>
            <a:ext cx="4114800" cy="941760"/>
          </a:xfrm>
          <a:prstGeom prst="rect">
            <a:avLst/>
          </a:prstGeom>
          <a:ln>
            <a:noFill/>
          </a:ln>
        </p:spPr>
      </p:pic>
      <p:pic>
        <p:nvPicPr>
          <p:cNvPr id="221" name="" descr=""/>
          <p:cNvPicPr/>
          <p:nvPr/>
        </p:nvPicPr>
        <p:blipFill>
          <a:blip r:embed="rId2"/>
          <a:stretch/>
        </p:blipFill>
        <p:spPr>
          <a:xfrm>
            <a:off x="1564200" y="860760"/>
            <a:ext cx="3762000" cy="1437840"/>
          </a:xfrm>
          <a:prstGeom prst="rect">
            <a:avLst/>
          </a:prstGeom>
          <a:ln>
            <a:noFill/>
          </a:ln>
        </p:spPr>
      </p:pic>
      <p:sp>
        <p:nvSpPr>
          <p:cNvPr id="222" name="TextShape 1"/>
          <p:cNvSpPr txBox="1"/>
          <p:nvPr/>
        </p:nvSpPr>
        <p:spPr>
          <a:xfrm>
            <a:off x="288000" y="41040"/>
            <a:ext cx="9576000" cy="83772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US" sz="2600" spc="-1" strike="noStrike">
                <a:solidFill>
                  <a:srgbClr val="000000"/>
                </a:solidFill>
                <a:latin typeface="Bitstream Vera Sans"/>
              </a:rPr>
              <a:t>Φορτισμένο σωματιδίο χάνει ένεργεια διαπερνώντας την ύλη: απώλεια ένεργειας και όρια ολοκλήρωσης (1)</a:t>
            </a:r>
            <a:endParaRPr b="0" lang="en-GB" sz="2600" spc="-1" strike="noStrike">
              <a:latin typeface="Bitstream Vera Sans"/>
            </a:endParaRPr>
          </a:p>
        </p:txBody>
      </p:sp>
      <p:sp>
        <p:nvSpPr>
          <p:cNvPr id="223" name="TextShape 2"/>
          <p:cNvSpPr txBox="1"/>
          <p:nvPr/>
        </p:nvSpPr>
        <p:spPr>
          <a:xfrm>
            <a:off x="120600" y="1008000"/>
            <a:ext cx="10067400" cy="1584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latin typeface="Bitstream Vera Sans"/>
              </a:rPr>
              <a:t>Ολοκλήρωση για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όλα τα πιθανά b: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 </a:t>
            </a:r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</p:txBody>
      </p:sp>
      <p:sp>
        <p:nvSpPr>
          <p:cNvPr id="224" name="CustomShape 3"/>
          <p:cNvSpPr/>
          <p:nvPr/>
        </p:nvSpPr>
        <p:spPr>
          <a:xfrm>
            <a:off x="6858000" y="3886200"/>
            <a:ext cx="1143000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TextShape 4"/>
          <p:cNvSpPr txBox="1"/>
          <p:nvPr/>
        </p:nvSpPr>
        <p:spPr>
          <a:xfrm>
            <a:off x="197280" y="2300400"/>
            <a:ext cx="9861120" cy="4606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000" spc="-1" strike="noStrike">
                <a:latin typeface="Bitstream Vera Sans"/>
              </a:rPr>
              <a:t>1. Πόσο είναι το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bmin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;</a:t>
            </a:r>
            <a:r>
              <a:rPr b="0" lang="en-GB" sz="2000" spc="-1" strike="noStrike">
                <a:latin typeface="Bitstream Vera Sans"/>
              </a:rPr>
              <a:t>  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Θυμηθείτε τη μεταφορά ενέργειας σε ένα άτομο: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Για bmin=0  το ΔΕ απειρίζεται!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Αφύσικο</a:t>
            </a:r>
            <a:r>
              <a:rPr b="0" lang="en-GB" sz="2000" spc="-1" strike="noStrike">
                <a:latin typeface="Bitstream Vera Sans"/>
              </a:rPr>
              <a:t>, αφού δεν μπορεί ποτέ το σωματίδιο να χάσει ενέργεια πιό πολύ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από αυτή με την οποία μπήκε στο υλικό από το οποίο διέρχεται.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Άρα: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…</a:t>
            </a:r>
            <a:r>
              <a:rPr b="0" lang="en-GB" sz="2000" spc="-1" strike="noStrike">
                <a:latin typeface="Bitstream Vera Sans"/>
              </a:rPr>
              <a:t>. 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bmin</a:t>
            </a:r>
            <a:r>
              <a:rPr b="0" lang="en-GB" sz="2000" spc="-1" strike="noStrike">
                <a:latin typeface="Bitstream Vera Sans"/>
              </a:rPr>
              <a:t> =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όσο το μήκος του κυματοπακέτου που χαρακτηρίζει το σωμάτιο </a:t>
            </a:r>
            <a:r>
              <a:rPr b="0" lang="en-GB" sz="2000" spc="-1" strike="noStrike">
                <a:latin typeface="Bitstream Vera Sans"/>
              </a:rPr>
              <a:t>= h / p = 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h / (γmυ)</a:t>
            </a:r>
            <a:r>
              <a:rPr b="0" lang="en-GB" sz="2000" spc="-1" strike="noStrike">
                <a:latin typeface="Bitstream Vera Sans"/>
              </a:rPr>
              <a:t>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Δεν έχει νόημα να πούμε οτι το σωματίδιο πλησίασε πιό κοντά, γιατί δεν ξέρουμε τη θέση του σωματιδίου με καλύτερη ακρίβεια.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Οπότε θα μπορούσαμε να χρησιμοποιήσουμε την απροσδιοριστία για να πούμε κατι για το bimn,  ως εξής: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Δp * Δx &gt; hbar → Δx &gt; hbar / Δπ = habr / &lt;p&gt;  = hbar / (γmυ)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→ 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bmin = hbar / (γmυ)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226" name="CustomShape 5"/>
          <p:cNvSpPr/>
          <p:nvPr/>
        </p:nvSpPr>
        <p:spPr>
          <a:xfrm>
            <a:off x="156600" y="914400"/>
            <a:ext cx="5257800" cy="1371600"/>
          </a:xfrm>
          <a:prstGeom prst="rect">
            <a:avLst/>
          </a:prstGeom>
          <a:noFill/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" descr=""/>
          <p:cNvPicPr/>
          <p:nvPr/>
        </p:nvPicPr>
        <p:blipFill>
          <a:blip r:embed="rId1"/>
          <a:stretch/>
        </p:blipFill>
        <p:spPr>
          <a:xfrm>
            <a:off x="5749200" y="1981440"/>
            <a:ext cx="4114800" cy="941760"/>
          </a:xfrm>
          <a:prstGeom prst="rect">
            <a:avLst/>
          </a:prstGeom>
          <a:ln>
            <a:noFill/>
          </a:ln>
        </p:spPr>
      </p:pic>
      <p:pic>
        <p:nvPicPr>
          <p:cNvPr id="228" name="" descr=""/>
          <p:cNvPicPr/>
          <p:nvPr/>
        </p:nvPicPr>
        <p:blipFill>
          <a:blip r:embed="rId2"/>
          <a:stretch/>
        </p:blipFill>
        <p:spPr>
          <a:xfrm>
            <a:off x="1564200" y="860760"/>
            <a:ext cx="3762000" cy="1437840"/>
          </a:xfrm>
          <a:prstGeom prst="rect">
            <a:avLst/>
          </a:prstGeom>
          <a:ln>
            <a:noFill/>
          </a:ln>
        </p:spPr>
      </p:pic>
      <p:sp>
        <p:nvSpPr>
          <p:cNvPr id="229" name="TextShape 1"/>
          <p:cNvSpPr txBox="1"/>
          <p:nvPr/>
        </p:nvSpPr>
        <p:spPr>
          <a:xfrm>
            <a:off x="288000" y="41040"/>
            <a:ext cx="9576000" cy="83772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US" sz="2600" spc="-1" strike="noStrike">
                <a:solidFill>
                  <a:srgbClr val="000000"/>
                </a:solidFill>
                <a:latin typeface="Bitstream Vera Sans"/>
              </a:rPr>
              <a:t>Φορτισμένο σωματιδίο χάνει ένεργεια διαπερνώντας την ύλη: απώλεια ένεργειας και όρια ολοκλήρωσης (2)</a:t>
            </a:r>
            <a:endParaRPr b="0" lang="en-GB" sz="2600" spc="-1" strike="noStrike">
              <a:latin typeface="Bitstream Vera Sans"/>
            </a:endParaRPr>
          </a:p>
        </p:txBody>
      </p:sp>
      <p:sp>
        <p:nvSpPr>
          <p:cNvPr id="230" name="TextShape 2"/>
          <p:cNvSpPr txBox="1"/>
          <p:nvPr/>
        </p:nvSpPr>
        <p:spPr>
          <a:xfrm>
            <a:off x="120600" y="1008000"/>
            <a:ext cx="10067400" cy="1584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latin typeface="Bitstream Vera Sans"/>
              </a:rPr>
              <a:t>Ολοκλήρωση για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όλα τα πιθανά b: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 </a:t>
            </a:r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</p:txBody>
      </p:sp>
      <p:sp>
        <p:nvSpPr>
          <p:cNvPr id="231" name="CustomShape 3"/>
          <p:cNvSpPr/>
          <p:nvPr/>
        </p:nvSpPr>
        <p:spPr>
          <a:xfrm>
            <a:off x="6858000" y="3886200"/>
            <a:ext cx="1143000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TextShape 4"/>
          <p:cNvSpPr txBox="1"/>
          <p:nvPr/>
        </p:nvSpPr>
        <p:spPr>
          <a:xfrm>
            <a:off x="197280" y="2300400"/>
            <a:ext cx="9861120" cy="4606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000" spc="-1" strike="noStrike">
                <a:latin typeface="Bitstream Vera Sans"/>
              </a:rPr>
              <a:t>2. </a:t>
            </a:r>
            <a:r>
              <a:rPr b="1" lang="en-GB" sz="2000" spc="-1" strike="noStrike">
                <a:solidFill>
                  <a:srgbClr val="000000"/>
                </a:solidFill>
                <a:latin typeface="Bitstream Vera Sans"/>
              </a:rPr>
              <a:t>Πόσο είναι το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bmax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;</a:t>
            </a:r>
            <a:r>
              <a:rPr b="0" lang="en-GB" sz="2000" spc="-1" strike="noStrike">
                <a:latin typeface="Bitstream Vera Sans"/>
              </a:rPr>
              <a:t>  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Θυμηθείτε τη μεταφορά ενέργειας σε ένα άτομο: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Για bmax=άπειρο  το ΔΕ μηδενίζετα!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Αφύσικο</a:t>
            </a:r>
            <a:r>
              <a:rPr b="0" lang="en-GB" sz="2000" spc="-1" strike="noStrike">
                <a:latin typeface="Bitstream Vera Sans"/>
              </a:rPr>
              <a:t>, αφού δεν μπορεί ποτέ το άτομο (που είναι κβαντισμένο σύστημα) να πάρει ενέργεια λιγότερη από την ενέργεια διέγερσης από μία στάθμη σε μιά άλλη (θυμηθείτε το πείραμα Frank-Hertz)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~ τάξη μεγέθους όσο η ενέργεια ιονισμού, Ι. 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Άρα: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…</a:t>
            </a:r>
            <a:r>
              <a:rPr b="0" lang="en-GB" sz="2000" spc="-1" strike="noStrike">
                <a:latin typeface="Bitstream Vera Sans"/>
              </a:rPr>
              <a:t>. 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bmax</a:t>
            </a:r>
            <a:r>
              <a:rPr b="0" lang="en-GB" sz="2000" spc="-1" strike="noStrike">
                <a:latin typeface="Bitstream Vera Sans"/>
              </a:rPr>
              <a:t> = περατωμένο.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ΔΕ*Δt = hbar → Δt = hbar / ΔΕ , αλλά ΔΕ &gt; Ι    → Δt &lt; hbar/I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Αλλά το Δt είναι ο χρόνος αλληλεπίδρασης: Δt ~  b/(γυ)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Οπότε: b/(γυ) &lt; hbar/I  → b &lt; hbar/(Iγυ) → 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bmax = hbar / (Iγυ) </a:t>
            </a:r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Oπότε: 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233" name="CustomShape 5"/>
          <p:cNvSpPr/>
          <p:nvPr/>
        </p:nvSpPr>
        <p:spPr>
          <a:xfrm>
            <a:off x="156600" y="914400"/>
            <a:ext cx="5257800" cy="1371600"/>
          </a:xfrm>
          <a:prstGeom prst="rect">
            <a:avLst/>
          </a:prstGeom>
          <a:noFill/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34" name="" descr=""/>
          <p:cNvPicPr/>
          <p:nvPr/>
        </p:nvPicPr>
        <p:blipFill>
          <a:blip r:embed="rId3"/>
          <a:stretch/>
        </p:blipFill>
        <p:spPr>
          <a:xfrm>
            <a:off x="1430640" y="6248520"/>
            <a:ext cx="3255120" cy="932760"/>
          </a:xfrm>
          <a:prstGeom prst="rect">
            <a:avLst/>
          </a:prstGeom>
          <a:ln>
            <a:noFill/>
          </a:ln>
        </p:spPr>
      </p:pic>
      <p:sp>
        <p:nvSpPr>
          <p:cNvPr id="235" name="CustomShape 6"/>
          <p:cNvSpPr/>
          <p:nvPr/>
        </p:nvSpPr>
        <p:spPr>
          <a:xfrm>
            <a:off x="228600" y="6314400"/>
            <a:ext cx="4536000" cy="772200"/>
          </a:xfrm>
          <a:prstGeom prst="rect">
            <a:avLst/>
          </a:prstGeom>
          <a:noFill/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444600" y="76680"/>
            <a:ext cx="9372600" cy="83772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US" sz="2600" spc="-1" strike="noStrike">
                <a:solidFill>
                  <a:srgbClr val="000000"/>
                </a:solidFill>
                <a:latin typeface="Bitstream Vera Sans"/>
              </a:rPr>
              <a:t>Απώλεια ενέργειας με ιονισμό και διέγερση του υλικού (Bethe-Bloch)</a:t>
            </a:r>
            <a:endParaRPr b="0" lang="en-GB" sz="2600" spc="-1" strike="noStrike">
              <a:latin typeface="Bitstream Vera Sans"/>
            </a:endParaRPr>
          </a:p>
        </p:txBody>
      </p:sp>
      <p:pic>
        <p:nvPicPr>
          <p:cNvPr id="237" name="Picture 19" descr=""/>
          <p:cNvPicPr/>
          <p:nvPr/>
        </p:nvPicPr>
        <p:blipFill>
          <a:blip r:embed="rId1"/>
          <a:stretch/>
        </p:blipFill>
        <p:spPr>
          <a:xfrm>
            <a:off x="224280" y="853560"/>
            <a:ext cx="6096240" cy="955800"/>
          </a:xfrm>
          <a:prstGeom prst="rect">
            <a:avLst/>
          </a:prstGeom>
          <a:ln>
            <a:noFill/>
          </a:ln>
        </p:spPr>
      </p:pic>
      <p:sp>
        <p:nvSpPr>
          <p:cNvPr id="238" name="CustomShape 2"/>
          <p:cNvSpPr/>
          <p:nvPr/>
        </p:nvSpPr>
        <p:spPr>
          <a:xfrm>
            <a:off x="6610680" y="1332360"/>
            <a:ext cx="297180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r>
              <a:rPr b="1" lang="en-US" sz="1800" spc="-1" strike="noStrike">
                <a:solidFill>
                  <a:srgbClr val="ff0000"/>
                </a:solidFill>
                <a:latin typeface="Bitstream Vera Sans"/>
              </a:rPr>
              <a:t>Bethe Bloch Formula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39" name="CustomShape 3"/>
          <p:cNvSpPr/>
          <p:nvPr/>
        </p:nvSpPr>
        <p:spPr>
          <a:xfrm>
            <a:off x="152640" y="1677600"/>
            <a:ext cx="9677160" cy="527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r>
              <a:rPr b="0" lang="en-US" sz="2000" spc="-1" strike="noStrike">
                <a:solidFill>
                  <a:srgbClr val="2d2d8a"/>
                </a:solidFill>
                <a:latin typeface="Bitstream Vera Sans"/>
              </a:rPr>
              <a:t>Z</a:t>
            </a:r>
            <a:r>
              <a:rPr b="0" lang="en-US" sz="2000" spc="-1" strike="noStrike" baseline="-101000">
                <a:solidFill>
                  <a:srgbClr val="2d2d8a"/>
                </a:solidFill>
                <a:latin typeface="Bitstream Vera Sans"/>
              </a:rPr>
              <a:t>1</a:t>
            </a:r>
            <a:r>
              <a:rPr b="0" lang="en-US" sz="2000" spc="-1" strike="noStrike">
                <a:solidFill>
                  <a:srgbClr val="2d2d8a"/>
                </a:solidFill>
                <a:latin typeface="Bitstream Vera Sans"/>
              </a:rPr>
              <a:t>e = φορτίο προσπίπτοντος σωματιδίου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US" sz="2000" spc="-1" strike="noStrike">
                <a:solidFill>
                  <a:srgbClr val="2d2d8a"/>
                </a:solidFill>
                <a:latin typeface="Bitstream Vera Sans"/>
              </a:rPr>
              <a:t>β=η ταχύτητά του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US" sz="2000" spc="-1" strike="noStrike">
                <a:solidFill>
                  <a:srgbClr val="2d2d8a"/>
                </a:solidFill>
                <a:latin typeface="Bitstream Vera Sans"/>
              </a:rPr>
              <a:t>ρ,Ζ,Α = πυκνότητα κλπ του ανιχνευτή</a:t>
            </a:r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Π.χ., Φορτισμένα σωματίδια (από κοσμική ακτινοβολία)  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      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διαπερνούν υλικό πυκνότητας ρ.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        →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Η απώλεια ενέργειάς του είναι μεγαλύτερη, όσο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           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περισσότερο φορτίο έχει το σωματίδιο:  dE/dx ~ Z</a:t>
            </a:r>
            <a:r>
              <a:rPr b="0" lang="en-GB" sz="2200" spc="-1" strike="noStrike" baseline="-101000">
                <a:solidFill>
                  <a:srgbClr val="0000ff"/>
                </a:solidFill>
                <a:latin typeface="Bitstream Vera Sans"/>
              </a:rPr>
              <a:t>1</a:t>
            </a:r>
            <a:r>
              <a:rPr b="0" lang="en-GB" sz="2200" spc="-1" strike="noStrike" baseline="101000">
                <a:solidFill>
                  <a:srgbClr val="0000ff"/>
                </a:solidFill>
                <a:latin typeface="Bitstream Vera Sans"/>
              </a:rPr>
              <a:t>2</a:t>
            </a:r>
            <a:r>
              <a:rPr b="1" lang="en-GB" sz="2000" spc="-1" strike="noStrike">
                <a:solidFill>
                  <a:srgbClr val="009900"/>
                </a:solidFill>
                <a:latin typeface="Bitstream Vera Sans"/>
              </a:rPr>
              <a:t> </a:t>
            </a:r>
            <a:endParaRPr b="0" lang="en-GB" sz="2000" spc="-1" strike="noStrike">
              <a:latin typeface="Bitstream Vera Sans"/>
            </a:endParaRPr>
          </a:p>
        </p:txBody>
      </p:sp>
      <p:pic>
        <p:nvPicPr>
          <p:cNvPr id="240" name="Picture 20" descr=""/>
          <p:cNvPicPr/>
          <p:nvPr/>
        </p:nvPicPr>
        <p:blipFill>
          <a:blip r:embed="rId2"/>
          <a:stretch/>
        </p:blipFill>
        <p:spPr>
          <a:xfrm>
            <a:off x="1410480" y="2802600"/>
            <a:ext cx="6876360" cy="2560320"/>
          </a:xfrm>
          <a:prstGeom prst="rect">
            <a:avLst/>
          </a:prstGeom>
          <a:ln>
            <a:noFill/>
          </a:ln>
        </p:spPr>
      </p:pic>
      <p:sp>
        <p:nvSpPr>
          <p:cNvPr id="241" name="Line 4"/>
          <p:cNvSpPr/>
          <p:nvPr/>
        </p:nvSpPr>
        <p:spPr>
          <a:xfrm flipH="1" flipV="1">
            <a:off x="1215000" y="3031200"/>
            <a:ext cx="9000" cy="22860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408600" y="76680"/>
            <a:ext cx="9372600" cy="83772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US" sz="2600" spc="-1" strike="noStrike">
                <a:solidFill>
                  <a:srgbClr val="000000"/>
                </a:solidFill>
                <a:latin typeface="Bitstream Vera Sans"/>
              </a:rPr>
              <a:t>Απώλεια ενέργειας με ιονισμό και διέγερση του υλικού (Bethe-Bloch)</a:t>
            </a:r>
            <a:endParaRPr b="0" lang="en-GB" sz="2600" spc="-1" strike="noStrike">
              <a:latin typeface="Bitstream Vera Sans"/>
            </a:endParaRPr>
          </a:p>
        </p:txBody>
      </p:sp>
      <p:pic>
        <p:nvPicPr>
          <p:cNvPr id="243" name="Picture 16" descr=""/>
          <p:cNvPicPr/>
          <p:nvPr/>
        </p:nvPicPr>
        <p:blipFill>
          <a:blip r:embed="rId1"/>
          <a:stretch/>
        </p:blipFill>
        <p:spPr>
          <a:xfrm>
            <a:off x="5512680" y="1623960"/>
            <a:ext cx="4495680" cy="3637080"/>
          </a:xfrm>
          <a:prstGeom prst="rect">
            <a:avLst/>
          </a:prstGeom>
          <a:ln>
            <a:noFill/>
          </a:ln>
        </p:spPr>
      </p:pic>
      <p:pic>
        <p:nvPicPr>
          <p:cNvPr id="244" name="Picture 19" descr=""/>
          <p:cNvPicPr/>
          <p:nvPr/>
        </p:nvPicPr>
        <p:blipFill>
          <a:blip r:embed="rId2"/>
          <a:stretch/>
        </p:blipFill>
        <p:spPr>
          <a:xfrm>
            <a:off x="224280" y="853560"/>
            <a:ext cx="6096240" cy="955800"/>
          </a:xfrm>
          <a:prstGeom prst="rect">
            <a:avLst/>
          </a:prstGeom>
          <a:ln>
            <a:noFill/>
          </a:ln>
        </p:spPr>
      </p:pic>
      <p:sp>
        <p:nvSpPr>
          <p:cNvPr id="245" name="CustomShape 2"/>
          <p:cNvSpPr/>
          <p:nvPr/>
        </p:nvSpPr>
        <p:spPr>
          <a:xfrm>
            <a:off x="6610680" y="1332360"/>
            <a:ext cx="297180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r>
              <a:rPr b="1" lang="en-US" sz="1800" spc="-1" strike="noStrike">
                <a:solidFill>
                  <a:srgbClr val="ff0000"/>
                </a:solidFill>
                <a:latin typeface="Bitstream Vera Sans"/>
              </a:rPr>
              <a:t>Bethe Bloch Formula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46" name="CustomShape 3"/>
          <p:cNvSpPr/>
          <p:nvPr/>
        </p:nvSpPr>
        <p:spPr>
          <a:xfrm>
            <a:off x="152640" y="1605600"/>
            <a:ext cx="5333760" cy="548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r>
              <a:rPr b="0" lang="en-US" sz="2000" spc="-1" strike="noStrike">
                <a:solidFill>
                  <a:srgbClr val="2d2d8a"/>
                </a:solidFill>
                <a:latin typeface="Bitstream Vera Sans"/>
              </a:rPr>
              <a:t>Z</a:t>
            </a:r>
            <a:r>
              <a:rPr b="0" lang="en-US" sz="2000" spc="-1" strike="noStrike" baseline="-101000">
                <a:solidFill>
                  <a:srgbClr val="2d2d8a"/>
                </a:solidFill>
                <a:latin typeface="Bitstream Vera Sans"/>
              </a:rPr>
              <a:t>1</a:t>
            </a:r>
            <a:r>
              <a:rPr b="0" lang="en-US" sz="2000" spc="-1" strike="noStrike">
                <a:solidFill>
                  <a:srgbClr val="2d2d8a"/>
                </a:solidFill>
                <a:latin typeface="Bitstream Vera Sans"/>
              </a:rPr>
              <a:t>e = φορτίο προσπίπτοντος                         σωματιδίου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US" sz="2000" spc="-1" strike="noStrike">
                <a:solidFill>
                  <a:srgbClr val="2d2d8a"/>
                </a:solidFill>
                <a:latin typeface="Bitstream Vera Sans"/>
              </a:rPr>
              <a:t>β=η ταχύτητά του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US" sz="2000" spc="-1" strike="noStrike">
                <a:solidFill>
                  <a:srgbClr val="2d2d8a"/>
                </a:solidFill>
                <a:latin typeface="Bitstream Vera Sans"/>
              </a:rPr>
              <a:t>ρ,Ζ,Α = πυκνότητα κλπ. του ανιχνευτή</a:t>
            </a:r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r>
              <a:rPr b="1" lang="en-US" sz="2000" spc="-1" strike="noStrike">
                <a:solidFill>
                  <a:srgbClr val="009900"/>
                </a:solidFill>
                <a:latin typeface="Bitstream Vera Sans"/>
              </a:rPr>
              <a:t>Energy Loss </a:t>
            </a:r>
            <a:r>
              <a:rPr b="1" lang="en-US" sz="2200" spc="-1" strike="noStrike">
                <a:solidFill>
                  <a:srgbClr val="0000ff"/>
                </a:solidFill>
                <a:latin typeface="Bitstream Vera Sans"/>
              </a:rPr>
              <a:t>1/</a:t>
            </a:r>
            <a:r>
              <a:rPr b="1" lang="el-GR" sz="2200" spc="-1" strike="noStrike">
                <a:solidFill>
                  <a:srgbClr val="0000ff"/>
                </a:solidFill>
                <a:latin typeface="Bitstream Vera Sans"/>
              </a:rPr>
              <a:t>ρ</a:t>
            </a:r>
            <a:r>
              <a:rPr b="1" lang="en-US" sz="2200" spc="-1" strike="noStrike">
                <a:solidFill>
                  <a:srgbClr val="0000ff"/>
                </a:solidFill>
                <a:latin typeface="Bitstream Vera Sans"/>
              </a:rPr>
              <a:t> dE/dx</a:t>
            </a:r>
            <a:r>
              <a:rPr b="1" lang="en-US" sz="2000" spc="-1" strike="noStrike">
                <a:solidFill>
                  <a:srgbClr val="009900"/>
                </a:solidFill>
                <a:latin typeface="Bitstream Vera Sans"/>
              </a:rPr>
              <a:t> </a:t>
            </a:r>
            <a:endParaRPr b="0" lang="en-GB" sz="2000" spc="-1" strike="noStrike">
              <a:latin typeface="Bitstream Vera Sans"/>
            </a:endParaRPr>
          </a:p>
          <a:p>
            <a:pPr marL="342720" indent="-342720">
              <a:buClr>
                <a:srgbClr val="2d2d8a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2d2d8a"/>
                </a:solidFill>
                <a:latin typeface="Bitstream Vera Sans"/>
              </a:rPr>
              <a:t> </a:t>
            </a:r>
            <a:r>
              <a:rPr b="0" lang="en-US" sz="2200" spc="-1" strike="noStrike">
                <a:solidFill>
                  <a:srgbClr val="2d2d8a"/>
                </a:solidFill>
                <a:latin typeface="Bitstream Vera Sans"/>
              </a:rPr>
              <a:t>first </a:t>
            </a:r>
            <a:r>
              <a:rPr b="0" lang="en-US" sz="2200" spc="-1" strike="noStrike">
                <a:solidFill>
                  <a:srgbClr val="333399"/>
                </a:solidFill>
                <a:latin typeface="Bitstream Vera Sans"/>
              </a:rPr>
              <a:t>decreases as 1/</a:t>
            </a:r>
            <a:r>
              <a:rPr b="0" lang="en-US" sz="2200" spc="-1" strike="noStrike">
                <a:solidFill>
                  <a:srgbClr val="333399"/>
                </a:solidFill>
                <a:latin typeface="Symbol"/>
              </a:rPr>
              <a:t></a:t>
            </a:r>
            <a:r>
              <a:rPr b="0" lang="en-US" sz="2200" spc="-1" strike="noStrike" baseline="30000">
                <a:solidFill>
                  <a:srgbClr val="333399"/>
                </a:solidFill>
                <a:latin typeface="Bitstream Vera Sans"/>
              </a:rPr>
              <a:t>2</a:t>
            </a:r>
            <a:r>
              <a:rPr b="0" lang="en-US" sz="2200" spc="-1" strike="noStrike">
                <a:solidFill>
                  <a:srgbClr val="333399"/>
                </a:solidFill>
                <a:latin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  <a:p>
            <a:pPr marL="342720" indent="-342720">
              <a:buClr>
                <a:srgbClr val="0099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9900"/>
                </a:solidFill>
                <a:latin typeface="Bitstream Vera Sans"/>
              </a:rPr>
              <a:t> </a:t>
            </a:r>
            <a:r>
              <a:rPr b="0" lang="en-US" sz="2200" spc="-1" strike="noStrike">
                <a:solidFill>
                  <a:srgbClr val="009900"/>
                </a:solidFill>
                <a:latin typeface="Bitstream Vera Sans"/>
              </a:rPr>
              <a:t>increases with ln </a:t>
            </a:r>
            <a:r>
              <a:rPr b="0" lang="en-US" sz="2200" spc="-1" strike="noStrike">
                <a:solidFill>
                  <a:srgbClr val="009900"/>
                </a:solidFill>
                <a:latin typeface="Symbol"/>
              </a:rPr>
              <a:t></a:t>
            </a:r>
            <a:r>
              <a:rPr b="0" lang="en-US" sz="2200" spc="-1" strike="noStrike">
                <a:solidFill>
                  <a:srgbClr val="009900"/>
                </a:solidFill>
                <a:latin typeface="Bitstream Vera Sans"/>
              </a:rPr>
              <a:t> for </a:t>
            </a:r>
            <a:r>
              <a:rPr b="0" lang="en-US" sz="2200" spc="-1" strike="noStrike">
                <a:solidFill>
                  <a:srgbClr val="009900"/>
                </a:solidFill>
                <a:latin typeface="Symbol"/>
              </a:rPr>
              <a:t></a:t>
            </a:r>
            <a:r>
              <a:rPr b="0" lang="en-US" sz="2200" spc="-1" strike="noStrike">
                <a:solidFill>
                  <a:srgbClr val="009900"/>
                </a:solidFill>
                <a:latin typeface="Bitstream Vera Sans"/>
              </a:rPr>
              <a:t> =1</a:t>
            </a:r>
            <a:endParaRPr b="0" lang="en-GB" sz="2200" spc="-1" strike="noStrike">
              <a:latin typeface="Bitstream Vera Sans"/>
            </a:endParaRPr>
          </a:p>
          <a:p>
            <a:pPr marL="342720" indent="-342720">
              <a:buClr>
                <a:srgbClr val="333399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333399"/>
                </a:solidFill>
                <a:latin typeface="Bitstream Vera Sans"/>
              </a:rPr>
              <a:t> </a:t>
            </a:r>
            <a:r>
              <a:rPr b="0" lang="en-US" sz="2200" spc="-1" strike="noStrike">
                <a:solidFill>
                  <a:srgbClr val="333399"/>
                </a:solidFill>
                <a:latin typeface="Bitstream Vera Sans"/>
              </a:rPr>
              <a:t>is </a:t>
            </a:r>
            <a:r>
              <a:rPr b="0" lang="en-US" sz="2200" spc="-1" strike="noStrike">
                <a:solidFill>
                  <a:srgbClr val="333399"/>
                </a:solidFill>
                <a:latin typeface="Symbol"/>
              </a:rPr>
              <a:t></a:t>
            </a:r>
            <a:r>
              <a:rPr b="0" lang="en-US" sz="2200" spc="-1" strike="noStrike">
                <a:solidFill>
                  <a:srgbClr val="333399"/>
                </a:solidFill>
                <a:latin typeface="Bitstream Vera Sans"/>
              </a:rPr>
              <a:t> independent of  M (M&gt;&gt;m</a:t>
            </a:r>
            <a:r>
              <a:rPr b="0" lang="en-US" sz="2200" spc="-1" strike="noStrike" baseline="-25000">
                <a:solidFill>
                  <a:srgbClr val="333399"/>
                </a:solidFill>
                <a:latin typeface="Bitstream Vera Sans"/>
              </a:rPr>
              <a:t>e</a:t>
            </a:r>
            <a:r>
              <a:rPr b="0" lang="en-US" sz="2200" spc="-1" strike="noStrike">
                <a:solidFill>
                  <a:srgbClr val="333399"/>
                </a:solidFill>
                <a:latin typeface="Bitstream Vera Sans"/>
              </a:rPr>
              <a:t>)</a:t>
            </a:r>
            <a:endParaRPr b="0" lang="en-GB" sz="2200" spc="-1" strike="noStrike">
              <a:latin typeface="Bitstream Vera Sans"/>
            </a:endParaRPr>
          </a:p>
          <a:p>
            <a:pPr marL="342720" indent="-342720">
              <a:buClr>
                <a:srgbClr val="333399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333399"/>
                </a:solidFill>
                <a:latin typeface="Bitstream Vera Sans"/>
              </a:rPr>
              <a:t> </a:t>
            </a:r>
            <a:r>
              <a:rPr b="0" lang="en-US" sz="2200" spc="-1" strike="noStrike">
                <a:solidFill>
                  <a:srgbClr val="009900"/>
                </a:solidFill>
                <a:latin typeface="Bitstream Vera Sans"/>
              </a:rPr>
              <a:t>is proportional to Z</a:t>
            </a:r>
            <a:r>
              <a:rPr b="0" lang="en-US" sz="2200" spc="-1" strike="noStrike" baseline="-25000">
                <a:solidFill>
                  <a:srgbClr val="009900"/>
                </a:solidFill>
                <a:latin typeface="Bitstream Vera Sans"/>
              </a:rPr>
              <a:t>1</a:t>
            </a:r>
            <a:r>
              <a:rPr b="0" lang="en-US" sz="2200" spc="-1" strike="noStrike" baseline="30000">
                <a:solidFill>
                  <a:srgbClr val="009900"/>
                </a:solidFill>
                <a:latin typeface="Bitstream Vera Sans"/>
              </a:rPr>
              <a:t>2  </a:t>
            </a:r>
            <a:r>
              <a:rPr b="0" lang="en-US" sz="2200" spc="-1" strike="noStrike">
                <a:solidFill>
                  <a:srgbClr val="009900"/>
                </a:solidFill>
                <a:latin typeface="Bitstream Vera Sans"/>
              </a:rPr>
              <a:t>of the          incoming particle</a:t>
            </a:r>
            <a:r>
              <a:rPr b="0" lang="en-US" sz="2200" spc="-1" strike="noStrike">
                <a:solidFill>
                  <a:srgbClr val="333399"/>
                </a:solidFill>
                <a:latin typeface="Bitstream Vera Sans"/>
              </a:rPr>
              <a:t>. </a:t>
            </a:r>
            <a:endParaRPr b="0" lang="en-GB" sz="2200" spc="-1" strike="noStrike">
              <a:latin typeface="Bitstream Vera Sans"/>
            </a:endParaRPr>
          </a:p>
          <a:p>
            <a:pPr marL="342720" indent="-342720">
              <a:buClr>
                <a:srgbClr val="333399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333399"/>
                </a:solidFill>
                <a:latin typeface="Bitstream Vera Sans"/>
              </a:rPr>
              <a:t> </a:t>
            </a:r>
            <a:r>
              <a:rPr b="0" lang="en-US" sz="2200" spc="-1" strike="noStrike">
                <a:solidFill>
                  <a:srgbClr val="333399"/>
                </a:solidFill>
                <a:latin typeface="Bitstream Vera Sans"/>
              </a:rPr>
              <a:t>is </a:t>
            </a:r>
            <a:r>
              <a:rPr b="0" lang="en-US" sz="2200" spc="-1" strike="noStrike">
                <a:solidFill>
                  <a:srgbClr val="333399"/>
                </a:solidFill>
                <a:latin typeface="Symbol"/>
              </a:rPr>
              <a:t></a:t>
            </a:r>
            <a:r>
              <a:rPr b="0" lang="en-US" sz="2200" spc="-1" strike="noStrike">
                <a:solidFill>
                  <a:srgbClr val="333399"/>
                </a:solidFill>
                <a:latin typeface="Bitstream Vera Sans"/>
              </a:rPr>
              <a:t> independent of the material   (Z/A </a:t>
            </a:r>
            <a:r>
              <a:rPr b="0" lang="en-US" sz="2200" spc="-1" strike="noStrike">
                <a:solidFill>
                  <a:srgbClr val="333399"/>
                </a:solidFill>
                <a:latin typeface="Symbol"/>
              </a:rPr>
              <a:t></a:t>
            </a:r>
            <a:r>
              <a:rPr b="0" lang="en-US" sz="2200" spc="-1" strike="noStrike">
                <a:latin typeface="Bitstream Vera Sans"/>
              </a:rPr>
              <a:t> </a:t>
            </a:r>
            <a:r>
              <a:rPr b="0" lang="en-US" sz="2200" spc="-1" strike="noStrike">
                <a:solidFill>
                  <a:srgbClr val="333399"/>
                </a:solidFill>
                <a:latin typeface="Bitstream Vera Sans"/>
              </a:rPr>
              <a:t>const)</a:t>
            </a:r>
            <a:endParaRPr b="0" lang="en-GB" sz="2200" spc="-1" strike="noStrike">
              <a:latin typeface="Bitstream Vera Sans"/>
            </a:endParaRPr>
          </a:p>
          <a:p>
            <a:pPr marL="342720" indent="-342720">
              <a:buClr>
                <a:srgbClr val="333399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333399"/>
                </a:solidFill>
                <a:latin typeface="Bitstream Vera Sans"/>
              </a:rPr>
              <a:t> </a:t>
            </a:r>
            <a:r>
              <a:rPr b="0" lang="en-US" sz="2200" spc="-1" strike="noStrike">
                <a:solidFill>
                  <a:srgbClr val="009900"/>
                </a:solidFill>
                <a:latin typeface="Bitstream Vera Sans"/>
              </a:rPr>
              <a:t>shows a plateau at large </a:t>
            </a:r>
            <a:endParaRPr b="0" lang="en-GB" sz="2200" spc="-1" strike="noStrike">
              <a:latin typeface="Bitstream Vera Sans"/>
            </a:endParaRPr>
          </a:p>
          <a:p>
            <a:pPr marL="342720" indent="-342720">
              <a:buClr>
                <a:srgbClr val="2d2d8a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9900"/>
                </a:solidFill>
                <a:latin typeface="Symbol"/>
              </a:rPr>
              <a:t> </a:t>
            </a:r>
            <a:r>
              <a:rPr b="0" lang="en-US" sz="2200" spc="-1" strike="noStrike">
                <a:solidFill>
                  <a:srgbClr val="009900"/>
                </a:solidFill>
                <a:latin typeface="Bitstream Vera Sans"/>
              </a:rPr>
              <a:t> </a:t>
            </a:r>
            <a:r>
              <a:rPr b="0" lang="en-US" sz="2200" spc="-1" strike="noStrike">
                <a:solidFill>
                  <a:srgbClr val="009900"/>
                </a:solidFill>
                <a:latin typeface="Bitstream Vera Sans"/>
              </a:rPr>
              <a:t>(&gt;&gt;100)</a:t>
            </a:r>
            <a:endParaRPr b="0" lang="en-GB" sz="2200" spc="-1" strike="noStrike">
              <a:latin typeface="Bitstream Vera Sans"/>
            </a:endParaRPr>
          </a:p>
          <a:p>
            <a:pPr marL="342720" indent="-342720">
              <a:lnSpc>
                <a:spcPct val="100000"/>
              </a:lnSpc>
              <a:buClr>
                <a:srgbClr val="002060"/>
              </a:buClr>
              <a:buFont typeface="Calibri"/>
              <a:buChar char="•"/>
            </a:pPr>
            <a:r>
              <a:rPr b="0" lang="en-US" sz="2200" spc="-1" strike="noStrike">
                <a:solidFill>
                  <a:srgbClr val="002060"/>
                </a:solidFill>
                <a:latin typeface="Calibri"/>
              </a:rPr>
              <a:t>dE/dx </a:t>
            </a:r>
            <a:r>
              <a:rPr b="0" lang="en-US" sz="2200" spc="-1" strike="noStrike">
                <a:solidFill>
                  <a:srgbClr val="002060"/>
                </a:solidFill>
                <a:latin typeface="Symbol"/>
              </a:rPr>
              <a:t></a:t>
            </a:r>
            <a:r>
              <a:rPr b="0" lang="en-US" sz="2200" spc="-1" strike="noStrike">
                <a:solidFill>
                  <a:srgbClr val="002060"/>
                </a:solidFill>
                <a:latin typeface="Calibri"/>
              </a:rPr>
              <a:t> 1-2 * </a:t>
            </a:r>
            <a:r>
              <a:rPr b="0" lang="el-GR" sz="2200" spc="-1" strike="noStrike">
                <a:solidFill>
                  <a:srgbClr val="002060"/>
                </a:solidFill>
                <a:latin typeface="Calibri"/>
              </a:rPr>
              <a:t>ρ</a:t>
            </a:r>
            <a:r>
              <a:rPr b="0" lang="en-US" sz="2200" spc="-1" strike="noStrike">
                <a:solidFill>
                  <a:srgbClr val="002060"/>
                </a:solidFill>
                <a:latin typeface="Calibri"/>
              </a:rPr>
              <a:t> [g/cm</a:t>
            </a:r>
            <a:r>
              <a:rPr b="0" lang="en-US" sz="2200" spc="-1" strike="noStrike" baseline="30000">
                <a:solidFill>
                  <a:srgbClr val="002060"/>
                </a:solidFill>
                <a:latin typeface="Calibri"/>
              </a:rPr>
              <a:t>3</a:t>
            </a:r>
            <a:r>
              <a:rPr b="0" lang="en-US" sz="2200" spc="-1" strike="noStrike">
                <a:solidFill>
                  <a:srgbClr val="002060"/>
                </a:solidFill>
                <a:latin typeface="Calibri"/>
              </a:rPr>
              <a:t>]  MeV/cm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247" name="TextShape 4"/>
          <p:cNvSpPr txBox="1"/>
          <p:nvPr/>
        </p:nvSpPr>
        <p:spPr>
          <a:xfrm rot="16200000">
            <a:off x="4871520" y="4141800"/>
            <a:ext cx="1828800" cy="447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b="0" lang="en-US" sz="2400" spc="-1" strike="noStrike">
                <a:solidFill>
                  <a:srgbClr val="0000ff"/>
                </a:solidFill>
                <a:latin typeface="Bitstream Vera Sans"/>
              </a:rPr>
              <a:t>1/</a:t>
            </a:r>
            <a:r>
              <a:rPr b="0" lang="el-GR" sz="2400" spc="-1" strike="noStrike">
                <a:solidFill>
                  <a:srgbClr val="0000ff"/>
                </a:solidFill>
                <a:latin typeface="Bitstream Vera Sans"/>
              </a:rPr>
              <a:t>ρ </a:t>
            </a:r>
            <a:r>
              <a:rPr b="0" lang="en-US" sz="2400" spc="-1" strike="noStrike">
                <a:solidFill>
                  <a:srgbClr val="0000ff"/>
                </a:solidFill>
                <a:latin typeface="Bitstream Vera Sans"/>
              </a:rPr>
              <a:t>dE/dx</a:t>
            </a:r>
            <a:r>
              <a:rPr b="0" lang="en-GB" sz="2400" spc="-1" strike="noStrike">
                <a:latin typeface="Bitstream Vera Sans"/>
              </a:rPr>
              <a:t> 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248" name="CustomShape 5"/>
          <p:cNvSpPr/>
          <p:nvPr/>
        </p:nvSpPr>
        <p:spPr>
          <a:xfrm>
            <a:off x="5574960" y="3607560"/>
            <a:ext cx="432000" cy="1828800"/>
          </a:xfrm>
          <a:prstGeom prst="ellipse">
            <a:avLst/>
          </a:prstGeom>
          <a:noFill/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CustomShape 6"/>
          <p:cNvSpPr/>
          <p:nvPr/>
        </p:nvSpPr>
        <p:spPr>
          <a:xfrm>
            <a:off x="192600" y="3200400"/>
            <a:ext cx="5293800" cy="38862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TextShape 7"/>
          <p:cNvSpPr txBox="1"/>
          <p:nvPr/>
        </p:nvSpPr>
        <p:spPr>
          <a:xfrm>
            <a:off x="7513560" y="5027400"/>
            <a:ext cx="1506240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0000ff"/>
                </a:solidFill>
                <a:latin typeface="Bitstream Vera Sans"/>
              </a:rPr>
              <a:t>βγ=p/Mc</a:t>
            </a:r>
            <a:endParaRPr b="0" lang="en-GB" sz="2000" spc="-1" strike="noStrike">
              <a:latin typeface="Bitstream Vera Sans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Shape 1"/>
          <p:cNvSpPr txBox="1"/>
          <p:nvPr/>
        </p:nvSpPr>
        <p:spPr>
          <a:xfrm>
            <a:off x="144000" y="1742400"/>
            <a:ext cx="2370600" cy="3441240"/>
          </a:xfrm>
          <a:prstGeom prst="rect">
            <a:avLst/>
          </a:prstGeom>
          <a:noFill/>
          <a:ln w="36720">
            <a:solidFill>
              <a:srgbClr val="0000ff"/>
            </a:solidFill>
            <a:round/>
          </a:ln>
        </p:spPr>
        <p:txBody>
          <a:bodyPr lIns="18360" rIns="18360" tIns="18360" bIns="18360"/>
          <a:p>
            <a:r>
              <a:rPr b="0" lang="de-DE" sz="1800" spc="-1" strike="noStrike">
                <a:solidFill>
                  <a:srgbClr val="000000"/>
                </a:solidFill>
                <a:latin typeface="Bitstream Vera Sans"/>
                <a:ea typeface="Times New Roman"/>
              </a:rPr>
              <a:t>Για να υπολογίσουμε την απώλεια ενέργειας ανά μονάδα απόστασης (</a:t>
            </a:r>
            <a:r>
              <a:rPr b="0" lang="de-DE" sz="1800" spc="-1" strike="noStrike">
                <a:solidFill>
                  <a:srgbClr val="0000ff"/>
                </a:solidFill>
                <a:latin typeface="Bitstream Vera Sans"/>
                <a:ea typeface="Times New Roman"/>
              </a:rPr>
              <a:t>dE/dx, σε MeV/cm</a:t>
            </a:r>
            <a:r>
              <a:rPr b="0" lang="de-DE" sz="1800" spc="-1" strike="noStrike">
                <a:solidFill>
                  <a:srgbClr val="000000"/>
                </a:solidFill>
                <a:latin typeface="Bitstream Vera Sans"/>
                <a:ea typeface="Times New Roman"/>
              </a:rPr>
              <a:t>), </a:t>
            </a:r>
            <a:endParaRPr b="0" lang="en-GB" sz="1800" spc="-1" strike="noStrike">
              <a:latin typeface="Bitstream Vera Sans"/>
            </a:endParaRPr>
          </a:p>
          <a:p>
            <a:r>
              <a:rPr b="0" lang="de-DE" sz="1800" spc="-1" strike="noStrike">
                <a:solidFill>
                  <a:srgbClr val="000000"/>
                </a:solidFill>
                <a:latin typeface="Bitstream Vera Sans"/>
                <a:ea typeface="Times New Roman"/>
              </a:rPr>
              <a:t>πρέπει να πολλαπλασιάσουμε το </a:t>
            </a:r>
            <a:r>
              <a:rPr b="0" lang="de-DE" sz="1800" spc="-1" strike="noStrike">
                <a:solidFill>
                  <a:srgbClr val="0000ff"/>
                </a:solidFill>
                <a:latin typeface="Bitstream Vera Sans"/>
                <a:ea typeface="Times New Roman"/>
              </a:rPr>
              <a:t>1/ρ dE/dx (σε MeV cm</a:t>
            </a:r>
            <a:r>
              <a:rPr b="0" lang="de-DE" sz="1800" spc="-1" strike="noStrike" baseline="101000">
                <a:solidFill>
                  <a:srgbClr val="0000ff"/>
                </a:solidFill>
                <a:latin typeface="Bitstream Vera Sans"/>
                <a:ea typeface="Times New Roman"/>
              </a:rPr>
              <a:t>2</a:t>
            </a:r>
            <a:r>
              <a:rPr b="0" lang="de-DE" sz="1800" spc="-1" strike="noStrike">
                <a:solidFill>
                  <a:srgbClr val="0000ff"/>
                </a:solidFill>
                <a:latin typeface="Bitstream Vera Sans"/>
                <a:ea typeface="Times New Roman"/>
              </a:rPr>
              <a:t>/g)</a:t>
            </a:r>
            <a:r>
              <a:rPr b="0" lang="de-DE" sz="1800" spc="-1" strike="noStrike">
                <a:solidFill>
                  <a:srgbClr val="000000"/>
                </a:solidFill>
                <a:latin typeface="Bitstream Vera Sans"/>
                <a:ea typeface="Times New Roman"/>
              </a:rPr>
              <a:t> με την πυκνότητα ρ του υλικού.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52" name="TextShape 2"/>
          <p:cNvSpPr txBox="1"/>
          <p:nvPr/>
        </p:nvSpPr>
        <p:spPr>
          <a:xfrm>
            <a:off x="504000" y="77040"/>
            <a:ext cx="9097200" cy="83772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US" sz="2600" spc="-1" strike="noStrike">
                <a:solidFill>
                  <a:srgbClr val="000000"/>
                </a:solidFill>
                <a:latin typeface="Bitstream Vera Sans"/>
              </a:rPr>
              <a:t>Φορτισμένο σωματιδίο χάνει ένεργεια διαπερνώντας την ύλη: specific Energy Loss </a:t>
            </a:r>
            <a:r>
              <a:rPr b="0" lang="en-US" sz="2600" spc="-1" strike="noStrike">
                <a:solidFill>
                  <a:srgbClr val="0000ff"/>
                </a:solidFill>
                <a:latin typeface="Bitstream Vera Sans"/>
              </a:rPr>
              <a:t>(1/</a:t>
            </a:r>
            <a:r>
              <a:rPr b="0" lang="el-GR" sz="2600" spc="-1" strike="noStrike">
                <a:solidFill>
                  <a:srgbClr val="0000ff"/>
                </a:solidFill>
                <a:latin typeface="Bitstream Vera Sans"/>
              </a:rPr>
              <a:t>ρ</a:t>
            </a:r>
            <a:r>
              <a:rPr b="0" lang="en-US" sz="2600" spc="-1" strike="noStrike">
                <a:solidFill>
                  <a:srgbClr val="0000ff"/>
                </a:solidFill>
                <a:latin typeface="Bitstream Vera Sans"/>
              </a:rPr>
              <a:t> dE/dx)</a:t>
            </a:r>
            <a:r>
              <a:rPr b="0" lang="en-US" sz="2600" spc="-1" strike="noStrike">
                <a:solidFill>
                  <a:srgbClr val="000000"/>
                </a:solidFill>
                <a:latin typeface="Bitstream Vera Sans"/>
              </a:rPr>
              <a:t> </a:t>
            </a:r>
            <a:endParaRPr b="0" lang="en-GB" sz="2600" spc="-1" strike="noStrike">
              <a:latin typeface="Bitstream Vera Sans"/>
            </a:endParaRPr>
          </a:p>
        </p:txBody>
      </p:sp>
      <p:pic>
        <p:nvPicPr>
          <p:cNvPr id="253" name="" descr=""/>
          <p:cNvPicPr/>
          <p:nvPr/>
        </p:nvPicPr>
        <p:blipFill>
          <a:blip r:embed="rId1"/>
          <a:stretch/>
        </p:blipFill>
        <p:spPr>
          <a:xfrm>
            <a:off x="2567880" y="958680"/>
            <a:ext cx="7324200" cy="4535280"/>
          </a:xfrm>
          <a:prstGeom prst="rect">
            <a:avLst/>
          </a:prstGeom>
          <a:ln>
            <a:noFill/>
          </a:ln>
        </p:spPr>
      </p:pic>
      <p:sp>
        <p:nvSpPr>
          <p:cNvPr id="254" name="TextShape 3"/>
          <p:cNvSpPr txBox="1"/>
          <p:nvPr/>
        </p:nvSpPr>
        <p:spPr>
          <a:xfrm rot="16200000">
            <a:off x="1739160" y="3205440"/>
            <a:ext cx="1828800" cy="447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b="0" lang="en-US" sz="2400" spc="-1" strike="noStrike">
                <a:solidFill>
                  <a:srgbClr val="0000ff"/>
                </a:solidFill>
                <a:latin typeface="Bitstream Vera Sans"/>
              </a:rPr>
              <a:t>1/</a:t>
            </a:r>
            <a:r>
              <a:rPr b="0" lang="el-GR" sz="2400" spc="-1" strike="noStrike">
                <a:solidFill>
                  <a:srgbClr val="0000ff"/>
                </a:solidFill>
                <a:latin typeface="Bitstream Vera Sans"/>
              </a:rPr>
              <a:t>ρ </a:t>
            </a:r>
            <a:r>
              <a:rPr b="0" lang="en-US" sz="2400" spc="-1" strike="noStrike">
                <a:solidFill>
                  <a:srgbClr val="0000ff"/>
                </a:solidFill>
                <a:latin typeface="Bitstream Vera Sans"/>
              </a:rPr>
              <a:t>dE/dx</a:t>
            </a:r>
            <a:r>
              <a:rPr b="0" lang="en-GB" sz="2400" spc="-1" strike="noStrike">
                <a:latin typeface="Bitstream Vera Sans"/>
              </a:rPr>
              <a:t> 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255" name="TextShape 4"/>
          <p:cNvSpPr txBox="1"/>
          <p:nvPr/>
        </p:nvSpPr>
        <p:spPr>
          <a:xfrm>
            <a:off x="6037200" y="4271400"/>
            <a:ext cx="556200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0000ff"/>
                </a:solidFill>
                <a:latin typeface="Bitstream Vera Sans"/>
              </a:rPr>
              <a:t>βγ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256" name="CustomShape 5"/>
          <p:cNvSpPr/>
          <p:nvPr/>
        </p:nvSpPr>
        <p:spPr>
          <a:xfrm>
            <a:off x="78120" y="5391000"/>
            <a:ext cx="9893880" cy="1655280"/>
          </a:xfrm>
          <a:prstGeom prst="rect">
            <a:avLst/>
          </a:prstGeom>
          <a:noFill/>
          <a:ln w="36720">
            <a:noFill/>
          </a:ln>
        </p:spPr>
        <p:style>
          <a:lnRef idx="0"/>
          <a:fillRef idx="0"/>
          <a:effectRef idx="0"/>
          <a:fontRef idx="minor"/>
        </p:style>
        <p:txBody>
          <a:bodyPr lIns="108360" rIns="108360" tIns="65160" bIns="65160"/>
          <a:p>
            <a:r>
              <a:rPr b="0" lang="de-DE" sz="2000" spc="-1" strike="noStrike">
                <a:solidFill>
                  <a:srgbClr val="0000ff"/>
                </a:solidFill>
                <a:latin typeface="Bitstream Vera Sans"/>
                <a:ea typeface="Times New Roman"/>
              </a:rPr>
              <a:t>Ένα σωματίδιο διασχίζει ένα υλικό με πυκνότητα ρ. Ανάλογα με την ορμή του, το σωματίδιο χάνει ενέργεια και με διαφορετικό μηχανισμό. </a:t>
            </a:r>
            <a:r>
              <a:rPr b="0" lang="de-DE" sz="2000" spc="-1" strike="noStrike">
                <a:solidFill>
                  <a:srgbClr val="000000"/>
                </a:solidFill>
                <a:latin typeface="Bitstream Vera Sans"/>
                <a:ea typeface="Times New Roman"/>
              </a:rPr>
              <a:t>Π.χ., στην περιοχή βγ=[0.1 – 1000]  (περιοχή Bethe-Bloch) έχουμε απώλειες με ιονισμό του υλικού. Από εκεί και πάνω, η απώλεια ενέργειας είναι κυρίως λόγω εκπομπής φωτονίων (δηλ., με radiation = Bremsstahlung)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257" name="CustomShape 6"/>
          <p:cNvSpPr/>
          <p:nvPr/>
        </p:nvSpPr>
        <p:spPr>
          <a:xfrm>
            <a:off x="2442600" y="2671200"/>
            <a:ext cx="432000" cy="1828800"/>
          </a:xfrm>
          <a:prstGeom prst="ellipse">
            <a:avLst/>
          </a:prstGeom>
          <a:noFill/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" descr=""/>
          <p:cNvPicPr/>
          <p:nvPr/>
        </p:nvPicPr>
        <p:blipFill>
          <a:blip r:embed="rId1"/>
          <a:stretch/>
        </p:blipFill>
        <p:spPr>
          <a:xfrm>
            <a:off x="5097960" y="1361160"/>
            <a:ext cx="4389120" cy="4901040"/>
          </a:xfrm>
          <a:prstGeom prst="rect">
            <a:avLst/>
          </a:prstGeom>
          <a:ln>
            <a:noFill/>
          </a:ln>
        </p:spPr>
      </p:pic>
      <p:sp>
        <p:nvSpPr>
          <p:cNvPr id="259" name="TextShape 1"/>
          <p:cNvSpPr txBox="1"/>
          <p:nvPr/>
        </p:nvSpPr>
        <p:spPr>
          <a:xfrm>
            <a:off x="504000" y="97560"/>
            <a:ext cx="9071640" cy="9486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US" sz="3200" spc="-1" strike="noStrike">
                <a:solidFill>
                  <a:srgbClr val="000000"/>
                </a:solidFill>
                <a:latin typeface="Bitstream Vera Sans"/>
              </a:rPr>
              <a:t>π.χ. Μιόνιο διαπερνά σίδερο</a:t>
            </a:r>
            <a:br/>
            <a:r>
              <a:rPr b="0" lang="en-US" sz="3200" spc="-1" strike="noStrike">
                <a:solidFill>
                  <a:srgbClr val="000000"/>
                </a:solidFill>
                <a:latin typeface="Bitstream Vera Sans"/>
              </a:rPr>
              <a:t>- απώλεια ενέργειας (Energy Loss) 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260" name="CustomShape 2"/>
          <p:cNvSpPr/>
          <p:nvPr/>
        </p:nvSpPr>
        <p:spPr>
          <a:xfrm>
            <a:off x="336600" y="1053000"/>
            <a:ext cx="972180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r>
              <a:rPr b="1" lang="en-US" sz="1600" spc="-1" strike="noStrike">
                <a:solidFill>
                  <a:srgbClr val="009900"/>
                </a:solidFill>
                <a:latin typeface="Bitstream Vera Sans"/>
              </a:rPr>
              <a:t>Bethe Bloch Formula,  a few Numbers:     </a:t>
            </a:r>
            <a:r>
              <a:rPr b="1" lang="en-US" sz="1800" spc="-1" strike="noStrike" u="sng">
                <a:solidFill>
                  <a:srgbClr val="0000ff"/>
                </a:solidFill>
                <a:uFillTx/>
                <a:latin typeface="Bitstream Vera Sans"/>
              </a:rPr>
              <a:t>“a minimum ionizing particle (MIP)”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61" name="CustomShape 3"/>
          <p:cNvSpPr/>
          <p:nvPr/>
        </p:nvSpPr>
        <p:spPr>
          <a:xfrm>
            <a:off x="300600" y="1456560"/>
            <a:ext cx="4957200" cy="342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42720">
              <a:lnSpc>
                <a:spcPct val="80000"/>
              </a:lnSpc>
              <a:spcBef>
                <a:spcPts val="400"/>
              </a:spcBef>
            </a:pPr>
            <a:r>
              <a:rPr b="0" lang="de-DE" sz="2200" spc="-1" strike="noStrike">
                <a:solidFill>
                  <a:srgbClr val="333399"/>
                </a:solidFill>
                <a:latin typeface="Bitstream Vera Sans"/>
                <a:ea typeface="Times New Roman"/>
              </a:rPr>
              <a:t>Σημειώστε ότι για Z </a:t>
            </a:r>
            <a:r>
              <a:rPr b="0" lang="de-DE" sz="2200" spc="-1" strike="noStrike">
                <a:solidFill>
                  <a:srgbClr val="333399"/>
                </a:solidFill>
                <a:latin typeface="Symbol"/>
                <a:ea typeface="Times New Roman"/>
              </a:rPr>
              <a:t></a:t>
            </a:r>
            <a:r>
              <a:rPr b="0" lang="de-DE" sz="2200" spc="-1" strike="noStrike">
                <a:solidFill>
                  <a:srgbClr val="333399"/>
                </a:solidFill>
                <a:latin typeface="Bitstream Vera Sans"/>
                <a:ea typeface="Times New Roman"/>
              </a:rPr>
              <a:t> 0.5 A:</a:t>
            </a:r>
            <a:endParaRPr b="0" lang="en-GB" sz="2200" spc="-1" strike="noStrike">
              <a:latin typeface="Bitstream Vera Sans"/>
            </a:endParaRPr>
          </a:p>
          <a:p>
            <a:pPr marL="342720" indent="-342720">
              <a:lnSpc>
                <a:spcPct val="80000"/>
              </a:lnSpc>
              <a:spcBef>
                <a:spcPts val="400"/>
              </a:spcBef>
            </a:pPr>
            <a:r>
              <a:rPr b="0" lang="de-DE" sz="2200" spc="-1" strike="noStrike">
                <a:solidFill>
                  <a:srgbClr val="333399"/>
                </a:solidFill>
                <a:latin typeface="Bitstream Vera Sans"/>
                <a:ea typeface="Times New Roman"/>
              </a:rPr>
              <a:t>1/</a:t>
            </a:r>
            <a:r>
              <a:rPr b="0" lang="de-DE" sz="2200" spc="-1" strike="noStrike">
                <a:solidFill>
                  <a:srgbClr val="333399"/>
                </a:solidFill>
                <a:latin typeface="Symbol"/>
                <a:ea typeface="Times New Roman"/>
              </a:rPr>
              <a:t></a:t>
            </a:r>
            <a:r>
              <a:rPr b="0" lang="de-DE" sz="2200" spc="-1" strike="noStrike">
                <a:solidFill>
                  <a:srgbClr val="333399"/>
                </a:solidFill>
                <a:latin typeface="Bitstream Vera Sans"/>
                <a:ea typeface="Times New Roman"/>
              </a:rPr>
              <a:t> dE/dx </a:t>
            </a:r>
            <a:r>
              <a:rPr b="0" lang="de-DE" sz="2200" spc="-1" strike="noStrike">
                <a:solidFill>
                  <a:srgbClr val="333399"/>
                </a:solidFill>
                <a:latin typeface="Symbol"/>
                <a:ea typeface="Times New Roman"/>
              </a:rPr>
              <a:t></a:t>
            </a:r>
            <a:r>
              <a:rPr b="0" lang="de-DE" sz="2200" spc="-1" strike="noStrike">
                <a:solidFill>
                  <a:srgbClr val="333399"/>
                </a:solidFill>
                <a:latin typeface="Bitstream Vera Sans"/>
                <a:ea typeface="Times New Roman"/>
              </a:rPr>
              <a:t> 1.4 MeV cm</a:t>
            </a:r>
            <a:r>
              <a:rPr b="0" lang="de-DE" sz="2200" spc="-1" strike="noStrike" baseline="30000">
                <a:solidFill>
                  <a:srgbClr val="333399"/>
                </a:solidFill>
                <a:latin typeface="Bitstream Vera Sans"/>
                <a:ea typeface="Times New Roman"/>
              </a:rPr>
              <a:t> 2</a:t>
            </a:r>
            <a:r>
              <a:rPr b="0" lang="de-DE" sz="2200" spc="-1" strike="noStrike">
                <a:solidFill>
                  <a:srgbClr val="333399"/>
                </a:solidFill>
                <a:latin typeface="Bitstream Vera Sans"/>
                <a:ea typeface="Times New Roman"/>
              </a:rPr>
              <a:t>/g ,</a:t>
            </a:r>
            <a:endParaRPr b="0" lang="en-GB" sz="2200" spc="-1" strike="noStrike">
              <a:latin typeface="Bitstream Vera Sans"/>
            </a:endParaRPr>
          </a:p>
          <a:p>
            <a:pPr marL="342720" indent="-342720">
              <a:lnSpc>
                <a:spcPct val="80000"/>
              </a:lnSpc>
              <a:spcBef>
                <a:spcPts val="400"/>
              </a:spcBef>
            </a:pPr>
            <a:r>
              <a:rPr b="0" lang="de-DE" sz="2200" spc="-1" strike="noStrike">
                <a:solidFill>
                  <a:srgbClr val="333399"/>
                </a:solidFill>
                <a:latin typeface="Bitstream Vera Sans"/>
                <a:ea typeface="Times New Roman"/>
              </a:rPr>
              <a:t>όταν βγ </a:t>
            </a:r>
            <a:r>
              <a:rPr b="0" lang="de-DE" sz="2200" spc="-1" strike="noStrike">
                <a:solidFill>
                  <a:srgbClr val="333399"/>
                </a:solidFill>
                <a:latin typeface="Symbol"/>
                <a:ea typeface="Times New Roman"/>
              </a:rPr>
              <a:t></a:t>
            </a:r>
            <a:r>
              <a:rPr b="0" lang="de-DE" sz="2200" spc="-1" strike="noStrike">
                <a:solidFill>
                  <a:srgbClr val="333399"/>
                </a:solidFill>
                <a:latin typeface="Bitstream Vera Sans"/>
                <a:ea typeface="Times New Roman"/>
              </a:rPr>
              <a:t> 3 (minimum ionizing)</a:t>
            </a:r>
            <a:endParaRPr b="0" lang="en-GB" sz="2200" spc="-1" strike="noStrike">
              <a:latin typeface="Bitstream Vera Sans"/>
            </a:endParaRPr>
          </a:p>
          <a:p>
            <a:pPr marL="342720" indent="-342720">
              <a:lnSpc>
                <a:spcPct val="80000"/>
              </a:lnSpc>
              <a:spcBef>
                <a:spcPts val="400"/>
              </a:spcBef>
            </a:pPr>
            <a:endParaRPr b="0" lang="en-GB" sz="2200" spc="-1" strike="noStrike">
              <a:latin typeface="Bitstream Vera Sans"/>
            </a:endParaRPr>
          </a:p>
          <a:p>
            <a:pPr marL="342720" indent="-342720">
              <a:lnSpc>
                <a:spcPct val="80000"/>
              </a:lnSpc>
              <a:spcBef>
                <a:spcPts val="400"/>
              </a:spcBef>
            </a:pPr>
            <a:r>
              <a:rPr b="0" lang="en-US" sz="2200" spc="-1" strike="noStrike">
                <a:solidFill>
                  <a:srgbClr val="009900"/>
                </a:solidFill>
                <a:latin typeface="Bitstream Vera Sans"/>
                <a:ea typeface="Times New Roman"/>
              </a:rPr>
              <a:t>Παράδειγμα :</a:t>
            </a:r>
            <a:endParaRPr b="0" lang="en-GB" sz="2200" spc="-1" strike="noStrike">
              <a:latin typeface="Bitstream Vera Sans"/>
            </a:endParaRPr>
          </a:p>
          <a:p>
            <a:pPr marL="342720" indent="-342720">
              <a:lnSpc>
                <a:spcPct val="80000"/>
              </a:lnSpc>
              <a:spcBef>
                <a:spcPts val="400"/>
              </a:spcBef>
            </a:pPr>
            <a:r>
              <a:rPr b="0" lang="en-US" sz="2200" spc="-1" strike="noStrike">
                <a:solidFill>
                  <a:srgbClr val="333399"/>
                </a:solidFill>
                <a:latin typeface="Bitstream Vera Sans"/>
                <a:ea typeface="Times New Roman"/>
              </a:rPr>
              <a:t>Σίδερο: πάχος = 100 cm; </a:t>
            </a:r>
            <a:endParaRPr b="0" lang="en-GB" sz="2200" spc="-1" strike="noStrike">
              <a:latin typeface="Bitstream Vera Sans"/>
            </a:endParaRPr>
          </a:p>
          <a:p>
            <a:pPr marL="342720" indent="-342720">
              <a:lnSpc>
                <a:spcPct val="80000"/>
              </a:lnSpc>
              <a:spcBef>
                <a:spcPts val="400"/>
              </a:spcBef>
            </a:pPr>
            <a:r>
              <a:rPr b="0" lang="el-GR" sz="2200" spc="-1" strike="noStrike">
                <a:solidFill>
                  <a:srgbClr val="333399"/>
                </a:solidFill>
                <a:latin typeface="Bitstream Vera Sans"/>
                <a:ea typeface="Times New Roman"/>
              </a:rPr>
              <a:t>ρ</a:t>
            </a:r>
            <a:r>
              <a:rPr b="0" lang="en-US" sz="2200" spc="-1" strike="noStrike">
                <a:solidFill>
                  <a:srgbClr val="333399"/>
                </a:solidFill>
                <a:latin typeface="Bitstream Vera Sans"/>
                <a:ea typeface="Times New Roman"/>
              </a:rPr>
              <a:t> = 7.87 g/cm</a:t>
            </a:r>
            <a:r>
              <a:rPr b="0" lang="en-US" sz="2200" spc="-1" strike="noStrike" baseline="30000">
                <a:solidFill>
                  <a:srgbClr val="333399"/>
                </a:solidFill>
                <a:latin typeface="Bitstream Vera Sans"/>
                <a:ea typeface="Times New Roman"/>
              </a:rPr>
              <a:t>3</a:t>
            </a:r>
            <a:endParaRPr b="0" lang="en-GB" sz="2200" spc="-1" strike="noStrike">
              <a:latin typeface="Bitstream Vera Sans"/>
            </a:endParaRPr>
          </a:p>
          <a:p>
            <a:pPr marL="342720" indent="-342720">
              <a:lnSpc>
                <a:spcPct val="80000"/>
              </a:lnSpc>
              <a:spcBef>
                <a:spcPts val="400"/>
              </a:spcBef>
            </a:pPr>
            <a:r>
              <a:rPr b="0" lang="en-US" sz="2200" spc="-1" strike="noStrike">
                <a:solidFill>
                  <a:srgbClr val="333399"/>
                </a:solidFill>
                <a:latin typeface="Bitstream Vera Sans"/>
                <a:ea typeface="Times New Roman"/>
              </a:rPr>
              <a:t>dE ≈ 1.4 * 100* 7.87 </a:t>
            </a:r>
            <a:endParaRPr b="0" lang="en-GB" sz="2200" spc="-1" strike="noStrike">
              <a:latin typeface="Bitstream Vera Sans"/>
            </a:endParaRPr>
          </a:p>
          <a:p>
            <a:pPr marL="342720" indent="-342720">
              <a:lnSpc>
                <a:spcPct val="80000"/>
              </a:lnSpc>
              <a:spcBef>
                <a:spcPts val="400"/>
              </a:spcBef>
            </a:pPr>
            <a:r>
              <a:rPr b="0" lang="en-US" sz="2200" spc="-1" strike="noStrike">
                <a:solidFill>
                  <a:srgbClr val="333399"/>
                </a:solidFill>
                <a:latin typeface="Bitstream Vera Sans"/>
                <a:ea typeface="Times New Roman"/>
              </a:rPr>
              <a:t>     </a:t>
            </a:r>
            <a:r>
              <a:rPr b="0" lang="en-US" sz="2200" spc="-1" strike="noStrike">
                <a:solidFill>
                  <a:srgbClr val="333399"/>
                </a:solidFill>
                <a:latin typeface="Bitstream Vera Sans"/>
                <a:ea typeface="Times New Roman"/>
              </a:rPr>
              <a:t>= 1102 MeV</a:t>
            </a:r>
            <a:endParaRPr b="0" lang="en-GB" sz="2200" spc="-1" strike="noStrike">
              <a:latin typeface="Bitstream Vera Sans"/>
            </a:endParaRPr>
          </a:p>
          <a:p>
            <a:pPr marL="342720" indent="-342720">
              <a:lnSpc>
                <a:spcPct val="80000"/>
              </a:lnSpc>
              <a:spcBef>
                <a:spcPts val="400"/>
              </a:spcBef>
            </a:pPr>
            <a:endParaRPr b="0" lang="en-GB" sz="2200" spc="-1" strike="noStrike">
              <a:latin typeface="Bitstream Vera Sans"/>
            </a:endParaRPr>
          </a:p>
          <a:p>
            <a:pPr marL="342720" indent="-342720">
              <a:lnSpc>
                <a:spcPct val="80000"/>
              </a:lnSpc>
              <a:spcBef>
                <a:spcPts val="400"/>
              </a:spcBef>
            </a:pPr>
            <a:r>
              <a:rPr b="1" lang="en-US" sz="2200" spc="-1" strike="noStrike">
                <a:solidFill>
                  <a:srgbClr val="ff0000"/>
                </a:solidFill>
                <a:latin typeface="Wingdings"/>
                <a:ea typeface="Times New Roman"/>
              </a:rPr>
              <a:t></a:t>
            </a:r>
            <a:r>
              <a:rPr b="1" lang="en-US" sz="2200" spc="-1" strike="noStrike">
                <a:solidFill>
                  <a:srgbClr val="ff0000"/>
                </a:solidFill>
                <a:latin typeface="Bitstream Vera Sans"/>
                <a:ea typeface="Times New Roman"/>
              </a:rPr>
              <a:t> </a:t>
            </a:r>
            <a:r>
              <a:rPr b="1" lang="en-US" sz="2400" spc="-1" strike="noStrike">
                <a:solidFill>
                  <a:srgbClr val="ff0000"/>
                </a:solidFill>
                <a:latin typeface="Bitstream Vera Sans"/>
                <a:ea typeface="Times New Roman"/>
              </a:rPr>
              <a:t>A 1.15 GeV Muon can traverse 1m of Iron!</a:t>
            </a:r>
            <a:endParaRPr b="0" lang="en-GB" sz="2400" spc="-1" strike="noStrike">
              <a:latin typeface="Bitstream Vera Sans"/>
            </a:endParaRPr>
          </a:p>
          <a:p>
            <a:pPr marL="342720" indent="-342720">
              <a:lnSpc>
                <a:spcPct val="90000"/>
              </a:lnSpc>
              <a:spcBef>
                <a:spcPts val="400"/>
              </a:spcBef>
            </a:pPr>
            <a:endParaRPr b="0" lang="en-GB" sz="2400" spc="-1" strike="noStrike">
              <a:latin typeface="Bitstream Vera Sans"/>
            </a:endParaRPr>
          </a:p>
        </p:txBody>
      </p:sp>
      <p:sp>
        <p:nvSpPr>
          <p:cNvPr id="262" name="CustomShape 4"/>
          <p:cNvSpPr/>
          <p:nvPr/>
        </p:nvSpPr>
        <p:spPr>
          <a:xfrm rot="16200000">
            <a:off x="5056920" y="3782520"/>
            <a:ext cx="467280" cy="307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r>
              <a:rPr b="1" lang="de-DE" sz="1400" spc="-1" strike="noStrike">
                <a:solidFill>
                  <a:srgbClr val="333399"/>
                </a:solidFill>
                <a:latin typeface="Bitstream Vera Sans"/>
              </a:rPr>
              <a:t>1/</a:t>
            </a:r>
            <a:r>
              <a:rPr b="1" lang="de-DE" sz="1400" spc="-1" strike="noStrike">
                <a:solidFill>
                  <a:srgbClr val="333399"/>
                </a:solidFill>
                <a:latin typeface="Symbol"/>
              </a:rPr>
              <a:t>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263" name="CustomShape 5"/>
          <p:cNvSpPr/>
          <p:nvPr/>
        </p:nvSpPr>
        <p:spPr>
          <a:xfrm>
            <a:off x="150120" y="5345280"/>
            <a:ext cx="5084280" cy="1776600"/>
          </a:xfrm>
          <a:prstGeom prst="rect">
            <a:avLst/>
          </a:prstGeom>
          <a:noFill/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360" rIns="108360" tIns="65160" bIns="65160"/>
          <a:p>
            <a:r>
              <a:rPr b="0" lang="de-DE" sz="1800" spc="-1" strike="noStrike">
                <a:solidFill>
                  <a:srgbClr val="000000"/>
                </a:solidFill>
                <a:latin typeface="Bitstream Vera Sans"/>
                <a:ea typeface="Times New Roman"/>
              </a:rPr>
              <a:t>Για να υπολογίσουμε την </a:t>
            </a:r>
            <a:r>
              <a:rPr b="0" lang="de-DE" sz="1800" spc="-1" strike="noStrike">
                <a:solidFill>
                  <a:srgbClr val="ff0000"/>
                </a:solidFill>
                <a:latin typeface="Bitstream Vera Sans"/>
                <a:ea typeface="Times New Roman"/>
              </a:rPr>
              <a:t>απώλεια ενέργειας ανά μονάδα απόστασης</a:t>
            </a:r>
            <a:r>
              <a:rPr b="0" lang="de-DE" sz="1800" spc="-1" strike="noStrike">
                <a:solidFill>
                  <a:srgbClr val="000000"/>
                </a:solidFill>
                <a:latin typeface="Bitstream Vera Sans"/>
                <a:ea typeface="Times New Roman"/>
              </a:rPr>
              <a:t> (</a:t>
            </a:r>
            <a:r>
              <a:rPr b="0" lang="de-DE" sz="1800" spc="-1" strike="noStrike">
                <a:solidFill>
                  <a:srgbClr val="0000ff"/>
                </a:solidFill>
                <a:latin typeface="Bitstream Vera Sans"/>
                <a:ea typeface="Times New Roman"/>
              </a:rPr>
              <a:t>dE/dx, σε MeV/cm</a:t>
            </a:r>
            <a:r>
              <a:rPr b="0" lang="de-DE" sz="1800" spc="-1" strike="noStrike">
                <a:solidFill>
                  <a:srgbClr val="000000"/>
                </a:solidFill>
                <a:latin typeface="Bitstream Vera Sans"/>
                <a:ea typeface="Times New Roman"/>
              </a:rPr>
              <a:t>), </a:t>
            </a:r>
            <a:endParaRPr b="0" lang="en-GB" sz="1800" spc="-1" strike="noStrike">
              <a:latin typeface="Bitstream Vera Sans"/>
            </a:endParaRPr>
          </a:p>
          <a:p>
            <a:r>
              <a:rPr b="0" lang="de-DE" sz="1800" spc="-1" strike="noStrike">
                <a:solidFill>
                  <a:srgbClr val="000000"/>
                </a:solidFill>
                <a:latin typeface="Bitstream Vera Sans"/>
                <a:ea typeface="Times New Roman"/>
              </a:rPr>
              <a:t>πρέπει </a:t>
            </a:r>
            <a:r>
              <a:rPr b="0" lang="de-DE" sz="1800" spc="-1" strike="noStrike">
                <a:solidFill>
                  <a:srgbClr val="ff0000"/>
                </a:solidFill>
                <a:latin typeface="Bitstream Vera Sans"/>
                <a:ea typeface="Times New Roman"/>
              </a:rPr>
              <a:t>να πολλαπλασιάσουμε</a:t>
            </a:r>
            <a:r>
              <a:rPr b="0" lang="de-DE" sz="1800" spc="-1" strike="noStrike">
                <a:solidFill>
                  <a:srgbClr val="000000"/>
                </a:solidFill>
                <a:latin typeface="Bitstream Vera Sans"/>
                <a:ea typeface="Times New Roman"/>
              </a:rPr>
              <a:t> το </a:t>
            </a:r>
            <a:r>
              <a:rPr b="0" lang="de-DE" sz="1800" spc="-1" strike="noStrike">
                <a:solidFill>
                  <a:srgbClr val="0000ff"/>
                </a:solidFill>
                <a:latin typeface="Bitstream Vera Sans"/>
                <a:ea typeface="Times New Roman"/>
              </a:rPr>
              <a:t>1/ρ dE/dx (σε MeV cm</a:t>
            </a:r>
            <a:r>
              <a:rPr b="0" lang="de-DE" sz="1800" spc="-1" strike="noStrike" baseline="101000">
                <a:solidFill>
                  <a:srgbClr val="0000ff"/>
                </a:solidFill>
                <a:latin typeface="Bitstream Vera Sans"/>
                <a:ea typeface="Times New Roman"/>
              </a:rPr>
              <a:t>2</a:t>
            </a:r>
            <a:r>
              <a:rPr b="0" lang="de-DE" sz="1800" spc="-1" strike="noStrike">
                <a:solidFill>
                  <a:srgbClr val="0000ff"/>
                </a:solidFill>
                <a:latin typeface="Bitstream Vera Sans"/>
                <a:ea typeface="Times New Roman"/>
              </a:rPr>
              <a:t>/g)</a:t>
            </a:r>
            <a:r>
              <a:rPr b="0" lang="de-DE" sz="1800" spc="-1" strike="noStrike">
                <a:solidFill>
                  <a:srgbClr val="000000"/>
                </a:solidFill>
                <a:latin typeface="Bitstream Vera Sans"/>
                <a:ea typeface="Times New Roman"/>
              </a:rPr>
              <a:t> </a:t>
            </a:r>
            <a:r>
              <a:rPr b="0" lang="de-DE" sz="1800" spc="-1" strike="noStrike">
                <a:solidFill>
                  <a:srgbClr val="ff0000"/>
                </a:solidFill>
                <a:latin typeface="Bitstream Vera Sans"/>
                <a:ea typeface="Times New Roman"/>
              </a:rPr>
              <a:t>με την πυκνότητα</a:t>
            </a:r>
            <a:r>
              <a:rPr b="0" lang="de-DE" sz="1800" spc="-1" strike="noStrike">
                <a:solidFill>
                  <a:srgbClr val="000000"/>
                </a:solidFill>
                <a:latin typeface="Bitstream Vera Sans"/>
                <a:ea typeface="Times New Roman"/>
              </a:rPr>
              <a:t> ρ του υλικού.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64" name="Line 6"/>
          <p:cNvSpPr/>
          <p:nvPr/>
        </p:nvSpPr>
        <p:spPr>
          <a:xfrm>
            <a:off x="6629400" y="1407600"/>
            <a:ext cx="36000" cy="25380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5" name="CustomShape 7"/>
          <p:cNvSpPr/>
          <p:nvPr/>
        </p:nvSpPr>
        <p:spPr>
          <a:xfrm>
            <a:off x="5185800" y="3200400"/>
            <a:ext cx="264600" cy="1071000"/>
          </a:xfrm>
          <a:prstGeom prst="ellipse">
            <a:avLst/>
          </a:prstGeom>
          <a:noFill/>
          <a:ln w="183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Freeform 8"/>
          <p:cNvSpPr/>
          <p:nvPr/>
        </p:nvSpPr>
        <p:spPr>
          <a:xfrm>
            <a:off x="4627080" y="4396320"/>
            <a:ext cx="667080" cy="933840"/>
          </a:xfrm>
          <a:custGeom>
            <a:avLst/>
            <a:gdLst/>
            <a:ahLst/>
            <a:rect l="0" t="0" r="r" b="b"/>
            <a:pathLst>
              <a:path w="1853" h="2594">
                <a:moveTo>
                  <a:pt x="0" y="2593"/>
                </a:moveTo>
                <a:cubicBezTo>
                  <a:pt x="479" y="1970"/>
                  <a:pt x="1428" y="1704"/>
                  <a:pt x="1747" y="984"/>
                </a:cubicBezTo>
                <a:lnTo>
                  <a:pt x="1851" y="537"/>
                </a:lnTo>
                <a:lnTo>
                  <a:pt x="1852" y="89"/>
                </a:lnTo>
                <a:lnTo>
                  <a:pt x="1852" y="0"/>
                </a:lnTo>
              </a:path>
            </a:pathLst>
          </a:custGeom>
          <a:ln w="36720">
            <a:solidFill>
              <a:srgbClr val="0000ff"/>
            </a:solidFill>
            <a:round/>
            <a:tailEnd len="med" type="triangle" w="med"/>
          </a:ln>
        </p:spPr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" descr=""/>
          <p:cNvPicPr/>
          <p:nvPr/>
        </p:nvPicPr>
        <p:blipFill>
          <a:blip r:embed="rId1"/>
          <a:stretch/>
        </p:blipFill>
        <p:spPr>
          <a:xfrm>
            <a:off x="5949360" y="1132560"/>
            <a:ext cx="3136320" cy="4041720"/>
          </a:xfrm>
          <a:prstGeom prst="rect">
            <a:avLst/>
          </a:prstGeom>
          <a:ln>
            <a:noFill/>
          </a:ln>
        </p:spPr>
      </p:pic>
      <p:sp>
        <p:nvSpPr>
          <p:cNvPr id="268" name="CustomShape 1"/>
          <p:cNvSpPr/>
          <p:nvPr/>
        </p:nvSpPr>
        <p:spPr>
          <a:xfrm>
            <a:off x="310320" y="529560"/>
            <a:ext cx="9748080" cy="810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r>
              <a:rPr b="0" lang="en-US" sz="2200" spc="-1" strike="noStrike">
                <a:solidFill>
                  <a:srgbClr val="2d2d8a"/>
                </a:solidFill>
                <a:latin typeface="Bitstream Vera Sans"/>
              </a:rPr>
              <a:t>Particle of mass M and kinetic Energy </a:t>
            </a:r>
            <a:r>
              <a:rPr b="0" lang="en-US" sz="2200" spc="-1" strike="noStrike">
                <a:solidFill>
                  <a:srgbClr val="333399"/>
                </a:solidFill>
                <a:latin typeface="Bitstream Vera Sans"/>
              </a:rPr>
              <a:t>E</a:t>
            </a:r>
            <a:r>
              <a:rPr b="0" lang="en-US" sz="2200" spc="-1" strike="noStrike" baseline="-25000">
                <a:solidFill>
                  <a:srgbClr val="333399"/>
                </a:solidFill>
                <a:latin typeface="Bitstream Vera Sans"/>
              </a:rPr>
              <a:t>0</a:t>
            </a:r>
            <a:r>
              <a:rPr b="0" lang="en-US" sz="2200" spc="-1" strike="noStrike">
                <a:solidFill>
                  <a:srgbClr val="333399"/>
                </a:solidFill>
                <a:latin typeface="Bitstream Vera Sans"/>
              </a:rPr>
              <a:t> enters matter and looses energy until it comes to rest at distance R (=range of particle).</a:t>
            </a:r>
            <a:r>
              <a:rPr b="1" lang="en-US" sz="1600" spc="-1" strike="noStrike">
                <a:solidFill>
                  <a:srgbClr val="333399"/>
                </a:solidFill>
                <a:latin typeface="Bitstream Vera Sans"/>
              </a:rPr>
              <a:t> </a:t>
            </a:r>
            <a:endParaRPr b="0" lang="en-GB" sz="1600" spc="-1" strike="noStrike">
              <a:latin typeface="Bitstream Vera Sans"/>
            </a:endParaRPr>
          </a:p>
        </p:txBody>
      </p:sp>
      <p:sp>
        <p:nvSpPr>
          <p:cNvPr id="269" name="TextShape 2"/>
          <p:cNvSpPr txBox="1"/>
          <p:nvPr/>
        </p:nvSpPr>
        <p:spPr>
          <a:xfrm>
            <a:off x="228600" y="52920"/>
            <a:ext cx="985140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Σωμάτια σταματούν – απόσταση(range)</a:t>
            </a:r>
            <a:endParaRPr b="0" lang="en-GB" sz="3600" spc="-1" strike="noStrike">
              <a:latin typeface="Bitstream Vera Sans"/>
            </a:endParaRPr>
          </a:p>
        </p:txBody>
      </p:sp>
      <p:pic>
        <p:nvPicPr>
          <p:cNvPr id="270" name="Picture 11" descr=""/>
          <p:cNvPicPr/>
          <p:nvPr/>
        </p:nvPicPr>
        <p:blipFill>
          <a:blip r:embed="rId2"/>
          <a:stretch/>
        </p:blipFill>
        <p:spPr>
          <a:xfrm>
            <a:off x="228600" y="1251360"/>
            <a:ext cx="2525760" cy="839880"/>
          </a:xfrm>
          <a:prstGeom prst="rect">
            <a:avLst/>
          </a:prstGeom>
          <a:ln>
            <a:noFill/>
          </a:ln>
        </p:spPr>
      </p:pic>
      <p:pic>
        <p:nvPicPr>
          <p:cNvPr id="271" name="Picture 12" descr=""/>
          <p:cNvPicPr/>
          <p:nvPr/>
        </p:nvPicPr>
        <p:blipFill>
          <a:blip r:embed="rId3"/>
          <a:stretch/>
        </p:blipFill>
        <p:spPr>
          <a:xfrm>
            <a:off x="310320" y="1977480"/>
            <a:ext cx="3259080" cy="828720"/>
          </a:xfrm>
          <a:prstGeom prst="rect">
            <a:avLst/>
          </a:prstGeom>
          <a:ln>
            <a:noFill/>
          </a:ln>
        </p:spPr>
      </p:pic>
      <p:pic>
        <p:nvPicPr>
          <p:cNvPr id="272" name="Picture 13" descr=""/>
          <p:cNvPicPr/>
          <p:nvPr/>
        </p:nvPicPr>
        <p:blipFill>
          <a:blip r:embed="rId4"/>
          <a:stretch/>
        </p:blipFill>
        <p:spPr>
          <a:xfrm>
            <a:off x="391680" y="2815560"/>
            <a:ext cx="3340440" cy="741240"/>
          </a:xfrm>
          <a:prstGeom prst="rect">
            <a:avLst/>
          </a:prstGeom>
          <a:ln>
            <a:noFill/>
          </a:ln>
        </p:spPr>
      </p:pic>
      <p:sp>
        <p:nvSpPr>
          <p:cNvPr id="273" name="Line 3"/>
          <p:cNvSpPr/>
          <p:nvPr/>
        </p:nvSpPr>
        <p:spPr>
          <a:xfrm flipV="1">
            <a:off x="1695240" y="2057400"/>
            <a:ext cx="4476960" cy="910440"/>
          </a:xfrm>
          <a:prstGeom prst="line">
            <a:avLst/>
          </a:prstGeom>
          <a:ln w="36720">
            <a:solidFill>
              <a:srgbClr val="00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" descr=""/>
          <p:cNvPicPr/>
          <p:nvPr/>
        </p:nvPicPr>
        <p:blipFill>
          <a:blip r:embed="rId1"/>
          <a:stretch/>
        </p:blipFill>
        <p:spPr>
          <a:xfrm>
            <a:off x="5949360" y="1132560"/>
            <a:ext cx="3136320" cy="4041720"/>
          </a:xfrm>
          <a:prstGeom prst="rect">
            <a:avLst/>
          </a:prstGeom>
          <a:ln>
            <a:noFill/>
          </a:ln>
        </p:spPr>
      </p:pic>
      <p:sp>
        <p:nvSpPr>
          <p:cNvPr id="275" name="CustomShape 1"/>
          <p:cNvSpPr/>
          <p:nvPr/>
        </p:nvSpPr>
        <p:spPr>
          <a:xfrm>
            <a:off x="310320" y="529560"/>
            <a:ext cx="9748080" cy="810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r>
              <a:rPr b="0" lang="en-US" sz="2200" spc="-1" strike="noStrike">
                <a:solidFill>
                  <a:srgbClr val="2d2d8a"/>
                </a:solidFill>
                <a:latin typeface="Bitstream Vera Sans"/>
              </a:rPr>
              <a:t>Particle of mass M and kinetic Energy </a:t>
            </a:r>
            <a:r>
              <a:rPr b="0" lang="en-US" sz="2200" spc="-1" strike="noStrike">
                <a:solidFill>
                  <a:srgbClr val="333399"/>
                </a:solidFill>
                <a:latin typeface="Bitstream Vera Sans"/>
              </a:rPr>
              <a:t>E</a:t>
            </a:r>
            <a:r>
              <a:rPr b="0" lang="en-US" sz="2200" spc="-1" strike="noStrike" baseline="-25000">
                <a:solidFill>
                  <a:srgbClr val="333399"/>
                </a:solidFill>
                <a:latin typeface="Bitstream Vera Sans"/>
              </a:rPr>
              <a:t>0</a:t>
            </a:r>
            <a:r>
              <a:rPr b="0" lang="en-US" sz="2200" spc="-1" strike="noStrike">
                <a:solidFill>
                  <a:srgbClr val="333399"/>
                </a:solidFill>
                <a:latin typeface="Bitstream Vera Sans"/>
              </a:rPr>
              <a:t> enters matter and looses energy until it comes to rest at distance R (=range of particle).</a:t>
            </a:r>
            <a:r>
              <a:rPr b="1" lang="en-US" sz="1600" spc="-1" strike="noStrike">
                <a:solidFill>
                  <a:srgbClr val="333399"/>
                </a:solidFill>
                <a:latin typeface="Bitstream Vera Sans"/>
              </a:rPr>
              <a:t> </a:t>
            </a:r>
            <a:endParaRPr b="0" lang="en-GB" sz="1600" spc="-1" strike="noStrike">
              <a:latin typeface="Bitstream Vera Sans"/>
            </a:endParaRPr>
          </a:p>
        </p:txBody>
      </p:sp>
      <p:sp>
        <p:nvSpPr>
          <p:cNvPr id="276" name="TextShape 2"/>
          <p:cNvSpPr txBox="1"/>
          <p:nvPr/>
        </p:nvSpPr>
        <p:spPr>
          <a:xfrm>
            <a:off x="227880" y="52920"/>
            <a:ext cx="985140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Σωμάτια σταματούν – απόσταση(range)</a:t>
            </a:r>
            <a:endParaRPr b="0" lang="en-GB" sz="3600" spc="-1" strike="noStrike">
              <a:latin typeface="Bitstream Vera Sans"/>
            </a:endParaRPr>
          </a:p>
        </p:txBody>
      </p:sp>
      <p:pic>
        <p:nvPicPr>
          <p:cNvPr id="277" name="Picture 7" descr=""/>
          <p:cNvPicPr/>
          <p:nvPr/>
        </p:nvPicPr>
        <p:blipFill>
          <a:blip r:embed="rId2"/>
          <a:stretch/>
        </p:blipFill>
        <p:spPr>
          <a:xfrm>
            <a:off x="6399720" y="4151160"/>
            <a:ext cx="3310200" cy="2898720"/>
          </a:xfrm>
          <a:prstGeom prst="rect">
            <a:avLst/>
          </a:prstGeom>
          <a:ln>
            <a:noFill/>
          </a:ln>
        </p:spPr>
      </p:pic>
      <p:sp>
        <p:nvSpPr>
          <p:cNvPr id="278" name="CustomShape 3"/>
          <p:cNvSpPr/>
          <p:nvPr/>
        </p:nvSpPr>
        <p:spPr>
          <a:xfrm>
            <a:off x="228600" y="3469680"/>
            <a:ext cx="6858000" cy="3569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r>
              <a:rPr b="1" lang="en-US" sz="2400" spc="-1" strike="noStrike">
                <a:solidFill>
                  <a:srgbClr val="ff0000"/>
                </a:solidFill>
                <a:latin typeface="Bitstream Vera Sans"/>
              </a:rPr>
              <a:t>Bragg Peak:  </a:t>
            </a:r>
            <a:endParaRPr b="0" lang="en-GB" sz="2400" spc="-1" strike="noStrike">
              <a:latin typeface="Bitstream Vera Sans"/>
            </a:endParaRPr>
          </a:p>
          <a:p>
            <a:endParaRPr b="0" lang="en-GB" sz="24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333399"/>
                </a:solidFill>
                <a:latin typeface="Bitstream Vera Sans"/>
              </a:rPr>
              <a:t>  </a:t>
            </a:r>
            <a:r>
              <a:rPr b="0" lang="en-US" sz="2000" spc="-1" strike="noStrike">
                <a:solidFill>
                  <a:srgbClr val="333399"/>
                </a:solidFill>
                <a:latin typeface="Bitstream Vera Sans"/>
              </a:rPr>
              <a:t>For </a:t>
            </a:r>
            <a:r>
              <a:rPr b="0" lang="en-US" sz="2000" spc="-1" strike="noStrike">
                <a:solidFill>
                  <a:srgbClr val="333399"/>
                </a:solidFill>
                <a:latin typeface="Symbol"/>
              </a:rPr>
              <a:t></a:t>
            </a:r>
            <a:r>
              <a:rPr b="0" lang="en-US" sz="2000" spc="-1" strike="noStrike">
                <a:solidFill>
                  <a:srgbClr val="333399"/>
                </a:solidFill>
                <a:latin typeface="Bitstream Vera Sans"/>
              </a:rPr>
              <a:t>&gt;3 the energy loss is </a:t>
            </a:r>
            <a:r>
              <a:rPr b="0" lang="en-US" sz="2000" spc="-1" strike="noStrike">
                <a:solidFill>
                  <a:srgbClr val="333399"/>
                </a:solidFill>
                <a:latin typeface="Symbol"/>
              </a:rPr>
              <a:t></a:t>
            </a:r>
            <a:r>
              <a:rPr b="0" lang="en-US" sz="2000" spc="-1" strike="noStrike">
                <a:solidFill>
                  <a:srgbClr val="333399"/>
                </a:solidFill>
                <a:latin typeface="Bitstream Vera Sans"/>
              </a:rPr>
              <a:t>       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333399"/>
                </a:solidFill>
                <a:latin typeface="Bitstream Vera Sans"/>
              </a:rPr>
              <a:t>  </a:t>
            </a:r>
            <a:r>
              <a:rPr b="0" lang="en-US" sz="2000" spc="-1" strike="noStrike">
                <a:solidFill>
                  <a:srgbClr val="333399"/>
                </a:solidFill>
                <a:latin typeface="Bitstream Vera Sans"/>
              </a:rPr>
              <a:t>constant (Fermi Plateau)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6600"/>
                </a:solidFill>
                <a:latin typeface="Bitstream Vera Sans"/>
              </a:rPr>
              <a:t> </a:t>
            </a:r>
            <a:r>
              <a:rPr b="0" lang="en-US" sz="2000" spc="-1" strike="noStrike">
                <a:solidFill>
                  <a:srgbClr val="006600"/>
                </a:solidFill>
                <a:latin typeface="Bitstream Vera Sans"/>
              </a:rPr>
              <a:t>As the energy of the particle falls,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6600"/>
                </a:solidFill>
                <a:latin typeface="Bitstream Vera Sans"/>
              </a:rPr>
              <a:t> </a:t>
            </a:r>
            <a:r>
              <a:rPr b="0" lang="en-US" sz="2000" spc="-1" strike="noStrike">
                <a:solidFill>
                  <a:srgbClr val="006600"/>
                </a:solidFill>
                <a:latin typeface="Bitstream Vera Sans"/>
              </a:rPr>
              <a:t>below </a:t>
            </a:r>
            <a:r>
              <a:rPr b="0" lang="en-US" sz="2000" spc="-1" strike="noStrike">
                <a:solidFill>
                  <a:srgbClr val="006600"/>
                </a:solidFill>
                <a:latin typeface="Symbol"/>
              </a:rPr>
              <a:t></a:t>
            </a:r>
            <a:r>
              <a:rPr b="0" lang="en-US" sz="2000" spc="-1" strike="noStrike">
                <a:solidFill>
                  <a:srgbClr val="006600"/>
                </a:solidFill>
                <a:latin typeface="Bitstream Vera Sans"/>
              </a:rPr>
              <a:t>=3, the energy loss rises 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6600"/>
                </a:solidFill>
                <a:latin typeface="Bitstream Vera Sans"/>
              </a:rPr>
              <a:t> </a:t>
            </a:r>
            <a:r>
              <a:rPr b="0" lang="en-US" sz="2000" spc="-1" strike="noStrike">
                <a:solidFill>
                  <a:srgbClr val="006600"/>
                </a:solidFill>
                <a:latin typeface="Bitstream Vera Sans"/>
              </a:rPr>
              <a:t>as 1/</a:t>
            </a:r>
            <a:r>
              <a:rPr b="0" lang="en-US" sz="2000" spc="-1" strike="noStrike">
                <a:solidFill>
                  <a:srgbClr val="006600"/>
                </a:solidFill>
                <a:latin typeface="Symbol"/>
              </a:rPr>
              <a:t></a:t>
            </a:r>
            <a:r>
              <a:rPr b="0" lang="en-US" sz="2000" spc="-1" strike="noStrike" baseline="30000">
                <a:solidFill>
                  <a:srgbClr val="006600"/>
                </a:solidFill>
                <a:latin typeface="Bitstream Vera Sans"/>
              </a:rPr>
              <a:t>2</a:t>
            </a:r>
            <a:r>
              <a:rPr b="0" lang="en-US" sz="2000" spc="-1" strike="noStrike">
                <a:solidFill>
                  <a:srgbClr val="006600"/>
                </a:solidFill>
                <a:latin typeface="Bitstream Vera Sans"/>
              </a:rPr>
              <a:t> 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1" lang="en-US" sz="2200" spc="-1" strike="noStrike">
                <a:solidFill>
                  <a:srgbClr val="0000ff"/>
                </a:solidFill>
                <a:latin typeface="Bitstream Vera Sans"/>
              </a:rPr>
              <a:t>Towards the end of the track the</a:t>
            </a:r>
            <a:endParaRPr b="0" lang="en-GB" sz="22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1" lang="en-US" sz="2200" spc="-1" strike="noStrike">
                <a:solidFill>
                  <a:srgbClr val="0000ff"/>
                </a:solidFill>
                <a:latin typeface="Bitstream Vera Sans"/>
              </a:rPr>
              <a:t>energy loss is largest </a:t>
            </a:r>
            <a:r>
              <a:rPr b="1" lang="en-US" sz="2200" spc="-1" strike="noStrike">
                <a:solidFill>
                  <a:srgbClr val="0000ff"/>
                </a:solidFill>
                <a:latin typeface="Wingdings"/>
              </a:rPr>
              <a:t></a:t>
            </a:r>
            <a:r>
              <a:rPr b="1" lang="en-US" sz="2200" spc="-1" strike="noStrike">
                <a:solidFill>
                  <a:srgbClr val="0000ff"/>
                </a:solidFill>
                <a:latin typeface="Bitstream Vera Sans"/>
              </a:rPr>
              <a:t> Cancer Therapy</a:t>
            </a:r>
            <a:endParaRPr b="0" lang="en-GB" sz="2200" spc="-1" strike="noStrike">
              <a:latin typeface="Bitstream Vera Sans"/>
            </a:endParaRPr>
          </a:p>
        </p:txBody>
      </p:sp>
      <p:pic>
        <p:nvPicPr>
          <p:cNvPr id="279" name="Picture 11" descr=""/>
          <p:cNvPicPr/>
          <p:nvPr/>
        </p:nvPicPr>
        <p:blipFill>
          <a:blip r:embed="rId3"/>
          <a:stretch/>
        </p:blipFill>
        <p:spPr>
          <a:xfrm>
            <a:off x="228600" y="1251360"/>
            <a:ext cx="2525760" cy="839880"/>
          </a:xfrm>
          <a:prstGeom prst="rect">
            <a:avLst/>
          </a:prstGeom>
          <a:ln>
            <a:noFill/>
          </a:ln>
        </p:spPr>
      </p:pic>
      <p:pic>
        <p:nvPicPr>
          <p:cNvPr id="280" name="Picture 12" descr=""/>
          <p:cNvPicPr/>
          <p:nvPr/>
        </p:nvPicPr>
        <p:blipFill>
          <a:blip r:embed="rId4"/>
          <a:stretch/>
        </p:blipFill>
        <p:spPr>
          <a:xfrm>
            <a:off x="310320" y="1977480"/>
            <a:ext cx="3259080" cy="828720"/>
          </a:xfrm>
          <a:prstGeom prst="rect">
            <a:avLst/>
          </a:prstGeom>
          <a:ln>
            <a:noFill/>
          </a:ln>
        </p:spPr>
      </p:pic>
      <p:pic>
        <p:nvPicPr>
          <p:cNvPr id="281" name="Picture 13" descr=""/>
          <p:cNvPicPr/>
          <p:nvPr/>
        </p:nvPicPr>
        <p:blipFill>
          <a:blip r:embed="rId5"/>
          <a:stretch/>
        </p:blipFill>
        <p:spPr>
          <a:xfrm>
            <a:off x="391680" y="2815560"/>
            <a:ext cx="3340440" cy="741240"/>
          </a:xfrm>
          <a:prstGeom prst="rect">
            <a:avLst/>
          </a:prstGeom>
          <a:ln>
            <a:noFill/>
          </a:ln>
        </p:spPr>
      </p:pic>
      <p:sp>
        <p:nvSpPr>
          <p:cNvPr id="282" name="Line 4"/>
          <p:cNvSpPr/>
          <p:nvPr/>
        </p:nvSpPr>
        <p:spPr>
          <a:xfrm flipV="1">
            <a:off x="1695240" y="2057400"/>
            <a:ext cx="4476960" cy="910440"/>
          </a:xfrm>
          <a:prstGeom prst="line">
            <a:avLst/>
          </a:prstGeom>
          <a:ln w="36720">
            <a:solidFill>
              <a:srgbClr val="00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504000" y="166320"/>
            <a:ext cx="907164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latin typeface="Bitstream Vera Sans"/>
              </a:rPr>
              <a:t>Χωρική κατανομή εναπόθεσης της ενέργειας</a:t>
            </a:r>
            <a:endParaRPr b="0" lang="en-GB" sz="2800" spc="-1" strike="noStrike">
              <a:latin typeface="Bitstream Vera Sans"/>
            </a:endParaRPr>
          </a:p>
        </p:txBody>
      </p:sp>
      <p:pic>
        <p:nvPicPr>
          <p:cNvPr id="284" name="Picture 7" descr=""/>
          <p:cNvPicPr/>
          <p:nvPr/>
        </p:nvPicPr>
        <p:blipFill>
          <a:blip r:embed="rId1"/>
          <a:stretch/>
        </p:blipFill>
        <p:spPr>
          <a:xfrm>
            <a:off x="358200" y="2161080"/>
            <a:ext cx="7602480" cy="4024440"/>
          </a:xfrm>
          <a:prstGeom prst="rect">
            <a:avLst/>
          </a:prstGeom>
          <a:ln>
            <a:noFill/>
          </a:ln>
        </p:spPr>
      </p:pic>
      <p:sp>
        <p:nvSpPr>
          <p:cNvPr id="285" name="CustomShape 2"/>
          <p:cNvSpPr/>
          <p:nvPr/>
        </p:nvSpPr>
        <p:spPr>
          <a:xfrm>
            <a:off x="340920" y="717480"/>
            <a:ext cx="9488880" cy="1099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r>
              <a:rPr b="0" lang="en-US" sz="2200" spc="-1" strike="noStrike">
                <a:solidFill>
                  <a:srgbClr val="009900"/>
                </a:solidFill>
                <a:latin typeface="Bitstream Vera Sans"/>
              </a:rPr>
              <a:t>Average Range: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US" sz="2200" spc="-1" strike="noStrike">
                <a:solidFill>
                  <a:srgbClr val="333399"/>
                </a:solidFill>
                <a:latin typeface="Bitstream Vera Sans"/>
              </a:rPr>
              <a:t>Towards the end of the track the energy loss is largest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US" sz="2200" spc="-1" strike="noStrike">
                <a:solidFill>
                  <a:srgbClr val="333399"/>
                </a:solidFill>
                <a:latin typeface="Wingdings"/>
              </a:rPr>
              <a:t></a:t>
            </a:r>
            <a:r>
              <a:rPr b="0" lang="en-US" sz="2200" spc="-1" strike="noStrike">
                <a:solidFill>
                  <a:srgbClr val="333399"/>
                </a:solidFill>
                <a:latin typeface="Bitstream Vera Sans"/>
              </a:rPr>
              <a:t> </a:t>
            </a:r>
            <a:r>
              <a:rPr b="0" lang="en-US" sz="2200" spc="-1" strike="noStrike">
                <a:solidFill>
                  <a:srgbClr val="333399"/>
                </a:solidFill>
                <a:latin typeface="Bitstream Vera Sans"/>
              </a:rPr>
              <a:t>Bragg Peak </a:t>
            </a:r>
            <a:r>
              <a:rPr b="0" lang="en-US" sz="2200" spc="-1" strike="noStrike">
                <a:solidFill>
                  <a:srgbClr val="333399"/>
                </a:solidFill>
                <a:latin typeface="Wingdings"/>
              </a:rPr>
              <a:t></a:t>
            </a:r>
            <a:r>
              <a:rPr b="0" lang="en-US" sz="2200" spc="-1" strike="noStrike">
                <a:solidFill>
                  <a:srgbClr val="333399"/>
                </a:solidFill>
                <a:latin typeface="Bitstream Vera Sans"/>
              </a:rPr>
              <a:t> </a:t>
            </a:r>
            <a:r>
              <a:rPr b="1" lang="en-US" sz="2200" spc="-1" strike="noStrike">
                <a:solidFill>
                  <a:srgbClr val="000000"/>
                </a:solidFill>
                <a:latin typeface="Bitstream Vera Sans"/>
              </a:rPr>
              <a:t>Cancer Therapy</a:t>
            </a:r>
            <a:r>
              <a:rPr b="1" lang="en-US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286" name="CustomShape 3"/>
          <p:cNvSpPr/>
          <p:nvPr/>
        </p:nvSpPr>
        <p:spPr>
          <a:xfrm>
            <a:off x="1891440" y="1856520"/>
            <a:ext cx="1962360" cy="337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r>
              <a:rPr b="1" lang="en-US" sz="1600" spc="-1" strike="noStrike">
                <a:solidFill>
                  <a:srgbClr val="ff0000"/>
                </a:solidFill>
                <a:latin typeface="Bitstream Vera Sans"/>
              </a:rPr>
              <a:t>Photons 25MeV</a:t>
            </a:r>
            <a:endParaRPr b="0" lang="en-GB" sz="1600" spc="-1" strike="noStrike">
              <a:latin typeface="Bitstream Vera Sans"/>
            </a:endParaRPr>
          </a:p>
        </p:txBody>
      </p:sp>
      <p:cxnSp>
        <p:nvCxnSpPr>
          <p:cNvPr id="287" name="Line 4"/>
          <p:cNvCxnSpPr/>
          <p:nvPr/>
        </p:nvCxnSpPr>
        <p:spPr>
          <a:xfrm flipH="1">
            <a:off x="2855160" y="2237040"/>
            <a:ext cx="152640" cy="610200"/>
          </a:xfrm>
          <a:prstGeom prst="straightConnector1">
            <a:avLst/>
          </a:prstGeom>
          <a:ln w="25560">
            <a:solidFill>
              <a:srgbClr val="ff0000"/>
            </a:solidFill>
            <a:miter/>
            <a:tailEnd len="med" type="arrow" w="med"/>
          </a:ln>
        </p:spPr>
      </p:cxnSp>
      <p:sp>
        <p:nvSpPr>
          <p:cNvPr id="288" name="CustomShape 5"/>
          <p:cNvSpPr/>
          <p:nvPr/>
        </p:nvSpPr>
        <p:spPr>
          <a:xfrm>
            <a:off x="4365000" y="1856520"/>
            <a:ext cx="2535480" cy="337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r>
              <a:rPr b="1" lang="en-US" sz="1600" spc="-1" strike="noStrike">
                <a:solidFill>
                  <a:srgbClr val="2d2d8a"/>
                </a:solidFill>
                <a:latin typeface="Bitstream Vera Sans"/>
              </a:rPr>
              <a:t>Carbon Ions 330MeV</a:t>
            </a:r>
            <a:endParaRPr b="0" lang="en-GB" sz="1600" spc="-1" strike="noStrike">
              <a:latin typeface="Bitstream Vera Sans"/>
            </a:endParaRPr>
          </a:p>
        </p:txBody>
      </p:sp>
      <p:cxnSp>
        <p:nvCxnSpPr>
          <p:cNvPr id="289" name="Line 6"/>
          <p:cNvCxnSpPr/>
          <p:nvPr/>
        </p:nvCxnSpPr>
        <p:spPr>
          <a:xfrm flipH="1">
            <a:off x="4608000" y="2237040"/>
            <a:ext cx="533880" cy="610200"/>
          </a:xfrm>
          <a:prstGeom prst="straightConnector1">
            <a:avLst/>
          </a:prstGeom>
          <a:ln w="25560">
            <a:solidFill>
              <a:srgbClr val="2d2d8a"/>
            </a:solidFill>
            <a:miter/>
            <a:tailEnd len="med" type="arrow" w="med"/>
          </a:ln>
        </p:spPr>
      </p:cxnSp>
      <p:sp>
        <p:nvSpPr>
          <p:cNvPr id="290" name="CustomShape 7"/>
          <p:cNvSpPr/>
          <p:nvPr/>
        </p:nvSpPr>
        <p:spPr>
          <a:xfrm>
            <a:off x="2322000" y="5895000"/>
            <a:ext cx="2438280" cy="304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1" name="CustomShape 8"/>
          <p:cNvSpPr/>
          <p:nvPr/>
        </p:nvSpPr>
        <p:spPr>
          <a:xfrm rot="16200000">
            <a:off x="-573120" y="4065840"/>
            <a:ext cx="2438280" cy="304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2" name="CustomShape 9"/>
          <p:cNvSpPr/>
          <p:nvPr/>
        </p:nvSpPr>
        <p:spPr>
          <a:xfrm>
            <a:off x="2200320" y="5971320"/>
            <a:ext cx="2524680" cy="337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r>
              <a:rPr b="1" lang="en-US" sz="1600" spc="-1" strike="noStrike">
                <a:latin typeface="Bitstream Vera Sans"/>
              </a:rPr>
              <a:t>Depth of Water (cm)</a:t>
            </a:r>
            <a:endParaRPr b="0" lang="en-GB" sz="1600" spc="-1" strike="noStrike">
              <a:latin typeface="Bitstream Vera Sans"/>
            </a:endParaRPr>
          </a:p>
        </p:txBody>
      </p:sp>
      <p:sp>
        <p:nvSpPr>
          <p:cNvPr id="293" name="CustomShape 10"/>
          <p:cNvSpPr/>
          <p:nvPr/>
        </p:nvSpPr>
        <p:spPr>
          <a:xfrm rot="16200000">
            <a:off x="-519480" y="3860640"/>
            <a:ext cx="2210760" cy="337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r>
              <a:rPr b="1" lang="en-US" sz="1600" spc="-1" strike="noStrike">
                <a:latin typeface="Bitstream Vera Sans"/>
              </a:rPr>
              <a:t>Relative Dose (%)</a:t>
            </a:r>
            <a:endParaRPr b="0" lang="en-GB" sz="1600" spc="-1" strike="noStrike">
              <a:latin typeface="Bitstream Vera Sans"/>
            </a:endParaRPr>
          </a:p>
        </p:txBody>
      </p:sp>
      <p:sp>
        <p:nvSpPr>
          <p:cNvPr id="294" name="CustomShape 11"/>
          <p:cNvSpPr/>
          <p:nvPr/>
        </p:nvSpPr>
        <p:spPr>
          <a:xfrm>
            <a:off x="5979600" y="2286000"/>
            <a:ext cx="2286000" cy="365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5" name="CustomShape 12"/>
          <p:cNvSpPr/>
          <p:nvPr/>
        </p:nvSpPr>
        <p:spPr>
          <a:xfrm>
            <a:off x="5996880" y="4232880"/>
            <a:ext cx="3810960" cy="337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r>
              <a:rPr b="1" lang="en-US" sz="1600" spc="-1" strike="noStrike">
                <a:solidFill>
                  <a:srgbClr val="23ff23"/>
                </a:solidFill>
                <a:latin typeface="Bitstream Vera Sans"/>
              </a:rPr>
              <a:t>Cobalt 60 → γ  γ  (~1 MeV each)</a:t>
            </a:r>
            <a:endParaRPr b="0" lang="en-GB" sz="1600" spc="-1" strike="noStrike">
              <a:latin typeface="Bitstream Vera Sans"/>
            </a:endParaRPr>
          </a:p>
        </p:txBody>
      </p:sp>
      <p:sp>
        <p:nvSpPr>
          <p:cNvPr id="296" name="CustomShape 13"/>
          <p:cNvSpPr/>
          <p:nvPr/>
        </p:nvSpPr>
        <p:spPr>
          <a:xfrm>
            <a:off x="6313320" y="5097240"/>
            <a:ext cx="2167920" cy="337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r>
              <a:rPr b="1" lang="en-US" sz="1600" spc="-1" strike="noStrike">
                <a:solidFill>
                  <a:srgbClr val="ff00ff"/>
                </a:solidFill>
                <a:latin typeface="Bitstream Vera Sans"/>
              </a:rPr>
              <a:t>Electrons 21 MeV</a:t>
            </a:r>
            <a:endParaRPr b="0" lang="en-GB" sz="1600" spc="-1" strike="noStrike">
              <a:latin typeface="Bitstream Vera Sans"/>
            </a:endParaRPr>
          </a:p>
        </p:txBody>
      </p:sp>
      <p:sp>
        <p:nvSpPr>
          <p:cNvPr id="297" name="Line 14"/>
          <p:cNvSpPr/>
          <p:nvPr/>
        </p:nvSpPr>
        <p:spPr>
          <a:xfrm flipH="1">
            <a:off x="5257800" y="4572000"/>
            <a:ext cx="914400" cy="2286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8" name="Line 15"/>
          <p:cNvSpPr/>
          <p:nvPr/>
        </p:nvSpPr>
        <p:spPr>
          <a:xfrm flipH="1" flipV="1">
            <a:off x="2743200" y="4572000"/>
            <a:ext cx="3429000" cy="6372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9" name="Freeform 16"/>
          <p:cNvSpPr/>
          <p:nvPr/>
        </p:nvSpPr>
        <p:spPr>
          <a:xfrm>
            <a:off x="2736360" y="1318320"/>
            <a:ext cx="4283640" cy="1008720"/>
          </a:xfrm>
          <a:custGeom>
            <a:avLst/>
            <a:gdLst/>
            <a:ahLst/>
            <a:rect l="0" t="0" r="r" b="b"/>
            <a:pathLst>
              <a:path w="11899" h="2802">
                <a:moveTo>
                  <a:pt x="11820" y="2158"/>
                </a:moveTo>
                <a:cubicBezTo>
                  <a:pt x="11898" y="1574"/>
                  <a:pt x="11556" y="871"/>
                  <a:pt x="10920" y="783"/>
                </a:cubicBezTo>
                <a:cubicBezTo>
                  <a:pt x="10391" y="710"/>
                  <a:pt x="9883" y="555"/>
                  <a:pt x="9333" y="571"/>
                </a:cubicBezTo>
                <a:cubicBezTo>
                  <a:pt x="8801" y="587"/>
                  <a:pt x="8276" y="417"/>
                  <a:pt x="7745" y="412"/>
                </a:cubicBezTo>
                <a:cubicBezTo>
                  <a:pt x="7211" y="407"/>
                  <a:pt x="6687" y="323"/>
                  <a:pt x="6158" y="306"/>
                </a:cubicBezTo>
                <a:cubicBezTo>
                  <a:pt x="5629" y="289"/>
                  <a:pt x="5099" y="306"/>
                  <a:pt x="4570" y="306"/>
                </a:cubicBezTo>
                <a:cubicBezTo>
                  <a:pt x="4042" y="306"/>
                  <a:pt x="3512" y="306"/>
                  <a:pt x="2983" y="306"/>
                </a:cubicBezTo>
                <a:cubicBezTo>
                  <a:pt x="2454" y="306"/>
                  <a:pt x="1920" y="249"/>
                  <a:pt x="1395" y="306"/>
                </a:cubicBezTo>
                <a:cubicBezTo>
                  <a:pt x="968" y="353"/>
                  <a:pt x="0" y="0"/>
                  <a:pt x="178" y="888"/>
                </a:cubicBezTo>
                <a:cubicBezTo>
                  <a:pt x="336" y="1673"/>
                  <a:pt x="1114" y="1511"/>
                  <a:pt x="1660" y="1629"/>
                </a:cubicBezTo>
                <a:cubicBezTo>
                  <a:pt x="2177" y="1741"/>
                  <a:pt x="2742" y="1508"/>
                  <a:pt x="3247" y="1682"/>
                </a:cubicBezTo>
                <a:cubicBezTo>
                  <a:pt x="3805" y="1875"/>
                  <a:pt x="4318" y="2187"/>
                  <a:pt x="4835" y="2476"/>
                </a:cubicBezTo>
                <a:cubicBezTo>
                  <a:pt x="5320" y="2748"/>
                  <a:pt x="5895" y="2801"/>
                  <a:pt x="6422" y="2688"/>
                </a:cubicBezTo>
                <a:cubicBezTo>
                  <a:pt x="6943" y="2577"/>
                  <a:pt x="7476" y="2507"/>
                  <a:pt x="8010" y="2529"/>
                </a:cubicBezTo>
                <a:cubicBezTo>
                  <a:pt x="8538" y="2551"/>
                  <a:pt x="9070" y="2494"/>
                  <a:pt x="9597" y="2582"/>
                </a:cubicBezTo>
                <a:cubicBezTo>
                  <a:pt x="10120" y="2670"/>
                  <a:pt x="10659" y="2661"/>
                  <a:pt x="11185" y="2582"/>
                </a:cubicBezTo>
                <a:lnTo>
                  <a:pt x="11714" y="2264"/>
                </a:lnTo>
                <a:lnTo>
                  <a:pt x="11767" y="2105"/>
                </a:lnTo>
                <a:lnTo>
                  <a:pt x="11820" y="2158"/>
                </a:lnTo>
              </a:path>
            </a:pathLst>
          </a:custGeom>
          <a:noFill/>
          <a:ln>
            <a:solidFill>
              <a:srgbClr val="000000"/>
            </a:solidFill>
          </a:ln>
        </p:spPr>
      </p:sp>
      <p:sp>
        <p:nvSpPr>
          <p:cNvPr id="300" name="TextShape 17"/>
          <p:cNvSpPr txBox="1"/>
          <p:nvPr/>
        </p:nvSpPr>
        <p:spPr>
          <a:xfrm>
            <a:off x="5983200" y="2332800"/>
            <a:ext cx="4098960" cy="128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latin typeface="Bitstream Vera Sans"/>
              </a:rPr>
              <a:t>Εναπόθεση της ενέργειας της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ακτινοβολίας/σωματιδίων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με ακρίβεια  στην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παθογενή περιοχή</a:t>
            </a:r>
            <a:endParaRPr b="0" lang="en-GB" sz="2000" spc="-1" strike="noStrike">
              <a:latin typeface="Bitstream Vera Sans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504000" y="232920"/>
            <a:ext cx="907164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DejaVu Sans"/>
              </a:rPr>
              <a:t>Τι  θα συζητήσουμε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169" name="TextShape 2"/>
          <p:cNvSpPr txBox="1"/>
          <p:nvPr/>
        </p:nvSpPr>
        <p:spPr>
          <a:xfrm>
            <a:off x="469800" y="878400"/>
            <a:ext cx="9324000" cy="613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600" spc="-1" strike="noStrike">
                <a:solidFill>
                  <a:srgbClr val="0000ff"/>
                </a:solidFill>
                <a:latin typeface="DejaVu Sans"/>
              </a:rPr>
              <a:t>Kεφ. 13 βιβλίο C&amp;G : </a:t>
            </a:r>
            <a:endParaRPr b="0" lang="en-GB" sz="26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600" spc="-1" strike="noStrike">
                <a:solidFill>
                  <a:srgbClr val="0000ff"/>
                </a:solidFill>
                <a:latin typeface="DejaVu Sans"/>
              </a:rPr>
              <a:t>Διέλευση σωματδίων από την ύλη</a:t>
            </a:r>
            <a:endParaRPr b="0" lang="en-GB" sz="26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600" spc="-1" strike="noStrike">
                <a:solidFill>
                  <a:srgbClr val="0000ff"/>
                </a:solidFill>
                <a:latin typeface="DejaVu Sans"/>
              </a:rPr>
              <a:t>Παράρτημα Ε βιβλίο C&amp;G: </a:t>
            </a:r>
            <a:endParaRPr b="0" lang="en-GB" sz="26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600" spc="-1" strike="noStrike">
                <a:solidFill>
                  <a:srgbClr val="0000ff"/>
                </a:solidFill>
                <a:latin typeface="DejaVu Sans"/>
              </a:rPr>
              <a:t>ενεργότητα και μονάδες ραδιενέργειας</a:t>
            </a:r>
            <a:endParaRPr b="0" lang="en-GB" sz="26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600" spc="-1" strike="noStrike">
              <a:latin typeface="Bitstream Vera Sans"/>
            </a:endParaRPr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>
            <a:off x="504000" y="2543040"/>
            <a:ext cx="9071640" cy="1434240"/>
          </a:xfrm>
          <a:prstGeom prst="rect">
            <a:avLst/>
          </a:prstGeom>
          <a:noFill/>
          <a:ln w="54720">
            <a:solidFill>
              <a:srgbClr val="000000"/>
            </a:solidFill>
            <a:round/>
          </a:ln>
        </p:spPr>
        <p:txBody>
          <a:bodyPr lIns="27360" rIns="27360" tIns="27360" bIns="27360" anchor="ctr"/>
          <a:p>
            <a:pPr algn="ctr"/>
            <a:r>
              <a:rPr b="1" lang="en-GB" sz="3200" spc="-1" strike="noStrike">
                <a:latin typeface="Bitstream Vera Sans"/>
              </a:rPr>
              <a:t>1β. Αλληλεπίδραση φωτονίων και νετρονίων με την ύλη</a:t>
            </a:r>
            <a:endParaRPr b="0" lang="en-GB" sz="3200" spc="-1" strike="noStrike">
              <a:latin typeface="Bitstream Vera Sans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914400" y="5643000"/>
            <a:ext cx="8686800" cy="1371600"/>
          </a:xfrm>
          <a:prstGeom prst="rect">
            <a:avLst/>
          </a:prstGeom>
          <a:solidFill>
            <a:srgbClr val="e6e64c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03" name="TextShape 2"/>
          <p:cNvSpPr txBox="1"/>
          <p:nvPr/>
        </p:nvSpPr>
        <p:spPr>
          <a:xfrm>
            <a:off x="504000" y="157320"/>
            <a:ext cx="9071640" cy="61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Φωτόνια περνώντας μέσα από υλικό</a:t>
            </a:r>
            <a:endParaRPr b="0" lang="en-GB" sz="3600" spc="-1" strike="noStrike">
              <a:latin typeface="Bitstream Vera Sans"/>
            </a:endParaRPr>
          </a:p>
        </p:txBody>
      </p:sp>
      <p:pic>
        <p:nvPicPr>
          <p:cNvPr id="304" name="" descr=""/>
          <p:cNvPicPr/>
          <p:nvPr/>
        </p:nvPicPr>
        <p:blipFill>
          <a:blip r:embed="rId1"/>
          <a:stretch/>
        </p:blipFill>
        <p:spPr>
          <a:xfrm>
            <a:off x="790920" y="914400"/>
            <a:ext cx="4695480" cy="3114360"/>
          </a:xfrm>
          <a:prstGeom prst="rect">
            <a:avLst/>
          </a:prstGeom>
          <a:ln>
            <a:noFill/>
          </a:ln>
        </p:spPr>
      </p:pic>
      <p:pic>
        <p:nvPicPr>
          <p:cNvPr id="305" name="" descr=""/>
          <p:cNvPicPr/>
          <p:nvPr/>
        </p:nvPicPr>
        <p:blipFill>
          <a:blip r:embed="rId2"/>
          <a:stretch/>
        </p:blipFill>
        <p:spPr>
          <a:xfrm>
            <a:off x="302400" y="4019400"/>
            <a:ext cx="4790880" cy="1399680"/>
          </a:xfrm>
          <a:prstGeom prst="rect">
            <a:avLst/>
          </a:prstGeom>
          <a:ln>
            <a:noFill/>
          </a:ln>
        </p:spPr>
      </p:pic>
      <p:pic>
        <p:nvPicPr>
          <p:cNvPr id="306" name="" descr=""/>
          <p:cNvPicPr/>
          <p:nvPr/>
        </p:nvPicPr>
        <p:blipFill>
          <a:blip r:embed="rId3"/>
          <a:stretch/>
        </p:blipFill>
        <p:spPr>
          <a:xfrm>
            <a:off x="1108800" y="5734440"/>
            <a:ext cx="1837800" cy="437760"/>
          </a:xfrm>
          <a:prstGeom prst="rect">
            <a:avLst/>
          </a:prstGeom>
          <a:ln>
            <a:noFill/>
          </a:ln>
        </p:spPr>
      </p:pic>
      <p:sp>
        <p:nvSpPr>
          <p:cNvPr id="307" name="TextShape 3"/>
          <p:cNvSpPr txBox="1"/>
          <p:nvPr/>
        </p:nvSpPr>
        <p:spPr>
          <a:xfrm>
            <a:off x="5344200" y="3439800"/>
            <a:ext cx="4645800" cy="1576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S: Επιφάνεια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dx: Πάχος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ρ: Πυκνότητα μάζας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m</a:t>
            </a:r>
            <a:r>
              <a:rPr b="0" lang="en-GB" sz="1800" spc="-1" strike="noStrike" baseline="-101000">
                <a:latin typeface="Bitstream Vera Sans"/>
              </a:rPr>
              <a:t>a</a:t>
            </a:r>
            <a:r>
              <a:rPr b="0" lang="en-GB" sz="1800" spc="-1" strike="noStrike">
                <a:latin typeface="Bitstream Vera Sans"/>
              </a:rPr>
              <a:t>: Μάζα ατόμων υλικού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σ</a:t>
            </a:r>
            <a:r>
              <a:rPr b="0" lang="en-GB" sz="1800" spc="-1" strike="noStrike" baseline="-101000">
                <a:latin typeface="Bitstream Vera Sans"/>
              </a:rPr>
              <a:t>tot</a:t>
            </a:r>
            <a:r>
              <a:rPr b="0" lang="en-GB" sz="1800" spc="-1" strike="noStrike">
                <a:latin typeface="Bitstream Vera Sans"/>
              </a:rPr>
              <a:t> : ενεργός διατομή αλληλεπίδρασης</a:t>
            </a:r>
            <a:endParaRPr b="0" lang="en-GB" sz="1800" spc="-1" strike="noStrike">
              <a:latin typeface="Bitstream Vera Sans"/>
            </a:endParaRPr>
          </a:p>
        </p:txBody>
      </p:sp>
      <p:pic>
        <p:nvPicPr>
          <p:cNvPr id="308" name="" descr=""/>
          <p:cNvPicPr/>
          <p:nvPr/>
        </p:nvPicPr>
        <p:blipFill>
          <a:blip r:embed="rId4"/>
          <a:stretch/>
        </p:blipFill>
        <p:spPr>
          <a:xfrm>
            <a:off x="1444320" y="6173640"/>
            <a:ext cx="1590480" cy="371160"/>
          </a:xfrm>
          <a:prstGeom prst="rect">
            <a:avLst/>
          </a:prstGeom>
          <a:ln>
            <a:noFill/>
          </a:ln>
        </p:spPr>
      </p:pic>
      <p:sp>
        <p:nvSpPr>
          <p:cNvPr id="309" name="TextShape 4"/>
          <p:cNvSpPr txBox="1"/>
          <p:nvPr/>
        </p:nvSpPr>
        <p:spPr>
          <a:xfrm>
            <a:off x="5943600" y="914400"/>
            <a:ext cx="3657600" cy="2047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Τι μπορεί να πάθουν: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- Compton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- Φωτοηλεκτρικό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- Δίδυμη γέννεση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- απλά περνάν ή κάνουν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ελαστική σκέδαση</a:t>
            </a:r>
            <a:endParaRPr b="0" lang="en-GB" sz="22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10" name="Formula 5"/>
              <p:cNvSpPr txBox="1"/>
              <p:nvPr/>
            </p:nvSpPr>
            <p:spPr>
              <a:xfrm>
                <a:off x="1389600" y="6591960"/>
                <a:ext cx="1691640" cy="374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fPr>
                        <m:type m:val="lin"/>
                      </m:fPr>
                      <m:num>
                        <m:r>
                          <m:t xml:space="preserve">μ</m:t>
                        </m:r>
                      </m:num>
                      <m:den>
                        <m:r>
                          <m:t xml:space="preserve">ρ</m:t>
                        </m:r>
                      </m:den>
                    </m:f>
                    <m:r>
                      <m:t xml:space="preserve">=</m:t>
                    </m:r>
                    <m:f>
                      <m:fPr>
                        <m:type m:val="lin"/>
                      </m:fPr>
                      <m:num>
                        <m:sSub>
                          <m:e>
                            <m:r>
                              <m:t xml:space="preserve">σ</m:t>
                            </m:r>
                          </m:e>
                          <m:sub>
                            <m:r>
                              <m:t xml:space="preserve">tot</m:t>
                            </m:r>
                          </m:sub>
                        </m:sSub>
                      </m:num>
                      <m:den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a</m:t>
                            </m:r>
                          </m:sub>
                        </m:sSub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311" name="TextShape 6"/>
          <p:cNvSpPr txBox="1"/>
          <p:nvPr/>
        </p:nvSpPr>
        <p:spPr>
          <a:xfrm>
            <a:off x="3087000" y="6172200"/>
            <a:ext cx="656784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Γραμμικός συντελεστής εξασθένησης (ή απορρόφησης)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12" name="TextShape 7"/>
          <p:cNvSpPr txBox="1"/>
          <p:nvPr/>
        </p:nvSpPr>
        <p:spPr>
          <a:xfrm>
            <a:off x="3087360" y="6568200"/>
            <a:ext cx="63270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Μαζικός συντελεστής εξασθένησης (ή απορρόφησης)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13" name="TextShape 8"/>
          <p:cNvSpPr txBox="1"/>
          <p:nvPr/>
        </p:nvSpPr>
        <p:spPr>
          <a:xfrm>
            <a:off x="3087360" y="5776200"/>
            <a:ext cx="63957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Εκθετική μείωση του αριθμού φωτονίουν που περνούν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14" name="CustomShape 9"/>
          <p:cNvSpPr/>
          <p:nvPr/>
        </p:nvSpPr>
        <p:spPr>
          <a:xfrm rot="5340000">
            <a:off x="4059360" y="4746240"/>
            <a:ext cx="229680" cy="1104120"/>
          </a:xfrm>
          <a:custGeom>
            <a:avLst/>
            <a:gdLst/>
            <a:ahLst/>
            <a:rect l="0" t="0" r="r" b="b"/>
            <a:pathLst>
              <a:path w="640" h="3069">
                <a:moveTo>
                  <a:pt x="0" y="0"/>
                </a:moveTo>
                <a:cubicBezTo>
                  <a:pt x="159" y="0"/>
                  <a:pt x="319" y="126"/>
                  <a:pt x="319" y="254"/>
                </a:cubicBezTo>
                <a:lnTo>
                  <a:pt x="319" y="1171"/>
                </a:lnTo>
                <a:cubicBezTo>
                  <a:pt x="319" y="1299"/>
                  <a:pt x="479" y="1426"/>
                  <a:pt x="639" y="1426"/>
                </a:cubicBezTo>
                <a:cubicBezTo>
                  <a:pt x="479" y="1426"/>
                  <a:pt x="319" y="1554"/>
                  <a:pt x="320" y="1682"/>
                </a:cubicBezTo>
                <a:lnTo>
                  <a:pt x="319" y="2812"/>
                </a:lnTo>
                <a:cubicBezTo>
                  <a:pt x="320" y="2940"/>
                  <a:pt x="159" y="3068"/>
                  <a:pt x="0" y="3067"/>
                </a:cubicBezTo>
              </a:path>
            </a:pathLst>
          </a:custGeom>
          <a:noFill/>
          <a:ln w="54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5" name="TextShape 10"/>
          <p:cNvSpPr txBox="1"/>
          <p:nvPr/>
        </p:nvSpPr>
        <p:spPr>
          <a:xfrm>
            <a:off x="4667400" y="5119560"/>
            <a:ext cx="4877640" cy="538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500" spc="-1" strike="noStrike">
                <a:solidFill>
                  <a:srgbClr val="ff0000"/>
                </a:solidFill>
                <a:latin typeface="Bitstream Vera Sans"/>
              </a:rPr>
              <a:t>πιθανότητα αλληλεπίδρασης ανά μονάδα μήκους</a:t>
            </a:r>
            <a:endParaRPr b="0" lang="en-GB" sz="1500" spc="-1" strike="noStrike">
              <a:latin typeface="Bitstream Vera Sans"/>
            </a:endParaRPr>
          </a:p>
          <a:p>
            <a:r>
              <a:rPr b="0" lang="en-GB" sz="1500" spc="-1" strike="noStrike">
                <a:solidFill>
                  <a:srgbClr val="ff0000"/>
                </a:solidFill>
                <a:latin typeface="Bitstream Vera Sans"/>
              </a:rPr>
              <a:t>= μ   = “γραμμικός συντελεστής απορρόφησης” </a:t>
            </a:r>
            <a:endParaRPr b="0" lang="en-GB" sz="1500" spc="-1" strike="noStrike">
              <a:latin typeface="Bitstream Vera Sans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Shape 1"/>
          <p:cNvSpPr txBox="1"/>
          <p:nvPr/>
        </p:nvSpPr>
        <p:spPr>
          <a:xfrm>
            <a:off x="504000" y="157320"/>
            <a:ext cx="9071640" cy="61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Αλληλεπίδραση φωτονίων με την ύλη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317" name="TextShape 2"/>
          <p:cNvSpPr txBox="1"/>
          <p:nvPr/>
        </p:nvSpPr>
        <p:spPr>
          <a:xfrm>
            <a:off x="504000" y="914400"/>
            <a:ext cx="9071640" cy="595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Bitstream Vera Sans"/>
              </a:rPr>
              <a:t>Από το βιβλίο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Bitstream Vera Sans"/>
              </a:rPr>
              <a:t>Εργαστηρίου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Bitstream Vera Sans"/>
              </a:rPr>
              <a:t>Πυρηνικής Ι</a:t>
            </a:r>
            <a:endParaRPr b="0" lang="en-GB" sz="2400" spc="-1" strike="noStrike">
              <a:latin typeface="Bitstream Vera Sans"/>
            </a:endParaRPr>
          </a:p>
        </p:txBody>
      </p:sp>
      <p:pic>
        <p:nvPicPr>
          <p:cNvPr id="318" name="" descr=""/>
          <p:cNvPicPr/>
          <p:nvPr/>
        </p:nvPicPr>
        <p:blipFill>
          <a:blip r:embed="rId1"/>
          <a:stretch/>
        </p:blipFill>
        <p:spPr>
          <a:xfrm>
            <a:off x="3406680" y="1049400"/>
            <a:ext cx="6647760" cy="5925240"/>
          </a:xfrm>
          <a:prstGeom prst="rect">
            <a:avLst/>
          </a:prstGeom>
          <a:ln>
            <a:noFill/>
          </a:ln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extShape 1"/>
          <p:cNvSpPr txBox="1"/>
          <p:nvPr/>
        </p:nvSpPr>
        <p:spPr>
          <a:xfrm>
            <a:off x="504000" y="157320"/>
            <a:ext cx="9071640" cy="61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Αλληλεπίδραση φωτονίων με την ύλη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320" name="TextShape 2"/>
          <p:cNvSpPr txBox="1"/>
          <p:nvPr/>
        </p:nvSpPr>
        <p:spPr>
          <a:xfrm>
            <a:off x="504000" y="914400"/>
            <a:ext cx="9071640" cy="595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Bitstream Vera Sans"/>
              </a:rPr>
              <a:t>Ποσοστό φωτονίων που διέρχονται χωρίς να αλληλεπιδράσουν = Ι/Ι</a:t>
            </a:r>
            <a:r>
              <a:rPr b="0" lang="en-GB" sz="2400" spc="-1" strike="noStrike" baseline="-101000">
                <a:latin typeface="Bitstream Vera Sans"/>
              </a:rPr>
              <a:t>0</a:t>
            </a:r>
            <a:endParaRPr b="0" lang="en-GB" sz="2400" spc="-1" strike="noStrike">
              <a:latin typeface="Bitstream Vera Sans"/>
            </a:endParaRPr>
          </a:p>
        </p:txBody>
      </p:sp>
      <p:pic>
        <p:nvPicPr>
          <p:cNvPr id="321" name="" descr=""/>
          <p:cNvPicPr/>
          <p:nvPr/>
        </p:nvPicPr>
        <p:blipFill>
          <a:blip r:embed="rId1"/>
          <a:stretch/>
        </p:blipFill>
        <p:spPr>
          <a:xfrm>
            <a:off x="1097280" y="2286000"/>
            <a:ext cx="7360920" cy="2980800"/>
          </a:xfrm>
          <a:prstGeom prst="rect">
            <a:avLst/>
          </a:prstGeom>
          <a:ln>
            <a:noFill/>
          </a:ln>
        </p:spPr>
      </p:pic>
      <p:sp>
        <p:nvSpPr>
          <p:cNvPr id="322" name="TextShape 3"/>
          <p:cNvSpPr txBox="1"/>
          <p:nvPr/>
        </p:nvSpPr>
        <p:spPr>
          <a:xfrm>
            <a:off x="196200" y="5571000"/>
            <a:ext cx="9649440" cy="128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latin typeface="Bitstream Vera Sans"/>
              </a:rPr>
              <a:t>Έτσι,  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ο συντελεστής απορρόφησης είναι ένα μέτρο της αλληλεπίδρασης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των φωτονίων με την ύλη:</a:t>
            </a:r>
            <a:r>
              <a:rPr b="0" lang="en-GB" sz="2000" spc="-1" strike="noStrike">
                <a:latin typeface="Bitstream Vera Sans"/>
              </a:rPr>
              <a:t>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Μεγάλος συντελεστής απορρόφησης μ → μεγάλη πιθανότητα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                                                                                       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αλληλεπίδρασης</a:t>
            </a:r>
            <a:endParaRPr b="0" lang="en-GB" sz="2000" spc="-1" strike="noStrike">
              <a:latin typeface="Bitstream Vera Sans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" descr=""/>
          <p:cNvPicPr/>
          <p:nvPr/>
        </p:nvPicPr>
        <p:blipFill>
          <a:blip r:embed="rId1"/>
          <a:stretch/>
        </p:blipFill>
        <p:spPr>
          <a:xfrm>
            <a:off x="4287240" y="637200"/>
            <a:ext cx="5614560" cy="6409800"/>
          </a:xfrm>
          <a:prstGeom prst="rect">
            <a:avLst/>
          </a:prstGeom>
          <a:ln>
            <a:noFill/>
          </a:ln>
        </p:spPr>
      </p:pic>
      <p:sp>
        <p:nvSpPr>
          <p:cNvPr id="324" name="TextShape 1"/>
          <p:cNvSpPr txBox="1"/>
          <p:nvPr/>
        </p:nvSpPr>
        <p:spPr>
          <a:xfrm>
            <a:off x="6283800" y="1828800"/>
            <a:ext cx="2423880" cy="38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Φωτοηλεκτρικό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325" name="TextShape 2"/>
          <p:cNvSpPr txBox="1"/>
          <p:nvPr/>
        </p:nvSpPr>
        <p:spPr>
          <a:xfrm>
            <a:off x="8516160" y="4061160"/>
            <a:ext cx="1352520" cy="687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Δίδυμη </a:t>
            </a:r>
            <a:endParaRPr b="0" lang="en-GB" sz="2000" spc="-1" strike="noStrike">
              <a:latin typeface="Bitstream Vera Sans"/>
            </a:endParaRPr>
          </a:p>
          <a:p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Γέννεση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326" name="TextShape 3"/>
          <p:cNvSpPr txBox="1"/>
          <p:nvPr/>
        </p:nvSpPr>
        <p:spPr>
          <a:xfrm>
            <a:off x="4772160" y="4421520"/>
            <a:ext cx="1469880" cy="38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Compton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327" name="TextShape 4"/>
          <p:cNvSpPr txBox="1"/>
          <p:nvPr/>
        </p:nvSpPr>
        <p:spPr>
          <a:xfrm>
            <a:off x="112320" y="1017000"/>
            <a:ext cx="4495680" cy="5767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Συντελεστής απορρόφησης μ: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Μεγάλο μ → μεγάλη πιθανότητα   αλληλεπίδρασης</a:t>
            </a:r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Το κάθε είδος αλληλεπίδρασης έχει διαφορετική πιθανότητα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να συμβεί, ανάλογα με την ενέργεια του προσπίπτοντως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φωτονίου.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Ανάλογα την ενέργεια, κυριαρχεί ο ένας ή ο άλλος τρόπος: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Ε &lt; 0.8 MeV : </a:t>
            </a:r>
            <a:endParaRPr b="0" lang="en-GB" sz="2000" spc="-1" strike="noStrike">
              <a:latin typeface="Bitstream Vera Sans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κυριαρχεί το  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	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	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   φωτοηλεκτρικό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Ε: 0.8 – 3.5  MeV: </a:t>
            </a:r>
            <a:endParaRPr b="0" lang="en-GB" sz="2000" spc="-1" strike="noStrike">
              <a:latin typeface="Bitstream Vera Sans"/>
            </a:endParaRPr>
          </a:p>
          <a:p>
            <a:pPr lvl="2" marL="648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το Compton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E &gt; 3.5 MeV : </a:t>
            </a:r>
            <a:endParaRPr b="0" lang="en-GB" sz="2000" spc="-1" strike="noStrike">
              <a:latin typeface="Bitstream Vera Sans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η δίδυμη γέννεση 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328" name="TextShape 5"/>
          <p:cNvSpPr txBox="1"/>
          <p:nvPr/>
        </p:nvSpPr>
        <p:spPr>
          <a:xfrm>
            <a:off x="504360" y="85680"/>
            <a:ext cx="9071640" cy="61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Αλληλεπίδραση φωτονίων με την ύλη</a:t>
            </a:r>
            <a:endParaRPr b="0" lang="en-GB" sz="3600" spc="-1" strike="noStrike">
              <a:latin typeface="Bitstream Vera Sans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extShape 1"/>
          <p:cNvSpPr txBox="1"/>
          <p:nvPr/>
        </p:nvSpPr>
        <p:spPr>
          <a:xfrm>
            <a:off x="504000" y="157320"/>
            <a:ext cx="9071640" cy="61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Φωτόνια περνώντας μέσα από υλικό</a:t>
            </a:r>
            <a:endParaRPr b="0" lang="en-GB" sz="3600" spc="-1" strike="noStrike">
              <a:latin typeface="Bitstream Vera Sans"/>
            </a:endParaRPr>
          </a:p>
        </p:txBody>
      </p:sp>
      <p:pic>
        <p:nvPicPr>
          <p:cNvPr id="330" name="" descr=""/>
          <p:cNvPicPr/>
          <p:nvPr/>
        </p:nvPicPr>
        <p:blipFill>
          <a:blip r:embed="rId1"/>
          <a:stretch/>
        </p:blipFill>
        <p:spPr>
          <a:xfrm>
            <a:off x="264600" y="950760"/>
            <a:ext cx="4557240" cy="5438880"/>
          </a:xfrm>
          <a:prstGeom prst="rect">
            <a:avLst/>
          </a:prstGeom>
          <a:ln>
            <a:noFill/>
          </a:ln>
        </p:spPr>
      </p:pic>
      <p:sp>
        <p:nvSpPr>
          <p:cNvPr id="331" name="TextShape 2"/>
          <p:cNvSpPr txBox="1"/>
          <p:nvPr/>
        </p:nvSpPr>
        <p:spPr>
          <a:xfrm>
            <a:off x="2711880" y="2699640"/>
            <a:ext cx="550080" cy="426600"/>
          </a:xfrm>
          <a:prstGeom prst="rect">
            <a:avLst/>
          </a:prstGeom>
          <a:solidFill>
            <a:srgbClr val="e6e64c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Pb</a:t>
            </a:r>
            <a:endParaRPr b="0" lang="en-GB" sz="1800" spc="-1" strike="noStrike">
              <a:latin typeface="Bitstream Vera Sans"/>
            </a:endParaRPr>
          </a:p>
        </p:txBody>
      </p:sp>
      <p:pic>
        <p:nvPicPr>
          <p:cNvPr id="332" name="" descr=""/>
          <p:cNvPicPr/>
          <p:nvPr/>
        </p:nvPicPr>
        <p:blipFill>
          <a:blip r:embed="rId2"/>
          <a:stretch/>
        </p:blipFill>
        <p:spPr>
          <a:xfrm>
            <a:off x="5170320" y="836280"/>
            <a:ext cx="4520160" cy="5733360"/>
          </a:xfrm>
          <a:prstGeom prst="rect">
            <a:avLst/>
          </a:prstGeom>
          <a:ln>
            <a:noFill/>
          </a:ln>
        </p:spPr>
      </p:pic>
      <p:sp>
        <p:nvSpPr>
          <p:cNvPr id="333" name="TextShape 3"/>
          <p:cNvSpPr txBox="1"/>
          <p:nvPr/>
        </p:nvSpPr>
        <p:spPr>
          <a:xfrm>
            <a:off x="7355880" y="1656000"/>
            <a:ext cx="2005920" cy="1163160"/>
          </a:xfrm>
          <a:prstGeom prst="rect">
            <a:avLst/>
          </a:prstGeom>
          <a:solidFill>
            <a:srgbClr val="e6e64c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Διάφορα υλικά, ολικός συντελεστής απορρόφησης</a:t>
            </a:r>
            <a:endParaRPr b="0" lang="en-GB" sz="1800" spc="-1" strike="noStrike">
              <a:latin typeface="Bitstream Vera Sans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extShape 1"/>
          <p:cNvSpPr txBox="1"/>
          <p:nvPr/>
        </p:nvSpPr>
        <p:spPr>
          <a:xfrm>
            <a:off x="36000" y="170640"/>
            <a:ext cx="10044000" cy="77436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600" spc="-1" strike="noStrike">
                <a:latin typeface="Bitstream Vera Sans"/>
              </a:rPr>
              <a:t>Υψηλής ενέργειας φωτόνια σε “πυκνή ύλη” - ένας καταιγισμός ΗλεκτροΜαγνητικής ακτνοβολίας (EM shower)</a:t>
            </a:r>
            <a:endParaRPr b="0" lang="en-GB" sz="2600" spc="-1" strike="noStrike">
              <a:latin typeface="Bitstream Vera Sans"/>
            </a:endParaRPr>
          </a:p>
        </p:txBody>
      </p:sp>
      <p:pic>
        <p:nvPicPr>
          <p:cNvPr id="335" name="Picture 2" descr=""/>
          <p:cNvPicPr/>
          <p:nvPr/>
        </p:nvPicPr>
        <p:blipFill>
          <a:blip r:embed="rId1"/>
          <a:stretch/>
        </p:blipFill>
        <p:spPr>
          <a:xfrm>
            <a:off x="1547640" y="1534680"/>
            <a:ext cx="7589520" cy="5303520"/>
          </a:xfrm>
          <a:prstGeom prst="rect">
            <a:avLst/>
          </a:prstGeom>
          <a:ln>
            <a:noFill/>
          </a:ln>
        </p:spPr>
      </p:pic>
      <p:sp>
        <p:nvSpPr>
          <p:cNvPr id="336" name="CustomShape 2"/>
          <p:cNvSpPr/>
          <p:nvPr/>
        </p:nvSpPr>
        <p:spPr>
          <a:xfrm>
            <a:off x="4633200" y="1015200"/>
            <a:ext cx="5257800" cy="457200"/>
          </a:xfrm>
          <a:prstGeom prst="rect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GB" sz="2400" spc="-1" strike="noStrike">
                <a:latin typeface="Bitstream Vera Sans"/>
              </a:rPr>
              <a:t>Pair production (δίδυμη γένεση)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337" name="Freeform 3"/>
          <p:cNvSpPr/>
          <p:nvPr/>
        </p:nvSpPr>
        <p:spPr>
          <a:xfrm>
            <a:off x="3827880" y="1165680"/>
            <a:ext cx="826920" cy="1372680"/>
          </a:xfrm>
          <a:custGeom>
            <a:avLst/>
            <a:gdLst/>
            <a:ahLst/>
            <a:rect l="0" t="0" r="r" b="b"/>
            <a:pathLst>
              <a:path w="2297" h="3813">
                <a:moveTo>
                  <a:pt x="2296" y="286"/>
                </a:moveTo>
                <a:cubicBezTo>
                  <a:pt x="1566" y="217"/>
                  <a:pt x="449" y="0"/>
                  <a:pt x="222" y="927"/>
                </a:cubicBezTo>
                <a:cubicBezTo>
                  <a:pt x="0" y="1835"/>
                  <a:pt x="413" y="2751"/>
                  <a:pt x="865" y="3556"/>
                </a:cubicBezTo>
                <a:lnTo>
                  <a:pt x="1438" y="3812"/>
                </a:lnTo>
              </a:path>
            </a:pathLst>
          </a:custGeom>
          <a:ln w="36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338" name="CustomShape 4"/>
          <p:cNvSpPr/>
          <p:nvPr/>
        </p:nvSpPr>
        <p:spPr>
          <a:xfrm>
            <a:off x="6721560" y="3391200"/>
            <a:ext cx="3223440" cy="361800"/>
          </a:xfrm>
          <a:prstGeom prst="rect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GB" sz="2400" spc="-1" strike="noStrike">
                <a:latin typeface="Bitstream Vera Sans"/>
              </a:rPr>
              <a:t>Bremsstahlung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339" name="Freeform 5"/>
          <p:cNvSpPr/>
          <p:nvPr/>
        </p:nvSpPr>
        <p:spPr>
          <a:xfrm>
            <a:off x="4156560" y="3513600"/>
            <a:ext cx="2536920" cy="801000"/>
          </a:xfrm>
          <a:custGeom>
            <a:avLst/>
            <a:gdLst/>
            <a:ahLst/>
            <a:rect l="0" t="0" r="r" b="b"/>
            <a:pathLst>
              <a:path w="7047" h="2225">
                <a:moveTo>
                  <a:pt x="7046" y="7"/>
                </a:moveTo>
                <a:cubicBezTo>
                  <a:pt x="5877" y="7"/>
                  <a:pt x="4709" y="17"/>
                  <a:pt x="3542" y="7"/>
                </a:cubicBezTo>
                <a:cubicBezTo>
                  <a:pt x="2752" y="0"/>
                  <a:pt x="1977" y="233"/>
                  <a:pt x="1183" y="222"/>
                </a:cubicBezTo>
                <a:cubicBezTo>
                  <a:pt x="0" y="206"/>
                  <a:pt x="420" y="1327"/>
                  <a:pt x="539" y="1866"/>
                </a:cubicBezTo>
                <a:lnTo>
                  <a:pt x="611" y="2224"/>
                </a:lnTo>
              </a:path>
            </a:pathLst>
          </a:custGeom>
          <a:ln w="36720">
            <a:solidFill>
              <a:srgbClr val="000000"/>
            </a:solidFill>
            <a:round/>
            <a:tailEnd len="med" type="triangle" w="med"/>
          </a:ln>
        </p:spPr>
      </p:sp>
      <mc:AlternateContent>
        <mc:Choice xmlns:a14="http://schemas.microsoft.com/office/drawing/2010/main" Requires="a14">
          <p:sp>
            <p:nvSpPr>
              <p:cNvPr id="340" name="Formula 6"/>
              <p:cNvSpPr txBox="1"/>
              <p:nvPr/>
            </p:nvSpPr>
            <p:spPr>
              <a:xfrm>
                <a:off x="4465800" y="6235200"/>
                <a:ext cx="3950640" cy="6768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X</m:t>
                        </m:r>
                      </m:e>
                      <m:sub>
                        <m:r>
                          <m:t xml:space="preserve">0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γ</m:t>
                        </m:r>
                      </m:e>
                    </m:d>
                    <m:r>
                      <m:t xml:space="preserve">=</m:t>
                    </m:r>
                    <m:f>
                      <m:num>
                        <m:r>
                          <m:t xml:space="preserve">9</m:t>
                        </m:r>
                      </m:num>
                      <m:den>
                        <m:r>
                          <m:t xml:space="preserve">7</m:t>
                        </m:r>
                      </m:den>
                    </m:f>
                    <m:sSub>
                      <m:e>
                        <m:r>
                          <m:t xml:space="preserve">X</m:t>
                        </m:r>
                      </m:e>
                      <m:sub>
                        <m:r>
                          <m:t xml:space="preserve">0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e</m:t>
                        </m:r>
                      </m:e>
                    </m:d>
                    <m:r>
                      <m:t xml:space="preserve">,</m:t>
                    </m:r>
                    <m:r>
                      <m:t xml:space="preserve">όπου</m:t>
                    </m:r>
                    <m:sSub>
                      <m:e>
                        <m:r>
                          <m:t xml:space="preserve">Χ</m:t>
                        </m:r>
                      </m:e>
                      <m:sub>
                        <m:r>
                          <m:t xml:space="preserve">0</m:t>
                        </m:r>
                      </m:sub>
                    </m:sSub>
                    <m:r>
                      <m:t xml:space="preserve">≡</m:t>
                    </m:r>
                    <m:sSub>
                      <m:e>
                        <m:r>
                          <m:t xml:space="preserve">X</m:t>
                        </m:r>
                      </m:e>
                      <m:sub>
                        <m:r>
                          <m:t xml:space="preserve">0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e</m:t>
                        </m:r>
                      </m:e>
                    </m:d>
                  </m:oMath>
                </a14:m>
              </a:p>
            </p:txBody>
          </p:sp>
        </mc:Choice>
        <mc:Fallback/>
      </mc:AlternateContent>
      <p:pic>
        <p:nvPicPr>
          <p:cNvPr id="341" name="" descr=""/>
          <p:cNvPicPr/>
          <p:nvPr/>
        </p:nvPicPr>
        <p:blipFill>
          <a:blip r:embed="rId2"/>
          <a:stretch/>
        </p:blipFill>
        <p:spPr>
          <a:xfrm>
            <a:off x="456480" y="6269400"/>
            <a:ext cx="1275840" cy="694800"/>
          </a:xfrm>
          <a:prstGeom prst="rect">
            <a:avLst/>
          </a:prstGeom>
          <a:ln>
            <a:noFill/>
          </a:ln>
        </p:spPr>
      </p:pic>
      <p:pic>
        <p:nvPicPr>
          <p:cNvPr id="342" name="" descr=""/>
          <p:cNvPicPr/>
          <p:nvPr/>
        </p:nvPicPr>
        <p:blipFill>
          <a:blip r:embed="rId3"/>
          <a:stretch/>
        </p:blipFill>
        <p:spPr>
          <a:xfrm>
            <a:off x="2162520" y="6121800"/>
            <a:ext cx="1723680" cy="752040"/>
          </a:xfrm>
          <a:prstGeom prst="rect">
            <a:avLst/>
          </a:prstGeom>
          <a:ln>
            <a:noFill/>
          </a:ln>
        </p:spPr>
      </p:pic>
      <p:sp>
        <p:nvSpPr>
          <p:cNvPr id="343" name="CustomShape 7"/>
          <p:cNvSpPr/>
          <p:nvPr/>
        </p:nvSpPr>
        <p:spPr>
          <a:xfrm>
            <a:off x="227880" y="6049800"/>
            <a:ext cx="3766320" cy="914400"/>
          </a:xfrm>
          <a:prstGeom prst="rect">
            <a:avLst/>
          </a:prstGeom>
          <a:noFill/>
          <a:ln w="38160">
            <a:solidFill>
              <a:srgbClr val="4700b8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extShape 1"/>
          <p:cNvSpPr txBox="1"/>
          <p:nvPr/>
        </p:nvSpPr>
        <p:spPr>
          <a:xfrm>
            <a:off x="228600" y="157320"/>
            <a:ext cx="9601200" cy="61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latin typeface="Bitstream Vera Sans"/>
              </a:rPr>
              <a:t>Παράδειγμα της </a:t>
            </a:r>
            <a:r>
              <a:rPr b="0" lang="el-GR" sz="2800" spc="-1" strike="noStrike">
                <a:latin typeface="Bitstream Vera Sans"/>
              </a:rPr>
              <a:t>διεισδυτικότητας</a:t>
            </a:r>
            <a:r>
              <a:rPr b="0" lang="en-GB" sz="2800" spc="-1" strike="noStrike">
                <a:latin typeface="Bitstream Vera Sans"/>
              </a:rPr>
              <a:t> των φωτονίων</a:t>
            </a:r>
            <a:endParaRPr b="0" lang="en-GB" sz="2800" spc="-1" strike="noStrike">
              <a:latin typeface="Bitstream Vera Sans"/>
            </a:endParaRPr>
          </a:p>
        </p:txBody>
      </p:sp>
      <p:pic>
        <p:nvPicPr>
          <p:cNvPr id="345" name="" descr=""/>
          <p:cNvPicPr/>
          <p:nvPr/>
        </p:nvPicPr>
        <p:blipFill>
          <a:blip r:embed="rId1"/>
          <a:stretch/>
        </p:blipFill>
        <p:spPr>
          <a:xfrm>
            <a:off x="838440" y="914400"/>
            <a:ext cx="8534160" cy="3904920"/>
          </a:xfrm>
          <a:prstGeom prst="rect">
            <a:avLst/>
          </a:prstGeom>
          <a:ln>
            <a:noFill/>
          </a:ln>
        </p:spPr>
      </p:pic>
      <p:sp>
        <p:nvSpPr>
          <p:cNvPr id="346" name="TextShape 2"/>
          <p:cNvSpPr txBox="1"/>
          <p:nvPr/>
        </p:nvSpPr>
        <p:spPr>
          <a:xfrm>
            <a:off x="734400" y="5486400"/>
            <a:ext cx="8949240" cy="1235880"/>
          </a:xfrm>
          <a:prstGeom prst="rect">
            <a:avLst/>
          </a:prstGeom>
          <a:noFill/>
          <a:ln w="73080">
            <a:solidFill>
              <a:srgbClr val="0000ff"/>
            </a:solidFill>
            <a:round/>
          </a:ln>
        </p:spPr>
        <p:txBody>
          <a:bodyPr lIns="126360" rIns="126360" tIns="81360" bIns="81360"/>
          <a:p>
            <a:r>
              <a:rPr b="0" lang="en-GB" sz="1800" spc="-1" strike="noStrike">
                <a:latin typeface="Bitstream Vera Sans"/>
              </a:rPr>
              <a:t>Μέση ελεύθερη διαδρομή  για ιονισμό από ηλεκτρόνια και άλφα σωματίδια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ενέργειας 1 MeV,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καθώς και το “μήκος απόσβεσης” για φωτόνια ενέργειας 1 MeV επίσης,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Στον αέρα και στα μη οστεϊκό μέρη του ανθρωπίνου σώματος   </a:t>
            </a:r>
            <a:endParaRPr b="0" lang="en-GB" sz="1800" spc="-1" strike="noStrike">
              <a:latin typeface="Bitstream Vera Sans"/>
            </a:endParaRPr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ustomShape 1"/>
          <p:cNvSpPr/>
          <p:nvPr/>
        </p:nvSpPr>
        <p:spPr>
          <a:xfrm>
            <a:off x="228600" y="5065200"/>
            <a:ext cx="9372600" cy="914400"/>
          </a:xfrm>
          <a:prstGeom prst="rect">
            <a:avLst/>
          </a:prstGeom>
          <a:solidFill>
            <a:srgbClr val="fffbcc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48" name="TextShape 2"/>
          <p:cNvSpPr txBox="1"/>
          <p:nvPr/>
        </p:nvSpPr>
        <p:spPr>
          <a:xfrm>
            <a:off x="228600" y="50760"/>
            <a:ext cx="9601200" cy="8262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latin typeface="Bitstream Vera Sans"/>
              </a:rPr>
              <a:t>Μείωση πληθυσμού δέσμης νετρονίων κατά τη διέλευσή τους από ένα υλικό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349" name="TextShape 3"/>
          <p:cNvSpPr txBox="1"/>
          <p:nvPr/>
        </p:nvSpPr>
        <p:spPr>
          <a:xfrm>
            <a:off x="158400" y="914400"/>
            <a:ext cx="9813960" cy="6461280"/>
          </a:xfrm>
          <a:prstGeom prst="rect">
            <a:avLst/>
          </a:prstGeom>
          <a:noFill/>
          <a:ln w="73080">
            <a:noFill/>
          </a:ln>
        </p:spPr>
        <p:txBody>
          <a:bodyPr lIns="126360" rIns="126360" tIns="81360" bIns="8136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Τα νετρόνια μπορούν να κάνουν: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Times New Roman"/>
              </a:rPr>
              <a:t>- να μην αλληλεπιδράσουν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Times New Roman"/>
              </a:rPr>
              <a:t>- να κάνουν ελαστική σκέδαση: το νετρόνιο δεν χάνει ενέργεια → </a:t>
            </a:r>
            <a:r>
              <a:rPr b="1" lang="en-GB" sz="1800" spc="-1" strike="noStrike">
                <a:latin typeface="Times New Roman"/>
              </a:rPr>
              <a:t>(n,n)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Times New Roman"/>
              </a:rPr>
              <a:t>- να κάνουν μη-ελαστική σκέδαση: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Times New Roman"/>
              </a:rPr>
              <a:t>	</a:t>
            </a:r>
            <a:r>
              <a:rPr b="0" lang="en-GB" sz="1800" spc="-1" strike="noStrike">
                <a:latin typeface="Times New Roman"/>
              </a:rPr>
              <a:t>- να γίνει </a:t>
            </a:r>
            <a:r>
              <a:rPr b="1" lang="en-GB" sz="1800" spc="-1" strike="noStrike">
                <a:latin typeface="Times New Roman"/>
              </a:rPr>
              <a:t>σύλληψη νετρονίου</a:t>
            </a:r>
            <a:r>
              <a:rPr b="0" lang="en-GB" sz="1800" spc="-1" strike="noStrike">
                <a:latin typeface="Times New Roman"/>
              </a:rPr>
              <a:t> από πυρήνα που πάει σε διεγερμένη κατάσταση και με επακόλουθη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Times New Roman"/>
              </a:rPr>
              <a:t>	</a:t>
            </a:r>
            <a:r>
              <a:rPr b="1" lang="en-GB" sz="1800" spc="-1" strike="noStrike">
                <a:latin typeface="Times New Roman"/>
              </a:rPr>
              <a:t>αποδιέγερση γ</a:t>
            </a:r>
            <a:r>
              <a:rPr b="0" lang="en-GB" sz="1800" spc="-1" strike="noStrike">
                <a:latin typeface="Times New Roman"/>
              </a:rPr>
              <a:t> → </a:t>
            </a:r>
            <a:r>
              <a:rPr b="1" lang="en-GB" sz="1800" spc="-1" strike="noStrike">
                <a:latin typeface="Times New Roman"/>
              </a:rPr>
              <a:t>(n,γ)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Times New Roman"/>
              </a:rPr>
              <a:t>	</a:t>
            </a:r>
            <a:r>
              <a:rPr b="0" lang="en-GB" sz="1800" spc="-1" strike="noStrike">
                <a:latin typeface="Times New Roman"/>
              </a:rPr>
              <a:t>- να γίνει </a:t>
            </a:r>
            <a:r>
              <a:rPr b="1" lang="en-GB" sz="1800" spc="-1" strike="noStrike">
                <a:latin typeface="Times New Roman"/>
              </a:rPr>
              <a:t>σύλληψη νετρονίου</a:t>
            </a:r>
            <a:r>
              <a:rPr b="0" lang="en-GB" sz="1800" spc="-1" strike="noStrike">
                <a:latin typeface="Times New Roman"/>
              </a:rPr>
              <a:t> από πυρήνα που πάει σε διεγερμένη κατάσταση και με επακόλουθη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Times New Roman"/>
              </a:rPr>
              <a:t>	</a:t>
            </a:r>
            <a:r>
              <a:rPr b="1" lang="en-GB" sz="1800" spc="-1" strike="noStrike">
                <a:latin typeface="Times New Roman"/>
              </a:rPr>
              <a:t>αποδιέγερση με εκπομπή α ή πρωτονίου</a:t>
            </a:r>
            <a:r>
              <a:rPr b="0" lang="en-GB" sz="1800" spc="-1" strike="noStrike">
                <a:latin typeface="Times New Roman"/>
              </a:rPr>
              <a:t> → </a:t>
            </a:r>
            <a:r>
              <a:rPr b="1" lang="en-GB" sz="1800" spc="-1" strike="noStrike">
                <a:latin typeface="Times New Roman"/>
              </a:rPr>
              <a:t>(n,α)</a:t>
            </a:r>
            <a:r>
              <a:rPr b="0" lang="en-GB" sz="1800" spc="-1" strike="noStrike">
                <a:latin typeface="Times New Roman"/>
              </a:rPr>
              <a:t> ή </a:t>
            </a:r>
            <a:r>
              <a:rPr b="1" lang="en-GB" sz="1800" spc="-1" strike="noStrike">
                <a:latin typeface="Times New Roman"/>
              </a:rPr>
              <a:t>(n,p)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Times New Roman"/>
                <a:ea typeface="Bitstream Vera Sans"/>
              </a:rPr>
              <a:t>	</a:t>
            </a:r>
            <a:r>
              <a:rPr b="0" lang="en-GB" sz="1800" spc="-1" strike="noStrike">
                <a:latin typeface="Times New Roman"/>
                <a:ea typeface="Bitstream Vera Sans"/>
              </a:rPr>
              <a:t>- </a:t>
            </a:r>
            <a:r>
              <a:rPr b="0" lang="en-GB" sz="1800" spc="-1" strike="noStrike">
                <a:latin typeface="Times New Roman"/>
              </a:rPr>
              <a:t>να γίνει </a:t>
            </a:r>
            <a:r>
              <a:rPr b="1" lang="en-GB" sz="1800" spc="-1" strike="noStrike">
                <a:latin typeface="Times New Roman"/>
              </a:rPr>
              <a:t>σύλληψη νετρονίου</a:t>
            </a:r>
            <a:r>
              <a:rPr b="0" lang="en-GB" sz="1800" spc="-1" strike="noStrike">
                <a:latin typeface="Times New Roman"/>
              </a:rPr>
              <a:t> από πυρήνα που πάει σε διεγερμένη κατάσταση και με επακόλουθη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Times New Roman"/>
              </a:rPr>
              <a:t>	</a:t>
            </a:r>
            <a:r>
              <a:rPr b="1" lang="en-GB" sz="1800" spc="-1" strike="noStrike">
                <a:latin typeface="Times New Roman"/>
              </a:rPr>
              <a:t>αποδιέγερση με εκπομπή νετρονίων</a:t>
            </a:r>
            <a:r>
              <a:rPr b="0" lang="en-GB" sz="1800" spc="-1" strike="noStrike">
                <a:latin typeface="Times New Roman"/>
              </a:rPr>
              <a:t> → </a:t>
            </a:r>
            <a:r>
              <a:rPr b="1" lang="en-GB" sz="1800" spc="-1" strike="noStrike">
                <a:latin typeface="Times New Roman"/>
              </a:rPr>
              <a:t>(n, 2n)</a:t>
            </a:r>
            <a:r>
              <a:rPr b="0" lang="en-GB" sz="1800" spc="-1" strike="noStrike">
                <a:latin typeface="Times New Roman"/>
              </a:rPr>
              <a:t> ή </a:t>
            </a:r>
            <a:r>
              <a:rPr b="1" lang="en-GB" sz="1800" spc="-1" strike="noStrike">
                <a:latin typeface="Times New Roman"/>
              </a:rPr>
              <a:t>(n,3n)</a:t>
            </a:r>
            <a:r>
              <a:rPr b="0" lang="en-GB" sz="1800" spc="-1" strike="noStrike">
                <a:latin typeface="Times New Roman"/>
              </a:rPr>
              <a:t> κλπ.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Times New Roman"/>
                <a:ea typeface="Bitstream Vera Sans"/>
              </a:rPr>
              <a:t>	</a:t>
            </a:r>
            <a:r>
              <a:rPr b="0" lang="en-GB" sz="1800" spc="-1" strike="noStrike">
                <a:latin typeface="Times New Roman"/>
                <a:ea typeface="Bitstream Vera Sans"/>
              </a:rPr>
              <a:t>- </a:t>
            </a:r>
            <a:r>
              <a:rPr b="0" lang="en-GB" sz="1800" spc="-1" strike="noStrike">
                <a:latin typeface="Times New Roman"/>
              </a:rPr>
              <a:t>να γίνει </a:t>
            </a:r>
            <a:r>
              <a:rPr b="1" lang="en-GB" sz="1800" spc="-1" strike="noStrike">
                <a:latin typeface="Times New Roman"/>
              </a:rPr>
              <a:t>σύλληψη νετρονίου</a:t>
            </a:r>
            <a:r>
              <a:rPr b="0" lang="en-GB" sz="1800" spc="-1" strike="noStrike">
                <a:latin typeface="Times New Roman"/>
              </a:rPr>
              <a:t> από πυρήνα που πάει σε διεγερμένη κατάσταση και με επακόλουθη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Times New Roman"/>
              </a:rPr>
              <a:t>	</a:t>
            </a:r>
            <a:r>
              <a:rPr b="1" lang="en-GB" sz="1800" spc="-1" strike="noStrike">
                <a:latin typeface="Times New Roman"/>
              </a:rPr>
              <a:t>επαγόμενη σχάση (“fission”)</a:t>
            </a:r>
            <a:r>
              <a:rPr b="0" lang="en-GB" sz="1800" spc="-1" strike="noStrike">
                <a:latin typeface="Times New Roman"/>
              </a:rPr>
              <a:t> → </a:t>
            </a:r>
            <a:r>
              <a:rPr b="1" lang="en-GB" sz="1800" spc="-1" strike="noStrike">
                <a:latin typeface="Times New Roman"/>
              </a:rPr>
              <a:t>(n,f)</a:t>
            </a:r>
            <a:endParaRPr b="0" lang="en-GB" sz="1800" spc="-1" strike="noStrike">
              <a:latin typeface="Bitstream Vera Sans"/>
            </a:endParaRPr>
          </a:p>
          <a:p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21409a"/>
                </a:solidFill>
                <a:latin typeface="Bitstream Vera Sans"/>
              </a:rPr>
              <a:t>Η ολική ενεργός διατομή αλληλεπίδρασης είναι το άθροισμα των επιμέρους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21409a"/>
                </a:solidFill>
                <a:latin typeface="Bitstream Vera Sans"/>
                <a:ea typeface="Bitstream Vera Sans"/>
              </a:rPr>
              <a:t>ενεργών διατομών: </a:t>
            </a:r>
            <a:r>
              <a:rPr b="1" lang="en-GB" sz="1800" spc="-1" strike="noStrike">
                <a:solidFill>
                  <a:srgbClr val="21409a"/>
                </a:solidFill>
                <a:latin typeface="Bitstream Vera Sans"/>
                <a:ea typeface="Bitstream Vera Sans"/>
              </a:rPr>
              <a:t>σ = σ(n,n) + σ(n,γ) + σ(n,α) + σ(</a:t>
            </a:r>
            <a:r>
              <a:rPr b="1" lang="en-GB" sz="1800" spc="-1" strike="noStrike">
                <a:solidFill>
                  <a:srgbClr val="21409a"/>
                </a:solidFill>
                <a:latin typeface="Bitstream Vera Sans"/>
              </a:rPr>
              <a:t>n,p) + …</a:t>
            </a:r>
            <a:endParaRPr b="0" lang="en-GB" sz="1800" spc="-1" strike="noStrike">
              <a:latin typeface="Bitstream Vera Sans"/>
            </a:endParaRPr>
          </a:p>
          <a:p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Η ροή νετρονίων που επιζεί ανεπηρέαστη μετά από διέλευση από πάχος x υλικού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είναι: </a:t>
            </a:r>
            <a:r>
              <a:rPr b="1" lang="en-GB" sz="2200" spc="-1" strike="noStrike">
                <a:latin typeface="Bitstream Vera Sans"/>
              </a:rPr>
              <a:t>Ι(x) = Ι(0) e</a:t>
            </a:r>
            <a:r>
              <a:rPr b="1" lang="en-GB" sz="2655" spc="-1" strike="noStrike" baseline="101000">
                <a:latin typeface="Bitstream Vera Sans"/>
              </a:rPr>
              <a:t>-Σ*x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όπου Σ = Ν * σ , με Ν = πλήθος πυρήνων στόχου σε πάχος x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Σ: ονομάζεται </a:t>
            </a:r>
            <a:r>
              <a:rPr b="0" i="1" lang="en-GB" sz="1800" spc="-1" strike="noStrike">
                <a:latin typeface="Bitstream Vera Sans"/>
              </a:rPr>
              <a:t>“μακροσκοπική ενεργός διατομή”</a:t>
            </a:r>
            <a:r>
              <a:rPr b="0" lang="en-GB" sz="1800" spc="-1" strike="noStrike">
                <a:latin typeface="Bitstream Vera Sans"/>
              </a:rPr>
              <a:t>, σε αντίθεση με την </a:t>
            </a:r>
            <a:endParaRPr b="0" lang="en-GB" sz="1800" spc="-1" strike="noStrike">
              <a:latin typeface="Bitstream Vera Sans"/>
            </a:endParaRPr>
          </a:p>
          <a:p>
            <a:r>
              <a:rPr b="0" i="1" lang="en-GB" sz="1800" spc="-1" strike="noStrike">
                <a:latin typeface="Bitstream Vera Sans"/>
              </a:rPr>
              <a:t>“</a:t>
            </a:r>
            <a:r>
              <a:rPr b="0" i="1" lang="en-GB" sz="1800" spc="-1" strike="noStrike">
                <a:latin typeface="Bitstream Vera Sans"/>
              </a:rPr>
              <a:t>μικροσκοπική ενεργό διατομή” σ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21409a"/>
                </a:solidFill>
                <a:latin typeface="Bitstream Vera Sans"/>
              </a:rPr>
              <a:t>Το Σ εκφράζει, όπως και το μ στα φωτόνια, την πιθανότητα αλληλεπίδρασης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21409a"/>
                </a:solidFill>
                <a:latin typeface="Bitstream Vera Sans"/>
              </a:rPr>
              <a:t>ανά μονάδα μήκους.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Shape 1"/>
          <p:cNvSpPr txBox="1"/>
          <p:nvPr/>
        </p:nvSpPr>
        <p:spPr>
          <a:xfrm>
            <a:off x="504000" y="1810800"/>
            <a:ext cx="9071640" cy="2899800"/>
          </a:xfrm>
          <a:prstGeom prst="rect">
            <a:avLst/>
          </a:prstGeom>
          <a:noFill/>
          <a:ln w="54720">
            <a:solidFill>
              <a:srgbClr val="000000"/>
            </a:solidFill>
            <a:round/>
          </a:ln>
        </p:spPr>
        <p:txBody>
          <a:bodyPr lIns="27360" rIns="27360" tIns="27360" bIns="27360" anchor="ctr"/>
          <a:p>
            <a:pPr algn="ctr"/>
            <a:r>
              <a:rPr b="1" lang="en-GB" sz="3200" spc="-1" strike="noStrike">
                <a:latin typeface="Bitstream Vera Sans"/>
              </a:rPr>
              <a:t>2. Ενεργότητα και μονάδες ραδιενέργειας</a:t>
            </a:r>
            <a:endParaRPr b="0" lang="en-GB" sz="3200" spc="-1" strike="noStrike">
              <a:latin typeface="Bitstream Vera Sans"/>
            </a:endParaRPr>
          </a:p>
          <a:p>
            <a:pPr algn="ctr"/>
            <a:endParaRPr b="0" lang="en-GB" sz="3200" spc="-1" strike="noStrike">
              <a:latin typeface="Bitstream Vera Sans"/>
            </a:endParaRPr>
          </a:p>
          <a:p>
            <a:pPr algn="ctr"/>
            <a:r>
              <a:rPr b="1" lang="en-GB" sz="3200" spc="-1" strike="noStrike">
                <a:latin typeface="Bitstream Vera Sans"/>
              </a:rPr>
              <a:t>Παράρτημα Ε </a:t>
            </a:r>
            <a:endParaRPr b="0" lang="en-GB" sz="3200" spc="-1" strike="noStrike">
              <a:latin typeface="Bitstream Vera Sans"/>
            </a:endParaRPr>
          </a:p>
          <a:p>
            <a:pPr algn="ctr"/>
            <a:endParaRPr b="0" lang="en-GB" sz="3200" spc="-1" strike="noStrike">
              <a:latin typeface="Bitstream Vera Sans"/>
            </a:endParaRPr>
          </a:p>
          <a:p>
            <a:pPr algn="ctr"/>
            <a:r>
              <a:rPr b="0" lang="en-GB" sz="3200" spc="-1" strike="noStrike">
                <a:latin typeface="Bitstream Vera Sans"/>
              </a:rPr>
              <a:t>(Bq, Gr, Sv = Gr*RBE, κλπ)</a:t>
            </a:r>
            <a:endParaRPr b="0" lang="en-GB" sz="3200" spc="-1" strike="noStrike">
              <a:latin typeface="Bitstream Vera Sans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504000" y="484560"/>
            <a:ext cx="9071640" cy="1951560"/>
          </a:xfrm>
          <a:prstGeom prst="rect">
            <a:avLst/>
          </a:prstGeom>
          <a:noFill/>
          <a:ln w="54720">
            <a:solidFill>
              <a:srgbClr val="000000"/>
            </a:solidFill>
            <a:round/>
          </a:ln>
        </p:spPr>
        <p:txBody>
          <a:bodyPr lIns="27360" rIns="27360" tIns="27360" bIns="27360" anchor="ctr"/>
          <a:p>
            <a:pPr algn="ctr"/>
            <a:r>
              <a:rPr b="1" lang="en-GB" sz="3200" spc="-1" strike="noStrike">
                <a:latin typeface="Bitstream Vera Sans"/>
              </a:rPr>
              <a:t>1. Αλληλεπίδραση σωματιδίων με την ύλη:</a:t>
            </a:r>
            <a:r>
              <a:rPr b="0" lang="en-GB" sz="3200" spc="-1" strike="noStrike">
                <a:latin typeface="Bitstream Vera Sans"/>
              </a:rPr>
              <a:t> </a:t>
            </a:r>
            <a:endParaRPr b="0" lang="en-GB" sz="3200" spc="-1" strike="noStrike">
              <a:latin typeface="Bitstream Vera Sans"/>
            </a:endParaRPr>
          </a:p>
          <a:p>
            <a:pPr algn="ctr"/>
            <a:endParaRPr b="0" lang="en-GB" sz="3200" spc="-1" strike="noStrike">
              <a:latin typeface="Bitstream Vera Sans"/>
            </a:endParaRPr>
          </a:p>
          <a:p>
            <a:pPr algn="ctr"/>
            <a:r>
              <a:rPr b="0" lang="en-GB" sz="3200" spc="-1" strike="noStrike">
                <a:latin typeface="Bitstream Vera Sans"/>
              </a:rPr>
              <a:t>Κεφάλαιο 13 C&amp;G (dE/dx , φωτόνια)</a:t>
            </a:r>
            <a:endParaRPr b="0" lang="en-GB" sz="3200" spc="-1" strike="noStrike">
              <a:latin typeface="Bitstream Vera Sans"/>
            </a:endParaRPr>
          </a:p>
        </p:txBody>
      </p:sp>
      <p:pic>
        <p:nvPicPr>
          <p:cNvPr id="171" name="" descr=""/>
          <p:cNvPicPr/>
          <p:nvPr/>
        </p:nvPicPr>
        <p:blipFill>
          <a:blip r:embed="rId1"/>
          <a:stretch/>
        </p:blipFill>
        <p:spPr>
          <a:xfrm>
            <a:off x="2278800" y="2988360"/>
            <a:ext cx="5449680" cy="3566160"/>
          </a:xfrm>
          <a:prstGeom prst="rect">
            <a:avLst/>
          </a:prstGeom>
          <a:ln>
            <a:noFill/>
          </a:ln>
        </p:spPr>
      </p:pic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ustomShape 1"/>
          <p:cNvSpPr/>
          <p:nvPr/>
        </p:nvSpPr>
        <p:spPr>
          <a:xfrm>
            <a:off x="649800" y="5643000"/>
            <a:ext cx="5486400" cy="1371600"/>
          </a:xfrm>
          <a:prstGeom prst="rect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52" name="CustomShape 2"/>
          <p:cNvSpPr/>
          <p:nvPr/>
        </p:nvSpPr>
        <p:spPr>
          <a:xfrm>
            <a:off x="6364800" y="4921200"/>
            <a:ext cx="3429000" cy="2057400"/>
          </a:xfrm>
          <a:prstGeom prst="rect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53" name="TextShape 3"/>
          <p:cNvSpPr txBox="1"/>
          <p:nvPr/>
        </p:nvSpPr>
        <p:spPr>
          <a:xfrm>
            <a:off x="504000" y="157320"/>
            <a:ext cx="9071640" cy="61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Μονάδες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354" name="TextShape 4"/>
          <p:cNvSpPr txBox="1"/>
          <p:nvPr/>
        </p:nvSpPr>
        <p:spPr>
          <a:xfrm>
            <a:off x="216000" y="806400"/>
            <a:ext cx="9613800" cy="595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Πόσες διασπάσεις ανα μονάδα χρόνου: </a:t>
            </a: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GB" sz="2000" spc="-1" strike="noStrike">
                <a:latin typeface="Bitstream Vera Sans"/>
              </a:rPr>
              <a:t>1 Bq = 1 διάσπαση / sec</a:t>
            </a:r>
            <a:r>
              <a:rPr b="0" lang="en-GB" sz="2000" spc="-1" strike="noStrike">
                <a:latin typeface="Bitstream Vera Sans"/>
              </a:rPr>
              <a:t>   (Becquerel)</a:t>
            </a: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Bitstream Vera Sans"/>
              </a:rPr>
              <a:t>1 Ci =  3.7 * 10</a:t>
            </a:r>
            <a:r>
              <a:rPr b="0" lang="en-GB" sz="2000" spc="-1" strike="noStrike" baseline="101000">
                <a:latin typeface="Bitstream Vera Sans"/>
              </a:rPr>
              <a:t>10</a:t>
            </a:r>
            <a:r>
              <a:rPr b="0" lang="en-GB" sz="2000" spc="-1" strike="noStrike">
                <a:latin typeface="Bitstream Vera Sans"/>
              </a:rPr>
              <a:t> Bq         (Curie)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Δεν δίνουν όμως όλες την ίδια ενέργεια. Οπότε, πόση ενέργεια δίνουν ανά μονάδα όγκου και ανά μονάδα πθκνότητας;</a:t>
            </a: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GB" sz="2000" spc="-1" strike="noStrike">
                <a:latin typeface="Bitstream Vera Sans"/>
              </a:rPr>
              <a:t>1 Gy</a:t>
            </a:r>
            <a:r>
              <a:rPr b="0" lang="en-GB" sz="2000" spc="-1" strike="noStrike">
                <a:latin typeface="Bitstream Vera Sans"/>
              </a:rPr>
              <a:t> = </a:t>
            </a:r>
            <a:r>
              <a:rPr b="1" lang="en-GB" sz="2000" spc="-1" strike="noStrike">
                <a:latin typeface="Bitstream Vera Sans"/>
              </a:rPr>
              <a:t>1 J</a:t>
            </a:r>
            <a:r>
              <a:rPr b="0" lang="en-GB" sz="2000" spc="-1" strike="noStrike">
                <a:latin typeface="Bitstream Vera Sans"/>
              </a:rPr>
              <a:t> απορροφηθείσα ενέργεια </a:t>
            </a:r>
            <a:r>
              <a:rPr b="1" lang="en-GB" sz="2000" spc="-1" strike="noStrike">
                <a:latin typeface="Bitstream Vera Sans"/>
              </a:rPr>
              <a:t>ανά kg</a:t>
            </a:r>
            <a:r>
              <a:rPr b="0" lang="en-GB" sz="2000" spc="-1" strike="noStrike">
                <a:latin typeface="Bitstream Vera Sans"/>
              </a:rPr>
              <a:t> υλικού  (Gray)</a:t>
            </a: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Bitstream Vera Sans"/>
              </a:rPr>
              <a:t>1 rad = 0.01 Gy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Επίσης, δεν έχει το κάθε Joule ενέργειας το ίδιο βιολογικό αποτέλεσμα. Ανάλογα με το ποιός είναι ο τύπος της ακτινοβολίας, και με πόση ενέργεια πέφτει πάνω μας έχουμε κι άλλον “παράγοντα βιολογικής δράσης” (BRE factors):</a:t>
            </a: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GB" sz="2000" spc="-1" strike="noStrike">
                <a:latin typeface="Bitstream Vera Sans"/>
              </a:rPr>
              <a:t>1 Sv = 1 Gy * BRE</a:t>
            </a:r>
            <a:endParaRPr b="0" lang="en-GB" sz="2000" spc="-1" strike="noStrike">
              <a:latin typeface="Bitstream Vera Sans"/>
            </a:endParaRPr>
          </a:p>
        </p:txBody>
      </p:sp>
      <p:pic>
        <p:nvPicPr>
          <p:cNvPr id="355" name="" descr=""/>
          <p:cNvPicPr/>
          <p:nvPr/>
        </p:nvPicPr>
        <p:blipFill>
          <a:blip r:embed="rId1"/>
          <a:stretch/>
        </p:blipFill>
        <p:spPr>
          <a:xfrm>
            <a:off x="925560" y="5931000"/>
            <a:ext cx="5162040" cy="1056960"/>
          </a:xfrm>
          <a:prstGeom prst="rect">
            <a:avLst/>
          </a:prstGeom>
          <a:ln>
            <a:noFill/>
          </a:ln>
        </p:spPr>
      </p:pic>
      <p:sp>
        <p:nvSpPr>
          <p:cNvPr id="356" name="TextShape 5"/>
          <p:cNvSpPr txBox="1"/>
          <p:nvPr/>
        </p:nvSpPr>
        <p:spPr>
          <a:xfrm>
            <a:off x="680400" y="5556600"/>
            <a:ext cx="1581120" cy="35856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BRE factors:</a:t>
            </a:r>
            <a:endParaRPr b="0" lang="en-GB" sz="1800" spc="-1" strike="noStrike">
              <a:latin typeface="Bitstream Vera Sans"/>
            </a:endParaRPr>
          </a:p>
        </p:txBody>
      </p:sp>
      <p:pic>
        <p:nvPicPr>
          <p:cNvPr id="357" name="" descr=""/>
          <p:cNvPicPr/>
          <p:nvPr/>
        </p:nvPicPr>
        <p:blipFill>
          <a:blip r:embed="rId2"/>
          <a:stretch/>
        </p:blipFill>
        <p:spPr>
          <a:xfrm>
            <a:off x="6521400" y="5257800"/>
            <a:ext cx="3161880" cy="1714320"/>
          </a:xfrm>
          <a:prstGeom prst="rect">
            <a:avLst/>
          </a:prstGeom>
          <a:ln>
            <a:noFill/>
          </a:ln>
        </p:spPr>
      </p:pic>
      <p:sp>
        <p:nvSpPr>
          <p:cNvPr id="358" name="TextShape 6"/>
          <p:cNvSpPr txBox="1"/>
          <p:nvPr/>
        </p:nvSpPr>
        <p:spPr>
          <a:xfrm>
            <a:off x="6548400" y="4908600"/>
            <a:ext cx="3121920" cy="35856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BRE factors για νετρόνια:</a:t>
            </a:r>
            <a:endParaRPr b="0" lang="en-GB" sz="1800" spc="-1" strike="noStrike">
              <a:latin typeface="Bitstream Vera Sans"/>
            </a:endParaRPr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ustomShape 1"/>
          <p:cNvSpPr/>
          <p:nvPr/>
        </p:nvSpPr>
        <p:spPr>
          <a:xfrm>
            <a:off x="264600" y="4489200"/>
            <a:ext cx="4114800" cy="576000"/>
          </a:xfrm>
          <a:prstGeom prst="rect">
            <a:avLst/>
          </a:prstGeom>
          <a:solidFill>
            <a:srgbClr val="fffbcc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60" name="CustomShape 2"/>
          <p:cNvSpPr/>
          <p:nvPr/>
        </p:nvSpPr>
        <p:spPr>
          <a:xfrm>
            <a:off x="120600" y="6546600"/>
            <a:ext cx="9252000" cy="624600"/>
          </a:xfrm>
          <a:prstGeom prst="rect">
            <a:avLst/>
          </a:prstGeom>
          <a:solidFill>
            <a:srgbClr val="e6e64c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361" name="" descr=""/>
          <p:cNvPicPr/>
          <p:nvPr/>
        </p:nvPicPr>
        <p:blipFill>
          <a:blip r:embed="rId1"/>
          <a:stretch/>
        </p:blipFill>
        <p:spPr>
          <a:xfrm>
            <a:off x="4618800" y="1140120"/>
            <a:ext cx="5239440" cy="3931920"/>
          </a:xfrm>
          <a:prstGeom prst="rect">
            <a:avLst/>
          </a:prstGeom>
          <a:ln>
            <a:noFill/>
          </a:ln>
        </p:spPr>
      </p:pic>
      <p:sp>
        <p:nvSpPr>
          <p:cNvPr id="362" name="TextShape 3"/>
          <p:cNvSpPr txBox="1"/>
          <p:nvPr/>
        </p:nvSpPr>
        <p:spPr>
          <a:xfrm>
            <a:off x="504000" y="110160"/>
            <a:ext cx="9071640" cy="10674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Δόσεις: από το φυσικό περιβάλλον και από ανθρώπινες δραστηριότητες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363" name="TextShape 4"/>
          <p:cNvSpPr txBox="1"/>
          <p:nvPr/>
        </p:nvSpPr>
        <p:spPr>
          <a:xfrm>
            <a:off x="97200" y="1168200"/>
            <a:ext cx="9982800" cy="6084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Κάθε χρόνο: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000" spc="-1" strike="noStrike">
                <a:latin typeface="Bitstream Vera Sans"/>
              </a:rPr>
              <a:t>Από ακτινοβολία υποβάθρου: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 </a:t>
            </a:r>
            <a:r>
              <a:rPr b="0" lang="en-GB" sz="2000" spc="-1" strike="noStrike">
                <a:latin typeface="Bitstream Vera Sans"/>
              </a:rPr>
              <a:t>Κοσμική ακτνοβολία: 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 </a:t>
            </a:r>
            <a:r>
              <a:rPr b="0" lang="en-GB" sz="2000" spc="-1" strike="noStrike">
                <a:latin typeface="Bitstream Vera Sans"/>
              </a:rPr>
              <a:t>- 0.25mSv (επιφάνεια θάλασσας)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 </a:t>
            </a:r>
            <a:r>
              <a:rPr b="0" lang="en-GB" sz="2000" spc="-1" strike="noStrike">
                <a:latin typeface="Bitstream Vera Sans"/>
              </a:rPr>
              <a:t>- 2mSv (σε ύψος 4km) 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 </a:t>
            </a:r>
            <a:r>
              <a:rPr b="0" lang="en-GB" sz="2000" spc="-1" strike="noStrike" baseline="101000">
                <a:latin typeface="Bitstream Vera Sans"/>
              </a:rPr>
              <a:t>40</a:t>
            </a:r>
            <a:r>
              <a:rPr b="0" lang="en-GB" sz="2000" spc="-1" strike="noStrike">
                <a:latin typeface="Bitstream Vera Sans"/>
              </a:rPr>
              <a:t>Κ στο σώμα μας:  0.17 mSv 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 </a:t>
            </a:r>
            <a:r>
              <a:rPr b="0" lang="en-GB" sz="2000" spc="-1" strike="noStrike">
                <a:latin typeface="Bitstream Vera Sans"/>
              </a:rPr>
              <a:t>(</a:t>
            </a:r>
            <a:r>
              <a:rPr b="0" lang="en-GB" sz="2000" spc="-1" strike="noStrike" baseline="101000">
                <a:latin typeface="Bitstream Vera Sans"/>
              </a:rPr>
              <a:t>40</a:t>
            </a:r>
            <a:r>
              <a:rPr b="0" lang="en-GB" sz="2000" spc="-1" strike="noStrike">
                <a:latin typeface="Bitstream Vera Sans"/>
              </a:rPr>
              <a:t>Κ  = 0.2% του βάρους μας!)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 </a:t>
            </a:r>
            <a:r>
              <a:rPr b="0" lang="en-GB" sz="2000" spc="-1" strike="noStrike">
                <a:latin typeface="Bitstream Vera Sans"/>
              </a:rPr>
              <a:t>Ραδιενεργά στοιχεία εδάφους: 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 </a:t>
            </a:r>
            <a:r>
              <a:rPr b="0" lang="en-GB" sz="2000" spc="-1" strike="noStrike">
                <a:latin typeface="Bitstream Vera Sans"/>
              </a:rPr>
              <a:t>0.2-0.4 mSv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 </a:t>
            </a:r>
            <a:r>
              <a:rPr b="0" lang="en-GB" sz="2000" spc="-1" strike="noStrike">
                <a:latin typeface="Bitstream Vera Sans"/>
              </a:rPr>
              <a:t>Ραδιενεργό αέριο ραδόνιο 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 </a:t>
            </a:r>
            <a:r>
              <a:rPr b="0" lang="en-GB" sz="2000" spc="-1" strike="noStrike">
                <a:latin typeface="Bitstream Vera Sans"/>
              </a:rPr>
              <a:t>(</a:t>
            </a:r>
            <a:r>
              <a:rPr b="0" lang="en-GB" sz="2000" spc="-1" strike="noStrike" baseline="101000">
                <a:latin typeface="Bitstream Vera Sans"/>
              </a:rPr>
              <a:t>222</a:t>
            </a:r>
            <a:r>
              <a:rPr b="0" lang="en-GB" sz="2000" spc="-1" strike="noStrike">
                <a:latin typeface="Bitstream Vera Sans"/>
              </a:rPr>
              <a:t>Rn και </a:t>
            </a:r>
            <a:r>
              <a:rPr b="0" lang="en-GB" sz="2000" spc="-1" strike="noStrike" baseline="101000">
                <a:latin typeface="Bitstream Vera Sans"/>
              </a:rPr>
              <a:t>220</a:t>
            </a:r>
            <a:r>
              <a:rPr b="0" lang="en-GB" sz="2000" spc="-1" strike="noStrike">
                <a:latin typeface="Bitstream Vera Sans"/>
              </a:rPr>
              <a:t>Rn): ~1 mSv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ΣΥΝΟΛΟ φυσικής ακτινοβολίας: 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~ 2 mSv 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000" spc="-1" strike="noStrike">
                <a:latin typeface="Bitstream Vera Sans"/>
              </a:rPr>
              <a:t> </a:t>
            </a:r>
            <a:r>
              <a:rPr b="1" lang="en-GB" sz="2000" spc="-1" strike="noStrike">
                <a:latin typeface="Bitstream Vera Sans"/>
              </a:rPr>
              <a:t>Από ανθρωπογενείς παράγοντες: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 </a:t>
            </a:r>
            <a:r>
              <a:rPr b="0" lang="en-GB" sz="2000" spc="-1" strike="noStrike">
                <a:latin typeface="Bitstream Vera Sans"/>
              </a:rPr>
              <a:t>Διαγνωστικές εξετάσεις, εργασία σε περιβάλλον με ραδιενέργεια κλπ. 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ΣΥΝΟΛΟ από τέτοιες γενικές δραστηριότητες, εκτός εργασίας, είναι            αρκετά  μικρότερο  από τη συνεισφορά του φυσικού περιβάλοντος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- ειδικά όρια για την ανώτατη επαγγελματική δόση  (πχ., &lt;50 mSv)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Bitstream Vera Sans"/>
              </a:rPr>
              <a:t> 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Η βλάβη στον οργανισμό μας εξαρτάται από πολλούς παράγοντες. Όχι απλά ανάλογη της δόσης, αλλά και ποιό όργανο, διάρκεια ακτινοβόλησης, κλπ</a:t>
            </a:r>
            <a:r>
              <a:rPr b="0" lang="en-GB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64" name="Line 5"/>
          <p:cNvSpPr/>
          <p:nvPr/>
        </p:nvSpPr>
        <p:spPr>
          <a:xfrm>
            <a:off x="36000" y="5065200"/>
            <a:ext cx="9829800" cy="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120600" y="169200"/>
            <a:ext cx="9851400" cy="9486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200" spc="-1" strike="noStrike">
                <a:latin typeface="Bitstream Vera Sans"/>
              </a:rPr>
              <a:t>Αυθόρμητη διάσπαση πυρήνων (ραδιενέργεια) και είδη ακτινοβολίας από πυρήνες</a:t>
            </a:r>
            <a:endParaRPr b="0" lang="en-GB" sz="3200" spc="-1" strike="noStrike">
              <a:latin typeface="Bitstream Vera Sans"/>
            </a:endParaRPr>
          </a:p>
        </p:txBody>
      </p:sp>
      <p:pic>
        <p:nvPicPr>
          <p:cNvPr id="173" name="" descr=""/>
          <p:cNvPicPr/>
          <p:nvPr/>
        </p:nvPicPr>
        <p:blipFill>
          <a:blip r:embed="rId1"/>
          <a:stretch/>
        </p:blipFill>
        <p:spPr>
          <a:xfrm>
            <a:off x="6309720" y="975600"/>
            <a:ext cx="2310120" cy="1596600"/>
          </a:xfrm>
          <a:prstGeom prst="rect">
            <a:avLst/>
          </a:prstGeom>
          <a:ln>
            <a:noFill/>
          </a:ln>
        </p:spPr>
      </p:pic>
      <p:sp>
        <p:nvSpPr>
          <p:cNvPr id="174" name="TextShape 2"/>
          <p:cNvSpPr txBox="1"/>
          <p:nvPr/>
        </p:nvSpPr>
        <p:spPr>
          <a:xfrm>
            <a:off x="228600" y="1168200"/>
            <a:ext cx="5943600" cy="1874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α-διάσπαση: </a:t>
            </a:r>
            <a:endParaRPr b="0" lang="en-GB" sz="2400" spc="-1" strike="noStrike">
              <a:latin typeface="Bitstream Vera Sans"/>
            </a:endParaRPr>
          </a:p>
          <a:p>
            <a:r>
              <a:rPr b="0" lang="en-GB" sz="2400" spc="-1" strike="noStrike">
                <a:latin typeface="Bitstream Vera Sans"/>
              </a:rPr>
              <a:t>ο πυρήνας διώχνει ένα συσωμάτωμα από  {2 πρωτόνια και δύο νετρόνια} = διώχνει ένα σωματίδιο άλφα </a:t>
            </a:r>
            <a:r>
              <a:rPr b="0" lang="en-GB" sz="2400" spc="-1" strike="noStrike">
                <a:latin typeface="Bitstream Vera Sans"/>
              </a:rPr>
              <a:t>	</a:t>
            </a:r>
            <a:r>
              <a:rPr b="0" lang="en-GB" sz="2400" spc="-1" strike="noStrike">
                <a:latin typeface="Bitstream Vera Sans"/>
              </a:rPr>
              <a:t>            ( δηλαδή έναν πυρήνα ηλίου, He )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175" name="TextShape 3"/>
          <p:cNvSpPr txBox="1"/>
          <p:nvPr/>
        </p:nvSpPr>
        <p:spPr>
          <a:xfrm>
            <a:off x="228600" y="3189600"/>
            <a:ext cx="5943600" cy="1168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β-διάσπαση: </a:t>
            </a:r>
            <a:endParaRPr b="0" lang="en-GB" sz="2400" spc="-1" strike="noStrike">
              <a:latin typeface="Bitstream Vera Sans"/>
            </a:endParaRPr>
          </a:p>
          <a:p>
            <a:r>
              <a:rPr b="0" lang="en-GB" sz="2400" spc="-1" strike="noStrike">
                <a:latin typeface="Bitstream Vera Sans"/>
              </a:rPr>
              <a:t>ο πυρήνας διώχνει ένα ηλεκτρόνιο (e</a:t>
            </a:r>
            <a:r>
              <a:rPr b="0" lang="en-GB" sz="2400" spc="-1" strike="noStrike" baseline="101000">
                <a:latin typeface="Bitstream Vera Sans"/>
              </a:rPr>
              <a:t>-</a:t>
            </a:r>
            <a:r>
              <a:rPr b="0" lang="en-GB" sz="2400" spc="-1" strike="noStrike">
                <a:latin typeface="Bitstream Vera Sans"/>
              </a:rPr>
              <a:t>) ή ποζιτρόνιο (e</a:t>
            </a:r>
            <a:r>
              <a:rPr b="0" lang="en-GB" sz="2400" spc="-1" strike="noStrike" baseline="101000">
                <a:latin typeface="Bitstream Vera Sans"/>
              </a:rPr>
              <a:t>+</a:t>
            </a:r>
            <a:r>
              <a:rPr b="0" lang="en-GB" sz="2400" spc="-1" strike="noStrike">
                <a:latin typeface="Bitstream Vera Sans"/>
              </a:rPr>
              <a:t>)</a:t>
            </a:r>
            <a:endParaRPr b="0" lang="en-GB" sz="2400" spc="-1" strike="noStrike">
              <a:latin typeface="Bitstream Vera Sans"/>
            </a:endParaRPr>
          </a:p>
        </p:txBody>
      </p:sp>
      <p:pic>
        <p:nvPicPr>
          <p:cNvPr id="176" name="" descr=""/>
          <p:cNvPicPr/>
          <p:nvPr/>
        </p:nvPicPr>
        <p:blipFill>
          <a:blip r:embed="rId2"/>
          <a:stretch/>
        </p:blipFill>
        <p:spPr>
          <a:xfrm>
            <a:off x="6251400" y="2477880"/>
            <a:ext cx="2283480" cy="1723680"/>
          </a:xfrm>
          <a:prstGeom prst="rect">
            <a:avLst/>
          </a:prstGeom>
          <a:ln>
            <a:noFill/>
          </a:ln>
        </p:spPr>
      </p:pic>
      <p:sp>
        <p:nvSpPr>
          <p:cNvPr id="177" name="TextShape 4"/>
          <p:cNvSpPr txBox="1"/>
          <p:nvPr/>
        </p:nvSpPr>
        <p:spPr>
          <a:xfrm>
            <a:off x="228600" y="4480920"/>
            <a:ext cx="5943600" cy="1401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γ-διάσπαση: </a:t>
            </a:r>
            <a:endParaRPr b="0" lang="en-GB" sz="2400" spc="-1" strike="noStrike">
              <a:latin typeface="Bitstream Vera Sans"/>
            </a:endParaRPr>
          </a:p>
          <a:p>
            <a:r>
              <a:rPr b="0" lang="en-GB" sz="2400" spc="-1" strike="noStrike">
                <a:latin typeface="Bitstream Vera Sans"/>
              </a:rPr>
              <a:t>ο πυρήνας διώχνει ένα φωτόνιο (γ)</a:t>
            </a:r>
            <a:endParaRPr b="0" lang="en-GB" sz="24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→ </a:t>
            </a:r>
            <a:r>
              <a:rPr b="0" lang="en-GB" sz="2000" spc="-1" strike="noStrike">
                <a:latin typeface="Bitstream Vera Sans"/>
              </a:rPr>
              <a:t>η μόνη περίπτωση που μένει ο ίδιος, απλά με χαμηλότερη ενέργεια</a:t>
            </a:r>
            <a:endParaRPr b="0" lang="en-GB" sz="2000" spc="-1" strike="noStrike">
              <a:latin typeface="Bitstream Vera Sans"/>
            </a:endParaRPr>
          </a:p>
        </p:txBody>
      </p:sp>
      <p:pic>
        <p:nvPicPr>
          <p:cNvPr id="178" name="" descr=""/>
          <p:cNvPicPr/>
          <p:nvPr/>
        </p:nvPicPr>
        <p:blipFill>
          <a:blip r:embed="rId3"/>
          <a:stretch/>
        </p:blipFill>
        <p:spPr>
          <a:xfrm>
            <a:off x="6282720" y="4514400"/>
            <a:ext cx="2483280" cy="1764720"/>
          </a:xfrm>
          <a:prstGeom prst="rect">
            <a:avLst/>
          </a:prstGeom>
          <a:ln>
            <a:noFill/>
          </a:ln>
        </p:spPr>
      </p:pic>
      <p:sp>
        <p:nvSpPr>
          <p:cNvPr id="179" name="TextShape 5"/>
          <p:cNvSpPr txBox="1"/>
          <p:nvPr/>
        </p:nvSpPr>
        <p:spPr>
          <a:xfrm>
            <a:off x="156600" y="6136920"/>
            <a:ext cx="5943600" cy="1343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ακτινοβολία νετρονίων: </a:t>
            </a:r>
            <a:endParaRPr b="0" lang="en-GB" sz="24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Bitstream Vera Sans"/>
              </a:rPr>
              <a:t> </a:t>
            </a:r>
            <a:r>
              <a:rPr b="0" lang="en-GB" sz="1800" spc="-1" strike="noStrike">
                <a:latin typeface="Bitstream Vera Sans"/>
              </a:rPr>
              <a:t>Κατά τη σχάση πυρήνων σε μικρότερους “περισσεύουν νετρόνια</a:t>
            </a:r>
            <a:endParaRPr b="0" lang="en-GB" sz="1800" spc="-1" strike="noStrike">
              <a:latin typeface="Bitstream Vera Sans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504000" y="38160"/>
            <a:ext cx="9071640" cy="10674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Αυθόρμητη διάσπαση και είδη ακτινοβολίας από πυρήνες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181" name="TextShape 2"/>
          <p:cNvSpPr txBox="1"/>
          <p:nvPr/>
        </p:nvSpPr>
        <p:spPr>
          <a:xfrm>
            <a:off x="84600" y="1096200"/>
            <a:ext cx="9829800" cy="2543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ακτινοβολία α: </a:t>
            </a:r>
            <a:endParaRPr b="0" lang="en-GB" sz="24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Bitstream Vera Sans"/>
              </a:rPr>
              <a:t> </a:t>
            </a:r>
            <a:r>
              <a:rPr b="0" lang="en-GB" sz="1800" spc="-1" strike="noStrike">
                <a:latin typeface="Bitstream Vera Sans"/>
              </a:rPr>
              <a:t>Θετικά φορτισμένα σωματίδια, ~4 φορές βαρύτερα των πρωτονίων, δηλ. με μάζα ~4 GeV. (Προσέξατε ότι γράψαμε μάζα=4 GeV αντί για 4 GeV/c</a:t>
            </a:r>
            <a:r>
              <a:rPr b="0" lang="en-GB" sz="2172" spc="-1" strike="noStrike" baseline="101000">
                <a:latin typeface="Bitstream Vera Sans"/>
              </a:rPr>
              <a:t>2</a:t>
            </a:r>
            <a:r>
              <a:rPr b="0" lang="en-GB" sz="1800" spc="-1" strike="noStrike">
                <a:latin typeface="Bitstream Vera Sans"/>
              </a:rPr>
              <a:t> : εσείς ξέρετε όμως ότι μιλάμε για μάζα, οπότε δεν πειράζει, γιατί έτσι κι αλλιώς, όπου το χρησιμποιήσουμε με c=1, θα βάλουμε μάζα=4 GeV)</a:t>
            </a:r>
            <a:endParaRPr b="0" lang="en-GB" sz="18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Bitstream Vera Sans"/>
              </a:rPr>
              <a:t> </a:t>
            </a:r>
            <a:r>
              <a:rPr b="0" lang="en-GB" sz="1800" spc="-1" strike="noStrike">
                <a:latin typeface="Bitstream Vera Sans"/>
              </a:rPr>
              <a:t>Αλληλεπιδράει με την ύλη μέσω της ισχυρής δύναμης: σταματάει εύκολα  (~0.02 mm σε Pb)</a:t>
            </a:r>
            <a:endParaRPr b="0" lang="en-GB" sz="18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1800" spc="-1" strike="noStrike">
              <a:latin typeface="Bitstream Vera Sans"/>
            </a:endParaRPr>
          </a:p>
        </p:txBody>
      </p:sp>
      <p:sp>
        <p:nvSpPr>
          <p:cNvPr id="182" name="TextShape 3"/>
          <p:cNvSpPr txBox="1"/>
          <p:nvPr/>
        </p:nvSpPr>
        <p:spPr>
          <a:xfrm>
            <a:off x="120600" y="3148560"/>
            <a:ext cx="9829800" cy="1650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ακτινοβολία β (β</a:t>
            </a:r>
            <a:r>
              <a:rPr b="1" lang="en-GB" sz="2400" spc="-1" strike="noStrike" baseline="101000">
                <a:solidFill>
                  <a:srgbClr val="0000ff"/>
                </a:solidFill>
                <a:latin typeface="Bitstream Vera Sans"/>
              </a:rPr>
              <a:t>-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 ή β</a:t>
            </a:r>
            <a:r>
              <a:rPr b="1" lang="en-GB" sz="2400" spc="-1" strike="noStrike" baseline="101000">
                <a:solidFill>
                  <a:srgbClr val="0000ff"/>
                </a:solidFill>
                <a:latin typeface="Bitstream Vera Sans"/>
              </a:rPr>
              <a:t>+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): </a:t>
            </a:r>
            <a:endParaRPr b="0" lang="en-GB" sz="24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Bitstream Vera Sans"/>
              </a:rPr>
              <a:t> </a:t>
            </a:r>
            <a:r>
              <a:rPr b="0" lang="en-GB" sz="1800" spc="-1" strike="noStrike">
                <a:latin typeface="Bitstream Vera Sans"/>
              </a:rPr>
              <a:t>Φορτισμένα σωματίδια (ηλεκτρόνια ή ποζιτρόνια) και ελαφριά (~2000 φορές ελαφρύτερα από τα πρωτόνια)</a:t>
            </a:r>
            <a:endParaRPr b="0" lang="en-GB" sz="18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Bitstream Vera Sans"/>
              </a:rPr>
              <a:t> </a:t>
            </a:r>
            <a:r>
              <a:rPr b="0" lang="en-GB" sz="1800" spc="-1" strike="noStrike">
                <a:latin typeface="Bitstream Vera Sans"/>
              </a:rPr>
              <a:t>Αλληλεπιδράει με την ύλη με την ηλεκτρομαγνητική δύναμη και διασχίζει περισσότερη ύλη μέχρι να απορροφηθεί (~1mm σε Pb)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183" name="TextShape 4"/>
          <p:cNvSpPr txBox="1"/>
          <p:nvPr/>
        </p:nvSpPr>
        <p:spPr>
          <a:xfrm>
            <a:off x="156600" y="4696920"/>
            <a:ext cx="5943600" cy="1343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ακτινοβολία γ: </a:t>
            </a:r>
            <a:endParaRPr b="0" lang="en-GB" sz="24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Bitstream Vera Sans"/>
              </a:rPr>
              <a:t> </a:t>
            </a:r>
            <a:r>
              <a:rPr b="0" lang="en-GB" sz="1800" spc="-1" strike="noStrike">
                <a:latin typeface="Bitstream Vera Sans"/>
              </a:rPr>
              <a:t>Αφόρτιστα “σωματίδια”, χωρίς μάζα</a:t>
            </a:r>
            <a:endParaRPr b="0" lang="en-GB" sz="18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Bitstream Vera Sans"/>
              </a:rPr>
              <a:t> </a:t>
            </a:r>
            <a:r>
              <a:rPr b="0" lang="en-GB" sz="1800" spc="-1" strike="noStrike">
                <a:latin typeface="Bitstream Vera Sans"/>
              </a:rPr>
              <a:t>Πιό διεισδητική στην ύλη από α και β, απορροφάται σταδιακά</a:t>
            </a:r>
            <a:endParaRPr b="0" lang="en-GB" sz="1800" spc="-1" strike="noStrike">
              <a:latin typeface="Bitstream Vera Sans"/>
            </a:endParaRPr>
          </a:p>
        </p:txBody>
      </p:sp>
      <p:pic>
        <p:nvPicPr>
          <p:cNvPr id="184" name="" descr=""/>
          <p:cNvPicPr/>
          <p:nvPr/>
        </p:nvPicPr>
        <p:blipFill>
          <a:blip r:embed="rId1"/>
          <a:stretch/>
        </p:blipFill>
        <p:spPr>
          <a:xfrm>
            <a:off x="5639400" y="4749480"/>
            <a:ext cx="4316040" cy="2286000"/>
          </a:xfrm>
          <a:prstGeom prst="rect">
            <a:avLst/>
          </a:prstGeom>
          <a:ln>
            <a:noFill/>
          </a:ln>
        </p:spPr>
      </p:pic>
      <p:sp>
        <p:nvSpPr>
          <p:cNvPr id="185" name="TextShape 5"/>
          <p:cNvSpPr txBox="1"/>
          <p:nvPr/>
        </p:nvSpPr>
        <p:spPr>
          <a:xfrm>
            <a:off x="156600" y="6100920"/>
            <a:ext cx="5943600" cy="1343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ακτινοβολία νετρονίων: </a:t>
            </a:r>
            <a:endParaRPr b="0" lang="en-GB" sz="2400" spc="-1" strike="noStrike">
              <a:latin typeface="Bitstream Vera Sans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Bitstream Vera Sans"/>
                <a:ea typeface="Bitstream Vera Sans"/>
              </a:rPr>
              <a:t> </a:t>
            </a:r>
            <a:r>
              <a:rPr b="0" lang="en-GB" sz="1800" spc="-1" strike="noStrike">
                <a:latin typeface="Bitstream Vera Sans"/>
              </a:rPr>
              <a:t>Αφόρτιστα “σωματίδια”, με μάζα ~ πρωτνίου</a:t>
            </a:r>
            <a:endParaRPr b="0" lang="en-GB" sz="18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Bitstream Vera Sans"/>
              </a:rPr>
              <a:t> </a:t>
            </a:r>
            <a:r>
              <a:rPr b="0" lang="en-GB" sz="1800" spc="-1" strike="noStrike">
                <a:latin typeface="Bitstream Vera Sans"/>
              </a:rPr>
              <a:t>Πιό διεισδητική από α, απορροφάται σταδιακά</a:t>
            </a:r>
            <a:endParaRPr b="0" lang="en-GB" sz="1800" spc="-1" strike="noStrike">
              <a:latin typeface="Bitstream Vera Sans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504000" y="2521440"/>
            <a:ext cx="9071640" cy="1477440"/>
          </a:xfrm>
          <a:prstGeom prst="rect">
            <a:avLst/>
          </a:prstGeom>
          <a:noFill/>
          <a:ln w="54720">
            <a:solidFill>
              <a:srgbClr val="000000"/>
            </a:solidFill>
            <a:round/>
          </a:ln>
        </p:spPr>
        <p:txBody>
          <a:bodyPr lIns="27360" rIns="27360" tIns="27360" bIns="27360" anchor="ctr"/>
          <a:p>
            <a:pPr algn="ctr"/>
            <a:r>
              <a:rPr b="1" lang="en-GB" sz="3200" spc="-1" strike="noStrike">
                <a:latin typeface="Bitstream Vera Sans"/>
              </a:rPr>
              <a:t>1α. Αλληλεπίδραση φορτισμένων σωματιδίων με την ύλη – “ιονίζουσα ακτινοβολία”</a:t>
            </a:r>
            <a:endParaRPr b="0" lang="en-GB" sz="3200" spc="-1" strike="noStrike">
              <a:latin typeface="Bitstream Vera Sans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504000" y="77040"/>
            <a:ext cx="9097200" cy="83772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US" sz="2600" spc="-1" strike="noStrike">
                <a:solidFill>
                  <a:srgbClr val="000000"/>
                </a:solidFill>
                <a:latin typeface="Bitstream Vera Sans"/>
              </a:rPr>
              <a:t>Φορτισμένο σωματιδίο χάνει ένεργεια διαπερνώντας την ύλη (1): μεταβολή της ορμής του</a:t>
            </a:r>
            <a:endParaRPr b="0" lang="en-GB" sz="2600" spc="-1" strike="noStrike">
              <a:latin typeface="Bitstream Vera Sans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258120" y="5211000"/>
            <a:ext cx="2665080" cy="740520"/>
          </a:xfrm>
          <a:prstGeom prst="rect">
            <a:avLst/>
          </a:prstGeom>
          <a:noFill/>
          <a:ln w="36720">
            <a:noFill/>
          </a:ln>
        </p:spPr>
        <p:style>
          <a:lnRef idx="0"/>
          <a:fillRef idx="0"/>
          <a:effectRef idx="0"/>
          <a:fontRef idx="minor"/>
        </p:style>
        <p:txBody>
          <a:bodyPr lIns="108360" rIns="108360" tIns="65160" bIns="65160"/>
          <a:p>
            <a:r>
              <a:rPr b="1" lang="de-DE" sz="2000" spc="-1" strike="noStrike">
                <a:latin typeface="Bitstream Vera Sans"/>
                <a:ea typeface="Times New Roman"/>
              </a:rPr>
              <a:t>Μεταβ</a:t>
            </a:r>
            <a:r>
              <a:rPr b="1" lang="de-DE" sz="2000" spc="-1" strike="noStrike">
                <a:latin typeface="Bitstream Vera Sans"/>
                <a:ea typeface="Times New Roman"/>
              </a:rPr>
              <a:t>ολή </a:t>
            </a:r>
            <a:r>
              <a:rPr b="1" lang="de-DE" sz="2000" spc="-1" strike="noStrike">
                <a:latin typeface="Bitstream Vera Sans"/>
                <a:ea typeface="Times New Roman"/>
              </a:rPr>
              <a:t>ορμής</a:t>
            </a:r>
            <a:r>
              <a:rPr b="1" lang="de-DE" sz="2000" spc="-1" strike="noStrike">
                <a:latin typeface="Bitstream Vera Sans"/>
                <a:ea typeface="Times New Roman"/>
              </a:rPr>
              <a:t>:</a:t>
            </a:r>
            <a:endParaRPr b="0" lang="en-GB" sz="2000" spc="-1" strike="noStrike">
              <a:latin typeface="Bitstream Vera Sans"/>
            </a:endParaRPr>
          </a:p>
        </p:txBody>
      </p:sp>
      <p:pic>
        <p:nvPicPr>
          <p:cNvPr id="189" name="" descr=""/>
          <p:cNvPicPr/>
          <p:nvPr/>
        </p:nvPicPr>
        <p:blipFill>
          <a:blip r:embed="rId1"/>
          <a:stretch/>
        </p:blipFill>
        <p:spPr>
          <a:xfrm>
            <a:off x="2700000" y="1443600"/>
            <a:ext cx="3762000" cy="1647360"/>
          </a:xfrm>
          <a:prstGeom prst="rect">
            <a:avLst/>
          </a:prstGeom>
          <a:ln>
            <a:noFill/>
          </a:ln>
        </p:spPr>
      </p:pic>
      <p:sp>
        <p:nvSpPr>
          <p:cNvPr id="190" name="TextShape 3"/>
          <p:cNvSpPr txBox="1"/>
          <p:nvPr/>
        </p:nvSpPr>
        <p:spPr>
          <a:xfrm>
            <a:off x="3931920" y="1013040"/>
            <a:ext cx="6129000" cy="38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latin typeface="Bitstream Vera Sans"/>
              </a:rPr>
              <a:t>b = impact parameter = παράμετρος κρούσης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191" name="TextShape 4"/>
          <p:cNvSpPr txBox="1"/>
          <p:nvPr/>
        </p:nvSpPr>
        <p:spPr>
          <a:xfrm>
            <a:off x="4867920" y="2993040"/>
            <a:ext cx="74304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x=ut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192" name="TextShape 5"/>
          <p:cNvSpPr txBox="1"/>
          <p:nvPr/>
        </p:nvSpPr>
        <p:spPr>
          <a:xfrm>
            <a:off x="1411920" y="1157040"/>
            <a:ext cx="2379960" cy="1584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Τροχιά γρήγορου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σωματιδίου,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ταχτητας υ,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ενέργειας Ε,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φορτίου ze</a:t>
            </a:r>
            <a:endParaRPr b="0" lang="en-GB" sz="2000" spc="-1" strike="noStrike">
              <a:latin typeface="Bitstream Vera Sans"/>
            </a:endParaRPr>
          </a:p>
        </p:txBody>
      </p:sp>
      <p:pic>
        <p:nvPicPr>
          <p:cNvPr id="193" name="" descr=""/>
          <p:cNvPicPr/>
          <p:nvPr/>
        </p:nvPicPr>
        <p:blipFill>
          <a:blip r:embed="rId2"/>
          <a:stretch/>
        </p:blipFill>
        <p:spPr>
          <a:xfrm>
            <a:off x="3031920" y="3265920"/>
            <a:ext cx="4647960" cy="799920"/>
          </a:xfrm>
          <a:prstGeom prst="rect">
            <a:avLst/>
          </a:prstGeom>
          <a:ln>
            <a:noFill/>
          </a:ln>
        </p:spPr>
      </p:pic>
      <p:sp>
        <p:nvSpPr>
          <p:cNvPr id="194" name="Line 6"/>
          <p:cNvSpPr/>
          <p:nvPr/>
        </p:nvSpPr>
        <p:spPr>
          <a:xfrm flipH="1">
            <a:off x="4950000" y="1600200"/>
            <a:ext cx="1143000" cy="2286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TextShape 7"/>
          <p:cNvSpPr txBox="1"/>
          <p:nvPr/>
        </p:nvSpPr>
        <p:spPr>
          <a:xfrm>
            <a:off x="6020280" y="1443600"/>
            <a:ext cx="2846160" cy="1236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Σωμάτιο του υλικού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διέλευσης, μάζας m</a:t>
            </a:r>
            <a:r>
              <a:rPr b="0" lang="en-GB" sz="2000" spc="-1" strike="noStrike" baseline="-101000">
                <a:solidFill>
                  <a:srgbClr val="0000ff"/>
                </a:solidFill>
                <a:latin typeface="Bitstream Vera Sans"/>
              </a:rPr>
              <a:t>R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και φορτίου z' e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196" name="TextShape 8"/>
          <p:cNvSpPr txBox="1"/>
          <p:nvPr/>
        </p:nvSpPr>
        <p:spPr>
          <a:xfrm>
            <a:off x="228600" y="4572000"/>
            <a:ext cx="3856680" cy="38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latin typeface="Bitstream Vera Sans"/>
              </a:rPr>
              <a:t>Εξίσωση κίνησης:  Δύναμη =</a:t>
            </a:r>
            <a:endParaRPr b="0" lang="en-GB" sz="2000" spc="-1" strike="noStrike">
              <a:latin typeface="Bitstream Vera Sans"/>
            </a:endParaRPr>
          </a:p>
        </p:txBody>
      </p:sp>
      <p:pic>
        <p:nvPicPr>
          <p:cNvPr id="197" name="" descr=""/>
          <p:cNvPicPr/>
          <p:nvPr/>
        </p:nvPicPr>
        <p:blipFill>
          <a:blip r:embed="rId3"/>
          <a:stretch/>
        </p:blipFill>
        <p:spPr>
          <a:xfrm>
            <a:off x="4602600" y="4453920"/>
            <a:ext cx="1009440" cy="647280"/>
          </a:xfrm>
          <a:prstGeom prst="rect">
            <a:avLst/>
          </a:prstGeom>
          <a:ln>
            <a:noFill/>
          </a:ln>
        </p:spPr>
      </p:pic>
      <p:pic>
        <p:nvPicPr>
          <p:cNvPr id="198" name="" descr=""/>
          <p:cNvPicPr/>
          <p:nvPr/>
        </p:nvPicPr>
        <p:blipFill>
          <a:blip r:embed="rId4"/>
          <a:stretch/>
        </p:blipFill>
        <p:spPr>
          <a:xfrm>
            <a:off x="2887200" y="5056560"/>
            <a:ext cx="5009760" cy="818640"/>
          </a:xfrm>
          <a:prstGeom prst="rect">
            <a:avLst/>
          </a:prstGeom>
          <a:ln>
            <a:noFill/>
          </a:ln>
        </p:spPr>
      </p:pic>
      <p:sp>
        <p:nvSpPr>
          <p:cNvPr id="199" name="TextShape 9"/>
          <p:cNvSpPr txBox="1"/>
          <p:nvPr/>
        </p:nvSpPr>
        <p:spPr>
          <a:xfrm>
            <a:off x="8062200" y="4489200"/>
            <a:ext cx="2087280" cy="1431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Δεν έχουμε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συνολική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μεταβολή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ορμής κατά τον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άξονα κίνησης</a:t>
            </a:r>
            <a:endParaRPr b="0" lang="en-GB" sz="1800" spc="-1" strike="noStrike">
              <a:latin typeface="Bitstream Vera Sans"/>
            </a:endParaRPr>
          </a:p>
        </p:txBody>
      </p:sp>
      <p:pic>
        <p:nvPicPr>
          <p:cNvPr id="200" name="" descr=""/>
          <p:cNvPicPr/>
          <p:nvPr/>
        </p:nvPicPr>
        <p:blipFill>
          <a:blip r:embed="rId5"/>
          <a:stretch/>
        </p:blipFill>
        <p:spPr>
          <a:xfrm>
            <a:off x="1852200" y="5989680"/>
            <a:ext cx="6143400" cy="752040"/>
          </a:xfrm>
          <a:prstGeom prst="rect">
            <a:avLst/>
          </a:prstGeom>
          <a:ln>
            <a:noFill/>
          </a:ln>
        </p:spPr>
      </p:pic>
      <p:sp>
        <p:nvSpPr>
          <p:cNvPr id="201" name="TextShape 10"/>
          <p:cNvSpPr txBox="1"/>
          <p:nvPr/>
        </p:nvSpPr>
        <p:spPr>
          <a:xfrm>
            <a:off x="169200" y="6136200"/>
            <a:ext cx="5014800" cy="842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Δp</a:t>
            </a:r>
            <a:r>
              <a:rPr b="0" lang="en-GB" sz="2400" spc="-1" strike="noStrike" baseline="-101000">
                <a:solidFill>
                  <a:srgbClr val="ff0000"/>
                </a:solidFill>
                <a:latin typeface="Bitstream Vera Sans"/>
              </a:rPr>
              <a:t>y</a:t>
            </a: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 = p</a:t>
            </a:r>
            <a:r>
              <a:rPr b="0" lang="en-GB" sz="2400" spc="-1" strike="noStrike" baseline="-101000">
                <a:solidFill>
                  <a:srgbClr val="ff0000"/>
                </a:solidFill>
                <a:latin typeface="Bitstream Vera Sans"/>
              </a:rPr>
              <a:t>T</a:t>
            </a:r>
            <a:endParaRPr b="0" lang="en-GB" sz="24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Μεταβολή ορμής κάθετα στην κίνηση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202" name="TextShape 11"/>
          <p:cNvSpPr txBox="1"/>
          <p:nvPr/>
        </p:nvSpPr>
        <p:spPr>
          <a:xfrm>
            <a:off x="8206200" y="6145200"/>
            <a:ext cx="1759680" cy="543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→ </a:t>
            </a: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p</a:t>
            </a:r>
            <a:r>
              <a:rPr b="0" lang="en-GB" sz="2400" spc="-1" strike="noStrike" baseline="-101000">
                <a:solidFill>
                  <a:srgbClr val="ff0000"/>
                </a:solidFill>
                <a:latin typeface="Bitstream Vera Sans"/>
              </a:rPr>
              <a:t>T</a:t>
            </a: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 ~ 1/υ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203" name="Line 12"/>
          <p:cNvSpPr/>
          <p:nvPr/>
        </p:nvSpPr>
        <p:spPr>
          <a:xfrm>
            <a:off x="1697400" y="5943600"/>
            <a:ext cx="80226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504000" y="77040"/>
            <a:ext cx="9097200" cy="83772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US" sz="2600" spc="-1" strike="noStrike">
                <a:solidFill>
                  <a:srgbClr val="000000"/>
                </a:solidFill>
                <a:latin typeface="Bitstream Vera Sans"/>
              </a:rPr>
              <a:t>Φορτισμένο σωματιδίο χάνει ένεργεια διαπερνώντας την ύλη (2): απώλεια ενέργειας σε ένα άτομο υλικού</a:t>
            </a:r>
            <a:endParaRPr b="0" lang="en-GB" sz="2600" spc="-1" strike="noStrike">
              <a:latin typeface="Bitstream Vera Sans"/>
            </a:endParaRPr>
          </a:p>
        </p:txBody>
      </p:sp>
      <p:sp>
        <p:nvSpPr>
          <p:cNvPr id="205" name="TextShape 2"/>
          <p:cNvSpPr txBox="1"/>
          <p:nvPr/>
        </p:nvSpPr>
        <p:spPr>
          <a:xfrm>
            <a:off x="12600" y="1044000"/>
            <a:ext cx="8398080" cy="1665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latin typeface="Bitstream Vera Sans"/>
              </a:rPr>
              <a:t>Θεωρώντας το “ακίνητο” σωμάτιο: αποκτά ορμή 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-p</a:t>
            </a:r>
            <a:r>
              <a:rPr b="0" lang="en-GB" sz="2000" spc="-1" strike="noStrike" baseline="-101000">
                <a:solidFill>
                  <a:srgbClr val="ff0000"/>
                </a:solidFill>
                <a:latin typeface="Bitstream Vera Sans"/>
              </a:rPr>
              <a:t>T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 . 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Και κερδίζει κινητική ενέργεια: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(θεωρώντας ότι δεν είναι αρκετή  για να το κάνει σχετικιστικό)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Η οποία είναι όση ενέργεια έχασε το κινούμενο.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Άρα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απώλεια ενέργειας κινούμενου</a:t>
            </a:r>
            <a:r>
              <a:rPr b="0" lang="en-GB" sz="2000" spc="-1" strike="noStrike">
                <a:latin typeface="Bitstream Vera Sans"/>
              </a:rPr>
              <a:t>: </a:t>
            </a:r>
            <a:endParaRPr b="0" lang="en-GB" sz="2000" spc="-1" strike="noStrike">
              <a:latin typeface="Bitstream Vera Sans"/>
            </a:endParaRPr>
          </a:p>
        </p:txBody>
      </p:sp>
      <p:pic>
        <p:nvPicPr>
          <p:cNvPr id="206" name="" descr=""/>
          <p:cNvPicPr/>
          <p:nvPr/>
        </p:nvPicPr>
        <p:blipFill>
          <a:blip r:embed="rId1"/>
          <a:stretch/>
        </p:blipFill>
        <p:spPr>
          <a:xfrm>
            <a:off x="4257720" y="1348920"/>
            <a:ext cx="1371600" cy="457200"/>
          </a:xfrm>
          <a:prstGeom prst="rect">
            <a:avLst/>
          </a:prstGeom>
          <a:ln>
            <a:noFill/>
          </a:ln>
        </p:spPr>
      </p:pic>
      <p:pic>
        <p:nvPicPr>
          <p:cNvPr id="207" name="" descr=""/>
          <p:cNvPicPr/>
          <p:nvPr/>
        </p:nvPicPr>
        <p:blipFill>
          <a:blip r:embed="rId2"/>
          <a:stretch/>
        </p:blipFill>
        <p:spPr>
          <a:xfrm>
            <a:off x="609840" y="2761920"/>
            <a:ext cx="4114800" cy="941760"/>
          </a:xfrm>
          <a:prstGeom prst="rect">
            <a:avLst/>
          </a:prstGeom>
          <a:ln>
            <a:noFill/>
          </a:ln>
        </p:spPr>
      </p:pic>
      <p:sp>
        <p:nvSpPr>
          <p:cNvPr id="208" name="TextShape 3"/>
          <p:cNvSpPr txBox="1"/>
          <p:nvPr/>
        </p:nvSpPr>
        <p:spPr>
          <a:xfrm>
            <a:off x="12600" y="3888360"/>
            <a:ext cx="9810720" cy="312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latin typeface="Bitstream Vera Sans"/>
              </a:rPr>
              <a:t>Για “ακίνητα” σωμάτια του υλικού =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πυρήνες ατόμων του υλικού,  καθώς και τα ατομικά του ηλεκτρόνια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(θυμηθείτε: η ταχύτητα των ατομικών ηλεκτρονίων είναι της τάξης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 </a:t>
            </a:r>
            <a:r>
              <a:rPr b="0" lang="en-GB" sz="2200" spc="-1" strike="noStrike">
                <a:latin typeface="Bitstream Vera Sans"/>
              </a:rPr>
              <a:t>β = α = 1/137 )</a:t>
            </a:r>
            <a:endParaRPr b="0" lang="en-GB" sz="2200" spc="-1" strike="noStrike">
              <a:latin typeface="Bitstream Vera Sans"/>
            </a:endParaRPr>
          </a:p>
          <a:p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Μεγάλη μάζα mR → μικρή απώλεια ενέργειας. Ποσοτικά: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Απώλεια λόγω αλληλεπίδασης με τα Ζ ατομικά ηλεκτρόνια (μάζας Ζm</a:t>
            </a:r>
            <a:r>
              <a:rPr b="0" lang="en-GB" sz="2413" spc="-1" strike="noStrike" baseline="-101000">
                <a:latin typeface="Bitstream Vera Sans"/>
              </a:rPr>
              <a:t>e </a:t>
            </a:r>
            <a:r>
              <a:rPr b="0" lang="en-GB" sz="2000" spc="-1" strike="noStrike">
                <a:latin typeface="Bitstream Vera Sans"/>
              </a:rPr>
              <a:t>) 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Απώλεια  λόγω αλληλεπίδρασης με τον πηρήνα  (μαζας ~ Αm</a:t>
            </a:r>
            <a:r>
              <a:rPr b="0" lang="en-GB" sz="2413" spc="-1" strike="noStrike" baseline="-101000">
                <a:latin typeface="Bitstream Vera Sans"/>
              </a:rPr>
              <a:t>p</a:t>
            </a:r>
            <a:r>
              <a:rPr b="0" lang="en-GB" sz="2000" spc="-1" strike="noStrike">
                <a:latin typeface="Bitstream Vera Sans"/>
              </a:rPr>
              <a:t> ~ 2Z*m</a:t>
            </a:r>
            <a:r>
              <a:rPr b="0" lang="en-GB" sz="2413" spc="-1" strike="noStrike" baseline="-101000">
                <a:latin typeface="Bitstream Vera Sans"/>
              </a:rPr>
              <a:t>p</a:t>
            </a:r>
            <a:r>
              <a:rPr b="0" lang="en-GB" sz="2000" spc="-1" strike="noStrike">
                <a:latin typeface="Bitstream Vera Sans"/>
              </a:rPr>
              <a:t>)   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 </a:t>
            </a:r>
            <a:r>
              <a:rPr b="0" lang="en-GB" sz="2000" spc="-1" strike="noStrike">
                <a:latin typeface="Bitstream Vera Sans"/>
              </a:rPr>
              <a:t>~ 2 m</a:t>
            </a:r>
            <a:r>
              <a:rPr b="0" lang="en-GB" sz="2413" spc="-1" strike="noStrike" baseline="-101000">
                <a:latin typeface="Bitstream Vera Sans"/>
              </a:rPr>
              <a:t>p</a:t>
            </a:r>
            <a:r>
              <a:rPr b="0" lang="en-GB" sz="2000" spc="-1" strike="noStrike">
                <a:latin typeface="Bitstream Vera Sans"/>
              </a:rPr>
              <a:t> / m</a:t>
            </a:r>
            <a:r>
              <a:rPr b="0" lang="en-GB" sz="2413" spc="-1" strike="noStrike" baseline="-101000">
                <a:latin typeface="Bitstream Vera Sans"/>
              </a:rPr>
              <a:t>e 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~ 4 * 10</a:t>
            </a:r>
            <a:r>
              <a:rPr b="0" lang="en-GB" sz="2000" spc="-1" strike="noStrike" baseline="101000">
                <a:solidFill>
                  <a:srgbClr val="0000ff"/>
                </a:solidFill>
                <a:latin typeface="Bitstream Vera Sans"/>
              </a:rPr>
              <a:t>3 </a:t>
            </a:r>
            <a:r>
              <a:rPr b="0" lang="en-GB" sz="2000" spc="-1" strike="noStrike" baseline="101000">
                <a:latin typeface="Bitstream Vera Sans"/>
              </a:rPr>
              <a:t> 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209" name="TextShape 4"/>
          <p:cNvSpPr txBox="1"/>
          <p:nvPr/>
        </p:nvSpPr>
        <p:spPr>
          <a:xfrm>
            <a:off x="5124600" y="2844720"/>
            <a:ext cx="5051520" cy="98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latin typeface="Bitstream Vera Sans"/>
              </a:rPr>
              <a:t>← </a:t>
            </a:r>
            <a:r>
              <a:rPr b="0" lang="en-GB" sz="2000" spc="-1" strike="noStrike">
                <a:latin typeface="Bitstream Vera Sans"/>
              </a:rPr>
              <a:t>Δεν εξαρτάται από τη μάζα του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γρήγορου σωματιδίου.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ισχύει και για σχετικιστικό σωματίδιο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210" name="TextShape 5"/>
          <p:cNvSpPr txBox="1"/>
          <p:nvPr/>
        </p:nvSpPr>
        <p:spPr>
          <a:xfrm>
            <a:off x="3058200" y="6629400"/>
            <a:ext cx="7053840" cy="38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~ΌΛΗ η απώλεια ενέργειας στα ατομικά ηλκετρόνια!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211" name="Line 6"/>
          <p:cNvSpPr/>
          <p:nvPr/>
        </p:nvSpPr>
        <p:spPr>
          <a:xfrm>
            <a:off x="95400" y="6244200"/>
            <a:ext cx="9601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504000" y="77040"/>
            <a:ext cx="9097200" cy="83772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US" sz="2600" spc="-1" strike="noStrike">
                <a:solidFill>
                  <a:srgbClr val="000000"/>
                </a:solidFill>
                <a:latin typeface="Bitstream Vera Sans"/>
              </a:rPr>
              <a:t>Φορτισμένο σωματιδίο χάνει ένεργεια διαπερνώντας την ύλη(3): απώλεια ενέργειας στην ύλη</a:t>
            </a:r>
            <a:endParaRPr b="0" lang="en-GB" sz="2600" spc="-1" strike="noStrike">
              <a:latin typeface="Bitstream Vera Sans"/>
            </a:endParaRPr>
          </a:p>
        </p:txBody>
      </p:sp>
      <p:sp>
        <p:nvSpPr>
          <p:cNvPr id="213" name="TextShape 2"/>
          <p:cNvSpPr txBox="1"/>
          <p:nvPr/>
        </p:nvSpPr>
        <p:spPr>
          <a:xfrm>
            <a:off x="72000" y="914400"/>
            <a:ext cx="10080000" cy="6785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latin typeface="Bitstream Vera Sans"/>
              </a:rPr>
              <a:t>Το σωματίδιο κατά την διέλευσή του από κάποιο υλικό,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θα αλληλεπιδράσει με πολλά ηλεκτρόνια σε διάφορες αποστάσεις, b.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Αν τα ηλεκτρόνια του υλικού είναι τυχαία κατανεμημένα στο χώρο γύρω από την τροχιά του σωματιδίου, </a:t>
            </a:r>
            <a:r>
              <a:rPr b="0" lang="en-GB" sz="2000" spc="-1" strike="noStrike">
                <a:latin typeface="Bitstream Vera Sans"/>
              </a:rPr>
              <a:t>ο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αριθμός ηλεκτρονίων που περιέχονται σε κυλινδρικό όγκο ακτίνας b , πάχους db και μήκους dx</a:t>
            </a:r>
            <a:r>
              <a:rPr b="0" lang="en-GB" sz="2000" spc="-1" strike="noStrike">
                <a:latin typeface="Bitstream Vera Sans"/>
              </a:rPr>
              <a:t> θα είναι: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= Z * αριθμός ατόμων στον όγκο αυτό =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Ζ * (ρ*b*2π*db*dx)/m</a:t>
            </a:r>
            <a:r>
              <a:rPr b="0" lang="en-GB" sz="2413" spc="-1" strike="noStrike" baseline="-101000">
                <a:solidFill>
                  <a:srgbClr val="0000ff"/>
                </a:solidFill>
                <a:latin typeface="Bitstream Vera Sans"/>
              </a:rPr>
              <a:t>a</a:t>
            </a:r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Όπου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m</a:t>
            </a:r>
            <a:r>
              <a:rPr b="0" lang="en-GB" sz="2413" spc="-1" strike="noStrike" baseline="-101000">
                <a:solidFill>
                  <a:srgbClr val="0000ff"/>
                </a:solidFill>
                <a:latin typeface="Bitstream Vera Sans"/>
              </a:rPr>
              <a:t>a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είναι η μάζα του κάθε ατόμου</a:t>
            </a:r>
            <a:r>
              <a:rPr b="0" lang="en-GB" sz="2000" spc="-1" strike="noStrike">
                <a:latin typeface="Bitstream Vera Sans"/>
              </a:rPr>
              <a:t> (προσέγγισtτικά: m</a:t>
            </a:r>
            <a:r>
              <a:rPr b="0" lang="en-GB" sz="2413" spc="-1" strike="noStrike" baseline="-101000">
                <a:latin typeface="Bitstream Vera Sans"/>
              </a:rPr>
              <a:t>a </a:t>
            </a:r>
            <a:r>
              <a:rPr b="0" lang="en-GB" sz="2000" spc="-1" strike="noStrike">
                <a:latin typeface="Bitstream Vera Sans"/>
              </a:rPr>
              <a:t>= Α amu ).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Οπότε:</a:t>
            </a:r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 </a:t>
            </a:r>
            <a:r>
              <a:rPr b="0" lang="en-GB" sz="2000" spc="-1" strike="noStrike">
                <a:latin typeface="Bitstream Vera Sans"/>
              </a:rPr>
              <a:t>ΔΕ = διπλό διαφορικό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 </a:t>
            </a:r>
            <a:r>
              <a:rPr b="0" lang="en-GB" sz="2000" spc="-1" strike="noStrike">
                <a:latin typeface="Bitstream Vera Sans"/>
              </a:rPr>
              <a:t>(ως προς b και ως προς x):    </a:t>
            </a:r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Ολοκληρώνοντας ώς προς όλα τα πιθανά b, προσέχουμε ότι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το b δεν μπορεί να γίνει μηδέν (τότε απέλεια ενέργειας άπειρη), ούτε άπειρο: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Το b ξεκινάει από κάποιο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bmin</a:t>
            </a:r>
            <a:r>
              <a:rPr b="0" lang="en-GB" sz="2000" spc="-1" strike="noStrike">
                <a:latin typeface="Bitstream Vera Sans"/>
              </a:rPr>
              <a:t> (~ απόσταση ελάχιστης προσέγγισης),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μέχρι κάποιο μέγιστο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bmax ,</a:t>
            </a:r>
            <a:r>
              <a:rPr b="0" lang="en-GB" sz="2000" spc="-1" strike="noStrike">
                <a:latin typeface="Bitstream Vera Sans"/>
              </a:rPr>
              <a:t> πέρα από το οποίο η μεταφορά ενέρειας δεν είναι αρκετή για να κάνει ούτε διέγερση του ατομου, οπότε και δεν γίνεται!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(θυμηθείτε το πείραμα Frank-Hertz) </a:t>
            </a:r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</p:txBody>
      </p:sp>
      <p:pic>
        <p:nvPicPr>
          <p:cNvPr id="214" name="" descr=""/>
          <p:cNvPicPr/>
          <p:nvPr/>
        </p:nvPicPr>
        <p:blipFill>
          <a:blip r:embed="rId1"/>
          <a:stretch/>
        </p:blipFill>
        <p:spPr>
          <a:xfrm>
            <a:off x="3788640" y="3828600"/>
            <a:ext cx="4114800" cy="850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11180</TotalTime>
  <Application>LibreOffice/6.0.7.3$Linux_X86_64 LibreOffice_project/00m0$Build-3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2007-05-08T15:33:04Z</dcterms:created>
  <dc:creator/>
  <dc:description/>
  <dc:language>en-GB</dc:language>
  <cp:lastModifiedBy/>
  <dcterms:modified xsi:type="dcterms:W3CDTF">2019-11-25T20:47:13Z</dcterms:modified>
  <cp:revision>769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