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4.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29.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36.xml.rels" ContentType="application/vnd.openxmlformats-package.relationships+xml"/>
  <Override PartName="/ppt/slides/_rels/slide5.xml.rels" ContentType="application/vnd.openxmlformats-package.relationships+xml"/>
  <Override PartName="/ppt/slides/_rels/slide3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27" name="PlaceHolder 2"/>
          <p:cNvSpPr>
            <a:spLocks noGrp="1"/>
          </p:cNvSpPr>
          <p:nvPr>
            <p:ph type="body"/>
          </p:nvPr>
        </p:nvSpPr>
        <p:spPr>
          <a:xfrm>
            <a:off x="504000" y="914400"/>
            <a:ext cx="9071640" cy="2838960"/>
          </a:xfrm>
          <a:prstGeom prst="rect">
            <a:avLst/>
          </a:prstGeom>
        </p:spPr>
        <p:txBody>
          <a:bodyPr lIns="0" rIns="0" tIns="0" bIns="0"/>
          <a:p>
            <a:endParaRPr b="0" lang="en-GB" sz="2400" spc="-1" strike="noStrike">
              <a:latin typeface="Bitstream Vera Sans"/>
            </a:endParaRPr>
          </a:p>
        </p:txBody>
      </p:sp>
      <p:sp>
        <p:nvSpPr>
          <p:cNvPr id="28" name="PlaceHolder 3"/>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30"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31"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32"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
        <p:nvSpPr>
          <p:cNvPr id="33" name="PlaceHolder 5"/>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35" name="PlaceHolder 2"/>
          <p:cNvSpPr>
            <a:spLocks noGrp="1"/>
          </p:cNvSpPr>
          <p:nvPr>
            <p:ph type="body"/>
          </p:nvPr>
        </p:nvSpPr>
        <p:spPr>
          <a:xfrm>
            <a:off x="504000" y="914400"/>
            <a:ext cx="2920680" cy="2838960"/>
          </a:xfrm>
          <a:prstGeom prst="rect">
            <a:avLst/>
          </a:prstGeom>
        </p:spPr>
        <p:txBody>
          <a:bodyPr lIns="0" rIns="0" tIns="0" bIns="0"/>
          <a:p>
            <a:endParaRPr b="0" lang="en-GB" sz="2400" spc="-1" strike="noStrike">
              <a:latin typeface="Bitstream Vera Sans"/>
            </a:endParaRPr>
          </a:p>
        </p:txBody>
      </p:sp>
      <p:sp>
        <p:nvSpPr>
          <p:cNvPr id="36" name="PlaceHolder 3"/>
          <p:cNvSpPr>
            <a:spLocks noGrp="1"/>
          </p:cNvSpPr>
          <p:nvPr>
            <p:ph type="body"/>
          </p:nvPr>
        </p:nvSpPr>
        <p:spPr>
          <a:xfrm>
            <a:off x="3571200" y="914400"/>
            <a:ext cx="2920680" cy="2838960"/>
          </a:xfrm>
          <a:prstGeom prst="rect">
            <a:avLst/>
          </a:prstGeom>
        </p:spPr>
        <p:txBody>
          <a:bodyPr lIns="0" rIns="0" tIns="0" bIns="0"/>
          <a:p>
            <a:endParaRPr b="0" lang="en-GB" sz="2400" spc="-1" strike="noStrike">
              <a:latin typeface="Bitstream Vera Sans"/>
            </a:endParaRPr>
          </a:p>
        </p:txBody>
      </p:sp>
      <p:sp>
        <p:nvSpPr>
          <p:cNvPr id="37" name="PlaceHolder 4"/>
          <p:cNvSpPr>
            <a:spLocks noGrp="1"/>
          </p:cNvSpPr>
          <p:nvPr>
            <p:ph type="body"/>
          </p:nvPr>
        </p:nvSpPr>
        <p:spPr>
          <a:xfrm>
            <a:off x="6638040" y="914400"/>
            <a:ext cx="2920680" cy="2838960"/>
          </a:xfrm>
          <a:prstGeom prst="rect">
            <a:avLst/>
          </a:prstGeom>
        </p:spPr>
        <p:txBody>
          <a:bodyPr lIns="0" rIns="0" tIns="0" bIns="0"/>
          <a:p>
            <a:endParaRPr b="0" lang="en-GB" sz="2400" spc="-1" strike="noStrike">
              <a:latin typeface="Bitstream Vera Sans"/>
            </a:endParaRPr>
          </a:p>
        </p:txBody>
      </p:sp>
      <p:sp>
        <p:nvSpPr>
          <p:cNvPr id="38" name="PlaceHolder 5"/>
          <p:cNvSpPr>
            <a:spLocks noGrp="1"/>
          </p:cNvSpPr>
          <p:nvPr>
            <p:ph type="body"/>
          </p:nvPr>
        </p:nvSpPr>
        <p:spPr>
          <a:xfrm>
            <a:off x="504000" y="4023360"/>
            <a:ext cx="2920680" cy="2838960"/>
          </a:xfrm>
          <a:prstGeom prst="rect">
            <a:avLst/>
          </a:prstGeom>
        </p:spPr>
        <p:txBody>
          <a:bodyPr lIns="0" rIns="0" tIns="0" bIns="0"/>
          <a:p>
            <a:endParaRPr b="0" lang="en-GB" sz="2400" spc="-1" strike="noStrike">
              <a:latin typeface="Bitstream Vera Sans"/>
            </a:endParaRPr>
          </a:p>
        </p:txBody>
      </p:sp>
      <p:sp>
        <p:nvSpPr>
          <p:cNvPr id="39" name="PlaceHolder 6"/>
          <p:cNvSpPr>
            <a:spLocks noGrp="1"/>
          </p:cNvSpPr>
          <p:nvPr>
            <p:ph type="body"/>
          </p:nvPr>
        </p:nvSpPr>
        <p:spPr>
          <a:xfrm>
            <a:off x="3571200" y="4023360"/>
            <a:ext cx="2920680" cy="2838960"/>
          </a:xfrm>
          <a:prstGeom prst="rect">
            <a:avLst/>
          </a:prstGeom>
        </p:spPr>
        <p:txBody>
          <a:bodyPr lIns="0" rIns="0" tIns="0" bIns="0"/>
          <a:p>
            <a:endParaRPr b="0" lang="en-GB" sz="2400" spc="-1" strike="noStrike">
              <a:latin typeface="Bitstream Vera Sans"/>
            </a:endParaRPr>
          </a:p>
        </p:txBody>
      </p:sp>
      <p:sp>
        <p:nvSpPr>
          <p:cNvPr id="40" name="PlaceHolder 7"/>
          <p:cNvSpPr>
            <a:spLocks noGrp="1"/>
          </p:cNvSpPr>
          <p:nvPr>
            <p:ph type="body"/>
          </p:nvPr>
        </p:nvSpPr>
        <p:spPr>
          <a:xfrm>
            <a:off x="6638040" y="4023360"/>
            <a:ext cx="292068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48" name="PlaceHolder 2"/>
          <p:cNvSpPr>
            <a:spLocks noGrp="1"/>
          </p:cNvSpPr>
          <p:nvPr>
            <p:ph type="subTitle"/>
          </p:nvPr>
        </p:nvSpPr>
        <p:spPr>
          <a:xfrm>
            <a:off x="504000" y="914400"/>
            <a:ext cx="9071640" cy="59518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50" name="PlaceHolder 2"/>
          <p:cNvSpPr>
            <a:spLocks noGrp="1"/>
          </p:cNvSpPr>
          <p:nvPr>
            <p:ph type="body"/>
          </p:nvPr>
        </p:nvSpPr>
        <p:spPr>
          <a:xfrm>
            <a:off x="504000" y="914400"/>
            <a:ext cx="907164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52"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53"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4000" y="157320"/>
            <a:ext cx="9071640" cy="28432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57"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58"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
        <p:nvSpPr>
          <p:cNvPr id="59"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6" name="PlaceHolder 2"/>
          <p:cNvSpPr>
            <a:spLocks noGrp="1"/>
          </p:cNvSpPr>
          <p:nvPr>
            <p:ph type="subTitle"/>
          </p:nvPr>
        </p:nvSpPr>
        <p:spPr>
          <a:xfrm>
            <a:off x="504000" y="914400"/>
            <a:ext cx="9071640" cy="59518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61"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62"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63" name="PlaceHolder 4"/>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65"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66"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67" name="PlaceHolder 4"/>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69" name="PlaceHolder 2"/>
          <p:cNvSpPr>
            <a:spLocks noGrp="1"/>
          </p:cNvSpPr>
          <p:nvPr>
            <p:ph type="body"/>
          </p:nvPr>
        </p:nvSpPr>
        <p:spPr>
          <a:xfrm>
            <a:off x="504000" y="914400"/>
            <a:ext cx="9071640" cy="2838960"/>
          </a:xfrm>
          <a:prstGeom prst="rect">
            <a:avLst/>
          </a:prstGeom>
        </p:spPr>
        <p:txBody>
          <a:bodyPr lIns="0" rIns="0" tIns="0" bIns="0"/>
          <a:p>
            <a:endParaRPr b="0" lang="en-GB" sz="2400" spc="-1" strike="noStrike">
              <a:latin typeface="Bitstream Vera Sans"/>
            </a:endParaRPr>
          </a:p>
        </p:txBody>
      </p:sp>
      <p:sp>
        <p:nvSpPr>
          <p:cNvPr id="70" name="PlaceHolder 3"/>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72"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73"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74"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
        <p:nvSpPr>
          <p:cNvPr id="75" name="PlaceHolder 5"/>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77" name="PlaceHolder 2"/>
          <p:cNvSpPr>
            <a:spLocks noGrp="1"/>
          </p:cNvSpPr>
          <p:nvPr>
            <p:ph type="body"/>
          </p:nvPr>
        </p:nvSpPr>
        <p:spPr>
          <a:xfrm>
            <a:off x="504000" y="914400"/>
            <a:ext cx="2920680" cy="2838960"/>
          </a:xfrm>
          <a:prstGeom prst="rect">
            <a:avLst/>
          </a:prstGeom>
        </p:spPr>
        <p:txBody>
          <a:bodyPr lIns="0" rIns="0" tIns="0" bIns="0"/>
          <a:p>
            <a:endParaRPr b="0" lang="en-GB" sz="2400" spc="-1" strike="noStrike">
              <a:latin typeface="Bitstream Vera Sans"/>
            </a:endParaRPr>
          </a:p>
        </p:txBody>
      </p:sp>
      <p:sp>
        <p:nvSpPr>
          <p:cNvPr id="78" name="PlaceHolder 3"/>
          <p:cNvSpPr>
            <a:spLocks noGrp="1"/>
          </p:cNvSpPr>
          <p:nvPr>
            <p:ph type="body"/>
          </p:nvPr>
        </p:nvSpPr>
        <p:spPr>
          <a:xfrm>
            <a:off x="3571200" y="914400"/>
            <a:ext cx="2920680" cy="2838960"/>
          </a:xfrm>
          <a:prstGeom prst="rect">
            <a:avLst/>
          </a:prstGeom>
        </p:spPr>
        <p:txBody>
          <a:bodyPr lIns="0" rIns="0" tIns="0" bIns="0"/>
          <a:p>
            <a:endParaRPr b="0" lang="en-GB" sz="2400" spc="-1" strike="noStrike">
              <a:latin typeface="Bitstream Vera Sans"/>
            </a:endParaRPr>
          </a:p>
        </p:txBody>
      </p:sp>
      <p:sp>
        <p:nvSpPr>
          <p:cNvPr id="79" name="PlaceHolder 4"/>
          <p:cNvSpPr>
            <a:spLocks noGrp="1"/>
          </p:cNvSpPr>
          <p:nvPr>
            <p:ph type="body"/>
          </p:nvPr>
        </p:nvSpPr>
        <p:spPr>
          <a:xfrm>
            <a:off x="6638040" y="914400"/>
            <a:ext cx="2920680" cy="2838960"/>
          </a:xfrm>
          <a:prstGeom prst="rect">
            <a:avLst/>
          </a:prstGeom>
        </p:spPr>
        <p:txBody>
          <a:bodyPr lIns="0" rIns="0" tIns="0" bIns="0"/>
          <a:p>
            <a:endParaRPr b="0" lang="en-GB" sz="2400" spc="-1" strike="noStrike">
              <a:latin typeface="Bitstream Vera Sans"/>
            </a:endParaRPr>
          </a:p>
        </p:txBody>
      </p:sp>
      <p:sp>
        <p:nvSpPr>
          <p:cNvPr id="80" name="PlaceHolder 5"/>
          <p:cNvSpPr>
            <a:spLocks noGrp="1"/>
          </p:cNvSpPr>
          <p:nvPr>
            <p:ph type="body"/>
          </p:nvPr>
        </p:nvSpPr>
        <p:spPr>
          <a:xfrm>
            <a:off x="504000" y="4023360"/>
            <a:ext cx="2920680" cy="2838960"/>
          </a:xfrm>
          <a:prstGeom prst="rect">
            <a:avLst/>
          </a:prstGeom>
        </p:spPr>
        <p:txBody>
          <a:bodyPr lIns="0" rIns="0" tIns="0" bIns="0"/>
          <a:p>
            <a:endParaRPr b="0" lang="en-GB" sz="2400" spc="-1" strike="noStrike">
              <a:latin typeface="Bitstream Vera Sans"/>
            </a:endParaRPr>
          </a:p>
        </p:txBody>
      </p:sp>
      <p:sp>
        <p:nvSpPr>
          <p:cNvPr id="81" name="PlaceHolder 6"/>
          <p:cNvSpPr>
            <a:spLocks noGrp="1"/>
          </p:cNvSpPr>
          <p:nvPr>
            <p:ph type="body"/>
          </p:nvPr>
        </p:nvSpPr>
        <p:spPr>
          <a:xfrm>
            <a:off x="3571200" y="4023360"/>
            <a:ext cx="2920680" cy="2838960"/>
          </a:xfrm>
          <a:prstGeom prst="rect">
            <a:avLst/>
          </a:prstGeom>
        </p:spPr>
        <p:txBody>
          <a:bodyPr lIns="0" rIns="0" tIns="0" bIns="0"/>
          <a:p>
            <a:endParaRPr b="0" lang="en-GB" sz="2400" spc="-1" strike="noStrike">
              <a:latin typeface="Bitstream Vera Sans"/>
            </a:endParaRPr>
          </a:p>
        </p:txBody>
      </p:sp>
      <p:sp>
        <p:nvSpPr>
          <p:cNvPr id="82" name="PlaceHolder 7"/>
          <p:cNvSpPr>
            <a:spLocks noGrp="1"/>
          </p:cNvSpPr>
          <p:nvPr>
            <p:ph type="body"/>
          </p:nvPr>
        </p:nvSpPr>
        <p:spPr>
          <a:xfrm>
            <a:off x="6638040" y="4023360"/>
            <a:ext cx="292068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89" name="PlaceHolder 2"/>
          <p:cNvSpPr>
            <a:spLocks noGrp="1"/>
          </p:cNvSpPr>
          <p:nvPr>
            <p:ph type="subTitle"/>
          </p:nvPr>
        </p:nvSpPr>
        <p:spPr>
          <a:xfrm>
            <a:off x="504000" y="914400"/>
            <a:ext cx="9071640" cy="59518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91" name="PlaceHolder 2"/>
          <p:cNvSpPr>
            <a:spLocks noGrp="1"/>
          </p:cNvSpPr>
          <p:nvPr>
            <p:ph type="body"/>
          </p:nvPr>
        </p:nvSpPr>
        <p:spPr>
          <a:xfrm>
            <a:off x="504000" y="914400"/>
            <a:ext cx="907164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93"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94"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8" name="PlaceHolder 2"/>
          <p:cNvSpPr>
            <a:spLocks noGrp="1"/>
          </p:cNvSpPr>
          <p:nvPr>
            <p:ph type="body"/>
          </p:nvPr>
        </p:nvSpPr>
        <p:spPr>
          <a:xfrm>
            <a:off x="504000" y="914400"/>
            <a:ext cx="907164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504000" y="157320"/>
            <a:ext cx="9071640" cy="28432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98"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99"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
        <p:nvSpPr>
          <p:cNvPr id="100"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02"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03"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04" name="PlaceHolder 4"/>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06"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07"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08" name="PlaceHolder 4"/>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10" name="PlaceHolder 2"/>
          <p:cNvSpPr>
            <a:spLocks noGrp="1"/>
          </p:cNvSpPr>
          <p:nvPr>
            <p:ph type="body"/>
          </p:nvPr>
        </p:nvSpPr>
        <p:spPr>
          <a:xfrm>
            <a:off x="504000" y="914400"/>
            <a:ext cx="9071640" cy="2838960"/>
          </a:xfrm>
          <a:prstGeom prst="rect">
            <a:avLst/>
          </a:prstGeom>
        </p:spPr>
        <p:txBody>
          <a:bodyPr lIns="0" rIns="0" tIns="0" bIns="0"/>
          <a:p>
            <a:endParaRPr b="0" lang="en-GB" sz="2400" spc="-1" strike="noStrike">
              <a:latin typeface="Bitstream Vera Sans"/>
            </a:endParaRPr>
          </a:p>
        </p:txBody>
      </p:sp>
      <p:sp>
        <p:nvSpPr>
          <p:cNvPr id="111" name="PlaceHolder 3"/>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13"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14"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15"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
        <p:nvSpPr>
          <p:cNvPr id="116" name="PlaceHolder 5"/>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18" name="PlaceHolder 2"/>
          <p:cNvSpPr>
            <a:spLocks noGrp="1"/>
          </p:cNvSpPr>
          <p:nvPr>
            <p:ph type="body"/>
          </p:nvPr>
        </p:nvSpPr>
        <p:spPr>
          <a:xfrm>
            <a:off x="504000" y="914400"/>
            <a:ext cx="2920680" cy="2838960"/>
          </a:xfrm>
          <a:prstGeom prst="rect">
            <a:avLst/>
          </a:prstGeom>
        </p:spPr>
        <p:txBody>
          <a:bodyPr lIns="0" rIns="0" tIns="0" bIns="0"/>
          <a:p>
            <a:endParaRPr b="0" lang="en-GB" sz="2400" spc="-1" strike="noStrike">
              <a:latin typeface="Bitstream Vera Sans"/>
            </a:endParaRPr>
          </a:p>
        </p:txBody>
      </p:sp>
      <p:sp>
        <p:nvSpPr>
          <p:cNvPr id="119" name="PlaceHolder 3"/>
          <p:cNvSpPr>
            <a:spLocks noGrp="1"/>
          </p:cNvSpPr>
          <p:nvPr>
            <p:ph type="body"/>
          </p:nvPr>
        </p:nvSpPr>
        <p:spPr>
          <a:xfrm>
            <a:off x="3571200" y="914400"/>
            <a:ext cx="2920680" cy="2838960"/>
          </a:xfrm>
          <a:prstGeom prst="rect">
            <a:avLst/>
          </a:prstGeom>
        </p:spPr>
        <p:txBody>
          <a:bodyPr lIns="0" rIns="0" tIns="0" bIns="0"/>
          <a:p>
            <a:endParaRPr b="0" lang="en-GB" sz="2400" spc="-1" strike="noStrike">
              <a:latin typeface="Bitstream Vera Sans"/>
            </a:endParaRPr>
          </a:p>
        </p:txBody>
      </p:sp>
      <p:sp>
        <p:nvSpPr>
          <p:cNvPr id="120" name="PlaceHolder 4"/>
          <p:cNvSpPr>
            <a:spLocks noGrp="1"/>
          </p:cNvSpPr>
          <p:nvPr>
            <p:ph type="body"/>
          </p:nvPr>
        </p:nvSpPr>
        <p:spPr>
          <a:xfrm>
            <a:off x="6638040" y="914400"/>
            <a:ext cx="2920680" cy="2838960"/>
          </a:xfrm>
          <a:prstGeom prst="rect">
            <a:avLst/>
          </a:prstGeom>
        </p:spPr>
        <p:txBody>
          <a:bodyPr lIns="0" rIns="0" tIns="0" bIns="0"/>
          <a:p>
            <a:endParaRPr b="0" lang="en-GB" sz="2400" spc="-1" strike="noStrike">
              <a:latin typeface="Bitstream Vera Sans"/>
            </a:endParaRPr>
          </a:p>
        </p:txBody>
      </p:sp>
      <p:sp>
        <p:nvSpPr>
          <p:cNvPr id="121" name="PlaceHolder 5"/>
          <p:cNvSpPr>
            <a:spLocks noGrp="1"/>
          </p:cNvSpPr>
          <p:nvPr>
            <p:ph type="body"/>
          </p:nvPr>
        </p:nvSpPr>
        <p:spPr>
          <a:xfrm>
            <a:off x="504000" y="4023360"/>
            <a:ext cx="2920680" cy="2838960"/>
          </a:xfrm>
          <a:prstGeom prst="rect">
            <a:avLst/>
          </a:prstGeom>
        </p:spPr>
        <p:txBody>
          <a:bodyPr lIns="0" rIns="0" tIns="0" bIns="0"/>
          <a:p>
            <a:endParaRPr b="0" lang="en-GB" sz="2400" spc="-1" strike="noStrike">
              <a:latin typeface="Bitstream Vera Sans"/>
            </a:endParaRPr>
          </a:p>
        </p:txBody>
      </p:sp>
      <p:sp>
        <p:nvSpPr>
          <p:cNvPr id="122" name="PlaceHolder 6"/>
          <p:cNvSpPr>
            <a:spLocks noGrp="1"/>
          </p:cNvSpPr>
          <p:nvPr>
            <p:ph type="body"/>
          </p:nvPr>
        </p:nvSpPr>
        <p:spPr>
          <a:xfrm>
            <a:off x="3571200" y="4023360"/>
            <a:ext cx="2920680" cy="2838960"/>
          </a:xfrm>
          <a:prstGeom prst="rect">
            <a:avLst/>
          </a:prstGeom>
        </p:spPr>
        <p:txBody>
          <a:bodyPr lIns="0" rIns="0" tIns="0" bIns="0"/>
          <a:p>
            <a:endParaRPr b="0" lang="en-GB" sz="2400" spc="-1" strike="noStrike">
              <a:latin typeface="Bitstream Vera Sans"/>
            </a:endParaRPr>
          </a:p>
        </p:txBody>
      </p:sp>
      <p:sp>
        <p:nvSpPr>
          <p:cNvPr id="123" name="PlaceHolder 7"/>
          <p:cNvSpPr>
            <a:spLocks noGrp="1"/>
          </p:cNvSpPr>
          <p:nvPr>
            <p:ph type="body"/>
          </p:nvPr>
        </p:nvSpPr>
        <p:spPr>
          <a:xfrm>
            <a:off x="6638040" y="4023360"/>
            <a:ext cx="292068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30" name="PlaceHolder 2"/>
          <p:cNvSpPr>
            <a:spLocks noGrp="1"/>
          </p:cNvSpPr>
          <p:nvPr>
            <p:ph type="subTitle"/>
          </p:nvPr>
        </p:nvSpPr>
        <p:spPr>
          <a:xfrm>
            <a:off x="504000" y="914400"/>
            <a:ext cx="9071640" cy="59518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32" name="PlaceHolder 2"/>
          <p:cNvSpPr>
            <a:spLocks noGrp="1"/>
          </p:cNvSpPr>
          <p:nvPr>
            <p:ph type="body"/>
          </p:nvPr>
        </p:nvSpPr>
        <p:spPr>
          <a:xfrm>
            <a:off x="504000" y="914400"/>
            <a:ext cx="907164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0"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1"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34"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35"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504000" y="157320"/>
            <a:ext cx="9071640" cy="28432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39"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40"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
        <p:nvSpPr>
          <p:cNvPr id="141"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43"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44"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45" name="PlaceHolder 4"/>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47"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48"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49" name="PlaceHolder 4"/>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51" name="PlaceHolder 2"/>
          <p:cNvSpPr>
            <a:spLocks noGrp="1"/>
          </p:cNvSpPr>
          <p:nvPr>
            <p:ph type="body"/>
          </p:nvPr>
        </p:nvSpPr>
        <p:spPr>
          <a:xfrm>
            <a:off x="504000" y="914400"/>
            <a:ext cx="9071640" cy="2838960"/>
          </a:xfrm>
          <a:prstGeom prst="rect">
            <a:avLst/>
          </a:prstGeom>
        </p:spPr>
        <p:txBody>
          <a:bodyPr lIns="0" rIns="0" tIns="0" bIns="0"/>
          <a:p>
            <a:endParaRPr b="0" lang="en-GB" sz="2400" spc="-1" strike="noStrike">
              <a:latin typeface="Bitstream Vera Sans"/>
            </a:endParaRPr>
          </a:p>
        </p:txBody>
      </p:sp>
      <p:sp>
        <p:nvSpPr>
          <p:cNvPr id="152" name="PlaceHolder 3"/>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54"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55"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56"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
        <p:nvSpPr>
          <p:cNvPr id="157" name="PlaceHolder 5"/>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59" name="PlaceHolder 2"/>
          <p:cNvSpPr>
            <a:spLocks noGrp="1"/>
          </p:cNvSpPr>
          <p:nvPr>
            <p:ph type="body"/>
          </p:nvPr>
        </p:nvSpPr>
        <p:spPr>
          <a:xfrm>
            <a:off x="504000" y="914400"/>
            <a:ext cx="2920680" cy="2838960"/>
          </a:xfrm>
          <a:prstGeom prst="rect">
            <a:avLst/>
          </a:prstGeom>
        </p:spPr>
        <p:txBody>
          <a:bodyPr lIns="0" rIns="0" tIns="0" bIns="0"/>
          <a:p>
            <a:endParaRPr b="0" lang="en-GB" sz="2400" spc="-1" strike="noStrike">
              <a:latin typeface="Bitstream Vera Sans"/>
            </a:endParaRPr>
          </a:p>
        </p:txBody>
      </p:sp>
      <p:sp>
        <p:nvSpPr>
          <p:cNvPr id="160" name="PlaceHolder 3"/>
          <p:cNvSpPr>
            <a:spLocks noGrp="1"/>
          </p:cNvSpPr>
          <p:nvPr>
            <p:ph type="body"/>
          </p:nvPr>
        </p:nvSpPr>
        <p:spPr>
          <a:xfrm>
            <a:off x="3571200" y="914400"/>
            <a:ext cx="2920680" cy="2838960"/>
          </a:xfrm>
          <a:prstGeom prst="rect">
            <a:avLst/>
          </a:prstGeom>
        </p:spPr>
        <p:txBody>
          <a:bodyPr lIns="0" rIns="0" tIns="0" bIns="0"/>
          <a:p>
            <a:endParaRPr b="0" lang="en-GB" sz="2400" spc="-1" strike="noStrike">
              <a:latin typeface="Bitstream Vera Sans"/>
            </a:endParaRPr>
          </a:p>
        </p:txBody>
      </p:sp>
      <p:sp>
        <p:nvSpPr>
          <p:cNvPr id="161" name="PlaceHolder 4"/>
          <p:cNvSpPr>
            <a:spLocks noGrp="1"/>
          </p:cNvSpPr>
          <p:nvPr>
            <p:ph type="body"/>
          </p:nvPr>
        </p:nvSpPr>
        <p:spPr>
          <a:xfrm>
            <a:off x="6638040" y="914400"/>
            <a:ext cx="2920680" cy="2838960"/>
          </a:xfrm>
          <a:prstGeom prst="rect">
            <a:avLst/>
          </a:prstGeom>
        </p:spPr>
        <p:txBody>
          <a:bodyPr lIns="0" rIns="0" tIns="0" bIns="0"/>
          <a:p>
            <a:endParaRPr b="0" lang="en-GB" sz="2400" spc="-1" strike="noStrike">
              <a:latin typeface="Bitstream Vera Sans"/>
            </a:endParaRPr>
          </a:p>
        </p:txBody>
      </p:sp>
      <p:sp>
        <p:nvSpPr>
          <p:cNvPr id="162" name="PlaceHolder 5"/>
          <p:cNvSpPr>
            <a:spLocks noGrp="1"/>
          </p:cNvSpPr>
          <p:nvPr>
            <p:ph type="body"/>
          </p:nvPr>
        </p:nvSpPr>
        <p:spPr>
          <a:xfrm>
            <a:off x="504000" y="4023360"/>
            <a:ext cx="2920680" cy="2838960"/>
          </a:xfrm>
          <a:prstGeom prst="rect">
            <a:avLst/>
          </a:prstGeom>
        </p:spPr>
        <p:txBody>
          <a:bodyPr lIns="0" rIns="0" tIns="0" bIns="0"/>
          <a:p>
            <a:endParaRPr b="0" lang="en-GB" sz="2400" spc="-1" strike="noStrike">
              <a:latin typeface="Bitstream Vera Sans"/>
            </a:endParaRPr>
          </a:p>
        </p:txBody>
      </p:sp>
      <p:sp>
        <p:nvSpPr>
          <p:cNvPr id="163" name="PlaceHolder 6"/>
          <p:cNvSpPr>
            <a:spLocks noGrp="1"/>
          </p:cNvSpPr>
          <p:nvPr>
            <p:ph type="body"/>
          </p:nvPr>
        </p:nvSpPr>
        <p:spPr>
          <a:xfrm>
            <a:off x="3571200" y="4023360"/>
            <a:ext cx="2920680" cy="2838960"/>
          </a:xfrm>
          <a:prstGeom prst="rect">
            <a:avLst/>
          </a:prstGeom>
        </p:spPr>
        <p:txBody>
          <a:bodyPr lIns="0" rIns="0" tIns="0" bIns="0"/>
          <a:p>
            <a:endParaRPr b="0" lang="en-GB" sz="2400" spc="-1" strike="noStrike">
              <a:latin typeface="Bitstream Vera Sans"/>
            </a:endParaRPr>
          </a:p>
        </p:txBody>
      </p:sp>
      <p:sp>
        <p:nvSpPr>
          <p:cNvPr id="164" name="PlaceHolder 7"/>
          <p:cNvSpPr>
            <a:spLocks noGrp="1"/>
          </p:cNvSpPr>
          <p:nvPr>
            <p:ph type="body"/>
          </p:nvPr>
        </p:nvSpPr>
        <p:spPr>
          <a:xfrm>
            <a:off x="6638040" y="4023360"/>
            <a:ext cx="292068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72" name="PlaceHolder 2"/>
          <p:cNvSpPr>
            <a:spLocks noGrp="1"/>
          </p:cNvSpPr>
          <p:nvPr>
            <p:ph type="subTitle"/>
          </p:nvPr>
        </p:nvSpPr>
        <p:spPr>
          <a:xfrm>
            <a:off x="504000" y="914400"/>
            <a:ext cx="9071640" cy="59518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74" name="PlaceHolder 2"/>
          <p:cNvSpPr>
            <a:spLocks noGrp="1"/>
          </p:cNvSpPr>
          <p:nvPr>
            <p:ph type="body"/>
          </p:nvPr>
        </p:nvSpPr>
        <p:spPr>
          <a:xfrm>
            <a:off x="504000" y="914400"/>
            <a:ext cx="907164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76"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77"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504000" y="157320"/>
            <a:ext cx="9071640" cy="28432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81"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82"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
        <p:nvSpPr>
          <p:cNvPr id="183"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85"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186"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87" name="PlaceHolder 4"/>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89"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90"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91" name="PlaceHolder 4"/>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93" name="PlaceHolder 2"/>
          <p:cNvSpPr>
            <a:spLocks noGrp="1"/>
          </p:cNvSpPr>
          <p:nvPr>
            <p:ph type="body"/>
          </p:nvPr>
        </p:nvSpPr>
        <p:spPr>
          <a:xfrm>
            <a:off x="504000" y="914400"/>
            <a:ext cx="9071640" cy="2838960"/>
          </a:xfrm>
          <a:prstGeom prst="rect">
            <a:avLst/>
          </a:prstGeom>
        </p:spPr>
        <p:txBody>
          <a:bodyPr lIns="0" rIns="0" tIns="0" bIns="0"/>
          <a:p>
            <a:endParaRPr b="0" lang="en-GB" sz="2400" spc="-1" strike="noStrike">
              <a:latin typeface="Bitstream Vera Sans"/>
            </a:endParaRPr>
          </a:p>
        </p:txBody>
      </p:sp>
      <p:sp>
        <p:nvSpPr>
          <p:cNvPr id="194" name="PlaceHolder 3"/>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96"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97"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198"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
        <p:nvSpPr>
          <p:cNvPr id="199" name="PlaceHolder 5"/>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157320"/>
            <a:ext cx="9071640" cy="2843280"/>
          </a:xfrm>
          <a:prstGeom prst="rect">
            <a:avLst/>
          </a:prstGeom>
        </p:spPr>
        <p:txBody>
          <a:bodyPr lIns="0" rIns="0" tIns="0" bIns="0" anchor="ctr"/>
          <a:p>
            <a:pPr algn="ctr"/>
            <a:endParaRPr b="0" lang="en-GB" sz="3200" spc="-1" strike="noStrike">
              <a:latin typeface="Bitstream Vera Sans"/>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201" name="PlaceHolder 2"/>
          <p:cNvSpPr>
            <a:spLocks noGrp="1"/>
          </p:cNvSpPr>
          <p:nvPr>
            <p:ph type="body"/>
          </p:nvPr>
        </p:nvSpPr>
        <p:spPr>
          <a:xfrm>
            <a:off x="504000" y="914400"/>
            <a:ext cx="2920680" cy="2838960"/>
          </a:xfrm>
          <a:prstGeom prst="rect">
            <a:avLst/>
          </a:prstGeom>
        </p:spPr>
        <p:txBody>
          <a:bodyPr lIns="0" rIns="0" tIns="0" bIns="0"/>
          <a:p>
            <a:endParaRPr b="0" lang="en-GB" sz="2400" spc="-1" strike="noStrike">
              <a:latin typeface="Bitstream Vera Sans"/>
            </a:endParaRPr>
          </a:p>
        </p:txBody>
      </p:sp>
      <p:sp>
        <p:nvSpPr>
          <p:cNvPr id="202" name="PlaceHolder 3"/>
          <p:cNvSpPr>
            <a:spLocks noGrp="1"/>
          </p:cNvSpPr>
          <p:nvPr>
            <p:ph type="body"/>
          </p:nvPr>
        </p:nvSpPr>
        <p:spPr>
          <a:xfrm>
            <a:off x="3571200" y="914400"/>
            <a:ext cx="2920680" cy="2838960"/>
          </a:xfrm>
          <a:prstGeom prst="rect">
            <a:avLst/>
          </a:prstGeom>
        </p:spPr>
        <p:txBody>
          <a:bodyPr lIns="0" rIns="0" tIns="0" bIns="0"/>
          <a:p>
            <a:endParaRPr b="0" lang="en-GB" sz="2400" spc="-1" strike="noStrike">
              <a:latin typeface="Bitstream Vera Sans"/>
            </a:endParaRPr>
          </a:p>
        </p:txBody>
      </p:sp>
      <p:sp>
        <p:nvSpPr>
          <p:cNvPr id="203" name="PlaceHolder 4"/>
          <p:cNvSpPr>
            <a:spLocks noGrp="1"/>
          </p:cNvSpPr>
          <p:nvPr>
            <p:ph type="body"/>
          </p:nvPr>
        </p:nvSpPr>
        <p:spPr>
          <a:xfrm>
            <a:off x="6638040" y="914400"/>
            <a:ext cx="2920680" cy="2838960"/>
          </a:xfrm>
          <a:prstGeom prst="rect">
            <a:avLst/>
          </a:prstGeom>
        </p:spPr>
        <p:txBody>
          <a:bodyPr lIns="0" rIns="0" tIns="0" bIns="0"/>
          <a:p>
            <a:endParaRPr b="0" lang="en-GB" sz="2400" spc="-1" strike="noStrike">
              <a:latin typeface="Bitstream Vera Sans"/>
            </a:endParaRPr>
          </a:p>
        </p:txBody>
      </p:sp>
      <p:sp>
        <p:nvSpPr>
          <p:cNvPr id="204" name="PlaceHolder 5"/>
          <p:cNvSpPr>
            <a:spLocks noGrp="1"/>
          </p:cNvSpPr>
          <p:nvPr>
            <p:ph type="body"/>
          </p:nvPr>
        </p:nvSpPr>
        <p:spPr>
          <a:xfrm>
            <a:off x="504000" y="4023360"/>
            <a:ext cx="2920680" cy="2838960"/>
          </a:xfrm>
          <a:prstGeom prst="rect">
            <a:avLst/>
          </a:prstGeom>
        </p:spPr>
        <p:txBody>
          <a:bodyPr lIns="0" rIns="0" tIns="0" bIns="0"/>
          <a:p>
            <a:endParaRPr b="0" lang="en-GB" sz="2400" spc="-1" strike="noStrike">
              <a:latin typeface="Bitstream Vera Sans"/>
            </a:endParaRPr>
          </a:p>
        </p:txBody>
      </p:sp>
      <p:sp>
        <p:nvSpPr>
          <p:cNvPr id="205" name="PlaceHolder 6"/>
          <p:cNvSpPr>
            <a:spLocks noGrp="1"/>
          </p:cNvSpPr>
          <p:nvPr>
            <p:ph type="body"/>
          </p:nvPr>
        </p:nvSpPr>
        <p:spPr>
          <a:xfrm>
            <a:off x="3571200" y="4023360"/>
            <a:ext cx="2920680" cy="2838960"/>
          </a:xfrm>
          <a:prstGeom prst="rect">
            <a:avLst/>
          </a:prstGeom>
        </p:spPr>
        <p:txBody>
          <a:bodyPr lIns="0" rIns="0" tIns="0" bIns="0"/>
          <a:p>
            <a:endParaRPr b="0" lang="en-GB" sz="2400" spc="-1" strike="noStrike">
              <a:latin typeface="Bitstream Vera Sans"/>
            </a:endParaRPr>
          </a:p>
        </p:txBody>
      </p:sp>
      <p:sp>
        <p:nvSpPr>
          <p:cNvPr id="206" name="PlaceHolder 7"/>
          <p:cNvSpPr>
            <a:spLocks noGrp="1"/>
          </p:cNvSpPr>
          <p:nvPr>
            <p:ph type="body"/>
          </p:nvPr>
        </p:nvSpPr>
        <p:spPr>
          <a:xfrm>
            <a:off x="6638040" y="4023360"/>
            <a:ext cx="292068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5"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16" name="PlaceHolder 3"/>
          <p:cNvSpPr>
            <a:spLocks noGrp="1"/>
          </p:cNvSpPr>
          <p:nvPr>
            <p:ph type="body"/>
          </p:nvPr>
        </p:nvSpPr>
        <p:spPr>
          <a:xfrm>
            <a:off x="5152680" y="914400"/>
            <a:ext cx="4426920" cy="5951880"/>
          </a:xfrm>
          <a:prstGeom prst="rect">
            <a:avLst/>
          </a:prstGeom>
        </p:spPr>
        <p:txBody>
          <a:bodyPr lIns="0" rIns="0" tIns="0" bIns="0"/>
          <a:p>
            <a:endParaRPr b="0" lang="en-GB" sz="2400" spc="-1" strike="noStrike">
              <a:latin typeface="Bitstream Vera Sans"/>
            </a:endParaRPr>
          </a:p>
        </p:txBody>
      </p:sp>
      <p:sp>
        <p:nvSpPr>
          <p:cNvPr id="17" name="PlaceHolder 4"/>
          <p:cNvSpPr>
            <a:spLocks noGrp="1"/>
          </p:cNvSpPr>
          <p:nvPr>
            <p:ph type="body"/>
          </p:nvPr>
        </p:nvSpPr>
        <p:spPr>
          <a:xfrm>
            <a:off x="50400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19" name="PlaceHolder 2"/>
          <p:cNvSpPr>
            <a:spLocks noGrp="1"/>
          </p:cNvSpPr>
          <p:nvPr>
            <p:ph type="body"/>
          </p:nvPr>
        </p:nvSpPr>
        <p:spPr>
          <a:xfrm>
            <a:off x="504000" y="914400"/>
            <a:ext cx="4426920" cy="5951880"/>
          </a:xfrm>
          <a:prstGeom prst="rect">
            <a:avLst/>
          </a:prstGeom>
        </p:spPr>
        <p:txBody>
          <a:bodyPr lIns="0" rIns="0" tIns="0" bIns="0"/>
          <a:p>
            <a:endParaRPr b="0" lang="en-GB" sz="2400" spc="-1" strike="noStrike">
              <a:latin typeface="Bitstream Vera Sans"/>
            </a:endParaRPr>
          </a:p>
        </p:txBody>
      </p:sp>
      <p:sp>
        <p:nvSpPr>
          <p:cNvPr id="20"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21" name="PlaceHolder 4"/>
          <p:cNvSpPr>
            <a:spLocks noGrp="1"/>
          </p:cNvSpPr>
          <p:nvPr>
            <p:ph type="body"/>
          </p:nvPr>
        </p:nvSpPr>
        <p:spPr>
          <a:xfrm>
            <a:off x="5152680" y="4023360"/>
            <a:ext cx="4426920" cy="2838960"/>
          </a:xfrm>
          <a:prstGeom prst="rect">
            <a:avLst/>
          </a:prstGeom>
        </p:spPr>
        <p:txBody>
          <a:bodyPr lIns="0" rIns="0" tIns="0" bIns="0"/>
          <a:p>
            <a:endParaRPr b="0" lang="en-GB" sz="2400" spc="-1" strike="noStrike">
              <a:latin typeface="Bitstream Vera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157320"/>
            <a:ext cx="9071640" cy="613080"/>
          </a:xfrm>
          <a:prstGeom prst="rect">
            <a:avLst/>
          </a:prstGeom>
        </p:spPr>
        <p:txBody>
          <a:bodyPr lIns="0" rIns="0" tIns="0" bIns="0" anchor="ctr"/>
          <a:p>
            <a:pPr algn="ctr"/>
            <a:endParaRPr b="0" lang="en-GB" sz="3600" spc="-1" strike="noStrike">
              <a:latin typeface="Bitstream Vera Sans"/>
            </a:endParaRPr>
          </a:p>
        </p:txBody>
      </p:sp>
      <p:sp>
        <p:nvSpPr>
          <p:cNvPr id="23" name="PlaceHolder 2"/>
          <p:cNvSpPr>
            <a:spLocks noGrp="1"/>
          </p:cNvSpPr>
          <p:nvPr>
            <p:ph type="body"/>
          </p:nvPr>
        </p:nvSpPr>
        <p:spPr>
          <a:xfrm>
            <a:off x="504000" y="914400"/>
            <a:ext cx="4426920" cy="2838960"/>
          </a:xfrm>
          <a:prstGeom prst="rect">
            <a:avLst/>
          </a:prstGeom>
        </p:spPr>
        <p:txBody>
          <a:bodyPr lIns="0" rIns="0" tIns="0" bIns="0"/>
          <a:p>
            <a:endParaRPr b="0" lang="en-GB" sz="2400" spc="-1" strike="noStrike">
              <a:latin typeface="Bitstream Vera Sans"/>
            </a:endParaRPr>
          </a:p>
        </p:txBody>
      </p:sp>
      <p:sp>
        <p:nvSpPr>
          <p:cNvPr id="24" name="PlaceHolder 3"/>
          <p:cNvSpPr>
            <a:spLocks noGrp="1"/>
          </p:cNvSpPr>
          <p:nvPr>
            <p:ph type="body"/>
          </p:nvPr>
        </p:nvSpPr>
        <p:spPr>
          <a:xfrm>
            <a:off x="5152680" y="914400"/>
            <a:ext cx="4426920" cy="2838960"/>
          </a:xfrm>
          <a:prstGeom prst="rect">
            <a:avLst/>
          </a:prstGeom>
        </p:spPr>
        <p:txBody>
          <a:bodyPr lIns="0" rIns="0" tIns="0" bIns="0"/>
          <a:p>
            <a:endParaRPr b="0" lang="en-GB" sz="2400" spc="-1" strike="noStrike">
              <a:latin typeface="Bitstream Vera Sans"/>
            </a:endParaRPr>
          </a:p>
        </p:txBody>
      </p:sp>
      <p:sp>
        <p:nvSpPr>
          <p:cNvPr id="25" name="PlaceHolder 4"/>
          <p:cNvSpPr>
            <a:spLocks noGrp="1"/>
          </p:cNvSpPr>
          <p:nvPr>
            <p:ph type="body"/>
          </p:nvPr>
        </p:nvSpPr>
        <p:spPr>
          <a:xfrm>
            <a:off x="504000" y="4023360"/>
            <a:ext cx="9071640" cy="2838960"/>
          </a:xfrm>
          <a:prstGeom prst="rect">
            <a:avLst/>
          </a:prstGeom>
        </p:spPr>
        <p:txBody>
          <a:bodyPr lIns="0" rIns="0" tIns="0" bIns="0"/>
          <a:p>
            <a:endParaRPr b="0" lang="en-GB" sz="2400" spc="-1" strike="noStrike">
              <a:latin typeface="Bitstream Vera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749320"/>
            <a:ext cx="9071640" cy="126216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1" name="PlaceHolder 2"/>
          <p:cNvSpPr>
            <a:spLocks noGrp="1"/>
          </p:cNvSpPr>
          <p:nvPr>
            <p:ph type="body"/>
          </p:nvPr>
        </p:nvSpPr>
        <p:spPr>
          <a:xfrm rot="10800000">
            <a:off x="9575640" y="1769040"/>
            <a:ext cx="9071640" cy="4384800"/>
          </a:xfrm>
          <a:prstGeom prst="rect">
            <a:avLst/>
          </a:prstGeom>
        </p:spPr>
        <p:txBody>
          <a:bodyPr lIns="0" rIns="0" tIns="0" bIns="0"/>
          <a:p>
            <a:pPr marL="432000" indent="-324000">
              <a:spcAft>
                <a:spcPts val="1417"/>
              </a:spcAft>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288000">
              <a:spcAft>
                <a:spcPts val="1134"/>
              </a:spcAft>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16000">
              <a:spcAft>
                <a:spcPts val="850"/>
              </a:spcAft>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en-GB" sz="1400" spc="-1" strike="noStrike">
                <a:latin typeface="Bitstream Vera Sans"/>
              </a:rPr>
              <a:t> </a:t>
            </a:r>
            <a:endParaRPr b="0" lang="en-GB" sz="1400" spc="-1" strike="noStrike">
              <a:latin typeface="Bitstream Vera Sans"/>
            </a:endParaRPr>
          </a:p>
        </p:txBody>
      </p:sp>
      <p:sp>
        <p:nvSpPr>
          <p:cNvPr id="3" name="PlaceHolder 4"/>
          <p:cNvSpPr>
            <a:spLocks noGrp="1"/>
          </p:cNvSpPr>
          <p:nvPr>
            <p:ph type="ftr"/>
          </p:nvPr>
        </p:nvSpPr>
        <p:spPr>
          <a:xfrm>
            <a:off x="1828800" y="6887160"/>
            <a:ext cx="6629400" cy="521280"/>
          </a:xfrm>
          <a:prstGeom prst="rect">
            <a:avLst/>
          </a:prstGeom>
        </p:spPr>
        <p:txBody>
          <a:bodyPr lIns="0" rIns="0" tIns="0" bIns="0"/>
          <a:p>
            <a:pPr algn="ctr"/>
            <a:r>
              <a:rPr b="0" lang="en-GB" sz="1400" spc="-1" strike="noStrike">
                <a:latin typeface="Bitstream Vera Sans"/>
              </a:rPr>
              <a:t> </a:t>
            </a:r>
            <a:endParaRPr b="0" lang="en-GB" sz="1400" spc="-1" strike="noStrike">
              <a:latin typeface="Bitstream Vera Sans"/>
            </a:endParaRPr>
          </a:p>
        </p:txBody>
      </p:sp>
      <p:sp>
        <p:nvSpPr>
          <p:cNvPr id="4" name="PlaceHolder 5"/>
          <p:cNvSpPr>
            <a:spLocks noGrp="1"/>
          </p:cNvSpPr>
          <p:nvPr>
            <p:ph type="sldNum"/>
          </p:nvPr>
        </p:nvSpPr>
        <p:spPr>
          <a:xfrm>
            <a:off x="7227000" y="6887160"/>
            <a:ext cx="2348280" cy="521280"/>
          </a:xfrm>
          <a:prstGeom prst="rect">
            <a:avLst/>
          </a:prstGeom>
        </p:spPr>
        <p:txBody>
          <a:bodyPr lIns="0" rIns="0" tIns="0" bIns="0"/>
          <a:p>
            <a:pPr algn="r"/>
            <a:fld id="{A45DE7BF-639D-4AD3-B536-F5F84242D522}" type="slidenum">
              <a:rPr b="0" lang="en-GB" sz="1400" spc="-1" strike="noStrike">
                <a:latin typeface="Bitstream Vera Sans"/>
              </a:rPr>
              <a:t>1</a:t>
            </a:fld>
            <a:endParaRPr b="0" lang="en-GB" sz="1400" spc="-1" strike="noStrike">
              <a:latin typeface="Bitstream Vera San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157320"/>
            <a:ext cx="9071640" cy="613080"/>
          </a:xfrm>
          <a:prstGeom prst="rect">
            <a:avLst/>
          </a:prstGeom>
        </p:spPr>
        <p:txBody>
          <a:bodyPr lIns="0" rIns="0" tIns="0" bIns="0" anchor="ctr"/>
          <a:p>
            <a:pPr algn="ctr"/>
            <a:r>
              <a:rPr b="0" lang="en-GB" sz="3600" spc="-1" strike="noStrike">
                <a:latin typeface="Bitstream Vera Sans"/>
              </a:rPr>
              <a:t>Click to edit the title text format</a:t>
            </a:r>
            <a:endParaRPr b="0" lang="en-GB" sz="3600" spc="-1" strike="noStrike">
              <a:latin typeface="Bitstream Vera Sans"/>
            </a:endParaRPr>
          </a:p>
        </p:txBody>
      </p:sp>
      <p:sp>
        <p:nvSpPr>
          <p:cNvPr id="42" name="PlaceHolder 2"/>
          <p:cNvSpPr>
            <a:spLocks noGrp="1"/>
          </p:cNvSpPr>
          <p:nvPr>
            <p:ph type="body"/>
          </p:nvPr>
        </p:nvSpPr>
        <p:spPr>
          <a:xfrm>
            <a:off x="504000" y="914400"/>
            <a:ext cx="9071640" cy="5951880"/>
          </a:xfrm>
          <a:prstGeom prst="rect">
            <a:avLst/>
          </a:prstGeom>
        </p:spPr>
        <p:txBody>
          <a:bodyPr lIns="0" rIns="0" tIns="0" bIns="0"/>
          <a:p>
            <a:pPr marL="432000" indent="-324000">
              <a:spcAft>
                <a:spcPts val="1417"/>
              </a:spcAft>
              <a:buClr>
                <a:srgbClr val="000000"/>
              </a:buClr>
              <a:buSzPct val="45000"/>
              <a:buFont typeface="Wingdings" charset="2"/>
              <a:buChar char=""/>
            </a:pPr>
            <a:r>
              <a:rPr b="0" lang="en-GB" sz="2400" spc="-1" strike="noStrike">
                <a:latin typeface="Bitstream Vera Sans"/>
              </a:rPr>
              <a:t>Click to edit the outline text format</a:t>
            </a:r>
            <a:endParaRPr b="0" lang="en-GB" sz="2400" spc="-1" strike="noStrike">
              <a:latin typeface="Bitstream Vera Sans"/>
            </a:endParaRPr>
          </a:p>
          <a:p>
            <a:pPr lvl="1" marL="864000" indent="-288000">
              <a:spcAft>
                <a:spcPts val="1134"/>
              </a:spcAft>
              <a:buClr>
                <a:srgbClr val="000000"/>
              </a:buClr>
              <a:buSzPct val="75000"/>
              <a:buFont typeface="Symbol" charset="2"/>
              <a:buChar char=""/>
            </a:pPr>
            <a:r>
              <a:rPr b="0" lang="en-GB" sz="2400" spc="-1" strike="noStrike">
                <a:latin typeface="Bitstream Vera Sans"/>
              </a:rPr>
              <a:t>Second Outline Level</a:t>
            </a:r>
            <a:endParaRPr b="0" lang="en-GB" sz="2400" spc="-1" strike="noStrike">
              <a:latin typeface="Bitstream Vera Sans"/>
            </a:endParaRPr>
          </a:p>
          <a:p>
            <a:pPr lvl="2" marL="1296000" indent="-216000">
              <a:spcAft>
                <a:spcPts val="850"/>
              </a:spcAft>
              <a:buClr>
                <a:srgbClr val="000000"/>
              </a:buClr>
              <a:buSzPct val="45000"/>
              <a:buFont typeface="Wingdings" charset="2"/>
              <a:buChar char=""/>
            </a:pPr>
            <a:r>
              <a:rPr b="0" lang="en-GB" sz="2200" spc="-1" strike="noStrike">
                <a:latin typeface="Bitstream Vera Sans"/>
              </a:rPr>
              <a:t>Third Outline Level</a:t>
            </a:r>
            <a:endParaRPr b="0" lang="en-GB" sz="2200" spc="-1" strike="noStrike">
              <a:latin typeface="Bitstream Vera Sans"/>
            </a:endParaRPr>
          </a:p>
          <a:p>
            <a:pPr lvl="3" marL="1728000" indent="-216000">
              <a:spcAft>
                <a:spcPts val="567"/>
              </a:spcAft>
              <a:buClr>
                <a:srgbClr val="000000"/>
              </a:buClr>
              <a:buSzPct val="75000"/>
              <a:buFont typeface="Symbol" charset="2"/>
              <a:buChar char=""/>
            </a:pPr>
            <a:r>
              <a:rPr b="0" lang="en-GB" sz="2000" spc="-1" strike="noStrike">
                <a:latin typeface="Bitstream Vera Sans"/>
              </a:rPr>
              <a:t>Fourth Outline Level</a:t>
            </a:r>
            <a:endParaRPr b="0" lang="en-GB" sz="2000" spc="-1" strike="noStrike">
              <a:latin typeface="Bitstream Vera Sans"/>
            </a:endParaRPr>
          </a:p>
          <a:p>
            <a:pPr lvl="4" marL="2160000" indent="-216000">
              <a:spcAft>
                <a:spcPts val="283"/>
              </a:spcAft>
              <a:buClr>
                <a:srgbClr val="000000"/>
              </a:buClr>
              <a:buSzPct val="45000"/>
              <a:buFont typeface="Wingdings" charset="2"/>
              <a:buChar char=""/>
            </a:pPr>
            <a:r>
              <a:rPr b="0" lang="en-GB" sz="2000" spc="-1" strike="noStrike">
                <a:latin typeface="Bitstream Vera Sans"/>
              </a:rPr>
              <a:t>Fifth Outline Level</a:t>
            </a:r>
            <a:endParaRPr b="0" lang="en-GB" sz="2000" spc="-1" strike="noStrike">
              <a:latin typeface="Bitstream Vera Sans"/>
            </a:endParaRPr>
          </a:p>
          <a:p>
            <a:pPr lvl="5" marL="2592000" indent="-216000">
              <a:spcAft>
                <a:spcPts val="283"/>
              </a:spcAft>
              <a:buClr>
                <a:srgbClr val="000000"/>
              </a:buClr>
              <a:buSzPct val="45000"/>
              <a:buFont typeface="Wingdings" charset="2"/>
              <a:buChar char=""/>
            </a:pPr>
            <a:r>
              <a:rPr b="0" lang="en-GB" sz="2000" spc="-1" strike="noStrike">
                <a:latin typeface="Bitstream Vera Sans"/>
              </a:rPr>
              <a:t>Sixth Outline Level</a:t>
            </a:r>
            <a:endParaRPr b="0" lang="en-GB" sz="2000" spc="-1" strike="noStrike">
              <a:latin typeface="Bitstream Vera Sans"/>
            </a:endParaRPr>
          </a:p>
          <a:p>
            <a:pPr lvl="6" marL="3024000" indent="-216000">
              <a:spcAft>
                <a:spcPts val="283"/>
              </a:spcAft>
              <a:buClr>
                <a:srgbClr val="000000"/>
              </a:buClr>
              <a:buSzPct val="45000"/>
              <a:buFont typeface="Wingdings" charset="2"/>
              <a:buChar char=""/>
            </a:pPr>
            <a:r>
              <a:rPr b="0" lang="en-GB" sz="2000" spc="-1" strike="noStrike">
                <a:latin typeface="Bitstream Vera Sans"/>
              </a:rPr>
              <a:t>Seventh Outline Level</a:t>
            </a:r>
            <a:endParaRPr b="0" lang="en-GB" sz="2000" spc="-1" strike="noStrike">
              <a:latin typeface="Bitstream Vera Sans"/>
            </a:endParaRPr>
          </a:p>
          <a:p>
            <a:pPr lvl="7" marL="3456000" indent="-216000">
              <a:spcAft>
                <a:spcPts val="283"/>
              </a:spcAft>
              <a:buClr>
                <a:srgbClr val="000000"/>
              </a:buClr>
              <a:buSzPct val="45000"/>
              <a:buFont typeface="Wingdings" charset="2"/>
              <a:buChar char=""/>
            </a:pPr>
            <a:r>
              <a:rPr b="0" lang="en-GB" sz="2000" spc="-1" strike="noStrike">
                <a:latin typeface="Bitstream Vera Sans"/>
              </a:rPr>
              <a:t>Eighth Outline Level</a:t>
            </a:r>
            <a:endParaRPr b="0" lang="en-GB" sz="2000" spc="-1" strike="noStrike">
              <a:latin typeface="Bitstream Vera Sans"/>
            </a:endParaRPr>
          </a:p>
          <a:p>
            <a:pPr lvl="8" marL="3888000" indent="-216000">
              <a:spcAft>
                <a:spcPts val="283"/>
              </a:spcAft>
              <a:buClr>
                <a:srgbClr val="000000"/>
              </a:buClr>
              <a:buSzPct val="45000"/>
              <a:buFont typeface="Wingdings" charset="2"/>
              <a:buChar char=""/>
            </a:pPr>
            <a:r>
              <a:rPr b="0" lang="en-GB" sz="2000" spc="-1" strike="noStrike">
                <a:latin typeface="Bitstream Vera Sans"/>
              </a:rPr>
              <a:t>Ninth Outline Level</a:t>
            </a:r>
            <a:endParaRPr b="0" lang="en-GB" sz="2000" spc="-1" strike="noStrike">
              <a:latin typeface="Bitstream Vera Sans"/>
            </a:endParaRPr>
          </a:p>
        </p:txBody>
      </p:sp>
      <p:sp>
        <p:nvSpPr>
          <p:cNvPr id="43" name="PlaceHolder 3"/>
          <p:cNvSpPr>
            <a:spLocks noGrp="1"/>
          </p:cNvSpPr>
          <p:nvPr>
            <p:ph type="dt"/>
          </p:nvPr>
        </p:nvSpPr>
        <p:spPr>
          <a:xfrm>
            <a:off x="228600" y="7194600"/>
            <a:ext cx="2021400" cy="321840"/>
          </a:xfrm>
          <a:prstGeom prst="rect">
            <a:avLst/>
          </a:prstGeom>
        </p:spPr>
        <p:txBody>
          <a:bodyPr lIns="0" rIns="0" tIns="0" bIns="0"/>
          <a:p>
            <a:r>
              <a:rPr b="0" lang="en-GB" sz="1400" spc="-1" strike="noStrike">
                <a:latin typeface="Bitstream Vera Sans"/>
              </a:rPr>
              <a:t> </a:t>
            </a:r>
            <a:endParaRPr b="0" lang="en-GB" sz="1400" spc="-1" strike="noStrike">
              <a:latin typeface="Bitstream Vera Sans"/>
            </a:endParaRPr>
          </a:p>
        </p:txBody>
      </p:sp>
      <p:sp>
        <p:nvSpPr>
          <p:cNvPr id="44" name="PlaceHolder 4"/>
          <p:cNvSpPr>
            <a:spLocks noGrp="1"/>
          </p:cNvSpPr>
          <p:nvPr>
            <p:ph type="ftr"/>
          </p:nvPr>
        </p:nvSpPr>
        <p:spPr>
          <a:xfrm>
            <a:off x="2322000" y="7194600"/>
            <a:ext cx="7279200" cy="321840"/>
          </a:xfrm>
          <a:prstGeom prst="rect">
            <a:avLst/>
          </a:prstGeom>
        </p:spPr>
        <p:txBody>
          <a:bodyPr lIns="0" rIns="0" tIns="0" bIns="0"/>
          <a:p>
            <a:pPr algn="ctr"/>
            <a:r>
              <a:rPr b="0" lang="en-GB" sz="1400" spc="-1" strike="noStrike">
                <a:latin typeface="Bitstream Vera Sans"/>
              </a:rPr>
              <a:t> </a:t>
            </a:r>
            <a:endParaRPr b="0" lang="en-GB" sz="1400" spc="-1" strike="noStrike">
              <a:latin typeface="Bitstream Vera Sans"/>
            </a:endParaRPr>
          </a:p>
        </p:txBody>
      </p:sp>
      <p:sp>
        <p:nvSpPr>
          <p:cNvPr id="45" name="PlaceHolder 5"/>
          <p:cNvSpPr>
            <a:spLocks noGrp="1"/>
          </p:cNvSpPr>
          <p:nvPr>
            <p:ph type="sldNum"/>
          </p:nvPr>
        </p:nvSpPr>
        <p:spPr>
          <a:xfrm>
            <a:off x="9480600" y="7194600"/>
            <a:ext cx="457200" cy="321840"/>
          </a:xfrm>
          <a:prstGeom prst="rect">
            <a:avLst/>
          </a:prstGeom>
        </p:spPr>
        <p:txBody>
          <a:bodyPr lIns="0" rIns="0" tIns="0" bIns="0"/>
          <a:p>
            <a:pPr algn="r"/>
            <a:fld id="{60A1DE7F-F992-446A-8BF4-C4A4E70C02C8}" type="slidenum">
              <a:rPr b="0" lang="en-GB" sz="1400" spc="-1" strike="noStrike">
                <a:latin typeface="Bitstream Vera Sans"/>
              </a:rPr>
              <a:t>1</a:t>
            </a:fld>
            <a:endParaRPr b="0" lang="en-GB" sz="1400" spc="-1" strike="noStrike">
              <a:latin typeface="Bitstream Vera Sans"/>
            </a:endParaRPr>
          </a:p>
        </p:txBody>
      </p:sp>
      <p:sp>
        <p:nvSpPr>
          <p:cNvPr id="46" name="Line 6"/>
          <p:cNvSpPr/>
          <p:nvPr/>
        </p:nvSpPr>
        <p:spPr>
          <a:xfrm>
            <a:off x="300600" y="7074000"/>
            <a:ext cx="9601200" cy="0"/>
          </a:xfrm>
          <a:prstGeom prst="line">
            <a:avLst/>
          </a:prstGeom>
          <a:ln w="54720">
            <a:solidFill>
              <a:srgbClr val="666699"/>
            </a:solidFill>
            <a:round/>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1640" cy="126216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84" name="PlaceHolder 2"/>
          <p:cNvSpPr>
            <a:spLocks noGrp="1"/>
          </p:cNvSpPr>
          <p:nvPr>
            <p:ph type="body"/>
          </p:nvPr>
        </p:nvSpPr>
        <p:spPr>
          <a:xfrm>
            <a:off x="504000" y="1769040"/>
            <a:ext cx="9071640" cy="4384800"/>
          </a:xfrm>
          <a:prstGeom prst="rect">
            <a:avLst/>
          </a:prstGeom>
        </p:spPr>
        <p:txBody>
          <a:bodyPr lIns="0" rIns="0" tIns="0" bIns="0"/>
          <a:p>
            <a:pPr marL="432000" indent="-324000">
              <a:spcAft>
                <a:spcPts val="1417"/>
              </a:spcAft>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288000">
              <a:spcAft>
                <a:spcPts val="1134"/>
              </a:spcAft>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16000">
              <a:spcAft>
                <a:spcPts val="850"/>
              </a:spcAft>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85" name="PlaceHolder 3"/>
          <p:cNvSpPr>
            <a:spLocks noGrp="1"/>
          </p:cNvSpPr>
          <p:nvPr>
            <p:ph type="dt"/>
          </p:nvPr>
        </p:nvSpPr>
        <p:spPr>
          <a:xfrm>
            <a:off x="504000" y="6887160"/>
            <a:ext cx="2348280" cy="521280"/>
          </a:xfrm>
          <a:prstGeom prst="rect">
            <a:avLst/>
          </a:prstGeom>
        </p:spPr>
        <p:txBody>
          <a:bodyPr lIns="0" rIns="0" tIns="0" bIns="0"/>
          <a:p>
            <a:r>
              <a:rPr b="0" lang="en-GB" sz="1400" spc="-1" strike="noStrike">
                <a:latin typeface="Bitstream Vera Sans"/>
              </a:rPr>
              <a:t> </a:t>
            </a:r>
            <a:endParaRPr b="0" lang="en-GB" sz="1400" spc="-1" strike="noStrike">
              <a:latin typeface="Bitstream Vera Sans"/>
            </a:endParaRPr>
          </a:p>
        </p:txBody>
      </p:sp>
      <p:sp>
        <p:nvSpPr>
          <p:cNvPr id="86" name="PlaceHolder 4"/>
          <p:cNvSpPr>
            <a:spLocks noGrp="1"/>
          </p:cNvSpPr>
          <p:nvPr>
            <p:ph type="ftr"/>
          </p:nvPr>
        </p:nvSpPr>
        <p:spPr>
          <a:xfrm>
            <a:off x="3447360" y="6887160"/>
            <a:ext cx="3195000" cy="521280"/>
          </a:xfrm>
          <a:prstGeom prst="rect">
            <a:avLst/>
          </a:prstGeom>
        </p:spPr>
        <p:txBody>
          <a:bodyPr lIns="0" rIns="0" tIns="0" bIns="0"/>
          <a:p>
            <a:pPr algn="ctr"/>
            <a:r>
              <a:rPr b="0" lang="en-GB" sz="1400" spc="-1" strike="noStrike">
                <a:latin typeface="Bitstream Vera Sans"/>
              </a:rPr>
              <a:t> </a:t>
            </a:r>
            <a:endParaRPr b="0" lang="en-GB" sz="1400" spc="-1" strike="noStrike">
              <a:latin typeface="Bitstream Vera Sans"/>
            </a:endParaRPr>
          </a:p>
        </p:txBody>
      </p:sp>
      <p:sp>
        <p:nvSpPr>
          <p:cNvPr id="87" name="PlaceHolder 5"/>
          <p:cNvSpPr>
            <a:spLocks noGrp="1"/>
          </p:cNvSpPr>
          <p:nvPr>
            <p:ph type="sldNum"/>
          </p:nvPr>
        </p:nvSpPr>
        <p:spPr>
          <a:xfrm>
            <a:off x="7227000" y="6887160"/>
            <a:ext cx="2348280" cy="521280"/>
          </a:xfrm>
          <a:prstGeom prst="rect">
            <a:avLst/>
          </a:prstGeom>
        </p:spPr>
        <p:txBody>
          <a:bodyPr lIns="0" rIns="0" tIns="0" bIns="0"/>
          <a:p>
            <a:pPr algn="r"/>
            <a:fld id="{51160D51-BD9E-4C74-B7E9-C1D49288DB17}" type="slidenum">
              <a:rPr b="0" lang="en-GB" sz="1400" spc="-1" strike="noStrike">
                <a:latin typeface="Bitstream Vera Sans"/>
              </a:rPr>
              <a:t>1</a:t>
            </a:fld>
            <a:endParaRPr b="0" lang="en-GB" sz="1400" spc="-1" strike="noStrike">
              <a:latin typeface="Bitstream Vera Sans"/>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1640" cy="126216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125" name="PlaceHolder 2"/>
          <p:cNvSpPr>
            <a:spLocks noGrp="1"/>
          </p:cNvSpPr>
          <p:nvPr>
            <p:ph type="body"/>
          </p:nvPr>
        </p:nvSpPr>
        <p:spPr>
          <a:xfrm>
            <a:off x="504000" y="1769040"/>
            <a:ext cx="9071640" cy="4384800"/>
          </a:xfrm>
          <a:prstGeom prst="rect">
            <a:avLst/>
          </a:prstGeom>
        </p:spPr>
        <p:txBody>
          <a:bodyPr lIns="0" rIns="0" tIns="0" bIns="0"/>
          <a:p>
            <a:pPr marL="432000" indent="-324000">
              <a:spcAft>
                <a:spcPts val="1417"/>
              </a:spcAft>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288000">
              <a:spcAft>
                <a:spcPts val="1134"/>
              </a:spcAft>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16000">
              <a:spcAft>
                <a:spcPts val="850"/>
              </a:spcAft>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126" name="PlaceHolder 3"/>
          <p:cNvSpPr>
            <a:spLocks noGrp="1"/>
          </p:cNvSpPr>
          <p:nvPr>
            <p:ph type="dt"/>
          </p:nvPr>
        </p:nvSpPr>
        <p:spPr>
          <a:xfrm>
            <a:off x="504000" y="6887160"/>
            <a:ext cx="2348280" cy="521280"/>
          </a:xfrm>
          <a:prstGeom prst="rect">
            <a:avLst/>
          </a:prstGeom>
        </p:spPr>
        <p:txBody>
          <a:bodyPr lIns="0" rIns="0" tIns="0" bIns="0"/>
          <a:p>
            <a:r>
              <a:rPr b="0" lang="en-GB" sz="1400" spc="-1" strike="noStrike">
                <a:latin typeface="Bitstream Vera Sans"/>
              </a:rPr>
              <a:t> </a:t>
            </a:r>
            <a:endParaRPr b="0" lang="en-GB" sz="1400" spc="-1" strike="noStrike">
              <a:latin typeface="Bitstream Vera Sans"/>
            </a:endParaRPr>
          </a:p>
        </p:txBody>
      </p:sp>
      <p:sp>
        <p:nvSpPr>
          <p:cNvPr id="127" name="PlaceHolder 4"/>
          <p:cNvSpPr>
            <a:spLocks noGrp="1"/>
          </p:cNvSpPr>
          <p:nvPr>
            <p:ph type="ftr"/>
          </p:nvPr>
        </p:nvSpPr>
        <p:spPr>
          <a:xfrm>
            <a:off x="3447360" y="6887160"/>
            <a:ext cx="3195000" cy="521280"/>
          </a:xfrm>
          <a:prstGeom prst="rect">
            <a:avLst/>
          </a:prstGeom>
        </p:spPr>
        <p:txBody>
          <a:bodyPr lIns="0" rIns="0" tIns="0" bIns="0"/>
          <a:p>
            <a:pPr algn="ctr"/>
            <a:r>
              <a:rPr b="0" lang="en-GB" sz="1400" spc="-1" strike="noStrike">
                <a:latin typeface="Bitstream Vera Sans"/>
              </a:rPr>
              <a:t> </a:t>
            </a:r>
            <a:endParaRPr b="0" lang="en-GB" sz="1400" spc="-1" strike="noStrike">
              <a:latin typeface="Bitstream Vera Sans"/>
            </a:endParaRPr>
          </a:p>
        </p:txBody>
      </p:sp>
      <p:sp>
        <p:nvSpPr>
          <p:cNvPr id="128" name="PlaceHolder 5"/>
          <p:cNvSpPr>
            <a:spLocks noGrp="1"/>
          </p:cNvSpPr>
          <p:nvPr>
            <p:ph type="sldNum"/>
          </p:nvPr>
        </p:nvSpPr>
        <p:spPr>
          <a:xfrm>
            <a:off x="7227000" y="6887160"/>
            <a:ext cx="2348280" cy="521280"/>
          </a:xfrm>
          <a:prstGeom prst="rect">
            <a:avLst/>
          </a:prstGeom>
        </p:spPr>
        <p:txBody>
          <a:bodyPr lIns="0" rIns="0" tIns="0" bIns="0"/>
          <a:p>
            <a:pPr algn="r"/>
            <a:fld id="{382C7B7B-9B6B-474E-88B8-B4F732A32CA2}" type="slidenum">
              <a:rPr b="0" lang="en-GB" sz="1400" spc="-1" strike="noStrike">
                <a:latin typeface="Bitstream Vera Sans"/>
              </a:rPr>
              <a:t>1</a:t>
            </a:fld>
            <a:endParaRPr b="0" lang="en-GB" sz="1400" spc="-1" strike="noStrike">
              <a:latin typeface="Bitstream Vera Sans"/>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265680" y="265680"/>
            <a:ext cx="8545320" cy="1033920"/>
          </a:xfrm>
          <a:prstGeom prst="rect">
            <a:avLst/>
          </a:prstGeom>
        </p:spPr>
        <p:txBody>
          <a:bodyPr lIns="38160" rIns="38160" tIns="38160" bIns="38160" anchor="ctr"/>
          <a:p>
            <a:r>
              <a:rPr b="0" lang="en-GB" sz="4600" spc="-1" strike="noStrike">
                <a:solidFill>
                  <a:srgbClr val="ffffff"/>
                </a:solidFill>
                <a:latin typeface="Gill Sans"/>
              </a:rPr>
              <a:t>Click to edit the title text format</a:t>
            </a:r>
            <a:endParaRPr b="0" lang="en-GB" sz="4600" spc="-1" strike="noStrike">
              <a:solidFill>
                <a:srgbClr val="ffffff"/>
              </a:solidFill>
              <a:latin typeface="Gill Sans"/>
            </a:endParaRPr>
          </a:p>
        </p:txBody>
      </p:sp>
      <p:sp>
        <p:nvSpPr>
          <p:cNvPr id="166" name="PlaceHolder 2"/>
          <p:cNvSpPr>
            <a:spLocks noGrp="1"/>
          </p:cNvSpPr>
          <p:nvPr>
            <p:ph type="body"/>
          </p:nvPr>
        </p:nvSpPr>
        <p:spPr>
          <a:xfrm>
            <a:off x="275760" y="1308960"/>
            <a:ext cx="9539640" cy="4384440"/>
          </a:xfrm>
          <a:prstGeom prst="rect">
            <a:avLst/>
          </a:prstGeom>
        </p:spPr>
        <p:txBody>
          <a:bodyPr lIns="38160" rIns="38160" tIns="38160" bIns="38160">
            <a:normAutofit/>
          </a:bodyPr>
          <a:p>
            <a:pPr marL="660240" indent="-444600">
              <a:spcBef>
                <a:spcPts val="2299"/>
              </a:spcBef>
              <a:buClr>
                <a:srgbClr val="000000"/>
              </a:buClr>
              <a:buSzPct val="171000"/>
              <a:buFont typeface="Gill Sans"/>
              <a:buChar char="•"/>
            </a:pPr>
            <a:r>
              <a:rPr b="0" lang="en-GB" sz="4000" spc="-1" strike="noStrike">
                <a:solidFill>
                  <a:srgbClr val="000000"/>
                </a:solidFill>
                <a:latin typeface="Gill Sans"/>
              </a:rPr>
              <a:t>Click to edit the outline text format</a:t>
            </a:r>
            <a:endParaRPr b="0" lang="en-GB" sz="4000" spc="-1" strike="noStrike">
              <a:solidFill>
                <a:srgbClr val="000000"/>
              </a:solidFill>
              <a:latin typeface="Gill Sans"/>
            </a:endParaRPr>
          </a:p>
          <a:p>
            <a:pPr lvl="1" marL="1002960" indent="-444240">
              <a:spcBef>
                <a:spcPts val="2299"/>
              </a:spcBef>
              <a:buClr>
                <a:srgbClr val="0000ff"/>
              </a:buClr>
              <a:buFont typeface="Lucida Grande"/>
              <a:buChar char="‣"/>
            </a:pPr>
            <a:r>
              <a:rPr b="0" lang="en-GB" sz="4000" spc="-1" strike="noStrike">
                <a:solidFill>
                  <a:srgbClr val="0000ff"/>
                </a:solidFill>
                <a:latin typeface="Gill Sans"/>
              </a:rPr>
              <a:t>Second Outline Level</a:t>
            </a:r>
            <a:endParaRPr b="0" lang="en-GB" sz="4000" spc="-1" strike="noStrike">
              <a:solidFill>
                <a:srgbClr val="0000ff"/>
              </a:solidFill>
              <a:latin typeface="Gill Sans"/>
            </a:endParaRPr>
          </a:p>
          <a:p>
            <a:pPr lvl="2" marL="1346040" indent="-444600">
              <a:spcBef>
                <a:spcPts val="2299"/>
              </a:spcBef>
              <a:buClr>
                <a:srgbClr val="000000"/>
              </a:buClr>
              <a:buSzPct val="171000"/>
              <a:buFont typeface="Gill Sans"/>
              <a:buChar char="•"/>
            </a:pPr>
            <a:r>
              <a:rPr b="0" lang="en-GB" sz="4000" spc="-1" strike="noStrike">
                <a:solidFill>
                  <a:srgbClr val="000000"/>
                </a:solidFill>
                <a:latin typeface="Gill Sans"/>
              </a:rPr>
              <a:t>Third Outline Level</a:t>
            </a:r>
            <a:endParaRPr b="0" lang="en-GB" sz="4000" spc="-1" strike="noStrike">
              <a:solidFill>
                <a:srgbClr val="000000"/>
              </a:solidFill>
              <a:latin typeface="Gill Sans"/>
            </a:endParaRPr>
          </a:p>
          <a:p>
            <a:pPr lvl="3" marL="1701720" indent="-444600">
              <a:spcBef>
                <a:spcPts val="2299"/>
              </a:spcBef>
              <a:buClr>
                <a:srgbClr val="000000"/>
              </a:buClr>
              <a:buSzPct val="171000"/>
              <a:buFont typeface="Gill Sans"/>
              <a:buChar char="•"/>
            </a:pPr>
            <a:r>
              <a:rPr b="0" lang="en-GB" sz="4000" spc="-1" strike="noStrike">
                <a:solidFill>
                  <a:srgbClr val="000000"/>
                </a:solidFill>
                <a:latin typeface="Gill Sans"/>
              </a:rPr>
              <a:t>Fourth Outline Level</a:t>
            </a:r>
            <a:endParaRPr b="0" lang="en-GB" sz="4000" spc="-1" strike="noStrike">
              <a:solidFill>
                <a:srgbClr val="000000"/>
              </a:solidFill>
              <a:latin typeface="Gill Sans"/>
            </a:endParaRPr>
          </a:p>
          <a:p>
            <a:pPr lvl="4" marL="2044440" indent="-444240">
              <a:spcBef>
                <a:spcPts val="2299"/>
              </a:spcBef>
              <a:buClr>
                <a:srgbClr val="000000"/>
              </a:buClr>
              <a:buSzPct val="171000"/>
              <a:buFont typeface="Gill Sans"/>
              <a:buChar char="•"/>
            </a:pPr>
            <a:r>
              <a:rPr b="0" lang="en-GB" sz="4000" spc="-1" strike="noStrike">
                <a:solidFill>
                  <a:srgbClr val="000000"/>
                </a:solidFill>
                <a:latin typeface="Gill Sans"/>
              </a:rPr>
              <a:t>Fifth Outline Level</a:t>
            </a:r>
            <a:endParaRPr b="0" lang="en-GB" sz="4000" spc="-1" strike="noStrike">
              <a:solidFill>
                <a:srgbClr val="000000"/>
              </a:solidFill>
              <a:latin typeface="Gill Sans"/>
            </a:endParaRPr>
          </a:p>
          <a:p>
            <a:pPr lvl="5" marL="2044440" indent="-444240">
              <a:spcBef>
                <a:spcPts val="2299"/>
              </a:spcBef>
              <a:buClr>
                <a:srgbClr val="000000"/>
              </a:buClr>
              <a:buSzPct val="171000"/>
              <a:buFont typeface="Gill Sans"/>
              <a:buChar char="•"/>
            </a:pPr>
            <a:r>
              <a:rPr b="0" lang="en-GB" sz="4000" spc="-1" strike="noStrike">
                <a:solidFill>
                  <a:srgbClr val="000000"/>
                </a:solidFill>
                <a:latin typeface="Gill Sans"/>
              </a:rPr>
              <a:t>Sixth Outline Level</a:t>
            </a:r>
            <a:endParaRPr b="0" lang="en-GB" sz="4000" spc="-1" strike="noStrike">
              <a:solidFill>
                <a:srgbClr val="000000"/>
              </a:solidFill>
              <a:latin typeface="Gill Sans"/>
            </a:endParaRPr>
          </a:p>
          <a:p>
            <a:pPr lvl="6" marL="2044440" indent="-444240">
              <a:spcBef>
                <a:spcPts val="2299"/>
              </a:spcBef>
              <a:buClr>
                <a:srgbClr val="000000"/>
              </a:buClr>
              <a:buSzPct val="171000"/>
              <a:buFont typeface="Gill Sans"/>
              <a:buChar char="•"/>
            </a:pPr>
            <a:r>
              <a:rPr b="0" lang="en-GB" sz="4000" spc="-1" strike="noStrike">
                <a:solidFill>
                  <a:srgbClr val="000000"/>
                </a:solidFill>
                <a:latin typeface="Gill Sans"/>
              </a:rPr>
              <a:t>Seventh Outline Level</a:t>
            </a:r>
            <a:endParaRPr b="0" lang="en-GB" sz="4000" spc="-1" strike="noStrike">
              <a:solidFill>
                <a:srgbClr val="000000"/>
              </a:solidFill>
              <a:latin typeface="Gill Sans"/>
            </a:endParaRPr>
          </a:p>
        </p:txBody>
      </p:sp>
      <p:sp>
        <p:nvSpPr>
          <p:cNvPr id="167" name="CustomShape 3"/>
          <p:cNvSpPr/>
          <p:nvPr/>
        </p:nvSpPr>
        <p:spPr>
          <a:xfrm>
            <a:off x="8860320" y="196920"/>
            <a:ext cx="954720" cy="1033560"/>
          </a:xfrm>
          <a:prstGeom prst="rect">
            <a:avLst/>
          </a:prstGeom>
          <a:solidFill>
            <a:srgbClr val="c5b9ff"/>
          </a:solidFill>
          <a:ln>
            <a:noFill/>
          </a:ln>
        </p:spPr>
        <p:style>
          <a:lnRef idx="0"/>
          <a:fillRef idx="0"/>
          <a:effectRef idx="0"/>
          <a:fontRef idx="minor"/>
        </p:style>
      </p:sp>
      <p:sp>
        <p:nvSpPr>
          <p:cNvPr id="168" name="PlaceHolder 4"/>
          <p:cNvSpPr>
            <a:spLocks noGrp="1"/>
          </p:cNvSpPr>
          <p:nvPr>
            <p:ph type="sldNum"/>
          </p:nvPr>
        </p:nvSpPr>
        <p:spPr>
          <a:xfrm>
            <a:off x="6791760" y="689040"/>
            <a:ext cx="521640" cy="615960"/>
          </a:xfrm>
          <a:prstGeom prst="rect">
            <a:avLst/>
          </a:prstGeom>
        </p:spPr>
        <p:txBody>
          <a:bodyPr lIns="90000" rIns="90000" tIns="46800" bIns="46800" anchorCtr="1"/>
          <a:p>
            <a:pPr algn="ctr">
              <a:lnSpc>
                <a:spcPct val="100000"/>
              </a:lnSpc>
            </a:pPr>
            <a:fld id="{2B6D3FC2-7496-44A7-8DC7-6A92DE5E4336}" type="slidenum">
              <a:rPr b="0" lang="en-GB" sz="4600" spc="-1" strike="noStrike">
                <a:solidFill>
                  <a:srgbClr val="000000"/>
                </a:solidFill>
                <a:latin typeface="Gill Sans"/>
                <a:ea typeface="Gill Sans"/>
              </a:rPr>
              <a:t>1</a:t>
            </a:fld>
            <a:endParaRPr b="0" lang="en-GB" sz="4600" spc="-1" strike="noStrike">
              <a:latin typeface="Bitstream Vera Sans"/>
            </a:endParaRPr>
          </a:p>
        </p:txBody>
      </p:sp>
      <p:sp>
        <p:nvSpPr>
          <p:cNvPr id="169" name="CustomShape 5"/>
          <p:cNvSpPr/>
          <p:nvPr/>
        </p:nvSpPr>
        <p:spPr>
          <a:xfrm>
            <a:off x="2904120" y="7059960"/>
            <a:ext cx="1762200" cy="324720"/>
          </a:xfrm>
          <a:prstGeom prst="rect">
            <a:avLst/>
          </a:prstGeom>
          <a:solidFill>
            <a:srgbClr val="4b3e83"/>
          </a:solidFill>
          <a:ln>
            <a:noFill/>
          </a:ln>
        </p:spPr>
        <p:style>
          <a:lnRef idx="0"/>
          <a:fillRef idx="0"/>
          <a:effectRef idx="0"/>
          <a:fontRef idx="minor"/>
        </p:style>
        <p:txBody>
          <a:bodyPr lIns="0" rIns="0" tIns="0" bIns="0" anchor="ctr"/>
          <a:p>
            <a:pPr algn="ctr">
              <a:lnSpc>
                <a:spcPct val="100000"/>
              </a:lnSpc>
            </a:pPr>
            <a:r>
              <a:rPr b="0" lang="en-GB" sz="2200" spc="-1" strike="noStrike">
                <a:solidFill>
                  <a:srgbClr val="ffffff"/>
                </a:solidFill>
                <a:latin typeface="Gill Sans"/>
                <a:ea typeface="Lucida Grande"/>
              </a:rPr>
              <a:t>Πετρ</a:t>
            </a:r>
            <a:r>
              <a:rPr b="0" lang="en-GB" sz="2200" spc="-1" strike="noStrike">
                <a:solidFill>
                  <a:srgbClr val="ffffff"/>
                </a:solidFill>
                <a:latin typeface="Gill Sans"/>
                <a:ea typeface="Lucida Grande"/>
              </a:rPr>
              <a:t>ίδου </a:t>
            </a:r>
            <a:r>
              <a:rPr b="0" lang="en-GB" sz="2200" spc="-1" strike="noStrike">
                <a:solidFill>
                  <a:srgbClr val="ffffff"/>
                </a:solidFill>
                <a:latin typeface="Gill Sans"/>
                <a:ea typeface="Lucida Grande"/>
              </a:rPr>
              <a:t>Χαρά</a:t>
            </a:r>
            <a:endParaRPr b="0" lang="en-GB" sz="2200" spc="-1" strike="noStrike">
              <a:latin typeface="Bitstream Vera Sans"/>
            </a:endParaRPr>
          </a:p>
        </p:txBody>
      </p:sp>
      <p:sp>
        <p:nvSpPr>
          <p:cNvPr id="170" name="CustomShape 6"/>
          <p:cNvSpPr/>
          <p:nvPr/>
        </p:nvSpPr>
        <p:spPr>
          <a:xfrm>
            <a:off x="4697280" y="7114320"/>
            <a:ext cx="2746440" cy="325080"/>
          </a:xfrm>
          <a:prstGeom prst="rect">
            <a:avLst/>
          </a:prstGeom>
          <a:solidFill>
            <a:srgbClr val="bca6ff"/>
          </a:solidFill>
          <a:ln>
            <a:noFill/>
          </a:ln>
        </p:spPr>
        <p:style>
          <a:lnRef idx="0"/>
          <a:fillRef idx="0"/>
          <a:effectRef idx="0"/>
          <a:fontRef idx="minor"/>
        </p:style>
        <p:txBody>
          <a:bodyPr lIns="0" rIns="0" tIns="0" bIns="0" anchor="ctr"/>
          <a:p>
            <a:pPr algn="ctr">
              <a:lnSpc>
                <a:spcPct val="100000"/>
              </a:lnSpc>
            </a:pPr>
            <a:r>
              <a:rPr b="0" lang="en-GB" sz="2200" spc="-1" strike="noStrike">
                <a:solidFill>
                  <a:srgbClr val="000000"/>
                </a:solidFill>
                <a:latin typeface="Gill Sans"/>
                <a:ea typeface="Lucida Grande"/>
              </a:rPr>
              <a:t>Θ</a:t>
            </a:r>
            <a:r>
              <a:rPr b="0" lang="en-GB" sz="2200" spc="-1" strike="noStrike">
                <a:solidFill>
                  <a:srgbClr val="000000"/>
                </a:solidFill>
                <a:latin typeface="Gill Sans"/>
                <a:ea typeface="Lucida Grande"/>
              </a:rPr>
              <a:t>ε</a:t>
            </a:r>
            <a:r>
              <a:rPr b="0" lang="en-GB" sz="2200" spc="-1" strike="noStrike">
                <a:solidFill>
                  <a:srgbClr val="000000"/>
                </a:solidFill>
                <a:latin typeface="Gill Sans"/>
                <a:ea typeface="Lucida Grande"/>
              </a:rPr>
              <a:t>σ</a:t>
            </a:r>
            <a:r>
              <a:rPr b="0" lang="en-GB" sz="2200" spc="-1" strike="noStrike">
                <a:solidFill>
                  <a:srgbClr val="000000"/>
                </a:solidFill>
                <a:latin typeface="Gill Sans"/>
                <a:ea typeface="Lucida Grande"/>
              </a:rPr>
              <a:t>σ</a:t>
            </a:r>
            <a:r>
              <a:rPr b="0" lang="en-GB" sz="2200" spc="-1" strike="noStrike">
                <a:solidFill>
                  <a:srgbClr val="000000"/>
                </a:solidFill>
                <a:latin typeface="Gill Sans"/>
                <a:ea typeface="Lucida Grande"/>
              </a:rPr>
              <a:t>α</a:t>
            </a:r>
            <a:r>
              <a:rPr b="0" lang="en-GB" sz="2200" spc="-1" strike="noStrike">
                <a:solidFill>
                  <a:srgbClr val="000000"/>
                </a:solidFill>
                <a:latin typeface="Gill Sans"/>
                <a:ea typeface="Lucida Grande"/>
              </a:rPr>
              <a:t>λ</a:t>
            </a:r>
            <a:r>
              <a:rPr b="0" lang="en-GB" sz="2200" spc="-1" strike="noStrike">
                <a:solidFill>
                  <a:srgbClr val="000000"/>
                </a:solidFill>
                <a:latin typeface="Gill Sans"/>
                <a:ea typeface="Lucida Grande"/>
              </a:rPr>
              <a:t>ο</a:t>
            </a:r>
            <a:r>
              <a:rPr b="0" lang="en-GB" sz="2200" spc="-1" strike="noStrike">
                <a:solidFill>
                  <a:srgbClr val="000000"/>
                </a:solidFill>
                <a:latin typeface="Gill Sans"/>
                <a:ea typeface="Lucida Grande"/>
              </a:rPr>
              <a:t>νί</a:t>
            </a:r>
            <a:r>
              <a:rPr b="0" lang="en-GB" sz="2200" spc="-1" strike="noStrike">
                <a:solidFill>
                  <a:srgbClr val="000000"/>
                </a:solidFill>
                <a:latin typeface="Gill Sans"/>
                <a:ea typeface="Lucida Grande"/>
              </a:rPr>
              <a:t>κ</a:t>
            </a:r>
            <a:r>
              <a:rPr b="0" lang="en-GB" sz="2200" spc="-1" strike="noStrike">
                <a:solidFill>
                  <a:srgbClr val="000000"/>
                </a:solidFill>
                <a:latin typeface="Gill Sans"/>
                <a:ea typeface="Lucida Grande"/>
              </a:rPr>
              <a:t>η </a:t>
            </a:r>
            <a:r>
              <a:rPr b="0" lang="en-GB" sz="2200" spc="-1" strike="noStrike">
                <a:solidFill>
                  <a:srgbClr val="000000"/>
                </a:solidFill>
                <a:latin typeface="Gill Sans"/>
                <a:ea typeface="Lucida Grande"/>
              </a:rPr>
              <a:t>1</a:t>
            </a:r>
            <a:r>
              <a:rPr b="0" lang="en-GB" sz="2200" spc="-1" strike="noStrike">
                <a:solidFill>
                  <a:srgbClr val="000000"/>
                </a:solidFill>
                <a:latin typeface="Gill Sans"/>
                <a:ea typeface="Lucida Grande"/>
              </a:rPr>
              <a:t>1 </a:t>
            </a:r>
            <a:r>
              <a:rPr b="0" lang="en-GB" sz="2200" spc="-1" strike="noStrike">
                <a:solidFill>
                  <a:srgbClr val="000000"/>
                </a:solidFill>
                <a:latin typeface="Gill Sans"/>
                <a:ea typeface="Lucida Grande"/>
              </a:rPr>
              <a:t>Ο</a:t>
            </a:r>
            <a:r>
              <a:rPr b="0" lang="en-GB" sz="2200" spc="-1" strike="noStrike">
                <a:solidFill>
                  <a:srgbClr val="000000"/>
                </a:solidFill>
                <a:latin typeface="Gill Sans"/>
                <a:ea typeface="Lucida Grande"/>
              </a:rPr>
              <a:t>κ</a:t>
            </a:r>
            <a:r>
              <a:rPr b="0" lang="en-GB" sz="2200" spc="-1" strike="noStrike">
                <a:solidFill>
                  <a:srgbClr val="000000"/>
                </a:solidFill>
                <a:latin typeface="Gill Sans"/>
                <a:ea typeface="Lucida Grande"/>
              </a:rPr>
              <a:t>τ. </a:t>
            </a:r>
            <a:r>
              <a:rPr b="0" lang="en-GB" sz="2200" spc="-1" strike="noStrike">
                <a:solidFill>
                  <a:srgbClr val="000000"/>
                </a:solidFill>
                <a:latin typeface="Gill Sans"/>
                <a:ea typeface="Lucida Grande"/>
              </a:rPr>
              <a:t>2</a:t>
            </a:r>
            <a:r>
              <a:rPr b="0" lang="en-GB" sz="2200" spc="-1" strike="noStrike">
                <a:solidFill>
                  <a:srgbClr val="000000"/>
                </a:solidFill>
                <a:latin typeface="Gill Sans"/>
                <a:ea typeface="Lucida Grande"/>
              </a:rPr>
              <a:t>0</a:t>
            </a:r>
            <a:r>
              <a:rPr b="0" lang="en-GB" sz="2200" spc="-1" strike="noStrike">
                <a:solidFill>
                  <a:srgbClr val="000000"/>
                </a:solidFill>
                <a:latin typeface="Gill Sans"/>
                <a:ea typeface="Lucida Grande"/>
              </a:rPr>
              <a:t>1</a:t>
            </a:r>
            <a:r>
              <a:rPr b="0" lang="en-GB" sz="2200" spc="-1" strike="noStrike">
                <a:solidFill>
                  <a:srgbClr val="000000"/>
                </a:solidFill>
                <a:latin typeface="Gill Sans"/>
                <a:ea typeface="Lucida Grande"/>
              </a:rPr>
              <a:t>0</a:t>
            </a:r>
            <a:endParaRPr b="0" lang="en-GB" sz="2200" spc="-1" strike="noStrike">
              <a:latin typeface="Bitstream Vera Sans"/>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1755000" y="7036200"/>
            <a:ext cx="6879600" cy="389160"/>
          </a:xfrm>
          <a:prstGeom prst="rect">
            <a:avLst/>
          </a:prstGeom>
          <a:noFill/>
          <a:ln>
            <a:noFill/>
          </a:ln>
        </p:spPr>
        <p:txBody>
          <a:bodyPr lIns="90000" rIns="90000" tIns="45000" bIns="45000"/>
          <a:p>
            <a:pPr algn="ctr"/>
            <a:r>
              <a:rPr b="0" lang="el-GR" sz="2000" spc="-1" strike="noStrike">
                <a:solidFill>
                  <a:srgbClr val="ff0000"/>
                </a:solidFill>
                <a:latin typeface="DejaVu Sans"/>
              </a:rPr>
              <a:t>Πυρηνική &amp; Στοιχειώδη, Αριστοτέλειο Παν. Θ/νίκης</a:t>
            </a:r>
            <a:endParaRPr b="0" lang="en-GB" sz="2000" spc="-1" strike="noStrike">
              <a:latin typeface="Bitstream Vera Sans"/>
            </a:endParaRPr>
          </a:p>
        </p:txBody>
      </p:sp>
      <p:sp>
        <p:nvSpPr>
          <p:cNvPr id="208" name="TextShape 2"/>
          <p:cNvSpPr txBox="1"/>
          <p:nvPr/>
        </p:nvSpPr>
        <p:spPr>
          <a:xfrm>
            <a:off x="228600" y="479520"/>
            <a:ext cx="9601200" cy="4920840"/>
          </a:xfrm>
          <a:prstGeom prst="rect">
            <a:avLst/>
          </a:prstGeom>
          <a:solidFill>
            <a:srgbClr val="cfe7f5"/>
          </a:solidFill>
          <a:ln w="54720">
            <a:noFill/>
          </a:ln>
        </p:spPr>
        <p:txBody>
          <a:bodyPr lIns="0" rIns="0" tIns="0" bIns="0" anchor="ctr"/>
          <a:p>
            <a:pPr algn="ctr"/>
            <a:r>
              <a:rPr b="1" lang="en-GB" sz="3600" spc="-1" strike="noStrike">
                <a:latin typeface="DejaVu Sans"/>
              </a:rPr>
              <a:t>Πυρηνική Φυσική και Φυσική Στοιχειωδών Σωματιδίων</a:t>
            </a:r>
            <a:br/>
            <a:r>
              <a:rPr b="1" lang="en-GB" sz="3600" spc="-1" strike="noStrike">
                <a:latin typeface="DejaVu Sans"/>
              </a:rPr>
              <a:t>(5ου εξαμήνου)</a:t>
            </a:r>
            <a:br/>
            <a:br/>
            <a:r>
              <a:rPr b="0" lang="en-GB" sz="3600" spc="-1" strike="noStrike">
                <a:solidFill>
                  <a:srgbClr val="0000ff"/>
                </a:solidFill>
                <a:latin typeface="DejaVu Sans"/>
              </a:rPr>
              <a:t>Τμήμα T2: Κ. Κορδάς &amp; Δ. Σαμψωνίδης</a:t>
            </a:r>
            <a:br/>
            <a:br/>
            <a:r>
              <a:rPr b="1" lang="en-GB" sz="4000" spc="-1" strike="noStrike">
                <a:latin typeface="DejaVu Sans"/>
              </a:rPr>
              <a:t>Μάθημα 17</a:t>
            </a:r>
            <a:br/>
            <a:r>
              <a:rPr b="0" lang="en-GB" sz="3600" spc="-1" strike="noStrike">
                <a:solidFill>
                  <a:srgbClr val="ff0000"/>
                </a:solidFill>
                <a:latin typeface="DejaVu Sans"/>
              </a:rPr>
              <a:t>β-διάσπαση – Α' μέρος </a:t>
            </a:r>
            <a:br/>
            <a:r>
              <a:rPr b="0" lang="en-GB" sz="3600" spc="-1" strike="noStrike">
                <a:solidFill>
                  <a:srgbClr val="ff0000"/>
                </a:solidFill>
                <a:latin typeface="DejaVu Sans"/>
              </a:rPr>
              <a:t>(νετρίνα και ενεργειακές συνθήκες)</a:t>
            </a:r>
            <a:endParaRPr b="0" lang="en-GB" sz="36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2" name="" descr=""/>
          <p:cNvPicPr/>
          <p:nvPr/>
        </p:nvPicPr>
        <p:blipFill>
          <a:blip r:embed="rId1"/>
          <a:stretch/>
        </p:blipFill>
        <p:spPr>
          <a:xfrm>
            <a:off x="1376640" y="1029240"/>
            <a:ext cx="7397640" cy="5577840"/>
          </a:xfrm>
          <a:prstGeom prst="rect">
            <a:avLst/>
          </a:prstGeom>
          <a:ln>
            <a:noFill/>
          </a:ln>
        </p:spPr>
      </p:pic>
      <p:sp>
        <p:nvSpPr>
          <p:cNvPr id="353" name="TextShape 1"/>
          <p:cNvSpPr txBox="1"/>
          <p:nvPr/>
        </p:nvSpPr>
        <p:spPr>
          <a:xfrm>
            <a:off x="504000" y="39600"/>
            <a:ext cx="9071640" cy="1064520"/>
          </a:xfrm>
          <a:prstGeom prst="rect">
            <a:avLst/>
          </a:prstGeom>
          <a:solidFill>
            <a:srgbClr val="00ffff"/>
          </a:solidFill>
          <a:ln w="54720">
            <a:noFill/>
          </a:ln>
        </p:spPr>
        <p:txBody>
          <a:bodyPr lIns="0" rIns="0" tIns="0" bIns="0" anchor="ctr"/>
          <a:p>
            <a:pPr algn="ctr"/>
            <a:r>
              <a:rPr b="0" lang="en-GB" sz="3600" spc="-1" strike="noStrike" u="sng">
                <a:uFillTx/>
                <a:latin typeface="Bitstream Vera Sans"/>
              </a:rPr>
              <a:t>Ανακρουόμενος πυρήνας</a:t>
            </a:r>
            <a:r>
              <a:rPr b="0" lang="en-GB" sz="3600" spc="-1" strike="noStrike">
                <a:latin typeface="Bitstream Vera Sans"/>
              </a:rPr>
              <a:t>, </a:t>
            </a:r>
            <a:br/>
            <a:r>
              <a:rPr b="0" lang="en-GB" sz="3600" spc="-1" strike="noStrike" u="sng">
                <a:uFillTx/>
                <a:latin typeface="Bitstream Vera Sans"/>
              </a:rPr>
              <a:t>ηλεκτρόνιο</a:t>
            </a:r>
            <a:r>
              <a:rPr b="0" lang="en-GB" sz="3600" spc="-1" strike="noStrike">
                <a:latin typeface="Bitstream Vera Sans"/>
              </a:rPr>
              <a:t>, και... κάποιος άλλος!</a:t>
            </a:r>
            <a:endParaRPr b="0" lang="en-GB" sz="3600" spc="-1" strike="noStrike">
              <a:latin typeface="Bitstream Vera Sans"/>
            </a:endParaRPr>
          </a:p>
        </p:txBody>
      </p:sp>
      <p:sp>
        <p:nvSpPr>
          <p:cNvPr id="354" name="Freeform 2"/>
          <p:cNvSpPr/>
          <p:nvPr/>
        </p:nvSpPr>
        <p:spPr>
          <a:xfrm>
            <a:off x="3843360" y="536760"/>
            <a:ext cx="1186200" cy="1339920"/>
          </a:xfrm>
          <a:custGeom>
            <a:avLst/>
            <a:gdLst/>
            <a:ahLst/>
            <a:rect l="0" t="0" r="r" b="b"/>
            <a:pathLst>
              <a:path w="3295" h="3722">
                <a:moveTo>
                  <a:pt x="0" y="0"/>
                </a:moveTo>
                <a:cubicBezTo>
                  <a:pt x="226" y="958"/>
                  <a:pt x="449" y="1762"/>
                  <a:pt x="786" y="2660"/>
                </a:cubicBezTo>
                <a:cubicBezTo>
                  <a:pt x="1185" y="3721"/>
                  <a:pt x="1732" y="3337"/>
                  <a:pt x="2174" y="3505"/>
                </a:cubicBezTo>
                <a:cubicBezTo>
                  <a:pt x="2532" y="3641"/>
                  <a:pt x="2900" y="3436"/>
                  <a:pt x="3261" y="3547"/>
                </a:cubicBezTo>
                <a:lnTo>
                  <a:pt x="3294" y="3589"/>
                </a:lnTo>
              </a:path>
            </a:pathLst>
          </a:custGeom>
          <a:ln w="54720">
            <a:solidFill>
              <a:srgbClr val="ff0000"/>
            </a:solidFill>
            <a:round/>
            <a:tailEnd len="med" type="triangle" w="med"/>
          </a:ln>
        </p:spPr>
      </p:sp>
      <p:sp>
        <p:nvSpPr>
          <p:cNvPr id="355" name="Freeform 3"/>
          <p:cNvSpPr/>
          <p:nvPr/>
        </p:nvSpPr>
        <p:spPr>
          <a:xfrm>
            <a:off x="2307600" y="1086840"/>
            <a:ext cx="1569960" cy="1757520"/>
          </a:xfrm>
          <a:custGeom>
            <a:avLst/>
            <a:gdLst/>
            <a:ahLst/>
            <a:rect l="0" t="0" r="r" b="b"/>
            <a:pathLst>
              <a:path w="4361" h="4882">
                <a:moveTo>
                  <a:pt x="0" y="0"/>
                </a:moveTo>
                <a:cubicBezTo>
                  <a:pt x="964" y="1422"/>
                  <a:pt x="2466" y="2335"/>
                  <a:pt x="3428" y="3763"/>
                </a:cubicBezTo>
                <a:lnTo>
                  <a:pt x="3912" y="4285"/>
                </a:lnTo>
                <a:lnTo>
                  <a:pt x="4248" y="4807"/>
                </a:lnTo>
                <a:lnTo>
                  <a:pt x="4360" y="4881"/>
                </a:lnTo>
              </a:path>
            </a:pathLst>
          </a:custGeom>
          <a:ln w="54720">
            <a:solidFill>
              <a:srgbClr val="fff200"/>
            </a:solidFill>
            <a:round/>
            <a:tailEnd len="med" type="triangle" w="med"/>
          </a:ln>
        </p:spPr>
      </p:sp>
      <p:sp>
        <p:nvSpPr>
          <p:cNvPr id="356" name="TextShape 4"/>
          <p:cNvSpPr txBox="1"/>
          <p:nvPr/>
        </p:nvSpPr>
        <p:spPr>
          <a:xfrm>
            <a:off x="7068960" y="2057400"/>
            <a:ext cx="2872080" cy="2212920"/>
          </a:xfrm>
          <a:prstGeom prst="rect">
            <a:avLst/>
          </a:prstGeom>
          <a:noFill/>
          <a:ln>
            <a:noFill/>
          </a:ln>
        </p:spPr>
        <p:txBody>
          <a:bodyPr lIns="90000" rIns="90000" tIns="45000" bIns="45000"/>
          <a:p>
            <a:r>
              <a:rPr b="0" lang="en-GB" sz="1800" spc="-1" strike="noStrike">
                <a:latin typeface="Bitstream Vera Sans"/>
              </a:rPr>
              <a:t>Το ίχνος είναι μεγάλο </a:t>
            </a:r>
            <a:endParaRPr b="0" lang="en-GB" sz="1800" spc="-1" strike="noStrike">
              <a:latin typeface="Bitstream Vera Sans"/>
            </a:endParaRPr>
          </a:p>
          <a:p>
            <a:r>
              <a:rPr b="0" lang="en-GB" sz="1800" spc="-1" strike="noStrike">
                <a:latin typeface="Bitstream Vera Sans"/>
              </a:rPr>
              <a:t>για μεγάλη εναπόθεση</a:t>
            </a:r>
            <a:endParaRPr b="0" lang="en-GB" sz="1800" spc="-1" strike="noStrike">
              <a:latin typeface="Bitstream Vera Sans"/>
            </a:endParaRPr>
          </a:p>
          <a:p>
            <a:r>
              <a:rPr b="0" lang="en-GB" sz="1800" spc="-1" strike="noStrike">
                <a:latin typeface="Bitstream Vera Sans"/>
              </a:rPr>
              <a:t>ενέργειας ανά μονάδα </a:t>
            </a:r>
            <a:endParaRPr b="0" lang="en-GB" sz="1800" spc="-1" strike="noStrike">
              <a:latin typeface="Bitstream Vera Sans"/>
            </a:endParaRPr>
          </a:p>
          <a:p>
            <a:r>
              <a:rPr b="0" lang="en-GB" sz="1800" spc="-1" strike="noStrike">
                <a:latin typeface="Bitstream Vera Sans"/>
              </a:rPr>
              <a:t>μήκους</a:t>
            </a:r>
            <a:endParaRPr b="0" lang="en-GB" sz="1800" spc="-1" strike="noStrike">
              <a:latin typeface="Bitstream Vera Sans"/>
            </a:endParaRPr>
          </a:p>
          <a:p>
            <a:endParaRPr b="0" lang="en-GB" sz="1800" spc="-1" strike="noStrike">
              <a:latin typeface="Bitstream Vera Sans"/>
            </a:endParaRPr>
          </a:p>
          <a:p>
            <a:r>
              <a:rPr b="0" lang="en-GB" sz="1800" spc="-1" strike="noStrike">
                <a:latin typeface="Bitstream Vera Sans"/>
              </a:rPr>
              <a:t>Θυμηθείτε το dE/dx </a:t>
            </a:r>
            <a:endParaRPr b="0" lang="en-GB" sz="1800" spc="-1" strike="noStrike">
              <a:latin typeface="Bitstream Vera Sans"/>
            </a:endParaRPr>
          </a:p>
          <a:p>
            <a:r>
              <a:rPr b="0" lang="en-GB" sz="1800" spc="-1" strike="noStrike">
                <a:latin typeface="Bitstream Vera Sans"/>
              </a:rPr>
              <a:t>που είναι μεγάλο για </a:t>
            </a:r>
            <a:endParaRPr b="0" lang="en-GB" sz="1800" spc="-1" strike="noStrike">
              <a:latin typeface="Bitstream Vera Sans"/>
            </a:endParaRPr>
          </a:p>
          <a:p>
            <a:r>
              <a:rPr b="0" lang="en-GB" sz="1800" spc="-1" strike="noStrike">
                <a:latin typeface="Bitstream Vera Sans"/>
              </a:rPr>
              <a:t>σωματίδια με μέγαλο Ζ</a:t>
            </a:r>
            <a:endParaRPr b="0" lang="en-GB" sz="1800" spc="-1" strike="noStrike">
              <a:latin typeface="Bitstream Vera Sans"/>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7" name="Picture 4" descr=""/>
          <p:cNvPicPr/>
          <p:nvPr/>
        </p:nvPicPr>
        <p:blipFill>
          <a:blip r:embed="rId1"/>
          <a:stretch/>
        </p:blipFill>
        <p:spPr>
          <a:xfrm>
            <a:off x="6022440" y="895680"/>
            <a:ext cx="3916080" cy="3134880"/>
          </a:xfrm>
          <a:prstGeom prst="rect">
            <a:avLst/>
          </a:prstGeom>
          <a:ln>
            <a:noFill/>
          </a:ln>
        </p:spPr>
      </p:pic>
      <p:sp>
        <p:nvSpPr>
          <p:cNvPr id="358" name="TextShape 1"/>
          <p:cNvSpPr txBox="1"/>
          <p:nvPr/>
        </p:nvSpPr>
        <p:spPr>
          <a:xfrm>
            <a:off x="120600" y="2160"/>
            <a:ext cx="9851400" cy="1067400"/>
          </a:xfrm>
          <a:prstGeom prst="rect">
            <a:avLst/>
          </a:prstGeom>
          <a:solidFill>
            <a:srgbClr val="00ffff"/>
          </a:solidFill>
          <a:ln w="54720">
            <a:noFill/>
          </a:ln>
        </p:spPr>
        <p:txBody>
          <a:bodyPr lIns="0" rIns="0" tIns="0" bIns="0" anchor="ctr"/>
          <a:p>
            <a:pPr algn="ctr"/>
            <a:r>
              <a:rPr b="0" lang="en-GB" sz="3600" spc="-1" strike="noStrike">
                <a:latin typeface="Bitstream Vera Sans"/>
              </a:rPr>
              <a:t>2) Ενέργεια ηλεκτρονίων στη β-διάσπαση:</a:t>
            </a:r>
            <a:br/>
            <a:r>
              <a:rPr b="0" lang="en-GB" sz="3600" spc="-1" strike="noStrike">
                <a:latin typeface="Bitstream Vera Sans"/>
              </a:rPr>
              <a:t>πολύ</a:t>
            </a:r>
            <a:r>
              <a:rPr b="0" lang="en-GB" sz="3200" spc="-1" strike="noStrike">
                <a:latin typeface="Bitstream Vera Sans"/>
              </a:rPr>
              <a:t> μικρή για να προϋπάρχουν στον πυρήνα</a:t>
            </a:r>
            <a:endParaRPr b="0" lang="en-GB" sz="3200" spc="-1" strike="noStrike">
              <a:latin typeface="Bitstream Vera Sans"/>
            </a:endParaRPr>
          </a:p>
        </p:txBody>
      </p:sp>
      <p:sp>
        <p:nvSpPr>
          <p:cNvPr id="359" name="CustomShape 2"/>
          <p:cNvSpPr/>
          <p:nvPr/>
        </p:nvSpPr>
        <p:spPr>
          <a:xfrm>
            <a:off x="48600" y="981360"/>
            <a:ext cx="6123600" cy="244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buClr>
                <a:srgbClr val="ff0000"/>
              </a:buClr>
              <a:buSzPct val="45000"/>
              <a:buFont typeface="Wingdings" charset="2"/>
              <a:buChar char=""/>
            </a:pPr>
            <a:r>
              <a:rPr b="0" lang="en-US" sz="2200" spc="-1" strike="noStrike">
                <a:solidFill>
                  <a:srgbClr val="0000ff"/>
                </a:solidFill>
                <a:latin typeface="Calibri"/>
              </a:rPr>
              <a:t>Αν τα ηλεκτρόνια υπήρχαν μέσα στον πυρήνα και απλά προσπαθούν να βγουν:</a:t>
            </a:r>
            <a:endParaRPr b="0" lang="en-GB" sz="2200" spc="-1" strike="noStrike">
              <a:latin typeface="Bitstream Vera Sans"/>
            </a:endParaRPr>
          </a:p>
          <a:p>
            <a:pPr>
              <a:lnSpc>
                <a:spcPct val="100000"/>
              </a:lnSpc>
              <a:buClr>
                <a:srgbClr val="ff0000"/>
              </a:buClr>
              <a:buSzPct val="45000"/>
              <a:buFont typeface="Wingdings" charset="2"/>
              <a:buChar char=""/>
            </a:pPr>
            <a:r>
              <a:rPr b="0" lang="en-US" sz="2200" spc="-1" strike="noStrike">
                <a:solidFill>
                  <a:srgbClr val="0000ff"/>
                </a:solidFill>
                <a:latin typeface="Calibri"/>
              </a:rPr>
              <a:t> </a:t>
            </a:r>
            <a:r>
              <a:rPr b="0" lang="en-US" sz="2200" spc="-1" strike="noStrike">
                <a:latin typeface="Calibri"/>
              </a:rPr>
              <a:t>Η ορμή τους θ</a:t>
            </a:r>
            <a:r>
              <a:rPr b="0" lang="en-US" sz="2200" spc="-1" strike="noStrike">
                <a:latin typeface="Calibri"/>
              </a:rPr>
              <a:t>α είχε μιά αβεβαιότητα Δp της τάξης </a:t>
            </a:r>
            <a:r>
              <a:rPr b="1" lang="el-GR" sz="2200" spc="-1" strike="noStrike">
                <a:latin typeface="Calibri"/>
              </a:rPr>
              <a:t>Δ</a:t>
            </a:r>
            <a:r>
              <a:rPr b="1" lang="en-US" sz="2200" spc="-1" strike="noStrike">
                <a:latin typeface="Calibri"/>
              </a:rPr>
              <a:t>x </a:t>
            </a:r>
            <a:r>
              <a:rPr b="1" lang="el-GR" sz="2200" spc="-1" strike="noStrike">
                <a:latin typeface="Calibri"/>
              </a:rPr>
              <a:t>Δ</a:t>
            </a:r>
            <a:r>
              <a:rPr b="1" lang="en-US" sz="2200" spc="-1" strike="noStrike">
                <a:latin typeface="Calibri"/>
              </a:rPr>
              <a:t>p≥ħ → Δp ≥ ħ/Δx</a:t>
            </a:r>
            <a:r>
              <a:rPr b="0" lang="en-US" sz="2200" spc="-1" strike="noStrike">
                <a:latin typeface="Calibri"/>
              </a:rPr>
              <a:t>  </a:t>
            </a:r>
            <a:endParaRPr b="0" lang="en-GB" sz="2200" spc="-1" strike="noStrike">
              <a:latin typeface="Bitstream Vera Sans"/>
            </a:endParaRPr>
          </a:p>
          <a:p>
            <a:pPr>
              <a:lnSpc>
                <a:spcPct val="100000"/>
              </a:lnSpc>
              <a:buClr>
                <a:srgbClr val="ff0000"/>
              </a:buClr>
              <a:buFont typeface="Lucida Grande"/>
              <a:buChar char="?"/>
            </a:pPr>
            <a:r>
              <a:rPr b="0" lang="en-US" sz="2200" spc="-1" strike="noStrike">
                <a:latin typeface="Calibri"/>
              </a:rPr>
              <a:t>όπου Δx = οι διαστάσεις του πυρήνα ~ R    (R = 1.1 fm * Α</a:t>
            </a:r>
            <a:r>
              <a:rPr b="0" lang="en-US" sz="2200" spc="-1" strike="noStrike" baseline="101000">
                <a:latin typeface="Calibri"/>
              </a:rPr>
              <a:t>1/3</a:t>
            </a:r>
            <a:r>
              <a:rPr b="0" lang="en-US" sz="2200" spc="-1" strike="noStrike">
                <a:latin typeface="Calibri"/>
              </a:rPr>
              <a:t> = 4.4 fm , για </a:t>
            </a:r>
            <a:r>
              <a:rPr b="0" lang="en-US" sz="2200" spc="-1" strike="noStrike" baseline="30000">
                <a:solidFill>
                  <a:srgbClr val="000000"/>
                </a:solidFill>
                <a:latin typeface="Calibri"/>
              </a:rPr>
              <a:t>6 4</a:t>
            </a:r>
            <a:r>
              <a:rPr b="0" lang="en-US" sz="2200" spc="-1" strike="noStrike">
                <a:solidFill>
                  <a:srgbClr val="000000"/>
                </a:solidFill>
                <a:latin typeface="Calibri"/>
              </a:rPr>
              <a:t>Cu</a:t>
            </a:r>
            <a:r>
              <a:rPr b="0" lang="en-US" sz="2200" spc="-1" strike="noStrike">
                <a:latin typeface="Calibri"/>
              </a:rPr>
              <a:t>) </a:t>
            </a:r>
            <a:endParaRPr b="0" lang="en-GB" sz="2200" spc="-1" strike="noStrike">
              <a:latin typeface="Bitstream Vera Sans"/>
            </a:endParaRPr>
          </a:p>
          <a:p>
            <a:pPr>
              <a:lnSpc>
                <a:spcPct val="100000"/>
              </a:lnSpc>
              <a:buClr>
                <a:srgbClr val="ff0000"/>
              </a:buClr>
              <a:buFont typeface="Lucida Grande"/>
              <a:buChar char="?"/>
            </a:pPr>
            <a:endParaRPr b="0" lang="en-GB" sz="2200" spc="-1" strike="noStrike">
              <a:latin typeface="Bitstream Vera Sans"/>
            </a:endParaRPr>
          </a:p>
        </p:txBody>
      </p:sp>
      <mc:AlternateContent>
        <mc:Choice xmlns:a14="http://schemas.microsoft.com/office/drawing/2010/main" Requires="a14">
          <p:sp>
            <p:nvSpPr>
              <p:cNvPr id="360" name="Formula 3"/>
              <p:cNvSpPr txBox="1"/>
              <p:nvPr/>
            </p:nvSpPr>
            <p:spPr>
              <a:xfrm>
                <a:off x="772200" y="3130200"/>
                <a:ext cx="4259160" cy="613800"/>
              </a:xfrm>
              <a:prstGeom prst="rect">
                <a:avLst/>
              </a:prstGeom>
            </p:spPr>
            <p:txBody>
              <a:bodyPr/>
              <a:p>
                <a14:m>
                  <m:oMath xmlns:m="http://schemas.openxmlformats.org/officeDocument/2006/math">
                    <m:r>
                      <m:t xml:space="preserve">Δp</m:t>
                    </m:r>
                    <m:r>
                      <m:t xml:space="preserve">≥</m:t>
                    </m:r>
                    <m:f>
                      <m:num>
                        <m:r>
                          <m:t xml:space="preserve">ℏ</m:t>
                        </m:r>
                      </m:num>
                      <m:den>
                        <m:r>
                          <m:t xml:space="preserve">R</m:t>
                        </m:r>
                      </m:den>
                    </m:f>
                    <m:r>
                      <m:t xml:space="preserve">=</m:t>
                    </m:r>
                    <m:f>
                      <m:num>
                        <m:r>
                          <m:t xml:space="preserve">ℏ</m:t>
                        </m:r>
                        <m:r>
                          <m:t xml:space="preserve">c</m:t>
                        </m:r>
                      </m:num>
                      <m:den>
                        <m:r>
                          <m:t xml:space="preserve">Rc</m:t>
                        </m:r>
                      </m:den>
                    </m:f>
                    <m:r>
                      <m:t xml:space="preserve">=</m:t>
                    </m:r>
                    <m:f>
                      <m:num>
                        <m:r>
                          <m:t xml:space="preserve">197</m:t>
                        </m:r>
                        <m:r>
                          <m:t xml:space="preserve">MeV</m:t>
                        </m:r>
                        <m:r>
                          <m:t xml:space="preserve">fm</m:t>
                        </m:r>
                      </m:num>
                      <m:den>
                        <m:r>
                          <m:t xml:space="preserve">4.4</m:t>
                        </m:r>
                        <m:r>
                          <m:t xml:space="preserve">fm</m:t>
                        </m:r>
                        <m:r>
                          <m:t xml:space="preserve">c</m:t>
                        </m:r>
                      </m:den>
                    </m:f>
                    <m:r>
                      <m:t xml:space="preserve">≃</m:t>
                    </m:r>
                    <m:r>
                      <m:t xml:space="preserve">45</m:t>
                    </m:r>
                    <m:f>
                      <m:fPr>
                        <m:type m:val="lin"/>
                      </m:fPr>
                      <m:num>
                        <m:r>
                          <m:t xml:space="preserve">MeV</m:t>
                        </m:r>
                      </m:num>
                      <m:den>
                        <m:r>
                          <m:t xml:space="preserve">c</m:t>
                        </m:r>
                      </m:den>
                    </m:f>
                  </m:oMath>
                </a14:m>
              </a:p>
            </p:txBody>
          </p:sp>
        </mc:Choice>
        <mc:Fallback/>
      </mc:AlternateContent>
      <p:sp>
        <p:nvSpPr>
          <p:cNvPr id="361" name="CustomShape 4"/>
          <p:cNvSpPr/>
          <p:nvPr/>
        </p:nvSpPr>
        <p:spPr>
          <a:xfrm>
            <a:off x="156600" y="3873600"/>
            <a:ext cx="9923400" cy="3233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buClr>
                <a:srgbClr val="ff0000"/>
              </a:buClr>
              <a:buFont typeface="Lucida Grande"/>
              <a:buChar char="?"/>
            </a:pPr>
            <a:r>
              <a:rPr b="0" lang="en-US" sz="2200" spc="-1" strike="noStrike">
                <a:latin typeface="Calibri"/>
              </a:rPr>
              <a:t>→ </a:t>
            </a:r>
            <a:r>
              <a:rPr b="0" lang="en-US" sz="2200" spc="-1" strike="noStrike">
                <a:latin typeface="Calibri"/>
              </a:rPr>
              <a:t>Άρα,</a:t>
            </a:r>
            <a:r>
              <a:rPr b="0" lang="en-US" sz="2200" spc="-1" strike="noStrike">
                <a:solidFill>
                  <a:srgbClr val="0000ff"/>
                </a:solidFill>
                <a:latin typeface="Calibri"/>
              </a:rPr>
              <a:t> η ορμή (και η κινητική ενέργεια) τέτοιων ηλεκτρονίων θα έπρεπε να ήταν κατά  μέσο όρο </a:t>
            </a:r>
            <a:r>
              <a:rPr b="0" lang="en-US" sz="2200" spc="-1" strike="noStrike">
                <a:solidFill>
                  <a:srgbClr val="0000ff"/>
                </a:solidFill>
                <a:latin typeface="DejaVu Sans"/>
                <a:ea typeface="DejaVu Sans"/>
              </a:rPr>
              <a:t>~</a:t>
            </a:r>
            <a:r>
              <a:rPr b="0" lang="en-US" sz="2200" spc="-1" strike="noStrike">
                <a:solidFill>
                  <a:srgbClr val="0000ff"/>
                </a:solidFill>
                <a:latin typeface="Calibri"/>
              </a:rPr>
              <a:t>45 MeV</a:t>
            </a:r>
            <a:endParaRPr b="0" lang="en-GB" sz="2200" spc="-1" strike="noStrike">
              <a:latin typeface="Bitstream Vera Sans"/>
            </a:endParaRPr>
          </a:p>
          <a:p>
            <a:pPr lvl="1" marL="457200">
              <a:lnSpc>
                <a:spcPct val="100000"/>
              </a:lnSpc>
              <a:buClr>
                <a:srgbClr val="000000"/>
              </a:buClr>
              <a:buFont typeface="Arial"/>
              <a:buChar char="•"/>
            </a:pPr>
            <a:r>
              <a:rPr b="0" lang="en-US" sz="2200" spc="-1" strike="noStrike">
                <a:latin typeface="Calibri"/>
              </a:rPr>
              <a:t> </a:t>
            </a:r>
            <a:endParaRPr b="0" lang="en-GB" sz="2200" spc="-1" strike="noStrike">
              <a:latin typeface="Bitstream Vera Sans"/>
            </a:endParaRPr>
          </a:p>
          <a:p>
            <a:pPr lvl="1" marL="457200">
              <a:lnSpc>
                <a:spcPct val="100000"/>
              </a:lnSpc>
              <a:buClr>
                <a:srgbClr val="000000"/>
              </a:buClr>
              <a:buFont typeface="Arial"/>
              <a:buChar char="•"/>
            </a:pPr>
            <a:endParaRPr b="0" lang="en-GB" sz="2200" spc="-1" strike="noStrike">
              <a:latin typeface="Bitstream Vera Sans"/>
            </a:endParaRPr>
          </a:p>
          <a:p>
            <a:pPr>
              <a:lnSpc>
                <a:spcPct val="100000"/>
              </a:lnSpc>
              <a:buClr>
                <a:srgbClr val="ff0000"/>
              </a:buClr>
              <a:buFont typeface="Lucida Grande"/>
              <a:buChar char="?"/>
            </a:pPr>
            <a:r>
              <a:rPr b="0" lang="en-US" sz="2000" spc="-1" strike="noStrike">
                <a:solidFill>
                  <a:srgbClr val="ff0000"/>
                </a:solidFill>
                <a:latin typeface="Calibri"/>
              </a:rPr>
              <a:t>Οπότε κάποια από αυτά τα ηλεκτρόνια θα είχαν κινητικές ενέργεις πολύ μεγαλύτερες από το ~1 MeV μέγιστο που βλέπουμε... </a:t>
            </a:r>
            <a:endParaRPr b="0" lang="en-GB" sz="2000" spc="-1" strike="noStrike">
              <a:latin typeface="Bitstream Vera Sans"/>
            </a:endParaRPr>
          </a:p>
          <a:p>
            <a:pPr>
              <a:lnSpc>
                <a:spcPct val="100000"/>
              </a:lnSpc>
              <a:buClr>
                <a:srgbClr val="ff0000"/>
              </a:buClr>
              <a:buFont typeface="Lucida Grande"/>
              <a:buChar char="?"/>
            </a:pPr>
            <a:r>
              <a:rPr b="0" lang="en-US" sz="2000" spc="-1" strike="noStrike">
                <a:latin typeface="Calibri"/>
              </a:rPr>
              <a:t>→  </a:t>
            </a:r>
            <a:r>
              <a:rPr b="0" lang="en-US" sz="2000" spc="-1" strike="noStrike">
                <a:latin typeface="Calibri"/>
              </a:rPr>
              <a:t>άρα η υπόθεση ότι τα ηλεκτρόνια προυπήρχαν μέσα στον πυρήμα ΔΕΝ είναι καλή </a:t>
            </a:r>
            <a:endParaRPr b="0" lang="en-GB" sz="2000" spc="-1" strike="noStrike">
              <a:latin typeface="Bitstream Vera Sans"/>
            </a:endParaRPr>
          </a:p>
          <a:p>
            <a:pPr>
              <a:lnSpc>
                <a:spcPct val="100000"/>
              </a:lnSpc>
              <a:buClr>
                <a:srgbClr val="ff0000"/>
              </a:buClr>
              <a:buFont typeface="Lucida Grande"/>
              <a:buChar char="?"/>
            </a:pPr>
            <a:r>
              <a:rPr b="0" lang="en-US" sz="2000" spc="-1" strike="noStrike">
                <a:solidFill>
                  <a:srgbClr val="0000ff"/>
                </a:solidFill>
                <a:latin typeface="Calibri"/>
              </a:rPr>
              <a:t>→ </a:t>
            </a:r>
            <a:r>
              <a:rPr b="0" lang="en-US" sz="2000" spc="-1" strike="noStrike">
                <a:solidFill>
                  <a:srgbClr val="0000ff"/>
                </a:solidFill>
                <a:latin typeface="Calibri"/>
              </a:rPr>
              <a:t>έχουμε </a:t>
            </a:r>
            <a:r>
              <a:rPr b="1" lang="en-US" sz="2000" spc="-1" strike="noStrike">
                <a:solidFill>
                  <a:srgbClr val="0000ff"/>
                </a:solidFill>
                <a:latin typeface="Calibri"/>
              </a:rPr>
              <a:t>“κβαντομηχανική άρνηση”</a:t>
            </a:r>
            <a:r>
              <a:rPr b="0" lang="en-US" sz="2000" spc="-1" strike="noStrike">
                <a:solidFill>
                  <a:srgbClr val="0000ff"/>
                </a:solidFill>
                <a:latin typeface="Calibri"/>
              </a:rPr>
              <a:t> αυτής της υπόθεσης!</a:t>
            </a:r>
            <a:endParaRPr b="0" lang="en-GB" sz="2000" spc="-1" strike="noStrike">
              <a:latin typeface="Bitstream Vera Sans"/>
            </a:endParaRPr>
          </a:p>
          <a:p>
            <a:pPr lvl="1" marL="457200">
              <a:lnSpc>
                <a:spcPct val="100000"/>
              </a:lnSpc>
              <a:buClr>
                <a:srgbClr val="000000"/>
              </a:buClr>
              <a:buFont typeface="Arial"/>
              <a:buChar char="•"/>
            </a:pPr>
            <a:r>
              <a:rPr b="0" i="1" lang="en-US" sz="2000" spc="-1" strike="noStrike" u="sng">
                <a:uFillTx/>
                <a:latin typeface="Calibri"/>
              </a:rPr>
              <a:t> </a:t>
            </a:r>
            <a:r>
              <a:rPr b="0" i="1" lang="en-US" sz="2000" spc="-1" strike="noStrike" u="sng">
                <a:uFillTx/>
                <a:latin typeface="Calibri"/>
              </a:rPr>
              <a:t>Α</a:t>
            </a:r>
            <a:r>
              <a:rPr b="0" i="1" lang="el-GR" sz="2000" spc="-1" strike="noStrike" u="sng">
                <a:uFillTx/>
                <a:latin typeface="Calibri"/>
              </a:rPr>
              <a:t>πό πού προέρχονται λοιπόν τα ηλεκτρόνια της β-διάσπασης;</a:t>
            </a:r>
            <a:endParaRPr b="0" lang="en-GB" sz="2000" spc="-1" strike="noStrike">
              <a:latin typeface="Bitstream Vera Sans"/>
            </a:endParaRPr>
          </a:p>
        </p:txBody>
      </p:sp>
      <p:sp>
        <p:nvSpPr>
          <p:cNvPr id="362" name="TextShape 5"/>
          <p:cNvSpPr txBox="1"/>
          <p:nvPr/>
        </p:nvSpPr>
        <p:spPr>
          <a:xfrm>
            <a:off x="7192440" y="2514600"/>
            <a:ext cx="808560" cy="4987080"/>
          </a:xfrm>
          <a:prstGeom prst="rect">
            <a:avLst/>
          </a:prstGeom>
          <a:noFill/>
          <a:ln>
            <a:noFill/>
          </a:ln>
        </p:spPr>
        <p:txBody>
          <a:bodyPr lIns="90000" rIns="90000" tIns="45000" bIns="45000"/>
          <a:p>
            <a:pPr>
              <a:lnSpc>
                <a:spcPct val="100000"/>
              </a:lnSpc>
            </a:pPr>
            <a:r>
              <a:rPr b="0" lang="en-US" sz="2200" spc="-1" strike="noStrike" baseline="30000">
                <a:solidFill>
                  <a:srgbClr val="0000ff"/>
                </a:solidFill>
                <a:latin typeface="Calibri"/>
              </a:rPr>
              <a:t>6 4</a:t>
            </a:r>
            <a:r>
              <a:rPr b="0" lang="en-US" sz="2200" spc="-1" strike="noStrike">
                <a:solidFill>
                  <a:srgbClr val="0000ff"/>
                </a:solidFill>
                <a:latin typeface="Calibri"/>
              </a:rPr>
              <a:t>Cu</a:t>
            </a:r>
            <a:endParaRPr b="0" lang="en-GB" sz="2200" spc="-1" strike="noStrike">
              <a:latin typeface="Bitstream Vera Sans"/>
            </a:endParaRPr>
          </a:p>
        </p:txBody>
      </p:sp>
      <mc:AlternateContent>
        <mc:Choice xmlns:a14="http://schemas.microsoft.com/office/drawing/2010/main" Requires="a14">
          <p:sp>
            <p:nvSpPr>
              <p:cNvPr id="363" name="Formula 6"/>
              <p:cNvSpPr txBox="1"/>
              <p:nvPr/>
            </p:nvSpPr>
            <p:spPr>
              <a:xfrm>
                <a:off x="2286000" y="4705920"/>
                <a:ext cx="6041520" cy="323280"/>
              </a:xfrm>
              <a:prstGeom prst="rect">
                <a:avLst/>
              </a:prstGeom>
            </p:spPr>
            <p:txBody>
              <a:bodyPr/>
              <a:p>
                <a14:m>
                  <m:oMath xmlns:m="http://schemas.openxmlformats.org/officeDocument/2006/math">
                    <m:sSup>
                      <m:e>
                        <m:d>
                          <m:dPr>
                            <m:begChr m:val="("/>
                            <m:endChr m:val=")"/>
                          </m:dPr>
                          <m:e>
                            <m:r>
                              <m:t xml:space="preserve">Δp</m:t>
                            </m:r>
                          </m:e>
                        </m:d>
                      </m:e>
                      <m:sup>
                        <m:r>
                          <m:t xml:space="preserve">2</m:t>
                        </m:r>
                      </m:sup>
                    </m:sSup>
                    <m:r>
                      <m:t xml:space="preserve">=</m:t>
                    </m:r>
                    <m:r>
                      <m:rPr>
                        <m:lit/>
                        <m:nor/>
                      </m:rPr>
                      <m:t xml:space="preserve">&lt;</m:t>
                    </m:r>
                    <m:sSup>
                      <m:e>
                        <m:r>
                          <m:t xml:space="preserve">p</m:t>
                        </m:r>
                      </m:e>
                      <m:sup>
                        <m:r>
                          <m:t xml:space="preserve">2</m:t>
                        </m:r>
                      </m:sup>
                    </m:sSup>
                    <m:r>
                      <m:t xml:space="preserve">&gt;</m:t>
                    </m:r>
                    <m:r>
                      <m:t xml:space="preserve">−</m:t>
                    </m:r>
                    <m:r>
                      <m:rPr>
                        <m:lit/>
                        <m:nor/>
                      </m:rPr>
                      <m:t xml:space="preserve">&lt;</m:t>
                    </m:r>
                    <m:r>
                      <m:t xml:space="preserve">p</m:t>
                    </m:r>
                    <m:sSup>
                      <m:e>
                        <m:r>
                          <m:t xml:space="preserve">&gt;</m:t>
                        </m:r>
                      </m:e>
                      <m:sup>
                        <m:r>
                          <m:t xml:space="preserve">2</m:t>
                        </m:r>
                      </m:sup>
                    </m:sSup>
                    <m:r>
                      <m:rPr>
                        <m:lit/>
                        <m:nor/>
                      </m:rPr>
                      <m:t xml:space="preserve"/>
                    </m:r>
                    <m:r>
                      <m:t xml:space="preserve">=</m:t>
                    </m:r>
                    <m:r>
                      <m:rPr>
                        <m:lit/>
                        <m:nor/>
                      </m:rPr>
                      <m:t xml:space="preserve">&lt;</m:t>
                    </m:r>
                    <m:sSup>
                      <m:e>
                        <m:r>
                          <m:t xml:space="preserve">p</m:t>
                        </m:r>
                      </m:e>
                      <m:sup>
                        <m:r>
                          <m:t xml:space="preserve">2</m:t>
                        </m:r>
                      </m:sup>
                    </m:sSup>
                    <m:r>
                      <m:rPr>
                        <m:lit/>
                        <m:nor/>
                      </m:rPr>
                      <m:t xml:space="preserve">&gt;</m:t>
                    </m:r>
                    <m:r>
                      <m:t xml:space="preserve">→</m:t>
                    </m:r>
                    <m:r>
                      <m:rPr>
                        <m:lit/>
                        <m:nor/>
                      </m:rPr>
                      <m:t xml:space="preserve">&lt;</m:t>
                    </m:r>
                    <m:d>
                      <m:dPr>
                        <m:begChr m:val="|"/>
                        <m:endChr m:val="|"/>
                      </m:dPr>
                      <m:e>
                        <m:r>
                          <m:t xml:space="preserve">p</m:t>
                        </m:r>
                      </m:e>
                    </m:d>
                    <m:r>
                      <m:rPr>
                        <m:lit/>
                        <m:nor/>
                      </m:rPr>
                      <m:t xml:space="preserve">&gt;</m:t>
                    </m:r>
                    <m:r>
                      <m:t xml:space="preserve">=</m:t>
                    </m:r>
                    <m:d>
                      <m:dPr>
                        <m:begChr m:val="("/>
                        <m:endChr m:val=")"/>
                      </m:dPr>
                      <m:e>
                        <m:r>
                          <m:t xml:space="preserve">Δp</m:t>
                        </m:r>
                      </m:e>
                    </m:d>
                    <m:r>
                      <m:t xml:space="preserve">=</m:t>
                    </m:r>
                    <m:r>
                      <m:t xml:space="preserve">45</m:t>
                    </m:r>
                    <m:f>
                      <m:fPr>
                        <m:type m:val="lin"/>
                      </m:fPr>
                      <m:num>
                        <m:r>
                          <m:t xml:space="preserve">MeV</m:t>
                        </m:r>
                      </m:num>
                      <m:den>
                        <m:sSup>
                          <m:e>
                            <m:r>
                              <m:t xml:space="preserve">c</m:t>
                            </m:r>
                          </m:e>
                          <m:sup>
                            <m:r>
                              <m:t xml:space="preserve">2</m:t>
                            </m:r>
                          </m:sup>
                        </m:sSup>
                      </m:den>
                    </m:f>
                  </m:oMath>
                </a14:m>
              </a:p>
            </p:txBody>
          </p:sp>
        </mc:Choice>
        <mc:Fallback/>
      </mc:AlternateContent>
      <p:sp>
        <p:nvSpPr>
          <p:cNvPr id="364" name="TextShape 7"/>
          <p:cNvSpPr txBox="1"/>
          <p:nvPr/>
        </p:nvSpPr>
        <p:spPr>
          <a:xfrm>
            <a:off x="9048600" y="5945400"/>
            <a:ext cx="587520" cy="1276200"/>
          </a:xfrm>
          <a:prstGeom prst="rect">
            <a:avLst/>
          </a:prstGeom>
          <a:noFill/>
          <a:ln>
            <a:noFill/>
          </a:ln>
        </p:spPr>
        <p:txBody>
          <a:bodyPr lIns="90000" rIns="90000" tIns="45000" bIns="45000"/>
          <a:p>
            <a:r>
              <a:rPr b="0" lang="en-GB" sz="8000" spc="-1" strike="noStrike">
                <a:solidFill>
                  <a:srgbClr val="ff0000"/>
                </a:solidFill>
                <a:latin typeface="Bitstream Vera Sans"/>
              </a:rPr>
              <a:t>!</a:t>
            </a:r>
            <a:endParaRPr b="0" lang="en-GB" sz="8000" spc="-1" strike="noStrike">
              <a:latin typeface="Bitstream Vera Sans"/>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237240" y="2514600"/>
            <a:ext cx="9592560" cy="914400"/>
          </a:xfrm>
          <a:prstGeom prst="rect">
            <a:avLst/>
          </a:prstGeom>
          <a:noFill/>
          <a:ln w="54720">
            <a:solidFill>
              <a:srgbClr val="666699"/>
            </a:solidFill>
            <a:round/>
          </a:ln>
        </p:spPr>
        <p:txBody>
          <a:bodyPr lIns="0" rIns="0" tIns="0" bIns="0" anchor="ctr"/>
          <a:p>
            <a:pPr algn="ctr"/>
            <a:r>
              <a:rPr b="0" lang="en-GB" sz="3600" spc="-1" strike="noStrike">
                <a:solidFill>
                  <a:srgbClr val="0000ff"/>
                </a:solidFill>
                <a:latin typeface="Bitstream Vera Sans"/>
              </a:rPr>
              <a:t>2) β-διάσπαση  και νετρίνα</a:t>
            </a:r>
            <a:endParaRPr b="0" lang="en-GB" sz="3600" spc="-1" strike="noStrike">
              <a:latin typeface="Bitstream Vera Sans"/>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349560" y="4993200"/>
            <a:ext cx="9444240" cy="1985400"/>
          </a:xfrm>
          <a:prstGeom prst="rect">
            <a:avLst/>
          </a:prstGeom>
          <a:solidFill>
            <a:srgbClr val="e6ff00"/>
          </a:solidFill>
          <a:ln>
            <a:noFill/>
          </a:ln>
        </p:spPr>
      </p:sp>
      <p:sp>
        <p:nvSpPr>
          <p:cNvPr id="367" name="TextShape 2"/>
          <p:cNvSpPr txBox="1"/>
          <p:nvPr/>
        </p:nvSpPr>
        <p:spPr>
          <a:xfrm>
            <a:off x="504000" y="157320"/>
            <a:ext cx="9071640" cy="613080"/>
          </a:xfrm>
          <a:prstGeom prst="rect">
            <a:avLst/>
          </a:prstGeom>
          <a:solidFill>
            <a:srgbClr val="00ffff"/>
          </a:solidFill>
          <a:ln w="54720">
            <a:noFill/>
          </a:ln>
        </p:spPr>
        <p:txBody>
          <a:bodyPr lIns="0" rIns="0" tIns="0" bIns="0" anchor="ctr"/>
          <a:p>
            <a:pPr algn="ctr"/>
            <a:r>
              <a:rPr b="0" lang="en-GB" sz="3600" spc="-1" strike="noStrike">
                <a:latin typeface="Bitstream Vera Sans"/>
              </a:rPr>
              <a:t>Pauli (1930) : υπόθεση νετρίνων </a:t>
            </a:r>
            <a:endParaRPr b="0" lang="en-GB" sz="3600" spc="-1" strike="noStrike">
              <a:latin typeface="Bitstream Vera Sans"/>
            </a:endParaRPr>
          </a:p>
        </p:txBody>
      </p:sp>
      <p:grpSp>
        <p:nvGrpSpPr>
          <p:cNvPr id="368" name="Group 3"/>
          <p:cNvGrpSpPr/>
          <p:nvPr/>
        </p:nvGrpSpPr>
        <p:grpSpPr>
          <a:xfrm>
            <a:off x="434160" y="1119240"/>
            <a:ext cx="7977240" cy="2329920"/>
            <a:chOff x="434160" y="1119240"/>
            <a:chExt cx="7977240" cy="2329920"/>
          </a:xfrm>
        </p:grpSpPr>
        <p:sp>
          <p:nvSpPr>
            <p:cNvPr id="369" name="CustomShape 4"/>
            <p:cNvSpPr/>
            <p:nvPr/>
          </p:nvSpPr>
          <p:spPr>
            <a:xfrm>
              <a:off x="434160" y="1119240"/>
              <a:ext cx="7977240" cy="2329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500"/>
                </a:spcBef>
              </a:pPr>
              <a:r>
                <a:rPr b="0" lang="en-US" sz="2400" spc="-1" strike="noStrike">
                  <a:latin typeface="Calibri"/>
                </a:rPr>
                <a:t>(Z,A) </a:t>
              </a:r>
              <a:r>
                <a:rPr b="0" lang="el-GR" sz="2400" spc="-1" strike="noStrike">
                  <a:latin typeface="Calibri"/>
                </a:rPr>
                <a:t>  </a:t>
              </a:r>
              <a:r>
                <a:rPr b="0" lang="en-US" sz="2400" spc="-1" strike="noStrike">
                  <a:latin typeface="Calibri"/>
                  <a:ea typeface="Times New Roman"/>
                </a:rPr>
                <a:t>→ </a:t>
              </a:r>
              <a:r>
                <a:rPr b="0" lang="el-GR" sz="2400" spc="-1" strike="noStrike">
                  <a:latin typeface="Calibri"/>
                  <a:ea typeface="Times New Roman"/>
                </a:rPr>
                <a:t> </a:t>
              </a:r>
              <a:r>
                <a:rPr b="0" lang="en-US" sz="2400" spc="-1" strike="noStrike">
                  <a:latin typeface="Calibri"/>
                </a:rPr>
                <a:t>(Z+1, A) +</a:t>
              </a:r>
              <a:r>
                <a:rPr b="0" lang="el-GR" sz="2400" spc="-1" strike="noStrike">
                  <a:latin typeface="Calibri"/>
                </a:rPr>
                <a:t>  </a:t>
              </a:r>
              <a:r>
                <a:rPr b="0" lang="en-US" sz="2400" spc="-1" strike="noStrike">
                  <a:latin typeface="Calibri"/>
                </a:rPr>
                <a:t>e</a:t>
              </a:r>
              <a:r>
                <a:rPr b="0" lang="en-US" sz="2400" spc="-1" strike="noStrike" baseline="30000">
                  <a:latin typeface="Calibri"/>
                </a:rPr>
                <a:t>-</a:t>
              </a:r>
              <a:r>
                <a:rPr b="0" lang="en-US" sz="2400" spc="-1" strike="noStrike">
                  <a:latin typeface="Calibri"/>
                </a:rPr>
                <a:t> + </a:t>
              </a:r>
              <a:r>
                <a:rPr b="0" lang="el-GR" sz="2400" spc="-1" strike="noStrike">
                  <a:latin typeface="Calibri"/>
                </a:rPr>
                <a:t> ν</a:t>
              </a:r>
              <a:r>
                <a:rPr b="0" lang="en-US" sz="2400" spc="-1" strike="noStrike" baseline="-25000">
                  <a:latin typeface="Calibri"/>
                </a:rPr>
                <a:t>e</a:t>
              </a:r>
              <a:endParaRPr b="0" lang="en-GB" sz="2400" spc="-1" strike="noStrike">
                <a:latin typeface="Bitstream Vera Sans"/>
              </a:endParaRPr>
            </a:p>
            <a:p>
              <a:pPr>
                <a:lnSpc>
                  <a:spcPct val="100000"/>
                </a:lnSpc>
                <a:spcBef>
                  <a:spcPts val="1500"/>
                </a:spcBef>
              </a:pPr>
              <a:r>
                <a:rPr b="0" lang="en-US" sz="2400" spc="-1" strike="noStrike">
                  <a:latin typeface="Calibri"/>
                </a:rPr>
                <a:t>(Z</a:t>
              </a:r>
              <a:r>
                <a:rPr b="0" lang="el-GR" sz="2400" spc="-1" strike="noStrike">
                  <a:latin typeface="Calibri"/>
                </a:rPr>
                <a:t>’</a:t>
              </a:r>
              <a:r>
                <a:rPr b="0" lang="en-US" sz="2400" spc="-1" strike="noStrike">
                  <a:latin typeface="Calibri"/>
                </a:rPr>
                <a:t>,A’) → (Z’-1, A’) + </a:t>
              </a:r>
              <a:r>
                <a:rPr b="0" lang="el-GR" sz="2400" spc="-1" strike="noStrike">
                  <a:latin typeface="Calibri"/>
                </a:rPr>
                <a:t> </a:t>
              </a:r>
              <a:r>
                <a:rPr b="0" lang="en-US" sz="2400" spc="-1" strike="noStrike">
                  <a:latin typeface="Calibri"/>
                </a:rPr>
                <a:t>e</a:t>
              </a:r>
              <a:r>
                <a:rPr b="0" lang="en-US" sz="2400" spc="-1" strike="noStrike" baseline="30000">
                  <a:latin typeface="Calibri"/>
                </a:rPr>
                <a:t>+</a:t>
              </a:r>
              <a:r>
                <a:rPr b="0" lang="en-US" sz="2400" spc="-1" strike="noStrike">
                  <a:latin typeface="Calibri"/>
                </a:rPr>
                <a:t> + </a:t>
              </a:r>
              <a:r>
                <a:rPr b="0" lang="el-GR" sz="2400" spc="-1" strike="noStrike">
                  <a:latin typeface="Calibri"/>
                </a:rPr>
                <a:t>ν</a:t>
              </a:r>
              <a:r>
                <a:rPr b="0" lang="en-US" sz="2400" spc="-1" strike="noStrike" baseline="-25000">
                  <a:latin typeface="Calibri"/>
                </a:rPr>
                <a:t>e</a:t>
              </a:r>
              <a:endParaRPr b="0" lang="en-GB" sz="2400" spc="-1" strike="noStrike">
                <a:latin typeface="Bitstream Vera Sans"/>
              </a:endParaRPr>
            </a:p>
            <a:p>
              <a:pPr>
                <a:lnSpc>
                  <a:spcPct val="100000"/>
                </a:lnSpc>
                <a:spcBef>
                  <a:spcPts val="1500"/>
                </a:spcBef>
              </a:pPr>
              <a:endParaRPr b="0" lang="en-GB" sz="2400" spc="-1" strike="noStrike">
                <a:latin typeface="Bitstream Vera Sans"/>
              </a:endParaRPr>
            </a:p>
            <a:p>
              <a:pPr>
                <a:lnSpc>
                  <a:spcPct val="100000"/>
                </a:lnSpc>
                <a:spcBef>
                  <a:spcPts val="1500"/>
                </a:spcBef>
              </a:pPr>
              <a:endParaRPr b="0" lang="en-GB" sz="2400" spc="-1" strike="noStrike">
                <a:latin typeface="Bitstream Vera Sans"/>
              </a:endParaRPr>
            </a:p>
          </p:txBody>
        </p:sp>
        <p:sp>
          <p:nvSpPr>
            <p:cNvPr id="370" name="Line 5"/>
            <p:cNvSpPr/>
            <p:nvPr/>
          </p:nvSpPr>
          <p:spPr>
            <a:xfrm>
              <a:off x="4714560" y="1263960"/>
              <a:ext cx="195120" cy="0"/>
            </a:xfrm>
            <a:prstGeom prst="line">
              <a:avLst/>
            </a:prstGeom>
            <a:ln w="28440">
              <a:solidFill>
                <a:srgbClr val="000000"/>
              </a:solidFill>
              <a:miter/>
            </a:ln>
          </p:spPr>
          <p:style>
            <a:lnRef idx="0"/>
            <a:fillRef idx="0"/>
            <a:effectRef idx="0"/>
            <a:fontRef idx="minor"/>
          </p:style>
        </p:sp>
      </p:grpSp>
      <p:sp>
        <p:nvSpPr>
          <p:cNvPr id="371" name="CustomShape 6"/>
          <p:cNvSpPr/>
          <p:nvPr/>
        </p:nvSpPr>
        <p:spPr>
          <a:xfrm>
            <a:off x="434160" y="700200"/>
            <a:ext cx="691200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247"/>
              </a:spcBef>
            </a:pPr>
            <a:r>
              <a:rPr b="0" lang="el-GR" sz="2200" spc="-1" strike="noStrike">
                <a:solidFill>
                  <a:srgbClr val="0000ff"/>
                </a:solidFill>
                <a:latin typeface="Calibri"/>
              </a:rPr>
              <a:t>Προσπάθεια να εξηγηθεί η β-διάσπαση</a:t>
            </a:r>
            <a:endParaRPr b="0" lang="en-GB" sz="2200" spc="-1" strike="noStrike">
              <a:latin typeface="Bitstream Vera Sans"/>
            </a:endParaRPr>
          </a:p>
        </p:txBody>
      </p:sp>
      <p:grpSp>
        <p:nvGrpSpPr>
          <p:cNvPr id="372" name="Group 7"/>
          <p:cNvGrpSpPr/>
          <p:nvPr/>
        </p:nvGrpSpPr>
        <p:grpSpPr>
          <a:xfrm>
            <a:off x="662760" y="2753640"/>
            <a:ext cx="3176640" cy="1723320"/>
            <a:chOff x="662760" y="2753640"/>
            <a:chExt cx="3176640" cy="1723320"/>
          </a:xfrm>
        </p:grpSpPr>
        <p:sp>
          <p:nvSpPr>
            <p:cNvPr id="373" name="CustomShape 8"/>
            <p:cNvSpPr/>
            <p:nvPr/>
          </p:nvSpPr>
          <p:spPr>
            <a:xfrm>
              <a:off x="662760" y="2753640"/>
              <a:ext cx="3176640" cy="1723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500"/>
                </a:spcBef>
              </a:pPr>
              <a:r>
                <a:rPr b="0" lang="en-US" sz="2400" spc="-1" strike="noStrike">
                  <a:latin typeface="Calibri"/>
                </a:rPr>
                <a:t>n </a:t>
              </a:r>
              <a:r>
                <a:rPr b="0" lang="en-US" sz="2400" spc="-1" strike="noStrike">
                  <a:latin typeface="Calibri"/>
                  <a:ea typeface="Times New Roman"/>
                </a:rPr>
                <a:t>→ </a:t>
              </a:r>
              <a:r>
                <a:rPr b="0" lang="en-US" sz="2400" spc="-1" strike="noStrike">
                  <a:latin typeface="Calibri"/>
                </a:rPr>
                <a:t>p + e</a:t>
              </a:r>
              <a:r>
                <a:rPr b="0" lang="en-US" sz="2400" spc="-1" strike="noStrike" baseline="30000">
                  <a:latin typeface="Calibri"/>
                </a:rPr>
                <a:t>-</a:t>
              </a:r>
              <a:r>
                <a:rPr b="0" lang="en-US" sz="2400" spc="-1" strike="noStrike">
                  <a:latin typeface="Calibri"/>
                </a:rPr>
                <a:t> + </a:t>
              </a:r>
              <a:r>
                <a:rPr b="0" lang="el-GR" sz="2400" spc="-1" strike="noStrike">
                  <a:latin typeface="Calibri"/>
                </a:rPr>
                <a:t> ν</a:t>
              </a:r>
              <a:r>
                <a:rPr b="0" lang="en-US" sz="2400" spc="-1" strike="noStrike" baseline="-25000">
                  <a:latin typeface="Calibri"/>
                </a:rPr>
                <a:t>e</a:t>
              </a:r>
              <a:endParaRPr b="0" lang="en-GB" sz="2400" spc="-1" strike="noStrike">
                <a:latin typeface="Bitstream Vera Sans"/>
              </a:endParaRPr>
            </a:p>
            <a:p>
              <a:pPr>
                <a:lnSpc>
                  <a:spcPct val="100000"/>
                </a:lnSpc>
                <a:spcBef>
                  <a:spcPts val="1500"/>
                </a:spcBef>
              </a:pPr>
              <a:r>
                <a:rPr b="0" lang="en-US" sz="2400" spc="-1" strike="noStrike">
                  <a:latin typeface="Calibri"/>
                </a:rPr>
                <a:t>p → n + e</a:t>
              </a:r>
              <a:r>
                <a:rPr b="0" lang="en-US" sz="2400" spc="-1" strike="noStrike" baseline="30000">
                  <a:latin typeface="Calibri"/>
                </a:rPr>
                <a:t>+</a:t>
              </a:r>
              <a:r>
                <a:rPr b="0" lang="en-US" sz="2400" spc="-1" strike="noStrike">
                  <a:latin typeface="Calibri"/>
                </a:rPr>
                <a:t> + </a:t>
              </a:r>
              <a:r>
                <a:rPr b="0" lang="el-GR" sz="2400" spc="-1" strike="noStrike">
                  <a:latin typeface="Calibri"/>
                </a:rPr>
                <a:t>ν</a:t>
              </a:r>
              <a:r>
                <a:rPr b="0" lang="en-US" sz="2400" spc="-1" strike="noStrike" baseline="-25000">
                  <a:latin typeface="Calibri"/>
                </a:rPr>
                <a:t>e</a:t>
              </a:r>
              <a:endParaRPr b="0" lang="en-GB" sz="2400" spc="-1" strike="noStrike">
                <a:latin typeface="Bitstream Vera Sans"/>
              </a:endParaRPr>
            </a:p>
            <a:p>
              <a:pPr>
                <a:lnSpc>
                  <a:spcPct val="100000"/>
                </a:lnSpc>
                <a:spcBef>
                  <a:spcPts val="1500"/>
                </a:spcBef>
              </a:pPr>
              <a:endParaRPr b="0" lang="en-GB" sz="2400" spc="-1" strike="noStrike">
                <a:latin typeface="Bitstream Vera Sans"/>
              </a:endParaRPr>
            </a:p>
          </p:txBody>
        </p:sp>
        <p:sp>
          <p:nvSpPr>
            <p:cNvPr id="374" name="Line 9"/>
            <p:cNvSpPr/>
            <p:nvPr/>
          </p:nvSpPr>
          <p:spPr>
            <a:xfrm>
              <a:off x="2802600" y="2896200"/>
              <a:ext cx="181440" cy="1800"/>
            </a:xfrm>
            <a:prstGeom prst="line">
              <a:avLst/>
            </a:prstGeom>
            <a:ln w="28440">
              <a:solidFill>
                <a:srgbClr val="000000"/>
              </a:solidFill>
              <a:miter/>
            </a:ln>
          </p:spPr>
          <p:style>
            <a:lnRef idx="0"/>
            <a:fillRef idx="0"/>
            <a:effectRef idx="0"/>
            <a:fontRef idx="minor"/>
          </p:style>
        </p:sp>
      </p:grpSp>
      <p:sp>
        <p:nvSpPr>
          <p:cNvPr id="375" name="CustomShape 10"/>
          <p:cNvSpPr/>
          <p:nvPr/>
        </p:nvSpPr>
        <p:spPr>
          <a:xfrm>
            <a:off x="342000" y="2293200"/>
            <a:ext cx="691200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247"/>
              </a:spcBef>
            </a:pPr>
            <a:r>
              <a:rPr b="0" lang="el-GR" sz="2200" spc="-1" strike="noStrike">
                <a:solidFill>
                  <a:srgbClr val="0000ff"/>
                </a:solidFill>
                <a:latin typeface="Calibri"/>
              </a:rPr>
              <a:t>Είναι η διάσπαση δέσμιων στον πυρήνα </a:t>
            </a:r>
            <a:r>
              <a:rPr b="0" lang="en-US" sz="2200" spc="-1" strike="noStrike">
                <a:solidFill>
                  <a:srgbClr val="0000ff"/>
                </a:solidFill>
                <a:latin typeface="Calibri"/>
              </a:rPr>
              <a:t>p</a:t>
            </a:r>
            <a:r>
              <a:rPr b="0" lang="el-GR" sz="2200" spc="-1" strike="noStrike">
                <a:solidFill>
                  <a:srgbClr val="0000ff"/>
                </a:solidFill>
                <a:latin typeface="Calibri"/>
              </a:rPr>
              <a:t> και </a:t>
            </a:r>
            <a:r>
              <a:rPr b="0" lang="en-US" sz="2200" spc="-1" strike="noStrike">
                <a:solidFill>
                  <a:srgbClr val="0000ff"/>
                </a:solidFill>
                <a:latin typeface="Calibri"/>
              </a:rPr>
              <a:t>n </a:t>
            </a:r>
            <a:endParaRPr b="0" lang="en-GB" sz="2200" spc="-1" strike="noStrike">
              <a:latin typeface="Bitstream Vera Sans"/>
            </a:endParaRPr>
          </a:p>
        </p:txBody>
      </p:sp>
      <p:sp>
        <p:nvSpPr>
          <p:cNvPr id="376" name="CustomShape 11"/>
          <p:cNvSpPr/>
          <p:nvPr/>
        </p:nvSpPr>
        <p:spPr>
          <a:xfrm>
            <a:off x="361800" y="3961080"/>
            <a:ext cx="9036000" cy="3010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247"/>
              </a:spcBef>
            </a:pPr>
            <a:r>
              <a:rPr b="0" lang="el-GR" sz="2400" spc="-1" strike="noStrike">
                <a:solidFill>
                  <a:srgbClr val="0000ff"/>
                </a:solidFill>
                <a:latin typeface="Calibri"/>
              </a:rPr>
              <a:t>Μόνο το ελεύθερο </a:t>
            </a:r>
            <a:r>
              <a:rPr b="0" lang="en-US" sz="2400" spc="-1" strike="noStrike">
                <a:solidFill>
                  <a:srgbClr val="0000ff"/>
                </a:solidFill>
                <a:latin typeface="Calibri"/>
              </a:rPr>
              <a:t>n </a:t>
            </a:r>
            <a:r>
              <a:rPr b="0" lang="el-GR" sz="2400" spc="-1" strike="noStrike">
                <a:solidFill>
                  <a:srgbClr val="0000ff"/>
                </a:solidFill>
                <a:latin typeface="Calibri"/>
              </a:rPr>
              <a:t>μπορεί να διασπαστεί  </a:t>
            </a:r>
            <a:r>
              <a:rPr b="0" lang="en-US" sz="2400" spc="-1" strike="noStrike">
                <a:solidFill>
                  <a:srgbClr val="0000ff"/>
                </a:solidFill>
                <a:latin typeface="Calibri"/>
              </a:rPr>
              <a:t>m</a:t>
            </a:r>
            <a:r>
              <a:rPr b="0" lang="en-US" sz="2400" spc="-1" strike="noStrike" baseline="-25000">
                <a:solidFill>
                  <a:srgbClr val="0000ff"/>
                </a:solidFill>
                <a:latin typeface="Calibri"/>
              </a:rPr>
              <a:t>n</a:t>
            </a:r>
            <a:r>
              <a:rPr b="0" lang="en-US" sz="2400" spc="-1" strike="noStrike">
                <a:solidFill>
                  <a:srgbClr val="0000ff"/>
                </a:solidFill>
                <a:latin typeface="Calibri"/>
              </a:rPr>
              <a:t>&gt;(m</a:t>
            </a:r>
            <a:r>
              <a:rPr b="0" lang="en-US" sz="2400" spc="-1" strike="noStrike" baseline="-25000">
                <a:solidFill>
                  <a:srgbClr val="0000ff"/>
                </a:solidFill>
                <a:latin typeface="Calibri"/>
              </a:rPr>
              <a:t>p</a:t>
            </a:r>
            <a:r>
              <a:rPr b="0" lang="en-US" sz="2400" spc="-1" strike="noStrike">
                <a:solidFill>
                  <a:srgbClr val="0000ff"/>
                </a:solidFill>
                <a:latin typeface="Calibri"/>
              </a:rPr>
              <a:t>+m</a:t>
            </a:r>
            <a:r>
              <a:rPr b="0" lang="en-US" sz="2400" spc="-1" strike="noStrike" baseline="-25000">
                <a:solidFill>
                  <a:srgbClr val="0000ff"/>
                </a:solidFill>
                <a:latin typeface="Calibri"/>
              </a:rPr>
              <a:t>e</a:t>
            </a:r>
            <a:r>
              <a:rPr b="0" lang="en-US" sz="2400" spc="-1" strike="noStrike">
                <a:solidFill>
                  <a:srgbClr val="0000ff"/>
                </a:solidFill>
                <a:latin typeface="Calibri"/>
              </a:rPr>
              <a:t>), μέσος χρόνος ζωής, τ  = 885.7</a:t>
            </a:r>
            <a:r>
              <a:rPr b="0" lang="en-US" sz="2400" spc="-1" strike="noStrike" baseline="-25000">
                <a:solidFill>
                  <a:srgbClr val="0000ff"/>
                </a:solidFill>
                <a:latin typeface="Calibri"/>
              </a:rPr>
              <a:t> </a:t>
            </a:r>
            <a:r>
              <a:rPr b="0" lang="en-US" sz="2400" spc="-1" strike="noStrike">
                <a:solidFill>
                  <a:srgbClr val="0000ff"/>
                </a:solidFill>
                <a:latin typeface="Calibri"/>
              </a:rPr>
              <a:t>±</a:t>
            </a:r>
            <a:r>
              <a:rPr b="0" lang="en-US" sz="2400" spc="-1" strike="noStrike" baseline="-25000">
                <a:solidFill>
                  <a:srgbClr val="0000ff"/>
                </a:solidFill>
                <a:latin typeface="Calibri"/>
              </a:rPr>
              <a:t> </a:t>
            </a:r>
            <a:r>
              <a:rPr b="0" lang="en-US" sz="2400" spc="-1" strike="noStrike">
                <a:solidFill>
                  <a:srgbClr val="0000ff"/>
                </a:solidFill>
                <a:latin typeface="Calibri"/>
              </a:rPr>
              <a:t>0.8 s ~ 15 min</a:t>
            </a:r>
            <a:endParaRPr b="0" lang="en-GB" sz="2400" spc="-1" strike="noStrike">
              <a:latin typeface="Bitstream Vera Sans"/>
            </a:endParaRPr>
          </a:p>
          <a:p>
            <a:pPr>
              <a:lnSpc>
                <a:spcPct val="100000"/>
              </a:lnSpc>
              <a:spcBef>
                <a:spcPts val="1247"/>
              </a:spcBef>
            </a:pPr>
            <a:r>
              <a:rPr b="0" lang="en-US" sz="2400" spc="-1" strike="noStrike">
                <a:solidFill>
                  <a:srgbClr val="ff0000"/>
                </a:solidFill>
                <a:latin typeface="Calibri"/>
              </a:rPr>
              <a:t>Το ελεύθερο πρωτόνιο ΔΕΝ μπορεί να διασπαστεί, γιατί έχει μικρότερη μάζα απ' όση χρειάζεται:</a:t>
            </a:r>
            <a:endParaRPr b="0" lang="en-GB" sz="2400" spc="-1" strike="noStrike">
              <a:latin typeface="Bitstream Vera Sans"/>
            </a:endParaRPr>
          </a:p>
          <a:p>
            <a:pPr>
              <a:lnSpc>
                <a:spcPct val="100000"/>
              </a:lnSpc>
              <a:spcBef>
                <a:spcPts val="1247"/>
              </a:spcBef>
            </a:pPr>
            <a:r>
              <a:rPr b="0" lang="en-US" sz="2400" spc="-1" strike="noStrike">
                <a:solidFill>
                  <a:srgbClr val="ff0000"/>
                </a:solidFill>
                <a:latin typeface="Calibri"/>
              </a:rPr>
              <a:t>	</a:t>
            </a:r>
            <a:r>
              <a:rPr b="0" lang="en-US" sz="2200" spc="-1" strike="noStrike">
                <a:latin typeface="Calibri"/>
              </a:rPr>
              <a:t>→ </a:t>
            </a:r>
            <a:r>
              <a:rPr b="0" lang="en-US" sz="2200" spc="-1" strike="noStrike">
                <a:latin typeface="Calibri"/>
              </a:rPr>
              <a:t>τα πρωτόνια όμως μπορούν να κάνουν β-διάσπαση μόνο            όταν είναι δέσμια μέσα σ' εναν πυρήνα: τότε κάνουμε               ενεργειακούς υπολογισμούς με </a:t>
            </a:r>
            <a:r>
              <a:rPr b="1" lang="en-US" sz="2200" spc="-1" strike="noStrike">
                <a:latin typeface="Calibri"/>
              </a:rPr>
              <a:t>ολόκληρο το σύστημα</a:t>
            </a:r>
            <a:r>
              <a:rPr b="0" lang="en-US" sz="2200" spc="-1" strike="noStrike">
                <a:latin typeface="Calibri"/>
              </a:rPr>
              <a:t>.</a:t>
            </a:r>
            <a:endParaRPr b="0" lang="en-GB" sz="2200" spc="-1" strike="noStrike">
              <a:latin typeface="Bitstream Vera Sans"/>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360000" y="202320"/>
            <a:ext cx="9576000" cy="523080"/>
          </a:xfrm>
          <a:prstGeom prst="rect">
            <a:avLst/>
          </a:prstGeom>
          <a:solidFill>
            <a:srgbClr val="00ffff"/>
          </a:solidFill>
          <a:ln w="54720">
            <a:noFill/>
          </a:ln>
        </p:spPr>
        <p:txBody>
          <a:bodyPr lIns="0" rIns="0" tIns="0" bIns="0" anchor="ctr"/>
          <a:p>
            <a:pPr algn="ctr"/>
            <a:r>
              <a:rPr b="0" lang="en-GB" sz="3200" spc="-1" strike="noStrike">
                <a:latin typeface="Bitstream Vera Sans"/>
              </a:rPr>
              <a:t>Υπόθεση τρίτου σωματιδίου στη β-διάσπαση</a:t>
            </a:r>
            <a:endParaRPr b="0" lang="en-GB" sz="3200" spc="-1" strike="noStrike">
              <a:latin typeface="Bitstream Vera Sans"/>
            </a:endParaRPr>
          </a:p>
        </p:txBody>
      </p:sp>
      <p:pic>
        <p:nvPicPr>
          <p:cNvPr id="378" name="Picture 3" descr=""/>
          <p:cNvPicPr/>
          <p:nvPr/>
        </p:nvPicPr>
        <p:blipFill>
          <a:blip r:embed="rId1"/>
          <a:srcRect l="32202" t="25939" r="19819" b="16982"/>
          <a:stretch/>
        </p:blipFill>
        <p:spPr>
          <a:xfrm>
            <a:off x="165600" y="889920"/>
            <a:ext cx="4287600" cy="3187440"/>
          </a:xfrm>
          <a:prstGeom prst="rect">
            <a:avLst/>
          </a:prstGeom>
          <a:ln>
            <a:noFill/>
          </a:ln>
        </p:spPr>
      </p:pic>
      <p:sp>
        <p:nvSpPr>
          <p:cNvPr id="379" name="CustomShape 2"/>
          <p:cNvSpPr/>
          <p:nvPr/>
        </p:nvSpPr>
        <p:spPr>
          <a:xfrm>
            <a:off x="173160" y="4384800"/>
            <a:ext cx="6805440" cy="1526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l-GR" sz="2200" spc="-1" strike="noStrike">
                <a:latin typeface="Calibri"/>
              </a:rPr>
              <a:t>Αν υπάρχει νετρίνο:     </a:t>
            </a:r>
            <a:r>
              <a:rPr b="0" lang="en-US" sz="2200" spc="-1" strike="noStrike">
                <a:latin typeface="Calibri"/>
              </a:rPr>
              <a:t>0 </a:t>
            </a:r>
            <a:r>
              <a:rPr b="0" lang="el-GR" sz="2200" spc="-1" strike="noStrike" baseline="-25000">
                <a:latin typeface="Calibri"/>
              </a:rPr>
              <a:t> </a:t>
            </a:r>
            <a:r>
              <a:rPr b="0" lang="en-US" sz="2200" spc="-1" strike="noStrike">
                <a:latin typeface="Calibri"/>
              </a:rPr>
              <a:t>≤</a:t>
            </a:r>
            <a:r>
              <a:rPr b="0" lang="el-GR" sz="2200" spc="-1" strike="noStrike">
                <a:latin typeface="Calibri"/>
              </a:rPr>
              <a:t>   T</a:t>
            </a:r>
            <a:r>
              <a:rPr b="0" lang="en-US" sz="2200" spc="-1" strike="noStrike" baseline="-25000">
                <a:latin typeface="Calibri"/>
              </a:rPr>
              <a:t>e</a:t>
            </a:r>
            <a:r>
              <a:rPr b="0" lang="el-GR" sz="2200" spc="-1" strike="noStrike" baseline="-25000">
                <a:latin typeface="Calibri"/>
              </a:rPr>
              <a:t>  </a:t>
            </a:r>
            <a:r>
              <a:rPr b="0" lang="en-US" sz="2200" spc="-1" strike="noStrike">
                <a:latin typeface="Calibri"/>
              </a:rPr>
              <a:t>≤</a:t>
            </a:r>
            <a:r>
              <a:rPr b="0" lang="el-GR" sz="2200" spc="-1" strike="noStrike">
                <a:latin typeface="Calibri"/>
              </a:rPr>
              <a:t> ΔΜ-</a:t>
            </a:r>
            <a:r>
              <a:rPr b="0" lang="en-US" sz="2200" spc="-1" strike="noStrike">
                <a:latin typeface="Calibri"/>
              </a:rPr>
              <a:t>m</a:t>
            </a:r>
            <a:r>
              <a:rPr b="0" lang="el-GR" sz="2200" spc="-1" strike="noStrike" baseline="-25000">
                <a:latin typeface="Calibri"/>
              </a:rPr>
              <a:t>ν</a:t>
            </a:r>
            <a:r>
              <a:rPr b="0" lang="en-US" sz="2200" spc="-1" strike="noStrike" baseline="-25000">
                <a:latin typeface="Calibri"/>
              </a:rPr>
              <a:t>e</a:t>
            </a:r>
            <a:endParaRPr b="0" lang="en-GB" sz="2200" spc="-1" strike="noStrike">
              <a:latin typeface="Bitstream Vera Sans"/>
            </a:endParaRPr>
          </a:p>
          <a:p>
            <a:pPr>
              <a:lnSpc>
                <a:spcPct val="100000"/>
              </a:lnSpc>
            </a:pPr>
            <a:r>
              <a:rPr b="0" lang="en-US" sz="2200" spc="-1" strike="noStrike">
                <a:latin typeface="Calibri"/>
              </a:rPr>
              <a:t>m</a:t>
            </a:r>
            <a:r>
              <a:rPr b="0" lang="el-GR" sz="2200" spc="-1" strike="noStrike" baseline="-25000">
                <a:latin typeface="Calibri"/>
              </a:rPr>
              <a:t>ν</a:t>
            </a:r>
            <a:r>
              <a:rPr b="0" lang="el-GR" sz="2200" spc="-1" strike="noStrike">
                <a:latin typeface="Calibri"/>
              </a:rPr>
              <a:t>≈ </a:t>
            </a:r>
            <a:r>
              <a:rPr b="0" lang="en-US" sz="2200" spc="-1" strike="noStrike">
                <a:latin typeface="Calibri"/>
              </a:rPr>
              <a:t>0</a:t>
            </a:r>
            <a:endParaRPr b="0" lang="en-GB" sz="2200" spc="-1" strike="noStrike">
              <a:latin typeface="Bitstream Vera Sans"/>
            </a:endParaRPr>
          </a:p>
          <a:p>
            <a:pPr>
              <a:lnSpc>
                <a:spcPct val="100000"/>
              </a:lnSpc>
            </a:pPr>
            <a:r>
              <a:rPr b="0" lang="en-US" sz="2200" spc="-1" strike="noStrike">
                <a:latin typeface="Calibri"/>
              </a:rPr>
              <a:t>spin =</a:t>
            </a:r>
            <a:r>
              <a:rPr b="0" i="1" lang="en-US" sz="2200" spc="-1" strike="noStrike">
                <a:latin typeface="Calibri"/>
              </a:rPr>
              <a:t>ħ/2</a:t>
            </a:r>
            <a:endParaRPr b="0" lang="en-GB" sz="2200" spc="-1" strike="noStrike">
              <a:latin typeface="Bitstream Vera Sans"/>
            </a:endParaRPr>
          </a:p>
          <a:p>
            <a:pPr>
              <a:lnSpc>
                <a:spcPct val="100000"/>
              </a:lnSpc>
            </a:pPr>
            <a:endParaRPr b="0" lang="en-GB" sz="2200" spc="-1" strike="noStrike">
              <a:latin typeface="Bitstream Vera Sans"/>
            </a:endParaRPr>
          </a:p>
        </p:txBody>
      </p:sp>
      <p:pic>
        <p:nvPicPr>
          <p:cNvPr id="380" name="Picture 5" descr=""/>
          <p:cNvPicPr/>
          <p:nvPr/>
        </p:nvPicPr>
        <p:blipFill>
          <a:blip r:embed="rId2"/>
          <a:srcRect l="21053" t="19769" r="23427" b="24479"/>
          <a:stretch/>
        </p:blipFill>
        <p:spPr>
          <a:xfrm>
            <a:off x="4680360" y="1202040"/>
            <a:ext cx="4408560" cy="2766960"/>
          </a:xfrm>
          <a:prstGeom prst="rect">
            <a:avLst/>
          </a:prstGeom>
          <a:ln>
            <a:noFill/>
          </a:ln>
        </p:spPr>
      </p:pic>
      <p:sp>
        <p:nvSpPr>
          <p:cNvPr id="381" name="CustomShape 3"/>
          <p:cNvSpPr/>
          <p:nvPr/>
        </p:nvSpPr>
        <p:spPr>
          <a:xfrm>
            <a:off x="2514600" y="4870080"/>
            <a:ext cx="7673400" cy="219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r>
              <a:rPr b="0" lang="el-GR" sz="2200" spc="-1" strike="noStrike">
                <a:solidFill>
                  <a:srgbClr val="0000ff"/>
                </a:solidFill>
                <a:latin typeface="Calibri"/>
              </a:rPr>
              <a:t>Υπόθεση ν</a:t>
            </a:r>
            <a:r>
              <a:rPr b="0" lang="en-US" sz="2200" spc="-1" strike="noStrike" baseline="-25000">
                <a:solidFill>
                  <a:srgbClr val="0000ff"/>
                </a:solidFill>
                <a:latin typeface="Calibri"/>
              </a:rPr>
              <a:t>e </a:t>
            </a:r>
            <a:r>
              <a:rPr b="0" lang="en-US" sz="2200" spc="-1" strike="noStrike">
                <a:solidFill>
                  <a:srgbClr val="0000ff"/>
                </a:solidFill>
                <a:latin typeface="Calibri"/>
              </a:rPr>
              <a:t>  : </a:t>
            </a:r>
            <a:r>
              <a:rPr b="0" i="1" lang="en-US" sz="2200" spc="-1" strike="noStrike">
                <a:solidFill>
                  <a:srgbClr val="0000ff"/>
                </a:solidFill>
                <a:latin typeface="Calibri"/>
              </a:rPr>
              <a:t>Pauli 1930</a:t>
            </a:r>
            <a:endParaRPr b="0" lang="en-GB" sz="2200" spc="-1" strike="noStrike">
              <a:latin typeface="Bitstream Vera Sans"/>
            </a:endParaRPr>
          </a:p>
          <a:p>
            <a:pPr>
              <a:lnSpc>
                <a:spcPct val="100000"/>
              </a:lnSpc>
            </a:pPr>
            <a:endParaRPr b="0" lang="en-GB" sz="2200" spc="-1" strike="noStrike">
              <a:latin typeface="Bitstream Vera Sans"/>
            </a:endParaRPr>
          </a:p>
          <a:p>
            <a:pPr>
              <a:lnSpc>
                <a:spcPct val="100000"/>
              </a:lnSpc>
            </a:pPr>
            <a:r>
              <a:rPr b="0" lang="el-GR" sz="2000" spc="-1" strike="noStrike">
                <a:latin typeface="Calibri"/>
              </a:rPr>
              <a:t>* </a:t>
            </a:r>
            <a:r>
              <a:rPr b="0" lang="el-GR" sz="2000" spc="-1" strike="noStrike">
                <a:solidFill>
                  <a:srgbClr val="ff0000"/>
                </a:solidFill>
                <a:latin typeface="Calibri"/>
              </a:rPr>
              <a:t>Επιβεβαίωση ύπαρξης ν</a:t>
            </a:r>
            <a:r>
              <a:rPr b="0" lang="el-GR" sz="2000" spc="-1" strike="noStrike" baseline="-101000">
                <a:solidFill>
                  <a:srgbClr val="ff0000"/>
                </a:solidFill>
                <a:latin typeface="Calibri"/>
              </a:rPr>
              <a:t>e</a:t>
            </a:r>
            <a:r>
              <a:rPr b="0" lang="el-GR" sz="2000" spc="-1" strike="noStrike">
                <a:solidFill>
                  <a:srgbClr val="ff0000"/>
                </a:solidFill>
                <a:latin typeface="Calibri"/>
              </a:rPr>
              <a:t>: </a:t>
            </a:r>
            <a:r>
              <a:rPr b="0" lang="en-US" sz="2000" spc="-1" strike="noStrike">
                <a:solidFill>
                  <a:srgbClr val="ff0000"/>
                </a:solidFill>
                <a:latin typeface="Calibri"/>
              </a:rPr>
              <a:t>Reines – Cowan</a:t>
            </a:r>
            <a:r>
              <a:rPr b="0" lang="en-US" sz="2000" spc="-1" strike="noStrike">
                <a:latin typeface="Calibri"/>
              </a:rPr>
              <a:t>, </a:t>
            </a:r>
            <a:r>
              <a:rPr b="0" lang="el-GR" sz="2000" spc="-1" strike="noStrike">
                <a:latin typeface="Calibri"/>
              </a:rPr>
              <a:t> με αντινετρίνα από πυρηνικό αντιδραστήρα.</a:t>
            </a:r>
            <a:endParaRPr b="0" lang="en-GB" sz="2000" spc="-1" strike="noStrike">
              <a:latin typeface="Bitstream Vera Sans"/>
            </a:endParaRPr>
          </a:p>
          <a:p>
            <a:pPr>
              <a:lnSpc>
                <a:spcPct val="100000"/>
              </a:lnSpc>
            </a:pPr>
            <a:r>
              <a:rPr b="0" lang="el-GR" sz="2000" spc="-1" strike="noStrike">
                <a:latin typeface="Calibri"/>
              </a:rPr>
              <a:t>* </a:t>
            </a:r>
            <a:r>
              <a:rPr b="0" lang="el-GR" sz="2000" spc="-1" strike="noStrike">
                <a:solidFill>
                  <a:srgbClr val="ff0000"/>
                </a:solidFill>
                <a:latin typeface="Calibri"/>
              </a:rPr>
              <a:t>Επιβεβάιωση ότι ν</a:t>
            </a:r>
            <a:r>
              <a:rPr b="0" lang="el-GR" sz="2000" spc="-1" strike="noStrike" baseline="-101000">
                <a:solidFill>
                  <a:srgbClr val="ff0000"/>
                </a:solidFill>
                <a:latin typeface="Calibri"/>
              </a:rPr>
              <a:t>e</a:t>
            </a:r>
            <a:r>
              <a:rPr b="0" lang="el-GR" sz="2000" spc="-1" strike="noStrike">
                <a:solidFill>
                  <a:srgbClr val="ff0000"/>
                </a:solidFill>
                <a:latin typeface="Calibri"/>
              </a:rPr>
              <a:t> </a:t>
            </a:r>
            <a:r>
              <a:rPr b="0" lang="el-GR" sz="2000" spc="-1" strike="noStrike">
                <a:solidFill>
                  <a:srgbClr val="ff0000"/>
                </a:solidFill>
                <a:latin typeface="DejaVu Sans"/>
                <a:ea typeface="DejaVu Sans"/>
              </a:rPr>
              <a:t>ǂ</a:t>
            </a:r>
            <a:r>
              <a:rPr b="0" lang="el-GR" sz="2000" spc="-1" strike="noStrike">
                <a:solidFill>
                  <a:srgbClr val="ff0000"/>
                </a:solidFill>
                <a:latin typeface="Calibri"/>
                <a:ea typeface="DejaVu Sans"/>
              </a:rPr>
              <a:t> ν</a:t>
            </a:r>
            <a:r>
              <a:rPr b="0" lang="el-GR" sz="2000" spc="-1" strike="noStrike" baseline="-101000">
                <a:solidFill>
                  <a:srgbClr val="ff0000"/>
                </a:solidFill>
                <a:latin typeface="Calibri"/>
                <a:ea typeface="DejaVu Sans"/>
              </a:rPr>
              <a:t>e</a:t>
            </a:r>
            <a:r>
              <a:rPr b="0" lang="el-GR" sz="2000" spc="-1" strike="noStrike">
                <a:solidFill>
                  <a:srgbClr val="ff0000"/>
                </a:solidFill>
                <a:latin typeface="Calibri"/>
              </a:rPr>
              <a:t> : πείραμα Davis</a:t>
            </a:r>
            <a:r>
              <a:rPr b="0" lang="el-GR" sz="2000" spc="-1" strike="noStrike">
                <a:latin typeface="Calibri"/>
              </a:rPr>
              <a:t>, αντίδραση που γίνεται με νετρίνα, δεν γίνεται με αντινετρίνα </a:t>
            </a:r>
            <a:endParaRPr b="0" lang="en-GB" sz="2000" spc="-1" strike="noStrike">
              <a:latin typeface="Bitstream Vera Sans"/>
            </a:endParaRPr>
          </a:p>
        </p:txBody>
      </p:sp>
      <p:pic>
        <p:nvPicPr>
          <p:cNvPr id="382" name="Picture 8" descr=""/>
          <p:cNvPicPr/>
          <p:nvPr/>
        </p:nvPicPr>
        <p:blipFill>
          <a:blip r:embed="rId3"/>
          <a:stretch/>
        </p:blipFill>
        <p:spPr>
          <a:xfrm>
            <a:off x="6540840" y="1365480"/>
            <a:ext cx="2406600" cy="446040"/>
          </a:xfrm>
          <a:prstGeom prst="rect">
            <a:avLst/>
          </a:prstGeom>
          <a:ln>
            <a:noFill/>
          </a:ln>
        </p:spPr>
      </p:pic>
      <p:sp>
        <p:nvSpPr>
          <p:cNvPr id="383" name="CustomShape 4"/>
          <p:cNvSpPr/>
          <p:nvPr/>
        </p:nvSpPr>
        <p:spPr>
          <a:xfrm>
            <a:off x="7398000" y="2071800"/>
            <a:ext cx="1219320" cy="520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r>
              <a:rPr b="0" lang="en-US" sz="1400" spc="-1" strike="noStrike">
                <a:latin typeface="Bitstream Vera Sans"/>
              </a:rPr>
              <a:t>Q=18.6 KeV</a:t>
            </a:r>
            <a:endParaRPr b="0" lang="en-GB" sz="1400" spc="-1" strike="noStrike">
              <a:latin typeface="Bitstream Vera Sans"/>
            </a:endParaRPr>
          </a:p>
        </p:txBody>
      </p:sp>
      <p:cxnSp>
        <p:nvCxnSpPr>
          <p:cNvPr id="384" name="Line 5"/>
          <p:cNvCxnSpPr/>
          <p:nvPr/>
        </p:nvCxnSpPr>
        <p:spPr>
          <a:xfrm flipH="1">
            <a:off x="8018640" y="2428920"/>
            <a:ext cx="3600" cy="749880"/>
          </a:xfrm>
          <a:prstGeom prst="straightConnector1">
            <a:avLst/>
          </a:prstGeom>
          <a:ln w="25560">
            <a:solidFill>
              <a:srgbClr val="000000"/>
            </a:solidFill>
            <a:miter/>
            <a:tailEnd len="lg" type="stealth" w="lg"/>
          </a:ln>
        </p:spPr>
      </p:cxnSp>
      <p:sp>
        <p:nvSpPr>
          <p:cNvPr id="385" name="Line 6"/>
          <p:cNvSpPr/>
          <p:nvPr/>
        </p:nvSpPr>
        <p:spPr>
          <a:xfrm>
            <a:off x="4800600" y="685800"/>
            <a:ext cx="3657600" cy="685800"/>
          </a:xfrm>
          <a:prstGeom prst="line">
            <a:avLst/>
          </a:prstGeom>
          <a:ln w="36720">
            <a:solidFill>
              <a:srgbClr val="0000ff"/>
            </a:solidFill>
            <a:round/>
            <a:tailEnd len="med" type="triangle" w="med"/>
          </a:ln>
        </p:spPr>
        <p:style>
          <a:lnRef idx="0"/>
          <a:fillRef idx="0"/>
          <a:effectRef idx="0"/>
          <a:fontRef idx="minor"/>
        </p:style>
      </p:sp>
      <p:sp>
        <p:nvSpPr>
          <p:cNvPr id="386" name="Line 7"/>
          <p:cNvSpPr/>
          <p:nvPr/>
        </p:nvSpPr>
        <p:spPr>
          <a:xfrm flipV="1">
            <a:off x="4572000" y="3200400"/>
            <a:ext cx="1600200" cy="1143000"/>
          </a:xfrm>
          <a:prstGeom prst="line">
            <a:avLst/>
          </a:prstGeom>
          <a:ln w="36720">
            <a:solidFill>
              <a:srgbClr val="000000"/>
            </a:solidFill>
            <a:round/>
            <a:tailEnd len="med" type="triangle" w="med"/>
          </a:ln>
        </p:spPr>
        <p:style>
          <a:lnRef idx="0"/>
          <a:fillRef idx="0"/>
          <a:effectRef idx="0"/>
          <a:fontRef idx="minor"/>
        </p:style>
      </p:sp>
      <p:sp>
        <p:nvSpPr>
          <p:cNvPr id="387" name="Line 8"/>
          <p:cNvSpPr/>
          <p:nvPr/>
        </p:nvSpPr>
        <p:spPr>
          <a:xfrm>
            <a:off x="5522400" y="6368400"/>
            <a:ext cx="228600" cy="0"/>
          </a:xfrm>
          <a:prstGeom prst="line">
            <a:avLst/>
          </a:prstGeom>
          <a:ln w="18360">
            <a:solidFill>
              <a:srgbClr val="ff0000"/>
            </a:solidFill>
            <a:round/>
          </a:ln>
        </p:spPr>
        <p:style>
          <a:lnRef idx="0"/>
          <a:fillRef idx="0"/>
          <a:effectRef idx="0"/>
          <a:fontRef idx="minor"/>
        </p:style>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504000" y="230400"/>
            <a:ext cx="9071640" cy="826200"/>
          </a:xfrm>
          <a:prstGeom prst="rect">
            <a:avLst/>
          </a:prstGeom>
          <a:solidFill>
            <a:srgbClr val="00ffff"/>
          </a:solidFill>
          <a:ln w="54720">
            <a:noFill/>
          </a:ln>
        </p:spPr>
        <p:txBody>
          <a:bodyPr lIns="0" rIns="0" tIns="0" bIns="0" anchor="ctr"/>
          <a:p>
            <a:pPr algn="ctr"/>
            <a:r>
              <a:rPr b="0" lang="en-GB" sz="2800" spc="-1" strike="noStrike">
                <a:latin typeface="Bitstream Vera Sans"/>
              </a:rPr>
              <a:t>Πείραμα Reines-Cowan: ανίχνευση νετρίνων </a:t>
            </a:r>
            <a:br/>
            <a:r>
              <a:rPr b="0" lang="en-GB" sz="2800" spc="-1" strike="noStrike">
                <a:latin typeface="Bitstream Vera Sans"/>
              </a:rPr>
              <a:t>– από αντιδραστήρα σχάσης (1/2)</a:t>
            </a:r>
            <a:endParaRPr b="0" lang="en-GB" sz="2800" spc="-1" strike="noStrike">
              <a:latin typeface="Bitstream Vera Sans"/>
            </a:endParaRPr>
          </a:p>
        </p:txBody>
      </p:sp>
      <p:pic>
        <p:nvPicPr>
          <p:cNvPr id="389" name="" descr=""/>
          <p:cNvPicPr/>
          <p:nvPr/>
        </p:nvPicPr>
        <p:blipFill>
          <a:blip r:embed="rId1"/>
          <a:stretch/>
        </p:blipFill>
        <p:spPr>
          <a:xfrm>
            <a:off x="447120" y="1398960"/>
            <a:ext cx="9153000" cy="56692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463320" y="1249560"/>
            <a:ext cx="2137680" cy="355680"/>
          </a:xfrm>
          <a:prstGeom prst="rect">
            <a:avLst/>
          </a:prstGeom>
          <a:noFill/>
          <a:ln>
            <a:noFill/>
          </a:ln>
        </p:spPr>
        <p:txBody>
          <a:bodyPr lIns="90000" rIns="90000" tIns="45000" bIns="45000"/>
          <a:p>
            <a:r>
              <a:rPr b="1" lang="en-GB" sz="1800" spc="-1" strike="noStrike">
                <a:latin typeface="Bitstream Vera Sans"/>
              </a:rPr>
              <a:t>Αποτελέσματα:</a:t>
            </a:r>
            <a:endParaRPr b="0" lang="en-GB" sz="1800" spc="-1" strike="noStrike">
              <a:latin typeface="Bitstream Vera Sans"/>
            </a:endParaRPr>
          </a:p>
        </p:txBody>
      </p:sp>
      <p:pic>
        <p:nvPicPr>
          <p:cNvPr id="391" name="" descr=""/>
          <p:cNvPicPr/>
          <p:nvPr/>
        </p:nvPicPr>
        <p:blipFill>
          <a:blip r:embed="rId1"/>
          <a:stretch/>
        </p:blipFill>
        <p:spPr>
          <a:xfrm>
            <a:off x="411120" y="1749600"/>
            <a:ext cx="9491400" cy="3657600"/>
          </a:xfrm>
          <a:prstGeom prst="rect">
            <a:avLst/>
          </a:prstGeom>
          <a:ln>
            <a:noFill/>
          </a:ln>
        </p:spPr>
      </p:pic>
      <p:sp>
        <p:nvSpPr>
          <p:cNvPr id="392" name="TextShape 2"/>
          <p:cNvSpPr txBox="1"/>
          <p:nvPr/>
        </p:nvSpPr>
        <p:spPr>
          <a:xfrm>
            <a:off x="477720" y="5496480"/>
            <a:ext cx="8043120" cy="1421280"/>
          </a:xfrm>
          <a:prstGeom prst="rect">
            <a:avLst/>
          </a:prstGeom>
          <a:noFill/>
          <a:ln>
            <a:noFill/>
          </a:ln>
        </p:spPr>
        <p:txBody>
          <a:bodyPr lIns="90000" rIns="90000" tIns="45000" bIns="45000"/>
          <a:p>
            <a:r>
              <a:rPr b="0" lang="en-GB" sz="1800" spc="-1" strike="noStrike">
                <a:latin typeface="Bitstream Vera Sans"/>
              </a:rPr>
              <a:t>!!!</a:t>
            </a:r>
            <a:endParaRPr b="0" lang="en-GB" sz="1800" spc="-1" strike="noStrike">
              <a:latin typeface="Bitstream Vera Sans"/>
            </a:endParaRPr>
          </a:p>
          <a:p>
            <a:r>
              <a:rPr b="0" lang="en-GB" sz="1800" spc="-1" strike="noStrike">
                <a:latin typeface="Bitstream Vera Sans"/>
              </a:rPr>
              <a:t>Δείτε πόση μικρή είναι αυτή η ενεργός διατομή σε σύγκριση με </a:t>
            </a:r>
            <a:endParaRPr b="0" lang="en-GB" sz="1800" spc="-1" strike="noStrike">
              <a:latin typeface="Bitstream Vera Sans"/>
            </a:endParaRPr>
          </a:p>
          <a:p>
            <a:r>
              <a:rPr b="0" lang="en-GB" sz="1800" spc="-1" strike="noStrike">
                <a:latin typeface="Bitstream Vera Sans"/>
              </a:rPr>
              <a:t>τα barn (100 fm</a:t>
            </a:r>
            <a:r>
              <a:rPr b="0" lang="en-GB" sz="2172" spc="-1" strike="noStrike" baseline="101000">
                <a:latin typeface="Bitstream Vera Sans"/>
              </a:rPr>
              <a:t>2</a:t>
            </a:r>
            <a:r>
              <a:rPr b="0" lang="en-GB" sz="1800" spc="-1" strike="noStrike">
                <a:latin typeface="Bitstream Vera Sans"/>
              </a:rPr>
              <a:t>)  των ισχυρών αλληλεπιδράσεων μεταξύ πυρήνων.</a:t>
            </a:r>
            <a:endParaRPr b="0" lang="en-GB" sz="1800" spc="-1" strike="noStrike">
              <a:latin typeface="Bitstream Vera Sans"/>
            </a:endParaRPr>
          </a:p>
          <a:p>
            <a:r>
              <a:rPr b="0" lang="en-GB" sz="1800" spc="-1" strike="noStrike">
                <a:latin typeface="Bitstream Vera Sans"/>
              </a:rPr>
              <a:t>!!!   </a:t>
            </a:r>
            <a:endParaRPr b="0" lang="en-GB" sz="1800" spc="-1" strike="noStrike">
              <a:latin typeface="Bitstream Vera Sans"/>
            </a:endParaRPr>
          </a:p>
          <a:p>
            <a:r>
              <a:rPr b="0" lang="en-GB" sz="1800" spc="-1" strike="noStrike">
                <a:latin typeface="Bitstream Vera Sans"/>
              </a:rPr>
              <a:t>→ </a:t>
            </a:r>
            <a:r>
              <a:rPr b="0" lang="en-GB" sz="1800" spc="-1" strike="noStrike">
                <a:latin typeface="Bitstream Vera Sans"/>
              </a:rPr>
              <a:t>τα νετρίνα κάνουν “ασθενείς αλληλεπιδράσεις”.    </a:t>
            </a:r>
            <a:endParaRPr b="0" lang="en-GB" sz="1800" spc="-1" strike="noStrike">
              <a:latin typeface="Bitstream Vera Sans"/>
            </a:endParaRPr>
          </a:p>
        </p:txBody>
      </p:sp>
      <p:sp>
        <p:nvSpPr>
          <p:cNvPr id="393" name="TextShape 3"/>
          <p:cNvSpPr txBox="1"/>
          <p:nvPr/>
        </p:nvSpPr>
        <p:spPr>
          <a:xfrm>
            <a:off x="504360" y="230760"/>
            <a:ext cx="9071640" cy="826200"/>
          </a:xfrm>
          <a:prstGeom prst="rect">
            <a:avLst/>
          </a:prstGeom>
          <a:solidFill>
            <a:srgbClr val="00ffff"/>
          </a:solidFill>
          <a:ln w="54720">
            <a:noFill/>
          </a:ln>
        </p:spPr>
        <p:txBody>
          <a:bodyPr lIns="0" rIns="0" tIns="0" bIns="0" anchor="ctr"/>
          <a:p>
            <a:pPr algn="ctr"/>
            <a:r>
              <a:rPr b="0" lang="en-GB" sz="2800" spc="-1" strike="noStrike">
                <a:latin typeface="Bitstream Vera Sans"/>
              </a:rPr>
              <a:t>Πείραμα Reines-Cowan: ανίχνευση νετρίνων </a:t>
            </a:r>
            <a:br/>
            <a:r>
              <a:rPr b="0" lang="en-GB" sz="2800" spc="-1" strike="noStrike">
                <a:latin typeface="Bitstream Vera Sans"/>
              </a:rPr>
              <a:t>– από αντιδραστήρα σχάσης (2/2)</a:t>
            </a:r>
            <a:endParaRPr b="0" lang="en-GB" sz="2800" spc="-1" strike="noStrike">
              <a:latin typeface="Bitstream Vera Sans"/>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4" name="" descr=""/>
          <p:cNvPicPr/>
          <p:nvPr/>
        </p:nvPicPr>
        <p:blipFill>
          <a:blip r:embed="rId1"/>
          <a:stretch/>
        </p:blipFill>
        <p:spPr>
          <a:xfrm>
            <a:off x="631800" y="1171800"/>
            <a:ext cx="8558640" cy="5577840"/>
          </a:xfrm>
          <a:prstGeom prst="rect">
            <a:avLst/>
          </a:prstGeom>
          <a:ln>
            <a:noFill/>
          </a:ln>
        </p:spPr>
      </p:pic>
      <p:sp>
        <p:nvSpPr>
          <p:cNvPr id="395" name="TextShape 1"/>
          <p:cNvSpPr txBox="1"/>
          <p:nvPr/>
        </p:nvSpPr>
        <p:spPr>
          <a:xfrm>
            <a:off x="3559320" y="6613560"/>
            <a:ext cx="4071600" cy="355680"/>
          </a:xfrm>
          <a:prstGeom prst="rect">
            <a:avLst/>
          </a:prstGeom>
          <a:noFill/>
          <a:ln>
            <a:noFill/>
          </a:ln>
        </p:spPr>
        <p:txBody>
          <a:bodyPr lIns="90000" rIns="90000" tIns="45000" bIns="45000"/>
          <a:p>
            <a:r>
              <a:rPr b="0" i="1" lang="en-GB" sz="1800" spc="-1" strike="noStrike">
                <a:latin typeface="Bitstream Vera Sans"/>
              </a:rPr>
              <a:t>Θα το δούμε στο επόμενο μάθημα</a:t>
            </a:r>
            <a:endParaRPr b="0" lang="en-GB" sz="1800" spc="-1" strike="noStrike">
              <a:latin typeface="Bitstream Vera Sans"/>
            </a:endParaRPr>
          </a:p>
        </p:txBody>
      </p:sp>
      <p:sp>
        <p:nvSpPr>
          <p:cNvPr id="396" name="TextShape 2"/>
          <p:cNvSpPr txBox="1"/>
          <p:nvPr/>
        </p:nvSpPr>
        <p:spPr>
          <a:xfrm>
            <a:off x="504360" y="230760"/>
            <a:ext cx="9071640" cy="826200"/>
          </a:xfrm>
          <a:prstGeom prst="rect">
            <a:avLst/>
          </a:prstGeom>
          <a:solidFill>
            <a:srgbClr val="00ffff"/>
          </a:solidFill>
          <a:ln w="54720">
            <a:noFill/>
          </a:ln>
        </p:spPr>
        <p:txBody>
          <a:bodyPr lIns="0" rIns="0" tIns="0" bIns="0" anchor="ctr"/>
          <a:p>
            <a:pPr algn="ctr"/>
            <a:r>
              <a:rPr b="0" lang="en-GB" sz="2800" spc="-1" strike="noStrike">
                <a:latin typeface="Bitstream Vera Sans"/>
              </a:rPr>
              <a:t>Πείραμα Davis: τα νετρίνα δεν είναι ίδια με τα αντι-νετρίνα</a:t>
            </a:r>
            <a:endParaRPr b="0" lang="en-GB" sz="2800" spc="-1" strike="noStrike">
              <a:latin typeface="Bitstream Vera Sans"/>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72000" y="120600"/>
            <a:ext cx="9936000" cy="1515600"/>
          </a:xfrm>
          <a:custGeom>
            <a:avLst/>
            <a:gdLst/>
            <a:ahLst/>
            <a:rect l="l" t="t" r="r" b="b"/>
            <a:pathLst>
              <a:path w="21600" h="21600">
                <a:moveTo>
                  <a:pt x="0" y="0"/>
                </a:moveTo>
                <a:lnTo>
                  <a:pt x="21600" y="0"/>
                </a:lnTo>
                <a:lnTo>
                  <a:pt x="21600" y="21600"/>
                </a:lnTo>
                <a:lnTo>
                  <a:pt x="0" y="21600"/>
                </a:lnTo>
                <a:lnTo>
                  <a:pt x="0" y="0"/>
                </a:lnTo>
                <a:close/>
              </a:path>
            </a:pathLst>
          </a:custGeom>
          <a:solidFill>
            <a:srgbClr val="00ffff"/>
          </a:solidFill>
          <a:ln>
            <a:noFill/>
          </a:ln>
        </p:spPr>
        <p:style>
          <a:lnRef idx="0"/>
          <a:fillRef idx="0"/>
          <a:effectRef idx="0"/>
          <a:fontRef idx="minor"/>
        </p:style>
        <p:txBody>
          <a:bodyPr anchor="ctr"/>
          <a:p>
            <a:pPr algn="ctr">
              <a:lnSpc>
                <a:spcPct val="100000"/>
              </a:lnSpc>
            </a:pPr>
            <a:r>
              <a:rPr b="0" lang="el-GR" sz="3200" spc="-1" strike="noStrike">
                <a:latin typeface="Calibri"/>
              </a:rPr>
              <a:t>β-διάσπαση: καλή προσέγγιση ως αλληλεπίδραση επαφής, αν και σήμερα ξέρουμε ότι είναι αλληλεπίδραση ανταλλαγής W</a:t>
            </a:r>
            <a:endParaRPr b="0" lang="en-GB" sz="3200" spc="-1" strike="noStrike">
              <a:latin typeface="Bitstream Vera Sans"/>
            </a:endParaRPr>
          </a:p>
        </p:txBody>
      </p:sp>
      <p:pic>
        <p:nvPicPr>
          <p:cNvPr id="398" name="" descr=""/>
          <p:cNvPicPr/>
          <p:nvPr/>
        </p:nvPicPr>
        <p:blipFill>
          <a:blip r:embed="rId1"/>
          <a:stretch/>
        </p:blipFill>
        <p:spPr>
          <a:xfrm>
            <a:off x="5029200" y="2770920"/>
            <a:ext cx="3852720" cy="2414880"/>
          </a:xfrm>
          <a:prstGeom prst="rect">
            <a:avLst/>
          </a:prstGeom>
          <a:ln>
            <a:noFill/>
          </a:ln>
        </p:spPr>
      </p:pic>
      <p:pic>
        <p:nvPicPr>
          <p:cNvPr id="399" name="" descr=""/>
          <p:cNvPicPr/>
          <p:nvPr/>
        </p:nvPicPr>
        <p:blipFill>
          <a:blip r:embed="rId2"/>
          <a:stretch/>
        </p:blipFill>
        <p:spPr>
          <a:xfrm>
            <a:off x="274680" y="4012200"/>
            <a:ext cx="3382920" cy="1701000"/>
          </a:xfrm>
          <a:prstGeom prst="rect">
            <a:avLst/>
          </a:prstGeom>
          <a:ln>
            <a:noFill/>
          </a:ln>
        </p:spPr>
      </p:pic>
      <p:sp>
        <p:nvSpPr>
          <p:cNvPr id="400" name="CustomShape 2"/>
          <p:cNvSpPr/>
          <p:nvPr/>
        </p:nvSpPr>
        <p:spPr>
          <a:xfrm>
            <a:off x="49680" y="1822320"/>
            <a:ext cx="4270320" cy="244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b="1" i="1" lang="el-GR" sz="2200" spc="-1" strike="noStrike">
                <a:solidFill>
                  <a:srgbClr val="222268"/>
                </a:solidFill>
                <a:latin typeface="Calibri"/>
              </a:rPr>
              <a:t>Enrico Fermi</a:t>
            </a:r>
            <a:r>
              <a:rPr b="0" i="1" lang="el-GR" sz="2200" spc="-1" strike="noStrike">
                <a:solidFill>
                  <a:srgbClr val="222268"/>
                </a:solidFill>
                <a:latin typeface="Calibri"/>
              </a:rPr>
              <a:t>: πρώτη θεωρία της β-διάσασης. Θεωρεί ότι </a:t>
            </a:r>
            <a:endParaRPr b="0" lang="en-GB" sz="2200" spc="-1" strike="noStrike">
              <a:latin typeface="Bitstream Vera Sans"/>
            </a:endParaRPr>
          </a:p>
          <a:p>
            <a:pPr algn="ctr">
              <a:lnSpc>
                <a:spcPct val="100000"/>
              </a:lnSpc>
            </a:pPr>
            <a:r>
              <a:rPr b="1" i="1" lang="el-GR" sz="2200" spc="-1" strike="noStrike">
                <a:solidFill>
                  <a:srgbClr val="222268"/>
                </a:solidFill>
                <a:latin typeface="Calibri"/>
              </a:rPr>
              <a:t>τα σωμάτια που αλληλεπιδρούν βρίσκονται στο ίδιο σημείο</a:t>
            </a:r>
            <a:r>
              <a:rPr b="0" i="1" lang="el-GR" sz="2200" spc="-1" strike="noStrike">
                <a:solidFill>
                  <a:srgbClr val="222268"/>
                </a:solidFill>
                <a:latin typeface="Calibri"/>
              </a:rPr>
              <a:t>  </a:t>
            </a:r>
            <a:endParaRPr b="0" lang="en-GB" sz="2200" spc="-1" strike="noStrike">
              <a:latin typeface="Bitstream Vera Sans"/>
            </a:endParaRPr>
          </a:p>
        </p:txBody>
      </p:sp>
      <p:sp>
        <p:nvSpPr>
          <p:cNvPr id="401" name="CustomShape 3"/>
          <p:cNvSpPr/>
          <p:nvPr/>
        </p:nvSpPr>
        <p:spPr>
          <a:xfrm>
            <a:off x="357840" y="5845680"/>
            <a:ext cx="3696120" cy="430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l-GR" sz="2210" spc="-1" strike="noStrike">
                <a:solidFill>
                  <a:srgbClr val="ff0000"/>
                </a:solidFill>
                <a:latin typeface="Calibri"/>
              </a:rPr>
              <a:t>Αλληλεπίδραση επαφής</a:t>
            </a:r>
            <a:endParaRPr b="0" lang="en-GB" sz="2210" spc="-1" strike="noStrike">
              <a:latin typeface="Bitstream Vera Sans"/>
            </a:endParaRPr>
          </a:p>
        </p:txBody>
      </p:sp>
      <p:sp>
        <p:nvSpPr>
          <p:cNvPr id="402" name="CustomShape 4"/>
          <p:cNvSpPr/>
          <p:nvPr/>
        </p:nvSpPr>
        <p:spPr>
          <a:xfrm>
            <a:off x="4343400" y="5003640"/>
            <a:ext cx="5736600" cy="2115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l-GR" sz="2210" spc="-1" strike="noStrike">
                <a:solidFill>
                  <a:srgbClr val="ff0000"/>
                </a:solidFill>
                <a:latin typeface="Calibri"/>
              </a:rPr>
              <a:t>Αλληλεπίδραση με ανταλλαγή </a:t>
            </a:r>
            <a:r>
              <a:rPr b="0" lang="en-US" sz="2210" spc="-1" strike="noStrike">
                <a:solidFill>
                  <a:srgbClr val="ff0000"/>
                </a:solidFill>
                <a:latin typeface="Calibri"/>
              </a:rPr>
              <a:t>W.</a:t>
            </a:r>
            <a:endParaRPr b="0" lang="en-GB" sz="2210" spc="-1" strike="noStrike">
              <a:latin typeface="Bitstream Vera Sans"/>
            </a:endParaRPr>
          </a:p>
          <a:p>
            <a:pPr>
              <a:lnSpc>
                <a:spcPct val="100000"/>
              </a:lnSpc>
            </a:pPr>
            <a:r>
              <a:rPr b="0" lang="en-US" sz="2210" spc="-1" strike="noStrike">
                <a:latin typeface="Calibri"/>
              </a:rPr>
              <a:t>→ </a:t>
            </a:r>
            <a:r>
              <a:rPr b="0" lang="en-US" sz="2210" spc="-1" strike="noStrike">
                <a:latin typeface="Calibri"/>
              </a:rPr>
              <a:t>στα Στοιχειώδη θα δείτε ότι είναι ένα από τα συστατικά “κουάρκ” του νουκλεονίου  που αλλάζει εκπέμπονατας ένα W, </a:t>
            </a:r>
            <a:endParaRPr b="0" lang="en-GB" sz="2210" spc="-1" strike="noStrike">
              <a:latin typeface="Bitstream Vera Sans"/>
            </a:endParaRPr>
          </a:p>
          <a:p>
            <a:pPr>
              <a:lnSpc>
                <a:spcPct val="100000"/>
              </a:lnSpc>
            </a:pPr>
            <a:r>
              <a:rPr b="0" lang="en-US" sz="2210" spc="-1" strike="noStrike">
                <a:latin typeface="Calibri"/>
              </a:rPr>
              <a:t>και το W εκπέμπει e+ και νετρινο </a:t>
            </a:r>
            <a:endParaRPr b="0" lang="en-GB" sz="2210" spc="-1" strike="noStrike">
              <a:latin typeface="Bitstream Vera Sans"/>
            </a:endParaRPr>
          </a:p>
        </p:txBody>
      </p:sp>
      <p:sp>
        <p:nvSpPr>
          <p:cNvPr id="403" name="CustomShape 5"/>
          <p:cNvSpPr/>
          <p:nvPr/>
        </p:nvSpPr>
        <p:spPr>
          <a:xfrm>
            <a:off x="4199400" y="1714680"/>
            <a:ext cx="5736600" cy="1434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pPr>
            <a:r>
              <a:rPr b="1" i="1" lang="el-GR" sz="2200" spc="-1" strike="noStrike">
                <a:solidFill>
                  <a:srgbClr val="222268"/>
                </a:solidFill>
                <a:latin typeface="Calibri"/>
              </a:rPr>
              <a:t>Σύγχρονη εικόνα:</a:t>
            </a:r>
            <a:r>
              <a:rPr b="0" i="1" lang="el-GR" sz="2200" spc="-1" strike="noStrike">
                <a:solidFill>
                  <a:srgbClr val="222268"/>
                </a:solidFill>
                <a:latin typeface="Calibri"/>
              </a:rPr>
              <a:t> Η β-διάσπαση προκαλείται από την</a:t>
            </a:r>
            <a:r>
              <a:rPr b="1" i="1" lang="el-GR" sz="2200" spc="-1" strike="noStrike">
                <a:solidFill>
                  <a:srgbClr val="222268"/>
                </a:solidFill>
                <a:latin typeface="Calibri"/>
              </a:rPr>
              <a:t> ασθενή δύναμη,</a:t>
            </a:r>
            <a:r>
              <a:rPr b="0" i="1" lang="el-GR" sz="2200" spc="-1" strike="noStrike">
                <a:solidFill>
                  <a:srgbClr val="222268"/>
                </a:solidFill>
                <a:latin typeface="Calibri"/>
              </a:rPr>
              <a:t> που σημαίνει αλληλεπίδραση </a:t>
            </a:r>
            <a:r>
              <a:rPr b="1" i="1" lang="el-GR" sz="2200" spc="-1" strike="noStrike">
                <a:solidFill>
                  <a:srgbClr val="222268"/>
                </a:solidFill>
                <a:latin typeface="Calibri"/>
              </a:rPr>
              <a:t>μέσω ανταλλαγής ενός σωματιδίου W </a:t>
            </a:r>
            <a:endParaRPr b="0" lang="en-GB" sz="2200" spc="-1" strike="noStrike">
              <a:latin typeface="Bitstream Vera Sans"/>
            </a:endParaRPr>
          </a:p>
        </p:txBody>
      </p:sp>
      <p:sp>
        <p:nvSpPr>
          <p:cNvPr id="404" name="Line 6"/>
          <p:cNvSpPr/>
          <p:nvPr/>
        </p:nvSpPr>
        <p:spPr>
          <a:xfrm>
            <a:off x="4237200" y="1719000"/>
            <a:ext cx="0" cy="5029200"/>
          </a:xfrm>
          <a:prstGeom prst="line">
            <a:avLst/>
          </a:prstGeom>
          <a:ln w="54720">
            <a:solidFill>
              <a:srgbClr val="000000"/>
            </a:solidFill>
            <a:round/>
          </a:ln>
        </p:spPr>
        <p:style>
          <a:lnRef idx="0"/>
          <a:fillRef idx="0"/>
          <a:effectRef idx="0"/>
          <a:fontRef idx="minor"/>
        </p:style>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r>
              <a:rPr b="0" lang="en-GB" sz="3600" spc="-1" strike="noStrike">
                <a:latin typeface="Bitstream Vera Sans"/>
              </a:rPr>
              <a:t>Μάζα του νετρίνο;</a:t>
            </a:r>
            <a:endParaRPr b="0" lang="en-GB" sz="3600" spc="-1" strike="noStrike">
              <a:latin typeface="Bitstream Vera Sans"/>
            </a:endParaRPr>
          </a:p>
        </p:txBody>
      </p:sp>
      <p:sp>
        <p:nvSpPr>
          <p:cNvPr id="406" name="TextShape 2"/>
          <p:cNvSpPr txBox="1"/>
          <p:nvPr/>
        </p:nvSpPr>
        <p:spPr>
          <a:xfrm>
            <a:off x="504000" y="734400"/>
            <a:ext cx="9071640" cy="58618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200" spc="-1" strike="noStrike">
                <a:latin typeface="Bitstream Vera Sans"/>
              </a:rPr>
              <a:t>Εξετάζουμε το διάγραμμα πληθυσμού σαν συνάρτηση της κινητικής ενέργειας των ηλεκτρονίων στην περιοχή της μέγιστης κινητικής. Κάνοντας έναν μετασχηματισμό ως προς το τη μεταβλητή στον άξονα y , έχουμε γραμμική σχέση για m</a:t>
            </a:r>
            <a:r>
              <a:rPr b="0" lang="en-GB" sz="2200" spc="-1" strike="noStrike" baseline="-101000">
                <a:latin typeface="Bitstream Vera Sans"/>
              </a:rPr>
              <a:t>ν</a:t>
            </a:r>
            <a:r>
              <a:rPr b="0" lang="en-GB" sz="2200" spc="-1" strike="noStrike">
                <a:latin typeface="Bitstream Vera Sans"/>
              </a:rPr>
              <a:t> = 0: </a:t>
            </a:r>
            <a:r>
              <a:rPr b="0" lang="en-GB" sz="2200" spc="-1" strike="noStrike">
                <a:solidFill>
                  <a:srgbClr val="0000ff"/>
                </a:solidFill>
                <a:latin typeface="Bitstream Vera Sans"/>
              </a:rPr>
              <a:t>διάγραμμα Fermi-Kurie.</a:t>
            </a:r>
            <a:r>
              <a:rPr b="0" lang="en-GB" sz="2200" spc="-1" strike="noStrike">
                <a:latin typeface="Bitstream Vera Sans"/>
              </a:rPr>
              <a:t>   </a:t>
            </a:r>
            <a:endParaRPr b="0" lang="en-GB" sz="2200" spc="-1" strike="noStrike">
              <a:latin typeface="Bitstream Vera Sans"/>
            </a:endParaRPr>
          </a:p>
        </p:txBody>
      </p:sp>
      <p:pic>
        <p:nvPicPr>
          <p:cNvPr id="407" name="" descr=""/>
          <p:cNvPicPr/>
          <p:nvPr/>
        </p:nvPicPr>
        <p:blipFill>
          <a:blip r:embed="rId1"/>
          <a:stretch/>
        </p:blipFill>
        <p:spPr>
          <a:xfrm>
            <a:off x="264240" y="3217320"/>
            <a:ext cx="3526200" cy="3766320"/>
          </a:xfrm>
          <a:prstGeom prst="rect">
            <a:avLst/>
          </a:prstGeom>
          <a:ln>
            <a:noFill/>
          </a:ln>
        </p:spPr>
      </p:pic>
      <p:pic>
        <p:nvPicPr>
          <p:cNvPr id="408" name="" descr=""/>
          <p:cNvPicPr/>
          <p:nvPr/>
        </p:nvPicPr>
        <p:blipFill>
          <a:blip r:embed="rId2"/>
          <a:srcRect l="0" t="0" r="38312" b="31646"/>
          <a:stretch/>
        </p:blipFill>
        <p:spPr>
          <a:xfrm>
            <a:off x="1509480" y="2535840"/>
            <a:ext cx="2470680" cy="754200"/>
          </a:xfrm>
          <a:prstGeom prst="rect">
            <a:avLst/>
          </a:prstGeom>
          <a:ln>
            <a:noFill/>
          </a:ln>
        </p:spPr>
      </p:pic>
      <p:pic>
        <p:nvPicPr>
          <p:cNvPr id="409" name="" descr=""/>
          <p:cNvPicPr/>
          <p:nvPr/>
        </p:nvPicPr>
        <p:blipFill>
          <a:blip r:embed="rId3"/>
          <a:srcRect l="5224" t="65848" r="0" b="0"/>
          <a:stretch/>
        </p:blipFill>
        <p:spPr>
          <a:xfrm>
            <a:off x="4162320" y="2728800"/>
            <a:ext cx="4196160" cy="416160"/>
          </a:xfrm>
          <a:prstGeom prst="rect">
            <a:avLst/>
          </a:prstGeom>
          <a:ln>
            <a:noFill/>
          </a:ln>
        </p:spPr>
      </p:pic>
      <p:pic>
        <p:nvPicPr>
          <p:cNvPr id="410" name="" descr=""/>
          <p:cNvPicPr/>
          <p:nvPr/>
        </p:nvPicPr>
        <p:blipFill>
          <a:blip r:embed="rId4"/>
          <a:stretch/>
        </p:blipFill>
        <p:spPr>
          <a:xfrm>
            <a:off x="4086360" y="6582240"/>
            <a:ext cx="5109840" cy="337680"/>
          </a:xfrm>
          <a:prstGeom prst="rect">
            <a:avLst/>
          </a:prstGeom>
          <a:ln>
            <a:noFill/>
          </a:ln>
        </p:spPr>
      </p:pic>
      <p:pic>
        <p:nvPicPr>
          <p:cNvPr id="411" name="" descr=""/>
          <p:cNvPicPr/>
          <p:nvPr/>
        </p:nvPicPr>
        <p:blipFill>
          <a:blip r:embed="rId5"/>
          <a:stretch/>
        </p:blipFill>
        <p:spPr>
          <a:xfrm>
            <a:off x="3876120" y="4685400"/>
            <a:ext cx="3444480" cy="470880"/>
          </a:xfrm>
          <a:prstGeom prst="rect">
            <a:avLst/>
          </a:prstGeom>
          <a:ln>
            <a:noFill/>
          </a:ln>
        </p:spPr>
      </p:pic>
      <p:pic>
        <p:nvPicPr>
          <p:cNvPr id="412" name="" descr=""/>
          <p:cNvPicPr/>
          <p:nvPr/>
        </p:nvPicPr>
        <p:blipFill>
          <a:blip r:embed="rId6"/>
          <a:stretch/>
        </p:blipFill>
        <p:spPr>
          <a:xfrm>
            <a:off x="4114080" y="6066360"/>
            <a:ext cx="1554120" cy="483120"/>
          </a:xfrm>
          <a:prstGeom prst="rect">
            <a:avLst/>
          </a:prstGeom>
          <a:ln>
            <a:noFill/>
          </a:ln>
        </p:spPr>
      </p:pic>
      <p:sp>
        <p:nvSpPr>
          <p:cNvPr id="413" name="Line 3"/>
          <p:cNvSpPr/>
          <p:nvPr/>
        </p:nvSpPr>
        <p:spPr>
          <a:xfrm flipH="1">
            <a:off x="3200400" y="2514600"/>
            <a:ext cx="2057400" cy="1371600"/>
          </a:xfrm>
          <a:prstGeom prst="line">
            <a:avLst/>
          </a:prstGeom>
          <a:ln w="36720">
            <a:solidFill>
              <a:srgbClr val="0000ff"/>
            </a:solidFill>
            <a:round/>
            <a:tailEnd len="med" type="triangle" w="med"/>
          </a:ln>
        </p:spPr>
        <p:style>
          <a:lnRef idx="0"/>
          <a:fillRef idx="0"/>
          <a:effectRef idx="0"/>
          <a:fontRef idx="minor"/>
        </p:style>
      </p:sp>
      <p:sp>
        <p:nvSpPr>
          <p:cNvPr id="414" name="TextShape 4"/>
          <p:cNvSpPr txBox="1"/>
          <p:nvPr/>
        </p:nvSpPr>
        <p:spPr>
          <a:xfrm>
            <a:off x="565560" y="7021800"/>
            <a:ext cx="3066840" cy="389160"/>
          </a:xfrm>
          <a:prstGeom prst="rect">
            <a:avLst/>
          </a:prstGeom>
          <a:solidFill>
            <a:srgbClr val="e6ff00"/>
          </a:solidFill>
          <a:ln>
            <a:noFill/>
          </a:ln>
        </p:spPr>
        <p:txBody>
          <a:bodyPr lIns="90000" rIns="90000" tIns="45000" bIns="45000"/>
          <a:p>
            <a:r>
              <a:rPr b="0" lang="en-GB" sz="2000" spc="-1" strike="noStrike">
                <a:latin typeface="Bitstream Vera Sans"/>
              </a:rPr>
              <a:t>Κινητική Ενέργεια (e)</a:t>
            </a:r>
            <a:endParaRPr b="0" lang="en-GB" sz="2000" spc="-1" strike="noStrike">
              <a:latin typeface="Bitstream Vera Sans"/>
            </a:endParaRPr>
          </a:p>
        </p:txBody>
      </p:sp>
      <p:sp>
        <p:nvSpPr>
          <p:cNvPr id="415" name="TextShape 5"/>
          <p:cNvSpPr txBox="1"/>
          <p:nvPr/>
        </p:nvSpPr>
        <p:spPr>
          <a:xfrm rot="16200000">
            <a:off x="-513000" y="6078960"/>
            <a:ext cx="1694880" cy="389160"/>
          </a:xfrm>
          <a:prstGeom prst="rect">
            <a:avLst/>
          </a:prstGeom>
          <a:solidFill>
            <a:srgbClr val="e6ff00"/>
          </a:solidFill>
          <a:ln>
            <a:noFill/>
          </a:ln>
        </p:spPr>
        <p:txBody>
          <a:bodyPr lIns="90000" rIns="90000" tIns="45000" bIns="45000"/>
          <a:p>
            <a:r>
              <a:rPr b="0" lang="en-GB" sz="2000" spc="-1" strike="noStrike">
                <a:latin typeface="Bitstream Vera Sans"/>
              </a:rPr>
              <a:t>Πληθυσμός</a:t>
            </a:r>
            <a:endParaRPr b="0" lang="en-GB" sz="2000" spc="-1" strike="noStrike">
              <a:latin typeface="Bitstream Vera Sans"/>
            </a:endParaRPr>
          </a:p>
        </p:txBody>
      </p:sp>
      <p:sp>
        <p:nvSpPr>
          <p:cNvPr id="416" name="TextShape 6"/>
          <p:cNvSpPr txBox="1"/>
          <p:nvPr/>
        </p:nvSpPr>
        <p:spPr>
          <a:xfrm>
            <a:off x="5943600" y="3515400"/>
            <a:ext cx="3729600" cy="457200"/>
          </a:xfrm>
          <a:prstGeom prst="rect">
            <a:avLst/>
          </a:prstGeom>
          <a:noFill/>
          <a:ln>
            <a:noFill/>
          </a:ln>
        </p:spPr>
        <p:txBody>
          <a:bodyPr lIns="90000" rIns="90000" tIns="45000" bIns="45000"/>
          <a:p>
            <a:r>
              <a:rPr b="0" lang="en-GB" sz="1800" spc="-1" strike="noStrike">
                <a:latin typeface="Bitstream Vera Sans"/>
              </a:rPr>
              <a:t>Όπου: E</a:t>
            </a:r>
            <a:r>
              <a:rPr b="0" lang="en-GB" sz="1800" spc="-1" strike="noStrike" baseline="-101000">
                <a:latin typeface="Bitstream Vera Sans"/>
              </a:rPr>
              <a:t>0</a:t>
            </a:r>
            <a:r>
              <a:rPr b="0" lang="en-GB" sz="1800" spc="-1" strike="noStrike">
                <a:latin typeface="Bitstream Vera Sans"/>
              </a:rPr>
              <a:t> = Q της διάσπασης</a:t>
            </a:r>
            <a:endParaRPr b="0" lang="en-GB" sz="1800" spc="-1" strike="noStrike">
              <a:latin typeface="Bitstream Vera Sans"/>
            </a:endParaRPr>
          </a:p>
        </p:txBody>
      </p:sp>
      <p:sp>
        <p:nvSpPr>
          <p:cNvPr id="417" name="CustomShape 7"/>
          <p:cNvSpPr/>
          <p:nvPr/>
        </p:nvSpPr>
        <p:spPr>
          <a:xfrm>
            <a:off x="4114800" y="6015600"/>
            <a:ext cx="1562400" cy="637200"/>
          </a:xfrm>
          <a:prstGeom prst="ellipse">
            <a:avLst/>
          </a:prstGeom>
          <a:noFill/>
          <a:ln>
            <a:solidFill>
              <a:srgbClr val="000000"/>
            </a:solidFill>
          </a:ln>
        </p:spPr>
        <p:style>
          <a:lnRef idx="0"/>
          <a:fillRef idx="0"/>
          <a:effectRef idx="0"/>
          <a:fontRef idx="minor"/>
        </p:style>
      </p:sp>
      <p:sp>
        <p:nvSpPr>
          <p:cNvPr id="418" name="TextShape 8"/>
          <p:cNvSpPr txBox="1"/>
          <p:nvPr/>
        </p:nvSpPr>
        <p:spPr>
          <a:xfrm>
            <a:off x="5491800" y="5086800"/>
            <a:ext cx="4251240" cy="1163160"/>
          </a:xfrm>
          <a:prstGeom prst="rect">
            <a:avLst/>
          </a:prstGeom>
          <a:solidFill>
            <a:srgbClr val="e6e64c"/>
          </a:solidFill>
          <a:ln>
            <a:noFill/>
          </a:ln>
        </p:spPr>
        <p:txBody>
          <a:bodyPr lIns="90000" rIns="90000" tIns="45000" bIns="45000"/>
          <a:p>
            <a:r>
              <a:rPr b="0" lang="en-GB" sz="1800" spc="-1" strike="noStrike">
                <a:latin typeface="Bitstream Vera Sans"/>
              </a:rPr>
              <a:t>Από τέτοια πειράματα</a:t>
            </a:r>
            <a:endParaRPr b="0" lang="en-GB" sz="1800" spc="-1" strike="noStrike">
              <a:latin typeface="Bitstream Vera Sans"/>
            </a:endParaRPr>
          </a:p>
          <a:p>
            <a:r>
              <a:rPr b="0" lang="en-GB" sz="1800" spc="-1" strike="noStrike">
                <a:latin typeface="Bitstream Vera Sans"/>
              </a:rPr>
              <a:t>γνωρίζουμε οτι η μάζα του νετρίνο</a:t>
            </a:r>
            <a:endParaRPr b="0" lang="en-GB" sz="1800" spc="-1" strike="noStrike">
              <a:latin typeface="Bitstream Vera Sans"/>
            </a:endParaRPr>
          </a:p>
          <a:p>
            <a:r>
              <a:rPr b="0" lang="en-GB" sz="1800" spc="-1" strike="noStrike">
                <a:latin typeface="Bitstream Vera Sans"/>
              </a:rPr>
              <a:t>είναι τόσο μικρή που μπορούμε </a:t>
            </a:r>
            <a:endParaRPr b="0" lang="en-GB" sz="1800" spc="-1" strike="noStrike">
              <a:latin typeface="Bitstream Vera Sans"/>
            </a:endParaRPr>
          </a:p>
          <a:p>
            <a:r>
              <a:rPr b="0" lang="en-GB" sz="1800" spc="-1" strike="noStrike">
                <a:latin typeface="Bitstream Vera Sans"/>
              </a:rPr>
              <a:t>πρακτικά να τη θεωρούμε μηδέν</a:t>
            </a:r>
            <a:endParaRPr b="0" lang="en-GB" sz="1800" spc="-1" strike="noStrike">
              <a:latin typeface="Bitstream Vera Sans"/>
            </a:endParaRPr>
          </a:p>
        </p:txBody>
      </p:sp>
      <p:sp>
        <p:nvSpPr>
          <p:cNvPr id="419" name="CustomShape 9"/>
          <p:cNvSpPr/>
          <p:nvPr/>
        </p:nvSpPr>
        <p:spPr>
          <a:xfrm rot="5400000">
            <a:off x="3120120" y="4833720"/>
            <a:ext cx="162000" cy="455400"/>
          </a:xfrm>
          <a:custGeom>
            <a:avLst/>
            <a:gdLst/>
            <a:ahLst/>
            <a:rect l="0" t="0" r="r" b="b"/>
            <a:pathLst>
              <a:path w="452" h="1267">
                <a:moveTo>
                  <a:pt x="0" y="0"/>
                </a:moveTo>
                <a:cubicBezTo>
                  <a:pt x="112" y="0"/>
                  <a:pt x="225" y="52"/>
                  <a:pt x="225" y="105"/>
                </a:cubicBezTo>
                <a:lnTo>
                  <a:pt x="225" y="527"/>
                </a:lnTo>
                <a:cubicBezTo>
                  <a:pt x="225" y="580"/>
                  <a:pt x="338" y="633"/>
                  <a:pt x="451" y="633"/>
                </a:cubicBezTo>
                <a:cubicBezTo>
                  <a:pt x="338" y="633"/>
                  <a:pt x="225" y="685"/>
                  <a:pt x="225" y="738"/>
                </a:cubicBezTo>
                <a:lnTo>
                  <a:pt x="225" y="1160"/>
                </a:lnTo>
                <a:cubicBezTo>
                  <a:pt x="225" y="1213"/>
                  <a:pt x="112" y="1266"/>
                  <a:pt x="0" y="1266"/>
                </a:cubicBezTo>
              </a:path>
            </a:pathLst>
          </a:custGeom>
          <a:noFill/>
          <a:ln w="36720">
            <a:solidFill>
              <a:srgbClr val="0000ff"/>
            </a:solidFill>
            <a:round/>
          </a:ln>
        </p:spPr>
        <p:style>
          <a:lnRef idx="0"/>
          <a:fillRef idx="0"/>
          <a:effectRef idx="0"/>
          <a:fontRef idx="minor"/>
        </p:style>
      </p:sp>
      <p:sp>
        <p:nvSpPr>
          <p:cNvPr id="420" name="Line 10"/>
          <p:cNvSpPr/>
          <p:nvPr/>
        </p:nvSpPr>
        <p:spPr>
          <a:xfrm>
            <a:off x="3429000" y="5257800"/>
            <a:ext cx="914400" cy="685800"/>
          </a:xfrm>
          <a:prstGeom prst="line">
            <a:avLst/>
          </a:prstGeom>
          <a:ln w="36720">
            <a:solidFill>
              <a:srgbClr val="0000ff"/>
            </a:solidFill>
            <a:round/>
            <a:tailEnd len="med" type="triangle" w="med"/>
          </a:ln>
        </p:spPr>
        <p:style>
          <a:lnRef idx="0"/>
          <a:fillRef idx="0"/>
          <a:effectRef idx="0"/>
          <a:fontRef idx="minor"/>
        </p:style>
      </p:sp>
      <p:sp>
        <p:nvSpPr>
          <p:cNvPr id="421" name="TextShape 11"/>
          <p:cNvSpPr txBox="1"/>
          <p:nvPr/>
        </p:nvSpPr>
        <p:spPr>
          <a:xfrm>
            <a:off x="9624600" y="5117760"/>
            <a:ext cx="587520" cy="1276200"/>
          </a:xfrm>
          <a:prstGeom prst="rect">
            <a:avLst/>
          </a:prstGeom>
          <a:noFill/>
          <a:ln>
            <a:noFill/>
          </a:ln>
        </p:spPr>
        <p:txBody>
          <a:bodyPr lIns="90000" rIns="90000" tIns="45000" bIns="45000"/>
          <a:p>
            <a:r>
              <a:rPr b="0" lang="en-GB" sz="8000" spc="-1" strike="noStrike">
                <a:solidFill>
                  <a:srgbClr val="ff0000"/>
                </a:solidFill>
                <a:latin typeface="Bitstream Vera Sans"/>
              </a:rPr>
              <a:t>!</a:t>
            </a:r>
            <a:endParaRPr b="0" lang="en-GB" sz="8000" spc="-1" strike="noStrike">
              <a:latin typeface="Bitstream Vera Sans"/>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504000" y="196920"/>
            <a:ext cx="9071640" cy="533880"/>
          </a:xfrm>
          <a:prstGeom prst="rect">
            <a:avLst/>
          </a:prstGeom>
          <a:solidFill>
            <a:srgbClr val="00ffff"/>
          </a:solidFill>
          <a:ln w="54720">
            <a:noFill/>
          </a:ln>
        </p:spPr>
        <p:txBody>
          <a:bodyPr lIns="0" rIns="0" tIns="0" bIns="0" anchor="ctr"/>
          <a:p>
            <a:pPr algn="ctr"/>
            <a:r>
              <a:rPr b="0" lang="en-GB" sz="3600" spc="-1" strike="noStrike">
                <a:latin typeface="Bitstream Vera Sans"/>
              </a:rPr>
              <a:t>Σήμερα </a:t>
            </a:r>
            <a:endParaRPr b="0" lang="en-GB" sz="3600" spc="-1" strike="noStrike">
              <a:latin typeface="Bitstream Vera Sans"/>
            </a:endParaRPr>
          </a:p>
        </p:txBody>
      </p:sp>
      <p:sp>
        <p:nvSpPr>
          <p:cNvPr id="210" name="TextShape 2"/>
          <p:cNvSpPr txBox="1"/>
          <p:nvPr/>
        </p:nvSpPr>
        <p:spPr>
          <a:xfrm>
            <a:off x="336600" y="878400"/>
            <a:ext cx="9601200" cy="58618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endParaRPr b="0" lang="en-GB" sz="2400" spc="-1" strike="noStrike">
              <a:latin typeface="Bitstream Vera Sans"/>
            </a:endParaRPr>
          </a:p>
          <a:p>
            <a:pPr marL="432000" indent="-324000">
              <a:spcAft>
                <a:spcPts val="1417"/>
              </a:spcAft>
              <a:buClr>
                <a:srgbClr val="000000"/>
              </a:buClr>
              <a:buSzPct val="45000"/>
              <a:buFont typeface="Wingdings" charset="2"/>
              <a:buChar char=""/>
            </a:pPr>
            <a:r>
              <a:rPr b="1" lang="en-GB" sz="2200" spc="-1" strike="noStrike">
                <a:solidFill>
                  <a:srgbClr val="0000ff"/>
                </a:solidFill>
                <a:latin typeface="Bitstream Vera Sans"/>
              </a:rPr>
              <a:t>β-διάσπαση – νετρίνο και ενεργειακές συνθήκες</a:t>
            </a:r>
            <a:endParaRPr b="0" lang="en-GB" sz="2200" spc="-1" strike="noStrike">
              <a:latin typeface="Bitstream Vera Sans"/>
            </a:endParaRPr>
          </a:p>
          <a:p>
            <a:pPr lvl="1" marL="864000" indent="-288000">
              <a:spcAft>
                <a:spcPts val="1134"/>
              </a:spcAft>
              <a:buClr>
                <a:srgbClr val="000000"/>
              </a:buClr>
              <a:buSzPct val="75000"/>
              <a:buFont typeface="Symbol" charset="2"/>
              <a:buChar char=""/>
            </a:pPr>
            <a:r>
              <a:rPr b="0" lang="en-GB" sz="2200" spc="-1" strike="noStrike">
                <a:latin typeface="Bitstream Vera Sans"/>
              </a:rPr>
              <a:t>Βιβλίο C&amp;G, Κεφ. 4, παρ. 4.6. Κεφ. 12, παρ. 12.1</a:t>
            </a:r>
            <a:endParaRPr b="0" lang="en-GB" sz="2200" spc="-1" strike="noStrike">
              <a:latin typeface="Bitstream Vera Sans"/>
            </a:endParaRPr>
          </a:p>
          <a:p>
            <a:pPr lvl="1" marL="864000" indent="-288000">
              <a:spcAft>
                <a:spcPts val="1134"/>
              </a:spcAft>
              <a:buClr>
                <a:srgbClr val="000000"/>
              </a:buClr>
              <a:buSzPct val="75000"/>
              <a:buFont typeface="Symbol" charset="2"/>
              <a:buChar char=""/>
            </a:pPr>
            <a:r>
              <a:rPr b="0" lang="en-GB" sz="2200" spc="-1" strike="noStrike">
                <a:latin typeface="Bitstream Vera Sans"/>
              </a:rPr>
              <a:t>Βιβλίο Χ. Ελευθεριάδη,κεφ. 5, παρ. 5.4.1-5.4.7</a:t>
            </a:r>
            <a:endParaRPr b="0" lang="en-GB" sz="2200" spc="-1" strike="noStrike">
              <a:latin typeface="Bitstream Vera Sans"/>
            </a:endParaRPr>
          </a:p>
          <a:p>
            <a:pPr lvl="1" marL="864000" indent="-288000">
              <a:spcAft>
                <a:spcPts val="1134"/>
              </a:spcAft>
              <a:buClr>
                <a:srgbClr val="000000"/>
              </a:buClr>
              <a:buSzPct val="75000"/>
              <a:buFont typeface="Symbol" charset="2"/>
              <a:buChar char=""/>
            </a:pPr>
            <a:r>
              <a:rPr b="0" lang="en-GB" sz="2200" spc="-1" strike="noStrike">
                <a:latin typeface="Bitstream Vera Sans"/>
              </a:rPr>
              <a:t>Σημειώσεις Πυρηνικής, Κεφ. 5, παρ. 5.2, 5.2.1 – 5.2.3</a:t>
            </a:r>
            <a:endParaRPr b="0" lang="en-GB" sz="2200" spc="-1" strike="noStrike">
              <a:latin typeface="Bitstream Vera Sans"/>
            </a:endParaRPr>
          </a:p>
          <a:p>
            <a:pPr lvl="1" marL="864000" indent="-288000">
              <a:spcAft>
                <a:spcPts val="1134"/>
              </a:spcAft>
              <a:buClr>
                <a:srgbClr val="000000"/>
              </a:buClr>
              <a:buSzPct val="75000"/>
              <a:buFont typeface="Symbol" charset="2"/>
              <a:buChar char=""/>
            </a:pPr>
            <a:endParaRPr b="0" lang="en-GB" sz="2200" spc="-1" strike="noStrike">
              <a:latin typeface="Bitstream Vera Sans"/>
            </a:endParaRPr>
          </a:p>
          <a:p>
            <a:pPr marL="432000" indent="-324000">
              <a:spcAft>
                <a:spcPts val="1417"/>
              </a:spcAft>
              <a:buClr>
                <a:srgbClr val="000000"/>
              </a:buClr>
              <a:buSzPct val="45000"/>
              <a:buFont typeface="Wingdings" charset="2"/>
              <a:buChar char=""/>
            </a:pPr>
            <a:r>
              <a:rPr b="1" lang="en-GB" sz="2400" spc="-1" strike="noStrike">
                <a:latin typeface="Bitstream Vera Sans"/>
              </a:rPr>
              <a:t>Ιστοσελίδα:</a:t>
            </a:r>
            <a:r>
              <a:rPr b="1" lang="en-GB" sz="2200" spc="-1" strike="noStrike">
                <a:latin typeface="Bitstream Vera Sans"/>
              </a:rPr>
              <a:t> </a:t>
            </a:r>
            <a:r>
              <a:rPr b="0" lang="en-GB" sz="2200" spc="-1" strike="noStrike">
                <a:solidFill>
                  <a:srgbClr val="0000ff"/>
                </a:solidFill>
                <a:latin typeface="Bitstream Vera Sans"/>
              </a:rPr>
              <a:t>Ιστότοπος στο “Βιβλία” στο e-learning του μαθήματος</a:t>
            </a:r>
            <a:endParaRPr b="0" lang="en-GB" sz="2200" spc="-1" strike="noStrike">
              <a:latin typeface="Bitstream Vera Sans"/>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2" name="" descr=""/>
          <p:cNvPicPr/>
          <p:nvPr/>
        </p:nvPicPr>
        <p:blipFill>
          <a:blip r:embed="rId1"/>
          <a:stretch/>
        </p:blipFill>
        <p:spPr>
          <a:xfrm>
            <a:off x="496800" y="946440"/>
            <a:ext cx="8174880" cy="5687640"/>
          </a:xfrm>
          <a:prstGeom prst="rect">
            <a:avLst/>
          </a:prstGeom>
          <a:ln>
            <a:noFill/>
          </a:ln>
        </p:spPr>
      </p:pic>
      <p:sp>
        <p:nvSpPr>
          <p:cNvPr id="423" name="TextShape 1"/>
          <p:cNvSpPr txBox="1"/>
          <p:nvPr/>
        </p:nvSpPr>
        <p:spPr>
          <a:xfrm>
            <a:off x="504360" y="111600"/>
            <a:ext cx="9071640" cy="920880"/>
          </a:xfrm>
          <a:prstGeom prst="rect">
            <a:avLst/>
          </a:prstGeom>
          <a:solidFill>
            <a:srgbClr val="00ffff"/>
          </a:solidFill>
          <a:ln w="54720">
            <a:noFill/>
          </a:ln>
        </p:spPr>
        <p:txBody>
          <a:bodyPr lIns="0" rIns="0" tIns="0" bIns="0" anchor="ctr"/>
          <a:p>
            <a:pPr algn="ctr"/>
            <a:r>
              <a:rPr b="0" lang="en-GB" sz="3600" spc="-1" strike="noStrike">
                <a:latin typeface="Bitstream Vera Sans"/>
              </a:rPr>
              <a:t>Fermi-Kurie plot: </a:t>
            </a:r>
            <a:r>
              <a:rPr b="0" lang="en-GB" sz="2600" spc="-1" strike="noStrike">
                <a:latin typeface="Bitstream Vera Sans"/>
              </a:rPr>
              <a:t>μετασχηματισμός μεταβλητών ώστε να έχουμε γραμμική σχέση με το Q</a:t>
            </a:r>
            <a:endParaRPr b="0" lang="en-GB" sz="2600" spc="-1" strike="noStrike">
              <a:latin typeface="Bitstream Vera Sans"/>
            </a:endParaRPr>
          </a:p>
        </p:txBody>
      </p:sp>
      <p:sp>
        <p:nvSpPr>
          <p:cNvPr id="424" name="TextShape 2"/>
          <p:cNvSpPr txBox="1"/>
          <p:nvPr/>
        </p:nvSpPr>
        <p:spPr>
          <a:xfrm>
            <a:off x="140400" y="6449400"/>
            <a:ext cx="9940320" cy="654120"/>
          </a:xfrm>
          <a:prstGeom prst="rect">
            <a:avLst/>
          </a:prstGeom>
          <a:solidFill>
            <a:srgbClr val="cfe7f5"/>
          </a:solidFill>
          <a:ln>
            <a:noFill/>
          </a:ln>
        </p:spPr>
        <p:txBody>
          <a:bodyPr lIns="90000" rIns="90000" tIns="45000" bIns="45000"/>
          <a:p>
            <a:r>
              <a:rPr b="0" lang="en-GB" sz="1900" spc="-1" strike="noStrike">
                <a:latin typeface="Bitstream Vera Sans"/>
              </a:rPr>
              <a:t>Η απόκλιση του </a:t>
            </a:r>
            <a:r>
              <a:rPr b="0" lang="en-GB" sz="1900" spc="-1" strike="noStrike">
                <a:solidFill>
                  <a:srgbClr val="0000ff"/>
                </a:solidFill>
                <a:latin typeface="Bitstream Vera Sans"/>
              </a:rPr>
              <a:t>μετρούμενου Q</a:t>
            </a:r>
            <a:r>
              <a:rPr b="0" lang="en-GB" sz="1900" spc="-1" strike="noStrike">
                <a:latin typeface="Bitstream Vera Sans"/>
              </a:rPr>
              <a:t> από </a:t>
            </a:r>
            <a:r>
              <a:rPr b="0" lang="en-GB" sz="1900" spc="-1" strike="noStrike">
                <a:solidFill>
                  <a:srgbClr val="ff0000"/>
                </a:solidFill>
                <a:latin typeface="Bitstream Vera Sans"/>
              </a:rPr>
              <a:t>τo Q που περιμένουμε για μάζα νετρίνο =0</a:t>
            </a:r>
            <a:r>
              <a:rPr b="0" lang="en-GB" sz="1900" spc="-1" strike="noStrike">
                <a:latin typeface="Bitstream Vera Sans"/>
              </a:rPr>
              <a:t>, </a:t>
            </a:r>
            <a:endParaRPr b="0" lang="en-GB" sz="1900" spc="-1" strike="noStrike">
              <a:latin typeface="Bitstream Vera Sans"/>
            </a:endParaRPr>
          </a:p>
          <a:p>
            <a:r>
              <a:rPr b="0" lang="en-GB" sz="1900" spc="-1" strike="noStrike">
                <a:latin typeface="Bitstream Vera Sans"/>
              </a:rPr>
              <a:t>μας </a:t>
            </a:r>
            <a:r>
              <a:rPr b="1" lang="en-GB" sz="1900" spc="-1" strike="noStrike">
                <a:latin typeface="Bitstream Vera Sans"/>
              </a:rPr>
              <a:t>δίνει τη μάζα του νετρίνο</a:t>
            </a:r>
            <a:endParaRPr b="0" lang="en-GB" sz="1900" spc="-1" strike="noStrike">
              <a:latin typeface="Bitstream Vera Sans"/>
            </a:endParaRPr>
          </a:p>
        </p:txBody>
      </p:sp>
      <p:sp>
        <p:nvSpPr>
          <p:cNvPr id="425" name="Line 3"/>
          <p:cNvSpPr/>
          <p:nvPr/>
        </p:nvSpPr>
        <p:spPr>
          <a:xfrm flipH="1" flipV="1">
            <a:off x="4244400" y="6100200"/>
            <a:ext cx="685800" cy="457200"/>
          </a:xfrm>
          <a:prstGeom prst="line">
            <a:avLst/>
          </a:prstGeom>
          <a:ln w="54720">
            <a:solidFill>
              <a:srgbClr val="ff0000"/>
            </a:solidFill>
            <a:round/>
            <a:tailEnd len="med" type="triangle" w="med"/>
          </a:ln>
        </p:spPr>
        <p:style>
          <a:lnRef idx="0"/>
          <a:fillRef idx="0"/>
          <a:effectRef idx="0"/>
          <a:fontRef idx="minor"/>
        </p:style>
      </p:sp>
      <p:sp>
        <p:nvSpPr>
          <p:cNvPr id="426" name="TextShape 4"/>
          <p:cNvSpPr txBox="1"/>
          <p:nvPr/>
        </p:nvSpPr>
        <p:spPr>
          <a:xfrm>
            <a:off x="125640" y="5331600"/>
            <a:ext cx="587520" cy="1276200"/>
          </a:xfrm>
          <a:prstGeom prst="rect">
            <a:avLst/>
          </a:prstGeom>
          <a:noFill/>
          <a:ln>
            <a:noFill/>
          </a:ln>
        </p:spPr>
        <p:txBody>
          <a:bodyPr lIns="90000" rIns="90000" tIns="45000" bIns="45000"/>
          <a:p>
            <a:r>
              <a:rPr b="0" lang="en-GB" sz="8000" spc="-1" strike="noStrike">
                <a:solidFill>
                  <a:srgbClr val="ff0000"/>
                </a:solidFill>
                <a:latin typeface="Bitstream Vera Sans"/>
              </a:rPr>
              <a:t>!</a:t>
            </a:r>
            <a:endParaRPr b="0" lang="en-GB" sz="8000" spc="-1" strike="noStrike">
              <a:latin typeface="Bitstream Vera Sans"/>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216000" y="108720"/>
            <a:ext cx="9829800" cy="1370880"/>
          </a:xfrm>
          <a:custGeom>
            <a:avLst/>
            <a:gdLst/>
            <a:ahLst/>
            <a:rect l="l" t="t" r="r" b="b"/>
            <a:pathLst>
              <a:path w="21600" h="21600">
                <a:moveTo>
                  <a:pt x="0" y="0"/>
                </a:moveTo>
                <a:lnTo>
                  <a:pt x="21600" y="0"/>
                </a:lnTo>
                <a:lnTo>
                  <a:pt x="21600" y="21600"/>
                </a:lnTo>
                <a:lnTo>
                  <a:pt x="0" y="21600"/>
                </a:lnTo>
                <a:lnTo>
                  <a:pt x="0" y="0"/>
                </a:lnTo>
                <a:close/>
              </a:path>
            </a:pathLst>
          </a:custGeom>
          <a:solidFill>
            <a:srgbClr val="00ffff"/>
          </a:solidFill>
          <a:ln>
            <a:noFill/>
          </a:ln>
        </p:spPr>
        <p:style>
          <a:lnRef idx="0"/>
          <a:fillRef idx="0"/>
          <a:effectRef idx="0"/>
          <a:fontRef idx="minor"/>
        </p:style>
        <p:txBody>
          <a:bodyPr anchor="ctr"/>
          <a:p>
            <a:pPr algn="ctr">
              <a:lnSpc>
                <a:spcPct val="100000"/>
              </a:lnSpc>
            </a:pPr>
            <a:r>
              <a:rPr b="0" lang="el-GR" sz="2400" spc="-1" strike="noStrike">
                <a:latin typeface="Calibri"/>
              </a:rPr>
              <a:t>Στα πειράματα παρατηρήσαμε “ταλαντώσεις” ν : ένα είδος νετρίνο μετατρέπεται σε ένα άλλο -&gt; γίνεται μόνο αν τα νετρίνα έχουν μάζα:  άρα έχουν μάζα... αλλά τόσο μικρή, που μπορούμε να τη βάζουμε 0 στους υπολογισμούς μας.</a:t>
            </a:r>
            <a:endParaRPr b="0" lang="en-GB" sz="2400" spc="-1" strike="noStrike">
              <a:latin typeface="Bitstream Vera Sans"/>
            </a:endParaRPr>
          </a:p>
        </p:txBody>
      </p:sp>
      <p:pic>
        <p:nvPicPr>
          <p:cNvPr id="428" name="" descr=""/>
          <p:cNvPicPr/>
          <p:nvPr/>
        </p:nvPicPr>
        <p:blipFill>
          <a:blip r:embed="rId1"/>
          <a:stretch/>
        </p:blipFill>
        <p:spPr>
          <a:xfrm>
            <a:off x="282960" y="1919160"/>
            <a:ext cx="9586800" cy="5587560"/>
          </a:xfrm>
          <a:prstGeom prst="rect">
            <a:avLst/>
          </a:prstGeom>
          <a:ln>
            <a:noFill/>
          </a:ln>
        </p:spPr>
      </p:pic>
      <p:sp>
        <p:nvSpPr>
          <p:cNvPr id="429" name="CustomShape 2"/>
          <p:cNvSpPr/>
          <p:nvPr/>
        </p:nvSpPr>
        <p:spPr>
          <a:xfrm>
            <a:off x="-214200" y="4211640"/>
            <a:ext cx="1944000" cy="767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r>
              <a:rPr b="0" lang="en-US" sz="2210" spc="-1" strike="noStrike">
                <a:solidFill>
                  <a:srgbClr val="ff0000"/>
                </a:solidFill>
                <a:latin typeface="Bitstream Vera Sans"/>
              </a:rPr>
              <a:t>MINOS </a:t>
            </a:r>
            <a:endParaRPr b="0" lang="en-GB" sz="2210" spc="-1" strike="noStrike">
              <a:latin typeface="Bitstream Vera Sans"/>
            </a:endParaRPr>
          </a:p>
          <a:p>
            <a:pPr algn="ctr"/>
            <a:r>
              <a:rPr b="0" lang="en-US" sz="2210" spc="-1" strike="noStrike">
                <a:solidFill>
                  <a:srgbClr val="ff0000"/>
                </a:solidFill>
                <a:latin typeface="Bitstream Vera Sans"/>
              </a:rPr>
              <a:t>experiment</a:t>
            </a:r>
            <a:endParaRPr b="0" lang="en-GB" sz="2210" spc="-1" strike="noStrike">
              <a:latin typeface="Bitstream Vera Sans"/>
            </a:endParaRPr>
          </a:p>
        </p:txBody>
      </p:sp>
      <p:sp>
        <p:nvSpPr>
          <p:cNvPr id="430" name="TextShape 3"/>
          <p:cNvSpPr txBox="1"/>
          <p:nvPr/>
        </p:nvSpPr>
        <p:spPr>
          <a:xfrm>
            <a:off x="5342400" y="6040800"/>
            <a:ext cx="4593600" cy="1285560"/>
          </a:xfrm>
          <a:prstGeom prst="rect">
            <a:avLst/>
          </a:prstGeom>
          <a:solidFill>
            <a:srgbClr val="e6ff00"/>
          </a:solidFill>
          <a:ln>
            <a:noFill/>
          </a:ln>
        </p:spPr>
        <p:txBody>
          <a:bodyPr lIns="90000" rIns="90000" tIns="45000" bIns="45000"/>
          <a:p>
            <a:r>
              <a:rPr b="0" lang="en-GB" sz="2000" spc="-1" strike="noStrike">
                <a:latin typeface="Bitstream Vera Sans"/>
              </a:rPr>
              <a:t>..αλλά η μάζα τους είναι τόσο μικρή που μπορούμε πολύ άνετα να τη θεωρούμε 0 στις πυρηνικές αντιδράσεις</a:t>
            </a:r>
            <a:endParaRPr b="0" lang="en-GB" sz="2000" spc="-1" strike="noStrike">
              <a:latin typeface="Bitstream Vera Sans"/>
            </a:endParaRPr>
          </a:p>
        </p:txBody>
      </p:sp>
      <p:sp>
        <p:nvSpPr>
          <p:cNvPr id="431" name="Freeform 4"/>
          <p:cNvSpPr/>
          <p:nvPr/>
        </p:nvSpPr>
        <p:spPr>
          <a:xfrm>
            <a:off x="9005400" y="1472040"/>
            <a:ext cx="766800" cy="4676040"/>
          </a:xfrm>
          <a:custGeom>
            <a:avLst/>
            <a:gdLst/>
            <a:ahLst/>
            <a:rect l="0" t="0" r="r" b="b"/>
            <a:pathLst>
              <a:path w="2130" h="12989">
                <a:moveTo>
                  <a:pt x="0" y="0"/>
                </a:moveTo>
                <a:cubicBezTo>
                  <a:pt x="99" y="629"/>
                  <a:pt x="430" y="1163"/>
                  <a:pt x="541" y="1804"/>
                </a:cubicBezTo>
                <a:cubicBezTo>
                  <a:pt x="649" y="2427"/>
                  <a:pt x="936" y="3003"/>
                  <a:pt x="1143" y="3608"/>
                </a:cubicBezTo>
                <a:cubicBezTo>
                  <a:pt x="1341" y="4187"/>
                  <a:pt x="1359" y="4816"/>
                  <a:pt x="1502" y="5412"/>
                </a:cubicBezTo>
                <a:cubicBezTo>
                  <a:pt x="1646" y="6005"/>
                  <a:pt x="1655" y="6616"/>
                  <a:pt x="1744" y="7216"/>
                </a:cubicBezTo>
                <a:cubicBezTo>
                  <a:pt x="1833" y="7819"/>
                  <a:pt x="1983" y="8408"/>
                  <a:pt x="2045" y="9021"/>
                </a:cubicBezTo>
                <a:cubicBezTo>
                  <a:pt x="2106" y="9622"/>
                  <a:pt x="2081" y="10223"/>
                  <a:pt x="2105" y="10824"/>
                </a:cubicBezTo>
                <a:cubicBezTo>
                  <a:pt x="2129" y="11429"/>
                  <a:pt x="2072" y="12040"/>
                  <a:pt x="1924" y="12628"/>
                </a:cubicBezTo>
                <a:lnTo>
                  <a:pt x="1924" y="12988"/>
                </a:lnTo>
              </a:path>
            </a:pathLst>
          </a:custGeom>
          <a:ln w="36720">
            <a:solidFill>
              <a:srgbClr val="000000"/>
            </a:solidFill>
            <a:round/>
            <a:tailEnd len="med" type="triangle" w="med"/>
          </a:ln>
        </p:spPr>
      </p:sp>
      <p:sp>
        <p:nvSpPr>
          <p:cNvPr id="432" name="TextShape 5"/>
          <p:cNvSpPr txBox="1"/>
          <p:nvPr/>
        </p:nvSpPr>
        <p:spPr>
          <a:xfrm>
            <a:off x="5001120" y="6121800"/>
            <a:ext cx="412200" cy="683280"/>
          </a:xfrm>
          <a:prstGeom prst="rect">
            <a:avLst/>
          </a:prstGeom>
          <a:noFill/>
          <a:ln>
            <a:noFill/>
          </a:ln>
        </p:spPr>
        <p:txBody>
          <a:bodyPr lIns="90000" rIns="90000" tIns="45000" bIns="45000"/>
          <a:p>
            <a:r>
              <a:rPr b="1" lang="en-GB" sz="4000" spc="-1" strike="noStrike">
                <a:solidFill>
                  <a:srgbClr val="ff0000"/>
                </a:solidFill>
                <a:latin typeface="Bitstream Vera Sans"/>
              </a:rPr>
              <a:t>!</a:t>
            </a:r>
            <a:endParaRPr b="0" lang="en-GB" sz="4000" spc="-1" strike="noStrike">
              <a:latin typeface="Bitstream Vera Sans"/>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TextShape 1"/>
          <p:cNvSpPr txBox="1"/>
          <p:nvPr/>
        </p:nvSpPr>
        <p:spPr>
          <a:xfrm>
            <a:off x="237240" y="2514600"/>
            <a:ext cx="9592560" cy="914400"/>
          </a:xfrm>
          <a:prstGeom prst="rect">
            <a:avLst/>
          </a:prstGeom>
          <a:noFill/>
          <a:ln w="54720">
            <a:solidFill>
              <a:srgbClr val="666699"/>
            </a:solidFill>
            <a:round/>
          </a:ln>
        </p:spPr>
        <p:txBody>
          <a:bodyPr lIns="0" rIns="0" tIns="0" bIns="0" anchor="ctr"/>
          <a:p>
            <a:pPr algn="ctr"/>
            <a:r>
              <a:rPr b="0" lang="en-GB" sz="3600" spc="-1" strike="noStrike">
                <a:solidFill>
                  <a:srgbClr val="0000ff"/>
                </a:solidFill>
                <a:latin typeface="Bitstream Vera Sans"/>
              </a:rPr>
              <a:t>3) β-διάσπαση: ενεργειακές συνθήκες</a:t>
            </a:r>
            <a:endParaRPr b="0" lang="en-GB" sz="3600" spc="-1" strike="noStrike">
              <a:latin typeface="Bitstream Vera Sans"/>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r>
              <a:rPr b="0" lang="en-GB" sz="3600" spc="-1" strike="noStrike">
                <a:latin typeface="Bitstream Vera Sans"/>
              </a:rPr>
              <a:t>Ενεργειακές συνθήκες για β-διάσπαση</a:t>
            </a:r>
            <a:endParaRPr b="0" lang="en-GB" sz="3600" spc="-1" strike="noStrike">
              <a:latin typeface="Bitstream Vera Sans"/>
            </a:endParaRPr>
          </a:p>
        </p:txBody>
      </p:sp>
      <p:grpSp>
        <p:nvGrpSpPr>
          <p:cNvPr id="435" name="Group 2"/>
          <p:cNvGrpSpPr/>
          <p:nvPr/>
        </p:nvGrpSpPr>
        <p:grpSpPr>
          <a:xfrm>
            <a:off x="1994040" y="1750680"/>
            <a:ext cx="2768400" cy="1638360"/>
            <a:chOff x="1994040" y="1750680"/>
            <a:chExt cx="2768400" cy="1638360"/>
          </a:xfrm>
        </p:grpSpPr>
        <p:sp>
          <p:nvSpPr>
            <p:cNvPr id="436" name="CustomShape 3"/>
            <p:cNvSpPr/>
            <p:nvPr/>
          </p:nvSpPr>
          <p:spPr>
            <a:xfrm>
              <a:off x="1994040" y="1750680"/>
              <a:ext cx="2768400" cy="1638360"/>
            </a:xfrm>
            <a:prstGeom prst="rect">
              <a:avLst/>
            </a:prstGeom>
            <a:solidFill>
              <a:srgbClr val="ffff00"/>
            </a:solidFill>
            <a:ln w="28440">
              <a:solidFill>
                <a:srgbClr val="000000"/>
              </a:solidFill>
              <a:miter/>
            </a:ln>
          </p:spPr>
          <p:style>
            <a:lnRef idx="0"/>
            <a:fillRef idx="0"/>
            <a:effectRef idx="0"/>
            <a:fontRef idx="minor"/>
          </p:style>
        </p:sp>
        <p:grpSp>
          <p:nvGrpSpPr>
            <p:cNvPr id="437" name="Group 4"/>
            <p:cNvGrpSpPr/>
            <p:nvPr/>
          </p:nvGrpSpPr>
          <p:grpSpPr>
            <a:xfrm>
              <a:off x="2038320" y="1817280"/>
              <a:ext cx="2673360" cy="1529640"/>
              <a:chOff x="2038320" y="1817280"/>
              <a:chExt cx="2673360" cy="1529640"/>
            </a:xfrm>
          </p:grpSpPr>
          <mc:AlternateContent>
            <mc:Choice xmlns:a14="http://schemas.microsoft.com/office/drawing/2010/main" Requires="a14">
              <p:sp>
                <p:nvSpPr>
                  <p:cNvPr id="438" name="Formula 5"/>
                  <p:cNvSpPr txBox="1"/>
                  <p:nvPr/>
                </p:nvSpPr>
                <p:spPr>
                  <a:xfrm>
                    <a:off x="2038320" y="1817280"/>
                    <a:ext cx="267192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mc:AlternateContent>
            <mc:Choice xmlns:a14="http://schemas.microsoft.com/office/drawing/2010/main" Requires="a14">
              <p:sp>
                <p:nvSpPr>
                  <p:cNvPr id="439" name="Formula 6"/>
                  <p:cNvSpPr txBox="1"/>
                  <p:nvPr/>
                </p:nvSpPr>
                <p:spPr>
                  <a:xfrm>
                    <a:off x="2038320" y="2372040"/>
                    <a:ext cx="267192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mc:AlternateContent>
            <mc:Choice xmlns:a14="http://schemas.microsoft.com/office/drawing/2010/main" Requires="a14">
              <p:sp>
                <p:nvSpPr>
                  <p:cNvPr id="440" name="Formula 7"/>
                  <p:cNvSpPr txBox="1"/>
                  <p:nvPr/>
                </p:nvSpPr>
                <p:spPr>
                  <a:xfrm>
                    <a:off x="2038320" y="2927160"/>
                    <a:ext cx="267336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b>
                          <m:e>
                            <m:r>
                              <m:t xml:space="preserve">ν</m:t>
                            </m:r>
                          </m:e>
                          <m:sub>
                            <m:r>
                              <m:t xml:space="preserve">e</m:t>
                            </m:r>
                          </m:sub>
                        </m:sSub>
                      </m:oMath>
                    </a14:m>
                  </a:p>
                </p:txBody>
              </p:sp>
            </mc:Choice>
            <mc:Fallback/>
          </mc:AlternateContent>
        </p:grpSp>
      </p:grpSp>
      <p:sp>
        <p:nvSpPr>
          <p:cNvPr id="441" name="CustomShape 8"/>
          <p:cNvSpPr/>
          <p:nvPr/>
        </p:nvSpPr>
        <p:spPr>
          <a:xfrm>
            <a:off x="1320840" y="1763280"/>
            <a:ext cx="660240" cy="152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r>
              <a:rPr b="0" lang="el-GR" sz="1800" spc="-1" strike="noStrike">
                <a:latin typeface="Bitstream Vera Sans"/>
              </a:rPr>
              <a:t>β</a:t>
            </a:r>
            <a:r>
              <a:rPr b="0" lang="el-GR" sz="1800" spc="-1" strike="noStrike" baseline="30000">
                <a:latin typeface="Bitstream Vera Sans"/>
              </a:rPr>
              <a:t>-</a:t>
            </a:r>
            <a:endParaRPr b="0" lang="en-GB" sz="1800" spc="-1" strike="noStrike">
              <a:latin typeface="Bitstream Vera Sans"/>
            </a:endParaRPr>
          </a:p>
          <a:p>
            <a:r>
              <a:rPr b="0" lang="el-GR" sz="1800" spc="-1" strike="noStrike">
                <a:latin typeface="Bitstream Vera Sans"/>
              </a:rPr>
              <a:t>β</a:t>
            </a:r>
            <a:r>
              <a:rPr b="0" lang="el-GR" sz="1800" spc="-1" strike="noStrike" baseline="30000">
                <a:latin typeface="Bitstream Vera Sans"/>
              </a:rPr>
              <a:t>+</a:t>
            </a:r>
            <a:endParaRPr b="0" lang="en-GB" sz="1800" spc="-1" strike="noStrike">
              <a:latin typeface="Bitstream Vera Sans"/>
            </a:endParaRPr>
          </a:p>
          <a:p>
            <a:r>
              <a:rPr b="0" lang="en-US" sz="1800" spc="-1" strike="noStrike">
                <a:latin typeface="Bitstream Vera Sans"/>
              </a:rPr>
              <a:t>EC</a:t>
            </a:r>
            <a:endParaRPr b="0" lang="en-GB" sz="1800" spc="-1" strike="noStrike">
              <a:latin typeface="Bitstream Vera Sans"/>
            </a:endParaRPr>
          </a:p>
        </p:txBody>
      </p:sp>
      <mc:AlternateContent>
        <mc:Choice xmlns:a14="http://schemas.microsoft.com/office/drawing/2010/main" Requires="a14">
          <p:sp>
            <p:nvSpPr>
              <p:cNvPr id="442" name="Formula 9"/>
              <p:cNvSpPr txBox="1"/>
              <p:nvPr/>
            </p:nvSpPr>
            <p:spPr>
              <a:xfrm>
                <a:off x="6601680" y="1876680"/>
                <a:ext cx="1878120" cy="380880"/>
              </a:xfrm>
              <a:prstGeom prst="rect">
                <a:avLst/>
              </a:prstGeom>
            </p:spPr>
            <p:txBody>
              <a:bodyPr/>
              <a:p>
                <a14:m>
                  <m:oMath xmlns:m="http://schemas.openxmlformats.org/officeDocument/2006/math">
                    <m:r>
                      <m:t xml:space="preserve">n</m:t>
                    </m:r>
                    <m:r>
                      <m:t xml:space="preserve">→</m:t>
                    </m:r>
                    <m:r>
                      <m:rPr>
                        <m:lit/>
                        <m:nor/>
                      </m:rPr>
                      <m:t xml:space="preserve">  </m:t>
                    </m:r>
                    <m:r>
                      <m:t xml:space="preserve">p</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mc:AlternateContent>
        <mc:Choice xmlns:a14="http://schemas.microsoft.com/office/drawing/2010/main" Requires="a14">
          <p:sp>
            <p:nvSpPr>
              <p:cNvPr id="443" name="Formula 10"/>
              <p:cNvSpPr txBox="1"/>
              <p:nvPr/>
            </p:nvSpPr>
            <p:spPr>
              <a:xfrm>
                <a:off x="6589080" y="2432160"/>
                <a:ext cx="1901880" cy="381240"/>
              </a:xfrm>
              <a:prstGeom prst="rect">
                <a:avLst/>
              </a:prstGeom>
            </p:spPr>
            <p:txBody>
              <a:bodyPr/>
              <a:p>
                <a14:m>
                  <m:oMath xmlns:m="http://schemas.openxmlformats.org/officeDocument/2006/math">
                    <m:r>
                      <m:t xml:space="preserve">p</m:t>
                    </m:r>
                    <m:r>
                      <m:t xml:space="preserve">→</m:t>
                    </m:r>
                    <m:r>
                      <m:rPr>
                        <m:lit/>
                        <m:nor/>
                      </m:rPr>
                      <m:t xml:space="preserve">  </m:t>
                    </m:r>
                    <m:r>
                      <m:t xml:space="preserve">n</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mc:AlternateContent>
        <mc:Choice xmlns:a14="http://schemas.microsoft.com/office/drawing/2010/main" Requires="a14">
          <p:sp>
            <p:nvSpPr>
              <p:cNvPr id="444" name="Formula 11"/>
              <p:cNvSpPr txBox="1"/>
              <p:nvPr/>
            </p:nvSpPr>
            <p:spPr>
              <a:xfrm>
                <a:off x="6589080" y="2986200"/>
                <a:ext cx="1903320" cy="381240"/>
              </a:xfrm>
              <a:prstGeom prst="rect">
                <a:avLst/>
              </a:prstGeom>
            </p:spPr>
            <p:txBody>
              <a:bodyPr/>
              <a:p>
                <a14:m>
                  <m:oMath xmlns:m="http://schemas.openxmlformats.org/officeDocument/2006/math">
                    <m:r>
                      <m:t xml:space="preserve">p</m:t>
                    </m:r>
                    <m:r>
                      <m:t xml:space="preserve">+</m:t>
                    </m:r>
                    <m:sSup>
                      <m:e>
                        <m:r>
                          <m:t xml:space="preserve">e</m:t>
                        </m:r>
                      </m:e>
                      <m:sup>
                        <m:r>
                          <m:t xml:space="preserve">−</m:t>
                        </m:r>
                      </m:sup>
                    </m:sSup>
                    <m:r>
                      <m:t xml:space="preserve">→</m:t>
                    </m:r>
                    <m:r>
                      <m:rPr>
                        <m:lit/>
                        <m:nor/>
                      </m:rPr>
                      <m:t xml:space="preserve">  </m:t>
                    </m:r>
                    <m:r>
                      <m:t xml:space="preserve">n</m:t>
                    </m:r>
                    <m:r>
                      <m:t xml:space="preserve">+</m:t>
                    </m:r>
                    <m:sSub>
                      <m:e>
                        <m:r>
                          <m:t xml:space="preserve">ν</m:t>
                        </m:r>
                      </m:e>
                      <m:sub>
                        <m:r>
                          <m:t xml:space="preserve">e</m:t>
                        </m:r>
                      </m:sub>
                    </m:sSub>
                  </m:oMath>
                </a14:m>
              </a:p>
            </p:txBody>
          </p:sp>
        </mc:Choice>
        <mc:Fallback/>
      </mc:AlternateContent>
      <p:sp>
        <p:nvSpPr>
          <p:cNvPr id="445" name="CustomShape 12"/>
          <p:cNvSpPr/>
          <p:nvPr/>
        </p:nvSpPr>
        <p:spPr>
          <a:xfrm>
            <a:off x="5749200" y="2356200"/>
            <a:ext cx="58428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n-US" sz="1800" spc="-1" strike="noStrike">
                <a:latin typeface="Wingdings"/>
                <a:ea typeface="Wingdings"/>
              </a:rPr>
              <a:t></a:t>
            </a:r>
            <a:endParaRPr b="0" lang="en-GB" sz="1800" spc="-1" strike="noStrike">
              <a:latin typeface="Bitstream Vera Sans"/>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397800" y="4532760"/>
            <a:ext cx="5029200" cy="725040"/>
          </a:xfrm>
          <a:prstGeom prst="rect">
            <a:avLst/>
          </a:prstGeom>
          <a:solidFill>
            <a:srgbClr val="99ccff"/>
          </a:solidFill>
          <a:ln>
            <a:solidFill>
              <a:srgbClr val="000000"/>
            </a:solidFill>
          </a:ln>
        </p:spPr>
        <p:style>
          <a:lnRef idx="0"/>
          <a:fillRef idx="0"/>
          <a:effectRef idx="0"/>
          <a:fontRef idx="minor"/>
        </p:style>
      </p:sp>
      <p:sp>
        <p:nvSpPr>
          <p:cNvPr id="447" name="TextShape 2"/>
          <p:cNvSpPr txBox="1"/>
          <p:nvPr/>
        </p:nvSpPr>
        <p:spPr>
          <a:xfrm>
            <a:off x="504000" y="190440"/>
            <a:ext cx="9071640" cy="546840"/>
          </a:xfrm>
          <a:prstGeom prst="rect">
            <a:avLst/>
          </a:prstGeom>
          <a:solidFill>
            <a:srgbClr val="00ffff"/>
          </a:solidFill>
          <a:ln w="54720">
            <a:noFill/>
          </a:ln>
        </p:spPr>
        <p:txBody>
          <a:bodyPr lIns="0" rIns="0" tIns="0" bIns="0" anchor="ctr"/>
          <a:p>
            <a:pPr algn="ctr"/>
            <a:r>
              <a:rPr b="0" lang="en-GB" sz="3600" spc="-1" strike="noStrike">
                <a:latin typeface="Bitstream Vera Sans"/>
              </a:rPr>
              <a:t>Ενεργειακές συνθήκες για διάσπαση β</a:t>
            </a:r>
            <a:r>
              <a:rPr b="0" lang="en-GB" sz="3600" spc="-1" strike="noStrike" baseline="101000">
                <a:latin typeface="Bitstream Vera Sans"/>
              </a:rPr>
              <a:t>-</a:t>
            </a:r>
            <a:endParaRPr b="0" lang="en-GB" sz="3600" spc="-1" strike="noStrike">
              <a:latin typeface="Bitstream Vera Sans"/>
            </a:endParaRPr>
          </a:p>
        </p:txBody>
      </p:sp>
      <p:pic>
        <p:nvPicPr>
          <p:cNvPr id="448" name="Picture 8" descr=""/>
          <p:cNvPicPr/>
          <p:nvPr/>
        </p:nvPicPr>
        <p:blipFill>
          <a:blip r:embed="rId1"/>
          <a:stretch/>
        </p:blipFill>
        <p:spPr>
          <a:xfrm>
            <a:off x="6023520" y="1397880"/>
            <a:ext cx="3413160" cy="666720"/>
          </a:xfrm>
          <a:prstGeom prst="rect">
            <a:avLst/>
          </a:prstGeom>
          <a:ln>
            <a:noFill/>
          </a:ln>
        </p:spPr>
      </p:pic>
      <p:sp>
        <p:nvSpPr>
          <p:cNvPr id="449" name="CustomShape 3"/>
          <p:cNvSpPr/>
          <p:nvPr/>
        </p:nvSpPr>
        <p:spPr>
          <a:xfrm>
            <a:off x="207360" y="765000"/>
            <a:ext cx="454644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200" spc="-1" strike="noStrike">
                <a:solidFill>
                  <a:srgbClr val="ff0000"/>
                </a:solidFill>
                <a:latin typeface="Calibri"/>
              </a:rPr>
              <a:t>Ενεργειακή συνθήκη</a:t>
            </a:r>
            <a:r>
              <a:rPr b="1" lang="en-US" sz="2200" spc="-1" strike="noStrike">
                <a:solidFill>
                  <a:srgbClr val="ff0000"/>
                </a:solidFill>
                <a:latin typeface="Calibri"/>
              </a:rPr>
              <a:t> </a:t>
            </a:r>
            <a:r>
              <a:rPr b="1" lang="el-GR" sz="2200" spc="-1" strike="noStrike">
                <a:solidFill>
                  <a:srgbClr val="ff0000"/>
                </a:solidFill>
                <a:latin typeface="Calibri"/>
              </a:rPr>
              <a:t>β</a:t>
            </a:r>
            <a:r>
              <a:rPr b="1" lang="el-GR" sz="2200" spc="-1" strike="noStrike" baseline="30000">
                <a:solidFill>
                  <a:srgbClr val="ff0000"/>
                </a:solidFill>
                <a:latin typeface="Calibri"/>
              </a:rPr>
              <a:t>- </a:t>
            </a:r>
            <a:r>
              <a:rPr b="1" lang="el-GR" sz="2200" spc="-1" strike="noStrike">
                <a:solidFill>
                  <a:srgbClr val="ff0000"/>
                </a:solidFill>
                <a:latin typeface="Calibri"/>
              </a:rPr>
              <a:t>:</a:t>
            </a:r>
            <a:endParaRPr b="0" lang="en-GB" sz="2200" spc="-1" strike="noStrike">
              <a:latin typeface="Bitstream Vera Sans"/>
            </a:endParaRPr>
          </a:p>
        </p:txBody>
      </p:sp>
      <mc:AlternateContent>
        <mc:Choice xmlns:a14="http://schemas.microsoft.com/office/drawing/2010/main" Requires="a14">
          <p:sp>
            <p:nvSpPr>
              <p:cNvPr id="450" name="Formula 4"/>
              <p:cNvSpPr txBox="1"/>
              <p:nvPr/>
            </p:nvSpPr>
            <p:spPr>
              <a:xfrm>
                <a:off x="856800" y="1330560"/>
                <a:ext cx="2290680" cy="3603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p:sp>
        <p:nvSpPr>
          <p:cNvPr id="451" name="CustomShape 5"/>
          <p:cNvSpPr/>
          <p:nvPr/>
        </p:nvSpPr>
        <p:spPr>
          <a:xfrm>
            <a:off x="3193200" y="1305000"/>
            <a:ext cx="348048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200" spc="-1" strike="noStrike" u="sng">
                <a:solidFill>
                  <a:srgbClr val="3333ff"/>
                </a:solidFill>
                <a:uFillTx/>
                <a:latin typeface="Calibri"/>
              </a:rPr>
              <a:t>Θα πρέπει </a:t>
            </a:r>
            <a:r>
              <a:rPr b="1" lang="en-US" sz="2200" spc="-1" strike="noStrike" u="sng">
                <a:solidFill>
                  <a:srgbClr val="3333ff"/>
                </a:solidFill>
                <a:uFillTx/>
                <a:latin typeface="Calibri"/>
              </a:rPr>
              <a:t>Q&gt;0</a:t>
            </a:r>
            <a:r>
              <a:rPr b="1" lang="en-US" sz="2200" spc="-1" strike="noStrike">
                <a:solidFill>
                  <a:srgbClr val="3333ff"/>
                </a:solidFill>
                <a:latin typeface="Calibri"/>
              </a:rPr>
              <a:t> → </a:t>
            </a:r>
            <a:endParaRPr b="0" lang="en-GB" sz="2200" spc="-1" strike="noStrike">
              <a:latin typeface="Bitstream Vera Sans"/>
            </a:endParaRPr>
          </a:p>
        </p:txBody>
      </p:sp>
      <p:sp>
        <p:nvSpPr>
          <p:cNvPr id="452" name="CustomShape 6"/>
          <p:cNvSpPr/>
          <p:nvPr/>
        </p:nvSpPr>
        <p:spPr>
          <a:xfrm>
            <a:off x="5486400" y="2248920"/>
            <a:ext cx="4483440" cy="201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i="1" lang="el-GR" sz="1800" spc="-1" strike="noStrike">
                <a:solidFill>
                  <a:srgbClr val="3333ff"/>
                </a:solidFill>
                <a:latin typeface="Calibri"/>
              </a:rPr>
              <a:t>Όπου Μ(Α,Ζ) οι ατομικές μάζες: άρα πρέπει να παίρνετε υπ' όψιν σας και τα ηλεκτρόνια ατόμου.</a:t>
            </a:r>
            <a:endParaRPr b="0" lang="en-GB" sz="1800" spc="-1" strike="noStrike">
              <a:latin typeface="Bitstream Vera Sans"/>
            </a:endParaRPr>
          </a:p>
          <a:p>
            <a:pPr>
              <a:lnSpc>
                <a:spcPct val="100000"/>
              </a:lnSpc>
            </a:pPr>
            <a:endParaRPr b="0" lang="en-GB" sz="1800" spc="-1" strike="noStrike">
              <a:latin typeface="Bitstream Vera Sans"/>
            </a:endParaRPr>
          </a:p>
          <a:p>
            <a:pPr>
              <a:lnSpc>
                <a:spcPct val="100000"/>
              </a:lnSpc>
            </a:pPr>
            <a:r>
              <a:rPr b="1" i="1" lang="el-GR" sz="1800" spc="-1" strike="noStrike">
                <a:solidFill>
                  <a:srgbClr val="3333ff"/>
                </a:solidFill>
                <a:latin typeface="Calibri"/>
              </a:rPr>
              <a:t>Σημείωση: όταν σας δίνονται οι ατομικές μάζες, αυτές υποθέτουν τόσα ηλεκτρόνια όσα πρωτόνια. </a:t>
            </a:r>
            <a:endParaRPr b="0" lang="en-GB" sz="1800" spc="-1" strike="noStrike">
              <a:latin typeface="Bitstream Vera Sans"/>
            </a:endParaRPr>
          </a:p>
        </p:txBody>
      </p:sp>
      <p:sp>
        <p:nvSpPr>
          <p:cNvPr id="453" name="CustomShape 7"/>
          <p:cNvSpPr/>
          <p:nvPr/>
        </p:nvSpPr>
        <p:spPr>
          <a:xfrm>
            <a:off x="6452280" y="1740960"/>
            <a:ext cx="2933640" cy="419040"/>
          </a:xfrm>
          <a:custGeom>
            <a:avLst/>
            <a:gdLst/>
            <a:ahLst/>
            <a:rect l="0" t="0" r="r" b="b"/>
            <a:pathLst>
              <a:path w="8151" h="1166">
                <a:moveTo>
                  <a:pt x="194" y="0"/>
                </a:moveTo>
                <a:cubicBezTo>
                  <a:pt x="97" y="0"/>
                  <a:pt x="0" y="97"/>
                  <a:pt x="0" y="194"/>
                </a:cubicBezTo>
                <a:lnTo>
                  <a:pt x="0" y="970"/>
                </a:lnTo>
                <a:cubicBezTo>
                  <a:pt x="0" y="1067"/>
                  <a:pt x="97" y="1165"/>
                  <a:pt x="194" y="1165"/>
                </a:cubicBezTo>
                <a:lnTo>
                  <a:pt x="7955" y="1165"/>
                </a:lnTo>
                <a:cubicBezTo>
                  <a:pt x="8052" y="1165"/>
                  <a:pt x="8150" y="1067"/>
                  <a:pt x="8150" y="970"/>
                </a:cubicBezTo>
                <a:lnTo>
                  <a:pt x="8150" y="194"/>
                </a:lnTo>
                <a:cubicBezTo>
                  <a:pt x="8150" y="97"/>
                  <a:pt x="8052" y="0"/>
                  <a:pt x="7955" y="0"/>
                </a:cubicBezTo>
                <a:lnTo>
                  <a:pt x="194" y="0"/>
                </a:lnTo>
              </a:path>
            </a:pathLst>
          </a:custGeom>
          <a:noFill/>
          <a:ln w="28440">
            <a:solidFill>
              <a:srgbClr val="ff0000"/>
            </a:solidFill>
            <a:miter/>
          </a:ln>
        </p:spPr>
        <p:style>
          <a:lnRef idx="0"/>
          <a:fillRef idx="0"/>
          <a:effectRef idx="0"/>
          <a:fontRef idx="minor"/>
        </p:style>
      </p:sp>
      <p:sp>
        <p:nvSpPr>
          <p:cNvPr id="454" name="Line 8"/>
          <p:cNvSpPr/>
          <p:nvPr/>
        </p:nvSpPr>
        <p:spPr>
          <a:xfrm>
            <a:off x="4455000" y="1692000"/>
            <a:ext cx="0" cy="365760"/>
          </a:xfrm>
          <a:prstGeom prst="line">
            <a:avLst/>
          </a:prstGeom>
          <a:ln w="54720">
            <a:solidFill>
              <a:srgbClr val="000000"/>
            </a:solidFill>
            <a:round/>
            <a:tailEnd len="med" type="triangle" w="med"/>
          </a:ln>
        </p:spPr>
        <p:style>
          <a:lnRef idx="0"/>
          <a:fillRef idx="0"/>
          <a:effectRef idx="0"/>
          <a:fontRef idx="minor"/>
        </p:style>
      </p:sp>
      <p:sp>
        <p:nvSpPr>
          <p:cNvPr id="455" name="TextShape 9"/>
          <p:cNvSpPr txBox="1"/>
          <p:nvPr/>
        </p:nvSpPr>
        <p:spPr>
          <a:xfrm>
            <a:off x="241200" y="3641400"/>
            <a:ext cx="4263480" cy="894960"/>
          </a:xfrm>
          <a:prstGeom prst="rect">
            <a:avLst/>
          </a:prstGeom>
          <a:noFill/>
          <a:ln>
            <a:noFill/>
          </a:ln>
        </p:spPr>
        <p:txBody>
          <a:bodyPr lIns="90000" rIns="90000" tIns="45000" bIns="45000"/>
          <a:p>
            <a:r>
              <a:rPr b="0" lang="en-GB" sz="1800" spc="-1" strike="noStrike">
                <a:latin typeface="Bitstream Vera Sans"/>
              </a:rPr>
              <a:t>Σημείωση:</a:t>
            </a:r>
            <a:endParaRPr b="0" lang="en-GB" sz="1800" spc="-1" strike="noStrike">
              <a:latin typeface="Bitstream Vera Sans"/>
            </a:endParaRPr>
          </a:p>
          <a:p>
            <a:r>
              <a:rPr b="0" lang="en-GB" sz="1800" spc="-1" strike="noStrike">
                <a:latin typeface="Bitstream Vera Sans"/>
              </a:rPr>
              <a:t>P=Parent = ο πυρήνας “γονιός”</a:t>
            </a:r>
            <a:endParaRPr b="0" lang="en-GB" sz="1800" spc="-1" strike="noStrike">
              <a:latin typeface="Bitstream Vera Sans"/>
            </a:endParaRPr>
          </a:p>
          <a:p>
            <a:r>
              <a:rPr b="0" lang="en-GB" sz="1800" spc="-1" strike="noStrike">
                <a:latin typeface="Bitstream Vera Sans"/>
              </a:rPr>
              <a:t>D=Daughter =θυγατρικός πυρήνας</a:t>
            </a:r>
            <a:endParaRPr b="0" lang="en-GB" sz="1800" spc="-1" strike="noStrike">
              <a:latin typeface="Bitstream Vera Sans"/>
            </a:endParaRPr>
          </a:p>
        </p:txBody>
      </p:sp>
      <mc:AlternateContent>
        <mc:Choice xmlns:a14="http://schemas.microsoft.com/office/drawing/2010/main" Requires="a14">
          <p:sp>
            <p:nvSpPr>
              <p:cNvPr id="456" name="Formula 10"/>
              <p:cNvSpPr txBox="1"/>
              <p:nvPr/>
            </p:nvSpPr>
            <p:spPr>
              <a:xfrm>
                <a:off x="548640" y="4417920"/>
                <a:ext cx="4513680" cy="85140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p:sp>
        <p:nvSpPr>
          <p:cNvPr id="457" name="CustomShape 11"/>
          <p:cNvSpPr/>
          <p:nvPr/>
        </p:nvSpPr>
        <p:spPr>
          <a:xfrm>
            <a:off x="590400" y="613620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Zp</a:t>
            </a:r>
            <a:endParaRPr b="0" lang="en-GB" sz="1800" spc="-1" strike="noStrike">
              <a:latin typeface="Bitstream Vera Sans"/>
            </a:endParaRPr>
          </a:p>
        </p:txBody>
      </p:sp>
      <p:sp>
        <p:nvSpPr>
          <p:cNvPr id="458" name="CustomShape 12"/>
          <p:cNvSpPr/>
          <p:nvPr/>
        </p:nvSpPr>
        <p:spPr>
          <a:xfrm>
            <a:off x="253800" y="5797800"/>
            <a:ext cx="1143000" cy="1143000"/>
          </a:xfrm>
          <a:prstGeom prst="ellipse">
            <a:avLst/>
          </a:prstGeom>
          <a:noFill/>
          <a:ln>
            <a:solidFill>
              <a:srgbClr val="000000"/>
            </a:solidFill>
          </a:ln>
        </p:spPr>
        <p:style>
          <a:lnRef idx="0"/>
          <a:fillRef idx="0"/>
          <a:effectRef idx="0"/>
          <a:fontRef idx="minor"/>
        </p:style>
      </p:sp>
      <p:sp>
        <p:nvSpPr>
          <p:cNvPr id="459" name="TextShape 13"/>
          <p:cNvSpPr txBox="1"/>
          <p:nvPr/>
        </p:nvSpPr>
        <p:spPr>
          <a:xfrm>
            <a:off x="518400" y="5535000"/>
            <a:ext cx="914400" cy="358560"/>
          </a:xfrm>
          <a:prstGeom prst="rect">
            <a:avLst/>
          </a:prstGeom>
          <a:noFill/>
          <a:ln>
            <a:noFill/>
          </a:ln>
        </p:spPr>
        <p:txBody>
          <a:bodyPr lIns="90000" rIns="90000" tIns="45000" bIns="45000"/>
          <a:p>
            <a:r>
              <a:rPr b="0" lang="en-GB" sz="1800" spc="-1" strike="noStrike">
                <a:latin typeface="Bitstream Vera Sans"/>
              </a:rPr>
              <a:t>Ze</a:t>
            </a:r>
            <a:endParaRPr b="0" lang="en-GB" sz="1800" spc="-1" strike="noStrike">
              <a:latin typeface="Bitstream Vera Sans"/>
            </a:endParaRPr>
          </a:p>
        </p:txBody>
      </p:sp>
      <p:sp>
        <p:nvSpPr>
          <p:cNvPr id="460" name="CustomShape 14"/>
          <p:cNvSpPr/>
          <p:nvPr/>
        </p:nvSpPr>
        <p:spPr>
          <a:xfrm>
            <a:off x="2570760" y="613656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(Z+1)p</a:t>
            </a:r>
            <a:endParaRPr b="0" lang="en-GB" sz="1800" spc="-1" strike="noStrike">
              <a:latin typeface="Bitstream Vera Sans"/>
            </a:endParaRPr>
          </a:p>
        </p:txBody>
      </p:sp>
      <p:sp>
        <p:nvSpPr>
          <p:cNvPr id="461" name="CustomShape 15"/>
          <p:cNvSpPr/>
          <p:nvPr/>
        </p:nvSpPr>
        <p:spPr>
          <a:xfrm>
            <a:off x="2234160" y="5798160"/>
            <a:ext cx="1143000" cy="1143000"/>
          </a:xfrm>
          <a:prstGeom prst="ellipse">
            <a:avLst/>
          </a:prstGeom>
          <a:noFill/>
          <a:ln>
            <a:solidFill>
              <a:srgbClr val="000000"/>
            </a:solidFill>
          </a:ln>
        </p:spPr>
        <p:style>
          <a:lnRef idx="0"/>
          <a:fillRef idx="0"/>
          <a:effectRef idx="0"/>
          <a:fontRef idx="minor"/>
        </p:style>
      </p:sp>
      <p:sp>
        <p:nvSpPr>
          <p:cNvPr id="462" name="TextShape 16"/>
          <p:cNvSpPr txBox="1"/>
          <p:nvPr/>
        </p:nvSpPr>
        <p:spPr>
          <a:xfrm>
            <a:off x="2498760" y="5535360"/>
            <a:ext cx="914400" cy="358560"/>
          </a:xfrm>
          <a:prstGeom prst="rect">
            <a:avLst/>
          </a:prstGeom>
          <a:noFill/>
          <a:ln>
            <a:noFill/>
          </a:ln>
        </p:spPr>
        <p:txBody>
          <a:bodyPr lIns="90000" rIns="90000" tIns="45000" bIns="45000"/>
          <a:p>
            <a:r>
              <a:rPr b="0" lang="en-GB" sz="1800" spc="-1" strike="noStrike">
                <a:latin typeface="Bitstream Vera Sans"/>
              </a:rPr>
              <a:t>Ze</a:t>
            </a:r>
            <a:endParaRPr b="0" lang="en-GB" sz="1800" spc="-1" strike="noStrike">
              <a:latin typeface="Bitstream Vera Sans"/>
            </a:endParaRPr>
          </a:p>
        </p:txBody>
      </p:sp>
      <p:sp>
        <p:nvSpPr>
          <p:cNvPr id="463" name="TextShape 17"/>
          <p:cNvSpPr txBox="1"/>
          <p:nvPr/>
        </p:nvSpPr>
        <p:spPr>
          <a:xfrm>
            <a:off x="3429000" y="5943600"/>
            <a:ext cx="3657600" cy="455400"/>
          </a:xfrm>
          <a:prstGeom prst="rect">
            <a:avLst/>
          </a:prstGeom>
          <a:noFill/>
          <a:ln>
            <a:noFill/>
          </a:ln>
        </p:spPr>
        <p:txBody>
          <a:bodyPr lIns="90000" rIns="90000" tIns="45000" bIns="45000"/>
          <a:p>
            <a:r>
              <a:rPr b="0" lang="en-GB" sz="2400" spc="-1" strike="noStrike">
                <a:latin typeface="Bitstream Vera Sans"/>
              </a:rPr>
              <a:t>+ e</a:t>
            </a:r>
            <a:r>
              <a:rPr b="0" lang="en-GB" sz="2400" spc="-1" strike="noStrike" baseline="101000">
                <a:latin typeface="Bitstream Vera Sans"/>
              </a:rPr>
              <a:t>-</a:t>
            </a:r>
            <a:r>
              <a:rPr b="0" lang="en-GB" sz="2400" spc="-1" strike="noStrike">
                <a:latin typeface="Bitstream Vera Sans"/>
              </a:rPr>
              <a:t> + v</a:t>
            </a:r>
            <a:endParaRPr b="0" lang="en-GB" sz="2400" spc="-1" strike="noStrike">
              <a:latin typeface="Bitstream Vera Sans"/>
            </a:endParaRPr>
          </a:p>
        </p:txBody>
      </p:sp>
      <p:sp>
        <p:nvSpPr>
          <p:cNvPr id="464" name="Line 18"/>
          <p:cNvSpPr/>
          <p:nvPr/>
        </p:nvSpPr>
        <p:spPr>
          <a:xfrm>
            <a:off x="1564200" y="6364800"/>
            <a:ext cx="457200" cy="0"/>
          </a:xfrm>
          <a:prstGeom prst="line">
            <a:avLst/>
          </a:prstGeom>
          <a:ln w="36720">
            <a:solidFill>
              <a:srgbClr val="000000"/>
            </a:solidFill>
            <a:round/>
            <a:tailEnd len="med" type="triangle" w="med"/>
          </a:ln>
        </p:spPr>
        <p:style>
          <a:lnRef idx="0"/>
          <a:fillRef idx="0"/>
          <a:effectRef idx="0"/>
          <a:fontRef idx="minor"/>
        </p:style>
      </p:sp>
      <p:sp>
        <p:nvSpPr>
          <p:cNvPr id="465" name="Line 19"/>
          <p:cNvSpPr/>
          <p:nvPr/>
        </p:nvSpPr>
        <p:spPr>
          <a:xfrm>
            <a:off x="4572000" y="6053400"/>
            <a:ext cx="228600" cy="0"/>
          </a:xfrm>
          <a:prstGeom prst="line">
            <a:avLst/>
          </a:prstGeom>
          <a:ln w="18360">
            <a:solidFill>
              <a:srgbClr val="000000"/>
            </a:solidFill>
            <a:round/>
          </a:ln>
        </p:spPr>
        <p:style>
          <a:lnRef idx="0"/>
          <a:fillRef idx="0"/>
          <a:effectRef idx="0"/>
          <a:fontRef idx="minor"/>
        </p:style>
      </p:sp>
      <p:sp>
        <p:nvSpPr>
          <p:cNvPr id="466" name="Freeform 20"/>
          <p:cNvSpPr/>
          <p:nvPr/>
        </p:nvSpPr>
        <p:spPr>
          <a:xfrm>
            <a:off x="2062080" y="5372640"/>
            <a:ext cx="3870720" cy="1714320"/>
          </a:xfrm>
          <a:custGeom>
            <a:avLst/>
            <a:gdLst/>
            <a:ahLst/>
            <a:rect l="0" t="0" r="r" b="b"/>
            <a:pathLst>
              <a:path w="10752" h="4762">
                <a:moveTo>
                  <a:pt x="5877" y="3643"/>
                </a:moveTo>
                <a:cubicBezTo>
                  <a:pt x="5991" y="3188"/>
                  <a:pt x="6058" y="2715"/>
                  <a:pt x="6016" y="2250"/>
                </a:cubicBezTo>
                <a:cubicBezTo>
                  <a:pt x="5970" y="1734"/>
                  <a:pt x="5761" y="1220"/>
                  <a:pt x="5367" y="858"/>
                </a:cubicBezTo>
                <a:cubicBezTo>
                  <a:pt x="4974" y="499"/>
                  <a:pt x="4454" y="381"/>
                  <a:pt x="3974" y="208"/>
                </a:cubicBezTo>
                <a:cubicBezTo>
                  <a:pt x="3523" y="45"/>
                  <a:pt x="3049" y="16"/>
                  <a:pt x="2582" y="22"/>
                </a:cubicBezTo>
                <a:cubicBezTo>
                  <a:pt x="2112" y="27"/>
                  <a:pt x="1614" y="0"/>
                  <a:pt x="1188" y="254"/>
                </a:cubicBezTo>
                <a:cubicBezTo>
                  <a:pt x="679" y="558"/>
                  <a:pt x="456" y="1104"/>
                  <a:pt x="214" y="1601"/>
                </a:cubicBezTo>
                <a:cubicBezTo>
                  <a:pt x="4" y="2031"/>
                  <a:pt x="0" y="2526"/>
                  <a:pt x="29" y="2993"/>
                </a:cubicBezTo>
                <a:cubicBezTo>
                  <a:pt x="63" y="3576"/>
                  <a:pt x="492" y="4041"/>
                  <a:pt x="910" y="4386"/>
                </a:cubicBezTo>
                <a:cubicBezTo>
                  <a:pt x="1285" y="4695"/>
                  <a:pt x="1829" y="4662"/>
                  <a:pt x="2303" y="4710"/>
                </a:cubicBezTo>
                <a:cubicBezTo>
                  <a:pt x="2782" y="4761"/>
                  <a:pt x="3246" y="4614"/>
                  <a:pt x="3696" y="4478"/>
                </a:cubicBezTo>
                <a:cubicBezTo>
                  <a:pt x="4183" y="4330"/>
                  <a:pt x="4586" y="3963"/>
                  <a:pt x="5088" y="3875"/>
                </a:cubicBezTo>
                <a:cubicBezTo>
                  <a:pt x="5561" y="3792"/>
                  <a:pt x="5988" y="3589"/>
                  <a:pt x="6480" y="3597"/>
                </a:cubicBezTo>
                <a:cubicBezTo>
                  <a:pt x="6947" y="3604"/>
                  <a:pt x="7407" y="3686"/>
                  <a:pt x="7873" y="3736"/>
                </a:cubicBezTo>
                <a:cubicBezTo>
                  <a:pt x="8334" y="3786"/>
                  <a:pt x="8808" y="3787"/>
                  <a:pt x="9265" y="3689"/>
                </a:cubicBezTo>
                <a:cubicBezTo>
                  <a:pt x="9722" y="3592"/>
                  <a:pt x="10191" y="3525"/>
                  <a:pt x="10658" y="3550"/>
                </a:cubicBezTo>
                <a:lnTo>
                  <a:pt x="10751" y="3550"/>
                </a:lnTo>
              </a:path>
            </a:pathLst>
          </a:custGeom>
          <a:ln w="36720">
            <a:solidFill>
              <a:srgbClr val="0000ff"/>
            </a:solidFill>
            <a:custDash>
              <a:ds d="400000" sp="400000"/>
              <a:ds d="400000" sp="400000"/>
            </a:custDash>
            <a:round/>
          </a:ln>
        </p:spPr>
      </p:sp>
      <p:sp>
        <p:nvSpPr>
          <p:cNvPr id="467" name="TextShape 21"/>
          <p:cNvSpPr txBox="1"/>
          <p:nvPr/>
        </p:nvSpPr>
        <p:spPr>
          <a:xfrm>
            <a:off x="5751000" y="6328800"/>
            <a:ext cx="4078800" cy="626760"/>
          </a:xfrm>
          <a:prstGeom prst="rect">
            <a:avLst/>
          </a:prstGeom>
          <a:solidFill>
            <a:srgbClr val="e6ff00"/>
          </a:solidFill>
          <a:ln>
            <a:noFill/>
          </a:ln>
        </p:spPr>
        <p:txBody>
          <a:bodyPr lIns="90000" rIns="90000" tIns="45000" bIns="45000"/>
          <a:p>
            <a:r>
              <a:rPr b="0" lang="en-GB" sz="1800" spc="-1" strike="noStrike">
                <a:latin typeface="Bitstream Vera Sans"/>
              </a:rPr>
              <a:t>Μάζα ατόμου με: Ζ+1 πρωτόνια και Ζ+1 ηλεκτρόνια</a:t>
            </a:r>
            <a:endParaRPr b="0" lang="en-GB" sz="1800" spc="-1" strike="noStrike">
              <a:latin typeface="Bitstream Vera Sans"/>
            </a:endParaRPr>
          </a:p>
        </p:txBody>
      </p:sp>
      <p:sp>
        <p:nvSpPr>
          <p:cNvPr id="468" name="Freeform 22"/>
          <p:cNvSpPr/>
          <p:nvPr/>
        </p:nvSpPr>
        <p:spPr>
          <a:xfrm>
            <a:off x="8196120" y="964080"/>
            <a:ext cx="1742400" cy="5509080"/>
          </a:xfrm>
          <a:custGeom>
            <a:avLst/>
            <a:gdLst/>
            <a:ahLst/>
            <a:rect l="0" t="0" r="r" b="b"/>
            <a:pathLst>
              <a:path w="4840" h="15303">
                <a:moveTo>
                  <a:pt x="4239" y="15302"/>
                </a:moveTo>
                <a:cubicBezTo>
                  <a:pt x="4317" y="14810"/>
                  <a:pt x="4239" y="14307"/>
                  <a:pt x="4281" y="13813"/>
                </a:cubicBezTo>
                <a:cubicBezTo>
                  <a:pt x="4324" y="13313"/>
                  <a:pt x="4372" y="12823"/>
                  <a:pt x="4495" y="12325"/>
                </a:cubicBezTo>
                <a:cubicBezTo>
                  <a:pt x="4614" y="11845"/>
                  <a:pt x="4606" y="11336"/>
                  <a:pt x="4624" y="10836"/>
                </a:cubicBezTo>
                <a:cubicBezTo>
                  <a:pt x="4643" y="10331"/>
                  <a:pt x="4760" y="9854"/>
                  <a:pt x="4796" y="9349"/>
                </a:cubicBezTo>
                <a:cubicBezTo>
                  <a:pt x="4831" y="8850"/>
                  <a:pt x="4839" y="8357"/>
                  <a:pt x="4839" y="7861"/>
                </a:cubicBezTo>
                <a:cubicBezTo>
                  <a:pt x="4838" y="7363"/>
                  <a:pt x="4810" y="6872"/>
                  <a:pt x="4795" y="6372"/>
                </a:cubicBezTo>
                <a:cubicBezTo>
                  <a:pt x="4781" y="5871"/>
                  <a:pt x="4774" y="5385"/>
                  <a:pt x="4753" y="4885"/>
                </a:cubicBezTo>
                <a:cubicBezTo>
                  <a:pt x="4730" y="4381"/>
                  <a:pt x="4741" y="3890"/>
                  <a:pt x="4666" y="3396"/>
                </a:cubicBezTo>
                <a:cubicBezTo>
                  <a:pt x="4593" y="2904"/>
                  <a:pt x="4626" y="2387"/>
                  <a:pt x="4495" y="1908"/>
                </a:cubicBezTo>
                <a:cubicBezTo>
                  <a:pt x="4349" y="1374"/>
                  <a:pt x="4166" y="722"/>
                  <a:pt x="3597" y="569"/>
                </a:cubicBezTo>
                <a:cubicBezTo>
                  <a:pt x="3157" y="450"/>
                  <a:pt x="2775" y="80"/>
                  <a:pt x="2311" y="71"/>
                </a:cubicBezTo>
                <a:cubicBezTo>
                  <a:pt x="1877" y="63"/>
                  <a:pt x="1388" y="0"/>
                  <a:pt x="1027" y="370"/>
                </a:cubicBezTo>
                <a:lnTo>
                  <a:pt x="598" y="667"/>
                </a:lnTo>
                <a:lnTo>
                  <a:pt x="171" y="1064"/>
                </a:lnTo>
                <a:lnTo>
                  <a:pt x="0" y="1361"/>
                </a:lnTo>
              </a:path>
            </a:pathLst>
          </a:custGeom>
          <a:ln w="36720">
            <a:solidFill>
              <a:srgbClr val="000000"/>
            </a:solidFill>
            <a:round/>
            <a:tailEnd len="med" type="triangle" w="med"/>
          </a:ln>
        </p:spPr>
      </p:sp>
      <p:sp>
        <p:nvSpPr>
          <p:cNvPr id="469" name="TextShape 23"/>
          <p:cNvSpPr txBox="1"/>
          <p:nvPr/>
        </p:nvSpPr>
        <p:spPr>
          <a:xfrm>
            <a:off x="5715000" y="4321800"/>
            <a:ext cx="3886200" cy="1967760"/>
          </a:xfrm>
          <a:prstGeom prst="rect">
            <a:avLst/>
          </a:prstGeom>
          <a:solidFill>
            <a:srgbClr val="aecf00"/>
          </a:solidFill>
          <a:ln>
            <a:noFill/>
          </a:ln>
        </p:spPr>
        <p:txBody>
          <a:bodyPr lIns="90000" rIns="90000" tIns="45000" bIns="45000"/>
          <a:p>
            <a:r>
              <a:rPr b="1" lang="en-GB" sz="1800" spc="-1" strike="noStrike">
                <a:latin typeface="Bitstream Vera Sans"/>
              </a:rPr>
              <a:t>Αν σκέφτομαι κατ' ευθείαν με ατομικές μάζες, η βασική ιδέα είναι:</a:t>
            </a:r>
            <a:r>
              <a:rPr b="0" lang="en-GB" sz="1800" spc="-1" strike="noStrike">
                <a:latin typeface="Bitstream Vera Sans"/>
              </a:rPr>
              <a:t> Τα ατομικά ηλεκτρόνια βρίσκονται από τη μιά στιγμή στην άλλη με περισσότερα πρωτόνια στον πυρήνα.</a:t>
            </a:r>
            <a:endParaRPr b="0" lang="en-GB" sz="1800" spc="-1" strike="noStrike">
              <a:latin typeface="Bitstream Vera Sans"/>
            </a:endParaRPr>
          </a:p>
        </p:txBody>
      </p:sp>
      <p:sp>
        <p:nvSpPr>
          <p:cNvPr id="470" name="Line 24"/>
          <p:cNvSpPr/>
          <p:nvPr/>
        </p:nvSpPr>
        <p:spPr>
          <a:xfrm flipH="1">
            <a:off x="2971800" y="5486400"/>
            <a:ext cx="2743200" cy="228600"/>
          </a:xfrm>
          <a:prstGeom prst="line">
            <a:avLst/>
          </a:prstGeom>
          <a:ln w="36720">
            <a:solidFill>
              <a:srgbClr val="ff0000"/>
            </a:solidFill>
            <a:round/>
            <a:tailEnd len="med" type="triangle" w="med"/>
          </a:ln>
        </p:spPr>
        <p:style>
          <a:lnRef idx="0"/>
          <a:fillRef idx="0"/>
          <a:effectRef idx="0"/>
          <a:fontRef idx="minor"/>
        </p:style>
      </p:sp>
      <p:sp>
        <p:nvSpPr>
          <p:cNvPr id="471" name="TextShape 25"/>
          <p:cNvSpPr txBox="1"/>
          <p:nvPr/>
        </p:nvSpPr>
        <p:spPr>
          <a:xfrm>
            <a:off x="281880" y="1980000"/>
            <a:ext cx="4679280" cy="1148760"/>
          </a:xfrm>
          <a:prstGeom prst="rect">
            <a:avLst/>
          </a:prstGeom>
          <a:solidFill>
            <a:srgbClr val="e6ff00"/>
          </a:solidFill>
          <a:ln>
            <a:noFill/>
          </a:ln>
        </p:spPr>
        <p:txBody>
          <a:bodyPr lIns="90000" rIns="90000" tIns="45000" bIns="45000"/>
          <a:p>
            <a:pPr>
              <a:buClr>
                <a:srgbClr val="000000"/>
              </a:buClr>
              <a:buSzPct val="45000"/>
              <a:buFont typeface="Wingdings" charset="2"/>
              <a:buChar char=""/>
            </a:pPr>
            <a:r>
              <a:rPr b="0" lang="el-GR" sz="2200" spc="-1" strike="noStrike">
                <a:solidFill>
                  <a:srgbClr val="ff0000"/>
                </a:solidFill>
                <a:latin typeface="Times New Roman"/>
                <a:ea typeface="DejaVu Sans"/>
              </a:rPr>
              <a:t>Από διατήρηση ενέργειας  πριν = μετά,</a:t>
            </a:r>
            <a:endParaRPr b="0" lang="en-GB" sz="2200" spc="-1" strike="noStrike">
              <a:latin typeface="Bitstream Vera Sans"/>
            </a:endParaRPr>
          </a:p>
          <a:p>
            <a:pPr>
              <a:buClr>
                <a:srgbClr val="000000"/>
              </a:buClr>
              <a:buSzPct val="45000"/>
              <a:buFont typeface="Wingdings" charset="2"/>
              <a:buChar char=""/>
            </a:pPr>
            <a:r>
              <a:rPr b="0" lang="el-GR" sz="2200" spc="-1" strike="noStrike">
                <a:solidFill>
                  <a:srgbClr val="ff0000"/>
                </a:solidFill>
                <a:latin typeface="Times New Roman"/>
                <a:ea typeface="DejaVu Sans"/>
              </a:rPr>
              <a:t>με μάζες πυρήνων, όπου μετά γράφω: </a:t>
            </a:r>
            <a:endParaRPr b="0" lang="en-GB" sz="2200" spc="-1" strike="noStrike">
              <a:latin typeface="Bitstream Vera Sans"/>
            </a:endParaRPr>
          </a:p>
          <a:p>
            <a:pPr>
              <a:buClr>
                <a:srgbClr val="000000"/>
              </a:buClr>
              <a:buSzPct val="45000"/>
              <a:buFont typeface="Wingdings" charset="2"/>
              <a:buChar char=""/>
            </a:pPr>
            <a:r>
              <a:rPr b="1" lang="el-GR" sz="2000" spc="-1" strike="noStrike">
                <a:solidFill>
                  <a:srgbClr val="0000ff"/>
                </a:solidFill>
                <a:latin typeface="Bita Vera Sans"/>
                <a:ea typeface="DejaVu Sans"/>
              </a:rPr>
              <a:t>m</a:t>
            </a:r>
            <a:r>
              <a:rPr b="1" lang="el-GR" sz="2000" spc="-1" strike="noStrike" baseline="-101000">
                <a:solidFill>
                  <a:srgbClr val="0000ff"/>
                </a:solidFill>
                <a:latin typeface="Bita Vera Sans"/>
                <a:ea typeface="DejaVu Sans"/>
              </a:rPr>
              <a:t>πυρ</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Α</a:t>
            </a:r>
            <a:r>
              <a:rPr b="0" lang="el-GR" sz="2200" spc="-1" strike="noStrike" baseline="-46000">
                <a:solidFill>
                  <a:srgbClr val="0000ff"/>
                </a:solidFill>
                <a:latin typeface="Times New Roman"/>
                <a:ea typeface="DejaVu Sans"/>
              </a:rPr>
              <a:t>Ζ</a:t>
            </a:r>
            <a:r>
              <a:rPr b="0" lang="el-GR" sz="2200" spc="-1" strike="noStrike">
                <a:solidFill>
                  <a:srgbClr val="0000ff"/>
                </a:solidFill>
                <a:latin typeface="Times New Roman"/>
                <a:ea typeface="DejaVu Sans"/>
              </a:rPr>
              <a:t>Χ) = </a:t>
            </a:r>
            <a:r>
              <a:rPr b="1" lang="el-GR" sz="2200" spc="-1" strike="noStrike">
                <a:solidFill>
                  <a:srgbClr val="0000ff"/>
                </a:solidFill>
                <a:latin typeface="Times New Roman"/>
                <a:ea typeface="DejaVu Sans"/>
              </a:rPr>
              <a:t>Μ</a:t>
            </a:r>
            <a:r>
              <a:rPr b="1" lang="el-GR" sz="2200" spc="-1" strike="noStrike" baseline="-101000">
                <a:solidFill>
                  <a:srgbClr val="0000ff"/>
                </a:solidFill>
                <a:latin typeface="Times New Roman"/>
                <a:ea typeface="DejaVu Sans"/>
              </a:rPr>
              <a:t>ατόμου</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Α</a:t>
            </a:r>
            <a:r>
              <a:rPr b="0" lang="el-GR" sz="2200" spc="-1" strike="noStrike" baseline="-46000">
                <a:solidFill>
                  <a:srgbClr val="0000ff"/>
                </a:solidFill>
                <a:latin typeface="Times New Roman"/>
                <a:ea typeface="DejaVu Sans"/>
              </a:rPr>
              <a:t>Ζ</a:t>
            </a:r>
            <a:r>
              <a:rPr b="0" lang="el-GR" sz="2200" spc="-1" strike="noStrike">
                <a:solidFill>
                  <a:srgbClr val="0000ff"/>
                </a:solidFill>
                <a:latin typeface="Times New Roman"/>
                <a:ea typeface="DejaVu Sans"/>
              </a:rPr>
              <a:t>Χ) – </a:t>
            </a:r>
            <a:r>
              <a:rPr b="1" lang="el-GR" sz="2200" spc="-1" strike="noStrike">
                <a:solidFill>
                  <a:srgbClr val="0000ff"/>
                </a:solidFill>
                <a:latin typeface="Times New Roman"/>
                <a:ea typeface="DejaVu Sans"/>
              </a:rPr>
              <a:t>Ζ</a:t>
            </a:r>
            <a:r>
              <a:rPr b="0" lang="el-GR" sz="2200" spc="-1" strike="noStrike">
                <a:solidFill>
                  <a:srgbClr val="0000ff"/>
                </a:solidFill>
                <a:latin typeface="Times New Roman"/>
                <a:ea typeface="DejaVu Sans"/>
              </a:rPr>
              <a:t>*</a:t>
            </a:r>
            <a:r>
              <a:rPr b="1" lang="el-GR" sz="2200" spc="-1" strike="noStrike">
                <a:solidFill>
                  <a:srgbClr val="0000ff"/>
                </a:solidFill>
                <a:latin typeface="Times New Roman"/>
                <a:ea typeface="DejaVu Sans"/>
              </a:rPr>
              <a:t>m</a:t>
            </a:r>
            <a:r>
              <a:rPr b="1" lang="el-GR" sz="2200" spc="-1" strike="noStrike" baseline="-101000">
                <a:solidFill>
                  <a:srgbClr val="0000ff"/>
                </a:solidFill>
                <a:latin typeface="Times New Roman"/>
                <a:ea typeface="DejaVu Sans"/>
              </a:rPr>
              <a:t>e</a:t>
            </a:r>
            <a:endParaRPr b="0" lang="en-GB" sz="2200" spc="-1" strike="noStrike">
              <a:latin typeface="Bitstream Vera Sans"/>
            </a:endParaRPr>
          </a:p>
        </p:txBody>
      </p:sp>
      <p:sp>
        <p:nvSpPr>
          <p:cNvPr id="472" name="TextShape 26"/>
          <p:cNvSpPr txBox="1"/>
          <p:nvPr/>
        </p:nvSpPr>
        <p:spPr>
          <a:xfrm>
            <a:off x="4521600" y="727200"/>
            <a:ext cx="4266720" cy="526680"/>
          </a:xfrm>
          <a:prstGeom prst="rect">
            <a:avLst/>
          </a:prstGeom>
          <a:noFill/>
          <a:ln>
            <a:noFill/>
          </a:ln>
        </p:spPr>
        <p:txBody>
          <a:bodyPr lIns="90000" rIns="90000" tIns="45000" bIns="45000"/>
          <a:p>
            <a:r>
              <a:rPr b="1" lang="el-GR" sz="2200" spc="-1" strike="noStrike">
                <a:solidFill>
                  <a:srgbClr val="000000"/>
                </a:solidFill>
                <a:latin typeface="Times New Roman"/>
                <a:ea typeface="DejaVu Sans"/>
              </a:rPr>
              <a:t>Σημείωση: Μ</a:t>
            </a:r>
            <a:r>
              <a:rPr b="1" lang="el-GR" sz="2200" spc="-1" strike="noStrike" baseline="-101000">
                <a:solidFill>
                  <a:srgbClr val="000000"/>
                </a:solidFill>
                <a:latin typeface="Times New Roman"/>
                <a:ea typeface="DejaVu Sans"/>
              </a:rPr>
              <a:t>ατόμου</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Α</a:t>
            </a:r>
            <a:r>
              <a:rPr b="0" lang="el-GR" sz="2200" spc="-1" strike="noStrike" baseline="-46000">
                <a:solidFill>
                  <a:srgbClr val="0000ff"/>
                </a:solidFill>
                <a:latin typeface="Times New Roman"/>
                <a:ea typeface="DejaVu Sans"/>
              </a:rPr>
              <a:t>Ζ</a:t>
            </a:r>
            <a:r>
              <a:rPr b="0" lang="el-GR" sz="2200" spc="-1" strike="noStrike">
                <a:solidFill>
                  <a:srgbClr val="0000ff"/>
                </a:solidFill>
                <a:latin typeface="Times New Roman"/>
                <a:ea typeface="DejaVu Sans"/>
              </a:rPr>
              <a:t>Χ) = </a:t>
            </a:r>
            <a:r>
              <a:rPr b="1" lang="en-GB" sz="2200" spc="-1" strike="noStrike">
                <a:latin typeface="Bitstream Vera Sans"/>
              </a:rPr>
              <a:t>Μ</a:t>
            </a:r>
            <a:r>
              <a:rPr b="0" lang="en-GB" sz="2200" spc="-1" strike="noStrike">
                <a:latin typeface="Bitstream Vera Sans"/>
              </a:rPr>
              <a:t>(</a:t>
            </a:r>
            <a:r>
              <a:rPr b="0" lang="en-GB" sz="2200" spc="-1" strike="noStrike">
                <a:solidFill>
                  <a:srgbClr val="0000ff"/>
                </a:solidFill>
                <a:latin typeface="Bitstream Vera Sans"/>
              </a:rPr>
              <a:t>Α,Ζ</a:t>
            </a:r>
            <a:r>
              <a:rPr b="0" lang="en-GB" sz="2200" spc="-1" strike="noStrike">
                <a:latin typeface="Bitstream Vera Sans"/>
              </a:rPr>
              <a:t>)</a:t>
            </a:r>
            <a:r>
              <a:rPr b="0" lang="en-GB" sz="1800" spc="-1" strike="noStrike">
                <a:latin typeface="Bitstream Vera Sans"/>
              </a:rPr>
              <a:t> </a:t>
            </a:r>
            <a:endParaRPr b="0" lang="en-GB" sz="1800" spc="-1" strike="noStrike">
              <a:latin typeface="Bitstream Vera Sans"/>
            </a:endParaRPr>
          </a:p>
        </p:txBody>
      </p:sp>
      <p:sp>
        <p:nvSpPr>
          <p:cNvPr id="473" name="Line 27"/>
          <p:cNvSpPr/>
          <p:nvPr/>
        </p:nvSpPr>
        <p:spPr>
          <a:xfrm flipV="1">
            <a:off x="5029200" y="1600200"/>
            <a:ext cx="914400" cy="457200"/>
          </a:xfrm>
          <a:prstGeom prst="line">
            <a:avLst/>
          </a:prstGeom>
          <a:ln w="54720">
            <a:solidFill>
              <a:srgbClr val="000000"/>
            </a:solidFill>
            <a:round/>
            <a:tailEnd len="med" type="triangle" w="med"/>
          </a:ln>
        </p:spPr>
        <p:style>
          <a:lnRef idx="0"/>
          <a:fillRef idx="0"/>
          <a:effectRef idx="0"/>
          <a:fontRef idx="minor"/>
        </p:style>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541800" y="3272400"/>
            <a:ext cx="5029200" cy="950400"/>
          </a:xfrm>
          <a:prstGeom prst="rect">
            <a:avLst/>
          </a:prstGeom>
          <a:solidFill>
            <a:srgbClr val="99ccff"/>
          </a:solidFill>
          <a:ln>
            <a:solidFill>
              <a:srgbClr val="000000"/>
            </a:solidFill>
          </a:ln>
        </p:spPr>
        <p:style>
          <a:lnRef idx="0"/>
          <a:fillRef idx="0"/>
          <a:effectRef idx="0"/>
          <a:fontRef idx="minor"/>
        </p:style>
      </p:sp>
      <p:sp>
        <p:nvSpPr>
          <p:cNvPr id="475" name="CustomShape 2"/>
          <p:cNvSpPr/>
          <p:nvPr/>
        </p:nvSpPr>
        <p:spPr>
          <a:xfrm>
            <a:off x="541800" y="3272400"/>
            <a:ext cx="5029200" cy="950400"/>
          </a:xfrm>
          <a:prstGeom prst="rect">
            <a:avLst/>
          </a:prstGeom>
          <a:solidFill>
            <a:srgbClr val="99ccff"/>
          </a:solidFill>
          <a:ln>
            <a:solidFill>
              <a:srgbClr val="000000"/>
            </a:solidFill>
          </a:ln>
        </p:spPr>
        <p:style>
          <a:lnRef idx="0"/>
          <a:fillRef idx="0"/>
          <a:effectRef idx="0"/>
          <a:fontRef idx="minor"/>
        </p:style>
      </p:sp>
      <p:sp>
        <p:nvSpPr>
          <p:cNvPr id="476" name="TextShape 3"/>
          <p:cNvSpPr txBox="1"/>
          <p:nvPr/>
        </p:nvSpPr>
        <p:spPr>
          <a:xfrm>
            <a:off x="504000" y="190440"/>
            <a:ext cx="9071640" cy="546840"/>
          </a:xfrm>
          <a:prstGeom prst="rect">
            <a:avLst/>
          </a:prstGeom>
          <a:solidFill>
            <a:srgbClr val="00ffff"/>
          </a:solidFill>
          <a:ln w="54720">
            <a:noFill/>
          </a:ln>
        </p:spPr>
        <p:txBody>
          <a:bodyPr lIns="0" rIns="0" tIns="0" bIns="0" anchor="ctr"/>
          <a:p>
            <a:pPr algn="ctr"/>
            <a:r>
              <a:rPr b="0" lang="en-GB" sz="3600" spc="-1" strike="noStrike">
                <a:latin typeface="Bitstream Vera Sans"/>
              </a:rPr>
              <a:t>Ενεργειακές συνθήκες για διάσπαση β</a:t>
            </a:r>
            <a:r>
              <a:rPr b="0" lang="en-GB" sz="3600" spc="-1" strike="noStrike" baseline="101000">
                <a:latin typeface="Bitstream Vera Sans"/>
              </a:rPr>
              <a:t>+</a:t>
            </a:r>
            <a:r>
              <a:rPr b="0" lang="en-GB" sz="3600" spc="-1" strike="noStrike">
                <a:latin typeface="Bitstream Vera Sans"/>
              </a:rPr>
              <a:t> </a:t>
            </a:r>
            <a:endParaRPr b="0" lang="en-GB" sz="3600" spc="-1" strike="noStrike">
              <a:latin typeface="Bitstream Vera Sans"/>
            </a:endParaRPr>
          </a:p>
        </p:txBody>
      </p:sp>
      <p:sp>
        <p:nvSpPr>
          <p:cNvPr id="477" name="CustomShape 4"/>
          <p:cNvSpPr/>
          <p:nvPr/>
        </p:nvSpPr>
        <p:spPr>
          <a:xfrm>
            <a:off x="482760" y="751320"/>
            <a:ext cx="431784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200" spc="-1" strike="noStrike">
                <a:solidFill>
                  <a:srgbClr val="ff0000"/>
                </a:solidFill>
                <a:latin typeface="Calibri"/>
              </a:rPr>
              <a:t>Ενεργειακή συνθήκη</a:t>
            </a:r>
            <a:r>
              <a:rPr b="1" lang="en-US" sz="2200" spc="-1" strike="noStrike">
                <a:solidFill>
                  <a:srgbClr val="ff0000"/>
                </a:solidFill>
                <a:latin typeface="Calibri"/>
              </a:rPr>
              <a:t> </a:t>
            </a:r>
            <a:r>
              <a:rPr b="1" lang="el-GR" sz="2200" spc="-1" strike="noStrike">
                <a:solidFill>
                  <a:srgbClr val="ff0000"/>
                </a:solidFill>
                <a:latin typeface="Calibri"/>
              </a:rPr>
              <a:t>β</a:t>
            </a:r>
            <a:r>
              <a:rPr b="1" lang="el-GR" sz="2200" spc="-1" strike="noStrike" baseline="30000">
                <a:solidFill>
                  <a:srgbClr val="ff0000"/>
                </a:solidFill>
                <a:latin typeface="Calibri"/>
              </a:rPr>
              <a:t>+</a:t>
            </a:r>
            <a:r>
              <a:rPr b="1" lang="el-GR" sz="2200" spc="-1" strike="noStrike">
                <a:solidFill>
                  <a:srgbClr val="ff0000"/>
                </a:solidFill>
                <a:latin typeface="Calibri"/>
              </a:rPr>
              <a:t>  :</a:t>
            </a:r>
            <a:r>
              <a:rPr b="1" lang="el-GR" sz="2200" spc="-1" strike="noStrike" baseline="30000">
                <a:solidFill>
                  <a:srgbClr val="ff0000"/>
                </a:solidFill>
                <a:latin typeface="Calibri"/>
              </a:rPr>
              <a:t>  </a:t>
            </a:r>
            <a:endParaRPr b="0" lang="en-GB" sz="2200" spc="-1" strike="noStrike">
              <a:latin typeface="Bitstream Vera Sans"/>
            </a:endParaRPr>
          </a:p>
        </p:txBody>
      </p:sp>
      <mc:AlternateContent>
        <mc:Choice xmlns:a14="http://schemas.microsoft.com/office/drawing/2010/main" Requires="a14">
          <p:sp>
            <p:nvSpPr>
              <p:cNvPr id="478" name="Formula 5"/>
              <p:cNvSpPr txBox="1"/>
              <p:nvPr/>
            </p:nvSpPr>
            <p:spPr>
              <a:xfrm>
                <a:off x="622440" y="1432800"/>
                <a:ext cx="2444760" cy="38268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p:pic>
        <p:nvPicPr>
          <p:cNvPr id="479" name="Picture 21" descr=""/>
          <p:cNvPicPr/>
          <p:nvPr/>
        </p:nvPicPr>
        <p:blipFill>
          <a:blip r:embed="rId1"/>
          <a:stretch/>
        </p:blipFill>
        <p:spPr>
          <a:xfrm>
            <a:off x="4286520" y="1296360"/>
            <a:ext cx="4241520" cy="1108080"/>
          </a:xfrm>
          <a:prstGeom prst="rect">
            <a:avLst/>
          </a:prstGeom>
          <a:ln>
            <a:noFill/>
          </a:ln>
        </p:spPr>
      </p:pic>
      <p:sp>
        <p:nvSpPr>
          <p:cNvPr id="480" name="CustomShape 6"/>
          <p:cNvSpPr/>
          <p:nvPr/>
        </p:nvSpPr>
        <p:spPr>
          <a:xfrm>
            <a:off x="4730760" y="2067840"/>
            <a:ext cx="3251520" cy="419040"/>
          </a:xfrm>
          <a:custGeom>
            <a:avLst/>
            <a:gdLst/>
            <a:ahLst/>
            <a:rect l="0" t="0" r="r" b="b"/>
            <a:pathLst>
              <a:path w="9034" h="1166">
                <a:moveTo>
                  <a:pt x="194" y="0"/>
                </a:moveTo>
                <a:cubicBezTo>
                  <a:pt x="97" y="0"/>
                  <a:pt x="0" y="97"/>
                  <a:pt x="0" y="194"/>
                </a:cubicBezTo>
                <a:lnTo>
                  <a:pt x="0" y="970"/>
                </a:lnTo>
                <a:cubicBezTo>
                  <a:pt x="0" y="1067"/>
                  <a:pt x="97" y="1165"/>
                  <a:pt x="194" y="1165"/>
                </a:cubicBezTo>
                <a:lnTo>
                  <a:pt x="8838" y="1165"/>
                </a:lnTo>
                <a:cubicBezTo>
                  <a:pt x="8935" y="1165"/>
                  <a:pt x="9033" y="1067"/>
                  <a:pt x="9033" y="970"/>
                </a:cubicBezTo>
                <a:lnTo>
                  <a:pt x="9033" y="194"/>
                </a:lnTo>
                <a:cubicBezTo>
                  <a:pt x="9033" y="97"/>
                  <a:pt x="8935" y="0"/>
                  <a:pt x="8838" y="0"/>
                </a:cubicBezTo>
                <a:lnTo>
                  <a:pt x="194" y="0"/>
                </a:lnTo>
              </a:path>
            </a:pathLst>
          </a:custGeom>
          <a:noFill/>
          <a:ln w="28440">
            <a:solidFill>
              <a:srgbClr val="ff0000"/>
            </a:solidFill>
            <a:miter/>
          </a:ln>
        </p:spPr>
        <p:style>
          <a:lnRef idx="0"/>
          <a:fillRef idx="0"/>
          <a:effectRef idx="0"/>
          <a:fontRef idx="minor"/>
        </p:style>
      </p:sp>
      <mc:AlternateContent>
        <mc:Choice xmlns:a14="http://schemas.microsoft.com/office/drawing/2010/main" Requires="a14">
          <p:sp>
            <p:nvSpPr>
              <p:cNvPr id="481" name="Formula 7"/>
              <p:cNvSpPr txBox="1"/>
              <p:nvPr/>
            </p:nvSpPr>
            <p:spPr>
              <a:xfrm>
                <a:off x="622800" y="3197160"/>
                <a:ext cx="4810680" cy="90432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p:sp>
        <p:nvSpPr>
          <p:cNvPr id="482" name="CustomShape 8"/>
          <p:cNvSpPr/>
          <p:nvPr/>
        </p:nvSpPr>
        <p:spPr>
          <a:xfrm>
            <a:off x="590400" y="527256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Zp</a:t>
            </a:r>
            <a:endParaRPr b="0" lang="en-GB" sz="1800" spc="-1" strike="noStrike">
              <a:latin typeface="Bitstream Vera Sans"/>
            </a:endParaRPr>
          </a:p>
        </p:txBody>
      </p:sp>
      <p:sp>
        <p:nvSpPr>
          <p:cNvPr id="483" name="CustomShape 9"/>
          <p:cNvSpPr/>
          <p:nvPr/>
        </p:nvSpPr>
        <p:spPr>
          <a:xfrm>
            <a:off x="253800" y="4934160"/>
            <a:ext cx="1143000" cy="1143000"/>
          </a:xfrm>
          <a:prstGeom prst="ellipse">
            <a:avLst/>
          </a:prstGeom>
          <a:noFill/>
          <a:ln>
            <a:solidFill>
              <a:srgbClr val="000000"/>
            </a:solidFill>
          </a:ln>
        </p:spPr>
        <p:style>
          <a:lnRef idx="0"/>
          <a:fillRef idx="0"/>
          <a:effectRef idx="0"/>
          <a:fontRef idx="minor"/>
        </p:style>
      </p:sp>
      <p:sp>
        <p:nvSpPr>
          <p:cNvPr id="484" name="TextShape 10"/>
          <p:cNvSpPr txBox="1"/>
          <p:nvPr/>
        </p:nvSpPr>
        <p:spPr>
          <a:xfrm>
            <a:off x="518400" y="4671360"/>
            <a:ext cx="914400" cy="358560"/>
          </a:xfrm>
          <a:prstGeom prst="rect">
            <a:avLst/>
          </a:prstGeom>
          <a:noFill/>
          <a:ln>
            <a:noFill/>
          </a:ln>
        </p:spPr>
        <p:txBody>
          <a:bodyPr lIns="90000" rIns="90000" tIns="45000" bIns="45000"/>
          <a:p>
            <a:r>
              <a:rPr b="0" lang="en-GB" sz="1800" spc="-1" strike="noStrike">
                <a:latin typeface="Bitstream Vera Sans"/>
              </a:rPr>
              <a:t>Ze</a:t>
            </a:r>
            <a:endParaRPr b="0" lang="en-GB" sz="1800" spc="-1" strike="noStrike">
              <a:latin typeface="Bitstream Vera Sans"/>
            </a:endParaRPr>
          </a:p>
        </p:txBody>
      </p:sp>
      <p:sp>
        <p:nvSpPr>
          <p:cNvPr id="485" name="CustomShape 11"/>
          <p:cNvSpPr/>
          <p:nvPr/>
        </p:nvSpPr>
        <p:spPr>
          <a:xfrm>
            <a:off x="2570760" y="527292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(Z-1)p</a:t>
            </a:r>
            <a:endParaRPr b="0" lang="en-GB" sz="1800" spc="-1" strike="noStrike">
              <a:latin typeface="Bitstream Vera Sans"/>
            </a:endParaRPr>
          </a:p>
        </p:txBody>
      </p:sp>
      <p:sp>
        <p:nvSpPr>
          <p:cNvPr id="486" name="CustomShape 12"/>
          <p:cNvSpPr/>
          <p:nvPr/>
        </p:nvSpPr>
        <p:spPr>
          <a:xfrm>
            <a:off x="2234160" y="4934520"/>
            <a:ext cx="1143000" cy="1143000"/>
          </a:xfrm>
          <a:prstGeom prst="ellipse">
            <a:avLst/>
          </a:prstGeom>
          <a:noFill/>
          <a:ln>
            <a:solidFill>
              <a:srgbClr val="000000"/>
            </a:solidFill>
          </a:ln>
        </p:spPr>
        <p:style>
          <a:lnRef idx="0"/>
          <a:fillRef idx="0"/>
          <a:effectRef idx="0"/>
          <a:fontRef idx="minor"/>
        </p:style>
      </p:sp>
      <p:sp>
        <p:nvSpPr>
          <p:cNvPr id="487" name="TextShape 13"/>
          <p:cNvSpPr txBox="1"/>
          <p:nvPr/>
        </p:nvSpPr>
        <p:spPr>
          <a:xfrm>
            <a:off x="1742760" y="4455720"/>
            <a:ext cx="2073240" cy="632520"/>
          </a:xfrm>
          <a:prstGeom prst="rect">
            <a:avLst/>
          </a:prstGeom>
          <a:noFill/>
          <a:ln>
            <a:noFill/>
          </a:ln>
        </p:spPr>
        <p:txBody>
          <a:bodyPr lIns="90000" rIns="90000" tIns="45000" bIns="45000"/>
          <a:p>
            <a:r>
              <a:rPr b="0" lang="en-GB" sz="1800" spc="-1" strike="noStrike">
                <a:latin typeface="Bitstream Vera Sans"/>
              </a:rPr>
              <a:t>Ze = </a:t>
            </a:r>
            <a:endParaRPr b="0" lang="en-GB" sz="1800" spc="-1" strike="noStrike">
              <a:latin typeface="Bitstream Vera Sans"/>
            </a:endParaRPr>
          </a:p>
          <a:p>
            <a:r>
              <a:rPr b="0" lang="en-GB" sz="1800" spc="-1" strike="noStrike">
                <a:latin typeface="Bitstream Vera Sans"/>
              </a:rPr>
              <a:t>(Ζ-1)e + e</a:t>
            </a:r>
            <a:r>
              <a:rPr b="0" lang="en-GB" sz="1800" spc="-1" strike="noStrike" baseline="101000">
                <a:latin typeface="Bitstream Vera Sans"/>
              </a:rPr>
              <a:t>-</a:t>
            </a:r>
            <a:endParaRPr b="0" lang="en-GB" sz="1800" spc="-1" strike="noStrike">
              <a:latin typeface="Bitstream Vera Sans"/>
            </a:endParaRPr>
          </a:p>
        </p:txBody>
      </p:sp>
      <p:sp>
        <p:nvSpPr>
          <p:cNvPr id="488" name="TextShape 14"/>
          <p:cNvSpPr txBox="1"/>
          <p:nvPr/>
        </p:nvSpPr>
        <p:spPr>
          <a:xfrm>
            <a:off x="3429000" y="5031000"/>
            <a:ext cx="3657600" cy="502920"/>
          </a:xfrm>
          <a:prstGeom prst="rect">
            <a:avLst/>
          </a:prstGeom>
          <a:noFill/>
          <a:ln>
            <a:noFill/>
          </a:ln>
        </p:spPr>
        <p:txBody>
          <a:bodyPr lIns="90000" rIns="90000" tIns="45000" bIns="45000"/>
          <a:p>
            <a:r>
              <a:rPr b="0" lang="en-GB" sz="2400" spc="-1" strike="noStrike">
                <a:latin typeface="Bitstream Vera Sans"/>
              </a:rPr>
              <a:t>  </a:t>
            </a:r>
            <a:r>
              <a:rPr b="0" lang="en-GB" sz="2400" spc="-1" strike="noStrike">
                <a:latin typeface="Bitstream Vera Sans"/>
              </a:rPr>
              <a:t>+ e</a:t>
            </a:r>
            <a:r>
              <a:rPr b="0" lang="en-GB" sz="2400" spc="-1" strike="noStrike" baseline="101000">
                <a:latin typeface="Bitstream Vera Sans"/>
              </a:rPr>
              <a:t>+</a:t>
            </a:r>
            <a:r>
              <a:rPr b="0" lang="en-GB" sz="2400" spc="-1" strike="noStrike">
                <a:latin typeface="Bitstream Vera Sans"/>
              </a:rPr>
              <a:t>  + v</a:t>
            </a:r>
            <a:endParaRPr b="0" lang="en-GB" sz="2400" spc="-1" strike="noStrike">
              <a:latin typeface="Bitstream Vera Sans"/>
            </a:endParaRPr>
          </a:p>
        </p:txBody>
      </p:sp>
      <p:sp>
        <p:nvSpPr>
          <p:cNvPr id="489" name="Line 15"/>
          <p:cNvSpPr/>
          <p:nvPr/>
        </p:nvSpPr>
        <p:spPr>
          <a:xfrm>
            <a:off x="1564200" y="5501160"/>
            <a:ext cx="457200" cy="0"/>
          </a:xfrm>
          <a:prstGeom prst="line">
            <a:avLst/>
          </a:prstGeom>
          <a:ln w="36720">
            <a:solidFill>
              <a:srgbClr val="000000"/>
            </a:solidFill>
            <a:round/>
            <a:tailEnd len="med" type="triangle" w="med"/>
          </a:ln>
        </p:spPr>
        <p:style>
          <a:lnRef idx="0"/>
          <a:fillRef idx="0"/>
          <a:effectRef idx="0"/>
          <a:fontRef idx="minor"/>
        </p:style>
      </p:sp>
      <p:sp>
        <p:nvSpPr>
          <p:cNvPr id="490" name="Freeform 16"/>
          <p:cNvSpPr/>
          <p:nvPr/>
        </p:nvSpPr>
        <p:spPr>
          <a:xfrm>
            <a:off x="2064240" y="4509000"/>
            <a:ext cx="2508120" cy="1714320"/>
          </a:xfrm>
          <a:custGeom>
            <a:avLst/>
            <a:gdLst/>
            <a:ahLst/>
            <a:rect l="0" t="0" r="r" b="b"/>
            <a:pathLst>
              <a:path w="6967" h="4762">
                <a:moveTo>
                  <a:pt x="3807" y="3643"/>
                </a:moveTo>
                <a:cubicBezTo>
                  <a:pt x="3881" y="3188"/>
                  <a:pt x="3925" y="2715"/>
                  <a:pt x="3898" y="2250"/>
                </a:cubicBezTo>
                <a:cubicBezTo>
                  <a:pt x="3867" y="1734"/>
                  <a:pt x="3732" y="1219"/>
                  <a:pt x="3476" y="857"/>
                </a:cubicBezTo>
                <a:cubicBezTo>
                  <a:pt x="3223" y="499"/>
                  <a:pt x="2885" y="381"/>
                  <a:pt x="2575" y="208"/>
                </a:cubicBezTo>
                <a:cubicBezTo>
                  <a:pt x="2282" y="45"/>
                  <a:pt x="1975" y="17"/>
                  <a:pt x="1672" y="22"/>
                </a:cubicBezTo>
                <a:cubicBezTo>
                  <a:pt x="1368" y="27"/>
                  <a:pt x="1045" y="0"/>
                  <a:pt x="769" y="254"/>
                </a:cubicBezTo>
                <a:cubicBezTo>
                  <a:pt x="439" y="557"/>
                  <a:pt x="294" y="1105"/>
                  <a:pt x="138" y="1601"/>
                </a:cubicBezTo>
                <a:cubicBezTo>
                  <a:pt x="2" y="2031"/>
                  <a:pt x="0" y="2526"/>
                  <a:pt x="17" y="2993"/>
                </a:cubicBezTo>
                <a:cubicBezTo>
                  <a:pt x="40" y="3576"/>
                  <a:pt x="318" y="4041"/>
                  <a:pt x="590" y="4386"/>
                </a:cubicBezTo>
                <a:cubicBezTo>
                  <a:pt x="832" y="4695"/>
                  <a:pt x="1184" y="4662"/>
                  <a:pt x="1491" y="4711"/>
                </a:cubicBezTo>
                <a:cubicBezTo>
                  <a:pt x="1802" y="4761"/>
                  <a:pt x="2103" y="4613"/>
                  <a:pt x="2394" y="4478"/>
                </a:cubicBezTo>
                <a:cubicBezTo>
                  <a:pt x="2710" y="4330"/>
                  <a:pt x="2970" y="3963"/>
                  <a:pt x="3296" y="3874"/>
                </a:cubicBezTo>
                <a:cubicBezTo>
                  <a:pt x="3603" y="3792"/>
                  <a:pt x="3880" y="3589"/>
                  <a:pt x="4198" y="3597"/>
                </a:cubicBezTo>
                <a:cubicBezTo>
                  <a:pt x="4501" y="3605"/>
                  <a:pt x="4799" y="3686"/>
                  <a:pt x="5101" y="3736"/>
                </a:cubicBezTo>
                <a:cubicBezTo>
                  <a:pt x="5399" y="3785"/>
                  <a:pt x="5706" y="3787"/>
                  <a:pt x="6003" y="3689"/>
                </a:cubicBezTo>
                <a:cubicBezTo>
                  <a:pt x="6299" y="3591"/>
                  <a:pt x="6602" y="3525"/>
                  <a:pt x="6905" y="3550"/>
                </a:cubicBezTo>
                <a:lnTo>
                  <a:pt x="6966" y="3550"/>
                </a:lnTo>
              </a:path>
            </a:pathLst>
          </a:custGeom>
          <a:ln w="36720">
            <a:solidFill>
              <a:srgbClr val="0000ff"/>
            </a:solidFill>
            <a:custDash>
              <a:ds d="400000" sp="400000"/>
              <a:ds d="400000" sp="400000"/>
            </a:custDash>
            <a:round/>
          </a:ln>
        </p:spPr>
      </p:sp>
      <p:sp>
        <p:nvSpPr>
          <p:cNvPr id="491" name="TextShape 17"/>
          <p:cNvSpPr txBox="1"/>
          <p:nvPr/>
        </p:nvSpPr>
        <p:spPr>
          <a:xfrm>
            <a:off x="5751000" y="5465160"/>
            <a:ext cx="4078800" cy="1163160"/>
          </a:xfrm>
          <a:prstGeom prst="rect">
            <a:avLst/>
          </a:prstGeom>
          <a:solidFill>
            <a:srgbClr val="e6ff00"/>
          </a:solidFill>
          <a:ln>
            <a:noFill/>
          </a:ln>
        </p:spPr>
        <p:txBody>
          <a:bodyPr lIns="90000" rIns="90000" tIns="45000" bIns="45000"/>
          <a:p>
            <a:r>
              <a:rPr b="0" lang="en-GB" sz="1800" spc="-1" strike="noStrike">
                <a:latin typeface="Bitstream Vera Sans"/>
              </a:rPr>
              <a:t>α) Μάζα ατόμου με: Ζ-1 πρωτόνια και Ζ-1 ηλεκτρόνια</a:t>
            </a:r>
            <a:endParaRPr b="0" lang="en-GB" sz="1800" spc="-1" strike="noStrike">
              <a:latin typeface="Bitstream Vera Sans"/>
            </a:endParaRPr>
          </a:p>
          <a:p>
            <a:r>
              <a:rPr b="0" lang="en-GB" sz="1800" spc="-1" strike="noStrike">
                <a:latin typeface="Bitstream Vera Sans"/>
              </a:rPr>
              <a:t>συν </a:t>
            </a:r>
            <a:endParaRPr b="0" lang="en-GB" sz="1800" spc="-1" strike="noStrike">
              <a:latin typeface="Bitstream Vera Sans"/>
            </a:endParaRPr>
          </a:p>
          <a:p>
            <a:r>
              <a:rPr b="0" lang="en-GB" sz="1800" spc="-1" strike="noStrike">
                <a:latin typeface="Bitstream Vera Sans"/>
              </a:rPr>
              <a:t>β) 1 πλεονάζων ηλεκτρόνιο</a:t>
            </a:r>
            <a:endParaRPr b="0" lang="en-GB" sz="1800" spc="-1" strike="noStrike">
              <a:latin typeface="Bitstream Vera Sans"/>
            </a:endParaRPr>
          </a:p>
        </p:txBody>
      </p:sp>
      <p:sp>
        <p:nvSpPr>
          <p:cNvPr id="492" name="Freeform 18"/>
          <p:cNvSpPr/>
          <p:nvPr/>
        </p:nvSpPr>
        <p:spPr>
          <a:xfrm>
            <a:off x="4444920" y="5565600"/>
            <a:ext cx="1387440" cy="200880"/>
          </a:xfrm>
          <a:custGeom>
            <a:avLst/>
            <a:gdLst/>
            <a:ahLst/>
            <a:rect l="0" t="0" r="r" b="b"/>
            <a:pathLst>
              <a:path w="3854" h="558">
                <a:moveTo>
                  <a:pt x="0" y="557"/>
                </a:moveTo>
                <a:cubicBezTo>
                  <a:pt x="486" y="481"/>
                  <a:pt x="894" y="198"/>
                  <a:pt x="1392" y="139"/>
                </a:cubicBezTo>
                <a:cubicBezTo>
                  <a:pt x="1860" y="85"/>
                  <a:pt x="2324" y="146"/>
                  <a:pt x="2785" y="46"/>
                </a:cubicBezTo>
                <a:lnTo>
                  <a:pt x="3250" y="47"/>
                </a:lnTo>
                <a:lnTo>
                  <a:pt x="3714" y="0"/>
                </a:lnTo>
                <a:lnTo>
                  <a:pt x="3853" y="0"/>
                </a:lnTo>
              </a:path>
            </a:pathLst>
          </a:custGeom>
          <a:ln w="36720">
            <a:solidFill>
              <a:srgbClr val="0000ff"/>
            </a:solidFill>
            <a:custDash>
              <a:ds d="400000" sp="400000"/>
              <a:ds d="400000" sp="400000"/>
            </a:custDash>
            <a:round/>
          </a:ln>
        </p:spPr>
      </p:sp>
      <p:sp>
        <p:nvSpPr>
          <p:cNvPr id="493" name="Line 19"/>
          <p:cNvSpPr/>
          <p:nvPr/>
        </p:nvSpPr>
        <p:spPr>
          <a:xfrm flipH="1" flipV="1">
            <a:off x="6400800" y="2514600"/>
            <a:ext cx="685800" cy="2971800"/>
          </a:xfrm>
          <a:prstGeom prst="line">
            <a:avLst/>
          </a:prstGeom>
          <a:ln w="36720">
            <a:solidFill>
              <a:srgbClr val="000000"/>
            </a:solidFill>
            <a:round/>
            <a:tailEnd len="med" type="triangle" w="med"/>
          </a:ln>
        </p:spPr>
        <p:style>
          <a:lnRef idx="0"/>
          <a:fillRef idx="0"/>
          <a:effectRef idx="0"/>
          <a:fontRef idx="minor"/>
        </p:style>
      </p:sp>
      <p:sp>
        <p:nvSpPr>
          <p:cNvPr id="494" name="CustomShape 20"/>
          <p:cNvSpPr/>
          <p:nvPr/>
        </p:nvSpPr>
        <p:spPr>
          <a:xfrm>
            <a:off x="541800" y="3272400"/>
            <a:ext cx="5029200" cy="950400"/>
          </a:xfrm>
          <a:prstGeom prst="rect">
            <a:avLst/>
          </a:prstGeom>
          <a:solidFill>
            <a:srgbClr val="99ccff"/>
          </a:solidFill>
          <a:ln>
            <a:solidFill>
              <a:srgbClr val="000000"/>
            </a:solidFill>
          </a:ln>
        </p:spPr>
        <p:style>
          <a:lnRef idx="0"/>
          <a:fillRef idx="0"/>
          <a:effectRef idx="0"/>
          <a:fontRef idx="minor"/>
        </p:style>
      </p:sp>
      <mc:AlternateContent>
        <mc:Choice xmlns:a14="http://schemas.microsoft.com/office/drawing/2010/main" Requires="a14">
          <p:sp>
            <p:nvSpPr>
              <p:cNvPr id="495" name="Formula 21"/>
              <p:cNvSpPr txBox="1"/>
              <p:nvPr/>
            </p:nvSpPr>
            <p:spPr>
              <a:xfrm>
                <a:off x="622800" y="3197160"/>
                <a:ext cx="4810680" cy="90432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CustomShape 1"/>
          <p:cNvSpPr/>
          <p:nvPr/>
        </p:nvSpPr>
        <p:spPr>
          <a:xfrm>
            <a:off x="2338200" y="5715000"/>
            <a:ext cx="408600" cy="325800"/>
          </a:xfrm>
          <a:prstGeom prst="ellipse">
            <a:avLst/>
          </a:prstGeom>
          <a:solidFill>
            <a:srgbClr val="ff8080"/>
          </a:solidFill>
          <a:ln>
            <a:solidFill>
              <a:srgbClr val="000000"/>
            </a:solidFill>
          </a:ln>
        </p:spPr>
        <p:style>
          <a:lnRef idx="0"/>
          <a:fillRef idx="0"/>
          <a:effectRef idx="0"/>
          <a:fontRef idx="minor"/>
        </p:style>
      </p:sp>
      <p:sp>
        <p:nvSpPr>
          <p:cNvPr id="497" name="CustomShape 2"/>
          <p:cNvSpPr/>
          <p:nvPr/>
        </p:nvSpPr>
        <p:spPr>
          <a:xfrm>
            <a:off x="541800" y="4676400"/>
            <a:ext cx="5029200" cy="738000"/>
          </a:xfrm>
          <a:prstGeom prst="rect">
            <a:avLst/>
          </a:prstGeom>
          <a:solidFill>
            <a:srgbClr val="99ccff"/>
          </a:solidFill>
          <a:ln>
            <a:solidFill>
              <a:srgbClr val="000000"/>
            </a:solidFill>
          </a:ln>
        </p:spPr>
        <p:style>
          <a:lnRef idx="0"/>
          <a:fillRef idx="0"/>
          <a:effectRef idx="0"/>
          <a:fontRef idx="minor"/>
        </p:style>
      </p:sp>
      <p:sp>
        <p:nvSpPr>
          <p:cNvPr id="498" name="TextShape 3"/>
          <p:cNvSpPr txBox="1"/>
          <p:nvPr/>
        </p:nvSpPr>
        <p:spPr>
          <a:xfrm>
            <a:off x="504000" y="124920"/>
            <a:ext cx="9071640" cy="533880"/>
          </a:xfrm>
          <a:prstGeom prst="rect">
            <a:avLst/>
          </a:prstGeom>
          <a:solidFill>
            <a:srgbClr val="00ffff"/>
          </a:solidFill>
          <a:ln w="54720">
            <a:noFill/>
          </a:ln>
        </p:spPr>
        <p:txBody>
          <a:bodyPr lIns="0" rIns="0" tIns="0" bIns="0" anchor="ctr"/>
          <a:p>
            <a:pPr algn="ctr"/>
            <a:r>
              <a:rPr b="0" lang="en-GB" sz="3600" spc="-1" strike="noStrike">
                <a:latin typeface="Bitstream Vera Sans"/>
              </a:rPr>
              <a:t>Ενεργειακές συνθήκες για β-διάσπαση</a:t>
            </a:r>
            <a:endParaRPr b="0" lang="en-GB" sz="3600" spc="-1" strike="noStrike">
              <a:latin typeface="Bitstream Vera Sans"/>
            </a:endParaRPr>
          </a:p>
        </p:txBody>
      </p:sp>
      <mc:AlternateContent>
        <mc:Choice xmlns:a14="http://schemas.microsoft.com/office/drawing/2010/main" Requires="a14">
          <p:sp>
            <p:nvSpPr>
              <p:cNvPr id="499" name="Formula 4"/>
              <p:cNvSpPr txBox="1"/>
              <p:nvPr/>
            </p:nvSpPr>
            <p:spPr>
              <a:xfrm>
                <a:off x="961200" y="1194120"/>
                <a:ext cx="2432160" cy="38124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b>
                      <m:e>
                        <m:r>
                          <m:t xml:space="preserve">ν</m:t>
                        </m:r>
                      </m:e>
                      <m:sub>
                        <m:r>
                          <m:t xml:space="preserve">e</m:t>
                        </m:r>
                      </m:sub>
                    </m:sSub>
                  </m:oMath>
                </a14:m>
              </a:p>
            </p:txBody>
          </p:sp>
        </mc:Choice>
        <mc:Fallback/>
      </mc:AlternateContent>
      <p:sp>
        <p:nvSpPr>
          <p:cNvPr id="500" name="CustomShape 5"/>
          <p:cNvSpPr/>
          <p:nvPr/>
        </p:nvSpPr>
        <p:spPr>
          <a:xfrm>
            <a:off x="27360" y="587160"/>
            <a:ext cx="1003104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200" spc="-1" strike="noStrike">
                <a:solidFill>
                  <a:srgbClr val="ff0000"/>
                </a:solidFill>
                <a:latin typeface="Calibri"/>
              </a:rPr>
              <a:t>Ενεργειακή συνθήκη</a:t>
            </a:r>
            <a:r>
              <a:rPr b="1" lang="en-US" sz="2200" spc="-1" strike="noStrike">
                <a:solidFill>
                  <a:srgbClr val="ff0000"/>
                </a:solidFill>
                <a:latin typeface="Calibri"/>
              </a:rPr>
              <a:t> σύλληψης ηλεκτρονίου </a:t>
            </a:r>
            <a:r>
              <a:rPr b="1" lang="en-US" sz="2000" spc="-1" strike="noStrike">
                <a:solidFill>
                  <a:srgbClr val="ff0000"/>
                </a:solidFill>
                <a:latin typeface="Calibri"/>
              </a:rPr>
              <a:t>(EC, “K-σύλληψη”):</a:t>
            </a:r>
            <a:endParaRPr b="0" lang="en-GB" sz="2000" spc="-1" strike="noStrike">
              <a:latin typeface="Bitstream Vera Sans"/>
            </a:endParaRPr>
          </a:p>
        </p:txBody>
      </p:sp>
      <p:pic>
        <p:nvPicPr>
          <p:cNvPr id="501" name="Picture 22" descr=""/>
          <p:cNvPicPr/>
          <p:nvPr/>
        </p:nvPicPr>
        <p:blipFill>
          <a:blip r:embed="rId1"/>
          <a:stretch/>
        </p:blipFill>
        <p:spPr>
          <a:xfrm>
            <a:off x="4606200" y="1053000"/>
            <a:ext cx="4159080" cy="1282680"/>
          </a:xfrm>
          <a:prstGeom prst="rect">
            <a:avLst/>
          </a:prstGeom>
          <a:ln>
            <a:noFill/>
          </a:ln>
        </p:spPr>
      </p:pic>
      <p:sp>
        <p:nvSpPr>
          <p:cNvPr id="502" name="CustomShape 6"/>
          <p:cNvSpPr/>
          <p:nvPr/>
        </p:nvSpPr>
        <p:spPr>
          <a:xfrm>
            <a:off x="5184000" y="1935720"/>
            <a:ext cx="3403440" cy="419040"/>
          </a:xfrm>
          <a:custGeom>
            <a:avLst/>
            <a:gdLst/>
            <a:ahLst/>
            <a:rect l="0" t="0" r="r" b="b"/>
            <a:pathLst>
              <a:path w="9456" h="1166">
                <a:moveTo>
                  <a:pt x="194" y="0"/>
                </a:moveTo>
                <a:cubicBezTo>
                  <a:pt x="97" y="0"/>
                  <a:pt x="0" y="97"/>
                  <a:pt x="0" y="194"/>
                </a:cubicBezTo>
                <a:lnTo>
                  <a:pt x="0" y="970"/>
                </a:lnTo>
                <a:cubicBezTo>
                  <a:pt x="0" y="1067"/>
                  <a:pt x="97" y="1165"/>
                  <a:pt x="194" y="1165"/>
                </a:cubicBezTo>
                <a:lnTo>
                  <a:pt x="9260" y="1165"/>
                </a:lnTo>
                <a:cubicBezTo>
                  <a:pt x="9357" y="1165"/>
                  <a:pt x="9455" y="1067"/>
                  <a:pt x="9455" y="970"/>
                </a:cubicBezTo>
                <a:lnTo>
                  <a:pt x="9455" y="194"/>
                </a:lnTo>
                <a:cubicBezTo>
                  <a:pt x="9455" y="97"/>
                  <a:pt x="9357" y="0"/>
                  <a:pt x="9260" y="0"/>
                </a:cubicBezTo>
                <a:lnTo>
                  <a:pt x="194" y="0"/>
                </a:lnTo>
              </a:path>
            </a:pathLst>
          </a:custGeom>
          <a:noFill/>
          <a:ln w="28440">
            <a:solidFill>
              <a:srgbClr val="ff0000"/>
            </a:solidFill>
            <a:miter/>
          </a:ln>
        </p:spPr>
        <p:style>
          <a:lnRef idx="0"/>
          <a:fillRef idx="0"/>
          <a:effectRef idx="0"/>
          <a:fontRef idx="minor"/>
        </p:style>
      </p:sp>
      <p:sp>
        <p:nvSpPr>
          <p:cNvPr id="503" name="TextShape 7"/>
          <p:cNvSpPr txBox="1"/>
          <p:nvPr/>
        </p:nvSpPr>
        <p:spPr>
          <a:xfrm>
            <a:off x="108000" y="2307600"/>
            <a:ext cx="10058400" cy="2415240"/>
          </a:xfrm>
          <a:prstGeom prst="rect">
            <a:avLst/>
          </a:prstGeom>
          <a:noFill/>
          <a:ln>
            <a:noFill/>
          </a:ln>
        </p:spPr>
        <p:txBody>
          <a:bodyPr lIns="90000" rIns="90000" tIns="45000" bIns="45000"/>
          <a:p>
            <a:r>
              <a:rPr b="0" lang="en-GB" sz="1900" spc="-1" strike="noStrike">
                <a:solidFill>
                  <a:srgbClr val="0000ff"/>
                </a:solidFill>
                <a:latin typeface="Bitstream Vera Sans"/>
              </a:rPr>
              <a:t>Η αντίδραση σύλληψης ηλεκτρονίου (EC), μπορεί να προκύψει από την γραφή  </a:t>
            </a:r>
            <a:endParaRPr b="0" lang="en-GB" sz="1900" spc="-1" strike="noStrike">
              <a:latin typeface="Bitstream Vera Sans"/>
            </a:endParaRPr>
          </a:p>
          <a:p>
            <a:r>
              <a:rPr b="0" lang="en-GB" sz="1900" spc="-1" strike="noStrike">
                <a:solidFill>
                  <a:srgbClr val="0000ff"/>
                </a:solidFill>
                <a:latin typeface="Bitstream Vera Sans"/>
              </a:rPr>
              <a:t>της αντίστοιχης εξίσωσης β</a:t>
            </a:r>
            <a:r>
              <a:rPr b="0" lang="en-GB" sz="1900" spc="-1" strike="noStrike" baseline="101000">
                <a:solidFill>
                  <a:srgbClr val="0000ff"/>
                </a:solidFill>
                <a:latin typeface="Bitstream Vera Sans"/>
              </a:rPr>
              <a:t>+</a:t>
            </a:r>
            <a:r>
              <a:rPr b="0" lang="en-GB" sz="1900" spc="-1" strike="noStrike">
                <a:solidFill>
                  <a:srgbClr val="0000ff"/>
                </a:solidFill>
                <a:latin typeface="Bitstream Vera Sans"/>
              </a:rPr>
              <a:t> , μεταφέροντας το e</a:t>
            </a:r>
            <a:r>
              <a:rPr b="0" lang="en-GB" sz="1900" spc="-1" strike="noStrike" baseline="101000">
                <a:solidFill>
                  <a:srgbClr val="0000ff"/>
                </a:solidFill>
                <a:latin typeface="Bitstream Vera Sans"/>
              </a:rPr>
              <a:t>+</a:t>
            </a:r>
            <a:r>
              <a:rPr b="0" lang="en-GB" sz="1900" spc="-1" strike="noStrike">
                <a:solidFill>
                  <a:srgbClr val="0000ff"/>
                </a:solidFill>
                <a:latin typeface="Bitstream Vera Sans"/>
              </a:rPr>
              <a:t> στο αριστερό σκέλος, </a:t>
            </a:r>
            <a:endParaRPr b="0" lang="en-GB" sz="1900" spc="-1" strike="noStrike">
              <a:latin typeface="Bitstream Vera Sans"/>
            </a:endParaRPr>
          </a:p>
          <a:p>
            <a:r>
              <a:rPr b="0" lang="en-GB" sz="1900" spc="-1" strike="noStrike">
                <a:solidFill>
                  <a:srgbClr val="0000ff"/>
                </a:solidFill>
                <a:latin typeface="Bitstream Vera Sans"/>
              </a:rPr>
              <a:t>οπότε το e</a:t>
            </a:r>
            <a:r>
              <a:rPr b="0" lang="en-GB" sz="1900" spc="-1" strike="noStrike" baseline="101000">
                <a:solidFill>
                  <a:srgbClr val="0000ff"/>
                </a:solidFill>
                <a:latin typeface="Bitstream Vera Sans"/>
              </a:rPr>
              <a:t>+</a:t>
            </a:r>
            <a:r>
              <a:rPr b="0" lang="en-GB" sz="1900" spc="-1" strike="noStrike">
                <a:solidFill>
                  <a:srgbClr val="0000ff"/>
                </a:solidFill>
                <a:latin typeface="Bitstream Vera Sans"/>
              </a:rPr>
              <a:t> γίνεται το “αντίθετό” του. Αντίθετο, με την έννοια σωμάτιο-αντισωμάτιο (“σωμάτιο” = “σωματίδιο”: δύο λέξεις για το ίδιο πράγμα). </a:t>
            </a:r>
            <a:endParaRPr b="0" lang="en-GB" sz="1900" spc="-1" strike="noStrike">
              <a:latin typeface="Bitstream Vera Sans"/>
            </a:endParaRPr>
          </a:p>
          <a:p>
            <a:r>
              <a:rPr b="0" lang="en-GB" sz="1900" spc="-1" strike="noStrike">
                <a:solidFill>
                  <a:srgbClr val="000000"/>
                </a:solidFill>
                <a:latin typeface="Bitstream Vera Sans"/>
              </a:rPr>
              <a:t>Κατά συνθήκη: το </a:t>
            </a:r>
            <a:r>
              <a:rPr b="1" lang="en-GB" sz="1900" spc="-1" strike="noStrike">
                <a:solidFill>
                  <a:srgbClr val="000000"/>
                </a:solidFill>
                <a:latin typeface="Bitstream Vera Sans"/>
              </a:rPr>
              <a:t>e</a:t>
            </a:r>
            <a:r>
              <a:rPr b="1" lang="en-GB" sz="1900" spc="-1" strike="noStrike" baseline="101000">
                <a:solidFill>
                  <a:srgbClr val="000000"/>
                </a:solidFill>
                <a:latin typeface="Bitstream Vera Sans"/>
              </a:rPr>
              <a:t>-</a:t>
            </a:r>
            <a:r>
              <a:rPr b="0" lang="en-GB" sz="1900" spc="-1" strike="noStrike">
                <a:solidFill>
                  <a:srgbClr val="000000"/>
                </a:solidFill>
                <a:latin typeface="Bitstream Vera Sans"/>
              </a:rPr>
              <a:t> είναι το σωματίδιο και το </a:t>
            </a:r>
            <a:r>
              <a:rPr b="1" lang="en-GB" sz="1900" spc="-1" strike="noStrike">
                <a:solidFill>
                  <a:srgbClr val="000000"/>
                </a:solidFill>
                <a:latin typeface="Bitstream Vera Sans"/>
              </a:rPr>
              <a:t>e</a:t>
            </a:r>
            <a:r>
              <a:rPr b="1" lang="en-GB" sz="1900" spc="-1" strike="noStrike" baseline="101000">
                <a:solidFill>
                  <a:srgbClr val="000000"/>
                </a:solidFill>
                <a:latin typeface="Bitstream Vera Sans"/>
              </a:rPr>
              <a:t>+</a:t>
            </a:r>
            <a:r>
              <a:rPr b="0" lang="en-GB" sz="1900" spc="-1" strike="noStrike">
                <a:solidFill>
                  <a:srgbClr val="000000"/>
                </a:solidFill>
                <a:latin typeface="Bitstream Vera Sans"/>
              </a:rPr>
              <a:t> είναι το αντισωματίδιο.</a:t>
            </a:r>
            <a:endParaRPr b="0" lang="en-GB" sz="1900" spc="-1" strike="noStrike">
              <a:latin typeface="Bitstream Vera Sans"/>
            </a:endParaRPr>
          </a:p>
          <a:p>
            <a:r>
              <a:rPr b="0" lang="en-GB" sz="1900" spc="-1" strike="noStrike">
                <a:solidFill>
                  <a:srgbClr val="000000"/>
                </a:solidFill>
                <a:latin typeface="Bitstream Vera Sans"/>
              </a:rPr>
              <a:t>Το</a:t>
            </a:r>
            <a:r>
              <a:rPr b="1" lang="en-GB" sz="1900" spc="-1" strike="noStrike">
                <a:solidFill>
                  <a:srgbClr val="000000"/>
                </a:solidFill>
                <a:latin typeface="Bitstream Vera Sans"/>
              </a:rPr>
              <a:t> v</a:t>
            </a:r>
            <a:r>
              <a:rPr b="1" lang="en-GB" sz="1900" spc="-1" strike="noStrike" baseline="-101000">
                <a:solidFill>
                  <a:srgbClr val="000000"/>
                </a:solidFill>
                <a:latin typeface="Bitstream Vera Sans"/>
              </a:rPr>
              <a:t>e</a:t>
            </a:r>
            <a:r>
              <a:rPr b="0" lang="en-GB" sz="1900" spc="-1" strike="noStrike">
                <a:solidFill>
                  <a:srgbClr val="000000"/>
                </a:solidFill>
                <a:latin typeface="Bitstream Vera Sans"/>
              </a:rPr>
              <a:t> είναι  σωματίδιο και το</a:t>
            </a:r>
            <a:r>
              <a:rPr b="1" lang="en-GB" sz="1900" spc="-1" strike="noStrike">
                <a:solidFill>
                  <a:srgbClr val="000000"/>
                </a:solidFill>
                <a:latin typeface="Bitstream Vera Sans"/>
              </a:rPr>
              <a:t> ν</a:t>
            </a:r>
            <a:r>
              <a:rPr b="1" lang="en-GB" sz="1900" spc="-1" strike="noStrike" baseline="-101000">
                <a:solidFill>
                  <a:srgbClr val="000000"/>
                </a:solidFill>
                <a:latin typeface="Bitstream Vera Sans"/>
              </a:rPr>
              <a:t>e</a:t>
            </a:r>
            <a:r>
              <a:rPr b="0" lang="en-GB" sz="1900" spc="-1" strike="noStrike">
                <a:solidFill>
                  <a:srgbClr val="000000"/>
                </a:solidFill>
                <a:latin typeface="Bitstream Vera Sans"/>
              </a:rPr>
              <a:t> είναι αντι-σωματίδιο.</a:t>
            </a:r>
            <a:r>
              <a:rPr b="0" lang="en-GB" sz="1900" spc="-1" strike="noStrike">
                <a:solidFill>
                  <a:srgbClr val="0000ff"/>
                </a:solidFill>
                <a:latin typeface="Bitstream Vera Sans"/>
              </a:rPr>
              <a:t> </a:t>
            </a:r>
            <a:endParaRPr b="0" lang="en-GB" sz="1900" spc="-1" strike="noStrike">
              <a:latin typeface="Bitstream Vera Sans"/>
            </a:endParaRPr>
          </a:p>
          <a:p>
            <a:r>
              <a:rPr b="0" lang="en-GB" sz="1800" spc="-1" strike="noStrike">
                <a:solidFill>
                  <a:srgbClr val="ff0000"/>
                </a:solidFill>
                <a:latin typeface="Bitstream Vera Sans"/>
              </a:rPr>
              <a:t>Σημείωση: γενικά πάντως, το να γράψω την αντίδραση δεν σημαίνει ότι επιτρέπεται και ενεργειακά! Εδώ βέβαια η EC είναι ενεργειακά καλύτερη από τη β+ </a:t>
            </a:r>
            <a:endParaRPr b="0" lang="en-GB" sz="1800" spc="-1" strike="noStrike">
              <a:latin typeface="Bitstream Vera Sans"/>
            </a:endParaRPr>
          </a:p>
        </p:txBody>
      </p:sp>
      <p:sp>
        <p:nvSpPr>
          <p:cNvPr id="504" name="Line 8"/>
          <p:cNvSpPr/>
          <p:nvPr/>
        </p:nvSpPr>
        <p:spPr>
          <a:xfrm>
            <a:off x="3778200" y="3776400"/>
            <a:ext cx="228600" cy="0"/>
          </a:xfrm>
          <a:prstGeom prst="line">
            <a:avLst/>
          </a:prstGeom>
          <a:ln w="18360">
            <a:solidFill>
              <a:srgbClr val="000000"/>
            </a:solidFill>
            <a:round/>
          </a:ln>
        </p:spPr>
        <p:style>
          <a:lnRef idx="0"/>
          <a:fillRef idx="0"/>
          <a:effectRef idx="0"/>
          <a:fontRef idx="minor"/>
        </p:style>
      </p:sp>
      <mc:AlternateContent>
        <mc:Choice xmlns:a14="http://schemas.microsoft.com/office/drawing/2010/main" Requires="a14">
          <p:sp>
            <p:nvSpPr>
              <p:cNvPr id="505" name="Formula 9"/>
              <p:cNvSpPr txBox="1"/>
              <p:nvPr/>
            </p:nvSpPr>
            <p:spPr>
              <a:xfrm>
                <a:off x="601200" y="4506480"/>
                <a:ext cx="4785840" cy="90108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b>
                      <m:e>
                        <m:r>
                          <m:t xml:space="preserve">ν</m:t>
                        </m:r>
                      </m:e>
                      <m:sub>
                        <m:r>
                          <m:t xml:space="preserve">e</m:t>
                        </m:r>
                      </m:sub>
                    </m:sSub>
                  </m:oMath>
                </a14:m>
              </a:p>
            </p:txBody>
          </p:sp>
        </mc:Choice>
        <mc:Fallback/>
      </mc:AlternateContent>
      <p:sp>
        <p:nvSpPr>
          <p:cNvPr id="506" name="CustomShape 10"/>
          <p:cNvSpPr/>
          <p:nvPr/>
        </p:nvSpPr>
        <p:spPr>
          <a:xfrm>
            <a:off x="410400" y="624492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Zp</a:t>
            </a:r>
            <a:endParaRPr b="0" lang="en-GB" sz="1800" spc="-1" strike="noStrike">
              <a:latin typeface="Bitstream Vera Sans"/>
            </a:endParaRPr>
          </a:p>
        </p:txBody>
      </p:sp>
      <p:sp>
        <p:nvSpPr>
          <p:cNvPr id="507" name="CustomShape 11"/>
          <p:cNvSpPr/>
          <p:nvPr/>
        </p:nvSpPr>
        <p:spPr>
          <a:xfrm>
            <a:off x="73800" y="5906520"/>
            <a:ext cx="1143000" cy="1143000"/>
          </a:xfrm>
          <a:prstGeom prst="ellipse">
            <a:avLst/>
          </a:prstGeom>
          <a:noFill/>
          <a:ln>
            <a:solidFill>
              <a:srgbClr val="000000"/>
            </a:solidFill>
          </a:ln>
        </p:spPr>
        <p:style>
          <a:lnRef idx="0"/>
          <a:fillRef idx="0"/>
          <a:effectRef idx="0"/>
          <a:fontRef idx="minor"/>
        </p:style>
      </p:sp>
      <p:sp>
        <p:nvSpPr>
          <p:cNvPr id="508" name="TextShape 12"/>
          <p:cNvSpPr txBox="1"/>
          <p:nvPr/>
        </p:nvSpPr>
        <p:spPr>
          <a:xfrm>
            <a:off x="338400" y="5643720"/>
            <a:ext cx="914400" cy="358560"/>
          </a:xfrm>
          <a:prstGeom prst="rect">
            <a:avLst/>
          </a:prstGeom>
          <a:noFill/>
          <a:ln>
            <a:noFill/>
          </a:ln>
        </p:spPr>
        <p:txBody>
          <a:bodyPr lIns="90000" rIns="90000" tIns="45000" bIns="45000"/>
          <a:p>
            <a:r>
              <a:rPr b="0" lang="en-GB" sz="1800" spc="-1" strike="noStrike">
                <a:latin typeface="Bitstream Vera Sans"/>
              </a:rPr>
              <a:t>Ze</a:t>
            </a:r>
            <a:endParaRPr b="0" lang="en-GB" sz="1800" spc="-1" strike="noStrike">
              <a:latin typeface="Bitstream Vera Sans"/>
            </a:endParaRPr>
          </a:p>
        </p:txBody>
      </p:sp>
      <p:sp>
        <p:nvSpPr>
          <p:cNvPr id="509" name="CustomShape 13"/>
          <p:cNvSpPr/>
          <p:nvPr/>
        </p:nvSpPr>
        <p:spPr>
          <a:xfrm>
            <a:off x="2138760" y="624528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Zp</a:t>
            </a:r>
            <a:endParaRPr b="0" lang="en-GB" sz="1800" spc="-1" strike="noStrike">
              <a:latin typeface="Bitstream Vera Sans"/>
            </a:endParaRPr>
          </a:p>
        </p:txBody>
      </p:sp>
      <p:sp>
        <p:nvSpPr>
          <p:cNvPr id="510" name="CustomShape 14"/>
          <p:cNvSpPr/>
          <p:nvPr/>
        </p:nvSpPr>
        <p:spPr>
          <a:xfrm>
            <a:off x="1802160" y="5906880"/>
            <a:ext cx="1143000" cy="1143000"/>
          </a:xfrm>
          <a:prstGeom prst="ellipse">
            <a:avLst/>
          </a:prstGeom>
          <a:noFill/>
          <a:ln>
            <a:solidFill>
              <a:srgbClr val="000000"/>
            </a:solidFill>
          </a:ln>
        </p:spPr>
        <p:style>
          <a:lnRef idx="0"/>
          <a:fillRef idx="0"/>
          <a:effectRef idx="0"/>
          <a:fontRef idx="minor"/>
        </p:style>
      </p:sp>
      <p:sp>
        <p:nvSpPr>
          <p:cNvPr id="511" name="TextShape 15"/>
          <p:cNvSpPr txBox="1"/>
          <p:nvPr/>
        </p:nvSpPr>
        <p:spPr>
          <a:xfrm>
            <a:off x="1346760" y="5428080"/>
            <a:ext cx="2073240" cy="632520"/>
          </a:xfrm>
          <a:prstGeom prst="rect">
            <a:avLst/>
          </a:prstGeom>
          <a:noFill/>
          <a:ln>
            <a:noFill/>
          </a:ln>
        </p:spPr>
        <p:txBody>
          <a:bodyPr lIns="90000" rIns="90000" tIns="45000" bIns="45000"/>
          <a:p>
            <a:r>
              <a:rPr b="0" lang="en-GB" sz="1800" spc="-1" strike="noStrike">
                <a:latin typeface="Bitstream Vera Sans"/>
              </a:rPr>
              <a:t>Ze = </a:t>
            </a:r>
            <a:endParaRPr b="0" lang="en-GB" sz="1800" spc="-1" strike="noStrike">
              <a:latin typeface="Bitstream Vera Sans"/>
            </a:endParaRPr>
          </a:p>
          <a:p>
            <a:r>
              <a:rPr b="0" lang="en-GB" sz="1800" spc="-1" strike="noStrike">
                <a:latin typeface="Bitstream Vera Sans"/>
              </a:rPr>
              <a:t>(Ζ-1)e + e</a:t>
            </a:r>
            <a:r>
              <a:rPr b="0" lang="en-GB" sz="1800" spc="-1" strike="noStrike" baseline="101000">
                <a:latin typeface="Bitstream Vera Sans"/>
              </a:rPr>
              <a:t>-</a:t>
            </a:r>
            <a:endParaRPr b="0" lang="en-GB" sz="1800" spc="-1" strike="noStrike">
              <a:latin typeface="Bitstream Vera Sans"/>
            </a:endParaRPr>
          </a:p>
        </p:txBody>
      </p:sp>
      <p:sp>
        <p:nvSpPr>
          <p:cNvPr id="512" name="TextShape 16"/>
          <p:cNvSpPr txBox="1"/>
          <p:nvPr/>
        </p:nvSpPr>
        <p:spPr>
          <a:xfrm>
            <a:off x="4761000" y="6003360"/>
            <a:ext cx="1121400" cy="502920"/>
          </a:xfrm>
          <a:prstGeom prst="rect">
            <a:avLst/>
          </a:prstGeom>
          <a:noFill/>
          <a:ln>
            <a:noFill/>
          </a:ln>
        </p:spPr>
        <p:txBody>
          <a:bodyPr lIns="90000" rIns="90000" tIns="45000" bIns="45000"/>
          <a:p>
            <a:r>
              <a:rPr b="0" lang="en-GB" sz="2400" spc="-1" strike="noStrike">
                <a:latin typeface="Bitstream Vera Sans"/>
              </a:rPr>
              <a:t>  </a:t>
            </a:r>
            <a:r>
              <a:rPr b="0" lang="en-GB" sz="2400" spc="-1" strike="noStrike">
                <a:latin typeface="Bitstream Vera Sans"/>
              </a:rPr>
              <a:t>+ v</a:t>
            </a:r>
            <a:endParaRPr b="0" lang="en-GB" sz="2400" spc="-1" strike="noStrike">
              <a:latin typeface="Bitstream Vera Sans"/>
            </a:endParaRPr>
          </a:p>
        </p:txBody>
      </p:sp>
      <p:sp>
        <p:nvSpPr>
          <p:cNvPr id="513" name="Line 17"/>
          <p:cNvSpPr/>
          <p:nvPr/>
        </p:nvSpPr>
        <p:spPr>
          <a:xfrm>
            <a:off x="1240200" y="6473520"/>
            <a:ext cx="457200" cy="0"/>
          </a:xfrm>
          <a:prstGeom prst="line">
            <a:avLst/>
          </a:prstGeom>
          <a:ln w="36720">
            <a:solidFill>
              <a:srgbClr val="000000"/>
            </a:solidFill>
            <a:round/>
            <a:tailEnd len="med" type="triangle" w="med"/>
          </a:ln>
        </p:spPr>
        <p:style>
          <a:lnRef idx="0"/>
          <a:fillRef idx="0"/>
          <a:effectRef idx="0"/>
          <a:fontRef idx="minor"/>
        </p:style>
      </p:sp>
      <p:sp>
        <p:nvSpPr>
          <p:cNvPr id="514" name="Freeform 18"/>
          <p:cNvSpPr/>
          <p:nvPr/>
        </p:nvSpPr>
        <p:spPr>
          <a:xfrm>
            <a:off x="3540240" y="5481360"/>
            <a:ext cx="2508120" cy="1714320"/>
          </a:xfrm>
          <a:custGeom>
            <a:avLst/>
            <a:gdLst/>
            <a:ahLst/>
            <a:rect l="0" t="0" r="r" b="b"/>
            <a:pathLst>
              <a:path w="6967" h="4762">
                <a:moveTo>
                  <a:pt x="3807" y="3643"/>
                </a:moveTo>
                <a:cubicBezTo>
                  <a:pt x="3882" y="3188"/>
                  <a:pt x="3925" y="2715"/>
                  <a:pt x="3898" y="2250"/>
                </a:cubicBezTo>
                <a:cubicBezTo>
                  <a:pt x="3867" y="1734"/>
                  <a:pt x="3732" y="1219"/>
                  <a:pt x="3476" y="857"/>
                </a:cubicBezTo>
                <a:cubicBezTo>
                  <a:pt x="3223" y="499"/>
                  <a:pt x="2886" y="382"/>
                  <a:pt x="2575" y="208"/>
                </a:cubicBezTo>
                <a:cubicBezTo>
                  <a:pt x="2282" y="45"/>
                  <a:pt x="1976" y="17"/>
                  <a:pt x="1672" y="22"/>
                </a:cubicBezTo>
                <a:cubicBezTo>
                  <a:pt x="1368" y="27"/>
                  <a:pt x="1046" y="0"/>
                  <a:pt x="770" y="254"/>
                </a:cubicBezTo>
                <a:cubicBezTo>
                  <a:pt x="439" y="557"/>
                  <a:pt x="295" y="1105"/>
                  <a:pt x="138" y="1601"/>
                </a:cubicBezTo>
                <a:cubicBezTo>
                  <a:pt x="2" y="2031"/>
                  <a:pt x="0" y="2526"/>
                  <a:pt x="17" y="2993"/>
                </a:cubicBezTo>
                <a:cubicBezTo>
                  <a:pt x="40" y="3576"/>
                  <a:pt x="319" y="4041"/>
                  <a:pt x="590" y="4386"/>
                </a:cubicBezTo>
                <a:cubicBezTo>
                  <a:pt x="832" y="4695"/>
                  <a:pt x="1185" y="4662"/>
                  <a:pt x="1492" y="4711"/>
                </a:cubicBezTo>
                <a:cubicBezTo>
                  <a:pt x="1802" y="4761"/>
                  <a:pt x="2104" y="4614"/>
                  <a:pt x="2394" y="4478"/>
                </a:cubicBezTo>
                <a:cubicBezTo>
                  <a:pt x="2710" y="4330"/>
                  <a:pt x="2970" y="3963"/>
                  <a:pt x="3297" y="3875"/>
                </a:cubicBezTo>
                <a:cubicBezTo>
                  <a:pt x="3603" y="3792"/>
                  <a:pt x="3880" y="3589"/>
                  <a:pt x="4199" y="3597"/>
                </a:cubicBezTo>
                <a:cubicBezTo>
                  <a:pt x="4501" y="3605"/>
                  <a:pt x="4799" y="3686"/>
                  <a:pt x="5101" y="3736"/>
                </a:cubicBezTo>
                <a:cubicBezTo>
                  <a:pt x="5400" y="3786"/>
                  <a:pt x="5706" y="3787"/>
                  <a:pt x="6003" y="3689"/>
                </a:cubicBezTo>
                <a:cubicBezTo>
                  <a:pt x="6299" y="3591"/>
                  <a:pt x="6603" y="3525"/>
                  <a:pt x="6905" y="3550"/>
                </a:cubicBezTo>
                <a:lnTo>
                  <a:pt x="6966" y="3550"/>
                </a:lnTo>
              </a:path>
            </a:pathLst>
          </a:custGeom>
          <a:ln w="36720">
            <a:solidFill>
              <a:srgbClr val="0000ff"/>
            </a:solidFill>
            <a:custDash>
              <a:ds d="400000" sp="400000"/>
              <a:ds d="400000" sp="400000"/>
            </a:custDash>
            <a:round/>
          </a:ln>
        </p:spPr>
      </p:sp>
      <p:sp>
        <p:nvSpPr>
          <p:cNvPr id="515" name="TextShape 19"/>
          <p:cNvSpPr txBox="1"/>
          <p:nvPr/>
        </p:nvSpPr>
        <p:spPr>
          <a:xfrm>
            <a:off x="5895000" y="5105520"/>
            <a:ext cx="4078800" cy="1699560"/>
          </a:xfrm>
          <a:prstGeom prst="rect">
            <a:avLst/>
          </a:prstGeom>
          <a:solidFill>
            <a:srgbClr val="e6ff00"/>
          </a:solidFill>
          <a:ln>
            <a:noFill/>
          </a:ln>
        </p:spPr>
        <p:txBody>
          <a:bodyPr lIns="90000" rIns="90000" tIns="45000" bIns="45000"/>
          <a:p>
            <a:r>
              <a:rPr b="0" lang="en-GB" sz="1800" spc="-1" strike="noStrike">
                <a:latin typeface="Bitstream Vera Sans"/>
              </a:rPr>
              <a:t>α) Μάζα ατόμου με: Ζ-1 πρωτόνια και Ζ-1 ηλεκτρόνια,</a:t>
            </a:r>
            <a:endParaRPr b="0" lang="en-GB" sz="1800" spc="-1" strike="noStrike">
              <a:latin typeface="Bitstream Vera Sans"/>
            </a:endParaRPr>
          </a:p>
          <a:p>
            <a:r>
              <a:rPr b="0" lang="en-GB" sz="1800" spc="-1" strike="noStrike">
                <a:latin typeface="Bitstream Vera Sans"/>
              </a:rPr>
              <a:t>συν </a:t>
            </a:r>
            <a:endParaRPr b="0" lang="en-GB" sz="1800" spc="-1" strike="noStrike">
              <a:latin typeface="Bitstream Vera Sans"/>
            </a:endParaRPr>
          </a:p>
          <a:p>
            <a:r>
              <a:rPr b="0" lang="en-GB" sz="1800" spc="-1" strike="noStrike">
                <a:latin typeface="Bitstream Vera Sans"/>
              </a:rPr>
              <a:t>β) 1 πλεονάζων ηλεκτρόνιο το οποίο το πιάνει ο πυρήνας κι έτσι μειώνει τα πρωτόνιά του</a:t>
            </a:r>
            <a:endParaRPr b="0" lang="en-GB" sz="1800" spc="-1" strike="noStrike">
              <a:latin typeface="Bitstream Vera Sans"/>
            </a:endParaRPr>
          </a:p>
        </p:txBody>
      </p:sp>
      <p:sp>
        <p:nvSpPr>
          <p:cNvPr id="516" name="Freeform 20"/>
          <p:cNvSpPr/>
          <p:nvPr/>
        </p:nvSpPr>
        <p:spPr>
          <a:xfrm>
            <a:off x="2525760" y="6049080"/>
            <a:ext cx="16920" cy="317880"/>
          </a:xfrm>
          <a:custGeom>
            <a:avLst/>
            <a:gdLst/>
            <a:ahLst/>
            <a:rect l="0" t="0" r="r" b="b"/>
            <a:pathLst>
              <a:path w="47" h="883">
                <a:moveTo>
                  <a:pt x="46" y="0"/>
                </a:moveTo>
                <a:lnTo>
                  <a:pt x="46" y="464"/>
                </a:lnTo>
                <a:lnTo>
                  <a:pt x="0" y="882"/>
                </a:lnTo>
              </a:path>
            </a:pathLst>
          </a:custGeom>
          <a:noFill/>
          <a:ln w="36720">
            <a:solidFill>
              <a:srgbClr val="ff0000"/>
            </a:solidFill>
            <a:round/>
            <a:tailEnd len="med" type="triangle" w="med"/>
          </a:ln>
        </p:spPr>
      </p:sp>
      <p:sp>
        <p:nvSpPr>
          <p:cNvPr id="517" name="CustomShape 21"/>
          <p:cNvSpPr/>
          <p:nvPr/>
        </p:nvSpPr>
        <p:spPr>
          <a:xfrm>
            <a:off x="3920400" y="6244560"/>
            <a:ext cx="457200" cy="457200"/>
          </a:xfrm>
          <a:prstGeom prst="ellipse">
            <a:avLst/>
          </a:prstGeom>
          <a:solidFill>
            <a:srgbClr val="99ccff"/>
          </a:solidFill>
          <a:ln>
            <a:solidFill>
              <a:srgbClr val="000000"/>
            </a:solidFill>
          </a:ln>
        </p:spPr>
        <p:style>
          <a:lnRef idx="0"/>
          <a:fillRef idx="0"/>
          <a:effectRef idx="0"/>
          <a:fontRef idx="minor"/>
        </p:style>
        <p:txBody>
          <a:bodyPr wrap="none" lIns="90000" rIns="90000" tIns="45000" bIns="45000" anchor="ctr"/>
          <a:p>
            <a:pPr algn="ctr"/>
            <a:r>
              <a:rPr b="0" lang="en-GB" sz="1800" spc="-1" strike="noStrike">
                <a:latin typeface="Bitstream Vera Sans"/>
              </a:rPr>
              <a:t>(Z-1)p</a:t>
            </a:r>
            <a:endParaRPr b="0" lang="en-GB" sz="1800" spc="-1" strike="noStrike">
              <a:latin typeface="Bitstream Vera Sans"/>
            </a:endParaRPr>
          </a:p>
        </p:txBody>
      </p:sp>
      <p:sp>
        <p:nvSpPr>
          <p:cNvPr id="518" name="CustomShape 22"/>
          <p:cNvSpPr/>
          <p:nvPr/>
        </p:nvSpPr>
        <p:spPr>
          <a:xfrm>
            <a:off x="3583800" y="5906160"/>
            <a:ext cx="1143000" cy="1143000"/>
          </a:xfrm>
          <a:prstGeom prst="ellipse">
            <a:avLst/>
          </a:prstGeom>
          <a:noFill/>
          <a:ln>
            <a:solidFill>
              <a:srgbClr val="000000"/>
            </a:solidFill>
          </a:ln>
        </p:spPr>
        <p:style>
          <a:lnRef idx="0"/>
          <a:fillRef idx="0"/>
          <a:effectRef idx="0"/>
          <a:fontRef idx="minor"/>
        </p:style>
      </p:sp>
      <p:sp>
        <p:nvSpPr>
          <p:cNvPr id="519" name="Line 23"/>
          <p:cNvSpPr/>
          <p:nvPr/>
        </p:nvSpPr>
        <p:spPr>
          <a:xfrm>
            <a:off x="3021840" y="6472800"/>
            <a:ext cx="457200" cy="0"/>
          </a:xfrm>
          <a:prstGeom prst="line">
            <a:avLst/>
          </a:prstGeom>
          <a:ln w="36720">
            <a:solidFill>
              <a:srgbClr val="000000"/>
            </a:solidFill>
            <a:round/>
            <a:tailEnd len="med" type="triangle" w="med"/>
          </a:ln>
        </p:spPr>
        <p:style>
          <a:lnRef idx="0"/>
          <a:fillRef idx="0"/>
          <a:effectRef idx="0"/>
          <a:fontRef idx="minor"/>
        </p:style>
      </p:sp>
      <p:sp>
        <p:nvSpPr>
          <p:cNvPr id="520" name="TextShape 24"/>
          <p:cNvSpPr txBox="1"/>
          <p:nvPr/>
        </p:nvSpPr>
        <p:spPr>
          <a:xfrm>
            <a:off x="3686400" y="5607720"/>
            <a:ext cx="914400" cy="358560"/>
          </a:xfrm>
          <a:prstGeom prst="rect">
            <a:avLst/>
          </a:prstGeom>
          <a:noFill/>
          <a:ln>
            <a:noFill/>
          </a:ln>
        </p:spPr>
        <p:txBody>
          <a:bodyPr lIns="90000" rIns="90000" tIns="45000" bIns="45000"/>
          <a:p>
            <a:r>
              <a:rPr b="0" lang="en-GB" sz="1800" spc="-1" strike="noStrike">
                <a:latin typeface="Bitstream Vera Sans"/>
              </a:rPr>
              <a:t>(Z-1)e</a:t>
            </a:r>
            <a:endParaRPr b="0" lang="en-GB" sz="1800" spc="-1" strike="noStrike">
              <a:latin typeface="Bitstream Vera Sans"/>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TextShape 1"/>
          <p:cNvSpPr txBox="1"/>
          <p:nvPr/>
        </p:nvSpPr>
        <p:spPr>
          <a:xfrm>
            <a:off x="504000" y="160920"/>
            <a:ext cx="9071640" cy="533880"/>
          </a:xfrm>
          <a:prstGeom prst="rect">
            <a:avLst/>
          </a:prstGeom>
          <a:solidFill>
            <a:srgbClr val="00ffff"/>
          </a:solidFill>
          <a:ln w="54720">
            <a:noFill/>
          </a:ln>
        </p:spPr>
        <p:txBody>
          <a:bodyPr lIns="0" rIns="0" tIns="0" bIns="0" anchor="ctr"/>
          <a:p>
            <a:pPr algn="ctr"/>
            <a:r>
              <a:rPr b="0" lang="en-GB" sz="3600" spc="-1" strike="noStrike">
                <a:latin typeface="Bitstream Vera Sans"/>
              </a:rPr>
              <a:t>β-διασπάσεις: ενεργειακές συνθήκες</a:t>
            </a:r>
            <a:endParaRPr b="0" lang="en-GB" sz="3600" spc="-1" strike="noStrike">
              <a:latin typeface="Bitstream Vera Sans"/>
            </a:endParaRPr>
          </a:p>
        </p:txBody>
      </p:sp>
      <p:grpSp>
        <p:nvGrpSpPr>
          <p:cNvPr id="522" name="Group 2"/>
          <p:cNvGrpSpPr/>
          <p:nvPr/>
        </p:nvGrpSpPr>
        <p:grpSpPr>
          <a:xfrm>
            <a:off x="1994040" y="778680"/>
            <a:ext cx="2768400" cy="1638360"/>
            <a:chOff x="1994040" y="778680"/>
            <a:chExt cx="2768400" cy="1638360"/>
          </a:xfrm>
        </p:grpSpPr>
        <p:sp>
          <p:nvSpPr>
            <p:cNvPr id="523" name="CustomShape 3"/>
            <p:cNvSpPr/>
            <p:nvPr/>
          </p:nvSpPr>
          <p:spPr>
            <a:xfrm>
              <a:off x="1994040" y="778680"/>
              <a:ext cx="2768400" cy="1638360"/>
            </a:xfrm>
            <a:prstGeom prst="rect">
              <a:avLst/>
            </a:prstGeom>
            <a:solidFill>
              <a:srgbClr val="ffff00"/>
            </a:solidFill>
            <a:ln w="28440">
              <a:solidFill>
                <a:srgbClr val="000000"/>
              </a:solidFill>
              <a:miter/>
            </a:ln>
          </p:spPr>
          <p:style>
            <a:lnRef idx="0"/>
            <a:fillRef idx="0"/>
            <a:effectRef idx="0"/>
            <a:fontRef idx="minor"/>
          </p:style>
        </p:sp>
        <p:grpSp>
          <p:nvGrpSpPr>
            <p:cNvPr id="524" name="Group 4"/>
            <p:cNvGrpSpPr/>
            <p:nvPr/>
          </p:nvGrpSpPr>
          <p:grpSpPr>
            <a:xfrm>
              <a:off x="2038320" y="845280"/>
              <a:ext cx="2673360" cy="1529640"/>
              <a:chOff x="2038320" y="845280"/>
              <a:chExt cx="2673360" cy="1529640"/>
            </a:xfrm>
          </p:grpSpPr>
          <mc:AlternateContent>
            <mc:Choice xmlns:a14="http://schemas.microsoft.com/office/drawing/2010/main" Requires="a14">
              <p:sp>
                <p:nvSpPr>
                  <p:cNvPr id="525" name="Formula 5"/>
                  <p:cNvSpPr txBox="1"/>
                  <p:nvPr/>
                </p:nvSpPr>
                <p:spPr>
                  <a:xfrm>
                    <a:off x="2038320" y="845280"/>
                    <a:ext cx="267192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mc:AlternateContent>
            <mc:Choice xmlns:a14="http://schemas.microsoft.com/office/drawing/2010/main" Requires="a14">
              <p:sp>
                <p:nvSpPr>
                  <p:cNvPr id="526" name="Formula 6"/>
                  <p:cNvSpPr txBox="1"/>
                  <p:nvPr/>
                </p:nvSpPr>
                <p:spPr>
                  <a:xfrm>
                    <a:off x="2038320" y="1400040"/>
                    <a:ext cx="267192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mc:AlternateContent>
            <mc:Choice xmlns:a14="http://schemas.microsoft.com/office/drawing/2010/main" Requires="a14">
              <p:sp>
                <p:nvSpPr>
                  <p:cNvPr id="527" name="Formula 7"/>
                  <p:cNvSpPr txBox="1"/>
                  <p:nvPr/>
                </p:nvSpPr>
                <p:spPr>
                  <a:xfrm>
                    <a:off x="2038320" y="1955160"/>
                    <a:ext cx="2673360" cy="4197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b>
                          <m:e>
                            <m:r>
                              <m:t xml:space="preserve">ν</m:t>
                            </m:r>
                          </m:e>
                          <m:sub>
                            <m:r>
                              <m:t xml:space="preserve">e</m:t>
                            </m:r>
                          </m:sub>
                        </m:sSub>
                      </m:oMath>
                    </a14:m>
                  </a:p>
                </p:txBody>
              </p:sp>
            </mc:Choice>
            <mc:Fallback/>
          </mc:AlternateContent>
        </p:grpSp>
      </p:grpSp>
      <p:sp>
        <p:nvSpPr>
          <p:cNvPr id="528" name="CustomShape 8"/>
          <p:cNvSpPr/>
          <p:nvPr/>
        </p:nvSpPr>
        <p:spPr>
          <a:xfrm>
            <a:off x="1320840" y="791280"/>
            <a:ext cx="660240" cy="152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r>
              <a:rPr b="0" lang="el-GR" sz="1800" spc="-1" strike="noStrike">
                <a:latin typeface="Bitstream Vera Sans"/>
              </a:rPr>
              <a:t>β</a:t>
            </a:r>
            <a:r>
              <a:rPr b="0" lang="el-GR" sz="1800" spc="-1" strike="noStrike" baseline="30000">
                <a:latin typeface="Bitstream Vera Sans"/>
              </a:rPr>
              <a:t>-</a:t>
            </a:r>
            <a:endParaRPr b="0" lang="en-GB" sz="1800" spc="-1" strike="noStrike">
              <a:latin typeface="Bitstream Vera Sans"/>
            </a:endParaRPr>
          </a:p>
          <a:p>
            <a:r>
              <a:rPr b="0" lang="el-GR" sz="1800" spc="-1" strike="noStrike">
                <a:latin typeface="Bitstream Vera Sans"/>
              </a:rPr>
              <a:t>β</a:t>
            </a:r>
            <a:r>
              <a:rPr b="0" lang="el-GR" sz="1800" spc="-1" strike="noStrike" baseline="30000">
                <a:latin typeface="Bitstream Vera Sans"/>
              </a:rPr>
              <a:t>+</a:t>
            </a:r>
            <a:endParaRPr b="0" lang="en-GB" sz="1800" spc="-1" strike="noStrike">
              <a:latin typeface="Bitstream Vera Sans"/>
            </a:endParaRPr>
          </a:p>
          <a:p>
            <a:r>
              <a:rPr b="0" lang="en-US" sz="1800" spc="-1" strike="noStrike">
                <a:latin typeface="Bitstream Vera Sans"/>
              </a:rPr>
              <a:t>EC</a:t>
            </a:r>
            <a:endParaRPr b="0" lang="en-GB" sz="1800" spc="-1" strike="noStrike">
              <a:latin typeface="Bitstream Vera Sans"/>
            </a:endParaRPr>
          </a:p>
        </p:txBody>
      </p:sp>
      <mc:AlternateContent>
        <mc:Choice xmlns:a14="http://schemas.microsoft.com/office/drawing/2010/main" Requires="a14">
          <p:sp>
            <p:nvSpPr>
              <p:cNvPr id="529" name="Formula 9"/>
              <p:cNvSpPr txBox="1"/>
              <p:nvPr/>
            </p:nvSpPr>
            <p:spPr>
              <a:xfrm>
                <a:off x="6601680" y="904680"/>
                <a:ext cx="1878120" cy="380880"/>
              </a:xfrm>
              <a:prstGeom prst="rect">
                <a:avLst/>
              </a:prstGeom>
            </p:spPr>
            <p:txBody>
              <a:bodyPr/>
              <a:p>
                <a14:m>
                  <m:oMath xmlns:m="http://schemas.openxmlformats.org/officeDocument/2006/math">
                    <m:r>
                      <m:t xml:space="preserve">n</m:t>
                    </m:r>
                    <m:r>
                      <m:t xml:space="preserve">→</m:t>
                    </m:r>
                    <m:r>
                      <m:rPr>
                        <m:lit/>
                        <m:nor/>
                      </m:rPr>
                      <m:t xml:space="preserve">  </m:t>
                    </m:r>
                    <m:r>
                      <m:t xml:space="preserve">p</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mc:AlternateContent>
        <mc:Choice xmlns:a14="http://schemas.microsoft.com/office/drawing/2010/main" Requires="a14">
          <p:sp>
            <p:nvSpPr>
              <p:cNvPr id="530" name="Formula 10"/>
              <p:cNvSpPr txBox="1"/>
              <p:nvPr/>
            </p:nvSpPr>
            <p:spPr>
              <a:xfrm>
                <a:off x="6589080" y="1460160"/>
                <a:ext cx="1901880" cy="381240"/>
              </a:xfrm>
              <a:prstGeom prst="rect">
                <a:avLst/>
              </a:prstGeom>
            </p:spPr>
            <p:txBody>
              <a:bodyPr/>
              <a:p>
                <a14:m>
                  <m:oMath xmlns:m="http://schemas.openxmlformats.org/officeDocument/2006/math">
                    <m:r>
                      <m:t xml:space="preserve">p</m:t>
                    </m:r>
                    <m:r>
                      <m:t xml:space="preserve">→</m:t>
                    </m:r>
                    <m:r>
                      <m:rPr>
                        <m:lit/>
                        <m:nor/>
                      </m:rPr>
                      <m:t xml:space="preserve">  </m:t>
                    </m:r>
                    <m:r>
                      <m:t xml:space="preserve">n</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mc:AlternateContent>
        <mc:Choice xmlns:a14="http://schemas.microsoft.com/office/drawing/2010/main" Requires="a14">
          <p:sp>
            <p:nvSpPr>
              <p:cNvPr id="531" name="Formula 11"/>
              <p:cNvSpPr txBox="1"/>
              <p:nvPr/>
            </p:nvSpPr>
            <p:spPr>
              <a:xfrm>
                <a:off x="6589080" y="2014200"/>
                <a:ext cx="1903320" cy="381240"/>
              </a:xfrm>
              <a:prstGeom prst="rect">
                <a:avLst/>
              </a:prstGeom>
            </p:spPr>
            <p:txBody>
              <a:bodyPr/>
              <a:p>
                <a14:m>
                  <m:oMath xmlns:m="http://schemas.openxmlformats.org/officeDocument/2006/math">
                    <m:r>
                      <m:t xml:space="preserve">p</m:t>
                    </m:r>
                    <m:r>
                      <m:t xml:space="preserve">+</m:t>
                    </m:r>
                    <m:sSup>
                      <m:e>
                        <m:r>
                          <m:t xml:space="preserve">e</m:t>
                        </m:r>
                      </m:e>
                      <m:sup>
                        <m:r>
                          <m:t xml:space="preserve">−</m:t>
                        </m:r>
                      </m:sup>
                    </m:sSup>
                    <m:r>
                      <m:t xml:space="preserve">→</m:t>
                    </m:r>
                    <m:r>
                      <m:rPr>
                        <m:lit/>
                        <m:nor/>
                      </m:rPr>
                      <m:t xml:space="preserve">  </m:t>
                    </m:r>
                    <m:r>
                      <m:t xml:space="preserve">n</m:t>
                    </m:r>
                    <m:r>
                      <m:t xml:space="preserve">+</m:t>
                    </m:r>
                    <m:sSub>
                      <m:e>
                        <m:r>
                          <m:t xml:space="preserve">ν</m:t>
                        </m:r>
                      </m:e>
                      <m:sub>
                        <m:r>
                          <m:t xml:space="preserve">e</m:t>
                        </m:r>
                      </m:sub>
                    </m:sSub>
                  </m:oMath>
                </a14:m>
              </a:p>
            </p:txBody>
          </p:sp>
        </mc:Choice>
        <mc:Fallback/>
      </mc:AlternateContent>
      <p:sp>
        <p:nvSpPr>
          <p:cNvPr id="532" name="CustomShape 12"/>
          <p:cNvSpPr/>
          <p:nvPr/>
        </p:nvSpPr>
        <p:spPr>
          <a:xfrm>
            <a:off x="5749200" y="1384200"/>
            <a:ext cx="58428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n-US" sz="1800" spc="-1" strike="noStrike">
                <a:latin typeface="Wingdings"/>
                <a:ea typeface="Wingdings"/>
              </a:rPr>
              <a:t></a:t>
            </a:r>
            <a:endParaRPr b="0" lang="en-GB" sz="1800" spc="-1" strike="noStrike">
              <a:latin typeface="Bitstream Vera Sans"/>
            </a:endParaRPr>
          </a:p>
        </p:txBody>
      </p:sp>
      <p:pic>
        <p:nvPicPr>
          <p:cNvPr id="533" name="Picture 8" descr=""/>
          <p:cNvPicPr/>
          <p:nvPr/>
        </p:nvPicPr>
        <p:blipFill>
          <a:blip r:embed="rId1"/>
          <a:stretch/>
        </p:blipFill>
        <p:spPr>
          <a:xfrm>
            <a:off x="6023880" y="3233880"/>
            <a:ext cx="3413160" cy="666720"/>
          </a:xfrm>
          <a:prstGeom prst="rect">
            <a:avLst/>
          </a:prstGeom>
          <a:ln>
            <a:noFill/>
          </a:ln>
        </p:spPr>
      </p:pic>
      <p:sp>
        <p:nvSpPr>
          <p:cNvPr id="534" name="CustomShape 13"/>
          <p:cNvSpPr/>
          <p:nvPr/>
        </p:nvSpPr>
        <p:spPr>
          <a:xfrm>
            <a:off x="63720" y="2601000"/>
            <a:ext cx="454644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000" spc="-1" strike="noStrike">
                <a:solidFill>
                  <a:srgbClr val="ff0000"/>
                </a:solidFill>
                <a:latin typeface="Calibri"/>
              </a:rPr>
              <a:t>1) Ενεργειακή συνθήκη</a:t>
            </a:r>
            <a:r>
              <a:rPr b="1" lang="en-US" sz="2000" spc="-1" strike="noStrike">
                <a:solidFill>
                  <a:srgbClr val="ff0000"/>
                </a:solidFill>
                <a:latin typeface="Calibri"/>
              </a:rPr>
              <a:t> </a:t>
            </a:r>
            <a:r>
              <a:rPr b="1" lang="el-GR" sz="2000" spc="-1" strike="noStrike">
                <a:solidFill>
                  <a:srgbClr val="ff0000"/>
                </a:solidFill>
                <a:latin typeface="Calibri"/>
              </a:rPr>
              <a:t>β</a:t>
            </a:r>
            <a:r>
              <a:rPr b="1" lang="el-GR" sz="2000" spc="-1" strike="noStrike" baseline="30000">
                <a:solidFill>
                  <a:srgbClr val="ff0000"/>
                </a:solidFill>
                <a:latin typeface="Calibri"/>
              </a:rPr>
              <a:t>- </a:t>
            </a:r>
            <a:r>
              <a:rPr b="1" lang="el-GR" sz="2000" spc="-1" strike="noStrike">
                <a:solidFill>
                  <a:srgbClr val="ff0000"/>
                </a:solidFill>
                <a:latin typeface="Calibri"/>
              </a:rPr>
              <a:t>:</a:t>
            </a:r>
            <a:endParaRPr b="0" lang="en-GB" sz="2000" spc="-1" strike="noStrike">
              <a:latin typeface="Bitstream Vera Sans"/>
            </a:endParaRPr>
          </a:p>
        </p:txBody>
      </p:sp>
      <mc:AlternateContent>
        <mc:Choice xmlns:a14="http://schemas.microsoft.com/office/drawing/2010/main" Requires="a14">
          <p:sp>
            <p:nvSpPr>
              <p:cNvPr id="535" name="Formula 14"/>
              <p:cNvSpPr txBox="1"/>
              <p:nvPr/>
            </p:nvSpPr>
            <p:spPr>
              <a:xfrm>
                <a:off x="857160" y="3166560"/>
                <a:ext cx="2290680" cy="36036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acc>
                          <m:accPr>
                            <m:chr m:val="¯"/>
                          </m:accPr>
                          <m:e>
                            <m:r>
                              <m:t xml:space="preserve">ν</m:t>
                            </m:r>
                          </m:e>
                        </m:acc>
                      </m:e>
                      <m:sub>
                        <m:r>
                          <m:t xml:space="preserve">e</m:t>
                        </m:r>
                      </m:sub>
                    </m:sSub>
                  </m:oMath>
                </a14:m>
              </a:p>
            </p:txBody>
          </p:sp>
        </mc:Choice>
        <mc:Fallback/>
      </mc:AlternateContent>
      <p:sp>
        <p:nvSpPr>
          <p:cNvPr id="536" name="CustomShape 15"/>
          <p:cNvSpPr/>
          <p:nvPr/>
        </p:nvSpPr>
        <p:spPr>
          <a:xfrm>
            <a:off x="3193560" y="3141000"/>
            <a:ext cx="348048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200" spc="-1" strike="noStrike" u="sng">
                <a:solidFill>
                  <a:srgbClr val="3333ff"/>
                </a:solidFill>
                <a:uFillTx/>
                <a:latin typeface="Calibri"/>
              </a:rPr>
              <a:t>Θα πρέπει </a:t>
            </a:r>
            <a:r>
              <a:rPr b="1" lang="en-US" sz="2200" spc="-1" strike="noStrike" u="sng">
                <a:solidFill>
                  <a:srgbClr val="3333ff"/>
                </a:solidFill>
                <a:uFillTx/>
                <a:latin typeface="Calibri"/>
              </a:rPr>
              <a:t>Q&gt;0</a:t>
            </a:r>
            <a:r>
              <a:rPr b="1" lang="en-US" sz="2200" spc="-1" strike="noStrike">
                <a:solidFill>
                  <a:srgbClr val="3333ff"/>
                </a:solidFill>
                <a:latin typeface="Calibri"/>
              </a:rPr>
              <a:t> → </a:t>
            </a:r>
            <a:endParaRPr b="0" lang="en-GB" sz="2200" spc="-1" strike="noStrike">
              <a:latin typeface="Bitstream Vera Sans"/>
            </a:endParaRPr>
          </a:p>
        </p:txBody>
      </p:sp>
      <p:sp>
        <p:nvSpPr>
          <p:cNvPr id="537" name="CustomShape 16"/>
          <p:cNvSpPr/>
          <p:nvPr/>
        </p:nvSpPr>
        <p:spPr>
          <a:xfrm>
            <a:off x="6452640" y="3576960"/>
            <a:ext cx="2933640" cy="419040"/>
          </a:xfrm>
          <a:custGeom>
            <a:avLst/>
            <a:gdLst/>
            <a:ahLst/>
            <a:rect l="0" t="0" r="r" b="b"/>
            <a:pathLst>
              <a:path w="8151" h="1166">
                <a:moveTo>
                  <a:pt x="194" y="0"/>
                </a:moveTo>
                <a:cubicBezTo>
                  <a:pt x="97" y="0"/>
                  <a:pt x="0" y="97"/>
                  <a:pt x="0" y="194"/>
                </a:cubicBezTo>
                <a:lnTo>
                  <a:pt x="0" y="970"/>
                </a:lnTo>
                <a:cubicBezTo>
                  <a:pt x="0" y="1067"/>
                  <a:pt x="97" y="1165"/>
                  <a:pt x="194" y="1165"/>
                </a:cubicBezTo>
                <a:lnTo>
                  <a:pt x="7955" y="1165"/>
                </a:lnTo>
                <a:cubicBezTo>
                  <a:pt x="8052" y="1165"/>
                  <a:pt x="8150" y="1067"/>
                  <a:pt x="8150" y="970"/>
                </a:cubicBezTo>
                <a:lnTo>
                  <a:pt x="8150" y="194"/>
                </a:lnTo>
                <a:cubicBezTo>
                  <a:pt x="8150" y="97"/>
                  <a:pt x="8052" y="0"/>
                  <a:pt x="7955" y="0"/>
                </a:cubicBezTo>
                <a:lnTo>
                  <a:pt x="194" y="0"/>
                </a:lnTo>
              </a:path>
            </a:pathLst>
          </a:custGeom>
          <a:noFill/>
          <a:ln w="28440">
            <a:solidFill>
              <a:srgbClr val="ff0000"/>
            </a:solidFill>
            <a:miter/>
          </a:ln>
        </p:spPr>
        <p:style>
          <a:lnRef idx="0"/>
          <a:fillRef idx="0"/>
          <a:effectRef idx="0"/>
          <a:fontRef idx="minor"/>
        </p:style>
      </p:sp>
      <p:sp>
        <p:nvSpPr>
          <p:cNvPr id="538" name="TextShape 17"/>
          <p:cNvSpPr txBox="1"/>
          <p:nvPr/>
        </p:nvSpPr>
        <p:spPr>
          <a:xfrm>
            <a:off x="4521960" y="2563200"/>
            <a:ext cx="4266720" cy="526680"/>
          </a:xfrm>
          <a:prstGeom prst="rect">
            <a:avLst/>
          </a:prstGeom>
          <a:noFill/>
          <a:ln>
            <a:noFill/>
          </a:ln>
        </p:spPr>
        <p:txBody>
          <a:bodyPr lIns="90000" rIns="90000" tIns="45000" bIns="45000"/>
          <a:p>
            <a:r>
              <a:rPr b="1" lang="el-GR" sz="2200" spc="-1" strike="noStrike">
                <a:solidFill>
                  <a:srgbClr val="000000"/>
                </a:solidFill>
                <a:latin typeface="Times New Roman"/>
                <a:ea typeface="DejaVu Sans"/>
              </a:rPr>
              <a:t>Σημείωση: Μ</a:t>
            </a:r>
            <a:r>
              <a:rPr b="1" lang="el-GR" sz="2200" spc="-1" strike="noStrike" baseline="-101000">
                <a:solidFill>
                  <a:srgbClr val="000000"/>
                </a:solidFill>
                <a:latin typeface="Times New Roman"/>
                <a:ea typeface="DejaVu Sans"/>
              </a:rPr>
              <a:t>ατόμου</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Α</a:t>
            </a:r>
            <a:r>
              <a:rPr b="0" lang="el-GR" sz="2200" spc="-1" strike="noStrike" baseline="-46000">
                <a:solidFill>
                  <a:srgbClr val="0000ff"/>
                </a:solidFill>
                <a:latin typeface="Times New Roman"/>
                <a:ea typeface="DejaVu Sans"/>
              </a:rPr>
              <a:t>Ζ</a:t>
            </a:r>
            <a:r>
              <a:rPr b="0" lang="el-GR" sz="2200" spc="-1" strike="noStrike">
                <a:solidFill>
                  <a:srgbClr val="0000ff"/>
                </a:solidFill>
                <a:latin typeface="Times New Roman"/>
                <a:ea typeface="DejaVu Sans"/>
              </a:rPr>
              <a:t>Χ) = </a:t>
            </a:r>
            <a:r>
              <a:rPr b="1" lang="en-GB" sz="2200" spc="-1" strike="noStrike">
                <a:latin typeface="Bitstream Vera Sans"/>
              </a:rPr>
              <a:t>Μ</a:t>
            </a:r>
            <a:r>
              <a:rPr b="0" lang="en-GB" sz="2200" spc="-1" strike="noStrike">
                <a:latin typeface="Bitstream Vera Sans"/>
              </a:rPr>
              <a:t>(</a:t>
            </a:r>
            <a:r>
              <a:rPr b="0" lang="en-GB" sz="2200" spc="-1" strike="noStrike">
                <a:solidFill>
                  <a:srgbClr val="0000ff"/>
                </a:solidFill>
                <a:latin typeface="Bitstream Vera Sans"/>
              </a:rPr>
              <a:t>Α,Ζ</a:t>
            </a:r>
            <a:r>
              <a:rPr b="0" lang="en-GB" sz="2200" spc="-1" strike="noStrike">
                <a:latin typeface="Bitstream Vera Sans"/>
              </a:rPr>
              <a:t>)</a:t>
            </a:r>
            <a:r>
              <a:rPr b="0" lang="en-GB" sz="1800" spc="-1" strike="noStrike">
                <a:latin typeface="Bitstream Vera Sans"/>
              </a:rPr>
              <a:t> </a:t>
            </a:r>
            <a:endParaRPr b="0" lang="en-GB" sz="1800" spc="-1" strike="noStrike">
              <a:latin typeface="Bitstream Vera Sans"/>
            </a:endParaRPr>
          </a:p>
        </p:txBody>
      </p:sp>
      <p:sp>
        <p:nvSpPr>
          <p:cNvPr id="539" name="CustomShape 18"/>
          <p:cNvSpPr/>
          <p:nvPr/>
        </p:nvSpPr>
        <p:spPr>
          <a:xfrm>
            <a:off x="50760" y="3811680"/>
            <a:ext cx="4677840" cy="429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000" spc="-1" strike="noStrike">
                <a:solidFill>
                  <a:srgbClr val="ff0000"/>
                </a:solidFill>
                <a:latin typeface="Calibri"/>
              </a:rPr>
              <a:t>2) Ενεργειακή συνθήκη</a:t>
            </a:r>
            <a:r>
              <a:rPr b="1" lang="en-US" sz="2000" spc="-1" strike="noStrike">
                <a:solidFill>
                  <a:srgbClr val="ff0000"/>
                </a:solidFill>
                <a:latin typeface="Calibri"/>
              </a:rPr>
              <a:t> </a:t>
            </a:r>
            <a:r>
              <a:rPr b="1" lang="el-GR" sz="2000" spc="-1" strike="noStrike">
                <a:solidFill>
                  <a:srgbClr val="ff0000"/>
                </a:solidFill>
                <a:latin typeface="Calibri"/>
              </a:rPr>
              <a:t>β</a:t>
            </a:r>
            <a:r>
              <a:rPr b="1" lang="el-GR" sz="2000" spc="-1" strike="noStrike" baseline="30000">
                <a:solidFill>
                  <a:srgbClr val="ff0000"/>
                </a:solidFill>
                <a:latin typeface="Calibri"/>
              </a:rPr>
              <a:t>+</a:t>
            </a:r>
            <a:r>
              <a:rPr b="1" lang="el-GR" sz="2000" spc="-1" strike="noStrike">
                <a:solidFill>
                  <a:srgbClr val="ff0000"/>
                </a:solidFill>
                <a:latin typeface="Calibri"/>
              </a:rPr>
              <a:t>  :</a:t>
            </a:r>
            <a:r>
              <a:rPr b="1" lang="el-GR" sz="2000" spc="-1" strike="noStrike" baseline="30000">
                <a:solidFill>
                  <a:srgbClr val="ff0000"/>
                </a:solidFill>
                <a:latin typeface="Calibri"/>
              </a:rPr>
              <a:t> </a:t>
            </a:r>
            <a:r>
              <a:rPr b="1" lang="el-GR" sz="2200" spc="-1" strike="noStrike" baseline="30000">
                <a:solidFill>
                  <a:srgbClr val="ff0000"/>
                </a:solidFill>
                <a:latin typeface="Calibri"/>
              </a:rPr>
              <a:t> </a:t>
            </a:r>
            <a:endParaRPr b="0" lang="en-GB" sz="2200" spc="-1" strike="noStrike">
              <a:latin typeface="Bitstream Vera Sans"/>
            </a:endParaRPr>
          </a:p>
        </p:txBody>
      </p:sp>
      <mc:AlternateContent>
        <mc:Choice xmlns:a14="http://schemas.microsoft.com/office/drawing/2010/main" Requires="a14">
          <p:sp>
            <p:nvSpPr>
              <p:cNvPr id="540" name="Formula 19"/>
              <p:cNvSpPr txBox="1"/>
              <p:nvPr/>
            </p:nvSpPr>
            <p:spPr>
              <a:xfrm>
                <a:off x="622440" y="4241160"/>
                <a:ext cx="2444760" cy="38268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r>
                      <m:t xml:space="preserve">+</m:t>
                    </m:r>
                    <m:sSub>
                      <m:e>
                        <m:r>
                          <m:t xml:space="preserve">ν</m:t>
                        </m:r>
                      </m:e>
                      <m:sub>
                        <m:r>
                          <m:t xml:space="preserve">e</m:t>
                        </m:r>
                      </m:sub>
                    </m:sSub>
                  </m:oMath>
                </a14:m>
              </a:p>
            </p:txBody>
          </p:sp>
        </mc:Choice>
        <mc:Fallback/>
      </mc:AlternateContent>
      <p:pic>
        <p:nvPicPr>
          <p:cNvPr id="541" name="Picture 21" descr=""/>
          <p:cNvPicPr/>
          <p:nvPr/>
        </p:nvPicPr>
        <p:blipFill>
          <a:blip r:embed="rId2"/>
          <a:stretch/>
        </p:blipFill>
        <p:spPr>
          <a:xfrm>
            <a:off x="4286520" y="4104720"/>
            <a:ext cx="4241520" cy="1108080"/>
          </a:xfrm>
          <a:prstGeom prst="rect">
            <a:avLst/>
          </a:prstGeom>
          <a:ln>
            <a:noFill/>
          </a:ln>
        </p:spPr>
      </p:pic>
      <p:sp>
        <p:nvSpPr>
          <p:cNvPr id="542" name="CustomShape 20"/>
          <p:cNvSpPr/>
          <p:nvPr/>
        </p:nvSpPr>
        <p:spPr>
          <a:xfrm>
            <a:off x="4730760" y="4876200"/>
            <a:ext cx="3251520" cy="419040"/>
          </a:xfrm>
          <a:custGeom>
            <a:avLst/>
            <a:gdLst/>
            <a:ahLst/>
            <a:rect l="0" t="0" r="r" b="b"/>
            <a:pathLst>
              <a:path w="9034" h="1166">
                <a:moveTo>
                  <a:pt x="194" y="0"/>
                </a:moveTo>
                <a:cubicBezTo>
                  <a:pt x="97" y="0"/>
                  <a:pt x="0" y="97"/>
                  <a:pt x="0" y="194"/>
                </a:cubicBezTo>
                <a:lnTo>
                  <a:pt x="0" y="970"/>
                </a:lnTo>
                <a:cubicBezTo>
                  <a:pt x="0" y="1067"/>
                  <a:pt x="97" y="1165"/>
                  <a:pt x="194" y="1165"/>
                </a:cubicBezTo>
                <a:lnTo>
                  <a:pt x="8838" y="1165"/>
                </a:lnTo>
                <a:cubicBezTo>
                  <a:pt x="8935" y="1165"/>
                  <a:pt x="9033" y="1067"/>
                  <a:pt x="9033" y="970"/>
                </a:cubicBezTo>
                <a:lnTo>
                  <a:pt x="9033" y="194"/>
                </a:lnTo>
                <a:cubicBezTo>
                  <a:pt x="9033" y="97"/>
                  <a:pt x="8935" y="0"/>
                  <a:pt x="8838" y="0"/>
                </a:cubicBezTo>
                <a:lnTo>
                  <a:pt x="194" y="0"/>
                </a:lnTo>
              </a:path>
            </a:pathLst>
          </a:custGeom>
          <a:noFill/>
          <a:ln w="28440">
            <a:solidFill>
              <a:srgbClr val="ff0000"/>
            </a:solidFill>
            <a:miter/>
          </a:ln>
        </p:spPr>
        <p:style>
          <a:lnRef idx="0"/>
          <a:fillRef idx="0"/>
          <a:effectRef idx="0"/>
          <a:fontRef idx="minor"/>
        </p:style>
      </p:sp>
      <mc:AlternateContent>
        <mc:Choice xmlns:a14="http://schemas.microsoft.com/office/drawing/2010/main" Requires="a14">
          <p:sp>
            <p:nvSpPr>
              <p:cNvPr id="543" name="Formula 21"/>
              <p:cNvSpPr txBox="1"/>
              <p:nvPr/>
            </p:nvSpPr>
            <p:spPr>
              <a:xfrm>
                <a:off x="961200" y="5802120"/>
                <a:ext cx="2432160" cy="38124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b>
                      <m:e>
                        <m:r>
                          <m:t xml:space="preserve">ν</m:t>
                        </m:r>
                      </m:e>
                      <m:sub>
                        <m:r>
                          <m:t xml:space="preserve">e</m:t>
                        </m:r>
                      </m:sub>
                    </m:sSub>
                  </m:oMath>
                </a14:m>
              </a:p>
            </p:txBody>
          </p:sp>
        </mc:Choice>
        <mc:Fallback/>
      </mc:AlternateContent>
      <p:sp>
        <p:nvSpPr>
          <p:cNvPr id="544" name="CustomShape 22"/>
          <p:cNvSpPr/>
          <p:nvPr/>
        </p:nvSpPr>
        <p:spPr>
          <a:xfrm>
            <a:off x="27360" y="5339160"/>
            <a:ext cx="1003104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l-GR" sz="2000" spc="-1" strike="noStrike">
                <a:solidFill>
                  <a:srgbClr val="ff0000"/>
                </a:solidFill>
                <a:latin typeface="Calibri"/>
              </a:rPr>
              <a:t>3) Ενεργειακή συνθήκη</a:t>
            </a:r>
            <a:r>
              <a:rPr b="1" lang="en-US" sz="2000" spc="-1" strike="noStrike">
                <a:solidFill>
                  <a:srgbClr val="ff0000"/>
                </a:solidFill>
                <a:latin typeface="Calibri"/>
              </a:rPr>
              <a:t> σύλληψης ηλεκτρονίου (EC, “K-σύλληψη”):</a:t>
            </a:r>
            <a:endParaRPr b="0" lang="en-GB" sz="2000" spc="-1" strike="noStrike">
              <a:latin typeface="Bitstream Vera Sans"/>
            </a:endParaRPr>
          </a:p>
        </p:txBody>
      </p:sp>
      <p:pic>
        <p:nvPicPr>
          <p:cNvPr id="545" name="Picture 22" descr=""/>
          <p:cNvPicPr/>
          <p:nvPr/>
        </p:nvPicPr>
        <p:blipFill>
          <a:blip r:embed="rId3"/>
          <a:stretch/>
        </p:blipFill>
        <p:spPr>
          <a:xfrm>
            <a:off x="4606200" y="5661000"/>
            <a:ext cx="4159080" cy="1282680"/>
          </a:xfrm>
          <a:prstGeom prst="rect">
            <a:avLst/>
          </a:prstGeom>
          <a:ln>
            <a:noFill/>
          </a:ln>
        </p:spPr>
      </p:pic>
      <p:sp>
        <p:nvSpPr>
          <p:cNvPr id="546" name="CustomShape 23"/>
          <p:cNvSpPr/>
          <p:nvPr/>
        </p:nvSpPr>
        <p:spPr>
          <a:xfrm>
            <a:off x="5184000" y="6543720"/>
            <a:ext cx="3403440" cy="419040"/>
          </a:xfrm>
          <a:custGeom>
            <a:avLst/>
            <a:gdLst/>
            <a:ahLst/>
            <a:rect l="0" t="0" r="r" b="b"/>
            <a:pathLst>
              <a:path w="9456" h="1166">
                <a:moveTo>
                  <a:pt x="194" y="0"/>
                </a:moveTo>
                <a:cubicBezTo>
                  <a:pt x="97" y="0"/>
                  <a:pt x="0" y="97"/>
                  <a:pt x="0" y="194"/>
                </a:cubicBezTo>
                <a:lnTo>
                  <a:pt x="0" y="970"/>
                </a:lnTo>
                <a:cubicBezTo>
                  <a:pt x="0" y="1067"/>
                  <a:pt x="97" y="1165"/>
                  <a:pt x="194" y="1165"/>
                </a:cubicBezTo>
                <a:lnTo>
                  <a:pt x="9260" y="1165"/>
                </a:lnTo>
                <a:cubicBezTo>
                  <a:pt x="9357" y="1165"/>
                  <a:pt x="9455" y="1067"/>
                  <a:pt x="9455" y="970"/>
                </a:cubicBezTo>
                <a:lnTo>
                  <a:pt x="9455" y="194"/>
                </a:lnTo>
                <a:cubicBezTo>
                  <a:pt x="9455" y="97"/>
                  <a:pt x="9357" y="0"/>
                  <a:pt x="9260" y="0"/>
                </a:cubicBezTo>
                <a:lnTo>
                  <a:pt x="194" y="0"/>
                </a:lnTo>
              </a:path>
            </a:pathLst>
          </a:custGeom>
          <a:noFill/>
          <a:ln w="28440">
            <a:solidFill>
              <a:srgbClr val="ff0000"/>
            </a:solidFill>
            <a:miter/>
          </a:ln>
        </p:spPr>
        <p:style>
          <a:lnRef idx="0"/>
          <a:fillRef idx="0"/>
          <a:effectRef idx="0"/>
          <a:fontRef idx="minor"/>
        </p:style>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504000" y="110160"/>
            <a:ext cx="9071640" cy="1067400"/>
          </a:xfrm>
          <a:prstGeom prst="rect">
            <a:avLst/>
          </a:prstGeom>
          <a:solidFill>
            <a:srgbClr val="00ffff"/>
          </a:solidFill>
          <a:ln w="54720">
            <a:noFill/>
          </a:ln>
        </p:spPr>
        <p:txBody>
          <a:bodyPr lIns="0" rIns="0" tIns="0" bIns="0" anchor="ctr"/>
          <a:p>
            <a:pPr algn="ctr"/>
            <a:r>
              <a:rPr b="0" lang="en-GB" sz="3600" spc="-1" strike="noStrike">
                <a:latin typeface="Bitstream Vera Sans"/>
              </a:rPr>
              <a:t>ΠΡΟΣΟΧΗ #1) αν όχι από βασική σε βασική κατάσταση:</a:t>
            </a:r>
            <a:endParaRPr b="0" lang="en-GB" sz="3600" spc="-1" strike="noStrike">
              <a:latin typeface="Bitstream Vera Sans"/>
            </a:endParaRPr>
          </a:p>
        </p:txBody>
      </p:sp>
      <p:sp>
        <p:nvSpPr>
          <p:cNvPr id="548" name="TextShape 2"/>
          <p:cNvSpPr txBox="1"/>
          <p:nvPr/>
        </p:nvSpPr>
        <p:spPr>
          <a:xfrm>
            <a:off x="504000" y="1202400"/>
            <a:ext cx="9071640" cy="59518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200" spc="-1" strike="noStrike">
                <a:solidFill>
                  <a:srgbClr val="0000ff"/>
                </a:solidFill>
                <a:latin typeface="Bitstream Vera Sans"/>
              </a:rPr>
              <a:t>Oι τιμές του Q που δίνονται στα προηγούμενα είναι για β-διασπάσεις από</a:t>
            </a:r>
            <a:endParaRPr b="0" lang="en-GB" sz="2200" spc="-1" strike="noStrike">
              <a:latin typeface="Bitstream Vera Sans"/>
            </a:endParaRPr>
          </a:p>
          <a:p>
            <a:pPr lvl="1" marL="864000" indent="-288000">
              <a:spcAft>
                <a:spcPts val="1134"/>
              </a:spcAft>
              <a:buClr>
                <a:srgbClr val="000000"/>
              </a:buClr>
              <a:buSzPct val="75000"/>
              <a:buFont typeface="Symbol" charset="2"/>
              <a:buChar char=""/>
            </a:pPr>
            <a:r>
              <a:rPr b="0" lang="en-GB" sz="2200" spc="-1" strike="noStrike">
                <a:solidFill>
                  <a:srgbClr val="0000ff"/>
                </a:solidFill>
                <a:latin typeface="Bitstream Vera Sans"/>
              </a:rPr>
              <a:t>Τη βασική στάθμη του πατρικού πυρήνα</a:t>
            </a:r>
            <a:endParaRPr b="0" lang="en-GB" sz="2200" spc="-1" strike="noStrike">
              <a:latin typeface="Bitstream Vera Sans"/>
            </a:endParaRPr>
          </a:p>
          <a:p>
            <a:pPr lvl="1" marL="864000" indent="-288000">
              <a:spcAft>
                <a:spcPts val="1134"/>
              </a:spcAft>
              <a:buClr>
                <a:srgbClr val="000000"/>
              </a:buClr>
              <a:buSzPct val="75000"/>
              <a:buFont typeface="Symbol" charset="2"/>
              <a:buChar char=""/>
            </a:pPr>
            <a:r>
              <a:rPr b="0" lang="en-GB" sz="2200" spc="-1" strike="noStrike">
                <a:solidFill>
                  <a:srgbClr val="0000ff"/>
                </a:solidFill>
                <a:latin typeface="Bitstream Vera Sans"/>
              </a:rPr>
              <a:t>Στη βασική σταθμη του θυγατρικού πυρήνα</a:t>
            </a:r>
            <a:endParaRPr b="0" lang="en-GB" sz="2200" spc="-1" strike="noStrike">
              <a:latin typeface="Bitstream Vera Sans"/>
            </a:endParaRPr>
          </a:p>
          <a:p>
            <a:pPr marL="432000" indent="-324000">
              <a:spcAft>
                <a:spcPts val="1417"/>
              </a:spcAft>
              <a:buClr>
                <a:srgbClr val="000000"/>
              </a:buClr>
              <a:buSzPct val="45000"/>
              <a:buFont typeface="Wingdings" charset="2"/>
              <a:buChar char=""/>
            </a:pPr>
            <a:r>
              <a:rPr b="0" lang="en-GB" sz="2200" spc="-1" strike="noStrike">
                <a:latin typeface="Bitstream Vera Sans"/>
              </a:rPr>
              <a:t>Αν πάμε σε </a:t>
            </a:r>
            <a:r>
              <a:rPr b="0" i="1" lang="en-GB" sz="2200" spc="-1" strike="noStrike">
                <a:solidFill>
                  <a:srgbClr val="ff0000"/>
                </a:solidFill>
                <a:latin typeface="Bitstream Vera Sans"/>
              </a:rPr>
              <a:t>διεγερμένη κατάσταση του θυγατρικού</a:t>
            </a:r>
            <a:r>
              <a:rPr b="0" lang="en-GB" sz="2200" spc="-1" strike="noStrike">
                <a:latin typeface="Bitstream Vera Sans"/>
              </a:rPr>
              <a:t> (με ενέρεια ΔΕ πάνω από τη βασική του), τότε </a:t>
            </a:r>
            <a:r>
              <a:rPr b="0" i="1" lang="en-GB" sz="2200" spc="-1" strike="noStrike">
                <a:solidFill>
                  <a:srgbClr val="ff0000"/>
                </a:solidFill>
                <a:latin typeface="Bitstream Vera Sans"/>
              </a:rPr>
              <a:t>το Q έιναι μικρότερο κατά ΔΕ. </a:t>
            </a:r>
            <a:r>
              <a:rPr b="0" i="1" lang="en-GB" sz="2200" spc="-1" strike="noStrike">
                <a:latin typeface="Bitstream Vera Sans"/>
              </a:rPr>
              <a:t>Αυτό το Q' είναι που μοιράζονται ως κινητική ενέργεια τα προϊόντα.</a:t>
            </a:r>
            <a:endParaRPr b="0" lang="en-GB" sz="2200" spc="-1" strike="noStrike">
              <a:latin typeface="Bitstream Vera Sans"/>
            </a:endParaRPr>
          </a:p>
          <a:p>
            <a:pPr marL="432000" indent="-324000">
              <a:spcAft>
                <a:spcPts val="1417"/>
              </a:spcAft>
              <a:buClr>
                <a:srgbClr val="000000"/>
              </a:buClr>
              <a:buSzPct val="45000"/>
              <a:buFont typeface="Wingdings" charset="2"/>
              <a:buChar char=""/>
            </a:pPr>
            <a:endParaRPr b="0" lang="en-GB" sz="2200" spc="-1" strike="noStrike">
              <a:latin typeface="Bitstream Vera Sans"/>
            </a:endParaRPr>
          </a:p>
        </p:txBody>
      </p:sp>
      <p:sp>
        <p:nvSpPr>
          <p:cNvPr id="549" name="Line 3"/>
          <p:cNvSpPr/>
          <p:nvPr/>
        </p:nvSpPr>
        <p:spPr>
          <a:xfrm>
            <a:off x="1143000" y="4955400"/>
            <a:ext cx="2286000" cy="0"/>
          </a:xfrm>
          <a:prstGeom prst="line">
            <a:avLst/>
          </a:prstGeom>
          <a:ln w="36720">
            <a:solidFill>
              <a:srgbClr val="000000"/>
            </a:solidFill>
            <a:round/>
          </a:ln>
        </p:spPr>
        <p:style>
          <a:lnRef idx="0"/>
          <a:fillRef idx="0"/>
          <a:effectRef idx="0"/>
          <a:fontRef idx="minor"/>
        </p:style>
      </p:sp>
      <p:sp>
        <p:nvSpPr>
          <p:cNvPr id="550" name="TextShape 4"/>
          <p:cNvSpPr txBox="1"/>
          <p:nvPr/>
        </p:nvSpPr>
        <p:spPr>
          <a:xfrm>
            <a:off x="1342800" y="5144400"/>
            <a:ext cx="1782360" cy="447120"/>
          </a:xfrm>
          <a:prstGeom prst="rect">
            <a:avLst/>
          </a:prstGeom>
          <a:noFill/>
          <a:ln>
            <a:noFill/>
          </a:ln>
        </p:spPr>
        <p:txBody>
          <a:bodyPr lIns="90000" rIns="90000" tIns="45000" bIns="45000"/>
          <a:p>
            <a:r>
              <a:rPr b="1" lang="en-GB" sz="2400" spc="-1" strike="noStrike">
                <a:latin typeface="Bitstream Vera Sans"/>
              </a:rPr>
              <a:t>Πατρικός</a:t>
            </a:r>
            <a:endParaRPr b="0" lang="en-GB" sz="2400" spc="-1" strike="noStrike">
              <a:latin typeface="Bitstream Vera Sans"/>
            </a:endParaRPr>
          </a:p>
        </p:txBody>
      </p:sp>
      <p:sp>
        <p:nvSpPr>
          <p:cNvPr id="551" name="Line 5"/>
          <p:cNvSpPr/>
          <p:nvPr/>
        </p:nvSpPr>
        <p:spPr>
          <a:xfrm>
            <a:off x="1142640" y="4487040"/>
            <a:ext cx="2286000" cy="0"/>
          </a:xfrm>
          <a:prstGeom prst="line">
            <a:avLst/>
          </a:prstGeom>
          <a:ln w="36720">
            <a:solidFill>
              <a:srgbClr val="000000"/>
            </a:solidFill>
            <a:round/>
          </a:ln>
        </p:spPr>
        <p:style>
          <a:lnRef idx="0"/>
          <a:fillRef idx="0"/>
          <a:effectRef idx="0"/>
          <a:fontRef idx="minor"/>
        </p:style>
      </p:sp>
      <p:sp>
        <p:nvSpPr>
          <p:cNvPr id="552" name="Line 6"/>
          <p:cNvSpPr/>
          <p:nvPr/>
        </p:nvSpPr>
        <p:spPr>
          <a:xfrm>
            <a:off x="5120640" y="6251760"/>
            <a:ext cx="2286000" cy="0"/>
          </a:xfrm>
          <a:prstGeom prst="line">
            <a:avLst/>
          </a:prstGeom>
          <a:ln w="36720">
            <a:solidFill>
              <a:srgbClr val="000000"/>
            </a:solidFill>
            <a:round/>
          </a:ln>
        </p:spPr>
        <p:style>
          <a:lnRef idx="0"/>
          <a:fillRef idx="0"/>
          <a:effectRef idx="0"/>
          <a:fontRef idx="minor"/>
        </p:style>
      </p:sp>
      <p:sp>
        <p:nvSpPr>
          <p:cNvPr id="553" name="TextShape 7"/>
          <p:cNvSpPr txBox="1"/>
          <p:nvPr/>
        </p:nvSpPr>
        <p:spPr>
          <a:xfrm>
            <a:off x="5320440" y="6512760"/>
            <a:ext cx="2199960" cy="447120"/>
          </a:xfrm>
          <a:prstGeom prst="rect">
            <a:avLst/>
          </a:prstGeom>
          <a:noFill/>
          <a:ln>
            <a:noFill/>
          </a:ln>
        </p:spPr>
        <p:txBody>
          <a:bodyPr lIns="90000" rIns="90000" tIns="45000" bIns="45000"/>
          <a:p>
            <a:r>
              <a:rPr b="1" lang="en-GB" sz="2400" spc="-1" strike="noStrike">
                <a:latin typeface="Bitstream Vera Sans"/>
              </a:rPr>
              <a:t>Θυγατρικός</a:t>
            </a:r>
            <a:endParaRPr b="0" lang="en-GB" sz="2400" spc="-1" strike="noStrike">
              <a:latin typeface="Bitstream Vera Sans"/>
            </a:endParaRPr>
          </a:p>
        </p:txBody>
      </p:sp>
      <p:sp>
        <p:nvSpPr>
          <p:cNvPr id="554" name="Line 8"/>
          <p:cNvSpPr/>
          <p:nvPr/>
        </p:nvSpPr>
        <p:spPr>
          <a:xfrm>
            <a:off x="5120280" y="5243400"/>
            <a:ext cx="2286000" cy="0"/>
          </a:xfrm>
          <a:prstGeom prst="line">
            <a:avLst/>
          </a:prstGeom>
          <a:ln w="36720">
            <a:solidFill>
              <a:srgbClr val="000000"/>
            </a:solidFill>
            <a:round/>
          </a:ln>
        </p:spPr>
        <p:style>
          <a:lnRef idx="0"/>
          <a:fillRef idx="0"/>
          <a:effectRef idx="0"/>
          <a:fontRef idx="minor"/>
        </p:style>
      </p:sp>
      <p:sp>
        <p:nvSpPr>
          <p:cNvPr id="555" name="Line 9"/>
          <p:cNvSpPr/>
          <p:nvPr/>
        </p:nvSpPr>
        <p:spPr>
          <a:xfrm>
            <a:off x="3380400" y="5040000"/>
            <a:ext cx="1828800" cy="1143000"/>
          </a:xfrm>
          <a:prstGeom prst="line">
            <a:avLst/>
          </a:prstGeom>
          <a:ln w="36720">
            <a:solidFill>
              <a:srgbClr val="0000ff"/>
            </a:solidFill>
            <a:round/>
            <a:tailEnd len="med" type="triangle" w="med"/>
          </a:ln>
        </p:spPr>
        <p:style>
          <a:lnRef idx="0"/>
          <a:fillRef idx="0"/>
          <a:effectRef idx="0"/>
          <a:fontRef idx="minor"/>
        </p:style>
      </p:sp>
      <p:sp>
        <p:nvSpPr>
          <p:cNvPr id="556" name="TextShape 10"/>
          <p:cNvSpPr txBox="1"/>
          <p:nvPr/>
        </p:nvSpPr>
        <p:spPr>
          <a:xfrm>
            <a:off x="3886200" y="4550400"/>
            <a:ext cx="2201400" cy="477360"/>
          </a:xfrm>
          <a:prstGeom prst="rect">
            <a:avLst/>
          </a:prstGeom>
          <a:noFill/>
          <a:ln>
            <a:noFill/>
          </a:ln>
        </p:spPr>
        <p:txBody>
          <a:bodyPr lIns="90000" rIns="90000" tIns="45000" bIns="45000"/>
          <a:p>
            <a:r>
              <a:rPr b="1" lang="en-GB" sz="2600" spc="-1" strike="noStrike">
                <a:solidFill>
                  <a:srgbClr val="ff0000"/>
                </a:solidFill>
                <a:latin typeface="Bitstream Vera Sans"/>
              </a:rPr>
              <a:t>Q' = Q - ΔΕ</a:t>
            </a:r>
            <a:endParaRPr b="0" lang="en-GB" sz="2600" spc="-1" strike="noStrike">
              <a:latin typeface="Bitstream Vera Sans"/>
            </a:endParaRPr>
          </a:p>
        </p:txBody>
      </p:sp>
      <p:sp>
        <p:nvSpPr>
          <p:cNvPr id="557" name="Line 11"/>
          <p:cNvSpPr/>
          <p:nvPr/>
        </p:nvSpPr>
        <p:spPr>
          <a:xfrm>
            <a:off x="3429000" y="5004000"/>
            <a:ext cx="1600200" cy="228600"/>
          </a:xfrm>
          <a:prstGeom prst="line">
            <a:avLst/>
          </a:prstGeom>
          <a:ln w="54720">
            <a:solidFill>
              <a:srgbClr val="ff0000"/>
            </a:solidFill>
            <a:round/>
            <a:tailEnd len="med" type="triangle" w="med"/>
          </a:ln>
        </p:spPr>
        <p:style>
          <a:lnRef idx="0"/>
          <a:fillRef idx="0"/>
          <a:effectRef idx="0"/>
          <a:fontRef idx="minor"/>
        </p:style>
      </p:sp>
      <p:sp>
        <p:nvSpPr>
          <p:cNvPr id="558" name="Line 12"/>
          <p:cNvSpPr/>
          <p:nvPr/>
        </p:nvSpPr>
        <p:spPr>
          <a:xfrm>
            <a:off x="7086600" y="5317200"/>
            <a:ext cx="0" cy="914400"/>
          </a:xfrm>
          <a:prstGeom prst="line">
            <a:avLst/>
          </a:prstGeom>
          <a:ln w="36720">
            <a:solidFill>
              <a:srgbClr val="ff0000"/>
            </a:solidFill>
            <a:round/>
            <a:headEnd len="med" type="triangle" w="med"/>
            <a:tailEnd len="med" type="triangle" w="med"/>
          </a:ln>
        </p:spPr>
        <p:style>
          <a:lnRef idx="0"/>
          <a:fillRef idx="0"/>
          <a:effectRef idx="0"/>
          <a:fontRef idx="minor"/>
        </p:style>
      </p:sp>
      <p:sp>
        <p:nvSpPr>
          <p:cNvPr id="559" name="TextShape 13"/>
          <p:cNvSpPr txBox="1"/>
          <p:nvPr/>
        </p:nvSpPr>
        <p:spPr>
          <a:xfrm>
            <a:off x="3886560" y="5666400"/>
            <a:ext cx="461160" cy="477360"/>
          </a:xfrm>
          <a:prstGeom prst="rect">
            <a:avLst/>
          </a:prstGeom>
          <a:noFill/>
          <a:ln>
            <a:noFill/>
          </a:ln>
        </p:spPr>
        <p:txBody>
          <a:bodyPr lIns="90000" rIns="90000" tIns="45000" bIns="45000"/>
          <a:p>
            <a:r>
              <a:rPr b="1" lang="en-GB" sz="2600" spc="-1" strike="noStrike">
                <a:solidFill>
                  <a:srgbClr val="0000ff"/>
                </a:solidFill>
                <a:latin typeface="Bitstream Vera Sans"/>
              </a:rPr>
              <a:t>Q</a:t>
            </a:r>
            <a:endParaRPr b="0" lang="en-GB" sz="2600" spc="-1" strike="noStrike">
              <a:latin typeface="Bitstream Vera Sans"/>
            </a:endParaRPr>
          </a:p>
        </p:txBody>
      </p:sp>
      <p:sp>
        <p:nvSpPr>
          <p:cNvPr id="560" name="TextShape 14"/>
          <p:cNvSpPr txBox="1"/>
          <p:nvPr/>
        </p:nvSpPr>
        <p:spPr>
          <a:xfrm>
            <a:off x="7198200" y="5522400"/>
            <a:ext cx="662400" cy="477360"/>
          </a:xfrm>
          <a:prstGeom prst="rect">
            <a:avLst/>
          </a:prstGeom>
          <a:noFill/>
          <a:ln>
            <a:noFill/>
          </a:ln>
        </p:spPr>
        <p:txBody>
          <a:bodyPr lIns="90000" rIns="90000" tIns="45000" bIns="45000"/>
          <a:p>
            <a:r>
              <a:rPr b="1" lang="en-GB" sz="2600" spc="-1" strike="noStrike">
                <a:solidFill>
                  <a:srgbClr val="ff0000"/>
                </a:solidFill>
                <a:latin typeface="Bitstream Vera Sans"/>
              </a:rPr>
              <a:t>ΔΕ</a:t>
            </a:r>
            <a:endParaRPr b="0" lang="en-GB" sz="2600" spc="-1" strike="noStrike">
              <a:latin typeface="Bitstream Vera Sans"/>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504000" y="139680"/>
            <a:ext cx="9071640" cy="1008000"/>
          </a:xfrm>
          <a:prstGeom prst="rect">
            <a:avLst/>
          </a:prstGeom>
          <a:solidFill>
            <a:srgbClr val="00ffff"/>
          </a:solidFill>
          <a:ln w="54720">
            <a:noFill/>
          </a:ln>
        </p:spPr>
        <p:txBody>
          <a:bodyPr lIns="0" rIns="0" tIns="0" bIns="0" anchor="ctr"/>
          <a:p>
            <a:pPr algn="ctr"/>
            <a:r>
              <a:rPr b="0" lang="en-GB" sz="3600" spc="-1" strike="noStrike">
                <a:latin typeface="Bitstream Vera Sans"/>
              </a:rPr>
              <a:t>ΠΡΟΣΟΧΗ #2) </a:t>
            </a:r>
            <a:r>
              <a:rPr b="0" lang="en-GB" sz="3200" spc="-1" strike="noStrike">
                <a:latin typeface="Bitstream Vera Sans"/>
                <a:ea typeface="Bitstream Vera Sans"/>
              </a:rPr>
              <a:t>Σχετικά με τις κινητικές ενέργεις των προΐόντων μιας διάσπασης:</a:t>
            </a:r>
            <a:endParaRPr b="0" lang="en-GB" sz="3200" spc="-1" strike="noStrike">
              <a:latin typeface="Bitstream Vera Sans"/>
            </a:endParaRPr>
          </a:p>
        </p:txBody>
      </p:sp>
      <p:sp>
        <p:nvSpPr>
          <p:cNvPr id="562" name="TextShape 2"/>
          <p:cNvSpPr txBox="1"/>
          <p:nvPr/>
        </p:nvSpPr>
        <p:spPr>
          <a:xfrm>
            <a:off x="360000" y="1238400"/>
            <a:ext cx="9576000" cy="6295680"/>
          </a:xfrm>
          <a:prstGeom prst="rect">
            <a:avLst/>
          </a:prstGeom>
          <a:noFill/>
          <a:ln>
            <a:noFill/>
          </a:ln>
        </p:spPr>
        <p:txBody>
          <a:bodyPr lIns="0" rIns="0" tIns="0" bIns="0"/>
          <a:p>
            <a:r>
              <a:rPr b="0" lang="en-GB" sz="2200" spc="-1" strike="noStrike">
                <a:solidFill>
                  <a:srgbClr val="0000ff"/>
                </a:solidFill>
                <a:latin typeface="Bitstream Vera Sans"/>
              </a:rPr>
              <a:t>Το Q της αντίδρασης (διαφορά μαζών μεταξύ των αντιδρώντων και προϊόνταων) μοιράζεται ως κινητική ενέργεια στα προϊόντα</a:t>
            </a:r>
            <a:endParaRPr b="0" lang="en-GB" sz="2200" spc="-1" strike="noStrike">
              <a:latin typeface="Bitstream Vera Sans"/>
            </a:endParaRPr>
          </a:p>
          <a:p>
            <a:r>
              <a:rPr b="0" lang="en-GB" sz="2200" spc="-1" strike="noStrike">
                <a:latin typeface="Bitstream Vera Sans"/>
              </a:rPr>
              <a:t>Στις διασπάσεις με πρυρήνες και σωματίδια άλφα που είναι "βαριά"  σωματίδια, μπορούμε να πούμε ότι δεν είναι σχετικιστικά, κι έτσι κανουμε διατήρηση ορμης και ενέργειας με τους κλασσικούς τύπους κινητικής ενέργειες και ορμής. </a:t>
            </a:r>
            <a:endParaRPr b="0" lang="en-GB" sz="2200" spc="-1" strike="noStrike">
              <a:latin typeface="Bitstream Vera Sans"/>
            </a:endParaRPr>
          </a:p>
          <a:p>
            <a:r>
              <a:rPr b="0" lang="en-GB" sz="2200" spc="-1" strike="noStrike">
                <a:solidFill>
                  <a:srgbClr val="0000ff"/>
                </a:solidFill>
                <a:latin typeface="Bitstream Vera Sans"/>
              </a:rPr>
              <a:t>Όταν όμως έχουμε ελαφρά σωματίδια (ηλεκτρόνια, νετρίνα, ακόμα και μιόνια),  τότε τα σωματίδιά μας είναι σχετικιστικά και δεν μπορούμε να  κάνουμ αυτή την  προσέγγιση, αλλά πάμε κανονικά με τη διατήρηση ενέργειας και ορμής χρησιμοποιώντας τις σχετικιστικές εξισώσεις. </a:t>
            </a:r>
            <a:endParaRPr b="0" lang="en-GB" sz="2200" spc="-1" strike="noStrike">
              <a:latin typeface="Bitstream Vera Sans"/>
            </a:endParaRPr>
          </a:p>
          <a:p>
            <a:r>
              <a:rPr b="0" lang="en-GB" sz="2200" spc="-1" strike="noStrike">
                <a:latin typeface="Bitstream Vera Sans"/>
              </a:rPr>
              <a:t>Επίσης</a:t>
            </a:r>
            <a:r>
              <a:rPr b="0" lang="en-GB" sz="2200" spc="-1" strike="noStrike">
                <a:solidFill>
                  <a:srgbClr val="0000ff"/>
                </a:solidFill>
                <a:latin typeface="Bitstream Vera Sans"/>
              </a:rPr>
              <a:t>: </a:t>
            </a:r>
            <a:r>
              <a:rPr b="0" lang="en-GB" sz="2200" spc="-1" strike="noStrike">
                <a:solidFill>
                  <a:srgbClr val="ff0000"/>
                </a:solidFill>
                <a:latin typeface="Bitstream Vera Sans"/>
              </a:rPr>
              <a:t>αν έχουμε μόνο δύο προϊόντα, τότε το πόση ορμή και πόση  ενέργεια παίνει ο καθένας τους είναι απόλυτα καθορισμένο</a:t>
            </a:r>
            <a:r>
              <a:rPr b="0" lang="en-GB" sz="2200" spc="-1" strike="noStrike">
                <a:solidFill>
                  <a:srgbClr val="0000ff"/>
                </a:solidFill>
                <a:latin typeface="Bitstream Vera Sans"/>
              </a:rPr>
              <a:t>, </a:t>
            </a:r>
            <a:r>
              <a:rPr b="0" lang="en-GB" sz="2200" spc="-1" strike="noStrike">
                <a:latin typeface="Bitstream Vera Sans"/>
              </a:rPr>
              <a:t>οπότε  και 1 εκατομύριο δισπάσεις να παρατηρήσουμε, θα παίρνουμε πάντα το ίδιο αποτέλεσμα για τις ορμές και κινητικές ενέργεις των προϊόντων. </a:t>
            </a:r>
            <a:endParaRPr b="0" lang="en-GB" sz="2200" spc="-1" strike="noStrike">
              <a:latin typeface="Bitstream Vera Sans"/>
            </a:endParaRPr>
          </a:p>
          <a:p>
            <a:pPr marL="432000" indent="-324000">
              <a:spcAft>
                <a:spcPts val="1417"/>
              </a:spcAft>
              <a:buClr>
                <a:srgbClr val="000000"/>
              </a:buClr>
              <a:buSzPct val="45000"/>
              <a:buFont typeface="Wingdings" charset="2"/>
              <a:buChar char=""/>
            </a:pPr>
            <a:endParaRPr b="0" lang="en-GB" sz="2200" spc="-1" strike="noStrike">
              <a:latin typeface="Bitstream Vera Sans"/>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 descr=""/>
          <p:cNvPicPr/>
          <p:nvPr/>
        </p:nvPicPr>
        <p:blipFill>
          <a:blip r:embed="rId1"/>
          <a:stretch/>
        </p:blipFill>
        <p:spPr>
          <a:xfrm>
            <a:off x="810720" y="725400"/>
            <a:ext cx="4425480" cy="6253200"/>
          </a:xfrm>
          <a:prstGeom prst="rect">
            <a:avLst/>
          </a:prstGeom>
          <a:ln>
            <a:noFill/>
          </a:ln>
        </p:spPr>
      </p:pic>
      <p:sp>
        <p:nvSpPr>
          <p:cNvPr id="212" name="Line 1"/>
          <p:cNvSpPr/>
          <p:nvPr/>
        </p:nvSpPr>
        <p:spPr>
          <a:xfrm>
            <a:off x="2382480" y="2319840"/>
            <a:ext cx="0" cy="1927800"/>
          </a:xfrm>
          <a:prstGeom prst="line">
            <a:avLst/>
          </a:prstGeom>
          <a:ln w="36720">
            <a:solidFill>
              <a:srgbClr val="0000ff"/>
            </a:solidFill>
            <a:round/>
            <a:tailEnd len="med" type="triangle" w="med"/>
          </a:ln>
        </p:spPr>
        <p:style>
          <a:lnRef idx="0"/>
          <a:fillRef idx="0"/>
          <a:effectRef idx="0"/>
          <a:fontRef idx="minor"/>
        </p:style>
      </p:sp>
      <p:sp>
        <p:nvSpPr>
          <p:cNvPr id="213" name="TextShape 2"/>
          <p:cNvSpPr txBox="1"/>
          <p:nvPr/>
        </p:nvSpPr>
        <p:spPr>
          <a:xfrm>
            <a:off x="360" y="2132280"/>
            <a:ext cx="78048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1" lang="en-GB" sz="2400" spc="-1" strike="noStrike">
                <a:solidFill>
                  <a:srgbClr val="0000ff"/>
                </a:solidFill>
                <a:latin typeface="Bitstream Vera Sans"/>
              </a:rPr>
              <a:t>Ν</a:t>
            </a:r>
            <a:endParaRPr b="0" lang="en-GB" sz="2400" spc="-1" strike="noStrike">
              <a:latin typeface="Bitstream Vera Sans"/>
            </a:endParaRPr>
          </a:p>
        </p:txBody>
      </p:sp>
      <p:sp>
        <p:nvSpPr>
          <p:cNvPr id="214" name="TextShape 3"/>
          <p:cNvSpPr txBox="1"/>
          <p:nvPr/>
        </p:nvSpPr>
        <p:spPr>
          <a:xfrm>
            <a:off x="3111120" y="5804280"/>
            <a:ext cx="78048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1" lang="en-GB" sz="2400" spc="-1" strike="noStrike">
                <a:solidFill>
                  <a:srgbClr val="0000ff"/>
                </a:solidFill>
                <a:latin typeface="Bitstream Vera Sans"/>
              </a:rPr>
              <a:t>Ζ</a:t>
            </a:r>
            <a:endParaRPr b="0" lang="en-GB" sz="2400" spc="-1" strike="noStrike">
              <a:latin typeface="Bitstream Vera Sans"/>
            </a:endParaRPr>
          </a:p>
        </p:txBody>
      </p:sp>
      <p:sp>
        <p:nvSpPr>
          <p:cNvPr id="215" name="TextShape 4"/>
          <p:cNvSpPr txBox="1"/>
          <p:nvPr/>
        </p:nvSpPr>
        <p:spPr>
          <a:xfrm>
            <a:off x="504360" y="131760"/>
            <a:ext cx="9071640" cy="593280"/>
          </a:xfrm>
          <a:prstGeom prst="rect">
            <a:avLst/>
          </a:prstGeom>
          <a:solidFill>
            <a:srgbClr val="00ffff"/>
          </a:solidFill>
          <a:ln w="54720">
            <a:noFill/>
          </a:ln>
        </p:spPr>
        <p:txBody>
          <a:bodyPr lIns="0" rIns="0" tIns="0" bIns="0" anchor="ctr"/>
          <a:p>
            <a:pPr algn="ctr"/>
            <a:r>
              <a:rPr b="1" lang="en-GB" sz="4000" spc="-1" strike="noStrike">
                <a:latin typeface="Bitstream Vera Sans"/>
              </a:rPr>
              <a:t>Κοιλάδα β-σταθερότητας </a:t>
            </a:r>
            <a:endParaRPr b="0" lang="en-GB" sz="4000" spc="-1" strike="noStrike">
              <a:latin typeface="Bitstream Vera Sans"/>
            </a:endParaRPr>
          </a:p>
        </p:txBody>
      </p:sp>
      <p:sp>
        <p:nvSpPr>
          <p:cNvPr id="216" name="Line 5"/>
          <p:cNvSpPr/>
          <p:nvPr/>
        </p:nvSpPr>
        <p:spPr>
          <a:xfrm flipH="1">
            <a:off x="5081400" y="914400"/>
            <a:ext cx="1393200" cy="284400"/>
          </a:xfrm>
          <a:prstGeom prst="line">
            <a:avLst/>
          </a:prstGeom>
          <a:ln w="54720">
            <a:solidFill>
              <a:srgbClr val="000000"/>
            </a:solidFill>
            <a:round/>
            <a:tailEnd len="med" type="triangle" w="med"/>
          </a:ln>
        </p:spPr>
        <p:style>
          <a:lnRef idx="0"/>
          <a:fillRef idx="0"/>
          <a:effectRef idx="0"/>
          <a:fontRef idx="minor"/>
        </p:style>
      </p:sp>
      <p:sp>
        <p:nvSpPr>
          <p:cNvPr id="217" name="TextShape 6"/>
          <p:cNvSpPr txBox="1"/>
          <p:nvPr/>
        </p:nvSpPr>
        <p:spPr>
          <a:xfrm>
            <a:off x="6063840" y="764640"/>
            <a:ext cx="4015440" cy="3556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000" spc="-1" strike="noStrike">
                <a:solidFill>
                  <a:srgbClr val="0000ff"/>
                </a:solidFill>
                <a:latin typeface="Bitstream Vera Sans"/>
              </a:rPr>
              <a:t>Σχήμα 4.6 στο βιβλίο σας</a:t>
            </a:r>
            <a:endParaRPr b="0" lang="en-GB" sz="2000" spc="-1" strike="noStrike">
              <a:latin typeface="Bitstream Vera Sans"/>
            </a:endParaRPr>
          </a:p>
        </p:txBody>
      </p:sp>
      <p:grpSp>
        <p:nvGrpSpPr>
          <p:cNvPr id="218" name="Group 7"/>
          <p:cNvGrpSpPr/>
          <p:nvPr/>
        </p:nvGrpSpPr>
        <p:grpSpPr>
          <a:xfrm>
            <a:off x="1202400" y="1936800"/>
            <a:ext cx="2239200" cy="457200"/>
            <a:chOff x="1202400" y="1936800"/>
            <a:chExt cx="2239200" cy="457200"/>
          </a:xfrm>
        </p:grpSpPr>
        <p:sp>
          <p:nvSpPr>
            <p:cNvPr id="219" name="CustomShape 8"/>
            <p:cNvSpPr/>
            <p:nvPr/>
          </p:nvSpPr>
          <p:spPr>
            <a:xfrm>
              <a:off x="1339200" y="1936800"/>
              <a:ext cx="2102400" cy="457200"/>
            </a:xfrm>
            <a:prstGeom prst="rect">
              <a:avLst/>
            </a:prstGeom>
            <a:solidFill>
              <a:srgbClr val="ffff00"/>
            </a:solidFill>
            <a:ln>
              <a:solidFill>
                <a:srgbClr val="000000"/>
              </a:solidFill>
            </a:ln>
          </p:spPr>
          <p:style>
            <a:lnRef idx="0"/>
            <a:fillRef idx="0"/>
            <a:effectRef idx="0"/>
            <a:fontRef idx="minor"/>
          </p:style>
        </p:sp>
        <p:sp>
          <p:nvSpPr>
            <p:cNvPr id="220" name="TextShape 9"/>
            <p:cNvSpPr txBox="1"/>
            <p:nvPr/>
          </p:nvSpPr>
          <p:spPr>
            <a:xfrm>
              <a:off x="1202400" y="1952280"/>
              <a:ext cx="183024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400" spc="-1" strike="noStrike">
                  <a:solidFill>
                    <a:srgbClr val="0000ff"/>
                  </a:solidFill>
                  <a:latin typeface="Bitstream Vera Sans"/>
                </a:rPr>
                <a:t> </a:t>
              </a:r>
              <a:r>
                <a:rPr b="1" lang="en-GB" sz="2400" spc="-1" strike="noStrike">
                  <a:solidFill>
                    <a:srgbClr val="0000ff"/>
                  </a:solidFill>
                  <a:latin typeface="Bitstream Vera Sans"/>
                </a:rPr>
                <a:t>Ζ &lt; Α/2</a:t>
              </a:r>
              <a:endParaRPr b="0" lang="en-GB" sz="2400" spc="-1" strike="noStrike">
                <a:latin typeface="Bitstream Vera Sans"/>
              </a:endParaRPr>
            </a:p>
          </p:txBody>
        </p:sp>
      </p:grpSp>
      <p:sp>
        <p:nvSpPr>
          <p:cNvPr id="221" name="CustomShape 10"/>
          <p:cNvSpPr/>
          <p:nvPr/>
        </p:nvSpPr>
        <p:spPr>
          <a:xfrm>
            <a:off x="2729160" y="4259160"/>
            <a:ext cx="3584520" cy="975960"/>
          </a:xfrm>
          <a:prstGeom prst="rect">
            <a:avLst/>
          </a:prstGeom>
          <a:noFill/>
          <a:ln>
            <a:noFill/>
          </a:ln>
        </p:spPr>
        <p:style>
          <a:lnRef idx="0"/>
          <a:fillRef idx="0"/>
          <a:effectRef idx="0"/>
          <a:fontRef idx="minor"/>
        </p:style>
        <p:txBody>
          <a:bodyPr wrap="none" lIns="0" rIns="57960" tIns="0" bIns="0"/>
          <a:p>
            <a:pPr marL="56880">
              <a:lnSpc>
                <a:spcPct val="100000"/>
              </a:lnSpc>
            </a:pPr>
            <a:r>
              <a:rPr b="0" lang="en-GB" sz="2400" spc="-1" strike="noStrike">
                <a:solidFill>
                  <a:srgbClr val="0000ff"/>
                </a:solidFill>
                <a:latin typeface="Tahoma"/>
                <a:ea typeface="Tahoma"/>
              </a:rPr>
              <a:t>Γ</a:t>
            </a:r>
            <a:r>
              <a:rPr b="0" lang="en-GB" sz="2400" spc="-1" strike="noStrike">
                <a:solidFill>
                  <a:srgbClr val="0000ff"/>
                </a:solidFill>
                <a:latin typeface="Tahoma"/>
                <a:ea typeface="Tahoma"/>
              </a:rPr>
              <a:t>ι</a:t>
            </a:r>
            <a:r>
              <a:rPr b="0" lang="en-GB" sz="2400" spc="-1" strike="noStrike">
                <a:solidFill>
                  <a:srgbClr val="0000ff"/>
                </a:solidFill>
                <a:latin typeface="Tahoma"/>
                <a:ea typeface="Tahoma"/>
              </a:rPr>
              <a:t>α </a:t>
            </a:r>
            <a:r>
              <a:rPr b="0" lang="en-GB" sz="2400" spc="-1" strike="noStrike">
                <a:solidFill>
                  <a:srgbClr val="0000ff"/>
                </a:solidFill>
                <a:latin typeface="Tahoma"/>
                <a:ea typeface="Tahoma"/>
              </a:rPr>
              <a:t>A</a:t>
            </a:r>
            <a:r>
              <a:rPr b="0" lang="en-GB" sz="2400" spc="-1" strike="noStrike">
                <a:solidFill>
                  <a:srgbClr val="0000ff"/>
                </a:solidFill>
                <a:latin typeface="Tahoma"/>
                <a:ea typeface="Tahoma"/>
              </a:rPr>
              <a:t>=</a:t>
            </a:r>
            <a:r>
              <a:rPr b="0" lang="en-GB" sz="2400" spc="-1" strike="noStrike">
                <a:solidFill>
                  <a:srgbClr val="0000ff"/>
                </a:solidFill>
                <a:latin typeface="Tahoma"/>
                <a:ea typeface="Tahoma"/>
              </a:rPr>
              <a:t>σ</a:t>
            </a:r>
            <a:r>
              <a:rPr b="0" lang="en-GB" sz="2400" spc="-1" strike="noStrike">
                <a:solidFill>
                  <a:srgbClr val="0000ff"/>
                </a:solidFill>
                <a:latin typeface="Tahoma"/>
                <a:ea typeface="Tahoma"/>
              </a:rPr>
              <a:t>τ</a:t>
            </a:r>
            <a:r>
              <a:rPr b="0" lang="en-GB" sz="2400" spc="-1" strike="noStrike">
                <a:solidFill>
                  <a:srgbClr val="0000ff"/>
                </a:solidFill>
                <a:latin typeface="Tahoma"/>
                <a:ea typeface="Tahoma"/>
              </a:rPr>
              <a:t>α</a:t>
            </a:r>
            <a:r>
              <a:rPr b="0" lang="en-GB" sz="2400" spc="-1" strike="noStrike">
                <a:solidFill>
                  <a:srgbClr val="0000ff"/>
                </a:solidFill>
                <a:latin typeface="Tahoma"/>
                <a:ea typeface="Tahoma"/>
              </a:rPr>
              <a:t>θ</a:t>
            </a:r>
            <a:r>
              <a:rPr b="0" lang="en-GB" sz="2400" spc="-1" strike="noStrike">
                <a:solidFill>
                  <a:srgbClr val="0000ff"/>
                </a:solidFill>
                <a:latin typeface="Tahoma"/>
                <a:ea typeface="Tahoma"/>
              </a:rPr>
              <a:t>ε</a:t>
            </a:r>
            <a:r>
              <a:rPr b="0" lang="en-GB" sz="2400" spc="-1" strike="noStrike">
                <a:solidFill>
                  <a:srgbClr val="0000ff"/>
                </a:solidFill>
                <a:latin typeface="Tahoma"/>
                <a:ea typeface="Tahoma"/>
              </a:rPr>
              <a:t>ρ</a:t>
            </a:r>
            <a:r>
              <a:rPr b="0" lang="en-GB" sz="2400" spc="-1" strike="noStrike">
                <a:solidFill>
                  <a:srgbClr val="0000ff"/>
                </a:solidFill>
                <a:latin typeface="Tahoma"/>
                <a:ea typeface="Tahoma"/>
              </a:rPr>
              <a:t>ό</a:t>
            </a:r>
            <a:r>
              <a:rPr b="0" lang="en-GB" sz="2400" spc="-1" strike="noStrike">
                <a:solidFill>
                  <a:srgbClr val="0000ff"/>
                </a:solidFill>
                <a:latin typeface="Tahoma"/>
                <a:ea typeface="Tahoma"/>
              </a:rPr>
              <a:t>: </a:t>
            </a:r>
            <a:r>
              <a:rPr b="0" lang="en-GB" sz="2000" spc="-1" strike="noStrike">
                <a:solidFill>
                  <a:srgbClr val="0000ff"/>
                </a:solidFill>
                <a:latin typeface="Tahoma"/>
                <a:ea typeface="Tahoma"/>
              </a:rPr>
              <a:t> </a:t>
            </a:r>
            <a:endParaRPr b="0" lang="en-GB" sz="2000" spc="-1" strike="noStrike">
              <a:latin typeface="Bitstream Vera Sans"/>
            </a:endParaRPr>
          </a:p>
          <a:p>
            <a:pPr marL="56880">
              <a:lnSpc>
                <a:spcPct val="100000"/>
              </a:lnSpc>
            </a:pP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Ο</a:t>
            </a:r>
            <a:r>
              <a:rPr b="0" lang="en-GB" sz="2000" spc="-1" strike="noStrike">
                <a:solidFill>
                  <a:srgbClr val="0000ff"/>
                </a:solidFill>
                <a:latin typeface="Tahoma"/>
                <a:ea typeface="Tahoma"/>
              </a:rPr>
              <a:t>ι </a:t>
            </a:r>
            <a:r>
              <a:rPr b="0" lang="en-GB" sz="2000" spc="-1" strike="noStrike">
                <a:solidFill>
                  <a:srgbClr val="0000ff"/>
                </a:solidFill>
                <a:latin typeface="Tahoma"/>
                <a:ea typeface="Tahoma"/>
              </a:rPr>
              <a:t>π</a:t>
            </a:r>
            <a:r>
              <a:rPr b="0" lang="en-GB" sz="2000" spc="-1" strike="noStrike">
                <a:solidFill>
                  <a:srgbClr val="0000ff"/>
                </a:solidFill>
                <a:latin typeface="Tahoma"/>
                <a:ea typeface="Tahoma"/>
              </a:rPr>
              <a:t>υ</a:t>
            </a:r>
            <a:r>
              <a:rPr b="0" lang="en-GB" sz="2000" spc="-1" strike="noStrike">
                <a:solidFill>
                  <a:srgbClr val="0000ff"/>
                </a:solidFill>
                <a:latin typeface="Tahoma"/>
                <a:ea typeface="Tahoma"/>
              </a:rPr>
              <a:t>ρ</a:t>
            </a:r>
            <a:r>
              <a:rPr b="0" lang="en-GB" sz="2000" spc="-1" strike="noStrike">
                <a:solidFill>
                  <a:srgbClr val="0000ff"/>
                </a:solidFill>
                <a:latin typeface="Tahoma"/>
                <a:ea typeface="Tahoma"/>
              </a:rPr>
              <a:t>ή</a:t>
            </a:r>
            <a:r>
              <a:rPr b="0" lang="en-GB" sz="2000" spc="-1" strike="noStrike">
                <a:solidFill>
                  <a:srgbClr val="0000ff"/>
                </a:solidFill>
                <a:latin typeface="Tahoma"/>
                <a:ea typeface="Tahoma"/>
              </a:rPr>
              <a:t>ν</a:t>
            </a:r>
            <a:r>
              <a:rPr b="0" lang="en-GB" sz="2000" spc="-1" strike="noStrike">
                <a:solidFill>
                  <a:srgbClr val="0000ff"/>
                </a:solidFill>
                <a:latin typeface="Tahoma"/>
                <a:ea typeface="Tahoma"/>
              </a:rPr>
              <a:t>ε</a:t>
            </a:r>
            <a:r>
              <a:rPr b="0" lang="en-GB" sz="2000" spc="-1" strike="noStrike">
                <a:solidFill>
                  <a:srgbClr val="0000ff"/>
                </a:solidFill>
                <a:latin typeface="Tahoma"/>
                <a:ea typeface="Tahoma"/>
              </a:rPr>
              <a:t>ς </a:t>
            </a:r>
            <a:r>
              <a:rPr b="0" lang="en-GB" sz="2000" spc="-1" strike="noStrike">
                <a:solidFill>
                  <a:srgbClr val="0000ff"/>
                </a:solidFill>
                <a:latin typeface="Tahoma"/>
                <a:ea typeface="Tahoma"/>
              </a:rPr>
              <a:t>δ</a:t>
            </a:r>
            <a:r>
              <a:rPr b="0" lang="en-GB" sz="2000" spc="-1" strike="noStrike">
                <a:solidFill>
                  <a:srgbClr val="0000ff"/>
                </a:solidFill>
                <a:latin typeface="Tahoma"/>
                <a:ea typeface="Tahoma"/>
              </a:rPr>
              <a:t>ι</a:t>
            </a:r>
            <a:r>
              <a:rPr b="0" lang="en-GB" sz="2000" spc="-1" strike="noStrike">
                <a:solidFill>
                  <a:srgbClr val="0000ff"/>
                </a:solidFill>
                <a:latin typeface="Tahoma"/>
                <a:ea typeface="Tahoma"/>
              </a:rPr>
              <a:t>α</a:t>
            </a:r>
            <a:r>
              <a:rPr b="0" lang="en-GB" sz="2000" spc="-1" strike="noStrike">
                <a:solidFill>
                  <a:srgbClr val="0000ff"/>
                </a:solidFill>
                <a:latin typeface="Tahoma"/>
                <a:ea typeface="Tahoma"/>
              </a:rPr>
              <a:t>φ</a:t>
            </a:r>
            <a:r>
              <a:rPr b="0" lang="en-GB" sz="2000" spc="-1" strike="noStrike">
                <a:solidFill>
                  <a:srgbClr val="0000ff"/>
                </a:solidFill>
                <a:latin typeface="Tahoma"/>
                <a:ea typeface="Tahoma"/>
              </a:rPr>
              <a:t>έ</a:t>
            </a:r>
            <a:r>
              <a:rPr b="0" lang="en-GB" sz="2000" spc="-1" strike="noStrike">
                <a:solidFill>
                  <a:srgbClr val="0000ff"/>
                </a:solidFill>
                <a:latin typeface="Tahoma"/>
                <a:ea typeface="Tahoma"/>
              </a:rPr>
              <a:t>ρ</a:t>
            </a:r>
            <a:r>
              <a:rPr b="0" lang="en-GB" sz="2000" spc="-1" strike="noStrike">
                <a:solidFill>
                  <a:srgbClr val="0000ff"/>
                </a:solidFill>
                <a:latin typeface="Tahoma"/>
                <a:ea typeface="Tahoma"/>
              </a:rPr>
              <a:t>ο</a:t>
            </a:r>
            <a:r>
              <a:rPr b="0" lang="en-GB" sz="2000" spc="-1" strike="noStrike">
                <a:solidFill>
                  <a:srgbClr val="0000ff"/>
                </a:solidFill>
                <a:latin typeface="Tahoma"/>
                <a:ea typeface="Tahoma"/>
              </a:rPr>
              <a:t>υ</a:t>
            </a:r>
            <a:r>
              <a:rPr b="0" lang="en-GB" sz="2000" spc="-1" strike="noStrike">
                <a:solidFill>
                  <a:srgbClr val="0000ff"/>
                </a:solidFill>
                <a:latin typeface="Tahoma"/>
                <a:ea typeface="Tahoma"/>
              </a:rPr>
              <a:t>ν </a:t>
            </a:r>
            <a:endParaRPr b="0" lang="en-GB" sz="2000" spc="-1" strike="noStrike">
              <a:latin typeface="Bitstream Vera Sans"/>
            </a:endParaRPr>
          </a:p>
          <a:p>
            <a:pPr marL="56880">
              <a:lnSpc>
                <a:spcPct val="100000"/>
              </a:lnSpc>
            </a:pP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ω</a:t>
            </a:r>
            <a:r>
              <a:rPr b="0" lang="en-GB" sz="2000" spc="-1" strike="noStrike">
                <a:solidFill>
                  <a:srgbClr val="0000ff"/>
                </a:solidFill>
                <a:latin typeface="Tahoma"/>
                <a:ea typeface="Tahoma"/>
              </a:rPr>
              <a:t>ς </a:t>
            </a:r>
            <a:r>
              <a:rPr b="0" lang="en-GB" sz="2000" spc="-1" strike="noStrike">
                <a:solidFill>
                  <a:srgbClr val="0000ff"/>
                </a:solidFill>
                <a:latin typeface="Tahoma"/>
                <a:ea typeface="Tahoma"/>
              </a:rPr>
              <a:t>π</a:t>
            </a:r>
            <a:r>
              <a:rPr b="0" lang="en-GB" sz="2000" spc="-1" strike="noStrike">
                <a:solidFill>
                  <a:srgbClr val="0000ff"/>
                </a:solidFill>
                <a:latin typeface="Tahoma"/>
                <a:ea typeface="Tahoma"/>
              </a:rPr>
              <a:t>ρ</a:t>
            </a:r>
            <a:r>
              <a:rPr b="0" lang="en-GB" sz="2000" spc="-1" strike="noStrike">
                <a:solidFill>
                  <a:srgbClr val="0000ff"/>
                </a:solidFill>
                <a:latin typeface="Tahoma"/>
                <a:ea typeface="Tahoma"/>
              </a:rPr>
              <a:t>ο</a:t>
            </a:r>
            <a:r>
              <a:rPr b="0" lang="en-GB" sz="2000" spc="-1" strike="noStrike">
                <a:solidFill>
                  <a:srgbClr val="0000ff"/>
                </a:solidFill>
                <a:latin typeface="Tahoma"/>
                <a:ea typeface="Tahoma"/>
              </a:rPr>
              <a:t>ς </a:t>
            </a:r>
            <a:r>
              <a:rPr b="0" lang="en-GB" sz="2000" spc="-1" strike="noStrike">
                <a:solidFill>
                  <a:srgbClr val="0000ff"/>
                </a:solidFill>
                <a:latin typeface="Tahoma"/>
                <a:ea typeface="Tahoma"/>
              </a:rPr>
              <a:t>τ</a:t>
            </a:r>
            <a:r>
              <a:rPr b="0" lang="en-GB" sz="2000" spc="-1" strike="noStrike">
                <a:solidFill>
                  <a:srgbClr val="0000ff"/>
                </a:solidFill>
                <a:latin typeface="Tahoma"/>
                <a:ea typeface="Tahoma"/>
              </a:rPr>
              <a:t>ο </a:t>
            </a:r>
            <a:r>
              <a:rPr b="0" lang="en-GB" sz="2000" spc="-1" strike="noStrike">
                <a:solidFill>
                  <a:srgbClr val="0000ff"/>
                </a:solidFill>
                <a:latin typeface="Tahoma"/>
                <a:ea typeface="Tahoma"/>
              </a:rPr>
              <a:t>Ζ </a:t>
            </a:r>
            <a:r>
              <a:rPr b="0" lang="en-GB" sz="2000" spc="-1" strike="noStrike">
                <a:solidFill>
                  <a:srgbClr val="0000ff"/>
                </a:solidFill>
                <a:latin typeface="Tahoma"/>
                <a:ea typeface="Tahoma"/>
              </a:rPr>
              <a:t>(</a:t>
            </a:r>
            <a:r>
              <a:rPr b="0" lang="en-GB" sz="2000" spc="-1" strike="noStrike">
                <a:solidFill>
                  <a:srgbClr val="0000ff"/>
                </a:solidFill>
                <a:latin typeface="Tahoma"/>
                <a:ea typeface="Tahoma"/>
              </a:rPr>
              <a:t>κ</a:t>
            </a:r>
            <a:r>
              <a:rPr b="0" lang="en-GB" sz="2000" spc="-1" strike="noStrike">
                <a:solidFill>
                  <a:srgbClr val="0000ff"/>
                </a:solidFill>
                <a:latin typeface="Tahoma"/>
                <a:ea typeface="Tahoma"/>
              </a:rPr>
              <a:t>α</a:t>
            </a:r>
            <a:r>
              <a:rPr b="0" lang="en-GB" sz="2000" spc="-1" strike="noStrike">
                <a:solidFill>
                  <a:srgbClr val="0000ff"/>
                </a:solidFill>
                <a:latin typeface="Tahoma"/>
                <a:ea typeface="Tahoma"/>
              </a:rPr>
              <a:t>ι </a:t>
            </a:r>
            <a:r>
              <a:rPr b="0" lang="en-GB" sz="2000" spc="-1" strike="noStrike">
                <a:solidFill>
                  <a:srgbClr val="0000ff"/>
                </a:solidFill>
                <a:latin typeface="Tahoma"/>
                <a:ea typeface="Tahoma"/>
              </a:rPr>
              <a:t>N</a:t>
            </a:r>
            <a:r>
              <a:rPr b="0" lang="en-GB" sz="2000" spc="-1" strike="noStrike">
                <a:solidFill>
                  <a:srgbClr val="0000ff"/>
                </a:solidFill>
                <a:latin typeface="Tahoma"/>
                <a:ea typeface="Tahoma"/>
              </a:rPr>
              <a:t>)</a:t>
            </a:r>
            <a:endParaRPr b="0" lang="en-GB" sz="2000" spc="-1" strike="noStrike">
              <a:latin typeface="Bitstream Vera Sans"/>
            </a:endParaRPr>
          </a:p>
        </p:txBody>
      </p:sp>
      <p:sp>
        <p:nvSpPr>
          <p:cNvPr id="222" name="TextShape 11"/>
          <p:cNvSpPr txBox="1"/>
          <p:nvPr/>
        </p:nvSpPr>
        <p:spPr>
          <a:xfrm>
            <a:off x="5471280" y="1711800"/>
            <a:ext cx="4608000" cy="20980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000" spc="-1" strike="noStrike">
                <a:solidFill>
                  <a:srgbClr val="ff0000"/>
                </a:solidFill>
                <a:latin typeface="Bitstream Vera Sans"/>
              </a:rPr>
              <a:t>Για κάθε Α, τα β-σταθερά νουκλίδια είναι στη μαύρη ζώνη (“κοιλάδα σταθερότητας” - “valuey of stability”). </a:t>
            </a:r>
            <a:r>
              <a:rPr b="0" lang="en-GB" sz="2000" spc="-1" strike="noStrike">
                <a:solidFill>
                  <a:srgbClr val="0000ff"/>
                </a:solidFill>
                <a:latin typeface="Bitstream Vera Sans"/>
              </a:rPr>
              <a:t>Αυτά που είναι μακρυά απ'την κοιλάδα, πάνε προς αυτήν με διασπάσεις β</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 e</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ή β</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 e</a:t>
            </a:r>
            <a:r>
              <a:rPr b="0" lang="en-GB" sz="2000" spc="-1" strike="noStrike" baseline="101000">
                <a:solidFill>
                  <a:srgbClr val="0000ff"/>
                </a:solidFill>
                <a:latin typeface="Bitstream Vera Sans"/>
              </a:rPr>
              <a:t>- </a:t>
            </a:r>
            <a:r>
              <a:rPr b="0" lang="en-GB" sz="2000" spc="-1" strike="noStrike">
                <a:solidFill>
                  <a:srgbClr val="0000ff"/>
                </a:solidFill>
                <a:latin typeface="Bitstream Vera Sans"/>
              </a:rPr>
              <a:t>)</a:t>
            </a:r>
            <a:endParaRPr b="0" lang="en-GB" sz="2000" spc="-1" strike="noStrike">
              <a:latin typeface="Bitstream Vera Sans"/>
            </a:endParaRPr>
          </a:p>
        </p:txBody>
      </p:sp>
      <p:sp>
        <p:nvSpPr>
          <p:cNvPr id="223" name="Line 12"/>
          <p:cNvSpPr/>
          <p:nvPr/>
        </p:nvSpPr>
        <p:spPr>
          <a:xfrm flipH="1">
            <a:off x="3657600" y="2057400"/>
            <a:ext cx="2057400" cy="457200"/>
          </a:xfrm>
          <a:prstGeom prst="line">
            <a:avLst/>
          </a:prstGeom>
          <a:ln w="54720">
            <a:solidFill>
              <a:srgbClr val="ff0000"/>
            </a:solidFill>
            <a:round/>
            <a:tailEnd len="med" type="triangle" w="med"/>
          </a:ln>
        </p:spPr>
        <p:style>
          <a:lnRef idx="0"/>
          <a:fillRef idx="0"/>
          <a:effectRef idx="0"/>
          <a:fontRef idx="minor"/>
        </p:style>
      </p:sp>
      <p:grpSp>
        <p:nvGrpSpPr>
          <p:cNvPr id="224" name="Group 13"/>
          <p:cNvGrpSpPr/>
          <p:nvPr/>
        </p:nvGrpSpPr>
        <p:grpSpPr>
          <a:xfrm>
            <a:off x="6562080" y="4142160"/>
            <a:ext cx="3230640" cy="2715840"/>
            <a:chOff x="6562080" y="4142160"/>
            <a:chExt cx="3230640" cy="2715840"/>
          </a:xfrm>
        </p:grpSpPr>
        <p:sp>
          <p:nvSpPr>
            <p:cNvPr id="225" name="Line 14"/>
            <p:cNvSpPr/>
            <p:nvPr/>
          </p:nvSpPr>
          <p:spPr>
            <a:xfrm flipH="1">
              <a:off x="7064640" y="4560840"/>
              <a:ext cx="2244600" cy="1943640"/>
            </a:xfrm>
            <a:prstGeom prst="line">
              <a:avLst/>
            </a:prstGeom>
            <a:ln w="9360">
              <a:solidFill>
                <a:srgbClr val="000000"/>
              </a:solidFill>
              <a:custDash>
                <a:ds d="400000" sp="300000"/>
              </a:custDash>
              <a:round/>
            </a:ln>
          </p:spPr>
          <p:style>
            <a:lnRef idx="0"/>
            <a:fillRef idx="0"/>
            <a:effectRef idx="0"/>
            <a:fontRef idx="minor"/>
          </p:style>
        </p:sp>
        <p:sp>
          <p:nvSpPr>
            <p:cNvPr id="226" name="Line 15"/>
            <p:cNvSpPr/>
            <p:nvPr/>
          </p:nvSpPr>
          <p:spPr>
            <a:xfrm>
              <a:off x="8263440" y="4142160"/>
              <a:ext cx="560160" cy="551520"/>
            </a:xfrm>
            <a:prstGeom prst="line">
              <a:avLst/>
            </a:prstGeom>
            <a:ln w="19080">
              <a:solidFill>
                <a:srgbClr val="000000"/>
              </a:solidFill>
              <a:round/>
              <a:tailEnd len="med" type="triangle" w="med"/>
            </a:ln>
          </p:spPr>
          <p:style>
            <a:lnRef idx="0"/>
            <a:fillRef idx="0"/>
            <a:effectRef idx="0"/>
            <a:fontRef idx="minor"/>
          </p:style>
        </p:sp>
        <p:sp>
          <p:nvSpPr>
            <p:cNvPr id="227" name="Line 16"/>
            <p:cNvSpPr/>
            <p:nvPr/>
          </p:nvSpPr>
          <p:spPr>
            <a:xfrm>
              <a:off x="7224840" y="5009400"/>
              <a:ext cx="558720" cy="550800"/>
            </a:xfrm>
            <a:prstGeom prst="line">
              <a:avLst/>
            </a:prstGeom>
            <a:ln w="19080">
              <a:solidFill>
                <a:srgbClr val="000000"/>
              </a:solidFill>
              <a:round/>
              <a:tailEnd len="med" type="triangle" w="med"/>
            </a:ln>
          </p:spPr>
          <p:style>
            <a:lnRef idx="0"/>
            <a:fillRef idx="0"/>
            <a:effectRef idx="0"/>
            <a:fontRef idx="minor"/>
          </p:style>
        </p:sp>
        <p:sp>
          <p:nvSpPr>
            <p:cNvPr id="228" name="Line 17"/>
            <p:cNvSpPr/>
            <p:nvPr/>
          </p:nvSpPr>
          <p:spPr>
            <a:xfrm flipH="1" flipV="1">
              <a:off x="8183520" y="5953680"/>
              <a:ext cx="559080" cy="550800"/>
            </a:xfrm>
            <a:prstGeom prst="line">
              <a:avLst/>
            </a:prstGeom>
            <a:ln w="19080">
              <a:solidFill>
                <a:srgbClr val="000000"/>
              </a:solidFill>
              <a:round/>
              <a:tailEnd len="med" type="triangle" w="med"/>
            </a:ln>
          </p:spPr>
          <p:style>
            <a:lnRef idx="0"/>
            <a:fillRef idx="0"/>
            <a:effectRef idx="0"/>
            <a:fontRef idx="minor"/>
          </p:style>
        </p:sp>
        <p:sp>
          <p:nvSpPr>
            <p:cNvPr id="229" name="Line 18"/>
            <p:cNvSpPr/>
            <p:nvPr/>
          </p:nvSpPr>
          <p:spPr>
            <a:xfrm flipH="1" flipV="1">
              <a:off x="9140760" y="5086800"/>
              <a:ext cx="560160" cy="551520"/>
            </a:xfrm>
            <a:prstGeom prst="line">
              <a:avLst/>
            </a:prstGeom>
            <a:ln w="19080">
              <a:solidFill>
                <a:srgbClr val="000000"/>
              </a:solidFill>
              <a:round/>
              <a:tailEnd len="med" type="triangle" w="med"/>
            </a:ln>
          </p:spPr>
          <p:style>
            <a:lnRef idx="0"/>
            <a:fillRef idx="0"/>
            <a:effectRef idx="0"/>
            <a:fontRef idx="minor"/>
          </p:style>
        </p:sp>
        <p:grpSp>
          <p:nvGrpSpPr>
            <p:cNvPr id="230" name="Group 19"/>
            <p:cNvGrpSpPr/>
            <p:nvPr/>
          </p:nvGrpSpPr>
          <p:grpSpPr>
            <a:xfrm>
              <a:off x="6562080" y="4294080"/>
              <a:ext cx="729720" cy="2238120"/>
              <a:chOff x="6562080" y="4294080"/>
              <a:chExt cx="729720" cy="2238120"/>
            </a:xfrm>
          </p:grpSpPr>
          <p:sp>
            <p:nvSpPr>
              <p:cNvPr id="231" name="Line 20"/>
              <p:cNvSpPr/>
              <p:nvPr/>
            </p:nvSpPr>
            <p:spPr>
              <a:xfrm flipV="1">
                <a:off x="6917760" y="4562280"/>
                <a:ext cx="1080" cy="1969920"/>
              </a:xfrm>
              <a:prstGeom prst="line">
                <a:avLst/>
              </a:prstGeom>
              <a:ln w="28440">
                <a:solidFill>
                  <a:srgbClr val="000000"/>
                </a:solidFill>
                <a:round/>
                <a:tailEnd len="lg" type="arrow" w="lg"/>
              </a:ln>
            </p:spPr>
            <p:style>
              <a:lnRef idx="0"/>
              <a:fillRef idx="0"/>
              <a:effectRef idx="0"/>
              <a:fontRef idx="minor"/>
            </p:style>
          </p:sp>
          <p:sp>
            <p:nvSpPr>
              <p:cNvPr id="232" name="CustomShape 21"/>
              <p:cNvSpPr/>
              <p:nvPr/>
            </p:nvSpPr>
            <p:spPr>
              <a:xfrm>
                <a:off x="6562080" y="4294080"/>
                <a:ext cx="729720" cy="324360"/>
              </a:xfrm>
              <a:prstGeom prst="rect">
                <a:avLst/>
              </a:prstGeom>
              <a:noFill/>
              <a:ln>
                <a:noFill/>
              </a:ln>
            </p:spPr>
            <p:style>
              <a:lnRef idx="0"/>
              <a:fillRef idx="0"/>
              <a:effectRef idx="0"/>
              <a:fontRef idx="minor"/>
            </p:style>
            <p:txBody>
              <a:bodyPr lIns="50760" tIns="50760" bIns="50760"/>
              <a:p>
                <a:pPr algn="ctr">
                  <a:lnSpc>
                    <a:spcPct val="100000"/>
                  </a:lnSpc>
                  <a:spcBef>
                    <a:spcPts val="1100"/>
                  </a:spcBef>
                </a:pPr>
                <a:r>
                  <a:rPr b="0" lang="en-GB" sz="1800" spc="-1" strike="noStrike">
                    <a:solidFill>
                      <a:srgbClr val="000000"/>
                    </a:solidFill>
                    <a:latin typeface="Tahoma"/>
                    <a:ea typeface="Tahoma"/>
                  </a:rPr>
                  <a:t>N</a:t>
                </a:r>
                <a:endParaRPr b="0" lang="en-GB" sz="1800" spc="-1" strike="noStrike">
                  <a:latin typeface="Bitstream Vera Sans"/>
                </a:endParaRPr>
              </a:p>
            </p:txBody>
          </p:sp>
        </p:grpSp>
        <p:grpSp>
          <p:nvGrpSpPr>
            <p:cNvPr id="233" name="Group 22"/>
            <p:cNvGrpSpPr/>
            <p:nvPr/>
          </p:nvGrpSpPr>
          <p:grpSpPr>
            <a:xfrm>
              <a:off x="7078320" y="6532920"/>
              <a:ext cx="2642040" cy="325080"/>
              <a:chOff x="7078320" y="6532920"/>
              <a:chExt cx="2642040" cy="325080"/>
            </a:xfrm>
          </p:grpSpPr>
          <p:sp>
            <p:nvSpPr>
              <p:cNvPr id="234" name="Line 23"/>
              <p:cNvSpPr/>
              <p:nvPr/>
            </p:nvSpPr>
            <p:spPr>
              <a:xfrm>
                <a:off x="7078320" y="6688800"/>
                <a:ext cx="2155320" cy="1080"/>
              </a:xfrm>
              <a:prstGeom prst="line">
                <a:avLst/>
              </a:prstGeom>
              <a:ln w="28440">
                <a:solidFill>
                  <a:srgbClr val="000000"/>
                </a:solidFill>
                <a:round/>
                <a:tailEnd len="lg" type="arrow" w="lg"/>
              </a:ln>
            </p:spPr>
            <p:style>
              <a:lnRef idx="0"/>
              <a:fillRef idx="0"/>
              <a:effectRef idx="0"/>
              <a:fontRef idx="minor"/>
            </p:style>
          </p:sp>
          <p:sp>
            <p:nvSpPr>
              <p:cNvPr id="235" name="CustomShape 24"/>
              <p:cNvSpPr/>
              <p:nvPr/>
            </p:nvSpPr>
            <p:spPr>
              <a:xfrm>
                <a:off x="8988840" y="6532920"/>
                <a:ext cx="731520" cy="325080"/>
              </a:xfrm>
              <a:prstGeom prst="rect">
                <a:avLst/>
              </a:prstGeom>
              <a:noFill/>
              <a:ln>
                <a:noFill/>
              </a:ln>
            </p:spPr>
            <p:style>
              <a:lnRef idx="0"/>
              <a:fillRef idx="0"/>
              <a:effectRef idx="0"/>
              <a:fontRef idx="minor"/>
            </p:style>
            <p:txBody>
              <a:bodyPr lIns="50760" tIns="50760" bIns="50760"/>
              <a:p>
                <a:pPr algn="ctr">
                  <a:lnSpc>
                    <a:spcPct val="100000"/>
                  </a:lnSpc>
                  <a:spcBef>
                    <a:spcPts val="1100"/>
                  </a:spcBef>
                </a:pPr>
                <a:r>
                  <a:rPr b="0" lang="en-GB" sz="1800" spc="-1" strike="noStrike">
                    <a:solidFill>
                      <a:srgbClr val="000000"/>
                    </a:solidFill>
                    <a:latin typeface="Tahoma"/>
                    <a:ea typeface="Tahoma"/>
                  </a:rPr>
                  <a:t>Z</a:t>
                </a:r>
                <a:endParaRPr b="0" lang="en-GB" sz="1800" spc="-1" strike="noStrike">
                  <a:latin typeface="Bitstream Vera Sans"/>
                </a:endParaRPr>
              </a:p>
            </p:txBody>
          </p:sp>
        </p:grpSp>
        <p:sp>
          <p:nvSpPr>
            <p:cNvPr id="236" name="CustomShape 25"/>
            <p:cNvSpPr/>
            <p:nvPr/>
          </p:nvSpPr>
          <p:spPr>
            <a:xfrm rot="19080000">
              <a:off x="7675560" y="5295240"/>
              <a:ext cx="1512720" cy="236520"/>
            </a:xfrm>
            <a:custGeom>
              <a:avLst/>
              <a:gdLst/>
              <a:ahLst/>
              <a:rect l="l" t="t" r="r" b="b"/>
              <a:pathLst>
                <a:path w="21600" h="21600">
                  <a:moveTo>
                    <a:pt x="0" y="0"/>
                  </a:moveTo>
                  <a:lnTo>
                    <a:pt x="21561" y="1474"/>
                  </a:lnTo>
                  <a:lnTo>
                    <a:pt x="21600" y="21600"/>
                  </a:lnTo>
                  <a:lnTo>
                    <a:pt x="39" y="20126"/>
                  </a:lnTo>
                  <a:close/>
                  <a:moveTo>
                    <a:pt x="0" y="0"/>
                  </a:moveTo>
                </a:path>
              </a:pathLst>
            </a:custGeom>
            <a:noFill/>
            <a:ln>
              <a:noFill/>
            </a:ln>
          </p:spPr>
          <p:style>
            <a:lnRef idx="0"/>
            <a:fillRef idx="0"/>
            <a:effectRef idx="0"/>
            <a:fontRef idx="minor"/>
          </p:style>
          <p:txBody>
            <a:bodyPr lIns="50760" tIns="50760" bIns="50760"/>
            <a:p>
              <a:pPr algn="ctr">
                <a:lnSpc>
                  <a:spcPct val="100000"/>
                </a:lnSpc>
                <a:spcBef>
                  <a:spcPts val="748"/>
                </a:spcBef>
              </a:pPr>
              <a:r>
                <a:rPr b="0" lang="en-GB" sz="1200" spc="-1" strike="noStrike">
                  <a:solidFill>
                    <a:srgbClr val="000000"/>
                  </a:solidFill>
                  <a:latin typeface="Times New Roman"/>
                  <a:ea typeface="Times New Roman"/>
                </a:rPr>
                <a:t>valley of stability</a:t>
              </a:r>
              <a:endParaRPr b="0" lang="en-GB" sz="1200" spc="-1" strike="noStrike">
                <a:latin typeface="Bitstream Vera Sans"/>
              </a:endParaRPr>
            </a:p>
          </p:txBody>
        </p:sp>
        <p:sp>
          <p:nvSpPr>
            <p:cNvPr id="237" name="CustomShape 26"/>
            <p:cNvSpPr/>
            <p:nvPr/>
          </p:nvSpPr>
          <p:spPr>
            <a:xfrm>
              <a:off x="7224840" y="4535280"/>
              <a:ext cx="1528560" cy="563760"/>
            </a:xfrm>
            <a:prstGeom prst="rect">
              <a:avLst/>
            </a:prstGeom>
            <a:noFill/>
            <a:ln>
              <a:noFill/>
            </a:ln>
          </p:spPr>
          <p:style>
            <a:lnRef idx="0"/>
            <a:fillRef idx="0"/>
            <a:effectRef idx="0"/>
            <a:fontRef idx="minor"/>
          </p:style>
          <p:txBody>
            <a:bodyPr lIns="50760" tIns="50760" bIns="50760"/>
            <a:p>
              <a:pPr algn="ctr">
                <a:lnSpc>
                  <a:spcPct val="100000"/>
                </a:lnSpc>
                <a:spcBef>
                  <a:spcPts val="748"/>
                </a:spcBef>
              </a:pPr>
              <a:r>
                <a:rPr b="0" lang="en-GB" sz="1200" spc="-1" strike="noStrike">
                  <a:solidFill>
                    <a:srgbClr val="000000"/>
                  </a:solidFill>
                  <a:latin typeface="Times New Roman"/>
                  <a:ea typeface="Times New Roman"/>
                </a:rPr>
                <a:t>unstable to β- decay</a:t>
              </a:r>
              <a:endParaRPr b="0" lang="en-GB" sz="1200" spc="-1" strike="noStrike">
                <a:latin typeface="Bitstream Vera Sans"/>
              </a:endParaRPr>
            </a:p>
          </p:txBody>
        </p:sp>
        <p:sp>
          <p:nvSpPr>
            <p:cNvPr id="238" name="CustomShape 27"/>
            <p:cNvSpPr/>
            <p:nvPr/>
          </p:nvSpPr>
          <p:spPr>
            <a:xfrm>
              <a:off x="8263800" y="5560560"/>
              <a:ext cx="1528920" cy="400320"/>
            </a:xfrm>
            <a:prstGeom prst="rect">
              <a:avLst/>
            </a:prstGeom>
            <a:noFill/>
            <a:ln>
              <a:noFill/>
            </a:ln>
          </p:spPr>
          <p:style>
            <a:lnRef idx="0"/>
            <a:fillRef idx="0"/>
            <a:effectRef idx="0"/>
            <a:fontRef idx="minor"/>
          </p:style>
          <p:txBody>
            <a:bodyPr lIns="50760" tIns="50760" bIns="50760"/>
            <a:p>
              <a:pPr algn="ctr">
                <a:lnSpc>
                  <a:spcPct val="100000"/>
                </a:lnSpc>
                <a:spcBef>
                  <a:spcPts val="748"/>
                </a:spcBef>
              </a:pPr>
              <a:r>
                <a:rPr b="0" lang="en-GB" sz="1200" spc="-1" strike="noStrike">
                  <a:solidFill>
                    <a:srgbClr val="000000"/>
                  </a:solidFill>
                  <a:latin typeface="Times New Roman"/>
                  <a:ea typeface="Times New Roman"/>
                </a:rPr>
                <a:t> </a:t>
              </a:r>
              <a:endParaRPr b="0" lang="en-GB" sz="1200" spc="-1" strike="noStrike">
                <a:latin typeface="Bitstream Vera Sans"/>
              </a:endParaRPr>
            </a:p>
            <a:p>
              <a:pPr algn="ctr">
                <a:lnSpc>
                  <a:spcPct val="100000"/>
                </a:lnSpc>
                <a:spcBef>
                  <a:spcPts val="748"/>
                </a:spcBef>
              </a:pPr>
              <a:r>
                <a:rPr b="0" lang="en-GB" sz="1200" spc="-1" strike="noStrike">
                  <a:solidFill>
                    <a:srgbClr val="000000"/>
                  </a:solidFill>
                  <a:latin typeface="Times New Roman"/>
                  <a:ea typeface="Times New Roman"/>
                </a:rPr>
                <a:t>unstable to  β+ decay  (or e- capture)  </a:t>
              </a:r>
              <a:br/>
              <a:r>
                <a:rPr b="0" lang="en-GB" sz="1200" spc="-1" strike="noStrike">
                  <a:solidFill>
                    <a:srgbClr val="000000"/>
                  </a:solidFill>
                  <a:latin typeface="Times New Roman"/>
                </a:rPr>
                <a:t> </a:t>
              </a:r>
              <a:endParaRPr b="0" lang="en-GB" sz="1200" spc="-1" strike="noStrike">
                <a:latin typeface="Bitstream Vera Sans"/>
              </a:endParaRPr>
            </a:p>
          </p:txBody>
        </p:sp>
      </p:grpSp>
      <p:sp>
        <p:nvSpPr>
          <p:cNvPr id="239" name="Line 28"/>
          <p:cNvSpPr/>
          <p:nvPr/>
        </p:nvSpPr>
        <p:spPr>
          <a:xfrm>
            <a:off x="914400" y="2971800"/>
            <a:ext cx="3126960" cy="2925000"/>
          </a:xfrm>
          <a:prstGeom prst="line">
            <a:avLst/>
          </a:prstGeom>
          <a:ln w="54720">
            <a:solidFill>
              <a:srgbClr val="0000ff"/>
            </a:solidFill>
            <a:round/>
          </a:ln>
        </p:spPr>
        <p:style>
          <a:lnRef idx="0"/>
          <a:fillRef idx="0"/>
          <a:effectRef idx="0"/>
          <a:fontRef idx="minor"/>
        </p:style>
      </p:sp>
      <p:sp>
        <p:nvSpPr>
          <p:cNvPr id="240" name="Line 29"/>
          <p:cNvSpPr/>
          <p:nvPr/>
        </p:nvSpPr>
        <p:spPr>
          <a:xfrm>
            <a:off x="2286000" y="4692600"/>
            <a:ext cx="228600" cy="228600"/>
          </a:xfrm>
          <a:prstGeom prst="line">
            <a:avLst/>
          </a:prstGeom>
          <a:ln w="36720">
            <a:solidFill>
              <a:srgbClr val="0000ff"/>
            </a:solidFill>
            <a:custDash>
              <a:ds d="0" sp="0"/>
              <a:ds d="0" sp="0"/>
            </a:custDash>
            <a:round/>
          </a:ln>
        </p:spPr>
        <p:style>
          <a:lnRef idx="0"/>
          <a:fillRef idx="0"/>
          <a:effectRef idx="0"/>
          <a:fontRef idx="minor"/>
        </p:style>
      </p:sp>
      <p:sp>
        <p:nvSpPr>
          <p:cNvPr id="241" name="Line 30"/>
          <p:cNvSpPr/>
          <p:nvPr/>
        </p:nvSpPr>
        <p:spPr>
          <a:xfrm flipH="1">
            <a:off x="2514600" y="4692600"/>
            <a:ext cx="228600" cy="228600"/>
          </a:xfrm>
          <a:prstGeom prst="line">
            <a:avLst/>
          </a:prstGeom>
          <a:ln w="36720">
            <a:solidFill>
              <a:srgbClr val="0000ff"/>
            </a:solidFill>
            <a:custDash>
              <a:ds d="0" sp="0"/>
              <a:ds d="0" sp="0"/>
            </a:custDash>
            <a:round/>
          </a:ln>
        </p:spPr>
        <p:style>
          <a:lnRef idx="0"/>
          <a:fillRef idx="0"/>
          <a:effectRef idx="0"/>
          <a:fontRef idx="minor"/>
        </p:style>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TextShape 1"/>
          <p:cNvSpPr txBox="1"/>
          <p:nvPr/>
        </p:nvSpPr>
        <p:spPr>
          <a:xfrm>
            <a:off x="504000" y="139680"/>
            <a:ext cx="9071640" cy="1008000"/>
          </a:xfrm>
          <a:prstGeom prst="rect">
            <a:avLst/>
          </a:prstGeom>
          <a:solidFill>
            <a:srgbClr val="00ffff"/>
          </a:solidFill>
          <a:ln w="54720">
            <a:noFill/>
          </a:ln>
        </p:spPr>
        <p:txBody>
          <a:bodyPr lIns="0" rIns="0" tIns="0" bIns="0" anchor="ctr"/>
          <a:p>
            <a:pPr algn="ctr"/>
            <a:r>
              <a:rPr b="0" lang="en-GB" sz="3600" spc="-1" strike="noStrike">
                <a:latin typeface="Bitstream Vera Sans"/>
              </a:rPr>
              <a:t>ΠΡΟΣΟΧΗ #2) </a:t>
            </a:r>
            <a:r>
              <a:rPr b="0" lang="en-GB" sz="3200" spc="-1" strike="noStrike">
                <a:latin typeface="Bitstream Vera Sans"/>
                <a:ea typeface="Bitstream Vera Sans"/>
              </a:rPr>
              <a:t>Σχετικά με τις κινητικές ενέργεις των προΐόντων μιας διάσπασης:</a:t>
            </a:r>
            <a:endParaRPr b="0" lang="en-GB" sz="3200" spc="-1" strike="noStrike">
              <a:latin typeface="Bitstream Vera Sans"/>
            </a:endParaRPr>
          </a:p>
        </p:txBody>
      </p:sp>
      <p:sp>
        <p:nvSpPr>
          <p:cNvPr id="564" name="TextShape 2"/>
          <p:cNvSpPr txBox="1"/>
          <p:nvPr/>
        </p:nvSpPr>
        <p:spPr>
          <a:xfrm>
            <a:off x="360000" y="1238400"/>
            <a:ext cx="9576000" cy="5951880"/>
          </a:xfrm>
          <a:prstGeom prst="rect">
            <a:avLst/>
          </a:prstGeom>
          <a:noFill/>
          <a:ln>
            <a:noFill/>
          </a:ln>
        </p:spPr>
        <p:txBody>
          <a:bodyPr lIns="0" rIns="0" tIns="0" bIns="0"/>
          <a:p>
            <a:pPr marL="685800" indent="-228600">
              <a:spcAft>
                <a:spcPts val="1417"/>
              </a:spcAft>
              <a:buClr>
                <a:srgbClr val="000000"/>
              </a:buClr>
              <a:buSzPct val="45000"/>
              <a:buFont typeface="Wingdings" charset="2"/>
              <a:buChar char=""/>
            </a:pPr>
            <a:r>
              <a:rPr b="0" lang="en-GB" sz="2200" spc="-1" strike="noStrike">
                <a:solidFill>
                  <a:srgbClr val="0000ff"/>
                </a:solidFill>
                <a:latin typeface="Bitstream Vera Sans"/>
              </a:rPr>
              <a:t>Στην περίτωση της αλφα διάσπασης</a:t>
            </a:r>
            <a:r>
              <a:rPr b="0" lang="en-GB" sz="2200" spc="-1" strike="noStrike">
                <a:latin typeface="Bitstream Vera Sans"/>
              </a:rPr>
              <a:t> είναι </a:t>
            </a:r>
            <a:endParaRPr b="0" lang="en-GB" sz="2200" spc="-1" strike="noStrike">
              <a:latin typeface="Bitstream Vera Sans"/>
            </a:endParaRPr>
          </a:p>
          <a:p>
            <a:pPr marL="685800" indent="-228600">
              <a:spcAft>
                <a:spcPts val="1417"/>
              </a:spcAft>
              <a:buClr>
                <a:srgbClr val="000000"/>
              </a:buClr>
              <a:buSzPct val="45000"/>
              <a:buFont typeface="Wingdings" charset="2"/>
              <a:buChar char=""/>
            </a:pPr>
            <a:r>
              <a:rPr b="0" lang="en-GB" sz="2200" spc="-1" strike="noStrike">
                <a:latin typeface="Bitstream Vera Sans"/>
              </a:rPr>
              <a:t>Τα =Q * Μ</a:t>
            </a:r>
            <a:r>
              <a:rPr b="0" lang="en-GB" sz="2200" spc="-1" strike="noStrike" baseline="-101000">
                <a:latin typeface="Bitstream Vera Sans"/>
              </a:rPr>
              <a:t>θυγατρικού</a:t>
            </a:r>
            <a:r>
              <a:rPr b="0" lang="en-GB" sz="2200" spc="-1" strike="noStrike">
                <a:latin typeface="Bitstream Vera Sans"/>
              </a:rPr>
              <a:t> / (Μα + Μ</a:t>
            </a:r>
            <a:r>
              <a:rPr b="0" lang="en-GB" sz="2200" spc="-1" strike="noStrike" baseline="-101000">
                <a:latin typeface="Bitstream Vera Sans"/>
              </a:rPr>
              <a:t>θυγατρικού</a:t>
            </a:r>
            <a:r>
              <a:rPr b="0" lang="en-GB" sz="2200" spc="-1" strike="noStrike">
                <a:latin typeface="Bitstream Vera Sans"/>
              </a:rPr>
              <a:t>), ενώ </a:t>
            </a:r>
            <a:endParaRPr b="0" lang="en-GB" sz="2200" spc="-1" strike="noStrike">
              <a:latin typeface="Bitstream Vera Sans"/>
            </a:endParaRPr>
          </a:p>
          <a:p>
            <a:pPr marL="685800" indent="-228600">
              <a:spcAft>
                <a:spcPts val="1417"/>
              </a:spcAft>
              <a:buClr>
                <a:srgbClr val="000000"/>
              </a:buClr>
              <a:buSzPct val="45000"/>
              <a:buFont typeface="Wingdings" charset="2"/>
              <a:buChar char=""/>
            </a:pPr>
            <a:r>
              <a:rPr b="0" lang="en-GB" sz="2200" spc="-1" strike="noStrike">
                <a:latin typeface="Bitstream Vera Sans"/>
              </a:rPr>
              <a:t>Τ</a:t>
            </a:r>
            <a:r>
              <a:rPr b="0" lang="en-GB" sz="2200" spc="-1" strike="noStrike" baseline="-101000">
                <a:latin typeface="Bitstream Vera Sans"/>
              </a:rPr>
              <a:t>θυγατρικού</a:t>
            </a:r>
            <a:r>
              <a:rPr b="0" lang="en-GB" sz="2200" spc="-1" strike="noStrike">
                <a:latin typeface="Bitstream Vera Sans"/>
              </a:rPr>
              <a:t> = Q * Μα/((Μα + Μ</a:t>
            </a:r>
            <a:r>
              <a:rPr b="0" lang="en-GB" sz="2200" spc="-1" strike="noStrike" baseline="-101000">
                <a:latin typeface="Bitstream Vera Sans"/>
              </a:rPr>
              <a:t>θυγατρικού</a:t>
            </a:r>
            <a:r>
              <a:rPr b="0" lang="en-GB" sz="2200" spc="-1" strike="noStrike">
                <a:latin typeface="Bitstream Vera Sans"/>
              </a:rPr>
              <a:t>), </a:t>
            </a:r>
            <a:endParaRPr b="0" lang="en-GB" sz="2200" spc="-1" strike="noStrike">
              <a:latin typeface="Bitstream Vera Sans"/>
            </a:endParaRPr>
          </a:p>
          <a:p>
            <a:pPr marL="685800" indent="-228600">
              <a:spcAft>
                <a:spcPts val="1417"/>
              </a:spcAft>
              <a:buClr>
                <a:srgbClr val="000000"/>
              </a:buClr>
              <a:buSzPct val="45000"/>
              <a:buFont typeface="Wingdings" charset="2"/>
              <a:buChar char=""/>
            </a:pPr>
            <a:r>
              <a:rPr b="0" lang="en-GB" sz="2200" spc="-1" strike="noStrike">
                <a:latin typeface="Bitstream Vera Sans"/>
              </a:rPr>
              <a:t>οπότε αφού στις δισπάσεις αλφα έχουμε ότι ο μητρικός  και ο θυγατρικός  πυρήνας είναι πάνω από 210+ συνήθως  τότε είναι ΟΚ που λέμε ότι</a:t>
            </a:r>
            <a:r>
              <a:rPr b="0" lang="en-GB" sz="2200" spc="-1" strike="noStrike">
                <a:solidFill>
                  <a:srgbClr val="ff0000"/>
                </a:solidFill>
                <a:latin typeface="Bitstream Vera Sans"/>
              </a:rPr>
              <a:t> το Τα είναι περίπου όλο το Q της αντίδρασης/διάσπασης.</a:t>
            </a:r>
            <a:r>
              <a:rPr b="0" lang="en-GB" sz="2200" spc="-1" strike="noStrike">
                <a:latin typeface="Bitstream Vera Sans"/>
              </a:rPr>
              <a:t> </a:t>
            </a:r>
            <a:endParaRPr b="0" lang="en-GB" sz="2200" spc="-1" strike="noStrike">
              <a:latin typeface="Bitstream Vera Sans"/>
            </a:endParaRPr>
          </a:p>
          <a:p>
            <a:pPr marL="457200" indent="-228600">
              <a:spcAft>
                <a:spcPts val="1417"/>
              </a:spcAft>
              <a:buClr>
                <a:srgbClr val="000000"/>
              </a:buClr>
              <a:buSzPct val="45000"/>
              <a:buFont typeface="Wingdings" charset="2"/>
              <a:buChar char=""/>
            </a:pPr>
            <a:r>
              <a:rPr b="0" lang="en-GB" sz="2200" spc="-1" strike="noStrike">
                <a:solidFill>
                  <a:srgbClr val="ff0000"/>
                </a:solidFill>
                <a:latin typeface="Bitstream Vera Sans"/>
              </a:rPr>
              <a:t>Αν έχουμε όμως τρία προϊόντα</a:t>
            </a:r>
            <a:r>
              <a:rPr b="0" lang="en-GB" sz="2200" spc="-1" strike="noStrike">
                <a:latin typeface="Bitstream Vera Sans"/>
              </a:rPr>
              <a:t>, τότε </a:t>
            </a:r>
            <a:r>
              <a:rPr b="0" lang="en-GB" sz="2200" spc="-1" strike="noStrike">
                <a:solidFill>
                  <a:srgbClr val="0000ff"/>
                </a:solidFill>
                <a:latin typeface="Bitstream Vera Sans"/>
              </a:rPr>
              <a:t>αυτά μοιράζονται τη διαθέσιμη ενέργεια  με διαφορετικό τρόπο κάθε φορά</a:t>
            </a:r>
            <a:r>
              <a:rPr b="0" lang="en-GB" sz="2200" spc="-1" strike="noStrike">
                <a:latin typeface="Bitstream Vera Sans"/>
              </a:rPr>
              <a:t>, κι έτσι </a:t>
            </a:r>
            <a:r>
              <a:rPr b="0" lang="en-GB" sz="2200" spc="-1" strike="noStrike">
                <a:solidFill>
                  <a:srgbClr val="ff0000"/>
                </a:solidFill>
                <a:latin typeface="Bitstream Vera Sans"/>
              </a:rPr>
              <a:t>αν παρατηρήσουμε πολλές  διασπάσεις, τότε θα δούμε μιά ολόκληρη κατανομή για τις κινητικές τους ενέργειες.</a:t>
            </a:r>
            <a:r>
              <a:rPr b="0" lang="en-GB" sz="2200" spc="-1" strike="noStrike">
                <a:latin typeface="Bitstream Vera Sans"/>
              </a:rPr>
              <a:t> </a:t>
            </a:r>
            <a:endParaRPr b="0" lang="en-GB" sz="2200" spc="-1" strike="noStrike">
              <a:latin typeface="Bitstream Vera Sans"/>
            </a:endParaRPr>
          </a:p>
          <a:p>
            <a:r>
              <a:rPr b="0" lang="en-GB" sz="2200" spc="-1" strike="noStrike">
                <a:latin typeface="Bitstream Vera Sans"/>
              </a:rPr>
              <a:t>Έτσι </a:t>
            </a:r>
            <a:r>
              <a:rPr b="0" lang="en-GB" sz="2200" spc="-1" strike="noStrike">
                <a:solidFill>
                  <a:srgbClr val="0000ff"/>
                </a:solidFill>
                <a:latin typeface="Bitstream Vera Sans"/>
              </a:rPr>
              <a:t>η κινητική ενέργεια των ηλετρονίων στις β-διασπάσεις παίρνει τιμές </a:t>
            </a:r>
            <a:r>
              <a:rPr b="1" lang="en-GB" sz="2200" spc="-1" strike="noStrike">
                <a:solidFill>
                  <a:srgbClr val="0000ff"/>
                </a:solidFill>
                <a:latin typeface="Bitstream Vera Sans"/>
              </a:rPr>
              <a:t>από  0 έως Q</a:t>
            </a:r>
            <a:r>
              <a:rPr b="0" lang="en-GB" sz="2200" spc="-1" strike="noStrike">
                <a:solidFill>
                  <a:srgbClr val="0000ff"/>
                </a:solidFill>
                <a:latin typeface="Bitstream Vera Sans"/>
              </a:rPr>
              <a:t>. </a:t>
            </a:r>
            <a:r>
              <a:rPr b="0" i="1" lang="en-GB" sz="2200" spc="-1" strike="noStrike">
                <a:latin typeface="Bitstream Vera Sans"/>
              </a:rPr>
              <a:t>(Αν το νετρίνο έχει μάζα m</a:t>
            </a:r>
            <a:r>
              <a:rPr b="0" i="1" lang="en-GB" sz="2200" spc="-1" strike="noStrike" baseline="-101000">
                <a:latin typeface="Bitstream Vera Sans"/>
              </a:rPr>
              <a:t>ν</a:t>
            </a:r>
            <a:r>
              <a:rPr b="0" i="1" lang="en-GB" sz="2200" spc="-1" strike="noStrike">
                <a:latin typeface="Bitstream Vera Sans"/>
              </a:rPr>
              <a:t> , η κινητική του ηλεκτρονίου φτάνει μέχρι Q -  m</a:t>
            </a:r>
            <a:r>
              <a:rPr b="0" i="1" lang="en-GB" sz="2200" spc="-1" strike="noStrike" baseline="-101000">
                <a:latin typeface="Bitstream Vera Sans"/>
              </a:rPr>
              <a:t>ν</a:t>
            </a:r>
            <a:r>
              <a:rPr b="0" i="1" lang="en-GB" sz="2200" spc="-1" strike="noStrike">
                <a:latin typeface="Bitstream Vera Sans"/>
              </a:rPr>
              <a:t> , το πολύ). </a:t>
            </a:r>
            <a:endParaRPr b="0" lang="en-GB" sz="2200" spc="-1" strike="noStrike">
              <a:latin typeface="Bitstream Vera Sans"/>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lnSpc>
                <a:spcPct val="98000"/>
              </a:lnSpc>
              <a:buClr>
                <a:srgbClr val="000000"/>
              </a:buClr>
              <a:buSzPct val="45000"/>
              <a:buFont typeface="Wingdings" charset="2"/>
              <a:buChar char=""/>
            </a:pPr>
            <a:r>
              <a:rPr b="0" lang="en-GB" sz="3200" spc="-1" strike="noStrike">
                <a:solidFill>
                  <a:srgbClr val="ff0000"/>
                </a:solidFill>
                <a:latin typeface="Bitstream Vera Sans"/>
              </a:rPr>
              <a:t>Άσκηση 1</a:t>
            </a:r>
            <a:endParaRPr b="0" lang="en-GB" sz="3200" spc="-1" strike="noStrike">
              <a:latin typeface="Bitstream Vera Sans"/>
            </a:endParaRPr>
          </a:p>
        </p:txBody>
      </p:sp>
      <p:sp>
        <p:nvSpPr>
          <p:cNvPr id="566" name="CustomShape 2"/>
          <p:cNvSpPr/>
          <p:nvPr/>
        </p:nvSpPr>
        <p:spPr>
          <a:xfrm>
            <a:off x="204840" y="929880"/>
            <a:ext cx="9731160" cy="3514680"/>
          </a:xfrm>
          <a:custGeom>
            <a:avLst/>
            <a:gdLst/>
            <a:ahLst/>
            <a:rect l="l" t="t" r="r" b="b"/>
            <a:pathLst>
              <a:path w="21600" h="21600">
                <a:moveTo>
                  <a:pt x="0" y="0"/>
                </a:moveTo>
                <a:lnTo>
                  <a:pt x="21600" y="0"/>
                </a:lnTo>
                <a:lnTo>
                  <a:pt x="21600" y="21600"/>
                </a:lnTo>
                <a:lnTo>
                  <a:pt x="0" y="21600"/>
                </a:lnTo>
                <a:lnTo>
                  <a:pt x="0" y="0"/>
                </a:lnTo>
                <a:close/>
              </a:path>
            </a:pathLst>
          </a:custGeom>
          <a:solidFill>
            <a:srgbClr val="e6ff00"/>
          </a:solidFill>
          <a:ln>
            <a:noFill/>
          </a:ln>
        </p:spPr>
        <p:style>
          <a:lnRef idx="0"/>
          <a:fillRef idx="0"/>
          <a:effectRef idx="0"/>
          <a:fontRef idx="minor"/>
        </p:style>
        <p:txBody>
          <a:bodyPr wrap="none" lIns="90000" rIns="90000" tIns="64440" bIns="45000"/>
          <a:p>
            <a:pPr>
              <a:lnSpc>
                <a:spcPct val="93000"/>
              </a:lnSpc>
            </a:pPr>
            <a:r>
              <a:rPr b="0" lang="el-GR" sz="2200" spc="-1" strike="noStrike">
                <a:solidFill>
                  <a:srgbClr val="000000"/>
                </a:solidFill>
                <a:latin typeface="Times New Roman"/>
                <a:ea typeface="DejaVu Sans"/>
              </a:rPr>
              <a:t>Το ισότοπο του άνθρακα </a:t>
            </a:r>
            <a:r>
              <a:rPr b="0" lang="el-GR" sz="2200" spc="-1" strike="noStrike" baseline="46000">
                <a:solidFill>
                  <a:srgbClr val="000000"/>
                </a:solidFill>
                <a:latin typeface="Times New Roman"/>
                <a:ea typeface="DejaVu Sans"/>
              </a:rPr>
              <a:t>14</a:t>
            </a:r>
            <a:r>
              <a:rPr b="0" lang="el-GR" sz="2200" spc="-1" strike="noStrike" baseline="-46000">
                <a:solidFill>
                  <a:srgbClr val="000000"/>
                </a:solidFill>
                <a:latin typeface="Times New Roman"/>
                <a:ea typeface="DejaVu Sans"/>
              </a:rPr>
              <a:t>6</a:t>
            </a:r>
            <a:r>
              <a:rPr b="0" lang="el-GR" sz="2200" spc="-1" strike="noStrike">
                <a:solidFill>
                  <a:srgbClr val="000000"/>
                </a:solidFill>
                <a:latin typeface="Times New Roman"/>
                <a:ea typeface="DejaVu Sans"/>
              </a:rPr>
              <a:t>C παράγεται από πυρηνικές αντιδράσεις των </a:t>
            </a:r>
            <a:endParaRPr b="0" lang="en-GB" sz="2200" spc="-1" strike="noStrike">
              <a:latin typeface="Bitstream Vera Sans"/>
            </a:endParaRPr>
          </a:p>
          <a:p>
            <a:pPr>
              <a:lnSpc>
                <a:spcPct val="93000"/>
              </a:lnSpc>
            </a:pPr>
            <a:r>
              <a:rPr b="0" lang="el-GR" sz="2200" spc="-1" strike="noStrike">
                <a:solidFill>
                  <a:srgbClr val="000000"/>
                </a:solidFill>
                <a:latin typeface="Times New Roman"/>
                <a:ea typeface="DejaVu Sans"/>
              </a:rPr>
              <a:t>κοσμικών ακτίνων στην ατμόσφαιρα. Διασπάται δίνοντας </a:t>
            </a:r>
            <a:r>
              <a:rPr b="0" lang="el-GR" sz="2200" spc="-1" strike="noStrike" baseline="46000">
                <a:solidFill>
                  <a:srgbClr val="000000"/>
                </a:solidFill>
                <a:latin typeface="Times New Roman"/>
                <a:ea typeface="DejaVu Sans"/>
              </a:rPr>
              <a:t>14</a:t>
            </a:r>
            <a:r>
              <a:rPr b="0" lang="el-GR" sz="2200" spc="-1" strike="noStrike" baseline="-46000">
                <a:solidFill>
                  <a:srgbClr val="000000"/>
                </a:solidFill>
                <a:latin typeface="Times New Roman"/>
                <a:ea typeface="DejaVu Sans"/>
              </a:rPr>
              <a:t>7</a:t>
            </a:r>
            <a:r>
              <a:rPr b="0" lang="el-GR" sz="2200" spc="-1" strike="noStrike">
                <a:solidFill>
                  <a:srgbClr val="000000"/>
                </a:solidFill>
                <a:latin typeface="Times New Roman"/>
                <a:ea typeface="DejaVu Sans"/>
              </a:rPr>
              <a:t>N. </a:t>
            </a:r>
            <a:endParaRPr b="0" lang="en-GB" sz="2200" spc="-1" strike="noStrike">
              <a:latin typeface="Bitstream Vera Sans"/>
            </a:endParaRPr>
          </a:p>
          <a:p>
            <a:pPr>
              <a:lnSpc>
                <a:spcPct val="93000"/>
              </a:lnSpc>
            </a:pPr>
            <a:endParaRPr b="0" lang="en-GB" sz="2200" spc="-1" strike="noStrike">
              <a:latin typeface="Bitstream Vera Sans"/>
            </a:endParaRPr>
          </a:p>
          <a:p>
            <a:pPr>
              <a:lnSpc>
                <a:spcPct val="93000"/>
              </a:lnSpc>
            </a:pPr>
            <a:r>
              <a:rPr b="0" lang="el-GR" sz="2200" spc="-1" strike="noStrike">
                <a:solidFill>
                  <a:srgbClr val="000000"/>
                </a:solidFill>
                <a:latin typeface="Times New Roman"/>
                <a:ea typeface="DejaVu Sans"/>
              </a:rPr>
              <a:t>α) Τί είδους διάσπαση είναι; Δώστε την αντίδραση της διάσπασης. </a:t>
            </a:r>
            <a:endParaRPr b="0" lang="en-GB" sz="2200" spc="-1" strike="noStrike">
              <a:latin typeface="Bitstream Vera Sans"/>
            </a:endParaRPr>
          </a:p>
          <a:p>
            <a:pPr>
              <a:lnSpc>
                <a:spcPct val="93000"/>
              </a:lnSpc>
            </a:pPr>
            <a:endParaRPr b="0" lang="en-GB" sz="2200" spc="-1" strike="noStrike">
              <a:latin typeface="Bitstream Vera Sans"/>
            </a:endParaRPr>
          </a:p>
          <a:p>
            <a:pPr>
              <a:lnSpc>
                <a:spcPct val="93000"/>
              </a:lnSpc>
            </a:pPr>
            <a:r>
              <a:rPr b="0" lang="el-GR" sz="2200" spc="-1" strike="noStrike">
                <a:solidFill>
                  <a:srgbClr val="000000"/>
                </a:solidFill>
                <a:latin typeface="Times New Roman"/>
                <a:ea typeface="DejaVu Sans"/>
              </a:rPr>
              <a:t>β) Αν οι ατομικές μάζες </a:t>
            </a:r>
            <a:r>
              <a:rPr b="0" lang="el-GR" sz="2200" spc="-1" strike="noStrike" baseline="46000">
                <a:solidFill>
                  <a:srgbClr val="000000"/>
                </a:solidFill>
                <a:latin typeface="Times New Roman"/>
                <a:ea typeface="DejaVu Sans"/>
              </a:rPr>
              <a:t>14</a:t>
            </a:r>
            <a:r>
              <a:rPr b="0" lang="el-GR" sz="2200" spc="-1" strike="noStrike">
                <a:solidFill>
                  <a:srgbClr val="000000"/>
                </a:solidFill>
                <a:latin typeface="Times New Roman"/>
                <a:ea typeface="DejaVu Sans"/>
              </a:rPr>
              <a:t>C και </a:t>
            </a:r>
            <a:r>
              <a:rPr b="0" lang="el-GR" sz="2200" spc="-1" strike="noStrike" baseline="46000">
                <a:solidFill>
                  <a:srgbClr val="000000"/>
                </a:solidFill>
                <a:latin typeface="Times New Roman"/>
                <a:ea typeface="DejaVu Sans"/>
              </a:rPr>
              <a:t>14</a:t>
            </a:r>
            <a:r>
              <a:rPr b="0" lang="el-GR" sz="2200" spc="-1" strike="noStrike">
                <a:solidFill>
                  <a:srgbClr val="000000"/>
                </a:solidFill>
                <a:latin typeface="Times New Roman"/>
                <a:ea typeface="DejaVu Sans"/>
              </a:rPr>
              <a:t>Ν είναι 13044,00  MeV/c</a:t>
            </a:r>
            <a:r>
              <a:rPr b="0" lang="el-GR" sz="2200" spc="-1" strike="noStrike" baseline="33000">
                <a:solidFill>
                  <a:srgbClr val="000000"/>
                </a:solidFill>
                <a:latin typeface="Times New Roman"/>
                <a:ea typeface="DejaVu Sans"/>
              </a:rPr>
              <a:t>2</a:t>
            </a:r>
            <a:r>
              <a:rPr b="0" lang="el-GR" sz="2200" spc="-1" strike="noStrike">
                <a:solidFill>
                  <a:srgbClr val="000000"/>
                </a:solidFill>
                <a:latin typeface="Times New Roman"/>
                <a:ea typeface="DejaVu Sans"/>
              </a:rPr>
              <a:t>  και 13043,85  MeV/c</a:t>
            </a:r>
            <a:r>
              <a:rPr b="0" lang="el-GR" sz="2200" spc="-1" strike="noStrike" baseline="33000">
                <a:solidFill>
                  <a:srgbClr val="000000"/>
                </a:solidFill>
                <a:latin typeface="Times New Roman"/>
                <a:ea typeface="DejaVu Sans"/>
              </a:rPr>
              <a:t>2</a:t>
            </a:r>
            <a:endParaRPr b="0" lang="en-GB" sz="2200" spc="-1" strike="noStrike">
              <a:latin typeface="Bitstream Vera Sans"/>
            </a:endParaRPr>
          </a:p>
          <a:p>
            <a:pPr>
              <a:lnSpc>
                <a:spcPct val="93000"/>
              </a:lnSpc>
            </a:pPr>
            <a:r>
              <a:rPr b="0" lang="el-GR" sz="2200" spc="-1" strike="noStrike">
                <a:solidFill>
                  <a:srgbClr val="000000"/>
                </a:solidFill>
                <a:latin typeface="Times New Roman"/>
                <a:ea typeface="DejaVu Sans"/>
              </a:rPr>
              <a:t>     </a:t>
            </a:r>
            <a:r>
              <a:rPr b="0" lang="el-GR" sz="2200" spc="-1" strike="noStrike">
                <a:solidFill>
                  <a:srgbClr val="000000"/>
                </a:solidFill>
                <a:latin typeface="Times New Roman"/>
                <a:ea typeface="DejaVu Sans"/>
              </a:rPr>
              <a:t>αντίστοιχα, πόση είναι η ενέργεια που απελευθερώνεται κατά την αντίδραση; </a:t>
            </a:r>
            <a:endParaRPr b="0" lang="en-GB" sz="2200" spc="-1" strike="noStrike">
              <a:latin typeface="Bitstream Vera Sans"/>
            </a:endParaRPr>
          </a:p>
          <a:p>
            <a:pPr>
              <a:lnSpc>
                <a:spcPct val="93000"/>
              </a:lnSpc>
            </a:pPr>
            <a:endParaRPr b="0" lang="en-GB" sz="2200" spc="-1" strike="noStrike">
              <a:latin typeface="Bitstream Vera Sans"/>
            </a:endParaRPr>
          </a:p>
          <a:p>
            <a:pPr>
              <a:lnSpc>
                <a:spcPct val="93000"/>
              </a:lnSpc>
            </a:pPr>
            <a:r>
              <a:rPr b="0" lang="el-GR" sz="2200" spc="-1" strike="noStrike">
                <a:solidFill>
                  <a:srgbClr val="000000"/>
                </a:solidFill>
                <a:latin typeface="Times New Roman"/>
                <a:ea typeface="DejaVu Sans"/>
              </a:rPr>
              <a:t>γ) Σχεδιάστε το ενεργειακό  φάσμα των ηλεκτρονίων. </a:t>
            </a:r>
            <a:endParaRPr b="0" lang="en-GB" sz="2200" spc="-1" strike="noStrike">
              <a:latin typeface="Bitstream Vera Sans"/>
            </a:endParaRPr>
          </a:p>
        </p:txBody>
      </p:sp>
      <p:sp>
        <p:nvSpPr>
          <p:cNvPr id="567" name="CustomShape 3"/>
          <p:cNvSpPr/>
          <p:nvPr/>
        </p:nvSpPr>
        <p:spPr>
          <a:xfrm>
            <a:off x="457200" y="4595400"/>
            <a:ext cx="9144000" cy="992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Δίνονται οι μ</a:t>
            </a:r>
            <a:r>
              <a:rPr b="0" lang="en-GB" sz="2200" spc="-1" strike="noStrike">
                <a:solidFill>
                  <a:srgbClr val="000000"/>
                </a:solidFill>
                <a:latin typeface="Times New Roman"/>
                <a:ea typeface="DejaVu Sans"/>
              </a:rPr>
              <a:t>άζες: </a:t>
            </a:r>
            <a:endParaRPr b="0" lang="en-GB" sz="2200" spc="-1" strike="noStrike">
              <a:latin typeface="Bitstream Vera Sans"/>
            </a:endParaRPr>
          </a:p>
          <a:p>
            <a:pPr>
              <a:lnSpc>
                <a:spcPct val="97000"/>
              </a:lnSpc>
            </a:pPr>
            <a:r>
              <a:rPr b="0" lang="en-GB" sz="2200" spc="-1" strike="noStrike">
                <a:solidFill>
                  <a:srgbClr val="000000"/>
                </a:solidFill>
                <a:latin typeface="Bitstream Vera Sans"/>
              </a:rPr>
              <a:t>M(n) = 939.6 </a:t>
            </a:r>
            <a:r>
              <a:rPr b="0" lang="el-GR" sz="2200" spc="-1" strike="noStrike">
                <a:solidFill>
                  <a:srgbClr val="000000"/>
                </a:solidFill>
                <a:latin typeface="Times New Roman"/>
                <a:ea typeface="DejaVu Sans"/>
              </a:rPr>
              <a:t>MeV/c</a:t>
            </a:r>
            <a:r>
              <a:rPr b="0" lang="el-GR" sz="2200" spc="-1" strike="noStrike" baseline="33000">
                <a:solidFill>
                  <a:srgbClr val="000000"/>
                </a:solidFill>
                <a:latin typeface="Times New Roman"/>
                <a:ea typeface="DejaVu Sans"/>
              </a:rPr>
              <a:t>2 , </a:t>
            </a:r>
            <a:r>
              <a:rPr b="0" lang="en-GB" sz="2200" spc="-1" strike="noStrike">
                <a:solidFill>
                  <a:srgbClr val="000000"/>
                </a:solidFill>
                <a:latin typeface="Bitstream Vera Sans"/>
              </a:rPr>
              <a:t>M(p)=938,3 </a:t>
            </a:r>
            <a:r>
              <a:rPr b="0" lang="el-GR" sz="2200" spc="-1" strike="noStrike">
                <a:solidFill>
                  <a:srgbClr val="000000"/>
                </a:solidFill>
                <a:latin typeface="Times New Roman"/>
                <a:ea typeface="DejaVu Sans"/>
              </a:rPr>
              <a:t>MeV/c</a:t>
            </a:r>
            <a:r>
              <a:rPr b="0" lang="el-GR" sz="2200" spc="-1" strike="noStrike" baseline="33000">
                <a:solidFill>
                  <a:srgbClr val="000000"/>
                </a:solidFill>
                <a:latin typeface="Times New Roman"/>
                <a:ea typeface="DejaVu Sans"/>
              </a:rPr>
              <a:t>2 </a:t>
            </a:r>
            <a:r>
              <a:rPr b="0" lang="en-GB" sz="2200" spc="-1" strike="noStrike">
                <a:solidFill>
                  <a:srgbClr val="000000"/>
                </a:solidFill>
                <a:latin typeface="Bitstream Vera Sans"/>
              </a:rPr>
              <a:t>, M(e)=0,511 </a:t>
            </a:r>
            <a:r>
              <a:rPr b="0" lang="el-GR" sz="2200" spc="-1" strike="noStrike">
                <a:solidFill>
                  <a:srgbClr val="000000"/>
                </a:solidFill>
                <a:latin typeface="Times New Roman"/>
                <a:ea typeface="DejaVu Sans"/>
              </a:rPr>
              <a:t>MeV/c</a:t>
            </a:r>
            <a:r>
              <a:rPr b="0" lang="el-GR" sz="2200" spc="-1" strike="noStrike" baseline="33000">
                <a:solidFill>
                  <a:srgbClr val="000000"/>
                </a:solidFill>
                <a:latin typeface="Times New Roman"/>
                <a:ea typeface="DejaVu Sans"/>
              </a:rPr>
              <a:t>2</a:t>
            </a:r>
            <a:endParaRPr b="0" lang="en-GB" sz="2200" spc="-1" strike="noStrike">
              <a:latin typeface="Bitstream Vera Sans"/>
            </a:endParaRPr>
          </a:p>
          <a:p>
            <a:pPr>
              <a:lnSpc>
                <a:spcPct val="97000"/>
              </a:lnSpc>
            </a:pPr>
            <a:endParaRPr b="0" lang="en-GB" sz="2200" spc="-1" strike="noStrike">
              <a:latin typeface="Bitstream Vera Sans"/>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lnSpc>
                <a:spcPct val="98000"/>
              </a:lnSpc>
              <a:buClr>
                <a:srgbClr val="000000"/>
              </a:buClr>
              <a:buSzPct val="45000"/>
              <a:buFont typeface="Wingdings" charset="2"/>
              <a:buChar char=""/>
            </a:pPr>
            <a:r>
              <a:rPr b="0" lang="en-GB" sz="3200" spc="-1" strike="noStrike">
                <a:solidFill>
                  <a:srgbClr val="ff0000"/>
                </a:solidFill>
                <a:latin typeface="Bitstream Vera Sans"/>
              </a:rPr>
              <a:t>Άσκηση 1 – Λύση (α,β)</a:t>
            </a:r>
            <a:endParaRPr b="0" lang="en-GB" sz="3200" spc="-1" strike="noStrike">
              <a:latin typeface="Bitstream Vera Sans"/>
            </a:endParaRPr>
          </a:p>
        </p:txBody>
      </p:sp>
      <p:sp>
        <p:nvSpPr>
          <p:cNvPr id="569" name="TextShape 2"/>
          <p:cNvSpPr txBox="1"/>
          <p:nvPr/>
        </p:nvSpPr>
        <p:spPr>
          <a:xfrm>
            <a:off x="192240" y="786960"/>
            <a:ext cx="9829800" cy="6315120"/>
          </a:xfrm>
          <a:prstGeom prst="rect">
            <a:avLst/>
          </a:prstGeom>
          <a:noFill/>
          <a:ln>
            <a:noFill/>
          </a:ln>
        </p:spPr>
        <p:txBody>
          <a:bodyPr lIns="0" rIns="0" tIns="9000" bIns="0">
            <a:normAutofit/>
          </a:bodyPr>
          <a:p>
            <a:pPr marL="431640" indent="-324000">
              <a:lnSpc>
                <a:spcPct val="98000"/>
              </a:lnSpc>
              <a:spcAft>
                <a:spcPts val="1423"/>
              </a:spcAft>
              <a:buClr>
                <a:srgbClr val="000000"/>
              </a:buClr>
              <a:buSzPct val="45000"/>
              <a:buFont typeface="Wingdings" charset="2"/>
              <a:buChar char=""/>
            </a:pPr>
            <a:r>
              <a:rPr b="0" lang="en-GB" sz="2400" spc="-1" strike="noStrike">
                <a:solidFill>
                  <a:srgbClr val="000000"/>
                </a:solidFill>
                <a:latin typeface="Bitstream Vera Sans"/>
              </a:rPr>
              <a:t>α) </a:t>
            </a:r>
            <a:r>
              <a:rPr b="1" lang="el-GR" sz="2200" spc="-1" strike="noStrike" baseline="46000">
                <a:solidFill>
                  <a:srgbClr val="0000ff"/>
                </a:solidFill>
                <a:latin typeface="Times New Roman"/>
                <a:ea typeface="DejaVu Sans"/>
              </a:rPr>
              <a:t>14</a:t>
            </a:r>
            <a:r>
              <a:rPr b="1" lang="el-GR" sz="2200" spc="-1" strike="noStrike" baseline="-46000">
                <a:solidFill>
                  <a:srgbClr val="0000ff"/>
                </a:solidFill>
                <a:latin typeface="Times New Roman"/>
                <a:ea typeface="DejaVu Sans"/>
              </a:rPr>
              <a:t>6</a:t>
            </a:r>
            <a:r>
              <a:rPr b="1" lang="el-GR" sz="2200" spc="-1" strike="noStrike">
                <a:solidFill>
                  <a:srgbClr val="0000ff"/>
                </a:solidFill>
                <a:latin typeface="Times New Roman"/>
                <a:ea typeface="DejaVu Sans"/>
              </a:rPr>
              <a:t>C -&gt; </a:t>
            </a:r>
            <a:r>
              <a:rPr b="1" lang="el-GR" sz="2200" spc="-1" strike="noStrike" baseline="46000">
                <a:solidFill>
                  <a:srgbClr val="0000ff"/>
                </a:solidFill>
                <a:latin typeface="Times New Roman"/>
                <a:ea typeface="DejaVu Sans"/>
              </a:rPr>
              <a:t>14</a:t>
            </a:r>
            <a:r>
              <a:rPr b="1" lang="el-GR" sz="2200" spc="-1" strike="noStrike" baseline="-46000">
                <a:solidFill>
                  <a:srgbClr val="0000ff"/>
                </a:solidFill>
                <a:latin typeface="Times New Roman"/>
                <a:ea typeface="DejaVu Sans"/>
              </a:rPr>
              <a:t>7</a:t>
            </a:r>
            <a:r>
              <a:rPr b="1" lang="el-GR" sz="2200" spc="-1" strike="noStrike">
                <a:solidFill>
                  <a:srgbClr val="0000ff"/>
                </a:solidFill>
                <a:latin typeface="Times New Roman"/>
                <a:ea typeface="DejaVu Sans"/>
              </a:rPr>
              <a:t>N   +  e-  +  v</a:t>
            </a:r>
            <a:r>
              <a:rPr b="1" lang="el-GR" sz="2200" spc="-1" strike="noStrike" baseline="-33000">
                <a:solidFill>
                  <a:srgbClr val="0000ff"/>
                </a:solidFill>
                <a:latin typeface="Times New Roman"/>
                <a:ea typeface="DejaVu Sans"/>
              </a:rPr>
              <a:t>e </a:t>
            </a:r>
            <a:r>
              <a:rPr b="1" lang="el-GR" sz="2200" spc="-1" strike="noStrike">
                <a:solidFill>
                  <a:srgbClr val="0000ff"/>
                </a:solidFill>
                <a:latin typeface="Times New Roman"/>
                <a:ea typeface="DejaVu Sans"/>
              </a:rPr>
              <a:t>      </a:t>
            </a:r>
            <a:r>
              <a:rPr b="0" lang="el-GR" sz="2200" spc="-1" strike="noStrike">
                <a:solidFill>
                  <a:srgbClr val="000000"/>
                </a:solidFill>
                <a:latin typeface="Times New Roman"/>
                <a:ea typeface="DejaVu Sans"/>
              </a:rPr>
              <a:t> ;    </a:t>
            </a:r>
            <a:r>
              <a:rPr b="0" lang="el-GR" sz="2200" spc="-1" strike="noStrike">
                <a:solidFill>
                  <a:srgbClr val="ff0000"/>
                </a:solidFill>
                <a:latin typeface="Times New Roman"/>
                <a:ea typeface="DejaVu Sans"/>
              </a:rPr>
              <a:t> Q = M(</a:t>
            </a:r>
            <a:r>
              <a:rPr b="0" lang="el-GR" sz="2200" spc="-1" strike="noStrike" baseline="46000">
                <a:solidFill>
                  <a:srgbClr val="ff0000"/>
                </a:solidFill>
                <a:latin typeface="Times New Roman"/>
                <a:ea typeface="DejaVu Sans"/>
              </a:rPr>
              <a:t>14</a:t>
            </a:r>
            <a:r>
              <a:rPr b="0" lang="el-GR" sz="2200" spc="-1" strike="noStrike" baseline="-46000">
                <a:solidFill>
                  <a:srgbClr val="ff0000"/>
                </a:solidFill>
                <a:latin typeface="Times New Roman"/>
                <a:ea typeface="DejaVu Sans"/>
              </a:rPr>
              <a:t>6</a:t>
            </a:r>
            <a:r>
              <a:rPr b="0" lang="el-GR" sz="2200" spc="-1" strike="noStrike">
                <a:solidFill>
                  <a:srgbClr val="ff0000"/>
                </a:solidFill>
                <a:latin typeface="Times New Roman"/>
                <a:ea typeface="DejaVu Sans"/>
              </a:rPr>
              <a:t>C) – M(</a:t>
            </a:r>
            <a:r>
              <a:rPr b="0" lang="el-GR" sz="2200" spc="-1" strike="noStrike" baseline="46000">
                <a:solidFill>
                  <a:srgbClr val="ff0000"/>
                </a:solidFill>
                <a:latin typeface="Times New Roman"/>
                <a:ea typeface="DejaVu Sans"/>
              </a:rPr>
              <a:t>14</a:t>
            </a:r>
            <a:r>
              <a:rPr b="0" lang="el-GR" sz="2200" spc="-1" strike="noStrike" baseline="-46000">
                <a:solidFill>
                  <a:srgbClr val="ff0000"/>
                </a:solidFill>
                <a:latin typeface="Times New Roman"/>
                <a:ea typeface="DejaVu Sans"/>
              </a:rPr>
              <a:t>7</a:t>
            </a:r>
            <a:r>
              <a:rPr b="0" lang="el-GR" sz="2200" spc="-1" strike="noStrike">
                <a:solidFill>
                  <a:srgbClr val="ff0000"/>
                </a:solidFill>
                <a:latin typeface="Times New Roman"/>
                <a:ea typeface="DejaVu Sans"/>
              </a:rPr>
              <a:t>N) = 0.15 MeV</a:t>
            </a:r>
            <a:endParaRPr b="0" lang="en-GB" sz="2200" spc="-1" strike="noStrike">
              <a:latin typeface="Bitstream Vera Sans"/>
            </a:endParaRPr>
          </a:p>
          <a:p>
            <a:pPr marL="431640" indent="-324000">
              <a:lnSpc>
                <a:spcPct val="97000"/>
              </a:lnSpc>
              <a:spcAft>
                <a:spcPts val="1423"/>
              </a:spcAft>
              <a:buClr>
                <a:srgbClr val="000000"/>
              </a:buClr>
              <a:buSzPct val="45000"/>
              <a:buFont typeface="Wingdings" charset="2"/>
              <a:buChar char=""/>
            </a:pPr>
            <a:r>
              <a:rPr b="0" lang="el-GR" sz="2200" spc="-1" strike="noStrike">
                <a:solidFill>
                  <a:srgbClr val="000000"/>
                </a:solidFill>
                <a:latin typeface="Bita Vera Sans"/>
                <a:ea typeface="DejaVu Sans"/>
              </a:rPr>
              <a:t>β) Ατομικές μάζες (M): δίνονται πάντα για άτομα με ίσο αριθμό ηλεκτρονίων και πρωτονίων</a:t>
            </a: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buClr>
                <a:srgbClr val="000000"/>
              </a:buClr>
              <a:buSzPct val="45000"/>
              <a:buFont typeface="Wingdings" charset="2"/>
              <a:buChar char=""/>
            </a:pPr>
            <a:r>
              <a:rPr b="1" lang="el-GR" sz="2000" spc="-1" strike="noStrike">
                <a:solidFill>
                  <a:srgbClr val="000000"/>
                </a:solidFill>
                <a:latin typeface="Bita Vera Sans"/>
                <a:ea typeface="DejaVu Sans"/>
              </a:rPr>
              <a:t>ΣΗΜΕΙΩΣΗ: </a:t>
            </a:r>
            <a:endParaRPr b="0" lang="en-GB" sz="2000" spc="-1" strike="noStrike">
              <a:latin typeface="Bitstream Vera Sans"/>
            </a:endParaRPr>
          </a:p>
          <a:p>
            <a:pPr marL="431640" indent="-324000">
              <a:lnSpc>
                <a:spcPct val="97000"/>
              </a:lnSpc>
              <a:spcAft>
                <a:spcPts val="1423"/>
              </a:spcAft>
              <a:buClr>
                <a:srgbClr val="000000"/>
              </a:buClr>
              <a:buSzPct val="45000"/>
              <a:buFont typeface="Wingdings" charset="2"/>
              <a:buChar char=""/>
            </a:pPr>
            <a:r>
              <a:rPr b="1" lang="el-GR" sz="2000" spc="-1" strike="noStrike">
                <a:solidFill>
                  <a:srgbClr val="000000"/>
                </a:solidFill>
                <a:latin typeface="Bita Vera Sans"/>
                <a:ea typeface="DejaVu Sans"/>
              </a:rPr>
              <a:t>Αν θέλουμε, μπορούμε να δουλεύουμε με πυρηνικές μάζεςm (m</a:t>
            </a:r>
            <a:r>
              <a:rPr b="1" lang="el-GR" sz="2000" spc="-1" strike="noStrike" baseline="-101000">
                <a:solidFill>
                  <a:srgbClr val="000000"/>
                </a:solidFill>
                <a:latin typeface="Bita Vera Sans"/>
                <a:ea typeface="DejaVu Sans"/>
              </a:rPr>
              <a:t>πυρ</a:t>
            </a:r>
            <a:r>
              <a:rPr b="1" lang="el-GR" sz="2000" spc="-1" strike="noStrike">
                <a:solidFill>
                  <a:srgbClr val="000000"/>
                </a:solidFill>
                <a:latin typeface="Bita Vera Sans"/>
                <a:ea typeface="DejaVu Sans"/>
              </a:rPr>
              <a:t>):</a:t>
            </a:r>
            <a:endParaRPr b="0" lang="en-GB" sz="2000" spc="-1" strike="noStrike">
              <a:latin typeface="Bitstream Vera Sans"/>
            </a:endParaRPr>
          </a:p>
          <a:p>
            <a:pPr marL="431640" indent="-324000">
              <a:lnSpc>
                <a:spcPct val="93000"/>
              </a:lnSpc>
              <a:spcAft>
                <a:spcPts val="1423"/>
              </a:spcAft>
            </a:pPr>
            <a:r>
              <a:rPr b="0" lang="el-GR" sz="2200" spc="-1" strike="noStrike">
                <a:solidFill>
                  <a:srgbClr val="0000ff"/>
                </a:solidFill>
                <a:latin typeface="Times New Roman"/>
                <a:ea typeface="DejaVu Sans"/>
              </a:rPr>
              <a:t>        </a:t>
            </a:r>
            <a:r>
              <a:rPr b="1" lang="el-GR" sz="2000" spc="-1" strike="noStrike">
                <a:solidFill>
                  <a:srgbClr val="000000"/>
                </a:solidFill>
                <a:latin typeface="Bita Vera Sans"/>
                <a:ea typeface="DejaVu Sans"/>
              </a:rPr>
              <a:t>m</a:t>
            </a:r>
            <a:r>
              <a:rPr b="1" lang="el-GR" sz="2000" spc="-1" strike="noStrike" baseline="-101000">
                <a:solidFill>
                  <a:srgbClr val="000000"/>
                </a:solidFill>
                <a:latin typeface="Bita Vera Sans"/>
                <a:ea typeface="DejaVu Sans"/>
              </a:rPr>
              <a:t>πυρ</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14</a:t>
            </a:r>
            <a:r>
              <a:rPr b="0" lang="el-GR" sz="2200" spc="-1" strike="noStrike" baseline="-46000">
                <a:solidFill>
                  <a:srgbClr val="0000ff"/>
                </a:solidFill>
                <a:latin typeface="Times New Roman"/>
                <a:ea typeface="DejaVu Sans"/>
              </a:rPr>
              <a:t>6</a:t>
            </a:r>
            <a:r>
              <a:rPr b="0" lang="el-GR" sz="2200" spc="-1" strike="noStrike">
                <a:solidFill>
                  <a:srgbClr val="0000ff"/>
                </a:solidFill>
                <a:latin typeface="Times New Roman"/>
                <a:ea typeface="DejaVu Sans"/>
              </a:rPr>
              <a:t>C)  =  </a:t>
            </a:r>
            <a:r>
              <a:rPr b="1" lang="el-GR" sz="2000" spc="-1" strike="noStrike">
                <a:solidFill>
                  <a:srgbClr val="000000"/>
                </a:solidFill>
                <a:latin typeface="Bita Vera Sans"/>
                <a:ea typeface="DejaVu Sans"/>
              </a:rPr>
              <a:t>m</a:t>
            </a:r>
            <a:r>
              <a:rPr b="1" lang="el-GR" sz="2000" spc="-1" strike="noStrike" baseline="-101000">
                <a:solidFill>
                  <a:srgbClr val="000000"/>
                </a:solidFill>
                <a:latin typeface="Bita Vera Sans"/>
                <a:ea typeface="DejaVu Sans"/>
              </a:rPr>
              <a:t>πυρ</a:t>
            </a:r>
            <a:r>
              <a:rPr b="0" lang="el-GR" sz="2200" spc="-1" strike="noStrike">
                <a:solidFill>
                  <a:srgbClr val="0000ff"/>
                </a:solidFill>
                <a:latin typeface="Times New Roman"/>
                <a:ea typeface="DejaVu Sans"/>
              </a:rPr>
              <a:t>(</a:t>
            </a:r>
            <a:r>
              <a:rPr b="0" lang="el-GR" sz="2200" spc="-1" strike="noStrike" baseline="46000">
                <a:solidFill>
                  <a:srgbClr val="0000ff"/>
                </a:solidFill>
                <a:latin typeface="Times New Roman"/>
                <a:ea typeface="DejaVu Sans"/>
              </a:rPr>
              <a:t>14</a:t>
            </a:r>
            <a:r>
              <a:rPr b="0" lang="el-GR" sz="2200" spc="-1" strike="noStrike" baseline="-46000">
                <a:solidFill>
                  <a:srgbClr val="0000ff"/>
                </a:solidFill>
                <a:latin typeface="Times New Roman"/>
                <a:ea typeface="DejaVu Sans"/>
              </a:rPr>
              <a:t>7</a:t>
            </a:r>
            <a:r>
              <a:rPr b="0" lang="el-GR" sz="2200" spc="-1" strike="noStrike">
                <a:solidFill>
                  <a:srgbClr val="0000ff"/>
                </a:solidFill>
                <a:latin typeface="Times New Roman"/>
                <a:ea typeface="DejaVu Sans"/>
              </a:rPr>
              <a:t>N)  + </a:t>
            </a:r>
            <a:r>
              <a:rPr b="1" lang="el-GR" sz="2200" spc="-1" strike="noStrike">
                <a:solidFill>
                  <a:srgbClr val="000000"/>
                </a:solidFill>
                <a:latin typeface="Times New Roman"/>
                <a:ea typeface="DejaVu Sans"/>
              </a:rPr>
              <a:t>m</a:t>
            </a:r>
            <a:r>
              <a:rPr b="1" lang="el-GR" sz="2200" spc="-1" strike="noStrike" baseline="-101000">
                <a:solidFill>
                  <a:srgbClr val="000000"/>
                </a:solidFill>
                <a:latin typeface="Times New Roman"/>
                <a:ea typeface="DejaVu Sans"/>
              </a:rPr>
              <a:t>e</a:t>
            </a:r>
            <a:r>
              <a:rPr b="0" lang="el-GR" sz="2200" spc="-1" strike="noStrike">
                <a:solidFill>
                  <a:srgbClr val="0000ff"/>
                </a:solidFill>
                <a:latin typeface="Times New Roman"/>
                <a:ea typeface="DejaVu Sans"/>
              </a:rPr>
              <a:t> + Q  </a:t>
            </a:r>
            <a:endParaRPr b="0" lang="en-GB" sz="2200" spc="-1" strike="noStrike">
              <a:latin typeface="Bitstream Vera Sans"/>
            </a:endParaRPr>
          </a:p>
          <a:p>
            <a:pPr marL="431640" indent="-324000">
              <a:lnSpc>
                <a:spcPct val="93000"/>
              </a:lnSpc>
              <a:spcAft>
                <a:spcPts val="1423"/>
              </a:spcAft>
            </a:pPr>
            <a:r>
              <a:rPr b="0" lang="el-GR" sz="2200" spc="-1" strike="noStrike">
                <a:solidFill>
                  <a:srgbClr val="ff0000"/>
                </a:solidFill>
                <a:latin typeface="Times New Roman"/>
                <a:ea typeface="DejaVu Sans"/>
              </a:rPr>
              <a:t>     </a:t>
            </a:r>
            <a:r>
              <a:rPr b="0" lang="el-GR" sz="2200" spc="-1" strike="noStrike">
                <a:solidFill>
                  <a:srgbClr val="ff0000"/>
                </a:solidFill>
                <a:latin typeface="Times New Roman"/>
                <a:ea typeface="DejaVu Sans"/>
              </a:rPr>
              <a:t>όπου: </a:t>
            </a:r>
            <a:r>
              <a:rPr b="1" lang="el-GR" sz="2000" spc="-1" strike="noStrike">
                <a:solidFill>
                  <a:srgbClr val="000000"/>
                </a:solidFill>
                <a:latin typeface="Bita Vera Sans"/>
                <a:ea typeface="DejaVu Sans"/>
              </a:rPr>
              <a:t>m</a:t>
            </a:r>
            <a:r>
              <a:rPr b="1" lang="el-GR" sz="2000" spc="-1" strike="noStrike" baseline="-101000">
                <a:solidFill>
                  <a:srgbClr val="000000"/>
                </a:solidFill>
                <a:latin typeface="Bita Vera Sans"/>
                <a:ea typeface="DejaVu Sans"/>
              </a:rPr>
              <a:t>πυρ</a:t>
            </a:r>
            <a:r>
              <a:rPr b="0" lang="el-GR" sz="2200" spc="-1" strike="noStrike">
                <a:solidFill>
                  <a:srgbClr val="ff0000"/>
                </a:solidFill>
                <a:latin typeface="Times New Roman"/>
                <a:ea typeface="DejaVu Sans"/>
              </a:rPr>
              <a:t>(</a:t>
            </a:r>
            <a:r>
              <a:rPr b="0" lang="el-GR" sz="2200" spc="-1" strike="noStrike" baseline="46000">
                <a:solidFill>
                  <a:srgbClr val="ff0000"/>
                </a:solidFill>
                <a:latin typeface="Times New Roman"/>
                <a:ea typeface="DejaVu Sans"/>
              </a:rPr>
              <a:t>Α</a:t>
            </a:r>
            <a:r>
              <a:rPr b="0" lang="el-GR" sz="2200" spc="-1" strike="noStrike" baseline="-46000">
                <a:solidFill>
                  <a:srgbClr val="ff0000"/>
                </a:solidFill>
                <a:latin typeface="Times New Roman"/>
                <a:ea typeface="DejaVu Sans"/>
              </a:rPr>
              <a:t>Ζ</a:t>
            </a:r>
            <a:r>
              <a:rPr b="0" lang="el-GR" sz="2200" spc="-1" strike="noStrike">
                <a:solidFill>
                  <a:srgbClr val="ff0000"/>
                </a:solidFill>
                <a:latin typeface="Times New Roman"/>
                <a:ea typeface="DejaVu Sans"/>
              </a:rPr>
              <a:t>Χ) = </a:t>
            </a:r>
            <a:r>
              <a:rPr b="1" lang="el-GR" sz="2200" spc="-1" strike="noStrike">
                <a:solidFill>
                  <a:srgbClr val="000000"/>
                </a:solidFill>
                <a:latin typeface="Times New Roman"/>
                <a:ea typeface="DejaVu Sans"/>
              </a:rPr>
              <a:t>Μ</a:t>
            </a:r>
            <a:r>
              <a:rPr b="1" lang="el-GR" sz="2200" spc="-1" strike="noStrike" baseline="-101000">
                <a:solidFill>
                  <a:srgbClr val="000000"/>
                </a:solidFill>
                <a:latin typeface="Times New Roman"/>
                <a:ea typeface="DejaVu Sans"/>
              </a:rPr>
              <a:t>ατόμου</a:t>
            </a:r>
            <a:r>
              <a:rPr b="0" lang="el-GR" sz="2200" spc="-1" strike="noStrike">
                <a:solidFill>
                  <a:srgbClr val="ff0000"/>
                </a:solidFill>
                <a:latin typeface="Times New Roman"/>
                <a:ea typeface="DejaVu Sans"/>
              </a:rPr>
              <a:t>(</a:t>
            </a:r>
            <a:r>
              <a:rPr b="0" lang="el-GR" sz="2200" spc="-1" strike="noStrike" baseline="46000">
                <a:solidFill>
                  <a:srgbClr val="ff0000"/>
                </a:solidFill>
                <a:latin typeface="Times New Roman"/>
                <a:ea typeface="DejaVu Sans"/>
              </a:rPr>
              <a:t>Α</a:t>
            </a:r>
            <a:r>
              <a:rPr b="0" lang="el-GR" sz="2200" spc="-1" strike="noStrike" baseline="-46000">
                <a:solidFill>
                  <a:srgbClr val="ff0000"/>
                </a:solidFill>
                <a:latin typeface="Times New Roman"/>
                <a:ea typeface="DejaVu Sans"/>
              </a:rPr>
              <a:t>Ζ</a:t>
            </a:r>
            <a:r>
              <a:rPr b="0" lang="el-GR" sz="2200" spc="-1" strike="noStrike">
                <a:solidFill>
                  <a:srgbClr val="ff0000"/>
                </a:solidFill>
                <a:latin typeface="Times New Roman"/>
                <a:ea typeface="DejaVu Sans"/>
              </a:rPr>
              <a:t>Χ) – </a:t>
            </a:r>
            <a:r>
              <a:rPr b="1" lang="el-GR" sz="2200" spc="-1" strike="noStrike">
                <a:solidFill>
                  <a:srgbClr val="000000"/>
                </a:solidFill>
                <a:latin typeface="Times New Roman"/>
                <a:ea typeface="DejaVu Sans"/>
              </a:rPr>
              <a:t>Ζ</a:t>
            </a:r>
            <a:r>
              <a:rPr b="0" lang="el-GR" sz="2200" spc="-1" strike="noStrike">
                <a:solidFill>
                  <a:srgbClr val="ff0000"/>
                </a:solidFill>
                <a:latin typeface="Times New Roman"/>
                <a:ea typeface="DejaVu Sans"/>
              </a:rPr>
              <a:t>*</a:t>
            </a:r>
            <a:r>
              <a:rPr b="1" lang="el-GR" sz="2200" spc="-1" strike="noStrike">
                <a:solidFill>
                  <a:srgbClr val="000000"/>
                </a:solidFill>
                <a:latin typeface="Times New Roman"/>
                <a:ea typeface="DejaVu Sans"/>
              </a:rPr>
              <a:t>m</a:t>
            </a:r>
            <a:r>
              <a:rPr b="1" lang="el-GR" sz="2200" spc="-1" strike="noStrike" baseline="-101000">
                <a:solidFill>
                  <a:srgbClr val="000000"/>
                </a:solidFill>
                <a:latin typeface="Times New Roman"/>
                <a:ea typeface="DejaVu Sans"/>
              </a:rPr>
              <a:t>e</a:t>
            </a:r>
            <a:r>
              <a:rPr b="0" lang="el-GR" sz="2200" spc="-1" strike="noStrike">
                <a:solidFill>
                  <a:srgbClr val="ff0000"/>
                </a:solidFill>
                <a:latin typeface="Times New Roman"/>
                <a:ea typeface="DejaVu Sans"/>
              </a:rPr>
              <a:t> = </a:t>
            </a:r>
            <a:r>
              <a:rPr b="1" lang="el-GR" sz="2200" spc="-1" strike="noStrike">
                <a:solidFill>
                  <a:srgbClr val="000000"/>
                </a:solidFill>
                <a:latin typeface="Times New Roman"/>
                <a:ea typeface="DejaVu Sans"/>
              </a:rPr>
              <a:t>Μ</a:t>
            </a:r>
            <a:r>
              <a:rPr b="0" lang="el-GR" sz="2200" spc="-1" strike="noStrike">
                <a:solidFill>
                  <a:srgbClr val="ff0000"/>
                </a:solidFill>
                <a:latin typeface="Times New Roman"/>
                <a:ea typeface="DejaVu Sans"/>
              </a:rPr>
              <a:t>(</a:t>
            </a:r>
            <a:r>
              <a:rPr b="0" lang="el-GR" sz="2200" spc="-1" strike="noStrike" baseline="46000">
                <a:solidFill>
                  <a:srgbClr val="ff0000"/>
                </a:solidFill>
                <a:latin typeface="Times New Roman"/>
                <a:ea typeface="DejaVu Sans"/>
              </a:rPr>
              <a:t>Α</a:t>
            </a:r>
            <a:r>
              <a:rPr b="0" lang="el-GR" sz="2200" spc="-1" strike="noStrike" baseline="-46000">
                <a:solidFill>
                  <a:srgbClr val="ff0000"/>
                </a:solidFill>
                <a:latin typeface="Times New Roman"/>
                <a:ea typeface="DejaVu Sans"/>
              </a:rPr>
              <a:t>Ζ</a:t>
            </a:r>
            <a:r>
              <a:rPr b="0" lang="el-GR" sz="2200" spc="-1" strike="noStrike">
                <a:solidFill>
                  <a:srgbClr val="ff0000"/>
                </a:solidFill>
                <a:latin typeface="Times New Roman"/>
                <a:ea typeface="DejaVu Sans"/>
              </a:rPr>
              <a:t>Χ) – </a:t>
            </a:r>
            <a:r>
              <a:rPr b="1" lang="el-GR" sz="2200" spc="-1" strike="noStrike">
                <a:solidFill>
                  <a:srgbClr val="000000"/>
                </a:solidFill>
                <a:latin typeface="Times New Roman"/>
                <a:ea typeface="DejaVu Sans"/>
              </a:rPr>
              <a:t>Ζ</a:t>
            </a:r>
            <a:r>
              <a:rPr b="0" lang="el-GR" sz="2200" spc="-1" strike="noStrike">
                <a:solidFill>
                  <a:srgbClr val="ff0000"/>
                </a:solidFill>
                <a:latin typeface="Times New Roman"/>
                <a:ea typeface="DejaVu Sans"/>
              </a:rPr>
              <a:t>*</a:t>
            </a:r>
            <a:r>
              <a:rPr b="1" lang="el-GR" sz="2200" spc="-1" strike="noStrike">
                <a:solidFill>
                  <a:srgbClr val="000000"/>
                </a:solidFill>
                <a:latin typeface="Times New Roman"/>
                <a:ea typeface="DejaVu Sans"/>
              </a:rPr>
              <a:t>m</a:t>
            </a:r>
            <a:r>
              <a:rPr b="1" lang="el-GR" sz="2200" spc="-1" strike="noStrike" baseline="-101000">
                <a:solidFill>
                  <a:srgbClr val="000000"/>
                </a:solidFill>
                <a:latin typeface="Times New Roman"/>
                <a:ea typeface="DejaVu Sans"/>
              </a:rPr>
              <a:t>e</a:t>
            </a:r>
            <a:r>
              <a:rPr b="0" lang="el-GR" sz="2200" spc="-1" strike="noStrike">
                <a:solidFill>
                  <a:srgbClr val="ff0000"/>
                </a:solidFill>
                <a:latin typeface="Times New Roman"/>
                <a:ea typeface="DejaVu Sans"/>
              </a:rPr>
              <a:t> </a:t>
            </a:r>
            <a:endParaRPr b="0" lang="en-GB" sz="2200" spc="-1" strike="noStrike">
              <a:latin typeface="Bitstream Vera Sans"/>
            </a:endParaRPr>
          </a:p>
          <a:p>
            <a:pPr marL="431640" indent="-324000">
              <a:lnSpc>
                <a:spcPct val="93000"/>
              </a:lnSpc>
              <a:spcAft>
                <a:spcPts val="1423"/>
              </a:spcAft>
            </a:pPr>
            <a:r>
              <a:rPr b="0" lang="el-GR" sz="2000" spc="-1" strike="noStrike">
                <a:solidFill>
                  <a:srgbClr val="0000ff"/>
                </a:solidFill>
                <a:latin typeface="Times New Roman"/>
                <a:ea typeface="DejaVu Sans"/>
              </a:rPr>
              <a:t>      </a:t>
            </a:r>
            <a:r>
              <a:rPr b="0" lang="el-GR" sz="2000" spc="-1" strike="noStrike">
                <a:solidFill>
                  <a:srgbClr val="0000ff"/>
                </a:solidFill>
                <a:latin typeface="Times New Roman"/>
                <a:ea typeface="DejaVu Sans"/>
              </a:rPr>
              <a:t>M(</a:t>
            </a:r>
            <a:r>
              <a:rPr b="0" lang="el-GR" sz="2000" spc="-1" strike="noStrike" baseline="46000">
                <a:solidFill>
                  <a:srgbClr val="0000ff"/>
                </a:solidFill>
                <a:latin typeface="Times New Roman"/>
                <a:ea typeface="DejaVu Sans"/>
              </a:rPr>
              <a:t>14</a:t>
            </a:r>
            <a:r>
              <a:rPr b="0" lang="el-GR" sz="2000" spc="-1" strike="noStrike" baseline="-46000">
                <a:solidFill>
                  <a:srgbClr val="0000ff"/>
                </a:solidFill>
                <a:latin typeface="Times New Roman"/>
                <a:ea typeface="DejaVu Sans"/>
              </a:rPr>
              <a:t>6</a:t>
            </a:r>
            <a:r>
              <a:rPr b="0" lang="el-GR" sz="2000" spc="-1" strike="noStrike">
                <a:solidFill>
                  <a:srgbClr val="0000ff"/>
                </a:solidFill>
                <a:latin typeface="Times New Roman"/>
                <a:ea typeface="DejaVu Sans"/>
              </a:rPr>
              <a:t>C)  – 6*Μ(e)  = M(</a:t>
            </a:r>
            <a:r>
              <a:rPr b="0" lang="el-GR" sz="2000" spc="-1" strike="noStrike" baseline="46000">
                <a:solidFill>
                  <a:srgbClr val="0000ff"/>
                </a:solidFill>
                <a:latin typeface="Times New Roman"/>
                <a:ea typeface="DejaVu Sans"/>
              </a:rPr>
              <a:t>14</a:t>
            </a:r>
            <a:r>
              <a:rPr b="0" lang="el-GR" sz="2000" spc="-1" strike="noStrike" baseline="-46000">
                <a:solidFill>
                  <a:srgbClr val="0000ff"/>
                </a:solidFill>
                <a:latin typeface="Times New Roman"/>
                <a:ea typeface="DejaVu Sans"/>
              </a:rPr>
              <a:t>7</a:t>
            </a:r>
            <a:r>
              <a:rPr b="0" lang="el-GR" sz="2000" spc="-1" strike="noStrike">
                <a:solidFill>
                  <a:srgbClr val="0000ff"/>
                </a:solidFill>
                <a:latin typeface="Times New Roman"/>
                <a:ea typeface="DejaVu Sans"/>
              </a:rPr>
              <a:t>N) – 7 *M(e) + M(e) + Q ==&gt; Q = M(</a:t>
            </a:r>
            <a:r>
              <a:rPr b="0" lang="el-GR" sz="2000" spc="-1" strike="noStrike" baseline="46000">
                <a:solidFill>
                  <a:srgbClr val="0000ff"/>
                </a:solidFill>
                <a:latin typeface="Times New Roman"/>
                <a:ea typeface="DejaVu Sans"/>
              </a:rPr>
              <a:t>14</a:t>
            </a:r>
            <a:r>
              <a:rPr b="0" lang="el-GR" sz="2000" spc="-1" strike="noStrike" baseline="-46000">
                <a:solidFill>
                  <a:srgbClr val="0000ff"/>
                </a:solidFill>
                <a:latin typeface="Times New Roman"/>
                <a:ea typeface="DejaVu Sans"/>
              </a:rPr>
              <a:t>6</a:t>
            </a:r>
            <a:r>
              <a:rPr b="0" lang="el-GR" sz="2000" spc="-1" strike="noStrike">
                <a:solidFill>
                  <a:srgbClr val="0000ff"/>
                </a:solidFill>
                <a:latin typeface="Times New Roman"/>
                <a:ea typeface="DejaVu Sans"/>
              </a:rPr>
              <a:t>C) – M(</a:t>
            </a:r>
            <a:r>
              <a:rPr b="0" lang="el-GR" sz="2000" spc="-1" strike="noStrike" baseline="46000">
                <a:solidFill>
                  <a:srgbClr val="0000ff"/>
                </a:solidFill>
                <a:latin typeface="Times New Roman"/>
                <a:ea typeface="DejaVu Sans"/>
              </a:rPr>
              <a:t>14</a:t>
            </a:r>
            <a:r>
              <a:rPr b="0" lang="el-GR" sz="2000" spc="-1" strike="noStrike" baseline="-46000">
                <a:solidFill>
                  <a:srgbClr val="0000ff"/>
                </a:solidFill>
                <a:latin typeface="Times New Roman"/>
                <a:ea typeface="DejaVu Sans"/>
              </a:rPr>
              <a:t>7</a:t>
            </a:r>
            <a:r>
              <a:rPr b="0" lang="el-GR" sz="2000" spc="-1" strike="noStrike">
                <a:solidFill>
                  <a:srgbClr val="0000ff"/>
                </a:solidFill>
                <a:latin typeface="Times New Roman"/>
                <a:ea typeface="DejaVu Sans"/>
              </a:rPr>
              <a:t>N) </a:t>
            </a:r>
            <a:endParaRPr b="0" lang="en-GB" sz="2000" spc="-1" strike="noStrike">
              <a:latin typeface="Bitstream Vera Sans"/>
            </a:endParaRPr>
          </a:p>
        </p:txBody>
      </p:sp>
      <p:sp>
        <p:nvSpPr>
          <p:cNvPr id="570" name="Line 3"/>
          <p:cNvSpPr/>
          <p:nvPr/>
        </p:nvSpPr>
        <p:spPr>
          <a:xfrm>
            <a:off x="3274560" y="903960"/>
            <a:ext cx="228600" cy="1440"/>
          </a:xfrm>
          <a:prstGeom prst="line">
            <a:avLst/>
          </a:prstGeom>
          <a:ln w="9360">
            <a:solidFill>
              <a:srgbClr val="000000"/>
            </a:solidFill>
            <a:round/>
          </a:ln>
        </p:spPr>
        <p:style>
          <a:lnRef idx="0"/>
          <a:fillRef idx="0"/>
          <a:effectRef idx="0"/>
          <a:fontRef idx="minor"/>
        </p:style>
      </p:sp>
      <p:sp>
        <p:nvSpPr>
          <p:cNvPr id="571" name="CustomShape 4"/>
          <p:cNvSpPr/>
          <p:nvPr/>
        </p:nvSpPr>
        <p:spPr>
          <a:xfrm>
            <a:off x="735480" y="3183840"/>
            <a:ext cx="457200" cy="457200"/>
          </a:xfrm>
          <a:prstGeom prst="ellipse">
            <a:avLst/>
          </a:prstGeom>
          <a:solidFill>
            <a:srgbClr val="99ccff"/>
          </a:solidFill>
          <a:ln w="9360">
            <a:solidFill>
              <a:srgbClr val="000000"/>
            </a:solidFill>
            <a:round/>
          </a:ln>
        </p:spPr>
        <p:style>
          <a:lnRef idx="0"/>
          <a:fillRef idx="0"/>
          <a:effectRef idx="0"/>
          <a:fontRef idx="minor"/>
        </p:style>
        <p:txBody>
          <a:bodyPr wrap="none" lIns="90000" rIns="90000" tIns="51840" bIns="45000" anchor="ctr"/>
          <a:p>
            <a:pPr algn="ctr">
              <a:lnSpc>
                <a:spcPct val="98000"/>
              </a:lnSpc>
            </a:pPr>
            <a:r>
              <a:rPr b="0" lang="en-GB" sz="1800" spc="-1" strike="noStrike">
                <a:solidFill>
                  <a:srgbClr val="000000"/>
                </a:solidFill>
                <a:latin typeface="Bitstream Vera Sans"/>
              </a:rPr>
              <a:t>6p</a:t>
            </a:r>
            <a:endParaRPr b="0" lang="en-GB" sz="1800" spc="-1" strike="noStrike">
              <a:latin typeface="Bitstream Vera Sans"/>
            </a:endParaRPr>
          </a:p>
        </p:txBody>
      </p:sp>
      <p:sp>
        <p:nvSpPr>
          <p:cNvPr id="572" name="CustomShape 5"/>
          <p:cNvSpPr/>
          <p:nvPr/>
        </p:nvSpPr>
        <p:spPr>
          <a:xfrm>
            <a:off x="398880" y="2845800"/>
            <a:ext cx="1143000" cy="1143000"/>
          </a:xfrm>
          <a:prstGeom prst="ellipse">
            <a:avLst/>
          </a:prstGeom>
          <a:noFill/>
          <a:ln w="9360">
            <a:solidFill>
              <a:srgbClr val="000000"/>
            </a:solidFill>
            <a:round/>
          </a:ln>
        </p:spPr>
        <p:style>
          <a:lnRef idx="0"/>
          <a:fillRef idx="0"/>
          <a:effectRef idx="0"/>
          <a:fontRef idx="minor"/>
        </p:style>
      </p:sp>
      <p:sp>
        <p:nvSpPr>
          <p:cNvPr id="573" name="CustomShape 6"/>
          <p:cNvSpPr/>
          <p:nvPr/>
        </p:nvSpPr>
        <p:spPr>
          <a:xfrm>
            <a:off x="662400" y="2584080"/>
            <a:ext cx="914400" cy="355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6e</a:t>
            </a:r>
            <a:endParaRPr b="0" lang="en-GB" sz="1800" spc="-1" strike="noStrike">
              <a:latin typeface="Bitstream Vera Sans"/>
            </a:endParaRPr>
          </a:p>
        </p:txBody>
      </p:sp>
      <p:sp>
        <p:nvSpPr>
          <p:cNvPr id="574" name="CustomShape 7"/>
          <p:cNvSpPr/>
          <p:nvPr/>
        </p:nvSpPr>
        <p:spPr>
          <a:xfrm>
            <a:off x="2715120" y="3185640"/>
            <a:ext cx="457200" cy="457200"/>
          </a:xfrm>
          <a:prstGeom prst="ellipse">
            <a:avLst/>
          </a:prstGeom>
          <a:solidFill>
            <a:srgbClr val="99ccff"/>
          </a:solidFill>
          <a:ln w="9360">
            <a:solidFill>
              <a:srgbClr val="000000"/>
            </a:solidFill>
            <a:round/>
          </a:ln>
        </p:spPr>
        <p:style>
          <a:lnRef idx="0"/>
          <a:fillRef idx="0"/>
          <a:effectRef idx="0"/>
          <a:fontRef idx="minor"/>
        </p:style>
        <p:txBody>
          <a:bodyPr wrap="none" lIns="90000" rIns="90000" tIns="51840" bIns="45000" anchor="ctr"/>
          <a:p>
            <a:pPr algn="ctr">
              <a:lnSpc>
                <a:spcPct val="98000"/>
              </a:lnSpc>
            </a:pPr>
            <a:r>
              <a:rPr b="0" lang="en-GB" sz="1800" spc="-1" strike="noStrike">
                <a:solidFill>
                  <a:srgbClr val="000000"/>
                </a:solidFill>
                <a:latin typeface="Bitstream Vera Sans"/>
              </a:rPr>
              <a:t>7p</a:t>
            </a:r>
            <a:endParaRPr b="0" lang="en-GB" sz="1800" spc="-1" strike="noStrike">
              <a:latin typeface="Bitstream Vera Sans"/>
            </a:endParaRPr>
          </a:p>
        </p:txBody>
      </p:sp>
      <p:sp>
        <p:nvSpPr>
          <p:cNvPr id="575" name="CustomShape 8"/>
          <p:cNvSpPr/>
          <p:nvPr/>
        </p:nvSpPr>
        <p:spPr>
          <a:xfrm>
            <a:off x="2378520" y="2845800"/>
            <a:ext cx="1143000" cy="1143000"/>
          </a:xfrm>
          <a:prstGeom prst="ellipse">
            <a:avLst/>
          </a:prstGeom>
          <a:noFill/>
          <a:ln w="9360">
            <a:solidFill>
              <a:srgbClr val="000000"/>
            </a:solidFill>
            <a:round/>
          </a:ln>
        </p:spPr>
        <p:style>
          <a:lnRef idx="0"/>
          <a:fillRef idx="0"/>
          <a:effectRef idx="0"/>
          <a:fontRef idx="minor"/>
        </p:style>
      </p:sp>
      <p:sp>
        <p:nvSpPr>
          <p:cNvPr id="576" name="CustomShape 9"/>
          <p:cNvSpPr/>
          <p:nvPr/>
        </p:nvSpPr>
        <p:spPr>
          <a:xfrm>
            <a:off x="2643480" y="2584080"/>
            <a:ext cx="914400" cy="355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6e</a:t>
            </a:r>
            <a:endParaRPr b="0" lang="en-GB" sz="1800" spc="-1" strike="noStrike">
              <a:latin typeface="Bitstream Vera Sans"/>
            </a:endParaRPr>
          </a:p>
        </p:txBody>
      </p:sp>
      <p:sp>
        <p:nvSpPr>
          <p:cNvPr id="577" name="CustomShape 10"/>
          <p:cNvSpPr/>
          <p:nvPr/>
        </p:nvSpPr>
        <p:spPr>
          <a:xfrm>
            <a:off x="3573720" y="2991960"/>
            <a:ext cx="3657600" cy="453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4000" bIns="45000"/>
          <a:p>
            <a:pPr>
              <a:lnSpc>
                <a:spcPct val="98000"/>
              </a:lnSpc>
            </a:pPr>
            <a:r>
              <a:rPr b="0" lang="en-GB" sz="2400" spc="-1" strike="noStrike">
                <a:solidFill>
                  <a:srgbClr val="000000"/>
                </a:solidFill>
                <a:latin typeface="Bitstream Vera Sans"/>
              </a:rPr>
              <a:t>+ e</a:t>
            </a:r>
            <a:r>
              <a:rPr b="0" lang="en-GB" sz="2400" spc="-1" strike="noStrike" baseline="33000">
                <a:solidFill>
                  <a:srgbClr val="000000"/>
                </a:solidFill>
                <a:latin typeface="Bitstream Vera Sans"/>
              </a:rPr>
              <a:t>-</a:t>
            </a:r>
            <a:r>
              <a:rPr b="0" lang="en-GB" sz="2400" spc="-1" strike="noStrike">
                <a:solidFill>
                  <a:srgbClr val="000000"/>
                </a:solidFill>
                <a:latin typeface="Bitstream Vera Sans"/>
              </a:rPr>
              <a:t> + v</a:t>
            </a:r>
            <a:endParaRPr b="0" lang="en-GB" sz="2400" spc="-1" strike="noStrike">
              <a:latin typeface="Bitstream Vera Sans"/>
            </a:endParaRPr>
          </a:p>
        </p:txBody>
      </p:sp>
      <p:sp>
        <p:nvSpPr>
          <p:cNvPr id="578" name="Line 11"/>
          <p:cNvSpPr/>
          <p:nvPr/>
        </p:nvSpPr>
        <p:spPr>
          <a:xfrm>
            <a:off x="1708560" y="3412440"/>
            <a:ext cx="457200" cy="1800"/>
          </a:xfrm>
          <a:prstGeom prst="line">
            <a:avLst/>
          </a:prstGeom>
          <a:ln w="36720">
            <a:solidFill>
              <a:srgbClr val="000000"/>
            </a:solidFill>
            <a:round/>
            <a:tailEnd len="med" type="triangle" w="med"/>
          </a:ln>
        </p:spPr>
        <p:style>
          <a:lnRef idx="0"/>
          <a:fillRef idx="0"/>
          <a:effectRef idx="0"/>
          <a:fontRef idx="minor"/>
        </p:style>
      </p:sp>
      <p:sp>
        <p:nvSpPr>
          <p:cNvPr id="579" name="Line 12"/>
          <p:cNvSpPr/>
          <p:nvPr/>
        </p:nvSpPr>
        <p:spPr>
          <a:xfrm>
            <a:off x="4716720" y="3101400"/>
            <a:ext cx="228600" cy="1800"/>
          </a:xfrm>
          <a:prstGeom prst="line">
            <a:avLst/>
          </a:prstGeom>
          <a:ln w="18360">
            <a:solidFill>
              <a:srgbClr val="000000"/>
            </a:solidFill>
            <a:round/>
          </a:ln>
        </p:spPr>
        <p:style>
          <a:lnRef idx="0"/>
          <a:fillRef idx="0"/>
          <a:effectRef idx="0"/>
          <a:fontRef idx="minor"/>
        </p:style>
      </p:sp>
      <p:sp>
        <p:nvSpPr>
          <p:cNvPr id="580" name="CustomShape 13"/>
          <p:cNvSpPr/>
          <p:nvPr/>
        </p:nvSpPr>
        <p:spPr>
          <a:xfrm>
            <a:off x="2279880" y="2314080"/>
            <a:ext cx="3738600" cy="1852560"/>
          </a:xfrm>
          <a:custGeom>
            <a:avLst/>
            <a:gdLst/>
            <a:ahLst/>
            <a:rect l="l" t="t" r="r" b="b"/>
            <a:pathLst>
              <a:path w="10382" h="5147">
                <a:moveTo>
                  <a:pt x="5676" y="3938"/>
                </a:moveTo>
                <a:cubicBezTo>
                  <a:pt x="5786" y="3447"/>
                  <a:pt x="5850" y="2936"/>
                  <a:pt x="5810" y="2433"/>
                </a:cubicBezTo>
                <a:cubicBezTo>
                  <a:pt x="5765" y="1875"/>
                  <a:pt x="5564" y="1319"/>
                  <a:pt x="5183" y="928"/>
                </a:cubicBezTo>
                <a:cubicBezTo>
                  <a:pt x="4803" y="540"/>
                  <a:pt x="4301" y="412"/>
                  <a:pt x="3838" y="225"/>
                </a:cubicBezTo>
                <a:cubicBezTo>
                  <a:pt x="3403" y="50"/>
                  <a:pt x="2945" y="18"/>
                  <a:pt x="2493" y="25"/>
                </a:cubicBezTo>
                <a:cubicBezTo>
                  <a:pt x="2040" y="30"/>
                  <a:pt x="1559" y="0"/>
                  <a:pt x="1148" y="276"/>
                </a:cubicBezTo>
                <a:cubicBezTo>
                  <a:pt x="656" y="603"/>
                  <a:pt x="441" y="1195"/>
                  <a:pt x="207" y="1731"/>
                </a:cubicBezTo>
                <a:cubicBezTo>
                  <a:pt x="5" y="2197"/>
                  <a:pt x="0" y="2731"/>
                  <a:pt x="28" y="3235"/>
                </a:cubicBezTo>
                <a:cubicBezTo>
                  <a:pt x="62" y="3866"/>
                  <a:pt x="476" y="4369"/>
                  <a:pt x="880" y="4742"/>
                </a:cubicBezTo>
                <a:cubicBezTo>
                  <a:pt x="1241" y="5076"/>
                  <a:pt x="1767" y="5040"/>
                  <a:pt x="2224" y="5092"/>
                </a:cubicBezTo>
                <a:cubicBezTo>
                  <a:pt x="2687" y="5147"/>
                  <a:pt x="3135" y="4988"/>
                  <a:pt x="3569" y="4841"/>
                </a:cubicBezTo>
                <a:cubicBezTo>
                  <a:pt x="4040" y="4681"/>
                  <a:pt x="4429" y="4284"/>
                  <a:pt x="4913" y="4190"/>
                </a:cubicBezTo>
                <a:cubicBezTo>
                  <a:pt x="5371" y="4100"/>
                  <a:pt x="5783" y="3880"/>
                  <a:pt x="6258" y="3888"/>
                </a:cubicBezTo>
                <a:cubicBezTo>
                  <a:pt x="6709" y="3897"/>
                  <a:pt x="7153" y="3986"/>
                  <a:pt x="7603" y="4039"/>
                </a:cubicBezTo>
                <a:cubicBezTo>
                  <a:pt x="8047" y="4093"/>
                  <a:pt x="8506" y="4094"/>
                  <a:pt x="8947" y="3988"/>
                </a:cubicBezTo>
                <a:cubicBezTo>
                  <a:pt x="9388" y="3882"/>
                  <a:pt x="9841" y="3811"/>
                  <a:pt x="10292" y="3838"/>
                </a:cubicBezTo>
                <a:lnTo>
                  <a:pt x="10382" y="3839"/>
                </a:lnTo>
              </a:path>
            </a:pathLst>
          </a:custGeom>
          <a:noFill/>
          <a:ln w="36720">
            <a:solidFill>
              <a:srgbClr val="0000ff"/>
            </a:solidFill>
            <a:custDash>
              <a:ds d="100000" sp="100000"/>
            </a:custDash>
            <a:round/>
          </a:ln>
        </p:spPr>
        <p:style>
          <a:lnRef idx="0"/>
          <a:fillRef idx="0"/>
          <a:effectRef idx="0"/>
          <a:fontRef idx="minor"/>
        </p:style>
      </p:sp>
      <p:sp>
        <p:nvSpPr>
          <p:cNvPr id="581" name="Line 14"/>
          <p:cNvSpPr/>
          <p:nvPr/>
        </p:nvSpPr>
        <p:spPr>
          <a:xfrm flipH="1">
            <a:off x="3114720" y="2550600"/>
            <a:ext cx="1687320" cy="212760"/>
          </a:xfrm>
          <a:prstGeom prst="line">
            <a:avLst/>
          </a:prstGeom>
          <a:ln w="36720">
            <a:solidFill>
              <a:srgbClr val="ff0000"/>
            </a:solidFill>
            <a:round/>
            <a:tailEnd len="med" type="triangle" w="med"/>
          </a:ln>
        </p:spPr>
        <p:style>
          <a:lnRef idx="0"/>
          <a:fillRef idx="0"/>
          <a:effectRef idx="0"/>
          <a:fontRef idx="minor"/>
        </p:style>
      </p:sp>
      <p:sp>
        <p:nvSpPr>
          <p:cNvPr id="582" name="CustomShape 15"/>
          <p:cNvSpPr/>
          <p:nvPr/>
        </p:nvSpPr>
        <p:spPr>
          <a:xfrm>
            <a:off x="5894640" y="3066480"/>
            <a:ext cx="4078440" cy="685800"/>
          </a:xfrm>
          <a:custGeom>
            <a:avLst/>
            <a:gdLst/>
            <a:ahLst/>
            <a:rect l="l" t="t" r="r" b="b"/>
            <a:pathLst>
              <a:path w="21600" h="21600">
                <a:moveTo>
                  <a:pt x="0" y="0"/>
                </a:moveTo>
                <a:lnTo>
                  <a:pt x="21600" y="0"/>
                </a:lnTo>
                <a:lnTo>
                  <a:pt x="21600" y="21600"/>
                </a:lnTo>
                <a:lnTo>
                  <a:pt x="0" y="21600"/>
                </a:lnTo>
                <a:lnTo>
                  <a:pt x="0" y="0"/>
                </a:lnTo>
                <a:close/>
              </a:path>
            </a:pathLst>
          </a:custGeom>
          <a:solidFill>
            <a:srgbClr val="e6ff00"/>
          </a:solid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Μάζα ατόμου με: Ζ+1 πρωτόνια και Ζ+1 ηλεκτρόνια</a:t>
            </a:r>
            <a:endParaRPr b="0" lang="en-GB" sz="1800" spc="-1" strike="noStrike">
              <a:latin typeface="Bitstream Vera Sans"/>
            </a:endParaRPr>
          </a:p>
        </p:txBody>
      </p:sp>
      <p:sp>
        <p:nvSpPr>
          <p:cNvPr id="583" name="CustomShape 16"/>
          <p:cNvSpPr/>
          <p:nvPr/>
        </p:nvSpPr>
        <p:spPr>
          <a:xfrm>
            <a:off x="4643640" y="1945800"/>
            <a:ext cx="5173920" cy="885960"/>
          </a:xfrm>
          <a:custGeom>
            <a:avLst/>
            <a:gdLst/>
            <a:ahLst/>
            <a:rect l="l" t="t" r="r" b="b"/>
            <a:pathLst>
              <a:path w="21600" h="21600">
                <a:moveTo>
                  <a:pt x="0" y="0"/>
                </a:moveTo>
                <a:lnTo>
                  <a:pt x="21600" y="0"/>
                </a:lnTo>
                <a:lnTo>
                  <a:pt x="21600" y="21600"/>
                </a:lnTo>
                <a:lnTo>
                  <a:pt x="0" y="21600"/>
                </a:lnTo>
                <a:lnTo>
                  <a:pt x="0" y="0"/>
                </a:lnTo>
                <a:close/>
              </a:path>
            </a:pathLst>
          </a:custGeom>
          <a:solidFill>
            <a:srgbClr val="aecf00"/>
          </a:solidFill>
          <a:ln>
            <a:noFill/>
          </a:ln>
        </p:spPr>
        <p:style>
          <a:lnRef idx="0"/>
          <a:fillRef idx="0"/>
          <a:effectRef idx="0"/>
          <a:fontRef idx="minor"/>
        </p:style>
        <p:txBody>
          <a:bodyPr lIns="90000" rIns="90000" tIns="51840" bIns="45000"/>
          <a:p>
            <a:pPr>
              <a:lnSpc>
                <a:spcPct val="98000"/>
              </a:lnSpc>
            </a:pPr>
            <a:r>
              <a:rPr b="1" lang="en-GB" sz="1800" spc="-1" strike="noStrike">
                <a:solidFill>
                  <a:srgbClr val="000000"/>
                </a:solidFill>
                <a:latin typeface="Bitstream Vera Sans"/>
              </a:rPr>
              <a:t>Βασική ιδέα:</a:t>
            </a:r>
            <a:r>
              <a:rPr b="0" lang="en-GB" sz="1800" spc="-1" strike="noStrike">
                <a:solidFill>
                  <a:srgbClr val="000000"/>
                </a:solidFill>
                <a:latin typeface="Bitstream Vera Sans"/>
              </a:rPr>
              <a:t> Τα ατομικά ηλεκτρόνια βρίσκονται από τη μιά στιγμή στην άλλη με περισσότερα πρωτόνια στον πυρήνα.</a:t>
            </a:r>
            <a:endParaRPr b="0" lang="en-GB" sz="1800" spc="-1" strike="noStrike">
              <a:latin typeface="Bitstream Vera Sans"/>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lnSpc>
                <a:spcPct val="98000"/>
              </a:lnSpc>
              <a:buClr>
                <a:srgbClr val="000000"/>
              </a:buClr>
              <a:buSzPct val="45000"/>
              <a:buFont typeface="Wingdings" charset="2"/>
              <a:buChar char=""/>
            </a:pPr>
            <a:r>
              <a:rPr b="0" lang="en-GB" sz="3200" spc="-1" strike="noStrike">
                <a:solidFill>
                  <a:srgbClr val="ff0000"/>
                </a:solidFill>
                <a:latin typeface="Bitstream Vera Sans"/>
              </a:rPr>
              <a:t>Άσκηση 1 – Λύση (γ)</a:t>
            </a:r>
            <a:endParaRPr b="0" lang="en-GB" sz="3200" spc="-1" strike="noStrike">
              <a:latin typeface="Bitstream Vera Sans"/>
            </a:endParaRPr>
          </a:p>
        </p:txBody>
      </p:sp>
      <p:sp>
        <p:nvSpPr>
          <p:cNvPr id="585" name="TextShape 2"/>
          <p:cNvSpPr txBox="1"/>
          <p:nvPr/>
        </p:nvSpPr>
        <p:spPr>
          <a:xfrm>
            <a:off x="192240" y="806400"/>
            <a:ext cx="9829800" cy="5859360"/>
          </a:xfrm>
          <a:prstGeom prst="rect">
            <a:avLst/>
          </a:prstGeom>
          <a:noFill/>
          <a:ln>
            <a:noFill/>
          </a:ln>
        </p:spPr>
        <p:txBody>
          <a:bodyPr lIns="0" rIns="0" tIns="9000" bIns="0">
            <a:normAutofit/>
          </a:bodyPr>
          <a:p>
            <a:pPr marL="431640" indent="-324000">
              <a:lnSpc>
                <a:spcPct val="98000"/>
              </a:lnSpc>
              <a:spcAft>
                <a:spcPts val="1423"/>
              </a:spcAft>
              <a:buClr>
                <a:srgbClr val="000000"/>
              </a:buClr>
              <a:buSzPct val="45000"/>
              <a:buFont typeface="Wingdings" charset="2"/>
              <a:buChar char=""/>
            </a:pPr>
            <a:r>
              <a:rPr b="0" lang="en-GB" sz="2400" spc="-1" strike="noStrike">
                <a:solidFill>
                  <a:srgbClr val="000000"/>
                </a:solidFill>
                <a:latin typeface="Bitstream Vera Sans"/>
              </a:rPr>
              <a:t>α) </a:t>
            </a:r>
            <a:r>
              <a:rPr b="1" lang="el-GR" sz="2200" spc="-1" strike="noStrike" baseline="46000">
                <a:solidFill>
                  <a:srgbClr val="0000ff"/>
                </a:solidFill>
                <a:latin typeface="Times New Roman"/>
                <a:ea typeface="DejaVu Sans"/>
              </a:rPr>
              <a:t>14</a:t>
            </a:r>
            <a:r>
              <a:rPr b="1" lang="el-GR" sz="2200" spc="-1" strike="noStrike" baseline="-46000">
                <a:solidFill>
                  <a:srgbClr val="0000ff"/>
                </a:solidFill>
                <a:latin typeface="Times New Roman"/>
                <a:ea typeface="DejaVu Sans"/>
              </a:rPr>
              <a:t>6</a:t>
            </a:r>
            <a:r>
              <a:rPr b="1" lang="el-GR" sz="2200" spc="-1" strike="noStrike">
                <a:solidFill>
                  <a:srgbClr val="0000ff"/>
                </a:solidFill>
                <a:latin typeface="Times New Roman"/>
                <a:ea typeface="DejaVu Sans"/>
              </a:rPr>
              <a:t>C -&gt; </a:t>
            </a:r>
            <a:r>
              <a:rPr b="1" lang="el-GR" sz="2200" spc="-1" strike="noStrike" baseline="46000">
                <a:solidFill>
                  <a:srgbClr val="0000ff"/>
                </a:solidFill>
                <a:latin typeface="Times New Roman"/>
                <a:ea typeface="DejaVu Sans"/>
              </a:rPr>
              <a:t>14</a:t>
            </a:r>
            <a:r>
              <a:rPr b="1" lang="el-GR" sz="2200" spc="-1" strike="noStrike" baseline="-46000">
                <a:solidFill>
                  <a:srgbClr val="0000ff"/>
                </a:solidFill>
                <a:latin typeface="Times New Roman"/>
                <a:ea typeface="DejaVu Sans"/>
              </a:rPr>
              <a:t>7</a:t>
            </a:r>
            <a:r>
              <a:rPr b="1" lang="el-GR" sz="2200" spc="-1" strike="noStrike">
                <a:solidFill>
                  <a:srgbClr val="0000ff"/>
                </a:solidFill>
                <a:latin typeface="Times New Roman"/>
                <a:ea typeface="DejaVu Sans"/>
              </a:rPr>
              <a:t>N   +  e-  +  v</a:t>
            </a:r>
            <a:r>
              <a:rPr b="1" lang="el-GR" sz="2200" spc="-1" strike="noStrike" baseline="-33000">
                <a:solidFill>
                  <a:srgbClr val="0000ff"/>
                </a:solidFill>
                <a:latin typeface="Times New Roman"/>
                <a:ea typeface="DejaVu Sans"/>
              </a:rPr>
              <a:t>e </a:t>
            </a:r>
            <a:r>
              <a:rPr b="1" lang="el-GR" sz="2200" spc="-1" strike="noStrike">
                <a:solidFill>
                  <a:srgbClr val="0000ff"/>
                </a:solidFill>
                <a:latin typeface="Times New Roman"/>
                <a:ea typeface="DejaVu Sans"/>
              </a:rPr>
              <a:t>      </a:t>
            </a:r>
            <a:r>
              <a:rPr b="0" lang="el-GR" sz="2200" spc="-1" strike="noStrike">
                <a:solidFill>
                  <a:srgbClr val="000000"/>
                </a:solidFill>
                <a:latin typeface="Times New Roman"/>
                <a:ea typeface="DejaVu Sans"/>
              </a:rPr>
              <a:t> ;    </a:t>
            </a:r>
            <a:r>
              <a:rPr b="0" lang="el-GR" sz="2200" spc="-1" strike="noStrike">
                <a:solidFill>
                  <a:srgbClr val="ff0000"/>
                </a:solidFill>
                <a:latin typeface="Times New Roman"/>
                <a:ea typeface="DejaVu Sans"/>
              </a:rPr>
              <a:t> Q = M(</a:t>
            </a:r>
            <a:r>
              <a:rPr b="0" lang="el-GR" sz="2200" spc="-1" strike="noStrike" baseline="46000">
                <a:solidFill>
                  <a:srgbClr val="ff0000"/>
                </a:solidFill>
                <a:latin typeface="Times New Roman"/>
                <a:ea typeface="DejaVu Sans"/>
              </a:rPr>
              <a:t>14</a:t>
            </a:r>
            <a:r>
              <a:rPr b="0" lang="el-GR" sz="2200" spc="-1" strike="noStrike" baseline="-46000">
                <a:solidFill>
                  <a:srgbClr val="ff0000"/>
                </a:solidFill>
                <a:latin typeface="Times New Roman"/>
                <a:ea typeface="DejaVu Sans"/>
              </a:rPr>
              <a:t>6</a:t>
            </a:r>
            <a:r>
              <a:rPr b="0" lang="el-GR" sz="2200" spc="-1" strike="noStrike">
                <a:solidFill>
                  <a:srgbClr val="ff0000"/>
                </a:solidFill>
                <a:latin typeface="Times New Roman"/>
                <a:ea typeface="DejaVu Sans"/>
              </a:rPr>
              <a:t>C) – M(</a:t>
            </a:r>
            <a:r>
              <a:rPr b="0" lang="el-GR" sz="2200" spc="-1" strike="noStrike" baseline="46000">
                <a:solidFill>
                  <a:srgbClr val="ff0000"/>
                </a:solidFill>
                <a:latin typeface="Times New Roman"/>
                <a:ea typeface="DejaVu Sans"/>
              </a:rPr>
              <a:t>14</a:t>
            </a:r>
            <a:r>
              <a:rPr b="0" lang="el-GR" sz="2200" spc="-1" strike="noStrike" baseline="-46000">
                <a:solidFill>
                  <a:srgbClr val="ff0000"/>
                </a:solidFill>
                <a:latin typeface="Times New Roman"/>
                <a:ea typeface="DejaVu Sans"/>
              </a:rPr>
              <a:t>7</a:t>
            </a:r>
            <a:r>
              <a:rPr b="0" lang="el-GR" sz="2200" spc="-1" strike="noStrike">
                <a:solidFill>
                  <a:srgbClr val="ff0000"/>
                </a:solidFill>
                <a:latin typeface="Times New Roman"/>
                <a:ea typeface="DejaVu Sans"/>
              </a:rPr>
              <a:t>N) = 0.15 MeV</a:t>
            </a:r>
            <a:endParaRPr b="0" lang="en-GB" sz="2200" spc="-1" strike="noStrike">
              <a:latin typeface="Bitstream Vera Sans"/>
            </a:endParaRPr>
          </a:p>
          <a:p>
            <a:pPr marL="431640" indent="-324000">
              <a:lnSpc>
                <a:spcPct val="97000"/>
              </a:lnSpc>
              <a:spcAft>
                <a:spcPts val="1423"/>
              </a:spcAft>
              <a:buClr>
                <a:srgbClr val="000000"/>
              </a:buClr>
              <a:buSzPct val="45000"/>
              <a:buFont typeface="Wingdings" charset="2"/>
              <a:buChar char=""/>
            </a:pPr>
            <a:r>
              <a:rPr b="0" lang="el-GR" sz="2200" spc="-1" strike="noStrike">
                <a:solidFill>
                  <a:srgbClr val="000000"/>
                </a:solidFill>
                <a:latin typeface="Bita Vera Sans"/>
                <a:ea typeface="DejaVu Sans"/>
              </a:rPr>
              <a:t>β) Ατομικές μάζες: δίνονται πάντα για άτομα με ίσο αριθμό ηλεκτρονίων και πρωτονίων</a:t>
            </a: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pPr>
            <a:endParaRPr b="0" lang="en-GB" sz="2200" spc="-1" strike="noStrike">
              <a:latin typeface="Bitstream Vera Sans"/>
            </a:endParaRPr>
          </a:p>
          <a:p>
            <a:pPr marL="431640" indent="-324000">
              <a:lnSpc>
                <a:spcPct val="97000"/>
              </a:lnSpc>
              <a:spcAft>
                <a:spcPts val="1423"/>
              </a:spcAft>
              <a:buClr>
                <a:srgbClr val="000000"/>
              </a:buClr>
              <a:buSzPct val="45000"/>
              <a:buFont typeface="Wingdings" charset="2"/>
              <a:buChar char=""/>
            </a:pPr>
            <a:endParaRPr b="0" lang="en-GB" sz="2200" spc="-1" strike="noStrike">
              <a:latin typeface="Bitstream Vera Sans"/>
            </a:endParaRPr>
          </a:p>
          <a:p>
            <a:pPr marL="431640" indent="-324000">
              <a:lnSpc>
                <a:spcPct val="97000"/>
              </a:lnSpc>
              <a:spcAft>
                <a:spcPts val="1423"/>
              </a:spcAft>
              <a:buClr>
                <a:srgbClr val="000000"/>
              </a:buClr>
              <a:buSzPct val="45000"/>
              <a:buFont typeface="Wingdings" charset="2"/>
              <a:buChar char=""/>
            </a:pPr>
            <a:r>
              <a:rPr b="0" lang="el-GR" sz="2200" spc="-1" strike="noStrike">
                <a:solidFill>
                  <a:srgbClr val="ff0000"/>
                </a:solidFill>
                <a:latin typeface="Bita Vera Sans"/>
                <a:ea typeface="DejaVu Sans"/>
              </a:rPr>
              <a:t>γ) </a:t>
            </a:r>
            <a:r>
              <a:rPr b="0" lang="el-GR" sz="2000" spc="-1" strike="noStrike">
                <a:solidFill>
                  <a:srgbClr val="ff0000"/>
                </a:solidFill>
                <a:latin typeface="Bita Vera Sans"/>
                <a:ea typeface="DejaVu Sans"/>
              </a:rPr>
              <a:t>Ενεργειακό φάσμα ηλεκτρονίων</a:t>
            </a:r>
            <a:endParaRPr b="0" lang="en-GB" sz="2000" spc="-1" strike="noStrike">
              <a:latin typeface="Bitstream Vera Sans"/>
            </a:endParaRPr>
          </a:p>
          <a:p>
            <a:pPr marL="431640" indent="-324000">
              <a:lnSpc>
                <a:spcPct val="97000"/>
              </a:lnSpc>
              <a:spcAft>
                <a:spcPts val="1423"/>
              </a:spcAft>
            </a:pPr>
            <a:r>
              <a:rPr b="0" lang="el-GR" sz="2000" spc="-1" strike="noStrike">
                <a:solidFill>
                  <a:srgbClr val="000000"/>
                </a:solidFill>
                <a:latin typeface="Bita Vera Sans"/>
                <a:ea typeface="DejaVu Sans"/>
              </a:rPr>
              <a:t>= κατανομή των ενεργειών ηλεκτρονίων</a:t>
            </a:r>
            <a:endParaRPr b="0" lang="en-GB" sz="2000" spc="-1" strike="noStrike">
              <a:latin typeface="Bitstream Vera Sans"/>
            </a:endParaRPr>
          </a:p>
          <a:p>
            <a:pPr marL="431640" indent="-324000">
              <a:lnSpc>
                <a:spcPct val="97000"/>
              </a:lnSpc>
              <a:spcAft>
                <a:spcPts val="1423"/>
              </a:spcAft>
            </a:pPr>
            <a:r>
              <a:rPr b="0" lang="el-GR" sz="2000" spc="-1" strike="noStrike">
                <a:solidFill>
                  <a:srgbClr val="000000"/>
                </a:solidFill>
                <a:latin typeface="Bita Vera Sans"/>
                <a:ea typeface="DejaVu Sans"/>
              </a:rPr>
              <a:t>= πληθυσμός ηλεκτρονίων (άξονας y)</a:t>
            </a:r>
            <a:endParaRPr b="0" lang="en-GB" sz="2000" spc="-1" strike="noStrike">
              <a:latin typeface="Bitstream Vera Sans"/>
            </a:endParaRPr>
          </a:p>
          <a:p>
            <a:pPr marL="431640" indent="-324000">
              <a:lnSpc>
                <a:spcPct val="97000"/>
              </a:lnSpc>
              <a:spcAft>
                <a:spcPts val="1423"/>
              </a:spcAft>
            </a:pPr>
            <a:r>
              <a:rPr b="0" lang="el-GR" sz="2000" spc="-1" strike="noStrike">
                <a:solidFill>
                  <a:srgbClr val="000000"/>
                </a:solidFill>
                <a:latin typeface="Bita Vera Sans"/>
                <a:ea typeface="DejaVu Sans"/>
              </a:rPr>
              <a:t>       </a:t>
            </a:r>
            <a:r>
              <a:rPr b="0" lang="el-GR" sz="2000" spc="-1" strike="noStrike">
                <a:solidFill>
                  <a:srgbClr val="000000"/>
                </a:solidFill>
                <a:latin typeface="Bita Vera Sans"/>
                <a:ea typeface="DejaVu Sans"/>
              </a:rPr>
              <a:t>σαν συνάρτηση της </a:t>
            </a:r>
            <a:endParaRPr b="0" lang="en-GB" sz="2000" spc="-1" strike="noStrike">
              <a:latin typeface="Bitstream Vera Sans"/>
            </a:endParaRPr>
          </a:p>
          <a:p>
            <a:pPr marL="431640" indent="-324000">
              <a:lnSpc>
                <a:spcPct val="97000"/>
              </a:lnSpc>
              <a:spcAft>
                <a:spcPts val="1423"/>
              </a:spcAft>
            </a:pPr>
            <a:r>
              <a:rPr b="0" lang="el-GR" sz="2000" spc="-1" strike="noStrike">
                <a:solidFill>
                  <a:srgbClr val="000000"/>
                </a:solidFill>
                <a:latin typeface="Bita Vera Sans"/>
                <a:ea typeface="DejaVu Sans"/>
              </a:rPr>
              <a:t>    </a:t>
            </a:r>
            <a:r>
              <a:rPr b="0" lang="el-GR" sz="2000" spc="-1" strike="noStrike">
                <a:solidFill>
                  <a:srgbClr val="000000"/>
                </a:solidFill>
                <a:latin typeface="Bita Vera Sans"/>
                <a:ea typeface="DejaVu Sans"/>
              </a:rPr>
              <a:t>ενέργειας του ηλεκτρονίου (άξονας x)</a:t>
            </a:r>
            <a:endParaRPr b="0" lang="en-GB" sz="2000" spc="-1" strike="noStrike">
              <a:latin typeface="Bitstream Vera Sans"/>
            </a:endParaRPr>
          </a:p>
        </p:txBody>
      </p:sp>
      <p:sp>
        <p:nvSpPr>
          <p:cNvPr id="586" name="Line 3"/>
          <p:cNvSpPr/>
          <p:nvPr/>
        </p:nvSpPr>
        <p:spPr>
          <a:xfrm>
            <a:off x="3778560" y="976320"/>
            <a:ext cx="228600" cy="1440"/>
          </a:xfrm>
          <a:prstGeom prst="line">
            <a:avLst/>
          </a:prstGeom>
          <a:ln w="9360">
            <a:solidFill>
              <a:srgbClr val="000000"/>
            </a:solidFill>
            <a:round/>
          </a:ln>
        </p:spPr>
        <p:style>
          <a:lnRef idx="0"/>
          <a:fillRef idx="0"/>
          <a:effectRef idx="0"/>
          <a:fontRef idx="minor"/>
        </p:style>
      </p:sp>
      <p:sp>
        <p:nvSpPr>
          <p:cNvPr id="587" name="CustomShape 4"/>
          <p:cNvSpPr/>
          <p:nvPr/>
        </p:nvSpPr>
        <p:spPr>
          <a:xfrm>
            <a:off x="735480" y="3184200"/>
            <a:ext cx="457200" cy="457200"/>
          </a:xfrm>
          <a:prstGeom prst="ellipse">
            <a:avLst/>
          </a:prstGeom>
          <a:solidFill>
            <a:srgbClr val="99ccff"/>
          </a:solidFill>
          <a:ln w="9360">
            <a:solidFill>
              <a:srgbClr val="000000"/>
            </a:solidFill>
            <a:round/>
          </a:ln>
        </p:spPr>
        <p:style>
          <a:lnRef idx="0"/>
          <a:fillRef idx="0"/>
          <a:effectRef idx="0"/>
          <a:fontRef idx="minor"/>
        </p:style>
        <p:txBody>
          <a:bodyPr wrap="none" lIns="90000" rIns="90000" tIns="51840" bIns="45000" anchor="ctr"/>
          <a:p>
            <a:pPr algn="ctr">
              <a:lnSpc>
                <a:spcPct val="98000"/>
              </a:lnSpc>
            </a:pPr>
            <a:r>
              <a:rPr b="0" lang="en-GB" sz="1800" spc="-1" strike="noStrike">
                <a:solidFill>
                  <a:srgbClr val="000000"/>
                </a:solidFill>
                <a:latin typeface="Bitstream Vera Sans"/>
              </a:rPr>
              <a:t>6p</a:t>
            </a:r>
            <a:endParaRPr b="0" lang="en-GB" sz="1800" spc="-1" strike="noStrike">
              <a:latin typeface="Bitstream Vera Sans"/>
            </a:endParaRPr>
          </a:p>
        </p:txBody>
      </p:sp>
      <p:sp>
        <p:nvSpPr>
          <p:cNvPr id="588" name="CustomShape 5"/>
          <p:cNvSpPr/>
          <p:nvPr/>
        </p:nvSpPr>
        <p:spPr>
          <a:xfrm>
            <a:off x="398880" y="2846160"/>
            <a:ext cx="1143000" cy="1143000"/>
          </a:xfrm>
          <a:prstGeom prst="ellipse">
            <a:avLst/>
          </a:prstGeom>
          <a:noFill/>
          <a:ln w="9360">
            <a:solidFill>
              <a:srgbClr val="000000"/>
            </a:solidFill>
            <a:round/>
          </a:ln>
        </p:spPr>
        <p:style>
          <a:lnRef idx="0"/>
          <a:fillRef idx="0"/>
          <a:effectRef idx="0"/>
          <a:fontRef idx="minor"/>
        </p:style>
      </p:sp>
      <p:sp>
        <p:nvSpPr>
          <p:cNvPr id="589" name="CustomShape 6"/>
          <p:cNvSpPr/>
          <p:nvPr/>
        </p:nvSpPr>
        <p:spPr>
          <a:xfrm>
            <a:off x="662400" y="2584440"/>
            <a:ext cx="914400" cy="355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6e</a:t>
            </a:r>
            <a:endParaRPr b="0" lang="en-GB" sz="1800" spc="-1" strike="noStrike">
              <a:latin typeface="Bitstream Vera Sans"/>
            </a:endParaRPr>
          </a:p>
        </p:txBody>
      </p:sp>
      <p:sp>
        <p:nvSpPr>
          <p:cNvPr id="590" name="CustomShape 7"/>
          <p:cNvSpPr/>
          <p:nvPr/>
        </p:nvSpPr>
        <p:spPr>
          <a:xfrm>
            <a:off x="2715120" y="3186000"/>
            <a:ext cx="457200" cy="457200"/>
          </a:xfrm>
          <a:prstGeom prst="ellipse">
            <a:avLst/>
          </a:prstGeom>
          <a:solidFill>
            <a:srgbClr val="99ccff"/>
          </a:solidFill>
          <a:ln w="9360">
            <a:solidFill>
              <a:srgbClr val="000000"/>
            </a:solidFill>
            <a:round/>
          </a:ln>
        </p:spPr>
        <p:style>
          <a:lnRef idx="0"/>
          <a:fillRef idx="0"/>
          <a:effectRef idx="0"/>
          <a:fontRef idx="minor"/>
        </p:style>
        <p:txBody>
          <a:bodyPr wrap="none" lIns="90000" rIns="90000" tIns="51840" bIns="45000" anchor="ctr"/>
          <a:p>
            <a:pPr algn="ctr">
              <a:lnSpc>
                <a:spcPct val="98000"/>
              </a:lnSpc>
            </a:pPr>
            <a:r>
              <a:rPr b="0" lang="en-GB" sz="1800" spc="-1" strike="noStrike">
                <a:solidFill>
                  <a:srgbClr val="000000"/>
                </a:solidFill>
                <a:latin typeface="Bitstream Vera Sans"/>
              </a:rPr>
              <a:t>7p</a:t>
            </a:r>
            <a:endParaRPr b="0" lang="en-GB" sz="1800" spc="-1" strike="noStrike">
              <a:latin typeface="Bitstream Vera Sans"/>
            </a:endParaRPr>
          </a:p>
        </p:txBody>
      </p:sp>
      <p:sp>
        <p:nvSpPr>
          <p:cNvPr id="591" name="CustomShape 8"/>
          <p:cNvSpPr/>
          <p:nvPr/>
        </p:nvSpPr>
        <p:spPr>
          <a:xfrm>
            <a:off x="2378520" y="2846160"/>
            <a:ext cx="1143000" cy="1143000"/>
          </a:xfrm>
          <a:prstGeom prst="ellipse">
            <a:avLst/>
          </a:prstGeom>
          <a:noFill/>
          <a:ln w="9360">
            <a:solidFill>
              <a:srgbClr val="000000"/>
            </a:solidFill>
            <a:round/>
          </a:ln>
        </p:spPr>
        <p:style>
          <a:lnRef idx="0"/>
          <a:fillRef idx="0"/>
          <a:effectRef idx="0"/>
          <a:fontRef idx="minor"/>
        </p:style>
      </p:sp>
      <p:sp>
        <p:nvSpPr>
          <p:cNvPr id="592" name="CustomShape 9"/>
          <p:cNvSpPr/>
          <p:nvPr/>
        </p:nvSpPr>
        <p:spPr>
          <a:xfrm>
            <a:off x="2643480" y="2584440"/>
            <a:ext cx="914400" cy="355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6e</a:t>
            </a:r>
            <a:endParaRPr b="0" lang="en-GB" sz="1800" spc="-1" strike="noStrike">
              <a:latin typeface="Bitstream Vera Sans"/>
            </a:endParaRPr>
          </a:p>
        </p:txBody>
      </p:sp>
      <p:sp>
        <p:nvSpPr>
          <p:cNvPr id="593" name="CustomShape 10"/>
          <p:cNvSpPr/>
          <p:nvPr/>
        </p:nvSpPr>
        <p:spPr>
          <a:xfrm>
            <a:off x="3573720" y="2992320"/>
            <a:ext cx="3657600" cy="453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54000" bIns="45000"/>
          <a:p>
            <a:pPr>
              <a:lnSpc>
                <a:spcPct val="98000"/>
              </a:lnSpc>
            </a:pPr>
            <a:r>
              <a:rPr b="0" lang="en-GB" sz="2400" spc="-1" strike="noStrike">
                <a:solidFill>
                  <a:srgbClr val="000000"/>
                </a:solidFill>
                <a:latin typeface="Bitstream Vera Sans"/>
              </a:rPr>
              <a:t>+ e</a:t>
            </a:r>
            <a:r>
              <a:rPr b="0" lang="en-GB" sz="2400" spc="-1" strike="noStrike" baseline="33000">
                <a:solidFill>
                  <a:srgbClr val="000000"/>
                </a:solidFill>
                <a:latin typeface="Bitstream Vera Sans"/>
              </a:rPr>
              <a:t>-</a:t>
            </a:r>
            <a:r>
              <a:rPr b="0" lang="en-GB" sz="2400" spc="-1" strike="noStrike">
                <a:solidFill>
                  <a:srgbClr val="000000"/>
                </a:solidFill>
                <a:latin typeface="Bitstream Vera Sans"/>
              </a:rPr>
              <a:t> + v</a:t>
            </a:r>
            <a:endParaRPr b="0" lang="en-GB" sz="2400" spc="-1" strike="noStrike">
              <a:latin typeface="Bitstream Vera Sans"/>
            </a:endParaRPr>
          </a:p>
        </p:txBody>
      </p:sp>
      <p:sp>
        <p:nvSpPr>
          <p:cNvPr id="594" name="Line 11"/>
          <p:cNvSpPr/>
          <p:nvPr/>
        </p:nvSpPr>
        <p:spPr>
          <a:xfrm>
            <a:off x="1708560" y="3412800"/>
            <a:ext cx="457200" cy="1800"/>
          </a:xfrm>
          <a:prstGeom prst="line">
            <a:avLst/>
          </a:prstGeom>
          <a:ln w="36720">
            <a:solidFill>
              <a:srgbClr val="000000"/>
            </a:solidFill>
            <a:round/>
            <a:tailEnd len="med" type="triangle" w="med"/>
          </a:ln>
        </p:spPr>
        <p:style>
          <a:lnRef idx="0"/>
          <a:fillRef idx="0"/>
          <a:effectRef idx="0"/>
          <a:fontRef idx="minor"/>
        </p:style>
      </p:sp>
      <p:sp>
        <p:nvSpPr>
          <p:cNvPr id="595" name="Line 12"/>
          <p:cNvSpPr/>
          <p:nvPr/>
        </p:nvSpPr>
        <p:spPr>
          <a:xfrm>
            <a:off x="4716720" y="3101760"/>
            <a:ext cx="228600" cy="1800"/>
          </a:xfrm>
          <a:prstGeom prst="line">
            <a:avLst/>
          </a:prstGeom>
          <a:ln w="18360">
            <a:solidFill>
              <a:srgbClr val="000000"/>
            </a:solidFill>
            <a:round/>
          </a:ln>
        </p:spPr>
        <p:style>
          <a:lnRef idx="0"/>
          <a:fillRef idx="0"/>
          <a:effectRef idx="0"/>
          <a:fontRef idx="minor"/>
        </p:style>
      </p:sp>
      <p:sp>
        <p:nvSpPr>
          <p:cNvPr id="596" name="CustomShape 13"/>
          <p:cNvSpPr/>
          <p:nvPr/>
        </p:nvSpPr>
        <p:spPr>
          <a:xfrm>
            <a:off x="2279880" y="2314440"/>
            <a:ext cx="3738600" cy="1852560"/>
          </a:xfrm>
          <a:custGeom>
            <a:avLst/>
            <a:gdLst/>
            <a:ahLst/>
            <a:rect l="l" t="t" r="r" b="b"/>
            <a:pathLst>
              <a:path w="10382" h="5147">
                <a:moveTo>
                  <a:pt x="5676" y="3938"/>
                </a:moveTo>
                <a:cubicBezTo>
                  <a:pt x="5786" y="3447"/>
                  <a:pt x="5850" y="2936"/>
                  <a:pt x="5810" y="2433"/>
                </a:cubicBezTo>
                <a:cubicBezTo>
                  <a:pt x="5765" y="1875"/>
                  <a:pt x="5564" y="1319"/>
                  <a:pt x="5183" y="928"/>
                </a:cubicBezTo>
                <a:cubicBezTo>
                  <a:pt x="4803" y="540"/>
                  <a:pt x="4301" y="412"/>
                  <a:pt x="3838" y="225"/>
                </a:cubicBezTo>
                <a:cubicBezTo>
                  <a:pt x="3403" y="50"/>
                  <a:pt x="2945" y="18"/>
                  <a:pt x="2493" y="25"/>
                </a:cubicBezTo>
                <a:cubicBezTo>
                  <a:pt x="2040" y="30"/>
                  <a:pt x="1559" y="0"/>
                  <a:pt x="1148" y="276"/>
                </a:cubicBezTo>
                <a:cubicBezTo>
                  <a:pt x="656" y="603"/>
                  <a:pt x="441" y="1195"/>
                  <a:pt x="207" y="1731"/>
                </a:cubicBezTo>
                <a:cubicBezTo>
                  <a:pt x="5" y="2197"/>
                  <a:pt x="0" y="2731"/>
                  <a:pt x="28" y="3235"/>
                </a:cubicBezTo>
                <a:cubicBezTo>
                  <a:pt x="62" y="3866"/>
                  <a:pt x="476" y="4369"/>
                  <a:pt x="880" y="4742"/>
                </a:cubicBezTo>
                <a:cubicBezTo>
                  <a:pt x="1241" y="5076"/>
                  <a:pt x="1767" y="5040"/>
                  <a:pt x="2224" y="5092"/>
                </a:cubicBezTo>
                <a:cubicBezTo>
                  <a:pt x="2687" y="5147"/>
                  <a:pt x="3135" y="4988"/>
                  <a:pt x="3569" y="4841"/>
                </a:cubicBezTo>
                <a:cubicBezTo>
                  <a:pt x="4040" y="4681"/>
                  <a:pt x="4429" y="4284"/>
                  <a:pt x="4913" y="4190"/>
                </a:cubicBezTo>
                <a:cubicBezTo>
                  <a:pt x="5371" y="4100"/>
                  <a:pt x="5783" y="3880"/>
                  <a:pt x="6258" y="3888"/>
                </a:cubicBezTo>
                <a:cubicBezTo>
                  <a:pt x="6709" y="3897"/>
                  <a:pt x="7153" y="3986"/>
                  <a:pt x="7603" y="4039"/>
                </a:cubicBezTo>
                <a:cubicBezTo>
                  <a:pt x="8047" y="4093"/>
                  <a:pt x="8506" y="4094"/>
                  <a:pt x="8947" y="3988"/>
                </a:cubicBezTo>
                <a:cubicBezTo>
                  <a:pt x="9388" y="3882"/>
                  <a:pt x="9841" y="3811"/>
                  <a:pt x="10292" y="3838"/>
                </a:cubicBezTo>
                <a:lnTo>
                  <a:pt x="10382" y="3839"/>
                </a:lnTo>
              </a:path>
            </a:pathLst>
          </a:custGeom>
          <a:noFill/>
          <a:ln w="36720">
            <a:solidFill>
              <a:srgbClr val="0000ff"/>
            </a:solidFill>
            <a:custDash>
              <a:ds d="100000" sp="100000"/>
            </a:custDash>
            <a:round/>
          </a:ln>
        </p:spPr>
        <p:style>
          <a:lnRef idx="0"/>
          <a:fillRef idx="0"/>
          <a:effectRef idx="0"/>
          <a:fontRef idx="minor"/>
        </p:style>
      </p:sp>
      <p:sp>
        <p:nvSpPr>
          <p:cNvPr id="597" name="Line 14"/>
          <p:cNvSpPr/>
          <p:nvPr/>
        </p:nvSpPr>
        <p:spPr>
          <a:xfrm flipH="1">
            <a:off x="3114720" y="2550960"/>
            <a:ext cx="1687320" cy="212760"/>
          </a:xfrm>
          <a:prstGeom prst="line">
            <a:avLst/>
          </a:prstGeom>
          <a:ln w="36720">
            <a:solidFill>
              <a:srgbClr val="ff0000"/>
            </a:solidFill>
            <a:round/>
            <a:tailEnd len="med" type="triangle" w="med"/>
          </a:ln>
        </p:spPr>
        <p:style>
          <a:lnRef idx="0"/>
          <a:fillRef idx="0"/>
          <a:effectRef idx="0"/>
          <a:fontRef idx="minor"/>
        </p:style>
      </p:sp>
      <p:pic>
        <p:nvPicPr>
          <p:cNvPr id="598" name="" descr=""/>
          <p:cNvPicPr/>
          <p:nvPr/>
        </p:nvPicPr>
        <p:blipFill>
          <a:blip r:embed="rId1"/>
          <a:stretch/>
        </p:blipFill>
        <p:spPr>
          <a:xfrm>
            <a:off x="5978880" y="4151160"/>
            <a:ext cx="3813120" cy="2851200"/>
          </a:xfrm>
          <a:prstGeom prst="rect">
            <a:avLst/>
          </a:prstGeom>
          <a:ln>
            <a:noFill/>
          </a:ln>
        </p:spPr>
      </p:pic>
      <p:sp>
        <p:nvSpPr>
          <p:cNvPr id="599" name="CustomShape 15"/>
          <p:cNvSpPr/>
          <p:nvPr/>
        </p:nvSpPr>
        <p:spPr>
          <a:xfrm>
            <a:off x="6039360" y="6642000"/>
            <a:ext cx="3741480" cy="457200"/>
          </a:xfrm>
          <a:prstGeom prst="rect">
            <a:avLst/>
          </a:prstGeom>
          <a:solidFill>
            <a:srgbClr val="ffffff"/>
          </a:solidFill>
          <a:ln>
            <a:noFill/>
          </a:ln>
        </p:spPr>
        <p:style>
          <a:lnRef idx="0"/>
          <a:fillRef idx="0"/>
          <a:effectRef idx="0"/>
          <a:fontRef idx="minor"/>
        </p:style>
        <p:txBody>
          <a:bodyPr wrap="none" lIns="90000" rIns="90000" tIns="51840" bIns="45000" anchor="ctr"/>
          <a:p>
            <a:pPr algn="ctr">
              <a:lnSpc>
                <a:spcPct val="98000"/>
              </a:lnSpc>
            </a:pPr>
            <a:r>
              <a:rPr b="1" lang="en-GB" sz="1800" spc="-1" strike="noStrike">
                <a:solidFill>
                  <a:srgbClr val="000000"/>
                </a:solidFill>
                <a:latin typeface="Bitstream Vera Sans"/>
              </a:rPr>
              <a:t>T(e) = E(e) – m(e) c</a:t>
            </a:r>
            <a:r>
              <a:rPr b="1" lang="en-GB" sz="1800" spc="-1" strike="noStrike" baseline="33000">
                <a:solidFill>
                  <a:srgbClr val="000000"/>
                </a:solidFill>
                <a:latin typeface="Bitstream Vera Sans"/>
              </a:rPr>
              <a:t>2</a:t>
            </a:r>
            <a:endParaRPr b="0" lang="en-GB" sz="1800" spc="-1" strike="noStrike">
              <a:latin typeface="Bitstream Vera Sans"/>
            </a:endParaRPr>
          </a:p>
        </p:txBody>
      </p:sp>
      <p:sp>
        <p:nvSpPr>
          <p:cNvPr id="600" name="CustomShape 16"/>
          <p:cNvSpPr/>
          <p:nvPr/>
        </p:nvSpPr>
        <p:spPr>
          <a:xfrm>
            <a:off x="5916960" y="3525840"/>
            <a:ext cx="457200" cy="3741480"/>
          </a:xfrm>
          <a:prstGeom prst="rect">
            <a:avLst/>
          </a:prstGeom>
          <a:solidFill>
            <a:srgbClr val="ffffff"/>
          </a:solidFill>
          <a:ln>
            <a:noFill/>
          </a:ln>
        </p:spPr>
        <p:style>
          <a:lnRef idx="0"/>
          <a:fillRef idx="0"/>
          <a:effectRef idx="0"/>
          <a:fontRef idx="minor"/>
        </p:style>
        <p:txBody>
          <a:bodyPr wrap="none" lIns="90000" rIns="90000" tIns="51120" bIns="45000" anchor="t" anchorCtr="1" vert="vert"/>
          <a:p>
            <a:pPr algn="ctr">
              <a:lnSpc>
                <a:spcPct val="98000"/>
              </a:lnSpc>
            </a:pPr>
            <a:r>
              <a:rPr b="1" lang="en-GB" sz="1600" spc="-1" strike="noStrike">
                <a:solidFill>
                  <a:srgbClr val="000000"/>
                </a:solidFill>
                <a:latin typeface="Bitstream Vera Sans"/>
              </a:rPr>
              <a:t>Αριθμός ηλεκτρονίων / MeV</a:t>
            </a:r>
            <a:endParaRPr b="0" lang="en-GB" sz="1600" spc="-1" strike="noStrike">
              <a:latin typeface="Bitstream Vera Sans"/>
            </a:endParaRPr>
          </a:p>
        </p:txBody>
      </p:sp>
      <p:sp>
        <p:nvSpPr>
          <p:cNvPr id="601" name="CustomShape 17"/>
          <p:cNvSpPr/>
          <p:nvPr/>
        </p:nvSpPr>
        <p:spPr>
          <a:xfrm>
            <a:off x="5894640" y="3066840"/>
            <a:ext cx="4078440" cy="685800"/>
          </a:xfrm>
          <a:custGeom>
            <a:avLst/>
            <a:gdLst/>
            <a:ahLst/>
            <a:rect l="l" t="t" r="r" b="b"/>
            <a:pathLst>
              <a:path w="21600" h="21600">
                <a:moveTo>
                  <a:pt x="0" y="0"/>
                </a:moveTo>
                <a:lnTo>
                  <a:pt x="21600" y="0"/>
                </a:lnTo>
                <a:lnTo>
                  <a:pt x="21600" y="21600"/>
                </a:lnTo>
                <a:lnTo>
                  <a:pt x="0" y="21600"/>
                </a:lnTo>
                <a:lnTo>
                  <a:pt x="0" y="0"/>
                </a:lnTo>
                <a:close/>
              </a:path>
            </a:pathLst>
          </a:custGeom>
          <a:solidFill>
            <a:srgbClr val="e6ff00"/>
          </a:solidFill>
          <a:ln>
            <a:noFill/>
          </a:ln>
        </p:spPr>
        <p:style>
          <a:lnRef idx="0"/>
          <a:fillRef idx="0"/>
          <a:effectRef idx="0"/>
          <a:fontRef idx="minor"/>
        </p:style>
        <p:txBody>
          <a:bodyPr lIns="90000" rIns="90000" tIns="51840" bIns="45000"/>
          <a:p>
            <a:pPr>
              <a:lnSpc>
                <a:spcPct val="98000"/>
              </a:lnSpc>
            </a:pPr>
            <a:r>
              <a:rPr b="0" lang="en-GB" sz="1800" spc="-1" strike="noStrike">
                <a:solidFill>
                  <a:srgbClr val="000000"/>
                </a:solidFill>
                <a:latin typeface="Bitstream Vera Sans"/>
              </a:rPr>
              <a:t>Μάζα ατόμου με: Ζ+1 πρωτόνια και Ζ+1 ηλεκτρόνια</a:t>
            </a:r>
            <a:endParaRPr b="0" lang="en-GB" sz="1800" spc="-1" strike="noStrike">
              <a:latin typeface="Bitstream Vera Sans"/>
            </a:endParaRPr>
          </a:p>
        </p:txBody>
      </p:sp>
      <p:sp>
        <p:nvSpPr>
          <p:cNvPr id="602" name="CustomShape 18"/>
          <p:cNvSpPr/>
          <p:nvPr/>
        </p:nvSpPr>
        <p:spPr>
          <a:xfrm>
            <a:off x="9136440" y="1179360"/>
            <a:ext cx="824040" cy="5391000"/>
          </a:xfrm>
          <a:custGeom>
            <a:avLst/>
            <a:gdLst/>
            <a:ahLst/>
            <a:rect l="l" t="t" r="r" b="b"/>
            <a:pathLst>
              <a:path w="2287" h="14975">
                <a:moveTo>
                  <a:pt x="40" y="0"/>
                </a:moveTo>
                <a:cubicBezTo>
                  <a:pt x="595" y="166"/>
                  <a:pt x="915" y="702"/>
                  <a:pt x="1246" y="1151"/>
                </a:cubicBezTo>
                <a:cubicBezTo>
                  <a:pt x="1562" y="1579"/>
                  <a:pt x="1970" y="1996"/>
                  <a:pt x="2050" y="2534"/>
                </a:cubicBezTo>
                <a:cubicBezTo>
                  <a:pt x="2119" y="2998"/>
                  <a:pt x="2192" y="3446"/>
                  <a:pt x="2229" y="3915"/>
                </a:cubicBezTo>
                <a:cubicBezTo>
                  <a:pt x="2266" y="4377"/>
                  <a:pt x="2287" y="4836"/>
                  <a:pt x="2274" y="5298"/>
                </a:cubicBezTo>
                <a:cubicBezTo>
                  <a:pt x="2261" y="5760"/>
                  <a:pt x="2184" y="6221"/>
                  <a:pt x="2140" y="6681"/>
                </a:cubicBezTo>
                <a:cubicBezTo>
                  <a:pt x="2095" y="7141"/>
                  <a:pt x="2085" y="7607"/>
                  <a:pt x="2006" y="8062"/>
                </a:cubicBezTo>
                <a:cubicBezTo>
                  <a:pt x="1921" y="8552"/>
                  <a:pt x="1741" y="9035"/>
                  <a:pt x="1470" y="9446"/>
                </a:cubicBezTo>
                <a:cubicBezTo>
                  <a:pt x="1149" y="9934"/>
                  <a:pt x="771" y="10382"/>
                  <a:pt x="397" y="10828"/>
                </a:cubicBezTo>
                <a:cubicBezTo>
                  <a:pt x="61" y="11228"/>
                  <a:pt x="141" y="11741"/>
                  <a:pt x="86" y="12211"/>
                </a:cubicBezTo>
                <a:cubicBezTo>
                  <a:pt x="32" y="12667"/>
                  <a:pt x="81" y="13129"/>
                  <a:pt x="40" y="13592"/>
                </a:cubicBezTo>
                <a:cubicBezTo>
                  <a:pt x="0" y="14051"/>
                  <a:pt x="39" y="14513"/>
                  <a:pt x="40" y="14975"/>
                </a:cubicBezTo>
                <a:lnTo>
                  <a:pt x="41" y="14928"/>
                </a:lnTo>
              </a:path>
            </a:pathLst>
          </a:custGeom>
          <a:noFill/>
          <a:ln w="36720">
            <a:solidFill>
              <a:srgbClr val="000000"/>
            </a:solidFill>
            <a:round/>
            <a:tailEnd len="med" type="triangle" w="med"/>
          </a:ln>
        </p:spPr>
        <p:style>
          <a:lnRef idx="0"/>
          <a:fillRef idx="0"/>
          <a:effectRef idx="0"/>
          <a:fontRef idx="minor"/>
        </p:style>
      </p:sp>
      <p:sp>
        <p:nvSpPr>
          <p:cNvPr id="603" name="CustomShape 19"/>
          <p:cNvSpPr/>
          <p:nvPr/>
        </p:nvSpPr>
        <p:spPr>
          <a:xfrm>
            <a:off x="4643640" y="1946160"/>
            <a:ext cx="5173920" cy="885960"/>
          </a:xfrm>
          <a:custGeom>
            <a:avLst/>
            <a:gdLst/>
            <a:ahLst/>
            <a:rect l="l" t="t" r="r" b="b"/>
            <a:pathLst>
              <a:path w="21600" h="21600">
                <a:moveTo>
                  <a:pt x="0" y="0"/>
                </a:moveTo>
                <a:lnTo>
                  <a:pt x="21600" y="0"/>
                </a:lnTo>
                <a:lnTo>
                  <a:pt x="21600" y="21600"/>
                </a:lnTo>
                <a:lnTo>
                  <a:pt x="0" y="21600"/>
                </a:lnTo>
                <a:lnTo>
                  <a:pt x="0" y="0"/>
                </a:lnTo>
                <a:close/>
              </a:path>
            </a:pathLst>
          </a:custGeom>
          <a:solidFill>
            <a:srgbClr val="aecf00"/>
          </a:solidFill>
          <a:ln>
            <a:noFill/>
          </a:ln>
        </p:spPr>
        <p:style>
          <a:lnRef idx="0"/>
          <a:fillRef idx="0"/>
          <a:effectRef idx="0"/>
          <a:fontRef idx="minor"/>
        </p:style>
        <p:txBody>
          <a:bodyPr lIns="90000" rIns="90000" tIns="51840" bIns="45000"/>
          <a:p>
            <a:pPr>
              <a:lnSpc>
                <a:spcPct val="98000"/>
              </a:lnSpc>
            </a:pPr>
            <a:r>
              <a:rPr b="1" lang="en-GB" sz="1800" spc="-1" strike="noStrike">
                <a:solidFill>
                  <a:srgbClr val="000000"/>
                </a:solidFill>
                <a:latin typeface="Bitstream Vera Sans"/>
              </a:rPr>
              <a:t>Βασική ιδέα:</a:t>
            </a:r>
            <a:r>
              <a:rPr b="0" lang="en-GB" sz="1800" spc="-1" strike="noStrike">
                <a:solidFill>
                  <a:srgbClr val="000000"/>
                </a:solidFill>
                <a:latin typeface="Bitstream Vera Sans"/>
              </a:rPr>
              <a:t> Τα ατομικά ηλεκτρόνια βρίσκονται από τη μιά στιγμή στην άλλη με περισσότερα πρωτόνια στον πυρήνα.</a:t>
            </a:r>
            <a:endParaRPr b="0" lang="en-GB" sz="1800" spc="-1" strike="noStrike">
              <a:latin typeface="Bitstream Vera Sans"/>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TextShape 1"/>
          <p:cNvSpPr txBox="1"/>
          <p:nvPr/>
        </p:nvSpPr>
        <p:spPr>
          <a:xfrm>
            <a:off x="504000" y="84960"/>
            <a:ext cx="9071640" cy="829800"/>
          </a:xfrm>
          <a:prstGeom prst="rect">
            <a:avLst/>
          </a:prstGeom>
          <a:solidFill>
            <a:srgbClr val="00ffff"/>
          </a:solidFill>
          <a:ln w="54720">
            <a:noFill/>
          </a:ln>
        </p:spPr>
        <p:txBody>
          <a:bodyPr lIns="0" rIns="0" tIns="0" bIns="0" anchor="ctr"/>
          <a:p>
            <a:pPr algn="ctr"/>
            <a:r>
              <a:rPr b="0" lang="en-GB" sz="2800" spc="-1" strike="noStrike">
                <a:solidFill>
                  <a:srgbClr val="ff0000"/>
                </a:solidFill>
                <a:latin typeface="Bitstream Vera Sans"/>
              </a:rPr>
              <a:t>Άσκηση 2</a:t>
            </a:r>
            <a:r>
              <a:rPr b="0" lang="en-GB" sz="2800" spc="-1" strike="noStrike">
                <a:latin typeface="Bitstream Vera Sans"/>
              </a:rPr>
              <a:t>: β-διασπάσεις (β- , β+ και σύλληψη ηλεκτρονίου)</a:t>
            </a:r>
            <a:endParaRPr b="0" lang="en-GB" sz="2800" spc="-1" strike="noStrike">
              <a:latin typeface="Bitstream Vera Sans"/>
            </a:endParaRPr>
          </a:p>
        </p:txBody>
      </p:sp>
      <p:pic>
        <p:nvPicPr>
          <p:cNvPr id="605" name="Picture 3" descr=""/>
          <p:cNvPicPr/>
          <p:nvPr/>
        </p:nvPicPr>
        <p:blipFill>
          <a:blip r:embed="rId1"/>
          <a:srcRect l="0" t="23824" r="0" b="0"/>
          <a:stretch/>
        </p:blipFill>
        <p:spPr>
          <a:xfrm>
            <a:off x="5328720" y="2322000"/>
            <a:ext cx="2215080" cy="2050560"/>
          </a:xfrm>
          <a:prstGeom prst="rect">
            <a:avLst/>
          </a:prstGeom>
          <a:ln>
            <a:noFill/>
          </a:ln>
        </p:spPr>
      </p:pic>
      <p:sp>
        <p:nvSpPr>
          <p:cNvPr id="606" name="CustomShape 2"/>
          <p:cNvSpPr/>
          <p:nvPr/>
        </p:nvSpPr>
        <p:spPr>
          <a:xfrm>
            <a:off x="434160" y="959760"/>
            <a:ext cx="9141840" cy="1478520"/>
          </a:xfrm>
          <a:custGeom>
            <a:avLst/>
            <a:gdLst/>
            <a:ahLst/>
            <a:rect l="l" t="t" r="r" b="b"/>
            <a:pathLst>
              <a:path w="21600" h="21600">
                <a:moveTo>
                  <a:pt x="0" y="0"/>
                </a:moveTo>
                <a:lnTo>
                  <a:pt x="21600" y="0"/>
                </a:lnTo>
                <a:lnTo>
                  <a:pt x="21600" y="21600"/>
                </a:lnTo>
                <a:lnTo>
                  <a:pt x="0" y="21600"/>
                </a:lnTo>
                <a:lnTo>
                  <a:pt x="0" y="0"/>
                </a:lnTo>
                <a:close/>
              </a:path>
            </a:pathLst>
          </a:custGeom>
          <a:noFill/>
          <a:ln w="36720">
            <a:solidFill>
              <a:srgbClr val="000000"/>
            </a:solidFill>
            <a:round/>
          </a:ln>
        </p:spPr>
        <p:style>
          <a:lnRef idx="0"/>
          <a:fillRef idx="0"/>
          <a:effectRef idx="0"/>
          <a:fontRef idx="minor"/>
        </p:style>
        <p:txBody>
          <a:bodyPr lIns="108360" rIns="108360" tIns="65160" bIns="65160"/>
          <a:p>
            <a:pPr>
              <a:lnSpc>
                <a:spcPct val="100000"/>
              </a:lnSpc>
            </a:pPr>
            <a:r>
              <a:rPr b="0" lang="el-GR" sz="2210" spc="-1" strike="noStrike">
                <a:latin typeface="Calibri"/>
              </a:rPr>
              <a:t>Δίνονται οι ατομικές μάζες </a:t>
            </a:r>
            <a:r>
              <a:rPr b="0" lang="en-US" sz="2210" spc="-1" strike="noStrike">
                <a:latin typeface="Calibri"/>
              </a:rPr>
              <a:t>(</a:t>
            </a:r>
            <a:r>
              <a:rPr b="0" lang="el-GR" sz="2210" spc="-1" strike="noStrike">
                <a:latin typeface="Calibri"/>
              </a:rPr>
              <a:t>σε </a:t>
            </a:r>
            <a:r>
              <a:rPr b="0" lang="en-US" sz="2210" spc="-1" strike="noStrike">
                <a:latin typeface="Calibri"/>
              </a:rPr>
              <a:t>amu). </a:t>
            </a:r>
            <a:r>
              <a:rPr b="0" lang="el-GR" sz="2210" spc="-1" strike="noStrike">
                <a:latin typeface="Calibri"/>
              </a:rPr>
              <a:t>Με δεδομένο ότι η</a:t>
            </a:r>
            <a:r>
              <a:rPr b="0" lang="en-US" sz="2210" spc="-1" strike="noStrike">
                <a:latin typeface="Calibri"/>
              </a:rPr>
              <a:t> </a:t>
            </a:r>
            <a:r>
              <a:rPr b="0" lang="el-GR" sz="2210" spc="-1" strike="noStrike">
                <a:latin typeface="Calibri"/>
              </a:rPr>
              <a:t>μάζα του ηλεκτρονίου είναι 0.00055 </a:t>
            </a:r>
            <a:r>
              <a:rPr b="0" lang="en-US" sz="2210" spc="-1" strike="noStrike">
                <a:latin typeface="Calibri"/>
              </a:rPr>
              <a:t>amu</a:t>
            </a:r>
            <a:r>
              <a:rPr b="0" lang="el-GR" sz="2210" spc="-1" strike="noStrike">
                <a:latin typeface="Calibri"/>
              </a:rPr>
              <a:t>, δείξτε ποιό νουκλίδιο σε κάθε ζεύγος είναι ασταθές, με ποιό τρόπο διασπάται και βρείτε την ενέργεια που ελευθερώνεται στη διάσπαση:   </a:t>
            </a:r>
            <a:endParaRPr b="0" lang="en-GB" sz="2210" spc="-1" strike="noStrike">
              <a:latin typeface="Bitstream Vera Sans"/>
            </a:endParaRPr>
          </a:p>
        </p:txBody>
      </p:sp>
      <p:grpSp>
        <p:nvGrpSpPr>
          <p:cNvPr id="607" name="Group 3"/>
          <p:cNvGrpSpPr/>
          <p:nvPr/>
        </p:nvGrpSpPr>
        <p:grpSpPr>
          <a:xfrm>
            <a:off x="2113920" y="2454120"/>
            <a:ext cx="2353680" cy="1457640"/>
            <a:chOff x="2113920" y="2454120"/>
            <a:chExt cx="2353680" cy="1457640"/>
          </a:xfrm>
        </p:grpSpPr>
        <p:pic>
          <p:nvPicPr>
            <p:cNvPr id="608" name="Picture 2" descr=""/>
            <p:cNvPicPr/>
            <p:nvPr/>
          </p:nvPicPr>
          <p:blipFill>
            <a:blip r:embed="rId2"/>
            <a:srcRect l="0" t="36539" r="67377" b="0"/>
            <a:stretch/>
          </p:blipFill>
          <p:spPr>
            <a:xfrm>
              <a:off x="2113920" y="2454120"/>
              <a:ext cx="2081160" cy="709200"/>
            </a:xfrm>
            <a:prstGeom prst="rect">
              <a:avLst/>
            </a:prstGeom>
            <a:ln>
              <a:noFill/>
            </a:ln>
          </p:spPr>
        </p:pic>
        <p:pic>
          <p:nvPicPr>
            <p:cNvPr id="609" name="Picture 6" descr=""/>
            <p:cNvPicPr/>
            <p:nvPr/>
          </p:nvPicPr>
          <p:blipFill>
            <a:blip r:embed="rId3"/>
            <a:srcRect l="0" t="0" r="0" b="71471"/>
            <a:stretch/>
          </p:blipFill>
          <p:spPr>
            <a:xfrm>
              <a:off x="2181960" y="3115440"/>
              <a:ext cx="2285640" cy="796320"/>
            </a:xfrm>
            <a:prstGeom prst="rect">
              <a:avLst/>
            </a:prstGeom>
            <a:ln>
              <a:noFill/>
            </a:ln>
          </p:spPr>
        </p:pic>
      </p:grpSp>
      <p:sp>
        <p:nvSpPr>
          <p:cNvPr id="610" name="CustomShape 4"/>
          <p:cNvSpPr/>
          <p:nvPr/>
        </p:nvSpPr>
        <p:spPr>
          <a:xfrm>
            <a:off x="425160" y="4722120"/>
            <a:ext cx="9397440" cy="2288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buClr>
                <a:srgbClr val="3333ff"/>
              </a:buClr>
              <a:buFont typeface="Arial"/>
              <a:buChar char="•"/>
            </a:pPr>
            <a:r>
              <a:rPr b="0" lang="el-GR" sz="1800" spc="-1" strike="noStrike">
                <a:solidFill>
                  <a:srgbClr val="3333ff"/>
                </a:solidFill>
                <a:latin typeface="Calibri"/>
              </a:rPr>
              <a:t>Το βαρύτερο νουκλίδιο διασπάται, άρα είναι το ποιό ασταθές.</a:t>
            </a:r>
            <a:endParaRPr b="0" lang="en-GB" sz="1800" spc="-1" strike="noStrike">
              <a:latin typeface="Bitstream Vera Sans"/>
            </a:endParaRPr>
          </a:p>
          <a:p>
            <a:pPr>
              <a:lnSpc>
                <a:spcPct val="100000"/>
              </a:lnSpc>
              <a:buClr>
                <a:srgbClr val="3333ff"/>
              </a:buClr>
              <a:buFont typeface="Arial"/>
              <a:buChar char="•"/>
            </a:pPr>
            <a:r>
              <a:rPr b="0" lang="el-GR" sz="1800" spc="-1" strike="noStrike">
                <a:solidFill>
                  <a:srgbClr val="3333ff"/>
                </a:solidFill>
                <a:latin typeface="Calibri"/>
              </a:rPr>
              <a:t>Ολες οι περιπτώσεις έχουν ΔΑ=0 (δεν δίνουν α-διάσπαση) και ΔΖ≠0 (δεν δίνουν γ-διάσπαση)</a:t>
            </a:r>
            <a:endParaRPr b="0" lang="en-GB" sz="1800" spc="-1" strike="noStrike">
              <a:latin typeface="Bitstream Vera Sans"/>
            </a:endParaRPr>
          </a:p>
          <a:p>
            <a:pPr>
              <a:lnSpc>
                <a:spcPct val="100000"/>
              </a:lnSpc>
              <a:buClr>
                <a:srgbClr val="3333ff"/>
              </a:buClr>
              <a:buFont typeface="StarSymbol"/>
              <a:buAutoNum type="arabicPeriod"/>
            </a:pPr>
            <a:r>
              <a:rPr b="0" lang="el-GR" sz="1800" spc="-1" strike="noStrike">
                <a:solidFill>
                  <a:srgbClr val="3333ff"/>
                </a:solidFill>
                <a:latin typeface="Calibri"/>
              </a:rPr>
              <a:t>ΔΜ</a:t>
            </a:r>
            <a:r>
              <a:rPr b="0" lang="en-US" sz="1800" spc="-1" strike="noStrike">
                <a:solidFill>
                  <a:srgbClr val="3333ff"/>
                </a:solidFill>
                <a:latin typeface="Calibri"/>
              </a:rPr>
              <a:t>=0.001 amu</a:t>
            </a:r>
            <a:r>
              <a:rPr b="0" lang="el-GR" sz="1800" spc="-1" strike="noStrike">
                <a:solidFill>
                  <a:srgbClr val="3333ff"/>
                </a:solidFill>
                <a:latin typeface="Calibri"/>
              </a:rPr>
              <a:t> &lt;0.0011 </a:t>
            </a:r>
            <a:r>
              <a:rPr b="0" lang="en-US" sz="1800" spc="-1" strike="noStrike">
                <a:solidFill>
                  <a:srgbClr val="3333ff"/>
                </a:solidFill>
                <a:latin typeface="Calibri"/>
              </a:rPr>
              <a:t>amu, Be </a:t>
            </a:r>
            <a:r>
              <a:rPr b="0" lang="el-GR" sz="1800" spc="-1" strike="noStrike">
                <a:solidFill>
                  <a:srgbClr val="3333ff"/>
                </a:solidFill>
                <a:latin typeface="Calibri"/>
              </a:rPr>
              <a:t>είναι ραδιενεργό σύλληψης ηλεκτρονίου</a:t>
            </a:r>
            <a:endParaRPr b="0" lang="en-GB" sz="1800" spc="-1" strike="noStrike">
              <a:latin typeface="Bitstream Vera Sans"/>
            </a:endParaRPr>
          </a:p>
          <a:p>
            <a:pPr>
              <a:lnSpc>
                <a:spcPct val="100000"/>
              </a:lnSpc>
              <a:buClr>
                <a:srgbClr val="3333ff"/>
              </a:buClr>
              <a:buFont typeface="StarSymbol"/>
              <a:buAutoNum type="arabicPeriod"/>
            </a:pPr>
            <a:r>
              <a:rPr b="0" lang="el-GR" sz="1800" spc="-1" strike="noStrike">
                <a:solidFill>
                  <a:srgbClr val="3333ff"/>
                </a:solidFill>
                <a:latin typeface="Calibri"/>
              </a:rPr>
              <a:t>ΔΜ=0.0024 &gt;0.0011 το Ν είναι β</a:t>
            </a:r>
            <a:r>
              <a:rPr b="0" lang="el-GR" sz="1800" spc="-1" strike="noStrike" baseline="30000">
                <a:solidFill>
                  <a:srgbClr val="3333ff"/>
                </a:solidFill>
                <a:latin typeface="Calibri"/>
              </a:rPr>
              <a:t>+</a:t>
            </a:r>
            <a:r>
              <a:rPr b="0" lang="el-GR" sz="1800" spc="-1" strike="noStrike">
                <a:solidFill>
                  <a:srgbClr val="3333ff"/>
                </a:solidFill>
                <a:latin typeface="Calibri"/>
              </a:rPr>
              <a:t> και  σύλληψης ηλεκτρονίου </a:t>
            </a:r>
            <a:endParaRPr b="0" lang="en-GB" sz="1800" spc="-1" strike="noStrike">
              <a:latin typeface="Bitstream Vera Sans"/>
            </a:endParaRPr>
          </a:p>
          <a:p>
            <a:pPr>
              <a:lnSpc>
                <a:spcPct val="100000"/>
              </a:lnSpc>
              <a:buClr>
                <a:srgbClr val="3333ff"/>
              </a:buClr>
              <a:buFont typeface="StarSymbol"/>
              <a:buAutoNum type="arabicPeriod"/>
            </a:pPr>
            <a:r>
              <a:rPr b="0" lang="el-GR" sz="1800" spc="-1" strike="noStrike">
                <a:solidFill>
                  <a:srgbClr val="3333ff"/>
                </a:solidFill>
                <a:latin typeface="Calibri"/>
              </a:rPr>
              <a:t>ΔΜ=0.00</a:t>
            </a:r>
            <a:r>
              <a:rPr b="0" lang="en-US" sz="1800" spc="-1" strike="noStrike">
                <a:solidFill>
                  <a:srgbClr val="3333ff"/>
                </a:solidFill>
                <a:latin typeface="Calibri"/>
              </a:rPr>
              <a:t>35</a:t>
            </a:r>
            <a:r>
              <a:rPr b="0" lang="el-GR" sz="1800" spc="-1" strike="noStrike">
                <a:solidFill>
                  <a:srgbClr val="3333ff"/>
                </a:solidFill>
                <a:latin typeface="Calibri"/>
              </a:rPr>
              <a:t> &gt;0.0011 το Ν</a:t>
            </a:r>
            <a:r>
              <a:rPr b="0" lang="en-US" sz="1800" spc="-1" strike="noStrike">
                <a:solidFill>
                  <a:srgbClr val="3333ff"/>
                </a:solidFill>
                <a:latin typeface="Calibri"/>
              </a:rPr>
              <a:t>e</a:t>
            </a:r>
            <a:r>
              <a:rPr b="0" lang="el-GR" sz="1800" spc="-1" strike="noStrike">
                <a:solidFill>
                  <a:srgbClr val="3333ff"/>
                </a:solidFill>
                <a:latin typeface="Calibri"/>
              </a:rPr>
              <a:t> είναι β</a:t>
            </a:r>
            <a:r>
              <a:rPr b="0" lang="el-GR" sz="1800" spc="-1" strike="noStrike" baseline="30000">
                <a:solidFill>
                  <a:srgbClr val="3333ff"/>
                </a:solidFill>
                <a:latin typeface="Calibri"/>
              </a:rPr>
              <a:t>+</a:t>
            </a:r>
            <a:r>
              <a:rPr b="0" lang="el-GR" sz="1800" spc="-1" strike="noStrike">
                <a:solidFill>
                  <a:srgbClr val="3333ff"/>
                </a:solidFill>
                <a:latin typeface="Calibri"/>
              </a:rPr>
              <a:t> και  σύλληψης ηλεκτρονίου </a:t>
            </a:r>
            <a:endParaRPr b="0" lang="en-GB" sz="1800" spc="-1" strike="noStrike">
              <a:latin typeface="Bitstream Vera Sans"/>
            </a:endParaRPr>
          </a:p>
          <a:p>
            <a:pPr>
              <a:lnSpc>
                <a:spcPct val="100000"/>
              </a:lnSpc>
              <a:buClr>
                <a:srgbClr val="3333ff"/>
              </a:buClr>
              <a:buFont typeface="StarSymbol"/>
              <a:buAutoNum type="arabicPeriod"/>
            </a:pPr>
            <a:r>
              <a:rPr b="0" lang="el-GR" sz="1800" spc="-1" strike="noStrike">
                <a:solidFill>
                  <a:srgbClr val="3333ff"/>
                </a:solidFill>
                <a:latin typeface="Calibri"/>
              </a:rPr>
              <a:t>ΔΜ=0.00</a:t>
            </a:r>
            <a:r>
              <a:rPr b="0" lang="en-US" sz="1800" spc="-1" strike="noStrike">
                <a:solidFill>
                  <a:srgbClr val="3333ff"/>
                </a:solidFill>
                <a:latin typeface="Calibri"/>
              </a:rPr>
              <a:t>05  </a:t>
            </a:r>
            <a:r>
              <a:rPr b="0" lang="el-GR" sz="1800" spc="-1" strike="noStrike">
                <a:solidFill>
                  <a:srgbClr val="3333ff"/>
                </a:solidFill>
                <a:latin typeface="Calibri"/>
              </a:rPr>
              <a:t>ο </a:t>
            </a:r>
            <a:r>
              <a:rPr b="0" lang="en-US" sz="1800" spc="-1" strike="noStrike">
                <a:solidFill>
                  <a:srgbClr val="3333ff"/>
                </a:solidFill>
                <a:latin typeface="Calibri"/>
              </a:rPr>
              <a:t>P</a:t>
            </a:r>
            <a:r>
              <a:rPr b="0" lang="el-GR" sz="1800" spc="-1" strike="noStrike">
                <a:solidFill>
                  <a:srgbClr val="3333ff"/>
                </a:solidFill>
                <a:latin typeface="Calibri"/>
              </a:rPr>
              <a:t> είναι β</a:t>
            </a:r>
            <a:r>
              <a:rPr b="0" lang="en-US" sz="1800" spc="-1" strike="noStrike" baseline="30000">
                <a:solidFill>
                  <a:srgbClr val="3333ff"/>
                </a:solidFill>
                <a:latin typeface="Calibri"/>
              </a:rPr>
              <a:t>-</a:t>
            </a:r>
            <a:endParaRPr b="0" lang="en-GB" sz="1800" spc="-1" strike="noStrike">
              <a:latin typeface="Bitstream Vera Sans"/>
            </a:endParaRPr>
          </a:p>
          <a:p>
            <a:pPr>
              <a:lnSpc>
                <a:spcPct val="100000"/>
              </a:lnSpc>
              <a:buClr>
                <a:srgbClr val="3333ff"/>
              </a:buClr>
              <a:buFont typeface="StarSymbol"/>
              <a:buAutoNum type="arabicPeriod"/>
            </a:pPr>
            <a:r>
              <a:rPr b="0" lang="el-GR" sz="1800" spc="-1" strike="noStrike">
                <a:solidFill>
                  <a:srgbClr val="3333ff"/>
                </a:solidFill>
                <a:latin typeface="Calibri"/>
              </a:rPr>
              <a:t>ΔΜ=0.00</a:t>
            </a:r>
            <a:r>
              <a:rPr b="0" lang="en-US" sz="1800" spc="-1" strike="noStrike">
                <a:solidFill>
                  <a:srgbClr val="3333ff"/>
                </a:solidFill>
                <a:latin typeface="Calibri"/>
              </a:rPr>
              <a:t>02</a:t>
            </a:r>
            <a:r>
              <a:rPr b="0" lang="el-GR" sz="1800" spc="-1" strike="noStrike">
                <a:solidFill>
                  <a:srgbClr val="3333ff"/>
                </a:solidFill>
                <a:latin typeface="Calibri"/>
              </a:rPr>
              <a:t>  το </a:t>
            </a:r>
            <a:r>
              <a:rPr b="0" lang="en-US" sz="1800" spc="-1" strike="noStrike">
                <a:solidFill>
                  <a:srgbClr val="3333ff"/>
                </a:solidFill>
                <a:latin typeface="Calibri"/>
              </a:rPr>
              <a:t>S</a:t>
            </a:r>
            <a:r>
              <a:rPr b="0" lang="el-GR" sz="1800" spc="-1" strike="noStrike">
                <a:solidFill>
                  <a:srgbClr val="3333ff"/>
                </a:solidFill>
                <a:latin typeface="Calibri"/>
              </a:rPr>
              <a:t> είναι β</a:t>
            </a:r>
            <a:r>
              <a:rPr b="0" lang="en-US" sz="1800" spc="-1" strike="noStrike" baseline="30000">
                <a:solidFill>
                  <a:srgbClr val="3333ff"/>
                </a:solidFill>
                <a:latin typeface="Calibri"/>
              </a:rPr>
              <a:t>-</a:t>
            </a:r>
            <a:endParaRPr b="0" lang="en-GB" sz="1800" spc="-1" strike="noStrike">
              <a:latin typeface="Bitstream Vera Sans"/>
            </a:endParaRPr>
          </a:p>
        </p:txBody>
      </p:sp>
      <p:sp>
        <p:nvSpPr>
          <p:cNvPr id="611" name="TextShape 5"/>
          <p:cNvSpPr txBox="1"/>
          <p:nvPr/>
        </p:nvSpPr>
        <p:spPr>
          <a:xfrm>
            <a:off x="304200" y="4415400"/>
            <a:ext cx="3471120" cy="358560"/>
          </a:xfrm>
          <a:prstGeom prst="rect">
            <a:avLst/>
          </a:prstGeom>
          <a:noFill/>
          <a:ln>
            <a:noFill/>
          </a:ln>
        </p:spPr>
        <p:txBody>
          <a:bodyPr lIns="90000" rIns="90000" tIns="45000" bIns="45000"/>
          <a:p>
            <a:r>
              <a:rPr b="0" lang="en-GB" sz="1800" spc="-1" strike="noStrike">
                <a:latin typeface="Bitstream Vera Sans"/>
              </a:rPr>
              <a:t>Βασική ιδέα και απαντήσεις:</a:t>
            </a:r>
            <a:endParaRPr b="0" lang="en-GB" sz="1800" spc="-1" strike="noStrike">
              <a:latin typeface="Bitstream Vera Sans"/>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TextShape 1"/>
          <p:cNvSpPr txBox="1"/>
          <p:nvPr/>
        </p:nvSpPr>
        <p:spPr>
          <a:xfrm>
            <a:off x="504000" y="75600"/>
            <a:ext cx="9071640" cy="1064520"/>
          </a:xfrm>
          <a:prstGeom prst="rect">
            <a:avLst/>
          </a:prstGeom>
          <a:solidFill>
            <a:srgbClr val="00ffff"/>
          </a:solidFill>
          <a:ln w="54720">
            <a:noFill/>
          </a:ln>
        </p:spPr>
        <p:txBody>
          <a:bodyPr lIns="0" rIns="0" tIns="0" bIns="0" anchor="ctr"/>
          <a:p>
            <a:pPr algn="ctr"/>
            <a:r>
              <a:rPr b="0" lang="en-GB" sz="3600" spc="-1" strike="noStrike">
                <a:latin typeface="Bitstream Vera Sans"/>
              </a:rPr>
              <a:t>Παράδειγμα β-διασπάσεων: ο χαλκός (Cu) μπορεί να τα κανει όλα</a:t>
            </a:r>
            <a:endParaRPr b="0" lang="en-GB" sz="3600" spc="-1" strike="noStrike">
              <a:latin typeface="Bitstream Vera Sans"/>
            </a:endParaRPr>
          </a:p>
        </p:txBody>
      </p:sp>
      <p:pic>
        <p:nvPicPr>
          <p:cNvPr id="613" name="" descr=""/>
          <p:cNvPicPr/>
          <p:nvPr/>
        </p:nvPicPr>
        <p:blipFill>
          <a:blip r:embed="rId1"/>
          <a:stretch/>
        </p:blipFill>
        <p:spPr>
          <a:xfrm>
            <a:off x="476280" y="1373760"/>
            <a:ext cx="9253800" cy="5486400"/>
          </a:xfrm>
          <a:prstGeom prst="rect">
            <a:avLst/>
          </a:prstGeom>
          <a:ln>
            <a:noFill/>
          </a:ln>
        </p:spPr>
      </p:pic>
      <p:sp>
        <p:nvSpPr>
          <p:cNvPr id="614" name="TextShape 2"/>
          <p:cNvSpPr txBox="1"/>
          <p:nvPr/>
        </p:nvSpPr>
        <p:spPr>
          <a:xfrm rot="16200000">
            <a:off x="-203400" y="2747520"/>
            <a:ext cx="1142280" cy="355680"/>
          </a:xfrm>
          <a:prstGeom prst="rect">
            <a:avLst/>
          </a:prstGeom>
          <a:noFill/>
          <a:ln>
            <a:noFill/>
          </a:ln>
        </p:spPr>
        <p:txBody>
          <a:bodyPr lIns="90000" rIns="90000" tIns="45000" bIns="45000"/>
          <a:p>
            <a:r>
              <a:rPr b="0" lang="en-GB" sz="1800" spc="-1" strike="noStrike">
                <a:latin typeface="Bitstream Vera Sans"/>
              </a:rPr>
              <a:t>Μάζα → </a:t>
            </a:r>
            <a:endParaRPr b="0" lang="en-GB" sz="1800" spc="-1" strike="noStrike">
              <a:latin typeface="Bitstream Vera Sans"/>
            </a:endParaRPr>
          </a:p>
        </p:txBody>
      </p:sp>
      <p:sp>
        <p:nvSpPr>
          <p:cNvPr id="615" name="TextShape 3"/>
          <p:cNvSpPr txBox="1"/>
          <p:nvPr/>
        </p:nvSpPr>
        <p:spPr>
          <a:xfrm>
            <a:off x="7119720" y="5234400"/>
            <a:ext cx="2782080" cy="1682280"/>
          </a:xfrm>
          <a:prstGeom prst="rect">
            <a:avLst/>
          </a:prstGeom>
          <a:noFill/>
          <a:ln>
            <a:noFill/>
          </a:ln>
        </p:spPr>
        <p:txBody>
          <a:bodyPr lIns="90000" rIns="90000" tIns="45000" bIns="45000"/>
          <a:p>
            <a:r>
              <a:rPr b="0" lang="en-GB" sz="1800" spc="-1" strike="noStrike">
                <a:latin typeface="Bitstream Vera Sans"/>
              </a:rPr>
              <a:t>Τα e+ βγαίνουν, κατά </a:t>
            </a:r>
            <a:endParaRPr b="0" lang="en-GB" sz="1800" spc="-1" strike="noStrike">
              <a:latin typeface="Bitstream Vera Sans"/>
            </a:endParaRPr>
          </a:p>
          <a:p>
            <a:r>
              <a:rPr b="0" lang="en-GB" sz="1800" spc="-1" strike="noStrike">
                <a:latin typeface="Bitstream Vera Sans"/>
              </a:rPr>
              <a:t>μέσο όρο, με </a:t>
            </a:r>
            <a:endParaRPr b="0" lang="en-GB" sz="1800" spc="-1" strike="noStrike">
              <a:latin typeface="Bitstream Vera Sans"/>
            </a:endParaRPr>
          </a:p>
          <a:p>
            <a:r>
              <a:rPr b="0" lang="en-GB" sz="1800" spc="-1" strike="noStrike">
                <a:latin typeface="Bitstream Vera Sans"/>
              </a:rPr>
              <a:t>μεγαλύτερη κινητική </a:t>
            </a:r>
            <a:endParaRPr b="0" lang="en-GB" sz="1800" spc="-1" strike="noStrike">
              <a:latin typeface="Bitstream Vera Sans"/>
            </a:endParaRPr>
          </a:p>
          <a:p>
            <a:r>
              <a:rPr b="0" lang="en-GB" sz="1800" spc="-1" strike="noStrike">
                <a:latin typeface="Bitstream Vera Sans"/>
              </a:rPr>
              <a:t>ενέργεια</a:t>
            </a:r>
            <a:endParaRPr b="0" lang="en-GB" sz="1800" spc="-1" strike="noStrike">
              <a:latin typeface="Bitstream Vera Sans"/>
            </a:endParaRPr>
          </a:p>
          <a:p>
            <a:r>
              <a:rPr b="0" lang="en-GB" sz="1800" spc="-1" strike="noStrike">
                <a:latin typeface="Bitstream Vera Sans"/>
              </a:rPr>
              <a:t>καθώς τα απωθεί ο </a:t>
            </a:r>
            <a:endParaRPr b="0" lang="en-GB" sz="1800" spc="-1" strike="noStrike">
              <a:latin typeface="Bitstream Vera Sans"/>
            </a:endParaRPr>
          </a:p>
          <a:p>
            <a:r>
              <a:rPr b="0" lang="en-GB" sz="1800" spc="-1" strike="noStrike">
                <a:latin typeface="Bitstream Vera Sans"/>
              </a:rPr>
              <a:t>θυγατρικός πυρήνας.</a:t>
            </a:r>
            <a:endParaRPr b="0" lang="en-GB" sz="1800" spc="-1" strike="noStrike">
              <a:latin typeface="Bitstream Vera Sans"/>
            </a:endParaRPr>
          </a:p>
        </p:txBody>
      </p:sp>
      <p:sp>
        <p:nvSpPr>
          <p:cNvPr id="616" name="TextShape 4"/>
          <p:cNvSpPr txBox="1"/>
          <p:nvPr/>
        </p:nvSpPr>
        <p:spPr>
          <a:xfrm>
            <a:off x="505800" y="4343400"/>
            <a:ext cx="3418920" cy="886320"/>
          </a:xfrm>
          <a:prstGeom prst="rect">
            <a:avLst/>
          </a:prstGeom>
          <a:noFill/>
          <a:ln>
            <a:noFill/>
          </a:ln>
        </p:spPr>
        <p:txBody>
          <a:bodyPr lIns="90000" rIns="90000" tIns="45000" bIns="45000"/>
          <a:p>
            <a:r>
              <a:rPr b="0" lang="en-GB" sz="1800" spc="-1" strike="noStrike">
                <a:latin typeface="Bitstream Vera Sans"/>
              </a:rPr>
              <a:t>Θυμάστε τον τελευταίο όρο</a:t>
            </a:r>
            <a:endParaRPr b="0" lang="en-GB" sz="1800" spc="-1" strike="noStrike">
              <a:latin typeface="Bitstream Vera Sans"/>
            </a:endParaRPr>
          </a:p>
          <a:p>
            <a:r>
              <a:rPr b="0" lang="en-GB" sz="1800" spc="-1" strike="noStrike">
                <a:latin typeface="Bitstream Vera Sans"/>
              </a:rPr>
              <a:t> “</a:t>
            </a:r>
            <a:r>
              <a:rPr b="0" lang="en-GB" sz="1800" spc="-1" strike="noStrike">
                <a:latin typeface="Bitstream Vera Sans"/>
              </a:rPr>
              <a:t>δ” στον ημιεμπειρικό τύπο</a:t>
            </a:r>
            <a:endParaRPr b="0" lang="en-GB" sz="1800" spc="-1" strike="noStrike">
              <a:latin typeface="Bitstream Vera Sans"/>
            </a:endParaRPr>
          </a:p>
          <a:p>
            <a:r>
              <a:rPr b="0" lang="en-GB" sz="1800" spc="-1" strike="noStrike">
                <a:latin typeface="Bitstream Vera Sans"/>
              </a:rPr>
              <a:t>της ενέργειας σύνδεσης;</a:t>
            </a:r>
            <a:endParaRPr b="0" lang="en-GB" sz="1800" spc="-1" strike="noStrike">
              <a:latin typeface="Bitstream Vera Sans"/>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TextShape 1"/>
          <p:cNvSpPr txBox="1"/>
          <p:nvPr/>
        </p:nvSpPr>
        <p:spPr>
          <a:xfrm>
            <a:off x="237240" y="1904760"/>
            <a:ext cx="9592560" cy="2134440"/>
          </a:xfrm>
          <a:prstGeom prst="rect">
            <a:avLst/>
          </a:prstGeom>
          <a:noFill/>
          <a:ln w="54720">
            <a:solidFill>
              <a:srgbClr val="666699"/>
            </a:solidFill>
            <a:round/>
          </a:ln>
        </p:spPr>
        <p:txBody>
          <a:bodyPr lIns="0" rIns="0" tIns="0" bIns="0" anchor="ctr"/>
          <a:p>
            <a:pPr algn="ctr"/>
            <a:r>
              <a:rPr b="0" lang="en-GB" sz="3600" spc="-1" strike="noStrike">
                <a:solidFill>
                  <a:srgbClr val="0000ff"/>
                </a:solidFill>
                <a:latin typeface="Bitstream Vera Sans"/>
              </a:rPr>
              <a:t>Την επόμενη φορά</a:t>
            </a:r>
            <a:br/>
            <a:br/>
            <a:r>
              <a:rPr b="0" lang="en-GB" sz="3600" spc="-1" strike="noStrike">
                <a:solidFill>
                  <a:srgbClr val="0000ff"/>
                </a:solidFill>
                <a:latin typeface="Bitstream Vera Sans"/>
              </a:rPr>
              <a:t>β-διάσπαση, μέρος Β' :</a:t>
            </a:r>
            <a:br/>
            <a:r>
              <a:rPr b="0" lang="en-GB" sz="3600" spc="-1" strike="noStrike">
                <a:solidFill>
                  <a:srgbClr val="0000ff"/>
                </a:solidFill>
                <a:latin typeface="Bitstream Vera Sans"/>
              </a:rPr>
              <a:t>κανόνες επιλογής με σπιν και πάριτυ</a:t>
            </a:r>
            <a:endParaRPr b="0" lang="en-GB" sz="3600" spc="-1" strike="noStrike">
              <a:latin typeface="Bitstream Vera Sans"/>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Picture 3" descr=""/>
          <p:cNvPicPr/>
          <p:nvPr/>
        </p:nvPicPr>
        <p:blipFill>
          <a:blip r:embed="rId1"/>
          <a:stretch/>
        </p:blipFill>
        <p:spPr>
          <a:xfrm>
            <a:off x="5884200" y="3797280"/>
            <a:ext cx="4041720" cy="3182040"/>
          </a:xfrm>
          <a:prstGeom prst="rect">
            <a:avLst/>
          </a:prstGeom>
          <a:ln>
            <a:noFill/>
          </a:ln>
        </p:spPr>
      </p:pic>
      <p:pic>
        <p:nvPicPr>
          <p:cNvPr id="243" name="" descr=""/>
          <p:cNvPicPr/>
          <p:nvPr/>
        </p:nvPicPr>
        <p:blipFill>
          <a:blip r:embed="rId2"/>
          <a:stretch/>
        </p:blipFill>
        <p:spPr>
          <a:xfrm>
            <a:off x="810720" y="725400"/>
            <a:ext cx="4425480" cy="6253200"/>
          </a:xfrm>
          <a:prstGeom prst="rect">
            <a:avLst/>
          </a:prstGeom>
          <a:ln>
            <a:noFill/>
          </a:ln>
        </p:spPr>
      </p:pic>
      <p:sp>
        <p:nvSpPr>
          <p:cNvPr id="244" name="Line 1"/>
          <p:cNvSpPr/>
          <p:nvPr/>
        </p:nvSpPr>
        <p:spPr>
          <a:xfrm>
            <a:off x="2382480" y="2319840"/>
            <a:ext cx="0" cy="1927800"/>
          </a:xfrm>
          <a:prstGeom prst="line">
            <a:avLst/>
          </a:prstGeom>
          <a:ln w="36720">
            <a:solidFill>
              <a:srgbClr val="0000ff"/>
            </a:solidFill>
            <a:round/>
            <a:tailEnd len="med" type="triangle" w="med"/>
          </a:ln>
        </p:spPr>
        <p:style>
          <a:lnRef idx="0"/>
          <a:fillRef idx="0"/>
          <a:effectRef idx="0"/>
          <a:fontRef idx="minor"/>
        </p:style>
      </p:sp>
      <p:sp>
        <p:nvSpPr>
          <p:cNvPr id="245" name="TextShape 2"/>
          <p:cNvSpPr txBox="1"/>
          <p:nvPr/>
        </p:nvSpPr>
        <p:spPr>
          <a:xfrm>
            <a:off x="360" y="2132280"/>
            <a:ext cx="78048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1" lang="en-GB" sz="2400" spc="-1" strike="noStrike">
                <a:solidFill>
                  <a:srgbClr val="0000ff"/>
                </a:solidFill>
                <a:latin typeface="Bitstream Vera Sans"/>
              </a:rPr>
              <a:t>Ν</a:t>
            </a:r>
            <a:endParaRPr b="0" lang="en-GB" sz="2400" spc="-1" strike="noStrike">
              <a:latin typeface="Bitstream Vera Sans"/>
            </a:endParaRPr>
          </a:p>
        </p:txBody>
      </p:sp>
      <p:sp>
        <p:nvSpPr>
          <p:cNvPr id="246" name="TextShape 3"/>
          <p:cNvSpPr txBox="1"/>
          <p:nvPr/>
        </p:nvSpPr>
        <p:spPr>
          <a:xfrm>
            <a:off x="3111120" y="5804280"/>
            <a:ext cx="78048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1" lang="en-GB" sz="2400" spc="-1" strike="noStrike">
                <a:solidFill>
                  <a:srgbClr val="0000ff"/>
                </a:solidFill>
                <a:latin typeface="Bitstream Vera Sans"/>
              </a:rPr>
              <a:t>Ζ</a:t>
            </a:r>
            <a:endParaRPr b="0" lang="en-GB" sz="2400" spc="-1" strike="noStrike">
              <a:latin typeface="Bitstream Vera Sans"/>
            </a:endParaRPr>
          </a:p>
        </p:txBody>
      </p:sp>
      <p:sp>
        <p:nvSpPr>
          <p:cNvPr id="247" name="TextShape 4"/>
          <p:cNvSpPr txBox="1"/>
          <p:nvPr/>
        </p:nvSpPr>
        <p:spPr>
          <a:xfrm>
            <a:off x="504360" y="131760"/>
            <a:ext cx="9071640" cy="593280"/>
          </a:xfrm>
          <a:prstGeom prst="rect">
            <a:avLst/>
          </a:prstGeom>
          <a:solidFill>
            <a:srgbClr val="00ffff"/>
          </a:solidFill>
          <a:ln w="54720">
            <a:noFill/>
          </a:ln>
        </p:spPr>
        <p:txBody>
          <a:bodyPr lIns="0" rIns="0" tIns="0" bIns="0" anchor="ctr"/>
          <a:p>
            <a:pPr algn="ctr"/>
            <a:r>
              <a:rPr b="1" lang="en-GB" sz="4000" spc="-1" strike="noStrike">
                <a:latin typeface="Bitstream Vera Sans"/>
              </a:rPr>
              <a:t>Κοιλάδα β-σταθερότητας </a:t>
            </a:r>
            <a:endParaRPr b="0" lang="en-GB" sz="4000" spc="-1" strike="noStrike">
              <a:latin typeface="Bitstream Vera Sans"/>
            </a:endParaRPr>
          </a:p>
        </p:txBody>
      </p:sp>
      <p:sp>
        <p:nvSpPr>
          <p:cNvPr id="248" name="Line 5"/>
          <p:cNvSpPr/>
          <p:nvPr/>
        </p:nvSpPr>
        <p:spPr>
          <a:xfrm flipH="1">
            <a:off x="5081400" y="914400"/>
            <a:ext cx="1393200" cy="284400"/>
          </a:xfrm>
          <a:prstGeom prst="line">
            <a:avLst/>
          </a:prstGeom>
          <a:ln w="54720">
            <a:solidFill>
              <a:srgbClr val="000000"/>
            </a:solidFill>
            <a:round/>
            <a:tailEnd len="med" type="triangle" w="med"/>
          </a:ln>
        </p:spPr>
        <p:style>
          <a:lnRef idx="0"/>
          <a:fillRef idx="0"/>
          <a:effectRef idx="0"/>
          <a:fontRef idx="minor"/>
        </p:style>
      </p:sp>
      <p:sp>
        <p:nvSpPr>
          <p:cNvPr id="249" name="TextShape 6"/>
          <p:cNvSpPr txBox="1"/>
          <p:nvPr/>
        </p:nvSpPr>
        <p:spPr>
          <a:xfrm>
            <a:off x="6063840" y="764640"/>
            <a:ext cx="4015440" cy="3556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000" spc="-1" strike="noStrike">
                <a:solidFill>
                  <a:srgbClr val="0000ff"/>
                </a:solidFill>
                <a:latin typeface="Bitstream Vera Sans"/>
              </a:rPr>
              <a:t>Σχήμα 4.6 στο βιβλίο σας</a:t>
            </a:r>
            <a:endParaRPr b="0" lang="en-GB" sz="2000" spc="-1" strike="noStrike">
              <a:latin typeface="Bitstream Vera Sans"/>
            </a:endParaRPr>
          </a:p>
        </p:txBody>
      </p:sp>
      <p:grpSp>
        <p:nvGrpSpPr>
          <p:cNvPr id="250" name="Group 7"/>
          <p:cNvGrpSpPr/>
          <p:nvPr/>
        </p:nvGrpSpPr>
        <p:grpSpPr>
          <a:xfrm>
            <a:off x="1202400" y="1936800"/>
            <a:ext cx="2239200" cy="457200"/>
            <a:chOff x="1202400" y="1936800"/>
            <a:chExt cx="2239200" cy="457200"/>
          </a:xfrm>
        </p:grpSpPr>
        <p:sp>
          <p:nvSpPr>
            <p:cNvPr id="251" name="CustomShape 8"/>
            <p:cNvSpPr/>
            <p:nvPr/>
          </p:nvSpPr>
          <p:spPr>
            <a:xfrm>
              <a:off x="1339200" y="1936800"/>
              <a:ext cx="2102400" cy="457200"/>
            </a:xfrm>
            <a:prstGeom prst="rect">
              <a:avLst/>
            </a:prstGeom>
            <a:solidFill>
              <a:srgbClr val="ffff00"/>
            </a:solidFill>
            <a:ln>
              <a:solidFill>
                <a:srgbClr val="000000"/>
              </a:solidFill>
            </a:ln>
          </p:spPr>
          <p:style>
            <a:lnRef idx="0"/>
            <a:fillRef idx="0"/>
            <a:effectRef idx="0"/>
            <a:fontRef idx="minor"/>
          </p:style>
        </p:sp>
        <p:sp>
          <p:nvSpPr>
            <p:cNvPr id="252" name="TextShape 9"/>
            <p:cNvSpPr txBox="1"/>
            <p:nvPr/>
          </p:nvSpPr>
          <p:spPr>
            <a:xfrm>
              <a:off x="1202400" y="1952280"/>
              <a:ext cx="1830240" cy="35712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400" spc="-1" strike="noStrike">
                  <a:solidFill>
                    <a:srgbClr val="0000ff"/>
                  </a:solidFill>
                  <a:latin typeface="Bitstream Vera Sans"/>
                </a:rPr>
                <a:t> </a:t>
              </a:r>
              <a:r>
                <a:rPr b="1" lang="en-GB" sz="2400" spc="-1" strike="noStrike">
                  <a:solidFill>
                    <a:srgbClr val="0000ff"/>
                  </a:solidFill>
                  <a:latin typeface="Bitstream Vera Sans"/>
                </a:rPr>
                <a:t>Ζ &lt; Α/2</a:t>
              </a:r>
              <a:endParaRPr b="0" lang="en-GB" sz="2400" spc="-1" strike="noStrike">
                <a:latin typeface="Bitstream Vera Sans"/>
              </a:endParaRPr>
            </a:p>
          </p:txBody>
        </p:sp>
      </p:grpSp>
      <p:sp>
        <p:nvSpPr>
          <p:cNvPr id="253" name="CustomShape 10"/>
          <p:cNvSpPr/>
          <p:nvPr/>
        </p:nvSpPr>
        <p:spPr>
          <a:xfrm>
            <a:off x="2729160" y="4259160"/>
            <a:ext cx="3584520" cy="975960"/>
          </a:xfrm>
          <a:prstGeom prst="rect">
            <a:avLst/>
          </a:prstGeom>
          <a:noFill/>
          <a:ln>
            <a:noFill/>
          </a:ln>
        </p:spPr>
        <p:style>
          <a:lnRef idx="0"/>
          <a:fillRef idx="0"/>
          <a:effectRef idx="0"/>
          <a:fontRef idx="minor"/>
        </p:style>
        <p:txBody>
          <a:bodyPr wrap="none" lIns="0" rIns="57960" tIns="0" bIns="0"/>
          <a:p>
            <a:pPr marL="56880">
              <a:lnSpc>
                <a:spcPct val="100000"/>
              </a:lnSpc>
            </a:pPr>
            <a:r>
              <a:rPr b="0" lang="en-GB" sz="2400" spc="-1" strike="noStrike">
                <a:solidFill>
                  <a:srgbClr val="0000ff"/>
                </a:solidFill>
                <a:latin typeface="Tahoma"/>
                <a:ea typeface="Tahoma"/>
              </a:rPr>
              <a:t>Για A=σταθερό: </a:t>
            </a:r>
            <a:r>
              <a:rPr b="0" lang="en-GB" sz="2000" spc="-1" strike="noStrike">
                <a:solidFill>
                  <a:srgbClr val="0000ff"/>
                </a:solidFill>
                <a:latin typeface="Tahoma"/>
                <a:ea typeface="Tahoma"/>
              </a:rPr>
              <a:t> </a:t>
            </a:r>
            <a:endParaRPr b="0" lang="en-GB" sz="2000" spc="-1" strike="noStrike">
              <a:latin typeface="Bitstream Vera Sans"/>
            </a:endParaRPr>
          </a:p>
          <a:p>
            <a:pPr marL="56880">
              <a:lnSpc>
                <a:spcPct val="100000"/>
              </a:lnSpc>
            </a:pP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Οι πυρήνες διαφέρουν </a:t>
            </a:r>
            <a:endParaRPr b="0" lang="en-GB" sz="2000" spc="-1" strike="noStrike">
              <a:latin typeface="Bitstream Vera Sans"/>
            </a:endParaRPr>
          </a:p>
          <a:p>
            <a:pPr marL="56880">
              <a:lnSpc>
                <a:spcPct val="100000"/>
              </a:lnSpc>
            </a:pPr>
            <a:r>
              <a:rPr b="0" lang="en-GB" sz="2000" spc="-1" strike="noStrike">
                <a:solidFill>
                  <a:srgbClr val="0000ff"/>
                </a:solidFill>
                <a:latin typeface="Tahoma"/>
                <a:ea typeface="Tahoma"/>
              </a:rPr>
              <a:t>       </a:t>
            </a:r>
            <a:r>
              <a:rPr b="0" lang="en-GB" sz="2000" spc="-1" strike="noStrike">
                <a:solidFill>
                  <a:srgbClr val="0000ff"/>
                </a:solidFill>
                <a:latin typeface="Tahoma"/>
                <a:ea typeface="Tahoma"/>
              </a:rPr>
              <a:t>ως προς το Ζ (και N)</a:t>
            </a:r>
            <a:endParaRPr b="0" lang="en-GB" sz="2000" spc="-1" strike="noStrike">
              <a:latin typeface="Bitstream Vera Sans"/>
            </a:endParaRPr>
          </a:p>
        </p:txBody>
      </p:sp>
      <p:sp>
        <p:nvSpPr>
          <p:cNvPr id="254" name="TextShape 11"/>
          <p:cNvSpPr txBox="1"/>
          <p:nvPr/>
        </p:nvSpPr>
        <p:spPr>
          <a:xfrm>
            <a:off x="5471280" y="1711800"/>
            <a:ext cx="4608000" cy="209808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000" spc="-1" strike="noStrike">
                <a:solidFill>
                  <a:srgbClr val="ff0000"/>
                </a:solidFill>
                <a:latin typeface="Bitstream Vera Sans"/>
              </a:rPr>
              <a:t>Για κάθε Α, τα β-σταθερά νουκλίδια είναι στη μαύρη ζώνη (“κοιλάδα σταθερότητας” - “valuey of stability”). </a:t>
            </a:r>
            <a:r>
              <a:rPr b="0" lang="en-GB" sz="2000" spc="-1" strike="noStrike">
                <a:solidFill>
                  <a:srgbClr val="0000ff"/>
                </a:solidFill>
                <a:latin typeface="Bitstream Vera Sans"/>
              </a:rPr>
              <a:t>Αυτά που είναι μακρυά απ'την κοιλάδα, πάνε προς αυτήν με διασπάσεις β</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 e</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ή β</a:t>
            </a:r>
            <a:r>
              <a:rPr b="0" lang="en-GB" sz="2000" spc="-1" strike="noStrike" baseline="101000">
                <a:solidFill>
                  <a:srgbClr val="0000ff"/>
                </a:solidFill>
                <a:latin typeface="Bitstream Vera Sans"/>
              </a:rPr>
              <a:t>-</a:t>
            </a:r>
            <a:r>
              <a:rPr b="0" lang="en-GB" sz="2000" spc="-1" strike="noStrike">
                <a:solidFill>
                  <a:srgbClr val="0000ff"/>
                </a:solidFill>
                <a:latin typeface="Bitstream Vera Sans"/>
              </a:rPr>
              <a:t> (= e</a:t>
            </a:r>
            <a:r>
              <a:rPr b="0" lang="en-GB" sz="2000" spc="-1" strike="noStrike" baseline="101000">
                <a:solidFill>
                  <a:srgbClr val="0000ff"/>
                </a:solidFill>
                <a:latin typeface="Bitstream Vera Sans"/>
              </a:rPr>
              <a:t>- </a:t>
            </a:r>
            <a:r>
              <a:rPr b="0" lang="en-GB" sz="2000" spc="-1" strike="noStrike">
                <a:solidFill>
                  <a:srgbClr val="0000ff"/>
                </a:solidFill>
                <a:latin typeface="Bitstream Vera Sans"/>
              </a:rPr>
              <a:t>)</a:t>
            </a:r>
            <a:endParaRPr b="0" lang="en-GB" sz="2000" spc="-1" strike="noStrike">
              <a:latin typeface="Bitstream Vera Sans"/>
            </a:endParaRPr>
          </a:p>
        </p:txBody>
      </p:sp>
      <p:sp>
        <p:nvSpPr>
          <p:cNvPr id="255" name="Line 12"/>
          <p:cNvSpPr/>
          <p:nvPr/>
        </p:nvSpPr>
        <p:spPr>
          <a:xfrm flipH="1">
            <a:off x="3657600" y="2057400"/>
            <a:ext cx="2057400" cy="457200"/>
          </a:xfrm>
          <a:prstGeom prst="line">
            <a:avLst/>
          </a:prstGeom>
          <a:ln w="54720">
            <a:solidFill>
              <a:srgbClr val="ff0000"/>
            </a:solidFill>
            <a:round/>
            <a:tailEnd len="med" type="triangle" w="med"/>
          </a:ln>
        </p:spPr>
        <p:style>
          <a:lnRef idx="0"/>
          <a:fillRef idx="0"/>
          <a:effectRef idx="0"/>
          <a:fontRef idx="minor"/>
        </p:style>
      </p:sp>
      <p:sp>
        <p:nvSpPr>
          <p:cNvPr id="256" name="Line 13"/>
          <p:cNvSpPr/>
          <p:nvPr/>
        </p:nvSpPr>
        <p:spPr>
          <a:xfrm>
            <a:off x="914400" y="2971800"/>
            <a:ext cx="3126960" cy="2925000"/>
          </a:xfrm>
          <a:prstGeom prst="line">
            <a:avLst/>
          </a:prstGeom>
          <a:ln w="54720">
            <a:solidFill>
              <a:srgbClr val="0000ff"/>
            </a:solidFill>
            <a:round/>
          </a:ln>
        </p:spPr>
        <p:style>
          <a:lnRef idx="0"/>
          <a:fillRef idx="0"/>
          <a:effectRef idx="0"/>
          <a:fontRef idx="minor"/>
        </p:style>
      </p:sp>
      <p:sp>
        <p:nvSpPr>
          <p:cNvPr id="257" name="Line 14"/>
          <p:cNvSpPr/>
          <p:nvPr/>
        </p:nvSpPr>
        <p:spPr>
          <a:xfrm>
            <a:off x="2286000" y="4692600"/>
            <a:ext cx="228600" cy="228600"/>
          </a:xfrm>
          <a:prstGeom prst="line">
            <a:avLst/>
          </a:prstGeom>
          <a:ln w="36720">
            <a:solidFill>
              <a:srgbClr val="0000ff"/>
            </a:solidFill>
            <a:custDash>
              <a:ds d="0" sp="0"/>
              <a:ds d="0" sp="0"/>
            </a:custDash>
            <a:round/>
          </a:ln>
        </p:spPr>
        <p:style>
          <a:lnRef idx="0"/>
          <a:fillRef idx="0"/>
          <a:effectRef idx="0"/>
          <a:fontRef idx="minor"/>
        </p:style>
      </p:sp>
      <p:sp>
        <p:nvSpPr>
          <p:cNvPr id="258" name="Line 15"/>
          <p:cNvSpPr/>
          <p:nvPr/>
        </p:nvSpPr>
        <p:spPr>
          <a:xfrm flipH="1">
            <a:off x="2514600" y="4692600"/>
            <a:ext cx="228600" cy="228600"/>
          </a:xfrm>
          <a:prstGeom prst="line">
            <a:avLst/>
          </a:prstGeom>
          <a:ln w="36720">
            <a:solidFill>
              <a:srgbClr val="0000ff"/>
            </a:solidFill>
            <a:custDash>
              <a:ds d="0" sp="0"/>
              <a:ds d="0" sp="0"/>
            </a:custDash>
            <a:round/>
          </a:ln>
        </p:spPr>
        <p:style>
          <a:lnRef idx="0"/>
          <a:fillRef idx="0"/>
          <a:effectRef idx="0"/>
          <a:fontRef idx="minor"/>
        </p:style>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504000" y="39600"/>
            <a:ext cx="9325800" cy="1064520"/>
          </a:xfrm>
          <a:prstGeom prst="rect">
            <a:avLst/>
          </a:prstGeom>
          <a:solidFill>
            <a:srgbClr val="00ffff"/>
          </a:solidFill>
          <a:ln w="54720">
            <a:noFill/>
          </a:ln>
        </p:spPr>
        <p:txBody>
          <a:bodyPr lIns="0" rIns="0" tIns="0" bIns="0" anchor="ctr"/>
          <a:p>
            <a:pPr algn="ctr"/>
            <a:r>
              <a:rPr b="0" lang="en-GB" sz="3600" spc="-1" strike="noStrike">
                <a:latin typeface="Bitstream Vera Sans"/>
              </a:rPr>
              <a:t>α και  β διάσπαση: οι πυρήνες αλλάζουν</a:t>
            </a:r>
            <a:endParaRPr b="0" lang="en-GB" sz="3600" spc="-1" strike="noStrike">
              <a:latin typeface="Bitstream Vera Sans"/>
            </a:endParaRPr>
          </a:p>
        </p:txBody>
      </p:sp>
      <p:sp>
        <p:nvSpPr>
          <p:cNvPr id="260" name="CustomShape 2"/>
          <p:cNvSpPr/>
          <p:nvPr/>
        </p:nvSpPr>
        <p:spPr>
          <a:xfrm>
            <a:off x="3237480" y="6460200"/>
            <a:ext cx="322704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2400" spc="-1" strike="noStrike">
                <a:solidFill>
                  <a:srgbClr val="0000ff"/>
                </a:solidFill>
                <a:latin typeface="Tahoma"/>
              </a:rPr>
              <a:t>Αριθμός πρωτονίων</a:t>
            </a:r>
            <a:endParaRPr b="0" lang="en-GB" sz="2400" spc="-1" strike="noStrike">
              <a:latin typeface="Bitstream Vera Sans"/>
            </a:endParaRPr>
          </a:p>
        </p:txBody>
      </p:sp>
      <p:sp>
        <p:nvSpPr>
          <p:cNvPr id="261" name="CustomShape 3"/>
          <p:cNvSpPr/>
          <p:nvPr/>
        </p:nvSpPr>
        <p:spPr>
          <a:xfrm rot="16200000">
            <a:off x="-903960" y="3540960"/>
            <a:ext cx="312516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2400" spc="-1" strike="noStrike">
                <a:solidFill>
                  <a:srgbClr val="0000ff"/>
                </a:solidFill>
                <a:latin typeface="Tahoma"/>
              </a:rPr>
              <a:t>Αριθμός νετρονίων</a:t>
            </a:r>
            <a:endParaRPr b="0" lang="en-GB" sz="2400" spc="-1" strike="noStrike">
              <a:latin typeface="Bitstream Vera Sans"/>
            </a:endParaRPr>
          </a:p>
        </p:txBody>
      </p:sp>
      <p:grpSp>
        <p:nvGrpSpPr>
          <p:cNvPr id="262" name="Group 4"/>
          <p:cNvGrpSpPr/>
          <p:nvPr/>
        </p:nvGrpSpPr>
        <p:grpSpPr>
          <a:xfrm>
            <a:off x="1480680" y="2450880"/>
            <a:ext cx="4600440" cy="3662280"/>
            <a:chOff x="1480680" y="2450880"/>
            <a:chExt cx="4600440" cy="3662280"/>
          </a:xfrm>
        </p:grpSpPr>
        <p:grpSp>
          <p:nvGrpSpPr>
            <p:cNvPr id="263" name="Group 5"/>
            <p:cNvGrpSpPr/>
            <p:nvPr/>
          </p:nvGrpSpPr>
          <p:grpSpPr>
            <a:xfrm>
              <a:off x="1485720" y="2846520"/>
              <a:ext cx="4202280" cy="3266640"/>
              <a:chOff x="1485720" y="2846520"/>
              <a:chExt cx="4202280" cy="3266640"/>
            </a:xfrm>
          </p:grpSpPr>
          <p:sp>
            <p:nvSpPr>
              <p:cNvPr id="264" name="CustomShape 6"/>
              <p:cNvSpPr/>
              <p:nvPr/>
            </p:nvSpPr>
            <p:spPr>
              <a:xfrm>
                <a:off x="4847400" y="5459760"/>
                <a:ext cx="840600" cy="653400"/>
              </a:xfrm>
              <a:prstGeom prst="rect">
                <a:avLst/>
              </a:prstGeom>
              <a:noFill/>
              <a:ln>
                <a:noFill/>
              </a:ln>
            </p:spPr>
            <p:style>
              <a:lnRef idx="0"/>
              <a:fillRef idx="0"/>
              <a:effectRef idx="0"/>
              <a:fontRef idx="minor"/>
            </p:style>
          </p:sp>
          <p:sp>
            <p:nvSpPr>
              <p:cNvPr id="265" name="CustomShape 7"/>
              <p:cNvSpPr/>
              <p:nvPr/>
            </p:nvSpPr>
            <p:spPr>
              <a:xfrm>
                <a:off x="4006440" y="5459760"/>
                <a:ext cx="840600" cy="653400"/>
              </a:xfrm>
              <a:prstGeom prst="rect">
                <a:avLst/>
              </a:prstGeom>
              <a:noFill/>
              <a:ln>
                <a:noFill/>
              </a:ln>
            </p:spPr>
            <p:style>
              <a:lnRef idx="0"/>
              <a:fillRef idx="0"/>
              <a:effectRef idx="0"/>
              <a:fontRef idx="minor"/>
            </p:style>
          </p:sp>
          <p:sp>
            <p:nvSpPr>
              <p:cNvPr id="266" name="CustomShape 8"/>
              <p:cNvSpPr/>
              <p:nvPr/>
            </p:nvSpPr>
            <p:spPr>
              <a:xfrm>
                <a:off x="3167280" y="5459760"/>
                <a:ext cx="839160" cy="653400"/>
              </a:xfrm>
              <a:prstGeom prst="rect">
                <a:avLst/>
              </a:prstGeom>
              <a:noFill/>
              <a:ln>
                <a:noFill/>
              </a:ln>
            </p:spPr>
            <p:style>
              <a:lnRef idx="0"/>
              <a:fillRef idx="0"/>
              <a:effectRef idx="0"/>
              <a:fontRef idx="minor"/>
            </p:style>
          </p:sp>
          <p:sp>
            <p:nvSpPr>
              <p:cNvPr id="267" name="CustomShape 9"/>
              <p:cNvSpPr/>
              <p:nvPr/>
            </p:nvSpPr>
            <p:spPr>
              <a:xfrm>
                <a:off x="2326320" y="5459760"/>
                <a:ext cx="840600" cy="653400"/>
              </a:xfrm>
              <a:prstGeom prst="rect">
                <a:avLst/>
              </a:prstGeom>
              <a:noFill/>
              <a:ln>
                <a:noFill/>
              </a:ln>
            </p:spPr>
            <p:style>
              <a:lnRef idx="0"/>
              <a:fillRef idx="0"/>
              <a:effectRef idx="0"/>
              <a:fontRef idx="minor"/>
            </p:style>
          </p:sp>
          <p:sp>
            <p:nvSpPr>
              <p:cNvPr id="268" name="CustomShape 10"/>
              <p:cNvSpPr/>
              <p:nvPr/>
            </p:nvSpPr>
            <p:spPr>
              <a:xfrm>
                <a:off x="1485720" y="5459760"/>
                <a:ext cx="840600" cy="653400"/>
              </a:xfrm>
              <a:prstGeom prst="rect">
                <a:avLst/>
              </a:prstGeom>
              <a:noFill/>
              <a:ln>
                <a:noFill/>
              </a:ln>
            </p:spPr>
            <p:style>
              <a:lnRef idx="0"/>
              <a:fillRef idx="0"/>
              <a:effectRef idx="0"/>
              <a:fontRef idx="minor"/>
            </p:style>
          </p:sp>
          <p:sp>
            <p:nvSpPr>
              <p:cNvPr id="269" name="CustomShape 11"/>
              <p:cNvSpPr/>
              <p:nvPr/>
            </p:nvSpPr>
            <p:spPr>
              <a:xfrm>
                <a:off x="4847400" y="4806360"/>
                <a:ext cx="840600" cy="653400"/>
              </a:xfrm>
              <a:prstGeom prst="rect">
                <a:avLst/>
              </a:prstGeom>
              <a:noFill/>
              <a:ln>
                <a:noFill/>
              </a:ln>
            </p:spPr>
            <p:style>
              <a:lnRef idx="0"/>
              <a:fillRef idx="0"/>
              <a:effectRef idx="0"/>
              <a:fontRef idx="minor"/>
            </p:style>
          </p:sp>
          <p:sp>
            <p:nvSpPr>
              <p:cNvPr id="270" name="CustomShape 12"/>
              <p:cNvSpPr/>
              <p:nvPr/>
            </p:nvSpPr>
            <p:spPr>
              <a:xfrm>
                <a:off x="4006440" y="4806360"/>
                <a:ext cx="840600" cy="653400"/>
              </a:xfrm>
              <a:prstGeom prst="rect">
                <a:avLst/>
              </a:prstGeom>
              <a:noFill/>
              <a:ln>
                <a:noFill/>
              </a:ln>
            </p:spPr>
            <p:style>
              <a:lnRef idx="0"/>
              <a:fillRef idx="0"/>
              <a:effectRef idx="0"/>
              <a:fontRef idx="minor"/>
            </p:style>
          </p:sp>
          <p:sp>
            <p:nvSpPr>
              <p:cNvPr id="271" name="CustomShape 13"/>
              <p:cNvSpPr/>
              <p:nvPr/>
            </p:nvSpPr>
            <p:spPr>
              <a:xfrm>
                <a:off x="3167280" y="4806360"/>
                <a:ext cx="839160" cy="653400"/>
              </a:xfrm>
              <a:prstGeom prst="rect">
                <a:avLst/>
              </a:prstGeom>
              <a:noFill/>
              <a:ln>
                <a:noFill/>
              </a:ln>
            </p:spPr>
            <p:style>
              <a:lnRef idx="0"/>
              <a:fillRef idx="0"/>
              <a:effectRef idx="0"/>
              <a:fontRef idx="minor"/>
            </p:style>
          </p:sp>
          <p:sp>
            <p:nvSpPr>
              <p:cNvPr id="272" name="CustomShape 14"/>
              <p:cNvSpPr/>
              <p:nvPr/>
            </p:nvSpPr>
            <p:spPr>
              <a:xfrm>
                <a:off x="2326320" y="4806360"/>
                <a:ext cx="840600" cy="653400"/>
              </a:xfrm>
              <a:prstGeom prst="rect">
                <a:avLst/>
              </a:prstGeom>
              <a:noFill/>
              <a:ln>
                <a:noFill/>
              </a:ln>
            </p:spPr>
            <p:style>
              <a:lnRef idx="0"/>
              <a:fillRef idx="0"/>
              <a:effectRef idx="0"/>
              <a:fontRef idx="minor"/>
            </p:style>
          </p:sp>
          <p:sp>
            <p:nvSpPr>
              <p:cNvPr id="273" name="CustomShape 15"/>
              <p:cNvSpPr/>
              <p:nvPr/>
            </p:nvSpPr>
            <p:spPr>
              <a:xfrm>
                <a:off x="1485720" y="4806360"/>
                <a:ext cx="840600" cy="653400"/>
              </a:xfrm>
              <a:prstGeom prst="rect">
                <a:avLst/>
              </a:prstGeom>
              <a:noFill/>
              <a:ln>
                <a:noFill/>
              </a:ln>
            </p:spPr>
            <p:style>
              <a:lnRef idx="0"/>
              <a:fillRef idx="0"/>
              <a:effectRef idx="0"/>
              <a:fontRef idx="minor"/>
            </p:style>
          </p:sp>
          <p:sp>
            <p:nvSpPr>
              <p:cNvPr id="274" name="CustomShape 16"/>
              <p:cNvSpPr/>
              <p:nvPr/>
            </p:nvSpPr>
            <p:spPr>
              <a:xfrm>
                <a:off x="4847400" y="4153320"/>
                <a:ext cx="840600" cy="653040"/>
              </a:xfrm>
              <a:prstGeom prst="rect">
                <a:avLst/>
              </a:prstGeom>
              <a:noFill/>
              <a:ln>
                <a:noFill/>
              </a:ln>
            </p:spPr>
            <p:style>
              <a:lnRef idx="0"/>
              <a:fillRef idx="0"/>
              <a:effectRef idx="0"/>
              <a:fontRef idx="minor"/>
            </p:style>
          </p:sp>
          <p:sp>
            <p:nvSpPr>
              <p:cNvPr id="275" name="CustomShape 17"/>
              <p:cNvSpPr/>
              <p:nvPr/>
            </p:nvSpPr>
            <p:spPr>
              <a:xfrm>
                <a:off x="4006440" y="4153320"/>
                <a:ext cx="840600" cy="653040"/>
              </a:xfrm>
              <a:prstGeom prst="rect">
                <a:avLst/>
              </a:prstGeom>
              <a:noFill/>
              <a:ln>
                <a:noFill/>
              </a:ln>
            </p:spPr>
            <p:style>
              <a:lnRef idx="0"/>
              <a:fillRef idx="0"/>
              <a:effectRef idx="0"/>
              <a:fontRef idx="minor"/>
            </p:style>
          </p:sp>
          <p:sp>
            <p:nvSpPr>
              <p:cNvPr id="276" name="CustomShape 18"/>
              <p:cNvSpPr/>
              <p:nvPr/>
            </p:nvSpPr>
            <p:spPr>
              <a:xfrm>
                <a:off x="3167280" y="4153320"/>
                <a:ext cx="839160" cy="653040"/>
              </a:xfrm>
              <a:prstGeom prst="rect">
                <a:avLst/>
              </a:prstGeom>
              <a:noFill/>
              <a:ln>
                <a:noFill/>
              </a:ln>
            </p:spPr>
            <p:style>
              <a:lnRef idx="0"/>
              <a:fillRef idx="0"/>
              <a:effectRef idx="0"/>
              <a:fontRef idx="minor"/>
            </p:style>
          </p:sp>
          <p:sp>
            <p:nvSpPr>
              <p:cNvPr id="277" name="CustomShape 19"/>
              <p:cNvSpPr/>
              <p:nvPr/>
            </p:nvSpPr>
            <p:spPr>
              <a:xfrm>
                <a:off x="2326320" y="4153320"/>
                <a:ext cx="840600" cy="653040"/>
              </a:xfrm>
              <a:prstGeom prst="rect">
                <a:avLst/>
              </a:prstGeom>
              <a:noFill/>
              <a:ln>
                <a:noFill/>
              </a:ln>
            </p:spPr>
            <p:style>
              <a:lnRef idx="0"/>
              <a:fillRef idx="0"/>
              <a:effectRef idx="0"/>
              <a:fontRef idx="minor"/>
            </p:style>
          </p:sp>
          <p:sp>
            <p:nvSpPr>
              <p:cNvPr id="278" name="CustomShape 20"/>
              <p:cNvSpPr/>
              <p:nvPr/>
            </p:nvSpPr>
            <p:spPr>
              <a:xfrm>
                <a:off x="1485720" y="4153320"/>
                <a:ext cx="840600" cy="653040"/>
              </a:xfrm>
              <a:prstGeom prst="rect">
                <a:avLst/>
              </a:prstGeom>
              <a:noFill/>
              <a:ln>
                <a:noFill/>
              </a:ln>
            </p:spPr>
            <p:style>
              <a:lnRef idx="0"/>
              <a:fillRef idx="0"/>
              <a:effectRef idx="0"/>
              <a:fontRef idx="minor"/>
            </p:style>
          </p:sp>
          <p:sp>
            <p:nvSpPr>
              <p:cNvPr id="279" name="CustomShape 21"/>
              <p:cNvSpPr/>
              <p:nvPr/>
            </p:nvSpPr>
            <p:spPr>
              <a:xfrm>
                <a:off x="4847400" y="3499920"/>
                <a:ext cx="840600" cy="653400"/>
              </a:xfrm>
              <a:prstGeom prst="rect">
                <a:avLst/>
              </a:prstGeom>
              <a:noFill/>
              <a:ln>
                <a:noFill/>
              </a:ln>
            </p:spPr>
            <p:style>
              <a:lnRef idx="0"/>
              <a:fillRef idx="0"/>
              <a:effectRef idx="0"/>
              <a:fontRef idx="minor"/>
            </p:style>
          </p:sp>
          <p:sp>
            <p:nvSpPr>
              <p:cNvPr id="280" name="CustomShape 22"/>
              <p:cNvSpPr/>
              <p:nvPr/>
            </p:nvSpPr>
            <p:spPr>
              <a:xfrm>
                <a:off x="4006440" y="3499920"/>
                <a:ext cx="840600" cy="653400"/>
              </a:xfrm>
              <a:prstGeom prst="rect">
                <a:avLst/>
              </a:prstGeom>
              <a:noFill/>
              <a:ln>
                <a:noFill/>
              </a:ln>
            </p:spPr>
            <p:style>
              <a:lnRef idx="0"/>
              <a:fillRef idx="0"/>
              <a:effectRef idx="0"/>
              <a:fontRef idx="minor"/>
            </p:style>
          </p:sp>
          <p:sp>
            <p:nvSpPr>
              <p:cNvPr id="281" name="CustomShape 23"/>
              <p:cNvSpPr/>
              <p:nvPr/>
            </p:nvSpPr>
            <p:spPr>
              <a:xfrm>
                <a:off x="3167280" y="3499920"/>
                <a:ext cx="839160" cy="653400"/>
              </a:xfrm>
              <a:prstGeom prst="rect">
                <a:avLst/>
              </a:prstGeom>
              <a:noFill/>
              <a:ln>
                <a:noFill/>
              </a:ln>
            </p:spPr>
            <p:style>
              <a:lnRef idx="0"/>
              <a:fillRef idx="0"/>
              <a:effectRef idx="0"/>
              <a:fontRef idx="minor"/>
            </p:style>
          </p:sp>
          <p:sp>
            <p:nvSpPr>
              <p:cNvPr id="282" name="CustomShape 24"/>
              <p:cNvSpPr/>
              <p:nvPr/>
            </p:nvSpPr>
            <p:spPr>
              <a:xfrm>
                <a:off x="2326320" y="3499920"/>
                <a:ext cx="840600" cy="653400"/>
              </a:xfrm>
              <a:prstGeom prst="rect">
                <a:avLst/>
              </a:prstGeom>
              <a:noFill/>
              <a:ln>
                <a:noFill/>
              </a:ln>
            </p:spPr>
            <p:style>
              <a:lnRef idx="0"/>
              <a:fillRef idx="0"/>
              <a:effectRef idx="0"/>
              <a:fontRef idx="minor"/>
            </p:style>
          </p:sp>
          <p:sp>
            <p:nvSpPr>
              <p:cNvPr id="283" name="CustomShape 25"/>
              <p:cNvSpPr/>
              <p:nvPr/>
            </p:nvSpPr>
            <p:spPr>
              <a:xfrm>
                <a:off x="1485720" y="3499920"/>
                <a:ext cx="840600" cy="653400"/>
              </a:xfrm>
              <a:prstGeom prst="rect">
                <a:avLst/>
              </a:prstGeom>
              <a:noFill/>
              <a:ln>
                <a:noFill/>
              </a:ln>
            </p:spPr>
            <p:style>
              <a:lnRef idx="0"/>
              <a:fillRef idx="0"/>
              <a:effectRef idx="0"/>
              <a:fontRef idx="minor"/>
            </p:style>
          </p:sp>
          <p:sp>
            <p:nvSpPr>
              <p:cNvPr id="284" name="CustomShape 26"/>
              <p:cNvSpPr/>
              <p:nvPr/>
            </p:nvSpPr>
            <p:spPr>
              <a:xfrm>
                <a:off x="4847400" y="2846520"/>
                <a:ext cx="840600" cy="653400"/>
              </a:xfrm>
              <a:prstGeom prst="rect">
                <a:avLst/>
              </a:prstGeom>
              <a:noFill/>
              <a:ln>
                <a:noFill/>
              </a:ln>
            </p:spPr>
            <p:style>
              <a:lnRef idx="0"/>
              <a:fillRef idx="0"/>
              <a:effectRef idx="0"/>
              <a:fontRef idx="minor"/>
            </p:style>
          </p:sp>
          <p:sp>
            <p:nvSpPr>
              <p:cNvPr id="285" name="CustomShape 27"/>
              <p:cNvSpPr/>
              <p:nvPr/>
            </p:nvSpPr>
            <p:spPr>
              <a:xfrm>
                <a:off x="4006440" y="2846520"/>
                <a:ext cx="840600" cy="653400"/>
              </a:xfrm>
              <a:prstGeom prst="rect">
                <a:avLst/>
              </a:prstGeom>
              <a:noFill/>
              <a:ln>
                <a:noFill/>
              </a:ln>
            </p:spPr>
            <p:style>
              <a:lnRef idx="0"/>
              <a:fillRef idx="0"/>
              <a:effectRef idx="0"/>
              <a:fontRef idx="minor"/>
            </p:style>
          </p:sp>
          <p:sp>
            <p:nvSpPr>
              <p:cNvPr id="286" name="CustomShape 28"/>
              <p:cNvSpPr/>
              <p:nvPr/>
            </p:nvSpPr>
            <p:spPr>
              <a:xfrm>
                <a:off x="3167280" y="2846520"/>
                <a:ext cx="839160" cy="653400"/>
              </a:xfrm>
              <a:prstGeom prst="rect">
                <a:avLst/>
              </a:prstGeom>
              <a:noFill/>
              <a:ln>
                <a:noFill/>
              </a:ln>
            </p:spPr>
            <p:style>
              <a:lnRef idx="0"/>
              <a:fillRef idx="0"/>
              <a:effectRef idx="0"/>
              <a:fontRef idx="minor"/>
            </p:style>
          </p:sp>
          <p:sp>
            <p:nvSpPr>
              <p:cNvPr id="287" name="CustomShape 29"/>
              <p:cNvSpPr/>
              <p:nvPr/>
            </p:nvSpPr>
            <p:spPr>
              <a:xfrm>
                <a:off x="2326320" y="2846520"/>
                <a:ext cx="840600" cy="653400"/>
              </a:xfrm>
              <a:prstGeom prst="rect">
                <a:avLst/>
              </a:prstGeom>
              <a:noFill/>
              <a:ln>
                <a:noFill/>
              </a:ln>
            </p:spPr>
            <p:style>
              <a:lnRef idx="0"/>
              <a:fillRef idx="0"/>
              <a:effectRef idx="0"/>
              <a:fontRef idx="minor"/>
            </p:style>
          </p:sp>
          <p:sp>
            <p:nvSpPr>
              <p:cNvPr id="288" name="CustomShape 30"/>
              <p:cNvSpPr/>
              <p:nvPr/>
            </p:nvSpPr>
            <p:spPr>
              <a:xfrm>
                <a:off x="1485720" y="2846520"/>
                <a:ext cx="840600" cy="653400"/>
              </a:xfrm>
              <a:prstGeom prst="rect">
                <a:avLst/>
              </a:prstGeom>
              <a:noFill/>
              <a:ln>
                <a:noFill/>
              </a:ln>
            </p:spPr>
            <p:style>
              <a:lnRef idx="0"/>
              <a:fillRef idx="0"/>
              <a:effectRef idx="0"/>
              <a:fontRef idx="minor"/>
            </p:style>
          </p:sp>
          <p:sp>
            <p:nvSpPr>
              <p:cNvPr id="289" name="Line 31"/>
              <p:cNvSpPr/>
              <p:nvPr/>
            </p:nvSpPr>
            <p:spPr>
              <a:xfrm>
                <a:off x="1485720" y="2846520"/>
                <a:ext cx="4202280" cy="0"/>
              </a:xfrm>
              <a:prstGeom prst="line">
                <a:avLst/>
              </a:prstGeom>
              <a:ln w="28440">
                <a:solidFill>
                  <a:srgbClr val="000000"/>
                </a:solidFill>
                <a:miter/>
              </a:ln>
            </p:spPr>
            <p:style>
              <a:lnRef idx="0"/>
              <a:fillRef idx="0"/>
              <a:effectRef idx="0"/>
              <a:fontRef idx="minor"/>
            </p:style>
          </p:sp>
          <p:sp>
            <p:nvSpPr>
              <p:cNvPr id="290" name="Line 32"/>
              <p:cNvSpPr/>
              <p:nvPr/>
            </p:nvSpPr>
            <p:spPr>
              <a:xfrm>
                <a:off x="1485720" y="3499920"/>
                <a:ext cx="4202280" cy="0"/>
              </a:xfrm>
              <a:prstGeom prst="line">
                <a:avLst/>
              </a:prstGeom>
              <a:ln w="12600">
                <a:solidFill>
                  <a:srgbClr val="000000"/>
                </a:solidFill>
                <a:miter/>
              </a:ln>
            </p:spPr>
            <p:style>
              <a:lnRef idx="0"/>
              <a:fillRef idx="0"/>
              <a:effectRef idx="0"/>
              <a:fontRef idx="minor"/>
            </p:style>
          </p:sp>
          <p:sp>
            <p:nvSpPr>
              <p:cNvPr id="291" name="Line 33"/>
              <p:cNvSpPr/>
              <p:nvPr/>
            </p:nvSpPr>
            <p:spPr>
              <a:xfrm>
                <a:off x="1485720" y="4153320"/>
                <a:ext cx="4202280" cy="0"/>
              </a:xfrm>
              <a:prstGeom prst="line">
                <a:avLst/>
              </a:prstGeom>
              <a:ln w="12600">
                <a:solidFill>
                  <a:srgbClr val="000000"/>
                </a:solidFill>
                <a:miter/>
              </a:ln>
            </p:spPr>
            <p:style>
              <a:lnRef idx="0"/>
              <a:fillRef idx="0"/>
              <a:effectRef idx="0"/>
              <a:fontRef idx="minor"/>
            </p:style>
          </p:sp>
          <p:sp>
            <p:nvSpPr>
              <p:cNvPr id="292" name="Line 34"/>
              <p:cNvSpPr/>
              <p:nvPr/>
            </p:nvSpPr>
            <p:spPr>
              <a:xfrm>
                <a:off x="1485720" y="4806360"/>
                <a:ext cx="4202280" cy="0"/>
              </a:xfrm>
              <a:prstGeom prst="line">
                <a:avLst/>
              </a:prstGeom>
              <a:ln w="12600">
                <a:solidFill>
                  <a:srgbClr val="000000"/>
                </a:solidFill>
                <a:miter/>
              </a:ln>
            </p:spPr>
            <p:style>
              <a:lnRef idx="0"/>
              <a:fillRef idx="0"/>
              <a:effectRef idx="0"/>
              <a:fontRef idx="minor"/>
            </p:style>
          </p:sp>
          <p:sp>
            <p:nvSpPr>
              <p:cNvPr id="293" name="Line 35"/>
              <p:cNvSpPr/>
              <p:nvPr/>
            </p:nvSpPr>
            <p:spPr>
              <a:xfrm>
                <a:off x="1485720" y="5459760"/>
                <a:ext cx="4202280" cy="0"/>
              </a:xfrm>
              <a:prstGeom prst="line">
                <a:avLst/>
              </a:prstGeom>
              <a:ln w="12600">
                <a:solidFill>
                  <a:srgbClr val="000000"/>
                </a:solidFill>
                <a:miter/>
              </a:ln>
            </p:spPr>
            <p:style>
              <a:lnRef idx="0"/>
              <a:fillRef idx="0"/>
              <a:effectRef idx="0"/>
              <a:fontRef idx="minor"/>
            </p:style>
          </p:sp>
          <p:sp>
            <p:nvSpPr>
              <p:cNvPr id="294" name="Line 36"/>
              <p:cNvSpPr/>
              <p:nvPr/>
            </p:nvSpPr>
            <p:spPr>
              <a:xfrm>
                <a:off x="1485720" y="6113160"/>
                <a:ext cx="4202280" cy="0"/>
              </a:xfrm>
              <a:prstGeom prst="line">
                <a:avLst/>
              </a:prstGeom>
              <a:ln w="28440">
                <a:solidFill>
                  <a:srgbClr val="000000"/>
                </a:solidFill>
                <a:miter/>
              </a:ln>
            </p:spPr>
            <p:style>
              <a:lnRef idx="0"/>
              <a:fillRef idx="0"/>
              <a:effectRef idx="0"/>
              <a:fontRef idx="minor"/>
            </p:style>
          </p:sp>
          <p:sp>
            <p:nvSpPr>
              <p:cNvPr id="295" name="Line 37"/>
              <p:cNvSpPr/>
              <p:nvPr/>
            </p:nvSpPr>
            <p:spPr>
              <a:xfrm>
                <a:off x="1485720" y="2846520"/>
                <a:ext cx="0" cy="3266640"/>
              </a:xfrm>
              <a:prstGeom prst="line">
                <a:avLst/>
              </a:prstGeom>
              <a:ln w="28440">
                <a:solidFill>
                  <a:srgbClr val="000000"/>
                </a:solidFill>
                <a:miter/>
              </a:ln>
            </p:spPr>
            <p:style>
              <a:lnRef idx="0"/>
              <a:fillRef idx="0"/>
              <a:effectRef idx="0"/>
              <a:fontRef idx="minor"/>
            </p:style>
          </p:sp>
          <p:sp>
            <p:nvSpPr>
              <p:cNvPr id="296" name="Line 38"/>
              <p:cNvSpPr/>
              <p:nvPr/>
            </p:nvSpPr>
            <p:spPr>
              <a:xfrm>
                <a:off x="2326320" y="2846520"/>
                <a:ext cx="0" cy="3266640"/>
              </a:xfrm>
              <a:prstGeom prst="line">
                <a:avLst/>
              </a:prstGeom>
              <a:ln w="12600">
                <a:solidFill>
                  <a:srgbClr val="000000"/>
                </a:solidFill>
                <a:miter/>
              </a:ln>
            </p:spPr>
            <p:style>
              <a:lnRef idx="0"/>
              <a:fillRef idx="0"/>
              <a:effectRef idx="0"/>
              <a:fontRef idx="minor"/>
            </p:style>
          </p:sp>
          <p:sp>
            <p:nvSpPr>
              <p:cNvPr id="297" name="Line 39"/>
              <p:cNvSpPr/>
              <p:nvPr/>
            </p:nvSpPr>
            <p:spPr>
              <a:xfrm>
                <a:off x="3167280" y="2846520"/>
                <a:ext cx="0" cy="3266640"/>
              </a:xfrm>
              <a:prstGeom prst="line">
                <a:avLst/>
              </a:prstGeom>
              <a:ln w="12600">
                <a:solidFill>
                  <a:srgbClr val="000000"/>
                </a:solidFill>
                <a:miter/>
              </a:ln>
            </p:spPr>
            <p:style>
              <a:lnRef idx="0"/>
              <a:fillRef idx="0"/>
              <a:effectRef idx="0"/>
              <a:fontRef idx="minor"/>
            </p:style>
          </p:sp>
          <p:sp>
            <p:nvSpPr>
              <p:cNvPr id="298" name="Line 40"/>
              <p:cNvSpPr/>
              <p:nvPr/>
            </p:nvSpPr>
            <p:spPr>
              <a:xfrm>
                <a:off x="4006440" y="2846520"/>
                <a:ext cx="0" cy="3266640"/>
              </a:xfrm>
              <a:prstGeom prst="line">
                <a:avLst/>
              </a:prstGeom>
              <a:ln w="12600">
                <a:solidFill>
                  <a:srgbClr val="000000"/>
                </a:solidFill>
                <a:miter/>
              </a:ln>
            </p:spPr>
            <p:style>
              <a:lnRef idx="0"/>
              <a:fillRef idx="0"/>
              <a:effectRef idx="0"/>
              <a:fontRef idx="minor"/>
            </p:style>
          </p:sp>
          <p:sp>
            <p:nvSpPr>
              <p:cNvPr id="299" name="Line 41"/>
              <p:cNvSpPr/>
              <p:nvPr/>
            </p:nvSpPr>
            <p:spPr>
              <a:xfrm>
                <a:off x="4847400" y="2846520"/>
                <a:ext cx="0" cy="3266640"/>
              </a:xfrm>
              <a:prstGeom prst="line">
                <a:avLst/>
              </a:prstGeom>
              <a:ln w="12600">
                <a:solidFill>
                  <a:srgbClr val="000000"/>
                </a:solidFill>
                <a:miter/>
              </a:ln>
            </p:spPr>
            <p:style>
              <a:lnRef idx="0"/>
              <a:fillRef idx="0"/>
              <a:effectRef idx="0"/>
              <a:fontRef idx="minor"/>
            </p:style>
          </p:sp>
          <p:sp>
            <p:nvSpPr>
              <p:cNvPr id="300" name="Line 42"/>
              <p:cNvSpPr/>
              <p:nvPr/>
            </p:nvSpPr>
            <p:spPr>
              <a:xfrm>
                <a:off x="5688000" y="2846520"/>
                <a:ext cx="0" cy="3266640"/>
              </a:xfrm>
              <a:prstGeom prst="line">
                <a:avLst/>
              </a:prstGeom>
              <a:ln w="28440">
                <a:solidFill>
                  <a:srgbClr val="000000"/>
                </a:solidFill>
                <a:miter/>
              </a:ln>
            </p:spPr>
            <p:style>
              <a:lnRef idx="0"/>
              <a:fillRef idx="0"/>
              <a:effectRef idx="0"/>
              <a:fontRef idx="minor"/>
            </p:style>
          </p:sp>
        </p:grpSp>
        <p:sp>
          <p:nvSpPr>
            <p:cNvPr id="301" name="Line 43"/>
            <p:cNvSpPr/>
            <p:nvPr/>
          </p:nvSpPr>
          <p:spPr>
            <a:xfrm>
              <a:off x="1480680" y="6109560"/>
              <a:ext cx="4600440" cy="0"/>
            </a:xfrm>
            <a:prstGeom prst="line">
              <a:avLst/>
            </a:prstGeom>
            <a:ln w="38160">
              <a:solidFill>
                <a:srgbClr val="000000"/>
              </a:solidFill>
              <a:miter/>
              <a:tailEnd len="med" type="triangle" w="med"/>
            </a:ln>
          </p:spPr>
          <p:style>
            <a:lnRef idx="0"/>
            <a:fillRef idx="0"/>
            <a:effectRef idx="0"/>
            <a:fontRef idx="minor"/>
          </p:style>
        </p:sp>
        <p:sp>
          <p:nvSpPr>
            <p:cNvPr id="302" name="Line 44"/>
            <p:cNvSpPr/>
            <p:nvPr/>
          </p:nvSpPr>
          <p:spPr>
            <a:xfrm flipV="1">
              <a:off x="1485720" y="2450880"/>
              <a:ext cx="0" cy="3593160"/>
            </a:xfrm>
            <a:prstGeom prst="line">
              <a:avLst/>
            </a:prstGeom>
            <a:ln w="38160">
              <a:solidFill>
                <a:srgbClr val="000000"/>
              </a:solidFill>
              <a:miter/>
              <a:tailEnd len="med" type="triangle" w="med"/>
            </a:ln>
          </p:spPr>
          <p:style>
            <a:lnRef idx="0"/>
            <a:fillRef idx="0"/>
            <a:effectRef idx="0"/>
            <a:fontRef idx="minor"/>
          </p:style>
        </p:sp>
      </p:grpSp>
      <p:grpSp>
        <p:nvGrpSpPr>
          <p:cNvPr id="303" name="Group 45"/>
          <p:cNvGrpSpPr/>
          <p:nvPr/>
        </p:nvGrpSpPr>
        <p:grpSpPr>
          <a:xfrm>
            <a:off x="2348640" y="4808520"/>
            <a:ext cx="1679400" cy="1306440"/>
            <a:chOff x="2348640" y="4808520"/>
            <a:chExt cx="1679400" cy="1306440"/>
          </a:xfrm>
        </p:grpSpPr>
        <p:sp>
          <p:nvSpPr>
            <p:cNvPr id="304" name="Line 46"/>
            <p:cNvSpPr/>
            <p:nvPr/>
          </p:nvSpPr>
          <p:spPr>
            <a:xfrm flipH="1">
              <a:off x="2348640" y="4808520"/>
              <a:ext cx="1679400" cy="1306440"/>
            </a:xfrm>
            <a:prstGeom prst="line">
              <a:avLst/>
            </a:prstGeom>
            <a:ln w="38160">
              <a:solidFill>
                <a:srgbClr val="ff0000"/>
              </a:solidFill>
              <a:miter/>
              <a:tailEnd len="med" type="triangle" w="med"/>
            </a:ln>
          </p:spPr>
          <p:style>
            <a:lnRef idx="0"/>
            <a:fillRef idx="0"/>
            <a:effectRef idx="0"/>
            <a:fontRef idx="minor"/>
          </p:style>
        </p:sp>
        <p:sp>
          <p:nvSpPr>
            <p:cNvPr id="305" name="CustomShape 47"/>
            <p:cNvSpPr/>
            <p:nvPr/>
          </p:nvSpPr>
          <p:spPr>
            <a:xfrm>
              <a:off x="3174480" y="5302080"/>
              <a:ext cx="436680" cy="5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3200" spc="-1" strike="noStrike">
                  <a:latin typeface="Symbol"/>
                </a:rPr>
                <a:t></a:t>
              </a:r>
              <a:endParaRPr b="0" lang="en-GB" sz="3200" spc="-1" strike="noStrike">
                <a:latin typeface="Bitstream Vera Sans"/>
              </a:endParaRPr>
            </a:p>
          </p:txBody>
        </p:sp>
      </p:grpSp>
      <p:grpSp>
        <p:nvGrpSpPr>
          <p:cNvPr id="306" name="Group 48"/>
          <p:cNvGrpSpPr/>
          <p:nvPr/>
        </p:nvGrpSpPr>
        <p:grpSpPr>
          <a:xfrm>
            <a:off x="3040560" y="4129920"/>
            <a:ext cx="956160" cy="709920"/>
            <a:chOff x="3040560" y="4129920"/>
            <a:chExt cx="956160" cy="709920"/>
          </a:xfrm>
        </p:grpSpPr>
        <p:sp>
          <p:nvSpPr>
            <p:cNvPr id="307" name="CustomShape 49"/>
            <p:cNvSpPr/>
            <p:nvPr/>
          </p:nvSpPr>
          <p:spPr>
            <a:xfrm flipH="1">
              <a:off x="3040560" y="4258440"/>
              <a:ext cx="482400" cy="5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3200" spc="-1" strike="noStrike">
                  <a:latin typeface="Symbol"/>
                </a:rPr>
                <a:t></a:t>
              </a:r>
              <a:r>
                <a:rPr b="1" lang="en-GB" sz="3200" spc="-1" strike="noStrike" baseline="30000">
                  <a:latin typeface="Symbol"/>
                </a:rPr>
                <a:t>-</a:t>
              </a:r>
              <a:endParaRPr b="0" lang="en-GB" sz="3200" spc="-1" strike="noStrike">
                <a:latin typeface="Bitstream Vera Sans"/>
              </a:endParaRPr>
            </a:p>
          </p:txBody>
        </p:sp>
        <p:sp>
          <p:nvSpPr>
            <p:cNvPr id="308" name="Line 50"/>
            <p:cNvSpPr/>
            <p:nvPr/>
          </p:nvSpPr>
          <p:spPr>
            <a:xfrm>
              <a:off x="3155400" y="4129920"/>
              <a:ext cx="841320" cy="657360"/>
            </a:xfrm>
            <a:prstGeom prst="line">
              <a:avLst/>
            </a:prstGeom>
            <a:ln w="38160">
              <a:solidFill>
                <a:srgbClr val="3333cc"/>
              </a:solidFill>
              <a:miter/>
              <a:tailEnd len="med" type="triangle" w="med"/>
            </a:ln>
          </p:spPr>
          <p:style>
            <a:lnRef idx="0"/>
            <a:fillRef idx="0"/>
            <a:effectRef idx="0"/>
            <a:fontRef idx="minor"/>
          </p:style>
        </p:sp>
      </p:grpSp>
      <p:sp>
        <p:nvSpPr>
          <p:cNvPr id="309" name="CustomShape 51"/>
          <p:cNvSpPr/>
          <p:nvPr/>
        </p:nvSpPr>
        <p:spPr>
          <a:xfrm>
            <a:off x="4886640" y="4630320"/>
            <a:ext cx="4665600" cy="947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2800" spc="-1" strike="noStrike">
                <a:latin typeface="Tahoma"/>
              </a:rPr>
              <a:t>ή σύλληψη ηλεκτρονίου </a:t>
            </a:r>
            <a:endParaRPr b="0" lang="en-GB" sz="2800" spc="-1" strike="noStrike">
              <a:latin typeface="Bitstream Vera Sans"/>
            </a:endParaRPr>
          </a:p>
          <a:p>
            <a:pPr>
              <a:lnSpc>
                <a:spcPct val="100000"/>
              </a:lnSpc>
            </a:pPr>
            <a:r>
              <a:rPr b="0" lang="en-GB" sz="2800" spc="-1" strike="noStrike">
                <a:latin typeface="Tahoma"/>
              </a:rPr>
              <a:t>     </a:t>
            </a:r>
            <a:r>
              <a:rPr b="0" lang="en-GB" sz="2800" spc="-1" strike="noStrike">
                <a:latin typeface="Tahoma"/>
              </a:rPr>
              <a:t>(electron capture: EC)</a:t>
            </a:r>
            <a:endParaRPr b="0" lang="en-GB" sz="2800" spc="-1" strike="noStrike">
              <a:latin typeface="Bitstream Vera Sans"/>
            </a:endParaRPr>
          </a:p>
        </p:txBody>
      </p:sp>
      <p:sp>
        <p:nvSpPr>
          <p:cNvPr id="310" name="TextShape 52"/>
          <p:cNvSpPr txBox="1"/>
          <p:nvPr/>
        </p:nvSpPr>
        <p:spPr>
          <a:xfrm>
            <a:off x="925200" y="4620600"/>
            <a:ext cx="914400" cy="358560"/>
          </a:xfrm>
          <a:prstGeom prst="rect">
            <a:avLst/>
          </a:prstGeom>
          <a:noFill/>
          <a:ln>
            <a:noFill/>
          </a:ln>
        </p:spPr>
        <p:txBody>
          <a:bodyPr lIns="90000" rIns="90000" tIns="45000" bIns="45000"/>
          <a:p>
            <a:r>
              <a:rPr b="1" lang="en-GB" sz="1800" spc="-1" strike="noStrike">
                <a:solidFill>
                  <a:srgbClr val="ff0000"/>
                </a:solidFill>
                <a:latin typeface="Bitstream Vera Sans"/>
              </a:rPr>
              <a:t>Ν</a:t>
            </a:r>
            <a:endParaRPr b="0" lang="en-GB" sz="1800" spc="-1" strike="noStrike">
              <a:latin typeface="Bitstream Vera Sans"/>
            </a:endParaRPr>
          </a:p>
        </p:txBody>
      </p:sp>
      <p:sp>
        <p:nvSpPr>
          <p:cNvPr id="311" name="TextShape 53"/>
          <p:cNvSpPr txBox="1"/>
          <p:nvPr/>
        </p:nvSpPr>
        <p:spPr>
          <a:xfrm>
            <a:off x="673200" y="5880600"/>
            <a:ext cx="914400" cy="358560"/>
          </a:xfrm>
          <a:prstGeom prst="rect">
            <a:avLst/>
          </a:prstGeom>
          <a:noFill/>
          <a:ln>
            <a:noFill/>
          </a:ln>
        </p:spPr>
        <p:txBody>
          <a:bodyPr lIns="90000" rIns="90000" tIns="45000" bIns="45000"/>
          <a:p>
            <a:r>
              <a:rPr b="1" lang="en-GB" sz="1800" spc="-1" strike="noStrike">
                <a:solidFill>
                  <a:srgbClr val="ff0000"/>
                </a:solidFill>
                <a:latin typeface="Bitstream Vera Sans"/>
              </a:rPr>
              <a:t>Ν - 2</a:t>
            </a:r>
            <a:endParaRPr b="0" lang="en-GB" sz="1800" spc="-1" strike="noStrike">
              <a:latin typeface="Bitstream Vera Sans"/>
            </a:endParaRPr>
          </a:p>
        </p:txBody>
      </p:sp>
      <p:sp>
        <p:nvSpPr>
          <p:cNvPr id="312" name="TextShape 54"/>
          <p:cNvSpPr txBox="1"/>
          <p:nvPr/>
        </p:nvSpPr>
        <p:spPr>
          <a:xfrm>
            <a:off x="2221200" y="6204600"/>
            <a:ext cx="914400" cy="358560"/>
          </a:xfrm>
          <a:prstGeom prst="rect">
            <a:avLst/>
          </a:prstGeom>
          <a:noFill/>
          <a:ln>
            <a:noFill/>
          </a:ln>
        </p:spPr>
        <p:txBody>
          <a:bodyPr lIns="90000" rIns="90000" tIns="45000" bIns="45000"/>
          <a:p>
            <a:r>
              <a:rPr b="1" lang="en-GB" sz="1800" spc="-1" strike="noStrike">
                <a:solidFill>
                  <a:srgbClr val="ff0000"/>
                </a:solidFill>
                <a:latin typeface="Bitstream Vera Sans"/>
              </a:rPr>
              <a:t>Ζ - 2</a:t>
            </a:r>
            <a:endParaRPr b="0" lang="en-GB" sz="1800" spc="-1" strike="noStrike">
              <a:latin typeface="Bitstream Vera Sans"/>
            </a:endParaRPr>
          </a:p>
        </p:txBody>
      </p:sp>
      <p:sp>
        <p:nvSpPr>
          <p:cNvPr id="313" name="TextShape 55"/>
          <p:cNvSpPr txBox="1"/>
          <p:nvPr/>
        </p:nvSpPr>
        <p:spPr>
          <a:xfrm>
            <a:off x="3805200" y="6204600"/>
            <a:ext cx="914400" cy="358560"/>
          </a:xfrm>
          <a:prstGeom prst="rect">
            <a:avLst/>
          </a:prstGeom>
          <a:noFill/>
          <a:ln>
            <a:noFill/>
          </a:ln>
        </p:spPr>
        <p:txBody>
          <a:bodyPr lIns="90000" rIns="90000" tIns="45000" bIns="45000"/>
          <a:p>
            <a:r>
              <a:rPr b="1" lang="en-GB" sz="1800" spc="-1" strike="noStrike">
                <a:solidFill>
                  <a:srgbClr val="ff0000"/>
                </a:solidFill>
                <a:latin typeface="Bitstream Vera Sans"/>
              </a:rPr>
              <a:t>Ζ</a:t>
            </a:r>
            <a:endParaRPr b="0" lang="en-GB" sz="1800" spc="-1" strike="noStrike">
              <a:latin typeface="Bitstream Vera Sans"/>
            </a:endParaRPr>
          </a:p>
        </p:txBody>
      </p:sp>
      <p:sp>
        <p:nvSpPr>
          <p:cNvPr id="314" name="TextShape 56"/>
          <p:cNvSpPr txBox="1"/>
          <p:nvPr/>
        </p:nvSpPr>
        <p:spPr>
          <a:xfrm>
            <a:off x="4597200" y="6204600"/>
            <a:ext cx="914400" cy="358560"/>
          </a:xfrm>
          <a:prstGeom prst="rect">
            <a:avLst/>
          </a:prstGeom>
          <a:noFill/>
          <a:ln>
            <a:noFill/>
          </a:ln>
        </p:spPr>
        <p:txBody>
          <a:bodyPr lIns="90000" rIns="90000" tIns="45000" bIns="45000"/>
          <a:p>
            <a:r>
              <a:rPr b="1" lang="en-GB" sz="1800" spc="-1" strike="noStrike">
                <a:solidFill>
                  <a:srgbClr val="0000ff"/>
                </a:solidFill>
                <a:latin typeface="Bitstream Vera Sans"/>
              </a:rPr>
              <a:t>Ζ+1</a:t>
            </a:r>
            <a:endParaRPr b="0" lang="en-GB" sz="1800" spc="-1" strike="noStrike">
              <a:latin typeface="Bitstream Vera Sans"/>
            </a:endParaRPr>
          </a:p>
        </p:txBody>
      </p:sp>
      <p:sp>
        <p:nvSpPr>
          <p:cNvPr id="315" name="TextShape 57"/>
          <p:cNvSpPr txBox="1"/>
          <p:nvPr/>
        </p:nvSpPr>
        <p:spPr>
          <a:xfrm>
            <a:off x="817200" y="3972600"/>
            <a:ext cx="914400" cy="358560"/>
          </a:xfrm>
          <a:prstGeom prst="rect">
            <a:avLst/>
          </a:prstGeom>
          <a:noFill/>
          <a:ln>
            <a:noFill/>
          </a:ln>
        </p:spPr>
        <p:txBody>
          <a:bodyPr lIns="90000" rIns="90000" tIns="45000" bIns="45000"/>
          <a:p>
            <a:r>
              <a:rPr b="1" lang="en-GB" sz="1800" spc="-1" strike="noStrike">
                <a:solidFill>
                  <a:srgbClr val="0000ff"/>
                </a:solidFill>
                <a:latin typeface="Bitstream Vera Sans"/>
              </a:rPr>
              <a:t>Ν+1</a:t>
            </a:r>
            <a:endParaRPr b="0" lang="en-GB" sz="1800" spc="-1" strike="noStrike">
              <a:latin typeface="Bitstream Vera Sans"/>
            </a:endParaRPr>
          </a:p>
        </p:txBody>
      </p:sp>
      <p:grpSp>
        <p:nvGrpSpPr>
          <p:cNvPr id="316" name="Group 58"/>
          <p:cNvGrpSpPr/>
          <p:nvPr/>
        </p:nvGrpSpPr>
        <p:grpSpPr>
          <a:xfrm>
            <a:off x="3982680" y="4644360"/>
            <a:ext cx="973800" cy="809640"/>
            <a:chOff x="3982680" y="4644360"/>
            <a:chExt cx="973800" cy="809640"/>
          </a:xfrm>
        </p:grpSpPr>
        <p:sp>
          <p:nvSpPr>
            <p:cNvPr id="317" name="Line 59"/>
            <p:cNvSpPr/>
            <p:nvPr/>
          </p:nvSpPr>
          <p:spPr>
            <a:xfrm flipH="1" flipV="1">
              <a:off x="3982680" y="4796640"/>
              <a:ext cx="841320" cy="657360"/>
            </a:xfrm>
            <a:prstGeom prst="line">
              <a:avLst/>
            </a:prstGeom>
            <a:ln w="38160">
              <a:solidFill>
                <a:srgbClr val="3333cc"/>
              </a:solidFill>
              <a:miter/>
              <a:tailEnd len="med" type="triangle" w="med"/>
            </a:ln>
          </p:spPr>
          <p:style>
            <a:lnRef idx="0"/>
            <a:fillRef idx="0"/>
            <a:effectRef idx="0"/>
            <a:fontRef idx="minor"/>
          </p:style>
        </p:sp>
        <p:sp>
          <p:nvSpPr>
            <p:cNvPr id="318" name="CustomShape 60"/>
            <p:cNvSpPr/>
            <p:nvPr/>
          </p:nvSpPr>
          <p:spPr>
            <a:xfrm>
              <a:off x="4414680" y="4644360"/>
              <a:ext cx="541800" cy="5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p>
              <a:pPr>
                <a:lnSpc>
                  <a:spcPct val="100000"/>
                </a:lnSpc>
              </a:pPr>
              <a:r>
                <a:rPr b="0" lang="en-GB" sz="3200" spc="-1" strike="noStrike">
                  <a:latin typeface="Symbol"/>
                </a:rPr>
                <a:t></a:t>
              </a:r>
              <a:r>
                <a:rPr b="1" lang="en-GB" sz="3200" spc="-1" strike="noStrike" baseline="30000">
                  <a:latin typeface="Symbol"/>
                </a:rPr>
                <a:t>+</a:t>
              </a:r>
              <a:endParaRPr b="0" lang="en-GB" sz="3200" spc="-1" strike="noStrike">
                <a:latin typeface="Bitstream Vera Sans"/>
              </a:endParaRPr>
            </a:p>
          </p:txBody>
        </p:sp>
      </p:grpSp>
      <p:sp>
        <p:nvSpPr>
          <p:cNvPr id="319" name="TextShape 61"/>
          <p:cNvSpPr txBox="1"/>
          <p:nvPr/>
        </p:nvSpPr>
        <p:spPr>
          <a:xfrm>
            <a:off x="817200" y="5304600"/>
            <a:ext cx="914400" cy="358560"/>
          </a:xfrm>
          <a:prstGeom prst="rect">
            <a:avLst/>
          </a:prstGeom>
          <a:noFill/>
          <a:ln>
            <a:noFill/>
          </a:ln>
        </p:spPr>
        <p:txBody>
          <a:bodyPr lIns="90000" rIns="90000" tIns="45000" bIns="45000"/>
          <a:p>
            <a:r>
              <a:rPr b="1" lang="en-GB" sz="1800" spc="-1" strike="noStrike">
                <a:solidFill>
                  <a:srgbClr val="0000ff"/>
                </a:solidFill>
                <a:latin typeface="Bitstream Vera Sans"/>
              </a:rPr>
              <a:t>Ν-1</a:t>
            </a:r>
            <a:endParaRPr b="0" lang="en-GB" sz="1800" spc="-1" strike="noStrike">
              <a:latin typeface="Bitstream Vera Sans"/>
            </a:endParaRPr>
          </a:p>
        </p:txBody>
      </p:sp>
      <p:sp>
        <p:nvSpPr>
          <p:cNvPr id="320" name="TextShape 62"/>
          <p:cNvSpPr txBox="1"/>
          <p:nvPr/>
        </p:nvSpPr>
        <p:spPr>
          <a:xfrm>
            <a:off x="408600" y="1107000"/>
            <a:ext cx="9491400" cy="1068840"/>
          </a:xfrm>
          <a:prstGeom prst="rect">
            <a:avLst/>
          </a:prstGeom>
          <a:noFill/>
          <a:ln>
            <a:noFill/>
          </a:ln>
        </p:spPr>
        <p:txBody>
          <a:bodyPr lIns="90000" rIns="90000" tIns="45000" bIns="45000"/>
          <a:p>
            <a:pPr>
              <a:buClr>
                <a:srgbClr val="000000"/>
              </a:buClr>
              <a:buSzPct val="45000"/>
              <a:buFont typeface="Wingdings" charset="2"/>
              <a:buChar char=""/>
            </a:pPr>
            <a:r>
              <a:rPr b="0" lang="en-GB" sz="2200" spc="-1" strike="noStrike">
                <a:solidFill>
                  <a:srgbClr val="0000ff"/>
                </a:solidFill>
                <a:latin typeface="Bitstream Vera Sans"/>
              </a:rPr>
              <a:t> </a:t>
            </a:r>
            <a:r>
              <a:rPr b="0" lang="en-GB" sz="2200" spc="-1" strike="noStrike">
                <a:solidFill>
                  <a:srgbClr val="0000ff"/>
                </a:solidFill>
                <a:latin typeface="Bitstream Vera Sans"/>
              </a:rPr>
              <a:t>Η α διάσπαση μας μεταφέρει πάνω-κάτω στην κοιλάδα </a:t>
            </a:r>
            <a:r>
              <a:rPr b="0" lang="en-GB" sz="2200" spc="-1" strike="noStrike">
                <a:solidFill>
                  <a:srgbClr val="0000ff"/>
                </a:solidFill>
                <a:latin typeface="Bitstream Vera Sans"/>
              </a:rPr>
              <a:t>	</a:t>
            </a:r>
            <a:r>
              <a:rPr b="0" lang="en-GB" sz="2200" spc="-1" strike="noStrike">
                <a:solidFill>
                  <a:srgbClr val="0000ff"/>
                </a:solidFill>
                <a:latin typeface="Bitstream Vera Sans"/>
              </a:rPr>
              <a:t>	</a:t>
            </a:r>
            <a:r>
              <a:rPr b="0" lang="en-GB" sz="2200" spc="-1" strike="noStrike">
                <a:solidFill>
                  <a:srgbClr val="0000ff"/>
                </a:solidFill>
                <a:latin typeface="Bitstream Vera Sans"/>
              </a:rPr>
              <a:t>	</a:t>
            </a:r>
            <a:r>
              <a:rPr b="0" lang="en-GB" sz="2200" spc="-1" strike="noStrike">
                <a:solidFill>
                  <a:srgbClr val="0000ff"/>
                </a:solidFill>
                <a:latin typeface="Bitstream Vera Sans"/>
              </a:rPr>
              <a:t>     σταθερότητας</a:t>
            </a:r>
            <a:endParaRPr b="0" lang="en-GB" sz="2200" spc="-1" strike="noStrike">
              <a:latin typeface="Bitstream Vera Sans"/>
            </a:endParaRPr>
          </a:p>
          <a:p>
            <a:pPr>
              <a:buClr>
                <a:srgbClr val="000000"/>
              </a:buClr>
              <a:buSzPct val="45000"/>
              <a:buFont typeface="Wingdings" charset="2"/>
              <a:buChar char=""/>
            </a:pPr>
            <a:r>
              <a:rPr b="0" lang="en-GB" sz="2200" spc="-1" strike="noStrike">
                <a:solidFill>
                  <a:srgbClr val="0000ff"/>
                </a:solidFill>
                <a:latin typeface="Bitstream Vera Sans"/>
              </a:rPr>
              <a:t>  </a:t>
            </a:r>
            <a:r>
              <a:rPr b="0" lang="en-GB" sz="2200" spc="-1" strike="noStrike">
                <a:solidFill>
                  <a:srgbClr val="0000ff"/>
                </a:solidFill>
                <a:latin typeface="Bitstream Vera Sans"/>
              </a:rPr>
              <a:t>Η β διάσπαση μας μεταφέρει προς την κοιλάδα σταθερότητας </a:t>
            </a:r>
            <a:endParaRPr b="0" lang="en-GB" sz="2200" spc="-1" strike="noStrike">
              <a:latin typeface="Bitstream Vera Sans"/>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237240" y="2171520"/>
            <a:ext cx="9592560" cy="1600920"/>
          </a:xfrm>
          <a:prstGeom prst="rect">
            <a:avLst/>
          </a:prstGeom>
          <a:noFill/>
          <a:ln w="54720">
            <a:solidFill>
              <a:srgbClr val="666699"/>
            </a:solidFill>
            <a:round/>
          </a:ln>
        </p:spPr>
        <p:txBody>
          <a:bodyPr lIns="0" rIns="0" tIns="0" bIns="0" anchor="ctr"/>
          <a:p>
            <a:pPr algn="ctr"/>
            <a:r>
              <a:rPr b="0" lang="en-GB" sz="3600" spc="-1" strike="noStrike">
                <a:solidFill>
                  <a:srgbClr val="0000ff"/>
                </a:solidFill>
                <a:latin typeface="Bitstream Vera Sans"/>
              </a:rPr>
              <a:t>1) β-διάσπαση – </a:t>
            </a:r>
            <a:br/>
            <a:r>
              <a:rPr b="0" lang="en-GB" sz="3600" spc="-1" strike="noStrike">
                <a:solidFill>
                  <a:srgbClr val="0000ff"/>
                </a:solidFill>
                <a:latin typeface="Bitstream Vera Sans"/>
              </a:rPr>
              <a:t>υπάρχουν προβλήματα αν είναι απλά μια  διάσπαση δύο σωμάτων</a:t>
            </a:r>
            <a:endParaRPr b="0" lang="en-GB" sz="3600" spc="-1" strike="noStrike">
              <a:latin typeface="Bitstream Vera Sans"/>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504000" y="157320"/>
            <a:ext cx="9071640" cy="613080"/>
          </a:xfrm>
          <a:prstGeom prst="rect">
            <a:avLst/>
          </a:prstGeom>
          <a:solidFill>
            <a:srgbClr val="00ffff"/>
          </a:solidFill>
          <a:ln w="54720">
            <a:noFill/>
          </a:ln>
        </p:spPr>
        <p:txBody>
          <a:bodyPr lIns="0" rIns="0" tIns="0" bIns="0" anchor="ctr"/>
          <a:p>
            <a:pPr algn="ctr"/>
            <a:r>
              <a:rPr b="0" lang="en-GB" sz="3600" spc="-1" strike="noStrike">
                <a:latin typeface="Bitstream Vera Sans"/>
              </a:rPr>
              <a:t>Είδη β-διάσπασης</a:t>
            </a:r>
            <a:endParaRPr b="0" lang="en-GB" sz="3600" spc="-1" strike="noStrike">
              <a:latin typeface="Bitstream Vera Sans"/>
            </a:endParaRPr>
          </a:p>
        </p:txBody>
      </p:sp>
      <mc:AlternateContent>
        <mc:Choice xmlns:a14="http://schemas.microsoft.com/office/drawing/2010/main" Requires="a14">
          <p:sp>
            <p:nvSpPr>
              <p:cNvPr id="323" name="Formula 2"/>
              <p:cNvSpPr txBox="1"/>
              <p:nvPr/>
            </p:nvSpPr>
            <p:spPr>
              <a:xfrm>
                <a:off x="1155600" y="1250640"/>
                <a:ext cx="3372840" cy="66780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oMath>
                </a14:m>
              </a:p>
            </p:txBody>
          </p:sp>
        </mc:Choice>
        <mc:Fallback/>
      </mc:AlternateContent>
      <mc:AlternateContent>
        <mc:Choice xmlns:a14="http://schemas.microsoft.com/office/drawing/2010/main" Requires="a14">
          <p:sp>
            <p:nvSpPr>
              <p:cNvPr id="324" name="Formula 3"/>
              <p:cNvSpPr txBox="1"/>
              <p:nvPr/>
            </p:nvSpPr>
            <p:spPr>
              <a:xfrm>
                <a:off x="1185840" y="2689200"/>
                <a:ext cx="3373200" cy="66744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r>
                      <m:t xml:space="preserve">+</m:t>
                    </m:r>
                    <m:sSup>
                      <m:e>
                        <m:r>
                          <m:t xml:space="preserve">e</m:t>
                        </m:r>
                      </m:e>
                      <m:sup>
                        <m:r>
                          <m:t xml:space="preserve">+</m:t>
                        </m:r>
                      </m:sup>
                    </m:sSup>
                  </m:oMath>
                </a14:m>
              </a:p>
            </p:txBody>
          </p:sp>
        </mc:Choice>
        <mc:Fallback/>
      </mc:AlternateContent>
      <mc:AlternateContent>
        <mc:Choice xmlns:a14="http://schemas.microsoft.com/office/drawing/2010/main" Requires="a14">
          <p:sp>
            <p:nvSpPr>
              <p:cNvPr id="325" name="Formula 4"/>
              <p:cNvSpPr txBox="1"/>
              <p:nvPr/>
            </p:nvSpPr>
            <p:spPr>
              <a:xfrm>
                <a:off x="1162800" y="3918600"/>
                <a:ext cx="3414960" cy="667800"/>
              </a:xfrm>
              <a:prstGeom prst="rect">
                <a:avLst/>
              </a:prstGeom>
            </p:spPr>
            <p:txBody>
              <a:bodyPr/>
              <a:p>
                <a14:m>
                  <m:oMath xmlns:m="http://schemas.openxmlformats.org/officeDocument/2006/math">
                    <m:sPre>
                      <m:sub>
                        <m:r>
                          <m:t xml:space="preserve">Z</m:t>
                        </m:r>
                      </m:sub>
                      <m:sup>
                        <m:r>
                          <m:t xml:space="preserve">A</m:t>
                        </m:r>
                      </m:sup>
                      <m:e>
                        <m:r>
                          <m:rPr>
                            <m:lit/>
                            <m:nor/>
                          </m:rPr>
                          <m:t xml:space="preserve"/>
                        </m:r>
                      </m:e>
                    </m:sPre>
                    <m:r>
                      <m:t xml:space="preserve">X</m:t>
                    </m:r>
                    <m:r>
                      <m:t xml:space="preserve">+</m:t>
                    </m:r>
                    <m:sSup>
                      <m:e>
                        <m:r>
                          <m:t xml:space="preserve">e</m:t>
                        </m:r>
                      </m:e>
                      <m:sup>
                        <m:r>
                          <m:t xml:space="preserve">−</m:t>
                        </m:r>
                      </m:sup>
                    </m:sSup>
                    <m:r>
                      <m:t xml:space="preserve">→</m:t>
                    </m:r>
                    <m:r>
                      <m:rPr>
                        <m:lit/>
                        <m:nor/>
                      </m:rPr>
                      <m:t xml:space="preserve">  </m:t>
                    </m:r>
                    <m:sPre>
                      <m:sub>
                        <m:r>
                          <m:t xml:space="preserve">Z</m:t>
                        </m:r>
                        <m:r>
                          <m:t xml:space="preserve">−</m:t>
                        </m:r>
                        <m:r>
                          <m:t xml:space="preserve">1</m:t>
                        </m:r>
                      </m:sub>
                      <m:sup>
                        <m:r>
                          <m:t xml:space="preserve">A</m:t>
                        </m:r>
                      </m:sup>
                      <m:e>
                        <m:r>
                          <m:rPr>
                            <m:lit/>
                            <m:nor/>
                          </m:rPr>
                          <m:t xml:space="preserve"/>
                        </m:r>
                      </m:e>
                    </m:sPre>
                    <m:r>
                      <m:t xml:space="preserve">Y</m:t>
                    </m:r>
                  </m:oMath>
                </a14:m>
              </a:p>
            </p:txBody>
          </p:sp>
        </mc:Choice>
        <mc:Fallback/>
      </mc:AlternateContent>
      <p:sp>
        <p:nvSpPr>
          <p:cNvPr id="326" name="CustomShape 5"/>
          <p:cNvSpPr/>
          <p:nvPr/>
        </p:nvSpPr>
        <p:spPr>
          <a:xfrm>
            <a:off x="728640" y="4700520"/>
            <a:ext cx="3707640" cy="36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r>
              <a:rPr b="0" lang="el-GR" sz="1800" spc="-1" strike="noStrike">
                <a:solidFill>
                  <a:srgbClr val="ff0000"/>
                </a:solidFill>
                <a:latin typeface="Bitstream Vera Sans"/>
              </a:rPr>
              <a:t>|ΔΖ|=1  &amp;  ΔΑ=0</a:t>
            </a:r>
            <a:endParaRPr b="0" lang="en-GB" sz="1800" spc="-1" strike="noStrike">
              <a:latin typeface="Bitstream Vera Sans"/>
            </a:endParaRPr>
          </a:p>
        </p:txBody>
      </p:sp>
      <p:sp>
        <p:nvSpPr>
          <p:cNvPr id="327" name="TextShape 6"/>
          <p:cNvSpPr txBox="1"/>
          <p:nvPr/>
        </p:nvSpPr>
        <p:spPr>
          <a:xfrm>
            <a:off x="397800" y="783000"/>
            <a:ext cx="2622600" cy="424440"/>
          </a:xfrm>
          <a:prstGeom prst="rect">
            <a:avLst/>
          </a:prstGeom>
          <a:noFill/>
          <a:ln>
            <a:noFill/>
          </a:ln>
        </p:spPr>
        <p:txBody>
          <a:bodyPr lIns="90000" rIns="90000" tIns="45000" bIns="45000"/>
          <a:p>
            <a:r>
              <a:rPr b="1" lang="en-GB" sz="2200" spc="-1" strike="noStrike">
                <a:solidFill>
                  <a:srgbClr val="0000ff"/>
                </a:solidFill>
                <a:latin typeface="Bitstream Vera Sans"/>
              </a:rPr>
              <a:t>1. Διάσπαση β</a:t>
            </a:r>
            <a:r>
              <a:rPr b="1" lang="en-GB" sz="2200" spc="-1" strike="noStrike" baseline="101000">
                <a:solidFill>
                  <a:srgbClr val="0000ff"/>
                </a:solidFill>
                <a:latin typeface="Bitstream Vera Sans"/>
              </a:rPr>
              <a:t>- </a:t>
            </a:r>
            <a:r>
              <a:rPr b="1" lang="en-GB" sz="2200" spc="-1" strike="noStrike">
                <a:solidFill>
                  <a:srgbClr val="0000ff"/>
                </a:solidFill>
                <a:latin typeface="Bitstream Vera Sans"/>
              </a:rPr>
              <a:t> </a:t>
            </a:r>
            <a:endParaRPr b="0" lang="en-GB" sz="2200" spc="-1" strike="noStrike">
              <a:latin typeface="Bitstream Vera Sans"/>
            </a:endParaRPr>
          </a:p>
        </p:txBody>
      </p:sp>
      <p:sp>
        <p:nvSpPr>
          <p:cNvPr id="328" name="TextShape 7"/>
          <p:cNvSpPr txBox="1"/>
          <p:nvPr/>
        </p:nvSpPr>
        <p:spPr>
          <a:xfrm>
            <a:off x="361800" y="2259360"/>
            <a:ext cx="2622600" cy="750600"/>
          </a:xfrm>
          <a:prstGeom prst="rect">
            <a:avLst/>
          </a:prstGeom>
          <a:noFill/>
          <a:ln>
            <a:noFill/>
          </a:ln>
        </p:spPr>
        <p:txBody>
          <a:bodyPr lIns="90000" rIns="90000" tIns="45000" bIns="45000"/>
          <a:p>
            <a:r>
              <a:rPr b="1" lang="en-GB" sz="2200" spc="-1" strike="noStrike">
                <a:solidFill>
                  <a:srgbClr val="0000ff"/>
                </a:solidFill>
                <a:latin typeface="Bitstream Vera Sans"/>
              </a:rPr>
              <a:t>2. Διάσπαση β</a:t>
            </a:r>
            <a:r>
              <a:rPr b="1" lang="en-GB" sz="2200" spc="-1" strike="noStrike" baseline="101000">
                <a:solidFill>
                  <a:srgbClr val="0000ff"/>
                </a:solidFill>
                <a:latin typeface="Bitstream Vera Sans"/>
              </a:rPr>
              <a:t>+ </a:t>
            </a:r>
            <a:r>
              <a:rPr b="1" lang="en-GB" sz="2200" spc="-1" strike="noStrike">
                <a:solidFill>
                  <a:srgbClr val="0000ff"/>
                </a:solidFill>
                <a:latin typeface="Bitstream Vera Sans"/>
              </a:rPr>
              <a:t> </a:t>
            </a:r>
            <a:endParaRPr b="0" lang="en-GB" sz="2200" spc="-1" strike="noStrike">
              <a:latin typeface="Bitstream Vera Sans"/>
            </a:endParaRPr>
          </a:p>
        </p:txBody>
      </p:sp>
      <p:sp>
        <p:nvSpPr>
          <p:cNvPr id="329" name="TextShape 8"/>
          <p:cNvSpPr txBox="1"/>
          <p:nvPr/>
        </p:nvSpPr>
        <p:spPr>
          <a:xfrm>
            <a:off x="397800" y="3483720"/>
            <a:ext cx="3994200" cy="424440"/>
          </a:xfrm>
          <a:prstGeom prst="rect">
            <a:avLst/>
          </a:prstGeom>
          <a:noFill/>
          <a:ln>
            <a:noFill/>
          </a:ln>
        </p:spPr>
        <p:txBody>
          <a:bodyPr lIns="90000" rIns="90000" tIns="45000" bIns="45000"/>
          <a:p>
            <a:r>
              <a:rPr b="1" lang="en-GB" sz="2200" spc="-1" strike="noStrike">
                <a:solidFill>
                  <a:srgbClr val="0000ff"/>
                </a:solidFill>
                <a:latin typeface="Bitstream Vera Sans"/>
              </a:rPr>
              <a:t>3. Αρπαγή ηλεκτρονίου</a:t>
            </a:r>
            <a:r>
              <a:rPr b="1" lang="en-GB" sz="2200" spc="-1" strike="noStrike" baseline="101000">
                <a:solidFill>
                  <a:srgbClr val="0000ff"/>
                </a:solidFill>
                <a:latin typeface="Bitstream Vera Sans"/>
              </a:rPr>
              <a:t> </a:t>
            </a:r>
            <a:r>
              <a:rPr b="1" lang="en-GB" sz="2200" spc="-1" strike="noStrike">
                <a:solidFill>
                  <a:srgbClr val="0000ff"/>
                </a:solidFill>
                <a:latin typeface="Bitstream Vera Sans"/>
              </a:rPr>
              <a:t> </a:t>
            </a:r>
            <a:endParaRPr b="0" lang="en-GB" sz="2200" spc="-1" strike="noStrike">
              <a:latin typeface="Bitstream Vera Sans"/>
            </a:endParaRPr>
          </a:p>
        </p:txBody>
      </p:sp>
      <p:sp>
        <p:nvSpPr>
          <p:cNvPr id="330" name="CustomShape 9"/>
          <p:cNvSpPr/>
          <p:nvPr/>
        </p:nvSpPr>
        <p:spPr>
          <a:xfrm>
            <a:off x="4946400" y="2215080"/>
            <a:ext cx="4883400" cy="3110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el-GR" sz="2200" spc="-1" strike="noStrike">
                <a:latin typeface="Calibri"/>
              </a:rPr>
              <a:t>β</a:t>
            </a:r>
            <a:r>
              <a:rPr b="0" lang="el-GR" sz="2200" spc="-1" strike="noStrike" baseline="30000">
                <a:latin typeface="Calibri"/>
              </a:rPr>
              <a:t>-</a:t>
            </a:r>
            <a:r>
              <a:rPr b="0" lang="el-GR" sz="2200" spc="-1" strike="noStrike">
                <a:latin typeface="Calibri"/>
              </a:rPr>
              <a:t> : ηλεκτρόνια </a:t>
            </a:r>
            <a:endParaRPr b="0" lang="en-GB" sz="2200" spc="-1" strike="noStrike">
              <a:latin typeface="Bitstream Vera Sans"/>
            </a:endParaRPr>
          </a:p>
          <a:p>
            <a:pPr>
              <a:lnSpc>
                <a:spcPct val="100000"/>
              </a:lnSpc>
            </a:pPr>
            <a:r>
              <a:rPr b="0" lang="el-GR" sz="2200" spc="-1" strike="noStrike">
                <a:latin typeface="Calibri"/>
              </a:rPr>
              <a:t>β</a:t>
            </a:r>
            <a:r>
              <a:rPr b="0" lang="el-GR" sz="2200" spc="-1" strike="noStrike" baseline="30000">
                <a:latin typeface="Calibri"/>
              </a:rPr>
              <a:t>+</a:t>
            </a:r>
            <a:r>
              <a:rPr b="0" lang="el-GR" sz="2200" spc="-1" strike="noStrike">
                <a:latin typeface="Calibri"/>
              </a:rPr>
              <a:t>: ποζιτρόνια (1932</a:t>
            </a:r>
            <a:r>
              <a:rPr b="0" lang="en-US" sz="2200" spc="-1" strike="noStrike">
                <a:latin typeface="Calibri"/>
              </a:rPr>
              <a:t>, </a:t>
            </a:r>
            <a:r>
              <a:rPr b="0" lang="el-GR" sz="2200" spc="-1" strike="noStrike">
                <a:latin typeface="Calibri"/>
              </a:rPr>
              <a:t>Α</a:t>
            </a:r>
            <a:r>
              <a:rPr b="0" lang="en-US" sz="2200" spc="-1" strike="noStrike">
                <a:latin typeface="Calibri"/>
              </a:rPr>
              <a:t>nderson</a:t>
            </a:r>
            <a:r>
              <a:rPr b="0" lang="el-GR" sz="2200" spc="-1" strike="noStrike">
                <a:latin typeface="Calibri"/>
              </a:rPr>
              <a:t>)</a:t>
            </a:r>
            <a:endParaRPr b="0" lang="en-GB" sz="2200" spc="-1" strike="noStrike">
              <a:latin typeface="Bitstream Vera Sans"/>
            </a:endParaRPr>
          </a:p>
          <a:p>
            <a:pPr>
              <a:lnSpc>
                <a:spcPct val="100000"/>
              </a:lnSpc>
            </a:pPr>
            <a:r>
              <a:rPr b="0" lang="el-GR" sz="2200" spc="-1" strike="noStrike">
                <a:latin typeface="Calibri"/>
              </a:rPr>
              <a:t>Αρπαγή (1937</a:t>
            </a:r>
            <a:r>
              <a:rPr b="0" lang="en-US" sz="2200" spc="-1" strike="noStrike">
                <a:latin typeface="Calibri"/>
              </a:rPr>
              <a:t>,</a:t>
            </a:r>
            <a:r>
              <a:rPr b="0" lang="el-GR" sz="2200" spc="-1" strike="noStrike">
                <a:latin typeface="Calibri"/>
              </a:rPr>
              <a:t> </a:t>
            </a:r>
            <a:r>
              <a:rPr b="0" lang="en-US" sz="2200" spc="-1" strike="noStrike">
                <a:latin typeface="Calibri"/>
              </a:rPr>
              <a:t>Alvarez) </a:t>
            </a:r>
            <a:endParaRPr b="0" lang="en-GB" sz="2200" spc="-1" strike="noStrike">
              <a:latin typeface="Bitstream Vera Sans"/>
            </a:endParaRPr>
          </a:p>
          <a:p>
            <a:pPr>
              <a:lnSpc>
                <a:spcPct val="100000"/>
              </a:lnSpc>
            </a:pPr>
            <a:endParaRPr b="0" lang="en-GB" sz="2200" spc="-1" strike="noStrike">
              <a:latin typeface="Bitstream Vera Sans"/>
            </a:endParaRPr>
          </a:p>
          <a:p>
            <a:pPr>
              <a:lnSpc>
                <a:spcPct val="100000"/>
              </a:lnSpc>
            </a:pPr>
            <a:r>
              <a:rPr b="0" lang="el-GR" sz="2200" spc="-1" strike="noStrike">
                <a:latin typeface="Calibri"/>
              </a:rPr>
              <a:t>Διατήρηση φορτίου : </a:t>
            </a:r>
            <a:r>
              <a:rPr b="0" lang="el-GR" sz="2200" spc="-1" strike="noStrike">
                <a:solidFill>
                  <a:srgbClr val="0000ff"/>
                </a:solidFill>
                <a:latin typeface="Calibri"/>
              </a:rPr>
              <a:t>ΟΚ</a:t>
            </a:r>
            <a:endParaRPr b="0" lang="en-GB" sz="2200" spc="-1" strike="noStrike">
              <a:latin typeface="Bitstream Vera Sans"/>
            </a:endParaRPr>
          </a:p>
          <a:p>
            <a:pPr>
              <a:lnSpc>
                <a:spcPct val="100000"/>
              </a:lnSpc>
            </a:pPr>
            <a:endParaRPr b="0" lang="en-GB" sz="2200" spc="-1" strike="noStrike">
              <a:latin typeface="Bitstream Vera Sans"/>
            </a:endParaRPr>
          </a:p>
          <a:p>
            <a:pPr>
              <a:lnSpc>
                <a:spcPct val="100000"/>
              </a:lnSpc>
            </a:pPr>
            <a:r>
              <a:rPr b="0" lang="el-GR" sz="2200" spc="-1" strike="noStrike">
                <a:solidFill>
                  <a:srgbClr val="0000ff"/>
                </a:solidFill>
                <a:latin typeface="Calibri"/>
              </a:rPr>
              <a:t>Όμως, οι διασπάσεις όπως </a:t>
            </a:r>
            <a:endParaRPr b="0" lang="en-GB" sz="2200" spc="-1" strike="noStrike">
              <a:latin typeface="Bitstream Vera Sans"/>
            </a:endParaRPr>
          </a:p>
          <a:p>
            <a:pPr>
              <a:lnSpc>
                <a:spcPct val="100000"/>
              </a:lnSpc>
            </a:pPr>
            <a:r>
              <a:rPr b="0" lang="el-GR" sz="2200" spc="-1" strike="noStrike">
                <a:solidFill>
                  <a:srgbClr val="0000ff"/>
                </a:solidFill>
                <a:latin typeface="Calibri"/>
              </a:rPr>
              <a:t>γράφτηκαν αριστερά υποφέρουν από σοβαρά προβλήματα: </a:t>
            </a:r>
            <a:endParaRPr b="0" lang="en-GB" sz="2200" spc="-1" strike="noStrike">
              <a:latin typeface="Bitstream Vera Sans"/>
            </a:endParaRPr>
          </a:p>
        </p:txBody>
      </p:sp>
      <p:sp>
        <p:nvSpPr>
          <p:cNvPr id="331" name="Line 10"/>
          <p:cNvSpPr/>
          <p:nvPr/>
        </p:nvSpPr>
        <p:spPr>
          <a:xfrm>
            <a:off x="4752000" y="770400"/>
            <a:ext cx="0" cy="4572000"/>
          </a:xfrm>
          <a:prstGeom prst="line">
            <a:avLst/>
          </a:prstGeom>
          <a:ln w="36720">
            <a:solidFill>
              <a:srgbClr val="000000"/>
            </a:solidFill>
            <a:round/>
          </a:ln>
        </p:spPr>
        <p:style>
          <a:lnRef idx="0"/>
          <a:fillRef idx="0"/>
          <a:effectRef idx="0"/>
          <a:fontRef idx="minor"/>
        </p:style>
      </p:sp>
      <p:sp>
        <p:nvSpPr>
          <p:cNvPr id="332" name="CustomShape 11"/>
          <p:cNvSpPr/>
          <p:nvPr/>
        </p:nvSpPr>
        <p:spPr>
          <a:xfrm>
            <a:off x="2028960" y="5337360"/>
            <a:ext cx="7836840" cy="1769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buClr>
                <a:srgbClr val="ff0000"/>
              </a:buClr>
              <a:buFont typeface="StarSymbol"/>
              <a:buAutoNum type="arabicParenR"/>
            </a:pPr>
            <a:r>
              <a:rPr b="0" i="1" lang="en-US" sz="2200" spc="-1" strike="noStrike">
                <a:latin typeface="Calibri"/>
              </a:rPr>
              <a:t> </a:t>
            </a:r>
            <a:r>
              <a:rPr b="0" i="1" lang="el-GR" sz="2200" spc="-1" strike="noStrike">
                <a:latin typeface="Calibri"/>
              </a:rPr>
              <a:t>Διατήρηση ενέργειας</a:t>
            </a:r>
            <a:endParaRPr b="0" lang="en-GB" sz="2200" spc="-1" strike="noStrike">
              <a:latin typeface="Bitstream Vera Sans"/>
            </a:endParaRPr>
          </a:p>
          <a:p>
            <a:pPr>
              <a:lnSpc>
                <a:spcPct val="100000"/>
              </a:lnSpc>
              <a:buClr>
                <a:srgbClr val="ff0000"/>
              </a:buClr>
              <a:buFont typeface="StarSymbol"/>
              <a:buAutoNum type="arabicParenR"/>
            </a:pPr>
            <a:r>
              <a:rPr b="0" i="1" lang="en-US" sz="2200" spc="-1" strike="noStrike">
                <a:latin typeface="Calibri"/>
              </a:rPr>
              <a:t> </a:t>
            </a:r>
            <a:r>
              <a:rPr b="0" i="1" lang="en-US" sz="2200" spc="-1" strike="noStrike">
                <a:latin typeface="Calibri"/>
              </a:rPr>
              <a:t>Tα e </a:t>
            </a:r>
            <a:r>
              <a:rPr b="0" i="1" lang="el-GR" sz="2200" spc="-1" strike="noStrike">
                <a:latin typeface="Calibri"/>
              </a:rPr>
              <a:t>δεν υπάρχουν στον πυρήνα (Δ</a:t>
            </a:r>
            <a:r>
              <a:rPr b="0" i="1" lang="en-US" sz="2200" spc="-1" strike="noStrike">
                <a:latin typeface="Calibri"/>
              </a:rPr>
              <a:t>x</a:t>
            </a:r>
            <a:r>
              <a:rPr b="0" i="1" lang="el-GR" sz="2200" spc="-1" strike="noStrike">
                <a:latin typeface="Calibri"/>
              </a:rPr>
              <a:t>Δ</a:t>
            </a:r>
            <a:r>
              <a:rPr b="0" i="1" lang="en-US" sz="2200" spc="-1" strike="noStrike">
                <a:latin typeface="Calibri"/>
              </a:rPr>
              <a:t>p≥ħ) </a:t>
            </a:r>
            <a:endParaRPr b="0" lang="en-GB" sz="2200" spc="-1" strike="noStrike">
              <a:latin typeface="Bitstream Vera Sans"/>
            </a:endParaRPr>
          </a:p>
          <a:p>
            <a:pPr>
              <a:lnSpc>
                <a:spcPct val="100000"/>
              </a:lnSpc>
              <a:buClr>
                <a:srgbClr val="ff0000"/>
              </a:buClr>
              <a:buFont typeface="StarSymbol"/>
              <a:buAutoNum type="arabicParenR"/>
            </a:pPr>
            <a:r>
              <a:rPr b="0" i="1" lang="en-US" sz="2200" spc="-1" strike="noStrike">
                <a:latin typeface="Calibri"/>
              </a:rPr>
              <a:t> </a:t>
            </a:r>
            <a:r>
              <a:rPr b="0" i="1" lang="en-US" sz="2200" spc="-1" strike="noStrike">
                <a:latin typeface="Calibri"/>
              </a:rPr>
              <a:t>(“κβαντομηχανική  άρνηση”)</a:t>
            </a:r>
            <a:endParaRPr b="0" lang="en-GB" sz="2200" spc="-1" strike="noStrike">
              <a:latin typeface="Bitstream Vera Sans"/>
            </a:endParaRPr>
          </a:p>
          <a:p>
            <a:pPr lvl="1" marL="457200">
              <a:lnSpc>
                <a:spcPct val="100000"/>
              </a:lnSpc>
              <a:buClr>
                <a:srgbClr val="000000"/>
              </a:buClr>
              <a:buSzPct val="45000"/>
              <a:buFont typeface="Wingdings" charset="2"/>
              <a:buChar char=""/>
            </a:pPr>
            <a:r>
              <a:rPr b="0" i="1" lang="en-US" sz="2200" spc="-1" strike="noStrike">
                <a:latin typeface="Calibri"/>
              </a:rPr>
              <a:t> </a:t>
            </a:r>
            <a:r>
              <a:rPr b="0" i="1" lang="el-GR" sz="2200" spc="-1" strike="noStrike">
                <a:latin typeface="Calibri"/>
              </a:rPr>
              <a:t>από πού προέρχονται;</a:t>
            </a:r>
            <a:endParaRPr b="0" lang="en-GB" sz="2200" spc="-1" strike="noStrike">
              <a:latin typeface="Bitstream Vera Sans"/>
            </a:endParaRPr>
          </a:p>
          <a:p>
            <a:pPr>
              <a:lnSpc>
                <a:spcPct val="100000"/>
              </a:lnSpc>
              <a:buClr>
                <a:srgbClr val="ff0000"/>
              </a:buClr>
              <a:buFont typeface="StarSymbol"/>
              <a:buAutoNum type="arabicParenR"/>
            </a:pPr>
            <a:r>
              <a:rPr b="0" i="1" lang="en-US" sz="2200" spc="-1" strike="noStrike">
                <a:latin typeface="Calibri"/>
              </a:rPr>
              <a:t> </a:t>
            </a:r>
            <a:r>
              <a:rPr b="0" i="1" lang="el-GR" sz="2200" spc="-1" strike="noStrike">
                <a:latin typeface="Calibri"/>
              </a:rPr>
              <a:t>Διατήρηση στροφορμής (ΔΑ=0, </a:t>
            </a:r>
            <a:r>
              <a:rPr b="0" i="1" lang="en-US" sz="2200" spc="-1" strike="noStrike">
                <a:latin typeface="Calibri"/>
              </a:rPr>
              <a:t>spin(n</a:t>
            </a:r>
            <a:r>
              <a:rPr b="0" i="1" lang="el-GR" sz="2200" spc="-1" strike="noStrike">
                <a:latin typeface="Calibri"/>
              </a:rPr>
              <a:t>,</a:t>
            </a:r>
            <a:r>
              <a:rPr b="0" i="1" lang="en-US" sz="2200" spc="-1" strike="noStrike">
                <a:latin typeface="Calibri"/>
              </a:rPr>
              <a:t>p &amp; e)=ħ/2)</a:t>
            </a:r>
            <a:endParaRPr b="0" lang="en-GB" sz="2200" spc="-1" strike="noStrike">
              <a:latin typeface="Bitstream Vera Sans"/>
            </a:endParaRPr>
          </a:p>
        </p:txBody>
      </p:sp>
      <p:sp>
        <p:nvSpPr>
          <p:cNvPr id="333" name="Line 12"/>
          <p:cNvSpPr/>
          <p:nvPr/>
        </p:nvSpPr>
        <p:spPr>
          <a:xfrm flipH="1">
            <a:off x="408600" y="5342400"/>
            <a:ext cx="4343400" cy="0"/>
          </a:xfrm>
          <a:prstGeom prst="line">
            <a:avLst/>
          </a:prstGeom>
          <a:ln w="36720">
            <a:solidFill>
              <a:srgbClr val="000000"/>
            </a:solidFill>
            <a:round/>
          </a:ln>
        </p:spPr>
        <p:style>
          <a:lnRef idx="0"/>
          <a:fillRef idx="0"/>
          <a:effectRef idx="0"/>
          <a:fontRef idx="minor"/>
        </p:style>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4" name="Picture 3" descr=""/>
          <p:cNvPicPr/>
          <p:nvPr/>
        </p:nvPicPr>
        <p:blipFill>
          <a:blip r:embed="rId1"/>
          <a:stretch/>
        </p:blipFill>
        <p:spPr>
          <a:xfrm>
            <a:off x="758520" y="1538280"/>
            <a:ext cx="4038840" cy="3195000"/>
          </a:xfrm>
          <a:prstGeom prst="rect">
            <a:avLst/>
          </a:prstGeom>
          <a:ln>
            <a:noFill/>
          </a:ln>
        </p:spPr>
      </p:pic>
      <p:pic>
        <p:nvPicPr>
          <p:cNvPr id="335" name="Picture 4" descr=""/>
          <p:cNvPicPr/>
          <p:nvPr/>
        </p:nvPicPr>
        <p:blipFill>
          <a:blip r:embed="rId2"/>
          <a:stretch/>
        </p:blipFill>
        <p:spPr>
          <a:xfrm>
            <a:off x="4942440" y="1579680"/>
            <a:ext cx="3916080" cy="3134880"/>
          </a:xfrm>
          <a:prstGeom prst="rect">
            <a:avLst/>
          </a:prstGeom>
          <a:ln>
            <a:noFill/>
          </a:ln>
        </p:spPr>
      </p:pic>
      <p:sp>
        <p:nvSpPr>
          <p:cNvPr id="336" name="TextShape 1"/>
          <p:cNvSpPr txBox="1"/>
          <p:nvPr/>
        </p:nvSpPr>
        <p:spPr>
          <a:xfrm>
            <a:off x="108000" y="196920"/>
            <a:ext cx="9783000" cy="533880"/>
          </a:xfrm>
          <a:prstGeom prst="rect">
            <a:avLst/>
          </a:prstGeom>
          <a:solidFill>
            <a:srgbClr val="00ffff"/>
          </a:solidFill>
          <a:ln w="54720">
            <a:noFill/>
          </a:ln>
        </p:spPr>
        <p:txBody>
          <a:bodyPr lIns="0" rIns="0" tIns="0" bIns="0" anchor="ctr"/>
          <a:p>
            <a:pPr algn="ctr"/>
            <a:r>
              <a:rPr b="0" lang="en-GB" sz="3600" spc="-1" strike="noStrike">
                <a:latin typeface="Bitstream Vera Sans"/>
              </a:rPr>
              <a:t>1) Ενέργεια ηλεκτρονίων στη β-διάσπαση</a:t>
            </a:r>
            <a:endParaRPr b="0" lang="en-GB" sz="3600" spc="-1" strike="noStrike">
              <a:latin typeface="Bitstream Vera Sans"/>
            </a:endParaRPr>
          </a:p>
        </p:txBody>
      </p:sp>
      <p:sp>
        <p:nvSpPr>
          <p:cNvPr id="337" name="TextShape 2"/>
          <p:cNvSpPr txBox="1"/>
          <p:nvPr/>
        </p:nvSpPr>
        <p:spPr>
          <a:xfrm>
            <a:off x="336600" y="770400"/>
            <a:ext cx="9347040" cy="6208200"/>
          </a:xfrm>
          <a:prstGeom prst="rect">
            <a:avLst/>
          </a:prstGeom>
          <a:noFill/>
          <a:ln>
            <a:noFill/>
          </a:ln>
        </p:spPr>
        <p:txBody>
          <a:bodyPr lIns="0" rIns="0" tIns="0" bIns="0"/>
          <a:p>
            <a:pPr marL="432000" indent="-324000">
              <a:spcAft>
                <a:spcPts val="1417"/>
              </a:spcAft>
              <a:buClr>
                <a:srgbClr val="000000"/>
              </a:buClr>
              <a:buSzPct val="45000"/>
              <a:buFont typeface="Wingdings" charset="2"/>
              <a:buChar char=""/>
            </a:pPr>
            <a:r>
              <a:rPr b="0" lang="en-GB" sz="2000" spc="-1" strike="noStrike">
                <a:solidFill>
                  <a:srgbClr val="000000"/>
                </a:solidFill>
                <a:latin typeface="Bitstream Vera Sans"/>
              </a:rPr>
              <a:t>Κατανομή πληθυσμού εκπεμπόμενων ηλεκτρονίων (e</a:t>
            </a:r>
            <a:r>
              <a:rPr b="0" lang="en-GB" sz="2000" spc="-1" strike="noStrike" baseline="101000">
                <a:solidFill>
                  <a:srgbClr val="000000"/>
                </a:solidFill>
                <a:latin typeface="Bitstream Vera Sans"/>
              </a:rPr>
              <a:t>-</a:t>
            </a:r>
            <a:r>
              <a:rPr b="0" lang="en-GB" sz="2000" spc="-1" strike="noStrike">
                <a:solidFill>
                  <a:srgbClr val="000000"/>
                </a:solidFill>
                <a:latin typeface="Bitstream Vera Sans"/>
              </a:rPr>
              <a:t> , αριστερά) ή ποζιτρονίων (e</a:t>
            </a:r>
            <a:r>
              <a:rPr b="0" lang="en-GB" sz="2000" spc="-1" strike="noStrike" baseline="101000">
                <a:solidFill>
                  <a:srgbClr val="000000"/>
                </a:solidFill>
                <a:latin typeface="Bitstream Vera Sans"/>
              </a:rPr>
              <a:t>+</a:t>
            </a:r>
            <a:r>
              <a:rPr b="0" lang="en-GB" sz="2000" spc="-1" strike="noStrike">
                <a:solidFill>
                  <a:srgbClr val="000000"/>
                </a:solidFill>
                <a:latin typeface="Bitstream Vera Sans"/>
              </a:rPr>
              <a:t> , δεξιά) σαν συνάρτηση της ενέργειάς τους, κατά </a:t>
            </a:r>
            <a:r>
              <a:rPr b="0" lang="el-GR" sz="2000" spc="-1" strike="noStrike">
                <a:solidFill>
                  <a:srgbClr val="000000"/>
                </a:solidFill>
                <a:latin typeface="Calibri"/>
              </a:rPr>
              <a:t>τη β-διάσπαση  του  </a:t>
            </a:r>
            <a:r>
              <a:rPr b="0" lang="en-US" sz="2000" spc="-1" strike="noStrike" baseline="30000">
                <a:solidFill>
                  <a:srgbClr val="000000"/>
                </a:solidFill>
                <a:latin typeface="Calibri"/>
              </a:rPr>
              <a:t>6 4</a:t>
            </a:r>
            <a:r>
              <a:rPr b="0" lang="en-US" sz="2000" spc="-1" strike="noStrike">
                <a:solidFill>
                  <a:srgbClr val="000000"/>
                </a:solidFill>
                <a:latin typeface="Calibri"/>
              </a:rPr>
              <a:t>Cu</a:t>
            </a:r>
            <a:r>
              <a:rPr b="0" lang="el-GR" sz="2000" spc="-1" strike="noStrike">
                <a:solidFill>
                  <a:srgbClr val="000000"/>
                </a:solidFill>
                <a:latin typeface="Calibri"/>
              </a:rPr>
              <a:t> </a:t>
            </a: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SzPct val="45000"/>
              <a:buFont typeface="Wingdings" charset="2"/>
              <a:buChar char=""/>
            </a:pPr>
            <a:endParaRPr b="0" lang="en-GB" sz="2000" spc="-1" strike="noStrike">
              <a:latin typeface="Bitstream Vera Sans"/>
            </a:endParaRPr>
          </a:p>
          <a:p>
            <a:pPr marL="432000" indent="-324000">
              <a:spcAft>
                <a:spcPts val="1417"/>
              </a:spcAft>
              <a:buClr>
                <a:srgbClr val="000000"/>
              </a:buClr>
              <a:buFont typeface="StarSymbol"/>
              <a:buAutoNum type="arabicParenR"/>
            </a:pPr>
            <a:r>
              <a:rPr b="0" lang="el-GR" sz="2200" spc="-1" strike="noStrike">
                <a:solidFill>
                  <a:srgbClr val="0000ff"/>
                </a:solidFill>
                <a:latin typeface="Calibri"/>
              </a:rPr>
              <a:t>Οι ενέργεις ΔΕΝ είναι συγκεκριμένες, όπως θα περίμενε κανείς αν τα παραγόμενα σωματίδια ήταν μόνο 2 (δηλαδή μόνο ο θυγατρικός πυρήνας και το ηλεκτρόνιο/ποζιτρόνιο). </a:t>
            </a:r>
            <a:r>
              <a:rPr b="0" lang="el-GR" sz="2000" spc="-1" strike="noStrike">
                <a:solidFill>
                  <a:srgbClr val="000000"/>
                </a:solidFill>
                <a:latin typeface="Calibri"/>
              </a:rPr>
              <a:t>Δείτε π.χ., το μάθημα για την α-διάσπαση για το μοίρασμα της ενέργεια μεταξύ δύο σωματιδίων</a:t>
            </a:r>
            <a:endParaRPr b="0" lang="en-GB" sz="2000" spc="-1" strike="noStrike">
              <a:latin typeface="Bitstream Vera Sans"/>
            </a:endParaRPr>
          </a:p>
          <a:p>
            <a:pPr marL="432000" indent="-324000">
              <a:spcAft>
                <a:spcPts val="1417"/>
              </a:spcAft>
              <a:buClr>
                <a:srgbClr val="000000"/>
              </a:buClr>
              <a:buFont typeface="StarSymbol"/>
              <a:buAutoNum type="arabicParenR"/>
            </a:pPr>
            <a:r>
              <a:rPr b="0" lang="el-GR" sz="2200" spc="-1" strike="noStrike">
                <a:solidFill>
                  <a:srgbClr val="0000ff"/>
                </a:solidFill>
                <a:latin typeface="Calibri"/>
              </a:rPr>
              <a:t>Η μέγιστη ενέργεια είναι της τάξης του 1 MeV</a:t>
            </a:r>
            <a:endParaRPr b="0" lang="en-GB" sz="2200" spc="-1" strike="noStrike">
              <a:latin typeface="Bitstream Vera Sans"/>
            </a:endParaRPr>
          </a:p>
        </p:txBody>
      </p:sp>
      <p:sp>
        <p:nvSpPr>
          <p:cNvPr id="338" name="TextShape 3"/>
          <p:cNvSpPr txBox="1"/>
          <p:nvPr/>
        </p:nvSpPr>
        <p:spPr>
          <a:xfrm rot="16200000">
            <a:off x="-1158840" y="2759040"/>
            <a:ext cx="3703320" cy="630000"/>
          </a:xfrm>
          <a:prstGeom prst="rect">
            <a:avLst/>
          </a:prstGeom>
          <a:noFill/>
          <a:ln>
            <a:noFill/>
          </a:ln>
        </p:spPr>
        <p:txBody>
          <a:bodyPr lIns="90000" rIns="90000" tIns="45000" bIns="45000"/>
          <a:p>
            <a:r>
              <a:rPr b="1" lang="en-GB" sz="1600" spc="-1" strike="noStrike">
                <a:solidFill>
                  <a:srgbClr val="ff0000"/>
                </a:solidFill>
                <a:latin typeface="Bitstream Vera Sans"/>
              </a:rPr>
              <a:t>Πλήθος ηλεκτρονίων  ανά MeV</a:t>
            </a:r>
            <a:endParaRPr b="0" lang="en-GB" sz="1600" spc="-1" strike="noStrike">
              <a:latin typeface="Bitstream Vera Sans"/>
            </a:endParaRPr>
          </a:p>
        </p:txBody>
      </p:sp>
      <p:sp>
        <p:nvSpPr>
          <p:cNvPr id="339" name="TextShape 4"/>
          <p:cNvSpPr txBox="1"/>
          <p:nvPr/>
        </p:nvSpPr>
        <p:spPr>
          <a:xfrm>
            <a:off x="3106800" y="4613400"/>
            <a:ext cx="5029200" cy="392400"/>
          </a:xfrm>
          <a:prstGeom prst="rect">
            <a:avLst/>
          </a:prstGeom>
          <a:noFill/>
          <a:ln>
            <a:noFill/>
          </a:ln>
        </p:spPr>
        <p:txBody>
          <a:bodyPr lIns="90000" rIns="90000" tIns="45000" bIns="45000"/>
          <a:p>
            <a:r>
              <a:rPr b="1" lang="en-GB" sz="1600" spc="-1" strike="noStrike">
                <a:solidFill>
                  <a:srgbClr val="ff0000"/>
                </a:solidFill>
                <a:latin typeface="Bitstream Vera Sans"/>
              </a:rPr>
              <a:t>Κινητική ενέργεια ηλεκτρονίων, Τ</a:t>
            </a:r>
            <a:r>
              <a:rPr b="1" lang="en-GB" sz="1600" spc="-1" strike="noStrike" baseline="-101000">
                <a:solidFill>
                  <a:srgbClr val="ff0000"/>
                </a:solidFill>
                <a:latin typeface="Bitstream Vera Sans"/>
              </a:rPr>
              <a:t>e</a:t>
            </a:r>
            <a:endParaRPr b="0" lang="en-GB" sz="1600" spc="-1" strike="noStrike">
              <a:latin typeface="Bitstream Vera Sans"/>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120600" y="124920"/>
            <a:ext cx="9829800" cy="533880"/>
          </a:xfrm>
          <a:prstGeom prst="rect">
            <a:avLst/>
          </a:prstGeom>
          <a:solidFill>
            <a:srgbClr val="00ffff"/>
          </a:solidFill>
          <a:ln w="54720">
            <a:noFill/>
          </a:ln>
        </p:spPr>
        <p:txBody>
          <a:bodyPr lIns="0" rIns="0" tIns="0" bIns="0" anchor="ctr"/>
          <a:p>
            <a:pPr algn="ctr"/>
            <a:r>
              <a:rPr b="0" lang="en-GB" sz="3600" spc="-1" strike="noStrike">
                <a:latin typeface="Bitstream Vera Sans"/>
              </a:rPr>
              <a:t>1) Ενέργεια ηλεκτρονίων στη β-διάσπαση</a:t>
            </a:r>
            <a:endParaRPr b="0" lang="en-GB" sz="3600" spc="-1" strike="noStrike">
              <a:latin typeface="Bitstream Vera Sans"/>
            </a:endParaRPr>
          </a:p>
        </p:txBody>
      </p:sp>
      <p:pic>
        <p:nvPicPr>
          <p:cNvPr id="341" name="Picture 3" descr=""/>
          <p:cNvPicPr/>
          <p:nvPr/>
        </p:nvPicPr>
        <p:blipFill>
          <a:blip r:embed="rId1"/>
          <a:srcRect l="32320" t="26832" r="18751" b="19543"/>
          <a:stretch/>
        </p:blipFill>
        <p:spPr>
          <a:xfrm>
            <a:off x="561960" y="1083600"/>
            <a:ext cx="4429080" cy="3033720"/>
          </a:xfrm>
          <a:prstGeom prst="rect">
            <a:avLst/>
          </a:prstGeom>
          <a:ln>
            <a:noFill/>
          </a:ln>
        </p:spPr>
      </p:pic>
      <p:pic>
        <p:nvPicPr>
          <p:cNvPr id="342" name="Picture 4" descr=""/>
          <p:cNvPicPr/>
          <p:nvPr/>
        </p:nvPicPr>
        <p:blipFill>
          <a:blip r:embed="rId2"/>
          <a:srcRect l="34298" t="35902" r="25402" b="11999"/>
          <a:stretch/>
        </p:blipFill>
        <p:spPr>
          <a:xfrm>
            <a:off x="4984920" y="1083600"/>
            <a:ext cx="3857400" cy="3033720"/>
          </a:xfrm>
          <a:prstGeom prst="rect">
            <a:avLst/>
          </a:prstGeom>
          <a:ln>
            <a:noFill/>
          </a:ln>
        </p:spPr>
      </p:pic>
      <p:sp>
        <p:nvSpPr>
          <p:cNvPr id="343" name="CustomShape 2"/>
          <p:cNvSpPr/>
          <p:nvPr/>
        </p:nvSpPr>
        <p:spPr>
          <a:xfrm>
            <a:off x="192600" y="4170240"/>
            <a:ext cx="9372600" cy="163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1247"/>
              </a:spcBef>
            </a:pPr>
            <a:r>
              <a:rPr b="1" lang="en-US" sz="2200" spc="-1" strike="noStrike">
                <a:latin typeface="Calibri"/>
              </a:rPr>
              <a:t>T</a:t>
            </a:r>
            <a:r>
              <a:rPr b="1" lang="en-US" sz="2200" spc="-1" strike="noStrike" baseline="-25000">
                <a:latin typeface="Calibri"/>
              </a:rPr>
              <a:t>e </a:t>
            </a:r>
            <a:r>
              <a:rPr b="1" lang="el-GR" sz="2200" spc="-1" strike="noStrike">
                <a:latin typeface="Calibri"/>
              </a:rPr>
              <a:t>~ Q = ΔΜ = Μ(Ζ,Α) – Μ(Ζ+1, Α)    :</a:t>
            </a:r>
            <a:endParaRPr b="0" lang="en-GB" sz="2200" spc="-1" strike="noStrike">
              <a:latin typeface="Bitstream Vera Sans"/>
            </a:endParaRPr>
          </a:p>
          <a:p>
            <a:pPr>
              <a:lnSpc>
                <a:spcPct val="100000"/>
              </a:lnSpc>
              <a:spcBef>
                <a:spcPts val="1247"/>
              </a:spcBef>
            </a:pPr>
            <a:r>
              <a:rPr b="0" lang="el-GR" sz="2200" spc="-1" strike="noStrike">
                <a:solidFill>
                  <a:srgbClr val="0000ff"/>
                </a:solidFill>
                <a:latin typeface="Calibri"/>
              </a:rPr>
              <a:t>Tο Q μοιράζεται ως κινητική ενέργεια των προϊόντων.               H μοιρασιά είναι καθορισμένη και το πολύ ελαφρύτερο ηλεκτρόνιο παίρνει τη μερίδα του λέοντος: </a:t>
            </a:r>
            <a:endParaRPr b="0" lang="en-GB" sz="2200" spc="-1" strike="noStrike">
              <a:latin typeface="Bitstream Vera Sans"/>
            </a:endParaRPr>
          </a:p>
        </p:txBody>
      </p:sp>
      <p:pic>
        <p:nvPicPr>
          <p:cNvPr id="344" name="Picture 8" descr=""/>
          <p:cNvPicPr/>
          <p:nvPr/>
        </p:nvPicPr>
        <p:blipFill>
          <a:blip r:embed="rId3"/>
          <a:stretch/>
        </p:blipFill>
        <p:spPr>
          <a:xfrm>
            <a:off x="3733200" y="1041840"/>
            <a:ext cx="2406600" cy="446040"/>
          </a:xfrm>
          <a:prstGeom prst="rect">
            <a:avLst/>
          </a:prstGeom>
          <a:ln>
            <a:noFill/>
          </a:ln>
        </p:spPr>
      </p:pic>
      <p:sp>
        <p:nvSpPr>
          <p:cNvPr id="345" name="CustomShape 3"/>
          <p:cNvSpPr/>
          <p:nvPr/>
        </p:nvSpPr>
        <p:spPr>
          <a:xfrm>
            <a:off x="5522400" y="1022400"/>
            <a:ext cx="457200" cy="457200"/>
          </a:xfrm>
          <a:prstGeom prst="rect">
            <a:avLst/>
          </a:prstGeom>
          <a:solidFill>
            <a:srgbClr val="ffffff"/>
          </a:solidFill>
          <a:ln>
            <a:noFill/>
          </a:ln>
        </p:spPr>
        <p:style>
          <a:lnRef idx="0"/>
          <a:fillRef idx="0"/>
          <a:effectRef idx="0"/>
          <a:fontRef idx="minor"/>
        </p:style>
      </p:sp>
      <p:sp>
        <p:nvSpPr>
          <p:cNvPr id="346" name="TextShape 4"/>
          <p:cNvSpPr txBox="1"/>
          <p:nvPr/>
        </p:nvSpPr>
        <p:spPr>
          <a:xfrm>
            <a:off x="133200" y="721800"/>
            <a:ext cx="5257800" cy="389160"/>
          </a:xfrm>
          <a:prstGeom prst="rect">
            <a:avLst/>
          </a:prstGeom>
          <a:solidFill>
            <a:srgbClr val="e6ff00"/>
          </a:solidFill>
          <a:ln>
            <a:noFill/>
          </a:ln>
        </p:spPr>
        <p:txBody>
          <a:bodyPr lIns="90000" rIns="90000" tIns="45000" bIns="45000"/>
          <a:p>
            <a:r>
              <a:rPr b="0" lang="en-GB" sz="2000" spc="-1" strike="noStrike">
                <a:latin typeface="Bitstream Vera Sans"/>
              </a:rPr>
              <a:t>Υπόθεση δύο προϊόντων στη διάσπαση:</a:t>
            </a:r>
            <a:endParaRPr b="0" lang="en-GB" sz="2000" spc="-1" strike="noStrike">
              <a:latin typeface="Bitstream Vera Sans"/>
            </a:endParaRPr>
          </a:p>
        </p:txBody>
      </p:sp>
      <p:sp>
        <p:nvSpPr>
          <p:cNvPr id="347" name="CustomShape 5"/>
          <p:cNvSpPr/>
          <p:nvPr/>
        </p:nvSpPr>
        <p:spPr>
          <a:xfrm>
            <a:off x="8112600" y="4836600"/>
            <a:ext cx="228600" cy="914400"/>
          </a:xfrm>
          <a:custGeom>
            <a:avLst/>
            <a:gdLst/>
            <a:ahLst/>
            <a:rect l="0" t="0" r="r" b="b"/>
            <a:pathLst>
              <a:path w="637" h="2542">
                <a:moveTo>
                  <a:pt x="0" y="0"/>
                </a:moveTo>
                <a:cubicBezTo>
                  <a:pt x="159" y="0"/>
                  <a:pt x="318" y="105"/>
                  <a:pt x="318" y="211"/>
                </a:cubicBezTo>
                <a:lnTo>
                  <a:pt x="318" y="1058"/>
                </a:lnTo>
                <a:cubicBezTo>
                  <a:pt x="318" y="1164"/>
                  <a:pt x="477" y="1270"/>
                  <a:pt x="636" y="1270"/>
                </a:cubicBezTo>
                <a:cubicBezTo>
                  <a:pt x="477" y="1270"/>
                  <a:pt x="318" y="1376"/>
                  <a:pt x="318" y="1482"/>
                </a:cubicBezTo>
                <a:lnTo>
                  <a:pt x="318" y="2329"/>
                </a:lnTo>
                <a:cubicBezTo>
                  <a:pt x="318" y="2435"/>
                  <a:pt x="159" y="2541"/>
                  <a:pt x="0" y="2541"/>
                </a:cubicBezTo>
              </a:path>
            </a:pathLst>
          </a:custGeom>
          <a:noFill/>
          <a:ln w="36720">
            <a:solidFill>
              <a:srgbClr val="000000"/>
            </a:solidFill>
            <a:round/>
          </a:ln>
        </p:spPr>
        <p:style>
          <a:lnRef idx="0"/>
          <a:fillRef idx="0"/>
          <a:effectRef idx="0"/>
          <a:fontRef idx="minor"/>
        </p:style>
      </p:sp>
      <mc:AlternateContent>
        <mc:Choice xmlns:a14="http://schemas.microsoft.com/office/drawing/2010/main" Requires="a14">
          <p:sp>
            <p:nvSpPr>
              <p:cNvPr id="348" name="Formula 6"/>
              <p:cNvSpPr txBox="1"/>
              <p:nvPr/>
            </p:nvSpPr>
            <p:spPr>
              <a:xfrm>
                <a:off x="5353200" y="6018480"/>
                <a:ext cx="1260720" cy="687240"/>
              </a:xfrm>
              <a:prstGeom prst="rect">
                <a:avLst/>
              </a:prstGeom>
            </p:spPr>
            <p:txBody>
              <a:bodyPr/>
              <a:p>
                <a14:m>
                  <m:oMath xmlns:m="http://schemas.openxmlformats.org/officeDocument/2006/math">
                    <m:sSub>
                      <m:e>
                        <m:r>
                          <m:t xml:space="preserve">T</m:t>
                        </m:r>
                      </m:e>
                      <m:sub>
                        <m:r>
                          <m:t xml:space="preserve">e</m:t>
                        </m:r>
                      </m:sub>
                    </m:sSub>
                    <m:r>
                      <m:t xml:space="preserve">=</m:t>
                    </m:r>
                    <m:f>
                      <m:num>
                        <m:sSub>
                          <m:e>
                            <m:r>
                              <m:t xml:space="preserve">M</m:t>
                            </m:r>
                          </m:e>
                          <m:sub>
                            <m:r>
                              <m:t xml:space="preserve">D</m:t>
                            </m:r>
                          </m:sub>
                        </m:sSub>
                      </m:num>
                      <m:den>
                        <m:sSub>
                          <m:e>
                            <m:r>
                              <m:t xml:space="preserve">M</m:t>
                            </m:r>
                          </m:e>
                          <m:sub>
                            <m:r>
                              <m:t xml:space="preserve">P</m:t>
                            </m:r>
                          </m:sub>
                        </m:sSub>
                      </m:den>
                    </m:f>
                    <m:r>
                      <m:t xml:space="preserve">Q</m:t>
                    </m:r>
                  </m:oMath>
                </a14:m>
              </a:p>
            </p:txBody>
          </p:sp>
        </mc:Choice>
        <mc:Fallback/>
      </mc:AlternateContent>
      <mc:AlternateContent>
        <mc:Choice xmlns:a14="http://schemas.microsoft.com/office/drawing/2010/main" Requires="a14">
          <p:sp>
            <p:nvSpPr>
              <p:cNvPr id="349" name="Formula 7"/>
              <p:cNvSpPr txBox="1"/>
              <p:nvPr/>
            </p:nvSpPr>
            <p:spPr>
              <a:xfrm>
                <a:off x="7051320" y="5967000"/>
                <a:ext cx="1289880" cy="687600"/>
              </a:xfrm>
              <a:prstGeom prst="rect">
                <a:avLst/>
              </a:prstGeom>
            </p:spPr>
            <p:txBody>
              <a:bodyPr/>
              <a:p>
                <a14:m>
                  <m:oMath xmlns:m="http://schemas.openxmlformats.org/officeDocument/2006/math">
                    <m:sSub>
                      <m:e>
                        <m:r>
                          <m:t xml:space="preserve">T</m:t>
                        </m:r>
                      </m:e>
                      <m:sub>
                        <m:r>
                          <m:t xml:space="preserve">D</m:t>
                        </m:r>
                      </m:sub>
                    </m:sSub>
                    <m:r>
                      <m:t xml:space="preserve">=</m:t>
                    </m:r>
                    <m:f>
                      <m:num>
                        <m:sSub>
                          <m:e>
                            <m:r>
                              <m:t xml:space="preserve">M</m:t>
                            </m:r>
                          </m:e>
                          <m:sub>
                            <m:r>
                              <m:t xml:space="preserve">e</m:t>
                            </m:r>
                          </m:sub>
                        </m:sSub>
                      </m:num>
                      <m:den>
                        <m:sSub>
                          <m:e>
                            <m:r>
                              <m:t xml:space="preserve">M</m:t>
                            </m:r>
                          </m:e>
                          <m:sub>
                            <m:r>
                              <m:t xml:space="preserve">P</m:t>
                            </m:r>
                          </m:sub>
                        </m:sSub>
                      </m:den>
                    </m:f>
                    <m:r>
                      <m:t xml:space="preserve">Q</m:t>
                    </m:r>
                  </m:oMath>
                </a14:m>
              </a:p>
            </p:txBody>
          </p:sp>
        </mc:Choice>
        <mc:Fallback/>
      </mc:AlternateContent>
      <p:sp>
        <p:nvSpPr>
          <p:cNvPr id="350" name="TextShape 8"/>
          <p:cNvSpPr txBox="1"/>
          <p:nvPr/>
        </p:nvSpPr>
        <p:spPr>
          <a:xfrm>
            <a:off x="241560" y="5909400"/>
            <a:ext cx="4806000" cy="1022040"/>
          </a:xfrm>
          <a:prstGeom prst="rect">
            <a:avLst/>
          </a:prstGeom>
          <a:noFill/>
          <a:ln>
            <a:noFill/>
          </a:ln>
        </p:spPr>
        <p:txBody>
          <a:bodyPr lIns="90000" rIns="90000" tIns="45000" bIns="45000"/>
          <a:p>
            <a:r>
              <a:rPr b="0" lang="en-GB" sz="1800" spc="-1" strike="noStrike">
                <a:latin typeface="Bitstream Vera Sans"/>
              </a:rPr>
              <a:t>Συμβολισμός:    </a:t>
            </a:r>
            <a:r>
              <a:rPr b="1" lang="en-GB" sz="2200" spc="-1" strike="noStrike">
                <a:latin typeface="Bitstream Vera Sans"/>
              </a:rPr>
              <a:t>P → D + e</a:t>
            </a:r>
            <a:r>
              <a:rPr b="1" lang="en-GB" sz="2200" spc="-1" strike="noStrike" baseline="101000">
                <a:latin typeface="Bitstream Vera Sans"/>
              </a:rPr>
              <a:t>-</a:t>
            </a:r>
            <a:endParaRPr b="0" lang="en-GB" sz="2200" spc="-1" strike="noStrike">
              <a:latin typeface="Bitstream Vera Sans"/>
            </a:endParaRPr>
          </a:p>
          <a:p>
            <a:r>
              <a:rPr b="0" lang="en-GB" sz="2000" spc="-1" strike="noStrike">
                <a:latin typeface="Bitstream Vera Sans"/>
              </a:rPr>
              <a:t>P = Parent     = ο πυρήνας “γονιός”</a:t>
            </a:r>
            <a:endParaRPr b="0" lang="en-GB" sz="2000" spc="-1" strike="noStrike">
              <a:latin typeface="Bitstream Vera Sans"/>
            </a:endParaRPr>
          </a:p>
          <a:p>
            <a:r>
              <a:rPr b="0" lang="en-GB" sz="2000" spc="-1" strike="noStrike">
                <a:latin typeface="Bitstream Vera Sans"/>
              </a:rPr>
              <a:t>D= Daughter =θυγατρικός πυρήνας</a:t>
            </a:r>
            <a:endParaRPr b="0" lang="en-GB" sz="2000" spc="-1" strike="noStrike">
              <a:latin typeface="Bitstream Vera Sans"/>
            </a:endParaRPr>
          </a:p>
        </p:txBody>
      </p:sp>
      <p:sp>
        <p:nvSpPr>
          <p:cNvPr id="351" name="Freeform 9"/>
          <p:cNvSpPr/>
          <p:nvPr/>
        </p:nvSpPr>
        <p:spPr>
          <a:xfrm>
            <a:off x="7352640" y="870480"/>
            <a:ext cx="2351520" cy="4340880"/>
          </a:xfrm>
          <a:custGeom>
            <a:avLst/>
            <a:gdLst/>
            <a:ahLst/>
            <a:rect l="0" t="0" r="r" b="b"/>
            <a:pathLst>
              <a:path w="6532" h="12058">
                <a:moveTo>
                  <a:pt x="3017" y="12057"/>
                </a:moveTo>
                <a:cubicBezTo>
                  <a:pt x="3482" y="11810"/>
                  <a:pt x="4010" y="11661"/>
                  <a:pt x="4410" y="11315"/>
                </a:cubicBezTo>
                <a:cubicBezTo>
                  <a:pt x="4860" y="10926"/>
                  <a:pt x="5191" y="10415"/>
                  <a:pt x="5524" y="9922"/>
                </a:cubicBezTo>
                <a:cubicBezTo>
                  <a:pt x="5822" y="9481"/>
                  <a:pt x="6104" y="9029"/>
                  <a:pt x="6313" y="8529"/>
                </a:cubicBezTo>
                <a:cubicBezTo>
                  <a:pt x="6506" y="8066"/>
                  <a:pt x="6388" y="7598"/>
                  <a:pt x="6452" y="7137"/>
                </a:cubicBezTo>
                <a:cubicBezTo>
                  <a:pt x="6516" y="6673"/>
                  <a:pt x="6468" y="6207"/>
                  <a:pt x="6499" y="5744"/>
                </a:cubicBezTo>
                <a:cubicBezTo>
                  <a:pt x="6531" y="5260"/>
                  <a:pt x="6501" y="4787"/>
                  <a:pt x="6452" y="4305"/>
                </a:cubicBezTo>
                <a:cubicBezTo>
                  <a:pt x="6404" y="3831"/>
                  <a:pt x="6380" y="3361"/>
                  <a:pt x="6220" y="2913"/>
                </a:cubicBezTo>
                <a:cubicBezTo>
                  <a:pt x="6048" y="2432"/>
                  <a:pt x="6035" y="1887"/>
                  <a:pt x="5710" y="1474"/>
                </a:cubicBezTo>
                <a:cubicBezTo>
                  <a:pt x="5357" y="1024"/>
                  <a:pt x="4801" y="820"/>
                  <a:pt x="4317" y="545"/>
                </a:cubicBezTo>
                <a:cubicBezTo>
                  <a:pt x="3884" y="300"/>
                  <a:pt x="3413" y="95"/>
                  <a:pt x="2924" y="81"/>
                </a:cubicBezTo>
                <a:cubicBezTo>
                  <a:pt x="2455" y="67"/>
                  <a:pt x="1987" y="0"/>
                  <a:pt x="1532" y="267"/>
                </a:cubicBezTo>
                <a:cubicBezTo>
                  <a:pt x="1066" y="540"/>
                  <a:pt x="477" y="641"/>
                  <a:pt x="139" y="1103"/>
                </a:cubicBezTo>
                <a:lnTo>
                  <a:pt x="0" y="1288"/>
                </a:lnTo>
              </a:path>
            </a:pathLst>
          </a:custGeom>
          <a:ln w="36720">
            <a:solidFill>
              <a:srgbClr val="000000"/>
            </a:solidFill>
            <a:round/>
            <a:tailEnd len="med" type="triangle" w="med"/>
          </a:ln>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14394</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2007-05-08T15:33:04Z</dcterms:created>
  <dc:creator/>
  <dc:description/>
  <dc:language>en-GB</dc:language>
  <cp:lastModifiedBy/>
  <dcterms:modified xsi:type="dcterms:W3CDTF">2019-11-26T00:16:57Z</dcterms:modified>
  <cp:revision>956</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