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media/image6.png" ContentType="image/png"/>
  <Override PartName="/ppt/media/image5.png" ContentType="image/png"/>
  <Override PartName="/ppt/media/image4.png" ContentType="image/png"/>
  <Override PartName="/ppt/media/image3.png" ContentType="image/png"/>
  <Override PartName="/ppt/media/image1.png" ContentType="image/png"/>
  <Override PartName="/ppt/media/image2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7.png" ContentType="image/png"/>
  <Override PartName="/ppt/media/image15.png" ContentType="image/png"/>
  <Override PartName="/ppt/media/image16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slideMasters/slideMaster5.xml" ContentType="application/vnd.openxmlformats-officedocument.presentationml.slideMaster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5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_rels/slideLayout57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29.xml.rels" ContentType="application/vnd.openxmlformats-package.relationships+xml"/>
  <Override PartName="/ppt/slides/_rels/slide28.xml.rels" ContentType="application/vnd.openxmlformats-package.relationships+xml"/>
  <Override PartName="/ppt/slides/_rels/slide27.xml.rels" ContentType="application/vnd.openxmlformats-package.relationships+xml"/>
  <Override PartName="/ppt/slides/_rels/slide26.xml.rels" ContentType="application/vnd.openxmlformats-package.relationships+xml"/>
  <Override PartName="/ppt/slides/_rels/slide31.xml.rels" ContentType="application/vnd.openxmlformats-package.relationships+xml"/>
  <Override PartName="/ppt/slides/_rels/slide25.xml.rels" ContentType="application/vnd.openxmlformats-package.relationships+xml"/>
  <Override PartName="/ppt/slides/_rels/slide30.xml.rels" ContentType="application/vnd.openxmlformats-package.relationships+xml"/>
  <Override PartName="/ppt/slides/_rels/slide24.xml.rels" ContentType="application/vnd.openxmlformats-package.relationships+xml"/>
  <Override PartName="/ppt/slides/_rels/slide23.xml.rels" ContentType="application/vnd.openxmlformats-package.relationships+xml"/>
  <Override PartName="/ppt/slides/_rels/slide22.xml.rels" ContentType="application/vnd.openxmlformats-package.relationships+xml"/>
  <Override PartName="/ppt/slides/_rels/slide21.xml.rels" ContentType="application/vnd.openxmlformats-package.relationships+xml"/>
  <Override PartName="/ppt/slides/_rels/slide20.xml.rels" ContentType="application/vnd.openxmlformats-package.relationships+xml"/>
  <Override PartName="/ppt/slides/_rels/slide19.xml.rels" ContentType="application/vnd.openxmlformats-package.relationships+xml"/>
  <Override PartName="/ppt/slides/_rels/slide18.xml.rels" ContentType="application/vnd.openxmlformats-package.relationships+xml"/>
  <Override PartName="/ppt/slides/_rels/slide1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1.xml.rels" ContentType="application/vnd.openxmlformats-package.relationships+xml"/>
  <Override PartName="/ppt/slides/_rels/slide9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3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4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3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7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1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4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7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8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9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2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3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4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5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6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749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 rot="10800000">
            <a:off x="957564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1828800" y="6887160"/>
            <a:ext cx="66294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5BC32AA3-469A-4690-BF4F-586B8CB53EB3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Click to edit the title text format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Click to edit the outline text format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Second Outline Level</a:t>
            </a:r>
            <a:endParaRPr b="0" lang="en-GB" sz="24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Third Outline Level</a:t>
            </a:r>
            <a:endParaRPr b="0" lang="en-GB" sz="2200" spc="-1" strike="noStrike">
              <a:latin typeface="Bitstream Vera Sans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Fourth Outline Level</a:t>
            </a:r>
            <a:endParaRPr b="0" lang="en-GB" sz="2000" spc="-1" strike="noStrike">
              <a:latin typeface="Bitstream Vera Sans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Fifth Outline Level</a:t>
            </a:r>
            <a:endParaRPr b="0" lang="en-GB" sz="2000" spc="-1" strike="noStrike">
              <a:latin typeface="Bitstream Vera Sans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Sixth Outline Level</a:t>
            </a:r>
            <a:endParaRPr b="0" lang="en-GB" sz="2000" spc="-1" strike="noStrike">
              <a:latin typeface="Bitstream Vera Sans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Seventh Outline Level</a:t>
            </a:r>
            <a:endParaRPr b="0" lang="en-GB" sz="2000" spc="-1" strike="noStrike">
              <a:latin typeface="Bitstream Vera Sans"/>
            </a:endParaRPr>
          </a:p>
          <a:p>
            <a:pPr lvl="7" marL="3456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Eighth Outline Level</a:t>
            </a:r>
            <a:endParaRPr b="0" lang="en-GB" sz="2000" spc="-1" strike="noStrike">
              <a:latin typeface="Bitstream Vera Sans"/>
            </a:endParaRPr>
          </a:p>
          <a:p>
            <a:pPr lvl="8" marL="3888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Ninth Outline Level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228600" y="7194600"/>
            <a:ext cx="2021400" cy="32184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2322000" y="7194600"/>
            <a:ext cx="7050600" cy="32184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9480600" y="7194600"/>
            <a:ext cx="457200" cy="321840"/>
          </a:xfrm>
          <a:prstGeom prst="rect">
            <a:avLst/>
          </a:prstGeom>
        </p:spPr>
        <p:txBody>
          <a:bodyPr lIns="0" rIns="0" tIns="0" bIns="0"/>
          <a:p>
            <a:pPr algn="r"/>
            <a:fld id="{302550A2-FAE3-40D2-9B58-BBC2DC264891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  <p:sp>
        <p:nvSpPr>
          <p:cNvPr id="46" name="Line 6"/>
          <p:cNvSpPr/>
          <p:nvPr/>
        </p:nvSpPr>
        <p:spPr>
          <a:xfrm>
            <a:off x="300600" y="7074000"/>
            <a:ext cx="9601200" cy="0"/>
          </a:xfrm>
          <a:prstGeom prst="line">
            <a:avLst/>
          </a:prstGeom>
          <a:ln w="54720">
            <a:solidFill>
              <a:srgbClr val="666699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F952418E-BCF9-47AA-9A3E-C7E1869C351F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631AA3DD-6CB2-4B73-A350-3DAF13996482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265680" y="265680"/>
            <a:ext cx="8545320" cy="1033920"/>
          </a:xfrm>
          <a:prstGeom prst="rect">
            <a:avLst/>
          </a:prstGeom>
        </p:spPr>
        <p:txBody>
          <a:bodyPr lIns="38160" rIns="38160" tIns="38160" bIns="38160" anchor="ctr"/>
          <a:p>
            <a:r>
              <a:rPr b="0" lang="en-GB" sz="4600" spc="-1" strike="noStrike">
                <a:solidFill>
                  <a:srgbClr val="ffffff"/>
                </a:solidFill>
                <a:latin typeface="Gill Sans"/>
              </a:rPr>
              <a:t>Click to edit the title text format</a:t>
            </a:r>
            <a:endParaRPr b="0" lang="en-GB" sz="4600" spc="-1" strike="noStrike">
              <a:solidFill>
                <a:srgbClr val="ffffff"/>
              </a:solidFill>
              <a:latin typeface="Gill Sans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275760" y="1308960"/>
            <a:ext cx="9539640" cy="4384440"/>
          </a:xfrm>
          <a:prstGeom prst="rect">
            <a:avLst/>
          </a:prstGeom>
        </p:spPr>
        <p:txBody>
          <a:bodyPr lIns="38160" rIns="38160" tIns="38160" bIns="38160">
            <a:normAutofit/>
          </a:bodyPr>
          <a:p>
            <a:pPr marL="660240" indent="-44460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Click to edit the outline text format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1" marL="1002960" indent="-444240">
              <a:spcBef>
                <a:spcPts val="2299"/>
              </a:spcBef>
              <a:buClr>
                <a:srgbClr val="0000ff"/>
              </a:buClr>
              <a:buFont typeface="Lucida Grande"/>
              <a:buChar char="‣"/>
            </a:pPr>
            <a:r>
              <a:rPr b="0" lang="en-GB" sz="4000" spc="-1" strike="noStrike">
                <a:solidFill>
                  <a:srgbClr val="0000ff"/>
                </a:solidFill>
                <a:latin typeface="Gill Sans"/>
              </a:rPr>
              <a:t>Second Outline Level</a:t>
            </a:r>
            <a:endParaRPr b="0" lang="en-GB" sz="4000" spc="-1" strike="noStrike">
              <a:solidFill>
                <a:srgbClr val="0000ff"/>
              </a:solidFill>
              <a:latin typeface="Gill Sans"/>
            </a:endParaRPr>
          </a:p>
          <a:p>
            <a:pPr lvl="2" marL="1346040" indent="-44460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Third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3" marL="1701720" indent="-44460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Fourth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4" marL="2044440" indent="-44424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Fifth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5" marL="2044440" indent="-44424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Sixth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6" marL="2044440" indent="-44424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Seventh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</p:txBody>
      </p:sp>
      <p:sp>
        <p:nvSpPr>
          <p:cNvPr id="167" name="CustomShape 3"/>
          <p:cNvSpPr/>
          <p:nvPr/>
        </p:nvSpPr>
        <p:spPr>
          <a:xfrm>
            <a:off x="8860320" y="196920"/>
            <a:ext cx="954720" cy="1033560"/>
          </a:xfrm>
          <a:prstGeom prst="rect">
            <a:avLst/>
          </a:prstGeom>
          <a:solidFill>
            <a:srgbClr val="c5b9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8" name="PlaceHolder 4"/>
          <p:cNvSpPr>
            <a:spLocks noGrp="1"/>
          </p:cNvSpPr>
          <p:nvPr>
            <p:ph type="sldNum"/>
          </p:nvPr>
        </p:nvSpPr>
        <p:spPr>
          <a:xfrm>
            <a:off x="6791760" y="689040"/>
            <a:ext cx="521640" cy="615960"/>
          </a:xfrm>
          <a:prstGeom prst="rect">
            <a:avLst/>
          </a:prstGeom>
        </p:spPr>
        <p:txBody>
          <a:bodyPr lIns="90000" rIns="90000" tIns="46800" bIns="46800" anchorCtr="1"/>
          <a:p>
            <a:pPr algn="ctr">
              <a:lnSpc>
                <a:spcPct val="100000"/>
              </a:lnSpc>
            </a:pPr>
            <a:fld id="{0BEAD7E0-D92D-4198-BCF6-D796EAEBC04C}" type="slidenum">
              <a:rPr b="0" lang="en-GB" sz="4600" spc="-1" strike="noStrike">
                <a:solidFill>
                  <a:srgbClr val="000000"/>
                </a:solidFill>
                <a:latin typeface="Gill Sans"/>
                <a:ea typeface="Gill Sans"/>
              </a:rPr>
              <a:t>&lt;number&gt;</a:t>
            </a:fld>
            <a:endParaRPr b="0" lang="en-GB" sz="4600" spc="-1" strike="noStrike">
              <a:latin typeface="Bitstream Vera Sans"/>
            </a:endParaRPr>
          </a:p>
        </p:txBody>
      </p:sp>
      <p:sp>
        <p:nvSpPr>
          <p:cNvPr id="169" name="CustomShape 5"/>
          <p:cNvSpPr/>
          <p:nvPr/>
        </p:nvSpPr>
        <p:spPr>
          <a:xfrm>
            <a:off x="2904120" y="7059960"/>
            <a:ext cx="1762200" cy="324720"/>
          </a:xfrm>
          <a:prstGeom prst="rect">
            <a:avLst/>
          </a:prstGeom>
          <a:solidFill>
            <a:srgbClr val="4b3e8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GB" sz="2200" spc="-1" strike="noStrike">
                <a:solidFill>
                  <a:srgbClr val="ffffff"/>
                </a:solidFill>
                <a:latin typeface="Gill Sans"/>
                <a:ea typeface="Lucida Grande"/>
              </a:rPr>
              <a:t>Πετρίδου Χαρά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170" name="CustomShape 6"/>
          <p:cNvSpPr/>
          <p:nvPr/>
        </p:nvSpPr>
        <p:spPr>
          <a:xfrm>
            <a:off x="4697280" y="7114320"/>
            <a:ext cx="2746440" cy="325080"/>
          </a:xfrm>
          <a:prstGeom prst="rect">
            <a:avLst/>
          </a:prstGeom>
          <a:solidFill>
            <a:srgbClr val="bca6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GB" sz="2200" spc="-1" strike="noStrike">
                <a:solidFill>
                  <a:srgbClr val="000000"/>
                </a:solidFill>
                <a:latin typeface="Gill Sans"/>
                <a:ea typeface="Lucida Grande"/>
              </a:rPr>
              <a:t>Θεσσαλονίκη 11 Οκτ. 2010</a:t>
            </a:r>
            <a:endParaRPr b="0" lang="en-GB" sz="22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image" Target="../media/image11.png"/><Relationship Id="rId3" Type="http://schemas.openxmlformats.org/officeDocument/2006/relationships/slideLayout" Target="../slideLayouts/slideLayout1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slideLayout" Target="../slideLayouts/slideLayout1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5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hyperlink" Target="http://skiathos.physics.auth.gr/atlas/Nuclear_Physics/wallarge.pdf" TargetMode="External"/><Relationship Id="rId2" Type="http://schemas.openxmlformats.org/officeDocument/2006/relationships/image" Target="../media/image16.png"/><Relationship Id="rId3" Type="http://schemas.openxmlformats.org/officeDocument/2006/relationships/slideLayout" Target="../slideLayouts/slideLayout15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TextShape 1"/>
          <p:cNvSpPr txBox="1"/>
          <p:nvPr/>
        </p:nvSpPr>
        <p:spPr>
          <a:xfrm>
            <a:off x="3087000" y="7036200"/>
            <a:ext cx="4136400" cy="389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/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Πυρηνική &amp; Στοιχειώδη, Α.Π.Θ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208" name="TextShape 2"/>
          <p:cNvSpPr txBox="1"/>
          <p:nvPr/>
        </p:nvSpPr>
        <p:spPr>
          <a:xfrm>
            <a:off x="228600" y="212760"/>
            <a:ext cx="9601200" cy="5454360"/>
          </a:xfrm>
          <a:prstGeom prst="rect">
            <a:avLst/>
          </a:prstGeom>
          <a:solidFill>
            <a:srgbClr val="cfe7f5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1" lang="en-GB" sz="3600" spc="-1" strike="noStrike">
                <a:latin typeface="DejaVu Sans"/>
              </a:rPr>
              <a:t>Πυρηνική Φυσική και Φυσική Στοιχειωδών Σωματιδίων</a:t>
            </a:r>
            <a:br/>
            <a:r>
              <a:rPr b="1" lang="en-GB" sz="3600" spc="-1" strike="noStrike">
                <a:latin typeface="DejaVu Sans"/>
              </a:rPr>
              <a:t>(5ου εξαμήνου)</a:t>
            </a:r>
            <a:br/>
            <a:br/>
            <a:r>
              <a:rPr b="0" lang="en-GB" sz="3600" spc="-1" strike="noStrike">
                <a:solidFill>
                  <a:srgbClr val="0000ff"/>
                </a:solidFill>
                <a:latin typeface="DejaVu Sans"/>
              </a:rPr>
              <a:t>Τμήμα T2: Κ. Κορδάς &amp; Δ. Σαμψωνίδης</a:t>
            </a:r>
            <a:br/>
            <a:br/>
            <a:r>
              <a:rPr b="1" lang="en-GB" sz="4000" spc="-1" strike="noStrike">
                <a:latin typeface="DejaVu Sans"/>
              </a:rPr>
              <a:t>Μάθημα 18</a:t>
            </a:r>
            <a:br/>
            <a:r>
              <a:rPr b="0" lang="en-GB" sz="3600" spc="-1" strike="noStrike">
                <a:solidFill>
                  <a:srgbClr val="ff0000"/>
                </a:solidFill>
                <a:latin typeface="DejaVu Sans"/>
              </a:rPr>
              <a:t>β-διάσπαση – B' μέρος </a:t>
            </a:r>
            <a:br/>
            <a:r>
              <a:rPr b="0" lang="en-GB" sz="3600" spc="-1" strike="noStrike">
                <a:solidFill>
                  <a:srgbClr val="ff0000"/>
                </a:solidFill>
                <a:latin typeface="DejaVu Sans"/>
              </a:rPr>
              <a:t>(</a:t>
            </a:r>
            <a:r>
              <a:rPr b="0" lang="en-GB" sz="2600" spc="-1" strike="noStrike">
                <a:solidFill>
                  <a:srgbClr val="ff0000"/>
                </a:solidFill>
                <a:latin typeface="DejaVu Sans"/>
              </a:rPr>
              <a:t>διατήρηση σπίν, επιτρεπτές και απαγορευμένες διασπάσεις</a:t>
            </a:r>
            <a:r>
              <a:rPr b="0" lang="en-GB" sz="3600" spc="-1" strike="noStrike">
                <a:solidFill>
                  <a:srgbClr val="ff0000"/>
                </a:solidFill>
                <a:latin typeface="DejaVu Sans"/>
              </a:rPr>
              <a:t>)</a:t>
            </a:r>
            <a:endParaRPr b="0" lang="en-GB" sz="3600" spc="-1" strike="noStrike">
              <a:latin typeface="Arial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TextShape 1"/>
          <p:cNvSpPr txBox="1"/>
          <p:nvPr/>
        </p:nvSpPr>
        <p:spPr>
          <a:xfrm>
            <a:off x="504000" y="163440"/>
            <a:ext cx="9071640" cy="9604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solidFill>
                  <a:srgbClr val="ff0000"/>
                </a:solidFill>
                <a:latin typeface="Bitstream Vera Sans"/>
              </a:rPr>
              <a:t>Παράδειγμα</a:t>
            </a:r>
            <a:r>
              <a:rPr b="0" lang="en-GB" sz="3200" spc="-1" strike="noStrike">
                <a:latin typeface="Bitstream Vera Sans"/>
              </a:rPr>
              <a:t> - Εξηγείστε τα </a:t>
            </a:r>
            <a:r>
              <a:rPr b="1" lang="en-GB" sz="3200" spc="-1" strike="noStrike">
                <a:latin typeface="Bitstream Vera Sans"/>
              </a:rPr>
              <a:t>J</a:t>
            </a:r>
            <a:r>
              <a:rPr b="1" lang="en-GB" sz="3200" spc="-1" strike="noStrike" baseline="101000">
                <a:latin typeface="Bitstream Vera Sans"/>
              </a:rPr>
              <a:t>π</a:t>
            </a:r>
            <a:r>
              <a:rPr b="0" lang="en-GB" sz="3200" spc="-1" strike="noStrike">
                <a:latin typeface="Bitstream Vera Sans"/>
              </a:rPr>
              <a:t> του πίνακα 4.2, με τον πίνακα 5.1 του βιβλίου σας</a:t>
            </a:r>
            <a:endParaRPr b="0" lang="en-GB" sz="3200" spc="-1" strike="noStrike">
              <a:latin typeface="Bitstream Vera Sans"/>
            </a:endParaRPr>
          </a:p>
        </p:txBody>
      </p:sp>
      <p:pic>
        <p:nvPicPr>
          <p:cNvPr id="302" name="" descr=""/>
          <p:cNvPicPr/>
          <p:nvPr/>
        </p:nvPicPr>
        <p:blipFill>
          <a:blip r:embed="rId1"/>
          <a:stretch/>
        </p:blipFill>
        <p:spPr>
          <a:xfrm>
            <a:off x="151560" y="1003680"/>
            <a:ext cx="5495400" cy="4416480"/>
          </a:xfrm>
          <a:prstGeom prst="rect">
            <a:avLst/>
          </a:prstGeom>
          <a:ln>
            <a:noFill/>
          </a:ln>
        </p:spPr>
      </p:pic>
      <p:pic>
        <p:nvPicPr>
          <p:cNvPr id="303" name="" descr=""/>
          <p:cNvPicPr/>
          <p:nvPr/>
        </p:nvPicPr>
        <p:blipFill>
          <a:blip r:embed="rId2"/>
          <a:stretch/>
        </p:blipFill>
        <p:spPr>
          <a:xfrm>
            <a:off x="6075000" y="1094400"/>
            <a:ext cx="3858840" cy="5852160"/>
          </a:xfrm>
          <a:prstGeom prst="rect">
            <a:avLst/>
          </a:prstGeom>
          <a:ln>
            <a:noFill/>
          </a:ln>
        </p:spPr>
      </p:pic>
      <p:sp>
        <p:nvSpPr>
          <p:cNvPr id="304" name="TextShape 2"/>
          <p:cNvSpPr txBox="1"/>
          <p:nvPr/>
        </p:nvSpPr>
        <p:spPr>
          <a:xfrm>
            <a:off x="144000" y="5372280"/>
            <a:ext cx="9901800" cy="176184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π.χ.,</a:t>
            </a:r>
            <a:r>
              <a:rPr b="0" lang="en-GB" sz="2000" spc="-1" strike="noStrike" baseline="101000">
                <a:solidFill>
                  <a:srgbClr val="ff0000"/>
                </a:solidFill>
                <a:latin typeface="Bitstream Vera Sans"/>
              </a:rPr>
              <a:t> 17</a:t>
            </a:r>
            <a:r>
              <a:rPr b="0" lang="en-GB" sz="2000" spc="-1" strike="noStrike" baseline="-101000">
                <a:solidFill>
                  <a:srgbClr val="ff0000"/>
                </a:solidFill>
                <a:latin typeface="Bitstream Vera Sans"/>
              </a:rPr>
              <a:t>8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Ο : α) τα 8 πρωτόνια συνεισφέρουν 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J</a:t>
            </a:r>
            <a:r>
              <a:rPr b="1" lang="en-GB" sz="2000" spc="-1" strike="noStrike" baseline="101000">
                <a:solidFill>
                  <a:srgbClr val="ff0000"/>
                </a:solidFill>
                <a:latin typeface="Bitstream Vera Sans"/>
              </a:rPr>
              <a:t>π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 = 0</a:t>
            </a:r>
            <a:r>
              <a:rPr b="1" lang="en-GB" sz="2000" spc="-1" strike="noStrike" baseline="101000">
                <a:solidFill>
                  <a:srgbClr val="ff0000"/>
                </a:solidFill>
                <a:latin typeface="Bitstream Vera Sans"/>
              </a:rPr>
              <a:t>+ 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β) από τα 9 νετρόνια, τα 8 συνεισφέρουν 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J</a:t>
            </a:r>
            <a:r>
              <a:rPr b="1" lang="en-GB" sz="2000" spc="-1" strike="noStrike" baseline="101000">
                <a:solidFill>
                  <a:srgbClr val="ff0000"/>
                </a:solidFill>
                <a:latin typeface="Bitstream Vera Sans"/>
              </a:rPr>
              <a:t>π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 = 0</a:t>
            </a:r>
            <a:r>
              <a:rPr b="1" lang="en-GB" sz="2000" spc="-1" strike="noStrike" baseline="101000">
                <a:solidFill>
                  <a:srgbClr val="ff0000"/>
                </a:solidFill>
                <a:latin typeface="Bitstream Vera Sans"/>
              </a:rPr>
              <a:t>+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,  κι έτσι το ένατο (το αζευγάρωτο) καθορίζει το 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J</a:t>
            </a:r>
            <a:r>
              <a:rPr b="1" lang="en-GB" sz="2000" spc="-1" strike="noStrike" baseline="101000">
                <a:solidFill>
                  <a:srgbClr val="ff0000"/>
                </a:solidFill>
                <a:latin typeface="Bitstream Vera Sans"/>
              </a:rPr>
              <a:t>π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 . Όμως,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το ένατο νετρόνιο είναι στον φλοιό 1d</a:t>
            </a:r>
            <a:r>
              <a:rPr b="0" lang="en-GB" sz="2000" spc="-1" strike="noStrike" baseline="-101000">
                <a:solidFill>
                  <a:srgbClr val="ff0000"/>
                </a:solidFill>
                <a:latin typeface="Bitstream Vera Sans"/>
              </a:rPr>
              <a:t>5/2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 :  το d μας λέει ότι l=2 → παριτυ = (-1)^l = (-1)^2 = +1  και το 5/2 μας λέει ότι j=5/2, οπότε αυτό το ασύζευκτο νετρόνιο δίνει:  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J</a:t>
            </a:r>
            <a:r>
              <a:rPr b="1" lang="en-GB" sz="2000" spc="-1" strike="noStrike" baseline="101000">
                <a:solidFill>
                  <a:srgbClr val="ff0000"/>
                </a:solidFill>
                <a:latin typeface="Bitstream Vera Sans"/>
              </a:rPr>
              <a:t>π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 = 5/2 </a:t>
            </a:r>
            <a:r>
              <a:rPr b="1" lang="en-GB" sz="2000" spc="-1" strike="noStrike" baseline="101000">
                <a:solidFill>
                  <a:srgbClr val="ff0000"/>
                </a:solidFill>
                <a:latin typeface="Bitstream Vera Sans"/>
              </a:rPr>
              <a:t>+   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για το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0" lang="en-GB" sz="2000" spc="-1" strike="noStrike" baseline="101000">
                <a:solidFill>
                  <a:srgbClr val="ff0000"/>
                </a:solidFill>
                <a:latin typeface="Bitstream Vera Sans"/>
              </a:rPr>
              <a:t>17</a:t>
            </a:r>
            <a:r>
              <a:rPr b="0" lang="en-GB" sz="2000" spc="-1" strike="noStrike" baseline="-101000">
                <a:solidFill>
                  <a:srgbClr val="ff0000"/>
                </a:solidFill>
                <a:latin typeface="Bitstream Vera Sans"/>
              </a:rPr>
              <a:t>8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Ο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305" name="CustomShape 3"/>
          <p:cNvSpPr/>
          <p:nvPr/>
        </p:nvSpPr>
        <p:spPr>
          <a:xfrm>
            <a:off x="7311600" y="2358000"/>
            <a:ext cx="685800" cy="228600"/>
          </a:xfrm>
          <a:prstGeom prst="rect">
            <a:avLst/>
          </a:prstGeom>
          <a:noFill/>
          <a:ln w="36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06" name="CustomShape 4"/>
          <p:cNvSpPr/>
          <p:nvPr/>
        </p:nvSpPr>
        <p:spPr>
          <a:xfrm>
            <a:off x="4269240" y="5075640"/>
            <a:ext cx="685800" cy="228600"/>
          </a:xfrm>
          <a:prstGeom prst="rect">
            <a:avLst/>
          </a:prstGeom>
          <a:noFill/>
          <a:ln w="36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TextShape 1"/>
          <p:cNvSpPr txBox="1"/>
          <p:nvPr/>
        </p:nvSpPr>
        <p:spPr>
          <a:xfrm>
            <a:off x="237240" y="542520"/>
            <a:ext cx="9592560" cy="5869080"/>
          </a:xfrm>
          <a:prstGeom prst="rect">
            <a:avLst/>
          </a:prstGeom>
          <a:noFill/>
          <a:ln w="54720">
            <a:solidFill>
              <a:srgbClr val="666699"/>
            </a:solidFill>
            <a:round/>
          </a:ln>
        </p:spPr>
        <p:txBody>
          <a:bodyPr lIns="0" rIns="0" tIns="0" bIns="0" anchor="ctr"/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br/>
            <a:r>
              <a:rPr b="0" lang="en-GB" sz="3600" spc="-1" strike="noStrike">
                <a:solidFill>
                  <a:srgbClr val="0000ff"/>
                </a:solidFill>
                <a:latin typeface="Bitstream Vera Sans"/>
              </a:rPr>
              <a:t>Είδαμε στο μοντέλο των φλοιών ότι η ενέργεια ενός συστήματος  εξαρτάται και από το σπιν του: ΟΚ. </a:t>
            </a:r>
            <a:br/>
            <a:br/>
            <a:r>
              <a:rPr b="0" lang="en-GB" sz="36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3600" spc="-1" strike="noStrike">
                <a:latin typeface="Bitstream Vera Sans"/>
              </a:rPr>
              <a:t>Ερώτηση</a:t>
            </a:r>
            <a:r>
              <a:rPr b="0" lang="en-GB" sz="3600" spc="-1" strike="noStrike">
                <a:solidFill>
                  <a:srgbClr val="0000ff"/>
                </a:solidFill>
                <a:latin typeface="Bitstream Vera Sans"/>
              </a:rPr>
              <a:t>:</a:t>
            </a:r>
            <a:br/>
            <a:r>
              <a:rPr b="0" lang="en-GB" sz="3600" spc="-1" strike="noStrike">
                <a:solidFill>
                  <a:srgbClr val="ff0000"/>
                </a:solidFill>
                <a:latin typeface="Bitstream Vera Sans"/>
              </a:rPr>
              <a:t>    Η ομοτιμία / πάριτυ / parity επηρεάζει      κάτι μετρήσιμο/παρατηρίσιμο;</a:t>
            </a:r>
            <a:br/>
            <a:br/>
            <a:r>
              <a:rPr b="0" lang="en-GB" sz="3600" spc="-1" strike="noStrike">
                <a:solidFill>
                  <a:srgbClr val="0000ff"/>
                </a:solidFill>
                <a:latin typeface="Bitstream Vera Sans"/>
              </a:rPr>
              <a:t> → Βεβαίως και ναι.</a:t>
            </a:r>
            <a:br/>
            <a:endParaRPr b="0" lang="en-GB" sz="3600" spc="-1" strike="noStrike">
              <a:latin typeface="Bitstream Vera Sans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TextShape 1"/>
          <p:cNvSpPr txBox="1"/>
          <p:nvPr/>
        </p:nvSpPr>
        <p:spPr>
          <a:xfrm>
            <a:off x="504000" y="110160"/>
            <a:ext cx="9071640" cy="10674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Parity: η αναστροφή του χώρου και η Αρχή του Pauli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309" name="TextShape 2"/>
          <p:cNvSpPr txBox="1"/>
          <p:nvPr/>
        </p:nvSpPr>
        <p:spPr>
          <a:xfrm>
            <a:off x="228600" y="4336200"/>
            <a:ext cx="9601200" cy="28602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100" spc="-1" strike="noStrike">
                <a:latin typeface="Bitstream Vera Sans"/>
              </a:rPr>
              <a:t>Όλα τα σωματίδια με ακέραιο σπιν (s=0, 1, 2, …) - τα αποκαλούμενα </a:t>
            </a:r>
            <a:r>
              <a:rPr b="1" lang="en-GB" sz="2100" spc="-1" strike="noStrike">
                <a:latin typeface="Bitstream Vera Sans"/>
              </a:rPr>
              <a:t>μποζόνια</a:t>
            </a:r>
            <a:r>
              <a:rPr b="0" lang="en-GB" sz="2100" spc="-1" strike="noStrike">
                <a:latin typeface="Bitstream Vera Sans"/>
              </a:rPr>
              <a:t> – περιγράφονται από </a:t>
            </a:r>
            <a:r>
              <a:rPr b="1" lang="en-GB" sz="2100" spc="-1" strike="noStrike">
                <a:latin typeface="Bitstream Vera Sans"/>
              </a:rPr>
              <a:t>συμμετρικές κυματοσυναρτήσεις (Parity = +1)</a:t>
            </a:r>
            <a:r>
              <a:rPr b="0" lang="en-GB" sz="2100" spc="-1" strike="noStrike">
                <a:latin typeface="Bitstream Vera Sans"/>
              </a:rPr>
              <a:t>, ενώ</a:t>
            </a:r>
            <a:endParaRPr b="0" lang="en-GB" sz="21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100" spc="-1" strike="noStrike">
                <a:latin typeface="Bitstream Vera Sans"/>
              </a:rPr>
              <a:t>όλα τα σωματίδια με ημι-ακέραιο σπιν (s=1/2, 3/2, …) - τα αποκαλούμενα </a:t>
            </a:r>
            <a:r>
              <a:rPr b="1" lang="en-GB" sz="2100" spc="-1" strike="noStrike">
                <a:latin typeface="Bitstream Vera Sans"/>
              </a:rPr>
              <a:t>φερμιόνια</a:t>
            </a:r>
            <a:r>
              <a:rPr b="0" lang="en-GB" sz="2100" spc="-1" strike="noStrike">
                <a:latin typeface="Bitstream Vera Sans"/>
              </a:rPr>
              <a:t> – περιγράφονται από </a:t>
            </a:r>
            <a:r>
              <a:rPr b="1" lang="en-GB" sz="2100" spc="-1" strike="noStrike">
                <a:latin typeface="Bitstream Vera Sans"/>
              </a:rPr>
              <a:t>αντισυμμετρικές κυματοσυναρτήσεις (Parity = -1)</a:t>
            </a:r>
            <a:endParaRPr b="0" lang="en-GB" sz="21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100" spc="-1" strike="noStrike">
                <a:solidFill>
                  <a:srgbClr val="0000ff"/>
                </a:solidFill>
                <a:latin typeface="Bitstream Vera Sans"/>
              </a:rPr>
              <a:t>ως προς την εναλλαγή των μεταβλητών τους (=αναστροφή του χώρου)</a:t>
            </a:r>
            <a:endParaRPr b="0" lang="en-GB" sz="2100" spc="-1" strike="noStrike">
              <a:latin typeface="Bitstream Vera Sans"/>
            </a:endParaRPr>
          </a:p>
        </p:txBody>
      </p:sp>
      <p:pic>
        <p:nvPicPr>
          <p:cNvPr id="310" name="" descr=""/>
          <p:cNvPicPr/>
          <p:nvPr/>
        </p:nvPicPr>
        <p:blipFill>
          <a:blip r:embed="rId1"/>
          <a:stretch/>
        </p:blipFill>
        <p:spPr>
          <a:xfrm>
            <a:off x="520200" y="1088640"/>
            <a:ext cx="9181800" cy="3247560"/>
          </a:xfrm>
          <a:prstGeom prst="rect">
            <a:avLst/>
          </a:prstGeom>
          <a:ln>
            <a:noFill/>
          </a:ln>
        </p:spPr>
      </p:pic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TextShape 1"/>
          <p:cNvSpPr txBox="1"/>
          <p:nvPr/>
        </p:nvSpPr>
        <p:spPr>
          <a:xfrm>
            <a:off x="504000" y="112680"/>
            <a:ext cx="9071640" cy="142272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latin typeface="Bitstream Vera Sans"/>
              </a:rPr>
              <a:t>Parity: για την κυματοσυνάρτηση δύο ταυτόσημων σωματιδίων, η αναστροφή του χώρου είναι ίδια με την ανταλλαγή τους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312" name="Line 2"/>
          <p:cNvSpPr/>
          <p:nvPr/>
        </p:nvSpPr>
        <p:spPr>
          <a:xfrm flipV="1">
            <a:off x="1371600" y="2500200"/>
            <a:ext cx="1600200" cy="11430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13" name="CustomShape 3"/>
          <p:cNvSpPr/>
          <p:nvPr/>
        </p:nvSpPr>
        <p:spPr>
          <a:xfrm>
            <a:off x="1263600" y="3535200"/>
            <a:ext cx="228600" cy="22860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0" lang="en-GB" sz="1800" spc="-1" strike="noStrike">
                <a:latin typeface="Bitstream Vera Sans"/>
              </a:rPr>
              <a:t>1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14" name="CustomShape 4"/>
          <p:cNvSpPr/>
          <p:nvPr/>
        </p:nvSpPr>
        <p:spPr>
          <a:xfrm>
            <a:off x="2919600" y="2347200"/>
            <a:ext cx="228600" cy="22860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0" lang="en-GB" sz="1800" spc="-1" strike="noStrike">
                <a:latin typeface="Bitstream Vera Sans"/>
              </a:rPr>
              <a:t>2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15" name="CustomShape 5"/>
          <p:cNvSpPr/>
          <p:nvPr/>
        </p:nvSpPr>
        <p:spPr>
          <a:xfrm>
            <a:off x="2199600" y="29934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16" name="TextShape 6"/>
          <p:cNvSpPr txBox="1"/>
          <p:nvPr/>
        </p:nvSpPr>
        <p:spPr>
          <a:xfrm>
            <a:off x="1949400" y="2728800"/>
            <a:ext cx="36072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Ο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17" name="Formula 7"/>
              <p:cNvSpPr txBox="1"/>
              <p:nvPr/>
            </p:nvSpPr>
            <p:spPr>
              <a:xfrm>
                <a:off x="783720" y="3251880"/>
                <a:ext cx="603360" cy="36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−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18" name="Formula 8"/>
              <p:cNvSpPr txBox="1"/>
              <p:nvPr/>
            </p:nvSpPr>
            <p:spPr>
              <a:xfrm>
                <a:off x="3268080" y="2315880"/>
                <a:ext cx="342360" cy="36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p:sp>
        <p:nvSpPr>
          <p:cNvPr id="319" name="TextShape 9"/>
          <p:cNvSpPr txBox="1"/>
          <p:nvPr/>
        </p:nvSpPr>
        <p:spPr>
          <a:xfrm>
            <a:off x="-23400" y="2503800"/>
            <a:ext cx="732240" cy="11556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7200" spc="-1" strike="noStrike">
                <a:latin typeface="Bitstream Vera Sans"/>
              </a:rPr>
              <a:t>P</a:t>
            </a:r>
            <a:endParaRPr b="0" lang="en-GB" sz="7200" spc="-1" strike="noStrike">
              <a:latin typeface="Bitstream Vera Sans"/>
            </a:endParaRPr>
          </a:p>
        </p:txBody>
      </p:sp>
      <p:sp>
        <p:nvSpPr>
          <p:cNvPr id="320" name="CustomShape 10"/>
          <p:cNvSpPr/>
          <p:nvPr/>
        </p:nvSpPr>
        <p:spPr>
          <a:xfrm>
            <a:off x="711000" y="2057400"/>
            <a:ext cx="457200" cy="2057400"/>
          </a:xfrm>
          <a:custGeom>
            <a:avLst/>
            <a:gdLst/>
            <a:ahLst/>
            <a:rect l="0" t="0" r="r" b="b"/>
            <a:pathLst>
              <a:path w="1272" h="5716">
                <a:moveTo>
                  <a:pt x="1271" y="0"/>
                </a:moveTo>
                <a:cubicBezTo>
                  <a:pt x="635" y="0"/>
                  <a:pt x="0" y="238"/>
                  <a:pt x="0" y="476"/>
                </a:cubicBezTo>
                <a:lnTo>
                  <a:pt x="0" y="5239"/>
                </a:lnTo>
                <a:cubicBezTo>
                  <a:pt x="0" y="5477"/>
                  <a:pt x="635" y="5715"/>
                  <a:pt x="1271" y="5715"/>
                </a:cubicBezTo>
              </a:path>
            </a:pathLst>
          </a:custGeom>
          <a:noFill/>
          <a:ln w="367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21" name="CustomShape 11"/>
          <p:cNvSpPr/>
          <p:nvPr/>
        </p:nvSpPr>
        <p:spPr>
          <a:xfrm>
            <a:off x="3274200" y="2021400"/>
            <a:ext cx="457200" cy="2057400"/>
          </a:xfrm>
          <a:custGeom>
            <a:avLst/>
            <a:gdLst/>
            <a:ahLst/>
            <a:rect l="0" t="0" r="r" b="b"/>
            <a:pathLst>
              <a:path w="1272" h="5716">
                <a:moveTo>
                  <a:pt x="0" y="0"/>
                </a:moveTo>
                <a:cubicBezTo>
                  <a:pt x="635" y="0"/>
                  <a:pt x="1271" y="238"/>
                  <a:pt x="1271" y="476"/>
                </a:cubicBezTo>
                <a:lnTo>
                  <a:pt x="1271" y="5239"/>
                </a:lnTo>
                <a:cubicBezTo>
                  <a:pt x="1271" y="5477"/>
                  <a:pt x="635" y="5715"/>
                  <a:pt x="0" y="5715"/>
                </a:cubicBezTo>
              </a:path>
            </a:pathLst>
          </a:custGeom>
          <a:noFill/>
          <a:ln w="367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22" name="TextShape 12"/>
          <p:cNvSpPr txBox="1"/>
          <p:nvPr/>
        </p:nvSpPr>
        <p:spPr>
          <a:xfrm>
            <a:off x="4044600" y="2467800"/>
            <a:ext cx="947160" cy="11556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7200" spc="-1" strike="noStrike">
                <a:latin typeface="Bitstream Vera Sans"/>
              </a:rPr>
              <a:t>=</a:t>
            </a:r>
            <a:endParaRPr b="0" lang="en-GB" sz="7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23" name="Formula 13"/>
              <p:cNvSpPr txBox="1"/>
              <p:nvPr/>
            </p:nvSpPr>
            <p:spPr>
              <a:xfrm>
                <a:off x="3843720" y="2495880"/>
                <a:ext cx="1095840" cy="36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−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  <m:r>
                      <m:t xml:space="preserve">→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24" name="Formula 14"/>
              <p:cNvSpPr txBox="1"/>
              <p:nvPr/>
            </p:nvSpPr>
            <p:spPr>
              <a:xfrm>
                <a:off x="4096080" y="3251880"/>
                <a:ext cx="1081800" cy="36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  <m:r>
                      <m:t xml:space="preserve">→</m:t>
                    </m:r>
                    <m:r>
                      <m:t xml:space="preserve">−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p:sp>
        <p:nvSpPr>
          <p:cNvPr id="325" name="TextShape 15"/>
          <p:cNvSpPr txBox="1"/>
          <p:nvPr/>
        </p:nvSpPr>
        <p:spPr>
          <a:xfrm>
            <a:off x="169200" y="4380840"/>
            <a:ext cx="7086600" cy="2373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Με την εφαρμογή της πάριτυ πάνω στην αριστερή κατάσταση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(το #1 στη θέση -r, και το #2 στη θέση r)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έχουμε το #1 στη θέση r, και το #2 στη θέση -r :</a:t>
            </a:r>
            <a:endParaRPr b="0" lang="en-GB" sz="2200" spc="-1" strike="noStrike">
              <a:latin typeface="Bitstream Vera Sans"/>
            </a:endParaRPr>
          </a:p>
          <a:p>
            <a:endParaRPr b="0" lang="en-GB" sz="2200" spc="-1" strike="noStrike">
              <a:latin typeface="Bitstream Vera Sans"/>
            </a:endParaRPr>
          </a:p>
          <a:p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→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ακριβώς το ίδιο αποτέλεσμα έχουμε και με          την ανταλλαγή των σωματιδίων #1 και #2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26" name="Line 16"/>
          <p:cNvSpPr/>
          <p:nvPr/>
        </p:nvSpPr>
        <p:spPr>
          <a:xfrm flipV="1">
            <a:off x="6222600" y="2500200"/>
            <a:ext cx="1600200" cy="11430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27" name="CustomShape 17"/>
          <p:cNvSpPr/>
          <p:nvPr/>
        </p:nvSpPr>
        <p:spPr>
          <a:xfrm>
            <a:off x="6114600" y="3535200"/>
            <a:ext cx="228600" cy="22860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0" lang="en-GB" sz="1800" spc="-1" strike="noStrike">
                <a:latin typeface="Bitstream Vera Sans"/>
              </a:rPr>
              <a:t>1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28" name="CustomShape 18"/>
          <p:cNvSpPr/>
          <p:nvPr/>
        </p:nvSpPr>
        <p:spPr>
          <a:xfrm>
            <a:off x="7770600" y="2347200"/>
            <a:ext cx="228600" cy="22860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0" lang="en-GB" sz="1800" spc="-1" strike="noStrike">
                <a:latin typeface="Bitstream Vera Sans"/>
              </a:rPr>
              <a:t>2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29" name="CustomShape 19"/>
          <p:cNvSpPr/>
          <p:nvPr/>
        </p:nvSpPr>
        <p:spPr>
          <a:xfrm>
            <a:off x="7050600" y="29934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30" name="TextShape 20"/>
          <p:cNvSpPr txBox="1"/>
          <p:nvPr/>
        </p:nvSpPr>
        <p:spPr>
          <a:xfrm>
            <a:off x="6800400" y="2728800"/>
            <a:ext cx="36072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Ο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31" name="Formula 21"/>
              <p:cNvSpPr txBox="1"/>
              <p:nvPr/>
            </p:nvSpPr>
            <p:spPr>
              <a:xfrm>
                <a:off x="7810200" y="1987200"/>
                <a:ext cx="603360" cy="36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−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32" name="Formula 22"/>
              <p:cNvSpPr txBox="1"/>
              <p:nvPr/>
            </p:nvSpPr>
            <p:spPr>
              <a:xfrm>
                <a:off x="5851080" y="3251880"/>
                <a:ext cx="342360" cy="36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p:sp>
        <p:nvSpPr>
          <p:cNvPr id="333" name="Line 23"/>
          <p:cNvSpPr/>
          <p:nvPr/>
        </p:nvSpPr>
        <p:spPr>
          <a:xfrm flipV="1">
            <a:off x="7779960" y="5416560"/>
            <a:ext cx="1600200" cy="11430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34" name="CustomShape 24"/>
          <p:cNvSpPr/>
          <p:nvPr/>
        </p:nvSpPr>
        <p:spPr>
          <a:xfrm>
            <a:off x="7671960" y="6451560"/>
            <a:ext cx="228600" cy="22860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0" lang="en-GB" sz="1800" spc="-1" strike="noStrike">
                <a:latin typeface="Bitstream Vera Sans"/>
              </a:rPr>
              <a:t>2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35" name="CustomShape 25"/>
          <p:cNvSpPr/>
          <p:nvPr/>
        </p:nvSpPr>
        <p:spPr>
          <a:xfrm>
            <a:off x="9327960" y="5263560"/>
            <a:ext cx="228600" cy="22860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0" lang="en-GB" sz="1800" spc="-1" strike="noStrike">
                <a:latin typeface="Bitstream Vera Sans"/>
              </a:rPr>
              <a:t>1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36" name="CustomShape 26"/>
          <p:cNvSpPr/>
          <p:nvPr/>
        </p:nvSpPr>
        <p:spPr>
          <a:xfrm>
            <a:off x="8607960" y="590976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37" name="TextShape 27"/>
          <p:cNvSpPr txBox="1"/>
          <p:nvPr/>
        </p:nvSpPr>
        <p:spPr>
          <a:xfrm>
            <a:off x="8357760" y="5645160"/>
            <a:ext cx="36072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Ο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38" name="Formula 28"/>
              <p:cNvSpPr txBox="1"/>
              <p:nvPr/>
            </p:nvSpPr>
            <p:spPr>
              <a:xfrm>
                <a:off x="7192080" y="6168240"/>
                <a:ext cx="603360" cy="36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−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39" name="Formula 29"/>
              <p:cNvSpPr txBox="1"/>
              <p:nvPr/>
            </p:nvSpPr>
            <p:spPr>
              <a:xfrm>
                <a:off x="9676440" y="5232240"/>
                <a:ext cx="342360" cy="36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TextShape 1"/>
          <p:cNvSpPr txBox="1"/>
          <p:nvPr/>
        </p:nvSpPr>
        <p:spPr>
          <a:xfrm>
            <a:off x="120960" y="86760"/>
            <a:ext cx="97790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400" spc="-1" strike="noStrike">
                <a:latin typeface="Bitstream Vera Sans"/>
              </a:rPr>
              <a:t>Ταυτόσημα φερμιόνια: ποτέ με ίδιους κβαντικούς αριθμούς  </a:t>
            </a:r>
            <a:endParaRPr b="0" lang="en-GB" sz="24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41" name="Formula 2"/>
              <p:cNvSpPr txBox="1"/>
              <p:nvPr/>
            </p:nvSpPr>
            <p:spPr>
              <a:xfrm>
                <a:off x="2134440" y="2030400"/>
                <a:ext cx="4192200" cy="3600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2,1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−</m:t>
                    </m:r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1,2</m:t>
                        </m:r>
                      </m:sub>
                    </m:sSub>
                    <m:r>
                      <m:t xml:space="preserve">,</m:t>
                    </m:r>
                    <m:r>
                      <m:t xml:space="preserve">αφού</m:t>
                    </m:r>
                    <m:r>
                      <m:t xml:space="preserve">έχουμε</m:t>
                    </m:r>
                    <m:r>
                      <m:t xml:space="preserve">φερμιόνια</m:t>
                    </m:r>
                  </m:oMath>
                </a14:m>
              </a:p>
            </p:txBody>
          </p:sp>
        </mc:Choice>
        <mc:Fallback/>
      </mc:AlternateContent>
      <p:sp>
        <p:nvSpPr>
          <p:cNvPr id="342" name="TextShape 3"/>
          <p:cNvSpPr txBox="1"/>
          <p:nvPr/>
        </p:nvSpPr>
        <p:spPr>
          <a:xfrm>
            <a:off x="48600" y="3060000"/>
            <a:ext cx="9099000" cy="986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>
                <a:latin typeface="Bitstream Vera Sans"/>
              </a:rPr>
              <a:t>Αν τα 2 φερμιόνια είναι με ίδιο προσανατολισό σπίν (πχ., + ½ ) τότε,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αφού τα δυο φερμιόνια είναι </a:t>
            </a:r>
            <a:r>
              <a:rPr b="0" lang="en-GB" sz="2000" spc="-1" strike="noStrike" u="sng">
                <a:uFillTx/>
                <a:latin typeface="Bitstream Vera Sans"/>
              </a:rPr>
              <a:t>ταυτόσημα και δεν μπορώ να διακρίνω</a:t>
            </a:r>
            <a:r>
              <a:rPr b="0" lang="en-GB" sz="2000" spc="-1" strike="noStrike"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ποιός είναι ο #1 και ποιός ο  #2, έχω:  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343" name="TextShape 4"/>
          <p:cNvSpPr txBox="1"/>
          <p:nvPr/>
        </p:nvSpPr>
        <p:spPr>
          <a:xfrm>
            <a:off x="48600" y="687600"/>
            <a:ext cx="9637200" cy="1698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Η ολική κυμματοσυνάρτηση Ψ</a:t>
            </a:r>
            <a:r>
              <a:rPr b="0" lang="en-GB" sz="2413" spc="-1" strike="noStrike" baseline="-101000">
                <a:solidFill>
                  <a:srgbClr val="0000ff"/>
                </a:solidFill>
                <a:latin typeface="Bitstream Vera Sans"/>
              </a:rPr>
              <a:t>1,2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δύο ταυτόσημων φερμιονίων (του #1 και του #2)  είναι γινόμενο των κυματοσυνρτήσεων της θέσης για τα #1 και #2, ψ</a:t>
            </a:r>
            <a:r>
              <a:rPr b="0" lang="en-GB" sz="2413" spc="-1" strike="noStrike" baseline="-101000">
                <a:solidFill>
                  <a:srgbClr val="0000ff"/>
                </a:solidFill>
                <a:latin typeface="Bitstream Vera Sans"/>
              </a:rPr>
              <a:t>1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και ψ</a:t>
            </a:r>
            <a:r>
              <a:rPr b="0" lang="en-GB" sz="2413" spc="-1" strike="noStrike" baseline="-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, και του ολικού τους σπίν, Χ</a:t>
            </a:r>
            <a:r>
              <a:rPr b="0" lang="en-GB" sz="2413" spc="-1" strike="noStrike" baseline="-101000">
                <a:solidFill>
                  <a:srgbClr val="0000ff"/>
                </a:solidFill>
                <a:latin typeface="Bitstream Vera Sans"/>
              </a:rPr>
              <a:t>1,2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Αυτή η ολική κυμματοσυνάρτηση είναι αντισυμμετρική, σύμφωνα με την αρχή του Pauli: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344" name="TextShape 5"/>
          <p:cNvSpPr txBox="1"/>
          <p:nvPr/>
        </p:nvSpPr>
        <p:spPr>
          <a:xfrm>
            <a:off x="71280" y="2491200"/>
            <a:ext cx="100224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200" spc="-1" strike="noStrike">
                <a:latin typeface="Bitstream Vera Sans"/>
              </a:rPr>
              <a:t>Όπου: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45" name="TextShape 6"/>
          <p:cNvSpPr txBox="1"/>
          <p:nvPr/>
        </p:nvSpPr>
        <p:spPr>
          <a:xfrm>
            <a:off x="71280" y="4435560"/>
            <a:ext cx="115164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200" spc="-1" strike="noStrike">
                <a:latin typeface="Bitstream Vera Sans"/>
              </a:rPr>
              <a:t>Οπότε: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46" name="Formula 7"/>
              <p:cNvSpPr txBox="1"/>
              <p:nvPr/>
            </p:nvSpPr>
            <p:spPr>
              <a:xfrm>
                <a:off x="1180080" y="2532240"/>
                <a:ext cx="3516480" cy="3654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1,2</m:t>
                        </m:r>
                      </m:sub>
                    </m:sSub>
                    <m:r>
                      <m:t xml:space="preserve">=</m:t>
                    </m:r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sSub>
                              <m:e>
                                <m:r>
                                  <m:t xml:space="preserve">r</m:t>
                                </m:r>
                              </m:e>
                              <m:sub>
                                <m:r>
                                  <m:t xml:space="preserve">1</m:t>
                                </m:r>
                              </m:sub>
                            </m:sSub>
                          </m:e>
                        </m:acc>
                      </m:e>
                    </m:d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sSub>
                              <m:e>
                                <m:r>
                                  <m:t xml:space="preserve">r</m:t>
                                </m:r>
                              </m:e>
                              <m:sub>
                                <m:r>
                                  <m:t xml:space="preserve">2</m:t>
                                </m:r>
                              </m:sub>
                            </m:sSub>
                          </m:e>
                        </m:acc>
                      </m:e>
                    </m:d>
                    <m:sSub>
                      <m:e>
                        <m:r>
                          <m:t xml:space="preserve">Χ</m:t>
                        </m:r>
                      </m:e>
                      <m:sub>
                        <m:r>
                          <m:t xml:space="preserve">1,2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σπιν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47" name="Formula 8"/>
              <p:cNvSpPr txBox="1"/>
              <p:nvPr/>
            </p:nvSpPr>
            <p:spPr>
              <a:xfrm>
                <a:off x="5770800" y="2545920"/>
                <a:ext cx="3525480" cy="3654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2,1</m:t>
                        </m:r>
                      </m:sub>
                    </m:sSub>
                    <m:r>
                      <m:t xml:space="preserve">=</m:t>
                    </m:r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sSub>
                              <m:e>
                                <m:r>
                                  <m:t xml:space="preserve">r</m:t>
                                </m:r>
                              </m:e>
                              <m:sub>
                                <m:r>
                                  <m:t xml:space="preserve">1</m:t>
                                </m:r>
                              </m:sub>
                            </m:sSub>
                          </m:e>
                        </m:acc>
                      </m:e>
                    </m:d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sSub>
                              <m:e>
                                <m:r>
                                  <m:t xml:space="preserve">r</m:t>
                                </m:r>
                              </m:e>
                              <m:sub>
                                <m:r>
                                  <m:t xml:space="preserve">2</m:t>
                                </m:r>
                              </m:sub>
                            </m:sSub>
                          </m:e>
                        </m:acc>
                      </m:e>
                    </m:d>
                    <m:sSub>
                      <m:e>
                        <m:r>
                          <m:t xml:space="preserve">Χ</m:t>
                        </m:r>
                      </m:e>
                      <m:sub>
                        <m:r>
                          <m:t xml:space="preserve">2,1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σπιν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48" name="Formula 9"/>
              <p:cNvSpPr txBox="1"/>
              <p:nvPr/>
            </p:nvSpPr>
            <p:spPr>
              <a:xfrm>
                <a:off x="541800" y="4032000"/>
                <a:ext cx="8860680" cy="3200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Χ</m:t>
                        </m:r>
                      </m:e>
                      <m:sub>
                        <m:r>
                          <m:t xml:space="preserve">1,2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σπιν</m:t>
                        </m:r>
                      </m:e>
                    </m:d>
                    <m:r>
                      <m:t xml:space="preserve">=</m:t>
                    </m:r>
                    <m:sSub>
                      <m:e>
                        <m:r>
                          <m:t xml:space="preserve">Χ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σπιν</m:t>
                        </m:r>
                        <m:r>
                          <m:t xml:space="preserve">πάνω</m:t>
                        </m:r>
                      </m:e>
                    </m:d>
                    <m:sSub>
                      <m:e>
                        <m:r>
                          <m:t xml:space="preserve">Χ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σπίν</m:t>
                        </m:r>
                        <m:r>
                          <m:t xml:space="preserve">πάνω</m:t>
                        </m:r>
                      </m:e>
                    </m:d>
                    <m:r>
                      <m:t xml:space="preserve">=</m:t>
                    </m:r>
                    <m:sSub>
                      <m:e>
                        <m:r>
                          <m:t xml:space="preserve">Χ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σπιν</m:t>
                        </m:r>
                        <m:r>
                          <m:t xml:space="preserve">πάνω</m:t>
                        </m:r>
                      </m:e>
                    </m:d>
                    <m:sSub>
                      <m:e>
                        <m:r>
                          <m:t xml:space="preserve">Χ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σπίν</m:t>
                        </m:r>
                        <m:r>
                          <m:t xml:space="preserve">πάνω</m:t>
                        </m:r>
                      </m:e>
                    </m:d>
                    <m:r>
                      <m:t xml:space="preserve">=</m:t>
                    </m:r>
                    <m:sSub>
                      <m:e>
                        <m:r>
                          <m:t xml:space="preserve">Χ</m:t>
                        </m:r>
                      </m:e>
                      <m:sub>
                        <m:r>
                          <m:t xml:space="preserve">2,1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σπιν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349" name="Freeform 10"/>
          <p:cNvSpPr/>
          <p:nvPr/>
        </p:nvSpPr>
        <p:spPr>
          <a:xfrm>
            <a:off x="4977720" y="3695400"/>
            <a:ext cx="923040" cy="383400"/>
          </a:xfrm>
          <a:custGeom>
            <a:avLst/>
            <a:gdLst/>
            <a:ahLst/>
            <a:rect l="0" t="0" r="r" b="b"/>
            <a:pathLst>
              <a:path w="2564" h="1065">
                <a:moveTo>
                  <a:pt x="1997" y="0"/>
                </a:moveTo>
                <a:cubicBezTo>
                  <a:pt x="2563" y="402"/>
                  <a:pt x="1659" y="756"/>
                  <a:pt x="1149" y="732"/>
                </a:cubicBezTo>
                <a:lnTo>
                  <a:pt x="649" y="765"/>
                </a:lnTo>
                <a:lnTo>
                  <a:pt x="150" y="832"/>
                </a:lnTo>
                <a:lnTo>
                  <a:pt x="0" y="1064"/>
                </a:lnTo>
              </a:path>
            </a:pathLst>
          </a:custGeom>
          <a:ln>
            <a:solidFill>
              <a:srgbClr val="000000"/>
            </a:solidFill>
            <a:tailEnd len="med" type="triangle" w="med"/>
          </a:ln>
        </p:spPr>
      </p:sp>
      <mc:AlternateContent>
        <mc:Choice xmlns:a14="http://schemas.microsoft.com/office/drawing/2010/main" Requires="a14">
          <p:sp>
            <p:nvSpPr>
              <p:cNvPr id="350" name="Formula 11"/>
              <p:cNvSpPr txBox="1"/>
              <p:nvPr/>
            </p:nvSpPr>
            <p:spPr>
              <a:xfrm>
                <a:off x="1324440" y="4445280"/>
                <a:ext cx="3555720" cy="3650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sSub>
                              <m:e>
                                <m:r>
                                  <m:t xml:space="preserve">r</m:t>
                                </m:r>
                              </m:e>
                              <m:sub>
                                <m:r>
                                  <m:t xml:space="preserve">1</m:t>
                                </m:r>
                              </m:sub>
                            </m:sSub>
                          </m:e>
                        </m:acc>
                      </m:e>
                    </m:d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sSub>
                              <m:e>
                                <m:r>
                                  <m:t xml:space="preserve">r</m:t>
                                </m:r>
                              </m:e>
                              <m:sub>
                                <m:r>
                                  <m:t xml:space="preserve">2</m:t>
                                </m:r>
                              </m:sub>
                            </m:sSub>
                          </m:e>
                        </m:acc>
                      </m:e>
                    </m:d>
                    <m:r>
                      <m:t xml:space="preserve">=</m:t>
                    </m:r>
                    <m:r>
                      <m:t xml:space="preserve">−</m:t>
                    </m:r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sSub>
                              <m:e>
                                <m:r>
                                  <m:t xml:space="preserve">r</m:t>
                                </m:r>
                              </m:e>
                              <m:sub>
                                <m:r>
                                  <m:t xml:space="preserve">1</m:t>
                                </m:r>
                              </m:sub>
                            </m:sSub>
                          </m:e>
                        </m:acc>
                      </m:e>
                    </m:d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sSub>
                              <m:e>
                                <m:r>
                                  <m:t xml:space="preserve">r</m:t>
                                </m:r>
                              </m:e>
                              <m:sub>
                                <m:r>
                                  <m:t xml:space="preserve">2</m:t>
                                </m:r>
                              </m:sub>
                            </m:sSub>
                          </m:e>
                        </m:acc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351" name="TextShape 12"/>
          <p:cNvSpPr txBox="1"/>
          <p:nvPr/>
        </p:nvSpPr>
        <p:spPr>
          <a:xfrm>
            <a:off x="84600" y="4863600"/>
            <a:ext cx="9745200" cy="1698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Θυμηθείτε ότι η ψ(r,θ,φ) καθορίζει τους κβαντικούς αριθμούς της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ενέργειας και της τροχιακής στροφορμής (n, l, m</a:t>
            </a:r>
            <a:r>
              <a:rPr b="0" lang="en-GB" sz="2413" spc="-1" strike="noStrike" baseline="-101000">
                <a:solidFill>
                  <a:srgbClr val="0000ff"/>
                </a:solidFill>
                <a:latin typeface="Bitstream Vera Sans"/>
              </a:rPr>
              <a:t>l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).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Οπότε, αν εκτός από το σπιν έχουν την ίδια “θέση” (                  ),  δηλαδή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του ίδιους άλλους κβαντικούς αριθμούς (n, l, m</a:t>
            </a:r>
            <a:r>
              <a:rPr b="0" lang="en-GB" sz="2413" spc="-1" strike="noStrike" baseline="-101000">
                <a:solidFill>
                  <a:srgbClr val="0000ff"/>
                </a:solidFill>
                <a:latin typeface="Bitstream Vera Sans"/>
              </a:rPr>
              <a:t>l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) τότε: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 </a:t>
            </a:r>
            <a:endParaRPr b="0" lang="en-GB" sz="20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52" name="Formula 13"/>
              <p:cNvSpPr txBox="1"/>
              <p:nvPr/>
            </p:nvSpPr>
            <p:spPr>
              <a:xfrm>
                <a:off x="6940080" y="5592240"/>
                <a:ext cx="1402200" cy="4158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sSub>
                          <m:e>
                            <m:r>
                              <m:t xml:space="preserve">r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</m:e>
                    </m:acc>
                    <m:r>
                      <m:t xml:space="preserve">=</m:t>
                    </m:r>
                    <m:acc>
                      <m:accPr>
                        <m:chr m:val="⃗"/>
                      </m:accPr>
                      <m:e>
                        <m:sSub>
                          <m:e>
                            <m:r>
                              <m:t xml:space="preserve">r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</m:e>
                    </m:acc>
                    <m:r>
                      <m:t xml:space="preserve">=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53" name="Formula 14"/>
              <p:cNvSpPr txBox="1"/>
              <p:nvPr/>
            </p:nvSpPr>
            <p:spPr>
              <a:xfrm>
                <a:off x="161280" y="6151680"/>
                <a:ext cx="5357520" cy="3650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=</m:t>
                    </m:r>
                    <m:r>
                      <m:t xml:space="preserve">−</m:t>
                    </m:r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→</m:t>
                    </m:r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=</m:t>
                    </m:r>
                    <m:r>
                      <m:t xml:space="preserve">0</m:t>
                    </m:r>
                  </m:oMath>
                </a14:m>
              </a:p>
            </p:txBody>
          </p:sp>
        </mc:Choice>
        <mc:Fallback/>
      </mc:AlternateContent>
      <p:sp>
        <p:nvSpPr>
          <p:cNvPr id="354" name="TextShape 15"/>
          <p:cNvSpPr txBox="1"/>
          <p:nvPr/>
        </p:nvSpPr>
        <p:spPr>
          <a:xfrm>
            <a:off x="75600" y="6521400"/>
            <a:ext cx="9826200" cy="98676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>
                <a:latin typeface="Bitstream Vera Sans"/>
              </a:rPr>
              <a:t>Και αφού η κυματοσυνάρτησή τους είναι μηδέν, η πιθανότητα να τα βρούμε έτσι είναι μηδέν! → ΔΗΛΑΔΗ: ποτέ δεν τα βρίσκεις με ολόιδιους κβαντικούς αριθμούς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355" name="TextShape 16"/>
          <p:cNvSpPr txBox="1"/>
          <p:nvPr/>
        </p:nvSpPr>
        <p:spPr>
          <a:xfrm>
            <a:off x="9327600" y="5995440"/>
            <a:ext cx="538200" cy="1391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8800" spc="-1" strike="noStrike">
                <a:solidFill>
                  <a:srgbClr val="ff0000"/>
                </a:solidFill>
                <a:latin typeface="Bitstream Vera Sans"/>
              </a:rPr>
              <a:t>!</a:t>
            </a:r>
            <a:endParaRPr b="0" lang="en-GB" sz="8800" spc="-1" strike="noStrike">
              <a:latin typeface="Bitstream Vera Sans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TextShape 1"/>
          <p:cNvSpPr txBox="1"/>
          <p:nvPr/>
        </p:nvSpPr>
        <p:spPr>
          <a:xfrm>
            <a:off x="504000" y="110160"/>
            <a:ext cx="9071640" cy="10674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α) Parity #1: η αναστροφή του χώρου και η Αρχή του Pauli</a:t>
            </a:r>
            <a:endParaRPr b="0" lang="en-GB" sz="3600" spc="-1" strike="noStrike">
              <a:latin typeface="Bitstream Vera Sans"/>
            </a:endParaRPr>
          </a:p>
        </p:txBody>
      </p:sp>
      <p:pic>
        <p:nvPicPr>
          <p:cNvPr id="357" name="" descr=""/>
          <p:cNvPicPr/>
          <p:nvPr/>
        </p:nvPicPr>
        <p:blipFill>
          <a:blip r:embed="rId1"/>
          <a:stretch/>
        </p:blipFill>
        <p:spPr>
          <a:xfrm>
            <a:off x="480960" y="1244880"/>
            <a:ext cx="8972280" cy="5810040"/>
          </a:xfrm>
          <a:prstGeom prst="rect">
            <a:avLst/>
          </a:prstGeom>
          <a:ln>
            <a:noFill/>
          </a:ln>
        </p:spPr>
      </p:pic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TextShape 1"/>
          <p:cNvSpPr txBox="1"/>
          <p:nvPr/>
        </p:nvSpPr>
        <p:spPr>
          <a:xfrm>
            <a:off x="504000" y="110160"/>
            <a:ext cx="9071640" cy="10674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α) Parity #1: η αναστροφή του χώρου και η Απαγορευτική Αρχή του Pauli</a:t>
            </a:r>
            <a:endParaRPr b="0" lang="en-GB" sz="3600" spc="-1" strike="noStrike">
              <a:latin typeface="Bitstream Vera Sans"/>
            </a:endParaRPr>
          </a:p>
        </p:txBody>
      </p:sp>
      <p:pic>
        <p:nvPicPr>
          <p:cNvPr id="359" name="" descr=""/>
          <p:cNvPicPr/>
          <p:nvPr/>
        </p:nvPicPr>
        <p:blipFill>
          <a:blip r:embed="rId1"/>
          <a:stretch/>
        </p:blipFill>
        <p:spPr>
          <a:xfrm>
            <a:off x="106920" y="1497960"/>
            <a:ext cx="9793080" cy="2560320"/>
          </a:xfrm>
          <a:prstGeom prst="rect">
            <a:avLst/>
          </a:prstGeom>
          <a:ln>
            <a:noFill/>
          </a:ln>
        </p:spPr>
      </p:pic>
      <p:sp>
        <p:nvSpPr>
          <p:cNvPr id="360" name="TextShape 2"/>
          <p:cNvSpPr txBox="1"/>
          <p:nvPr/>
        </p:nvSpPr>
        <p:spPr>
          <a:xfrm>
            <a:off x="158400" y="4572000"/>
            <a:ext cx="9591480" cy="187416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/>
          <a:p>
            <a:r>
              <a:rPr b="0" lang="en-GB" sz="2400" spc="-1" strike="noStrike">
                <a:latin typeface="Bitstream Vera Sans"/>
              </a:rPr>
              <a:t>Και είναι σημαντικό το ότι κάποια σωματίδια είναι φερμιόνια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και κάποια μποζόνια; </a:t>
            </a:r>
            <a:endParaRPr b="0" lang="en-GB" sz="2400" spc="-1" strike="noStrike">
              <a:latin typeface="Bitstream Vera Sans"/>
            </a:endParaRPr>
          </a:p>
          <a:p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Μα, έτσι ακριβώς, με τα ηλετρόνια που είναι φερμιόνια,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εξηγούμε τη δομή των ατόμων!!!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61" name="CustomShape 3"/>
          <p:cNvSpPr/>
          <p:nvPr/>
        </p:nvSpPr>
        <p:spPr>
          <a:xfrm>
            <a:off x="135360" y="3337200"/>
            <a:ext cx="9700560" cy="628920"/>
          </a:xfrm>
          <a:prstGeom prst="rect">
            <a:avLst/>
          </a:prstGeom>
          <a:noFill/>
          <a:ln w="5472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TextShape 1"/>
          <p:cNvSpPr txBox="1"/>
          <p:nvPr/>
        </p:nvSpPr>
        <p:spPr>
          <a:xfrm>
            <a:off x="336600" y="242280"/>
            <a:ext cx="9347040" cy="6635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latin typeface="Bitstream Vera Sans"/>
              </a:rPr>
              <a:t>κλείνει η παρένθεση: </a:t>
            </a:r>
            <a:endParaRPr b="0" lang="en-GB" sz="3200" spc="-1" strike="noStrike">
              <a:latin typeface="Bitstream Vera Sans"/>
            </a:endParaRPr>
          </a:p>
          <a:p>
            <a:pPr algn="ctr"/>
            <a:endParaRPr b="0" lang="en-GB" sz="3200" spc="-1" strike="noStrike">
              <a:latin typeface="Bitstream Vera Sans"/>
            </a:endParaRPr>
          </a:p>
          <a:p>
            <a:pPr algn="ctr"/>
            <a:r>
              <a:rPr b="0" lang="en-GB" sz="3200" spc="-1" strike="noStrike">
                <a:latin typeface="Bitstream Vera Sans"/>
                <a:ea typeface="Bitstream Vera Sans"/>
              </a:rPr>
              <a:t>Είδαμε </a:t>
            </a:r>
            <a:r>
              <a:rPr b="0" lang="en-GB" sz="3200" spc="-1" strike="noStrike">
                <a:latin typeface="Bitstream Vera Sans"/>
              </a:rPr>
              <a:t>ότι η πάριτυ της κυματοσυνάρτησης ενός πυρήνα είναι + ή - ,</a:t>
            </a:r>
            <a:endParaRPr b="0" lang="en-GB" sz="3200" spc="-1" strike="noStrike">
              <a:latin typeface="Bitstream Vera Sans"/>
            </a:endParaRPr>
          </a:p>
          <a:p>
            <a:pPr algn="ctr"/>
            <a:r>
              <a:rPr b="0" lang="en-GB" sz="3200" spc="-1" strike="noStrike">
                <a:latin typeface="Bitstream Vera Sans"/>
              </a:rPr>
              <a:t>και ότι </a:t>
            </a:r>
            <a:r>
              <a:rPr b="0" lang="en-GB" sz="3200" spc="-1" strike="noStrike">
                <a:solidFill>
                  <a:srgbClr val="ed1c24"/>
                </a:solidFill>
                <a:latin typeface="Bitstream Vera Sans"/>
              </a:rPr>
              <a:t>η πάριτυ των κυματοσυναρτήσεων οδηγεί  σε παρατηρήσιμα φαινόμενα:</a:t>
            </a:r>
            <a:r>
              <a:rPr b="0" lang="en-GB" sz="3200" spc="-1" strike="noStrike">
                <a:latin typeface="Bitstream Vera Sans"/>
              </a:rPr>
              <a:t> </a:t>
            </a:r>
            <a:r>
              <a:rPr b="0" i="1" lang="en-GB" sz="3200" spc="-1" strike="noStrike">
                <a:latin typeface="Bitstream Vera Sans"/>
              </a:rPr>
              <a:t>σύστημα ταυτόσημων φερμιονίων έχουν συνολική κυματοσυνάρτηση με πάριτυ αρνητική</a:t>
            </a:r>
            <a:r>
              <a:rPr b="0" lang="en-GB" sz="3200" spc="-1" strike="noStrike">
                <a:latin typeface="Bitstream Vera Sans"/>
              </a:rPr>
              <a:t> </a:t>
            </a:r>
            <a:endParaRPr b="0" lang="en-GB" sz="3200" spc="-1" strike="noStrike">
              <a:latin typeface="Bitstream Vera Sans"/>
            </a:endParaRPr>
          </a:p>
          <a:p>
            <a:pPr algn="ctr"/>
            <a:r>
              <a:rPr b="0" lang="en-GB" sz="3200" spc="-1" strike="noStrike">
                <a:solidFill>
                  <a:srgbClr val="ff0000"/>
                </a:solidFill>
                <a:latin typeface="Bitstream Vera Sans"/>
              </a:rPr>
              <a:t>→ </a:t>
            </a:r>
            <a:r>
              <a:rPr b="0" lang="en-GB" sz="3200" spc="-1" strike="noStrike">
                <a:solidFill>
                  <a:srgbClr val="ff0000"/>
                </a:solidFill>
                <a:latin typeface="Bitstream Vera Sans"/>
              </a:rPr>
              <a:t>ταυτόσημα φερμιόνια δεν μπορύν να έχουν όλους τους κβαντικούς τους αριθμούς ίδιους.</a:t>
            </a:r>
            <a:r>
              <a:rPr b="0" lang="en-GB" sz="9600" spc="-1" strike="noStrike">
                <a:latin typeface="Bitstream Vera Sans"/>
              </a:rPr>
              <a:t> )</a:t>
            </a:r>
            <a:endParaRPr b="0" lang="en-GB" sz="9600" spc="-1" strike="noStrike">
              <a:latin typeface="Bitstream Vera Sans"/>
            </a:endParaRPr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TextShape 1"/>
          <p:cNvSpPr txBox="1"/>
          <p:nvPr/>
        </p:nvSpPr>
        <p:spPr>
          <a:xfrm>
            <a:off x="156600" y="61560"/>
            <a:ext cx="9851400" cy="114084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l-GR" sz="3200" spc="-1" strike="noStrike">
                <a:latin typeface="Calibri"/>
              </a:rPr>
              <a:t>β) Parity #2</a:t>
            </a:r>
            <a:r>
              <a:rPr b="0" lang="en-GB" sz="3600" spc="-1" strike="noStrike">
                <a:latin typeface="Bitstream Vera Sans"/>
              </a:rPr>
              <a:t>: άλλο παρτηρήσιμο φαινόμενο λόγω πάριτυ: Πείραμα της Wu (1957)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364" name="TextShape 2"/>
          <p:cNvSpPr txBox="1"/>
          <p:nvPr/>
        </p:nvSpPr>
        <p:spPr>
          <a:xfrm>
            <a:off x="3092400" y="1310400"/>
            <a:ext cx="2863800" cy="3924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 </a:t>
            </a:r>
            <a:r>
              <a:rPr b="0" lang="en-GB" sz="2400" spc="-1" strike="noStrike">
                <a:latin typeface="Bitstream Vera Sans"/>
              </a:rPr>
              <a:t>Αν υπάρχει προτίμηση στην κατεύθυνση των ηλεκτρονίων, τότε η πάριτυ δεν είναι καλή συμμετρία (δηλ. παραβιάζεται) </a:t>
            </a:r>
            <a:endParaRPr b="0" lang="en-GB" sz="2400" spc="-1" strike="noStrike">
              <a:latin typeface="Bitstream Vera Sans"/>
            </a:endParaRPr>
          </a:p>
        </p:txBody>
      </p:sp>
      <p:pic>
        <p:nvPicPr>
          <p:cNvPr id="365" name="" descr=""/>
          <p:cNvPicPr/>
          <p:nvPr/>
        </p:nvPicPr>
        <p:blipFill>
          <a:blip r:embed="rId1"/>
          <a:stretch/>
        </p:blipFill>
        <p:spPr>
          <a:xfrm>
            <a:off x="397800" y="1289520"/>
            <a:ext cx="2825640" cy="4169520"/>
          </a:xfrm>
          <a:prstGeom prst="rect">
            <a:avLst/>
          </a:prstGeom>
          <a:ln>
            <a:noFill/>
          </a:ln>
        </p:spPr>
      </p:pic>
      <p:pic>
        <p:nvPicPr>
          <p:cNvPr id="366" name="" descr=""/>
          <p:cNvPicPr/>
          <p:nvPr/>
        </p:nvPicPr>
        <p:blipFill>
          <a:blip r:embed="rId2"/>
          <a:stretch/>
        </p:blipFill>
        <p:spPr>
          <a:xfrm>
            <a:off x="5986800" y="1729800"/>
            <a:ext cx="3740040" cy="3886200"/>
          </a:xfrm>
          <a:prstGeom prst="rect">
            <a:avLst/>
          </a:prstGeom>
          <a:ln>
            <a:noFill/>
          </a:ln>
        </p:spPr>
      </p:pic>
      <p:sp>
        <p:nvSpPr>
          <p:cNvPr id="367" name="TextShape 3"/>
          <p:cNvSpPr txBox="1"/>
          <p:nvPr/>
        </p:nvSpPr>
        <p:spPr>
          <a:xfrm>
            <a:off x="-108000" y="5596920"/>
            <a:ext cx="10033200" cy="14274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latin typeface="Bitstream Vera Sans"/>
              </a:rPr>
              <a:t>Πείραμα:</a:t>
            </a:r>
            <a:r>
              <a:rPr b="0" lang="en-GB" sz="2400" spc="-1" strike="noStrike">
                <a:latin typeface="Bitstream Vera Sans"/>
              </a:rPr>
              <a:t> 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Τα εκπεμπόμενα ηλεκτρόνια πήγαιναν κατά κύριο λόγο αντίθετα από το σπίν του πυρήνα.</a:t>
            </a:r>
            <a:r>
              <a:rPr b="0" lang="en-GB" sz="2400" spc="-1" strike="noStrike">
                <a:latin typeface="Bitstream Vera Sans"/>
              </a:rPr>
              <a:t>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→ Παρατηρήθηκε πολύ μεγάλη </a:t>
            </a:r>
            <a:r>
              <a:rPr b="1" lang="en-GB" sz="2400" spc="-1" strike="noStrike">
                <a:solidFill>
                  <a:srgbClr val="ff0000"/>
                </a:solidFill>
                <a:latin typeface="Bitstream Vera Sans"/>
              </a:rPr>
              <a:t>ασυμμετρία ως προς τον προσανατολισμό των σπιν των ηλεκτρονιων σε σχέση με την ορμή τους!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68" name="TextShape 4"/>
          <p:cNvSpPr txBox="1"/>
          <p:nvPr/>
        </p:nvSpPr>
        <p:spPr>
          <a:xfrm>
            <a:off x="5729400" y="1202400"/>
            <a:ext cx="4320000" cy="687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Γιατί η προτιμητέα κατεύθυνση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έχει σχέση με την πάριτυ;</a:t>
            </a:r>
            <a:endParaRPr b="0" lang="en-GB" sz="2000" spc="-1" strike="noStrike">
              <a:latin typeface="Bitstream Vera Sans"/>
            </a:endParaRPr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9" name="" descr=""/>
          <p:cNvPicPr/>
          <p:nvPr/>
        </p:nvPicPr>
        <p:blipFill>
          <a:blip r:embed="rId1"/>
          <a:stretch/>
        </p:blipFill>
        <p:spPr>
          <a:xfrm>
            <a:off x="7364880" y="1989720"/>
            <a:ext cx="2714040" cy="2442960"/>
          </a:xfrm>
          <a:prstGeom prst="rect">
            <a:avLst/>
          </a:prstGeom>
          <a:ln>
            <a:noFill/>
          </a:ln>
        </p:spPr>
      </p:pic>
      <p:sp>
        <p:nvSpPr>
          <p:cNvPr id="370" name="CustomShape 1"/>
          <p:cNvSpPr/>
          <p:nvPr/>
        </p:nvSpPr>
        <p:spPr>
          <a:xfrm>
            <a:off x="144000" y="108720"/>
            <a:ext cx="9829800" cy="1491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00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3200" spc="-1" strike="noStrike">
                <a:latin typeface="Calibri"/>
              </a:rPr>
              <a:t>γ) Parity #3: Σε τί διαφέρουν τα νετρίνα (</a:t>
            </a:r>
            <a:r>
              <a:rPr b="0" lang="el-GR" sz="3200" spc="-1" strike="noStrike">
                <a:solidFill>
                  <a:srgbClr val="ff0000"/>
                </a:solidFill>
                <a:latin typeface="Calibri"/>
              </a:rPr>
              <a:t>ν</a:t>
            </a:r>
            <a:r>
              <a:rPr b="0" lang="el-GR" sz="3200" spc="-1" strike="noStrike">
                <a:latin typeface="Calibri"/>
              </a:rPr>
              <a:t>) από τα αντινετρίνα (</a:t>
            </a:r>
            <a:r>
              <a:rPr b="0" lang="el-GR" sz="3200" spc="-1" strike="noStrike">
                <a:solidFill>
                  <a:srgbClr val="ff0000"/>
                </a:solidFill>
                <a:latin typeface="Calibri"/>
              </a:rPr>
              <a:t>ν</a:t>
            </a:r>
            <a:r>
              <a:rPr b="0" lang="el-GR" sz="3200" spc="-1" strike="noStrike">
                <a:latin typeface="Calibri"/>
              </a:rPr>
              <a:t>) που είδαμε στις β-διασπάσεις);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371" name="CustomShape 2"/>
          <p:cNvSpPr/>
          <p:nvPr/>
        </p:nvSpPr>
        <p:spPr>
          <a:xfrm>
            <a:off x="438840" y="1813320"/>
            <a:ext cx="8295120" cy="29066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/>
          <a:p>
            <a:pPr>
              <a:lnSpc>
                <a:spcPct val="80000"/>
              </a:lnSpc>
              <a:spcBef>
                <a:spcPts val="499"/>
              </a:spcBef>
            </a:pPr>
            <a:r>
              <a:rPr b="0" lang="el-GR" sz="2000" spc="-1" strike="noStrike">
                <a:latin typeface="Calibri"/>
              </a:rPr>
              <a:t>Δεν έχουν φορτίο =&gt; Δεν έχουν ηλεκτρομαγνητικές αλληλεπιδράσεις</a:t>
            </a:r>
            <a:endParaRPr b="0" lang="en-GB" sz="2000" spc="-1" strike="noStrike">
              <a:latin typeface="Bitstream Vera Sans"/>
            </a:endParaRPr>
          </a:p>
          <a:p>
            <a:pPr>
              <a:lnSpc>
                <a:spcPct val="80000"/>
              </a:lnSpc>
              <a:spcBef>
                <a:spcPts val="499"/>
              </a:spcBef>
            </a:pPr>
            <a:endParaRPr b="0" lang="en-GB" sz="2000" spc="-1" strike="noStrike">
              <a:latin typeface="Bitstream Vera Sans"/>
            </a:endParaRPr>
          </a:p>
          <a:p>
            <a:pPr>
              <a:lnSpc>
                <a:spcPct val="80000"/>
              </a:lnSpc>
              <a:spcBef>
                <a:spcPts val="499"/>
              </a:spcBef>
            </a:pPr>
            <a:endParaRPr b="0" lang="en-GB" sz="2000" spc="-1" strike="noStrike">
              <a:latin typeface="Bitstream Vera Sans"/>
            </a:endParaRPr>
          </a:p>
          <a:p>
            <a:pPr>
              <a:lnSpc>
                <a:spcPct val="80000"/>
              </a:lnSpc>
              <a:spcBef>
                <a:spcPts val="499"/>
              </a:spcBef>
            </a:pPr>
            <a:r>
              <a:rPr b="0" lang="en-US" sz="2000" spc="-1" strike="noStrike">
                <a:latin typeface="Calibri"/>
              </a:rPr>
              <a:t>Τα νετρίνα είναι ‘αριστερόστροφα’ =&gt;</a:t>
            </a:r>
            <a:endParaRPr b="0" lang="en-GB" sz="2000" spc="-1" strike="noStrike">
              <a:latin typeface="Bitstream Vera Sans"/>
            </a:endParaRPr>
          </a:p>
          <a:p>
            <a:pPr>
              <a:lnSpc>
                <a:spcPct val="80000"/>
              </a:lnSpc>
              <a:spcBef>
                <a:spcPts val="499"/>
              </a:spcBef>
            </a:pPr>
            <a:r>
              <a:rPr b="0" lang="en-US" sz="2000" spc="-1" strike="noStrike">
                <a:latin typeface="Calibri"/>
              </a:rPr>
              <a:t>Το </a:t>
            </a:r>
            <a:r>
              <a:rPr b="0" lang="en-US" sz="2000" spc="-1" strike="noStrike">
                <a:solidFill>
                  <a:srgbClr val="ff0000"/>
                </a:solidFill>
                <a:latin typeface="Calibri"/>
              </a:rPr>
              <a:t>σπίν</a:t>
            </a:r>
            <a:r>
              <a:rPr b="0" lang="en-US" sz="2000" spc="-1" strike="noStrike">
                <a:latin typeface="Calibri"/>
              </a:rPr>
              <a:t> έχει διέυθυνση </a:t>
            </a:r>
            <a:r>
              <a:rPr b="0" lang="en-US" sz="2000" spc="-1" strike="noStrike">
                <a:solidFill>
                  <a:srgbClr val="ff0000"/>
                </a:solidFill>
                <a:latin typeface="Calibri"/>
              </a:rPr>
              <a:t>αντίθετη</a:t>
            </a:r>
            <a:r>
              <a:rPr b="0" lang="en-US" sz="2000" spc="-1" strike="noStrike">
                <a:latin typeface="Calibri"/>
              </a:rPr>
              <a:t> από το διάνυσμα της </a:t>
            </a:r>
            <a:r>
              <a:rPr b="0" lang="en-US" sz="2000" spc="-1" strike="noStrike">
                <a:solidFill>
                  <a:srgbClr val="ff0000"/>
                </a:solidFill>
                <a:latin typeface="Calibri"/>
              </a:rPr>
              <a:t>ορμής</a:t>
            </a:r>
            <a:endParaRPr b="0" lang="en-GB" sz="2000" spc="-1" strike="noStrike">
              <a:latin typeface="Bitstream Vera Sans"/>
            </a:endParaRPr>
          </a:p>
          <a:p>
            <a:pPr>
              <a:lnSpc>
                <a:spcPct val="80000"/>
              </a:lnSpc>
              <a:spcBef>
                <a:spcPts val="499"/>
              </a:spcBef>
            </a:pPr>
            <a:endParaRPr b="0" lang="en-GB" sz="2000" spc="-1" strike="noStrike">
              <a:latin typeface="Bitstream Vera Sans"/>
            </a:endParaRPr>
          </a:p>
          <a:p>
            <a:pPr>
              <a:lnSpc>
                <a:spcPct val="80000"/>
              </a:lnSpc>
              <a:spcBef>
                <a:spcPts val="499"/>
              </a:spcBef>
            </a:pPr>
            <a:r>
              <a:rPr b="0" lang="en-US" sz="2000" spc="-1" strike="noStrike">
                <a:latin typeface="Calibri"/>
              </a:rPr>
              <a:t>Τα </a:t>
            </a:r>
            <a:r>
              <a:rPr b="0" lang="en-US" sz="2000" spc="-1" strike="noStrike">
                <a:solidFill>
                  <a:srgbClr val="0000ff"/>
                </a:solidFill>
                <a:latin typeface="Calibri"/>
              </a:rPr>
              <a:t>αντι-</a:t>
            </a:r>
            <a:r>
              <a:rPr b="0" lang="en-US" sz="2000" spc="-1" strike="noStrike">
                <a:latin typeface="Calibri"/>
              </a:rPr>
              <a:t>νετρίνα είναι ‘δεξιόστροφα’ =&gt; </a:t>
            </a:r>
            <a:endParaRPr b="0" lang="en-GB" sz="2000" spc="-1" strike="noStrike">
              <a:latin typeface="Bitstream Vera Sans"/>
            </a:endParaRPr>
          </a:p>
          <a:p>
            <a:pPr>
              <a:lnSpc>
                <a:spcPct val="80000"/>
              </a:lnSpc>
              <a:spcBef>
                <a:spcPts val="499"/>
              </a:spcBef>
            </a:pPr>
            <a:r>
              <a:rPr b="0" lang="en-US" sz="2000" spc="-1" strike="noStrike">
                <a:latin typeface="Calibri"/>
              </a:rPr>
              <a:t>το </a:t>
            </a:r>
            <a:r>
              <a:rPr b="0" lang="en-US" sz="2000" spc="-1" strike="noStrike">
                <a:solidFill>
                  <a:srgbClr val="0000ff"/>
                </a:solidFill>
                <a:latin typeface="Calibri"/>
              </a:rPr>
              <a:t>σπιν</a:t>
            </a:r>
            <a:r>
              <a:rPr b="0" lang="en-US" sz="2000" spc="-1" strike="noStrike">
                <a:latin typeface="Calibri"/>
              </a:rPr>
              <a:t> έχει διεύθυνση </a:t>
            </a:r>
            <a:r>
              <a:rPr b="0" lang="en-US" sz="2000" spc="-1" strike="noStrike">
                <a:solidFill>
                  <a:srgbClr val="0000ff"/>
                </a:solidFill>
                <a:latin typeface="Calibri"/>
              </a:rPr>
              <a:t>ομόρροπη</a:t>
            </a:r>
            <a:r>
              <a:rPr b="0" lang="en-US" sz="2000" spc="-1" strike="noStrike">
                <a:latin typeface="Calibri"/>
              </a:rPr>
              <a:t> με το διάνυσμα της </a:t>
            </a:r>
            <a:r>
              <a:rPr b="0" lang="en-US" sz="2000" spc="-1" strike="noStrike">
                <a:solidFill>
                  <a:srgbClr val="0000ff"/>
                </a:solidFill>
                <a:latin typeface="Calibri"/>
              </a:rPr>
              <a:t>ορμής</a:t>
            </a:r>
            <a:endParaRPr b="0" lang="en-GB" sz="2000" spc="-1" strike="noStrike">
              <a:latin typeface="Bitstream Vera Sans"/>
            </a:endParaRPr>
          </a:p>
          <a:p>
            <a:pPr>
              <a:lnSpc>
                <a:spcPct val="80000"/>
              </a:lnSpc>
              <a:spcBef>
                <a:spcPts val="499"/>
              </a:spcBef>
            </a:pPr>
            <a:endParaRPr b="0" lang="en-GB" sz="2000" spc="-1" strike="noStrike">
              <a:latin typeface="Bitstream Vera Sans"/>
            </a:endParaRPr>
          </a:p>
        </p:txBody>
      </p:sp>
      <p:sp>
        <p:nvSpPr>
          <p:cNvPr id="372" name="CustomShape 3"/>
          <p:cNvSpPr/>
          <p:nvPr/>
        </p:nvSpPr>
        <p:spPr>
          <a:xfrm>
            <a:off x="2435400" y="5514480"/>
            <a:ext cx="1092240" cy="335880"/>
          </a:xfrm>
          <a:custGeom>
            <a:avLst/>
            <a:gdLst/>
            <a:ahLst/>
            <a:rect l="0" t="0" r="r" b="b"/>
            <a:pathLst>
              <a:path w="3036" h="935">
                <a:moveTo>
                  <a:pt x="0" y="233"/>
                </a:moveTo>
                <a:lnTo>
                  <a:pt x="2276" y="233"/>
                </a:lnTo>
                <a:lnTo>
                  <a:pt x="2276" y="0"/>
                </a:lnTo>
                <a:lnTo>
                  <a:pt x="3035" y="467"/>
                </a:lnTo>
                <a:lnTo>
                  <a:pt x="2276" y="934"/>
                </a:lnTo>
                <a:lnTo>
                  <a:pt x="2276" y="700"/>
                </a:lnTo>
                <a:lnTo>
                  <a:pt x="0" y="700"/>
                </a:lnTo>
                <a:lnTo>
                  <a:pt x="0" y="233"/>
                </a:lnTo>
              </a:path>
            </a:pathLst>
          </a:custGeom>
          <a:solidFill>
            <a:srgbClr val="bbe0e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373" name="CustomShape 4"/>
          <p:cNvSpPr/>
          <p:nvPr/>
        </p:nvSpPr>
        <p:spPr>
          <a:xfrm>
            <a:off x="7223760" y="5514480"/>
            <a:ext cx="1091880" cy="335880"/>
          </a:xfrm>
          <a:custGeom>
            <a:avLst/>
            <a:gdLst/>
            <a:ahLst/>
            <a:rect l="0" t="0" r="r" b="b"/>
            <a:pathLst>
              <a:path w="3035" h="935">
                <a:moveTo>
                  <a:pt x="3034" y="233"/>
                </a:moveTo>
                <a:lnTo>
                  <a:pt x="758" y="233"/>
                </a:lnTo>
                <a:lnTo>
                  <a:pt x="758" y="0"/>
                </a:lnTo>
                <a:lnTo>
                  <a:pt x="0" y="467"/>
                </a:lnTo>
                <a:lnTo>
                  <a:pt x="758" y="934"/>
                </a:lnTo>
                <a:lnTo>
                  <a:pt x="758" y="700"/>
                </a:lnTo>
                <a:lnTo>
                  <a:pt x="3034" y="700"/>
                </a:lnTo>
                <a:lnTo>
                  <a:pt x="3034" y="233"/>
                </a:lnTo>
              </a:path>
            </a:pathLst>
          </a:custGeom>
          <a:solidFill>
            <a:srgbClr val="bbe0e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374" name="Line 5"/>
          <p:cNvSpPr/>
          <p:nvPr/>
        </p:nvSpPr>
        <p:spPr>
          <a:xfrm flipH="1">
            <a:off x="921600" y="5682600"/>
            <a:ext cx="1515600" cy="144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75" name="CustomShape 6"/>
          <p:cNvSpPr/>
          <p:nvPr/>
        </p:nvSpPr>
        <p:spPr>
          <a:xfrm>
            <a:off x="923760" y="6102360"/>
            <a:ext cx="2940480" cy="459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  <a:spcBef>
                <a:spcPts val="1500"/>
              </a:spcBef>
            </a:pPr>
            <a:r>
              <a:rPr b="0" lang="en-US" sz="2400" spc="-1" strike="noStrike">
                <a:latin typeface="Times New Roman"/>
              </a:rPr>
              <a:t>νετρ</a:t>
            </a:r>
            <a:r>
              <a:rPr b="0" lang="en-US" sz="2400" spc="-1" strike="noStrike">
                <a:latin typeface="Times New Roman"/>
                <a:ea typeface="ＭＳ Ｐゴシック"/>
              </a:rPr>
              <a:t>ίνο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76" name="CustomShape 7"/>
          <p:cNvSpPr/>
          <p:nvPr/>
        </p:nvSpPr>
        <p:spPr>
          <a:xfrm>
            <a:off x="2435760" y="5598360"/>
            <a:ext cx="1344240" cy="459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  <a:spcBef>
                <a:spcPts val="1500"/>
              </a:spcBef>
            </a:pPr>
            <a:r>
              <a:rPr b="0" lang="en-US" sz="2400" spc="-1" strike="noStrike">
                <a:latin typeface="Times New Roman"/>
              </a:rPr>
              <a:t>σπ</a:t>
            </a:r>
            <a:r>
              <a:rPr b="0" lang="en-US" sz="2400" spc="-1" strike="noStrike">
                <a:latin typeface="Times New Roman"/>
                <a:ea typeface="ＭＳ Ｐゴシック"/>
              </a:rPr>
              <a:t>ίν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77" name="CustomShape 8"/>
          <p:cNvSpPr/>
          <p:nvPr/>
        </p:nvSpPr>
        <p:spPr>
          <a:xfrm>
            <a:off x="1091880" y="5178240"/>
            <a:ext cx="1175760" cy="459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  <a:spcBef>
                <a:spcPts val="1500"/>
              </a:spcBef>
            </a:pPr>
            <a:r>
              <a:rPr b="0" lang="en-US" sz="2400" spc="-1" strike="noStrike">
                <a:latin typeface="Times New Roman"/>
              </a:rPr>
              <a:t>ορμ</a:t>
            </a:r>
            <a:r>
              <a:rPr b="0" lang="en-US" sz="2400" spc="-1" strike="noStrike">
                <a:latin typeface="Times New Roman"/>
                <a:ea typeface="ＭＳ Ｐゴシック"/>
              </a:rPr>
              <a:t>ή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78" name="Line 9"/>
          <p:cNvSpPr/>
          <p:nvPr/>
        </p:nvSpPr>
        <p:spPr>
          <a:xfrm flipH="1">
            <a:off x="6381720" y="5682600"/>
            <a:ext cx="1935360" cy="144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79" name="CustomShape 10"/>
          <p:cNvSpPr/>
          <p:nvPr/>
        </p:nvSpPr>
        <p:spPr>
          <a:xfrm>
            <a:off x="6299640" y="5178240"/>
            <a:ext cx="1175760" cy="459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  <a:spcBef>
                <a:spcPts val="1500"/>
              </a:spcBef>
            </a:pPr>
            <a:r>
              <a:rPr b="0" lang="en-US" sz="2400" spc="-1" strike="noStrike">
                <a:latin typeface="Times New Roman"/>
              </a:rPr>
              <a:t>ορμ</a:t>
            </a:r>
            <a:r>
              <a:rPr b="0" lang="en-US" sz="2400" spc="-1" strike="noStrike">
                <a:latin typeface="Times New Roman"/>
                <a:ea typeface="ＭＳ Ｐゴシック"/>
              </a:rPr>
              <a:t>ή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80" name="CustomShape 11"/>
          <p:cNvSpPr/>
          <p:nvPr/>
        </p:nvSpPr>
        <p:spPr>
          <a:xfrm>
            <a:off x="7559640" y="5682240"/>
            <a:ext cx="1344240" cy="459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  <a:spcBef>
                <a:spcPts val="1500"/>
              </a:spcBef>
            </a:pPr>
            <a:r>
              <a:rPr b="0" lang="en-US" sz="2400" spc="-1" strike="noStrike">
                <a:latin typeface="Times New Roman"/>
              </a:rPr>
              <a:t>σπ</a:t>
            </a:r>
            <a:r>
              <a:rPr b="0" lang="en-US" sz="2400" spc="-1" strike="noStrike">
                <a:latin typeface="Times New Roman"/>
                <a:ea typeface="ＭＳ Ｐゴシック"/>
              </a:rPr>
              <a:t>ίν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81" name="CustomShape 12"/>
          <p:cNvSpPr/>
          <p:nvPr/>
        </p:nvSpPr>
        <p:spPr>
          <a:xfrm>
            <a:off x="6131880" y="6270120"/>
            <a:ext cx="2939760" cy="459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  <a:spcBef>
                <a:spcPts val="1500"/>
              </a:spcBef>
            </a:pPr>
            <a:r>
              <a:rPr b="0" lang="en-US" sz="2400" spc="-1" strike="noStrike">
                <a:solidFill>
                  <a:srgbClr val="0000ff"/>
                </a:solidFill>
                <a:latin typeface="Times New Roman"/>
              </a:rPr>
              <a:t>αντι</a:t>
            </a:r>
            <a:r>
              <a:rPr b="0" lang="en-US" sz="2400" spc="-1" strike="noStrike">
                <a:latin typeface="Times New Roman"/>
              </a:rPr>
              <a:t>-νετρ</a:t>
            </a:r>
            <a:r>
              <a:rPr b="0" lang="en-US" sz="2400" spc="-1" strike="noStrike">
                <a:latin typeface="Times New Roman"/>
                <a:ea typeface="ＭＳ Ｐゴシック"/>
              </a:rPr>
              <a:t>ίνο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82" name="Line 13"/>
          <p:cNvSpPr/>
          <p:nvPr/>
        </p:nvSpPr>
        <p:spPr>
          <a:xfrm>
            <a:off x="5074200" y="687600"/>
            <a:ext cx="228600" cy="0"/>
          </a:xfrm>
          <a:prstGeom prst="line">
            <a:avLst/>
          </a:prstGeom>
          <a:ln w="54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TextShape 1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Σήμερα 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10" name="TextShape 2"/>
          <p:cNvSpPr txBox="1"/>
          <p:nvPr/>
        </p:nvSpPr>
        <p:spPr>
          <a:xfrm>
            <a:off x="300600" y="698400"/>
            <a:ext cx="9601200" cy="6177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β-διάσπαση - </a:t>
            </a:r>
            <a:r>
              <a:rPr b="0" lang="en-GB" sz="2600" spc="-1" strike="noStrike">
                <a:solidFill>
                  <a:srgbClr val="ff0000"/>
                </a:solidFill>
                <a:latin typeface="DejaVu Sans"/>
              </a:rPr>
              <a:t>διατήρηση σπίν, parity,  επιτρεπτές και απαγορευμένες διασπάσεις</a:t>
            </a:r>
            <a:endParaRPr b="0" lang="en-GB" sz="26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Βιβλίο C&amp;G: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Κεφ. 4, παρ. 4.6., 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Κεφ. 2, παρ. 2.4-2.6 (σελ. 31-35),</a:t>
            </a:r>
            <a:r>
              <a:rPr b="0" lang="en-GB" sz="2200" spc="-1" strike="noStrike">
                <a:latin typeface="Bitstream Vera Sans"/>
              </a:rPr>
              <a:t>  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Κεφ. 12, παρ. 12.1,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παρ 12.6 (σελ. 194-195)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Βιβλίο Χ. Ελευθεριάδη: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κεφ. 5, παρ. 5.4.1-5.4.7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Σημειώσεις Πυρηνικής στην ιστοσελίδα: 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Κεφ. 5, παρ. 5.2, 5.2.1 – 5.2.3,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και ειδικά για σήμερα σελ. 40-41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latin typeface="Bitstream Vera Sans"/>
              </a:rPr>
              <a:t>Ιστοσελίδα: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Ιστότοπος στο “Βιβλία” στο e-learning του μαθήματος</a:t>
            </a:r>
            <a:r>
              <a:rPr b="0" lang="en-GB" sz="2200" spc="-1" strike="noStrike">
                <a:latin typeface="Bitstream Vera Sans"/>
              </a:rPr>
              <a:t> </a:t>
            </a:r>
            <a:endParaRPr b="0" lang="en-GB" sz="2200" spc="-1" strike="noStrike">
              <a:latin typeface="Bitstream Vera Sans"/>
            </a:endParaRPr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CustomShape 1"/>
          <p:cNvSpPr/>
          <p:nvPr/>
        </p:nvSpPr>
        <p:spPr>
          <a:xfrm>
            <a:off x="288000" y="72720"/>
            <a:ext cx="9601200" cy="6850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00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3200" spc="-1" strike="noStrike">
                <a:latin typeface="Calibri"/>
              </a:rPr>
              <a:t>γ) Parity #3: νετρίνο (</a:t>
            </a:r>
            <a:r>
              <a:rPr b="0" lang="el-GR" sz="3200" spc="-1" strike="noStrike">
                <a:solidFill>
                  <a:srgbClr val="ff0000"/>
                </a:solidFill>
                <a:latin typeface="Calibri"/>
              </a:rPr>
              <a:t>ν</a:t>
            </a:r>
            <a:r>
              <a:rPr b="0" lang="el-GR" sz="3200" spc="-1" strike="noStrike">
                <a:latin typeface="Calibri"/>
              </a:rPr>
              <a:t>) και αντινετρίνο (</a:t>
            </a:r>
            <a:r>
              <a:rPr b="0" lang="el-GR" sz="3200" spc="-1" strike="noStrike">
                <a:solidFill>
                  <a:srgbClr val="ff0000"/>
                </a:solidFill>
                <a:latin typeface="Calibri"/>
              </a:rPr>
              <a:t>ν</a:t>
            </a:r>
            <a:r>
              <a:rPr b="0" lang="el-GR" sz="3200" spc="-1" strike="noStrike">
                <a:latin typeface="Calibri"/>
              </a:rPr>
              <a:t>)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384" name="CustomShape 2"/>
          <p:cNvSpPr/>
          <p:nvPr/>
        </p:nvSpPr>
        <p:spPr>
          <a:xfrm>
            <a:off x="156240" y="707400"/>
            <a:ext cx="5150160" cy="7678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/>
            <a:r>
              <a:rPr b="1" lang="el-GR" sz="2210" spc="-1" strike="noStrike">
                <a:solidFill>
                  <a:srgbClr val="0000ff"/>
                </a:solidFill>
                <a:latin typeface="Bitstream Vera Sans"/>
              </a:rPr>
              <a:t>Μετασχηματισμός </a:t>
            </a:r>
            <a:r>
              <a:rPr b="1" lang="en-US" sz="2210" spc="-1" strike="noStrike">
                <a:solidFill>
                  <a:srgbClr val="0000ff"/>
                </a:solidFill>
                <a:latin typeface="Bitstream Vera Sans"/>
              </a:rPr>
              <a:t>Parity (P): αντιστροφή του χώρου</a:t>
            </a:r>
            <a:endParaRPr b="0" lang="en-GB" sz="2210" spc="-1" strike="noStrike">
              <a:latin typeface="Bitstream Vera Sans"/>
            </a:endParaRPr>
          </a:p>
        </p:txBody>
      </p:sp>
      <p:sp>
        <p:nvSpPr>
          <p:cNvPr id="385" name="TextShape 3"/>
          <p:cNvSpPr txBox="1"/>
          <p:nvPr/>
        </p:nvSpPr>
        <p:spPr>
          <a:xfrm>
            <a:off x="59400" y="2683800"/>
            <a:ext cx="7713000" cy="42483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100" spc="-1" strike="noStrike">
                <a:solidFill>
                  <a:srgbClr val="ff0000"/>
                </a:solidFill>
                <a:latin typeface="Bitstream Vera Sans"/>
              </a:rPr>
              <a:t>Η β-διάσπαση</a:t>
            </a:r>
            <a:r>
              <a:rPr b="0" lang="en-GB" sz="2100" spc="-1" strike="noStrike">
                <a:latin typeface="Bitstream Vera Sans"/>
              </a:rPr>
              <a:t>, έχοντας είτε μόνο νετρίνα (στις διασπάσειςβ+) , είτε μόνο αντινετρίνα (στις β-),  </a:t>
            </a:r>
            <a:r>
              <a:rPr b="0" lang="en-GB" sz="2100" spc="-1" strike="noStrike">
                <a:solidFill>
                  <a:srgbClr val="ff0000"/>
                </a:solidFill>
                <a:latin typeface="Bitstream Vera Sans"/>
              </a:rPr>
              <a:t>παραβιάζει τη συμμετρία της Parity</a:t>
            </a:r>
            <a:r>
              <a:rPr b="0" lang="en-GB" sz="2100" spc="-1" strike="noStrike">
                <a:latin typeface="Bitstream Vera Sans"/>
              </a:rPr>
              <a:t>, αφού υπάρχει διαφορετική συμπεριφορά του νετρίνο και αντινετρίνο:</a:t>
            </a:r>
            <a:endParaRPr b="0" lang="en-GB" sz="2100" spc="-1" strike="noStrike">
              <a:latin typeface="Bitstream Vera Sans"/>
            </a:endParaRPr>
          </a:p>
          <a:p>
            <a:r>
              <a:rPr b="0" lang="en-GB" sz="21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100" spc="-1" strike="noStrike">
                <a:solidFill>
                  <a:srgbClr val="0000ff"/>
                </a:solidFill>
                <a:latin typeface="Bitstream Vera Sans"/>
              </a:rPr>
              <a:t>Σε αντιστροφή του χώρου, το νετρίνο γίνεται </a:t>
            </a:r>
            <a:r>
              <a:rPr b="0" lang="en-GB" sz="21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1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100" spc="-1" strike="noStrike">
                <a:solidFill>
                  <a:srgbClr val="0000ff"/>
                </a:solidFill>
                <a:latin typeface="Bitstream Vera Sans"/>
              </a:rPr>
              <a:t>αντινετρίνο, αλλά το σπίν δεν αλλάζει φορά. </a:t>
            </a:r>
            <a:endParaRPr b="0" lang="en-GB" sz="2100" spc="-1" strike="noStrike">
              <a:latin typeface="Bitstream Vera Sans"/>
            </a:endParaRPr>
          </a:p>
          <a:p>
            <a:endParaRPr b="0" lang="en-GB" sz="2100" spc="-1" strike="noStrike">
              <a:latin typeface="Bitstream Vera Sans"/>
            </a:endParaRPr>
          </a:p>
          <a:p>
            <a:r>
              <a:rPr b="0" lang="en-GB" sz="2200" spc="-1" strike="noStrike">
                <a:latin typeface="Bitstream Vera Sans"/>
              </a:rPr>
              <a:t>Έτσι,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η αντιστροφή του χώρου δημιουργεί δεξιόστροφα νετρίνα και αριστερόστροφα αντι-νετρίνα. </a:t>
            </a:r>
            <a:r>
              <a:rPr b="0" lang="en-GB" sz="2200" spc="-1" strike="noStrike">
                <a:latin typeface="Bitstream Vera Sans"/>
              </a:rPr>
              <a:t>  </a:t>
            </a:r>
            <a:r>
              <a:rPr b="1" lang="en-GB" sz="2200" spc="-1" strike="noStrike">
                <a:latin typeface="Bitstream Vera Sans"/>
              </a:rPr>
              <a:t>Κάτι που όμως ΔΕΝ παρατηρείται</a:t>
            </a:r>
            <a:r>
              <a:rPr b="0" lang="en-GB" sz="2200" spc="-1" strike="noStrike">
                <a:latin typeface="Bitstream Vera Sans"/>
              </a:rPr>
              <a:t>,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latin typeface="Bitstream Vera Sans"/>
              </a:rPr>
              <a:t>οπότε </a:t>
            </a:r>
            <a:r>
              <a:rPr b="1" i="1" lang="en-GB" sz="2200" spc="-1" strike="noStrike">
                <a:latin typeface="Bitstream Vera Sans"/>
              </a:rPr>
              <a:t>η φύση</a:t>
            </a:r>
            <a:r>
              <a:rPr b="0" lang="en-GB" sz="2200" spc="-1" strike="noStrike">
                <a:latin typeface="Bitstream Vera Sans"/>
              </a:rPr>
              <a:t> (όσον αφορά τις β-διασπάσεις) </a:t>
            </a:r>
            <a:r>
              <a:rPr b="1" i="1" lang="en-GB" sz="2200" spc="-1" strike="noStrike">
                <a:latin typeface="Bitstream Vera Sans"/>
              </a:rPr>
              <a:t>δεν θεωρεί την Parity “καλή συμμετρία”, οπότε λέμε ότι “παραβιάζει την Parity“</a:t>
            </a:r>
            <a:endParaRPr b="0" lang="en-GB" sz="2200" spc="-1" strike="noStrike">
              <a:latin typeface="Bitstream Vera Sans"/>
            </a:endParaRPr>
          </a:p>
        </p:txBody>
      </p:sp>
      <p:pic>
        <p:nvPicPr>
          <p:cNvPr id="386" name="" descr=""/>
          <p:cNvPicPr/>
          <p:nvPr/>
        </p:nvPicPr>
        <p:blipFill>
          <a:blip r:embed="rId1"/>
          <a:stretch/>
        </p:blipFill>
        <p:spPr>
          <a:xfrm>
            <a:off x="7630560" y="3556080"/>
            <a:ext cx="2449440" cy="2387520"/>
          </a:xfrm>
          <a:prstGeom prst="rect">
            <a:avLst/>
          </a:prstGeom>
          <a:ln>
            <a:noFill/>
          </a:ln>
        </p:spPr>
      </p:pic>
      <p:pic>
        <p:nvPicPr>
          <p:cNvPr id="387" name="" descr=""/>
          <p:cNvPicPr/>
          <p:nvPr/>
        </p:nvPicPr>
        <p:blipFill>
          <a:blip r:embed="rId2"/>
          <a:stretch/>
        </p:blipFill>
        <p:spPr>
          <a:xfrm>
            <a:off x="734760" y="1545480"/>
            <a:ext cx="2692440" cy="1176120"/>
          </a:xfrm>
          <a:prstGeom prst="rect">
            <a:avLst/>
          </a:prstGeom>
          <a:ln>
            <a:noFill/>
          </a:ln>
        </p:spPr>
      </p:pic>
      <p:pic>
        <p:nvPicPr>
          <p:cNvPr id="388" name="" descr=""/>
          <p:cNvPicPr/>
          <p:nvPr/>
        </p:nvPicPr>
        <p:blipFill>
          <a:blip r:embed="rId3"/>
          <a:stretch/>
        </p:blipFill>
        <p:spPr>
          <a:xfrm>
            <a:off x="7242480" y="808560"/>
            <a:ext cx="2508120" cy="2260440"/>
          </a:xfrm>
          <a:prstGeom prst="rect">
            <a:avLst/>
          </a:prstGeom>
          <a:ln>
            <a:noFill/>
          </a:ln>
        </p:spPr>
      </p:pic>
      <p:sp>
        <p:nvSpPr>
          <p:cNvPr id="389" name="Line 4"/>
          <p:cNvSpPr/>
          <p:nvPr/>
        </p:nvSpPr>
        <p:spPr>
          <a:xfrm>
            <a:off x="9187200" y="264240"/>
            <a:ext cx="228600" cy="0"/>
          </a:xfrm>
          <a:prstGeom prst="line">
            <a:avLst/>
          </a:prstGeom>
          <a:ln w="54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TextShape 1"/>
          <p:cNvSpPr txBox="1"/>
          <p:nvPr/>
        </p:nvSpPr>
        <p:spPr>
          <a:xfrm>
            <a:off x="504000" y="2441160"/>
            <a:ext cx="9071640" cy="1879560"/>
          </a:xfrm>
          <a:prstGeom prst="rect">
            <a:avLst/>
          </a:prstGeom>
          <a:noFill/>
          <a:ln w="54720">
            <a:solidFill>
              <a:srgbClr val="666699"/>
            </a:solidFill>
            <a:round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β-διασπάδεις</a:t>
            </a:r>
            <a:br/>
            <a:r>
              <a:rPr b="0" lang="en-GB" sz="4400" spc="-1" strike="noStrike">
                <a:latin typeface="Arial"/>
              </a:rPr>
              <a:t>Κανόνες επιλογής για </a:t>
            </a:r>
            <a:br/>
            <a:r>
              <a:rPr b="0" lang="en-GB" sz="4400" spc="-1" strike="noStrike">
                <a:latin typeface="Arial"/>
              </a:rPr>
              <a:t>Σπιν και Πάριτυ</a:t>
            </a:r>
            <a:endParaRPr b="0" lang="en-GB" sz="4400" spc="-1" strike="noStrike">
              <a:latin typeface="Arial"/>
            </a:endParaRPr>
          </a:p>
        </p:txBody>
      </p: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CustomShape 1"/>
          <p:cNvSpPr/>
          <p:nvPr/>
        </p:nvSpPr>
        <p:spPr>
          <a:xfrm>
            <a:off x="264600" y="1828800"/>
            <a:ext cx="9565200" cy="274320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92" name="TextShape 2"/>
          <p:cNvSpPr txBox="1"/>
          <p:nvPr/>
        </p:nvSpPr>
        <p:spPr>
          <a:xfrm>
            <a:off x="237240" y="-19080"/>
            <a:ext cx="9592560" cy="6993360"/>
          </a:xfrm>
          <a:prstGeom prst="rect">
            <a:avLst/>
          </a:prstGeom>
          <a:noFill/>
          <a:ln w="54720">
            <a:solidFill>
              <a:srgbClr val="666699"/>
            </a:solidFill>
            <a:round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latin typeface="Bitstream Vera Sans"/>
              </a:rPr>
              <a:t>Τα προηγούμενα ήταν μια εισαγωγή για τους επιπλέον κανόνες για τη β-διάσπαση που αφορούν το σπιν και την ομοτιμία (πάριτυ) των πυρήνων.</a:t>
            </a:r>
            <a:br/>
            <a:br/>
            <a:r>
              <a:rPr b="0" lang="en-GB" sz="3200" spc="-1" strike="noStrike">
                <a:solidFill>
                  <a:srgbClr val="0000ff"/>
                </a:solidFill>
                <a:latin typeface="Bitstream Vera Sans"/>
              </a:rPr>
              <a:t>Κανόνας: </a:t>
            </a:r>
            <a:br/>
            <a:r>
              <a:rPr b="1" lang="en-GB" sz="3200" spc="-1" strike="noStrike">
                <a:solidFill>
                  <a:srgbClr val="0000ff"/>
                </a:solidFill>
                <a:latin typeface="Bitstream Vera Sans"/>
              </a:rPr>
              <a:t>Διατήρηση</a:t>
            </a:r>
            <a:r>
              <a:rPr b="0" lang="en-GB" sz="3200" spc="-1" strike="noStrike">
                <a:solidFill>
                  <a:srgbClr val="0000ff"/>
                </a:solidFill>
                <a:latin typeface="Bitstream Vera Sans"/>
              </a:rPr>
              <a:t> του </a:t>
            </a:r>
            <a:r>
              <a:rPr b="1" lang="en-GB" sz="3200" spc="-1" strike="noStrike">
                <a:solidFill>
                  <a:srgbClr val="0000ff"/>
                </a:solidFill>
                <a:latin typeface="Bitstream Vera Sans"/>
              </a:rPr>
              <a:t>ολικού σπίν</a:t>
            </a:r>
            <a:r>
              <a:rPr b="0" lang="en-GB" sz="3200" spc="-1" strike="noStrike">
                <a:solidFill>
                  <a:srgbClr val="0000ff"/>
                </a:solidFill>
                <a:latin typeface="Bitstream Vera Sans"/>
              </a:rPr>
              <a:t> μεταξύ αρχικής και τελικής κατάστασης. Όσο μικρότερη η </a:t>
            </a:r>
            <a:r>
              <a:rPr b="1" lang="en-GB" sz="3200" spc="-1" strike="noStrike">
                <a:solidFill>
                  <a:srgbClr val="0000ff"/>
                </a:solidFill>
                <a:latin typeface="Bitstream Vera Sans"/>
              </a:rPr>
              <a:t>τροχιακή στροφορμή του συστήματος ηλεκτρόνιο-νετρίνο</a:t>
            </a:r>
            <a:r>
              <a:rPr b="0" lang="en-GB" sz="3200" spc="-1" strike="noStrike">
                <a:solidFill>
                  <a:srgbClr val="0000ff"/>
                </a:solidFill>
                <a:latin typeface="Bitstream Vera Sans"/>
              </a:rPr>
              <a:t>, τόσο πιό εύκολα γίνεται η διάσπαση</a:t>
            </a:r>
            <a:br/>
            <a:br/>
            <a:r>
              <a:rPr b="0" lang="en-GB" sz="3200" spc="-1" strike="noStrike">
                <a:solidFill>
                  <a:srgbClr val="0000ff"/>
                </a:solidFill>
                <a:latin typeface="Bitstream Vera Sans"/>
              </a:rPr>
              <a:t>β-διάσπαση:</a:t>
            </a:r>
            <a:br/>
            <a:r>
              <a:rPr b="0" lang="en-GB" sz="3200" spc="-1" strike="noStrike">
                <a:solidFill>
                  <a:srgbClr val="ff0000"/>
                </a:solidFill>
                <a:latin typeface="Bitstream Vera Sans"/>
              </a:rPr>
              <a:t>”Επιτρεπτές” &amp; “απαγορρευμένες”</a:t>
            </a:r>
            <a:r>
              <a:rPr b="0" lang="en-GB" sz="3200" spc="-1" strike="noStrike">
                <a:solidFill>
                  <a:srgbClr val="0000ff"/>
                </a:solidFill>
                <a:latin typeface="Bitstream Vera Sans"/>
              </a:rPr>
              <a:t> διασπάσεις</a:t>
            </a:r>
            <a:br/>
            <a:br/>
            <a:r>
              <a:rPr b="0" lang="en-GB" sz="3200" spc="-1" strike="noStrike">
                <a:solidFill>
                  <a:srgbClr val="0000ff"/>
                </a:solidFill>
                <a:latin typeface="Bitstream Vera Sans"/>
              </a:rPr>
              <a:t>Επιτρεπτές: </a:t>
            </a:r>
            <a:r>
              <a:rPr b="0" lang="en-GB" sz="3200" spc="-1" strike="noStrike">
                <a:solidFill>
                  <a:srgbClr val="ff0000"/>
                </a:solidFill>
                <a:latin typeface="Bitstream Vera Sans"/>
              </a:rPr>
              <a:t>Fermi</a:t>
            </a:r>
            <a:r>
              <a:rPr b="0" lang="en-GB" sz="3200" spc="-1" strike="noStrike">
                <a:solidFill>
                  <a:srgbClr val="0000ff"/>
                </a:solidFill>
                <a:latin typeface="Bitstream Vera Sans"/>
              </a:rPr>
              <a:t> ή </a:t>
            </a:r>
            <a:r>
              <a:rPr b="0" lang="en-GB" sz="3200" spc="-1" strike="noStrike">
                <a:solidFill>
                  <a:srgbClr val="ff0000"/>
                </a:solidFill>
                <a:latin typeface="Bitstream Vera Sans"/>
              </a:rPr>
              <a:t>Gamow-Teller</a:t>
            </a:r>
            <a:endParaRPr b="0" lang="en-GB" sz="3200" spc="-1" strike="noStrike">
              <a:latin typeface="Bitstream Vera Sans"/>
            </a:endParaRPr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TextShape 1"/>
          <p:cNvSpPr txBox="1"/>
          <p:nvPr/>
        </p:nvSpPr>
        <p:spPr>
          <a:xfrm>
            <a:off x="504000" y="131760"/>
            <a:ext cx="9325800" cy="160092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β-διασπάσεις: “Επιτρεπτές” και “απαγορευμένες” </a:t>
            </a:r>
            <a:br/>
            <a:r>
              <a:rPr b="0" lang="en-GB" sz="3600" spc="-1" strike="noStrike">
                <a:latin typeface="Bitstream Vera Sans"/>
              </a:rPr>
              <a:t>ως προς τη διατήρηση της στροφορμής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394" name="TextShape 2"/>
          <p:cNvSpPr txBox="1"/>
          <p:nvPr/>
        </p:nvSpPr>
        <p:spPr>
          <a:xfrm>
            <a:off x="504000" y="1972800"/>
            <a:ext cx="9071640" cy="503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r>
              <a:rPr b="0" lang="en-GB" sz="2400" spc="-1" strike="noStrike">
                <a:latin typeface="Bitstream Vera Sans"/>
                <a:ea typeface="Bitstream Vera Sans"/>
              </a:rPr>
              <a:t>Οι αποδιεγέρσεις β κατηγοριοποιούνται σε  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“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επιτρεπτές”</a:t>
            </a:r>
            <a:r>
              <a:rPr b="0" lang="en-GB" sz="2400" spc="-1" strike="noStrike">
                <a:latin typeface="Bitstream Vera Sans"/>
                <a:ea typeface="Bitstream Vera Sans"/>
              </a:rPr>
              <a:t> ή “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  <a:ea typeface="Bitstream Vera Sans"/>
              </a:rPr>
              <a:t>απαγορευμένες”</a:t>
            </a:r>
            <a:r>
              <a:rPr b="0" lang="en-GB" sz="2400" spc="-1" strike="noStrike">
                <a:latin typeface="Bitstream Vera Sans"/>
                <a:ea typeface="Bitstream Vera Sans"/>
              </a:rPr>
              <a:t> όσον αφορά τη διατήρηση του σπίν κατά τη διάσπαση: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“</a:t>
            </a:r>
            <a:r>
              <a:rPr b="1" lang="en-GB" sz="24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Επιτρεπτές”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 σημαίνει ότι έχουν πολύ μεγαλύτερη πιθανότητα να γίνουν</a:t>
            </a:r>
            <a:r>
              <a:rPr b="0" lang="en-GB" sz="2400" spc="-1" strike="noStrike">
                <a:latin typeface="Bitstream Vera Sans"/>
                <a:ea typeface="Bitstream Vera Sans"/>
              </a:rPr>
              <a:t>, σε σχέση με άλλες που είναι πιό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  <a:ea typeface="Bitstream Vera Sans"/>
              </a:rPr>
              <a:t>σπάνιες και λέγονται </a:t>
            </a:r>
            <a:r>
              <a:rPr b="1" lang="en-GB" sz="2400" spc="-1" strike="noStrike">
                <a:solidFill>
                  <a:srgbClr val="ff0000"/>
                </a:solidFill>
                <a:latin typeface="Bitstream Vera Sans"/>
                <a:ea typeface="Bitstream Vera Sans"/>
              </a:rPr>
              <a:t>“απαγορευμένες”</a:t>
            </a:r>
            <a:r>
              <a:rPr b="0" lang="en-GB" sz="2400" spc="-1" strike="noStrike">
                <a:latin typeface="Bitstream Vera Sans"/>
                <a:ea typeface="Bitstream Vera Sans"/>
              </a:rPr>
              <a:t>.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  <a:ea typeface="Bitstream Vera Sans"/>
              </a:rPr>
              <a:t>Όσο μεγαλύτερου βαθμού “απαγόρευση” έχει μια διάσπαση, τόσο πιό σπάνιο είναι να γίνει. </a:t>
            </a:r>
            <a:endParaRPr b="0" lang="en-GB" sz="2400" spc="-1" strike="noStrike">
              <a:latin typeface="Bitstream Vera Sans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Διατήρηση στροφορμής (σπιν)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396" name="TextShape 2"/>
          <p:cNvSpPr txBox="1"/>
          <p:nvPr/>
        </p:nvSpPr>
        <p:spPr>
          <a:xfrm>
            <a:off x="504000" y="914400"/>
            <a:ext cx="9071640" cy="6078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r>
              <a:rPr b="0" lang="en-GB" sz="2400" spc="-1" strike="noStrike">
                <a:latin typeface="Bitstream Vera Sans"/>
              </a:rPr>
              <a:t>Γενικά, με διατήρηση του σπίν, γράφουμε για τη β-διάσπαση:</a:t>
            </a:r>
            <a:endParaRPr b="0" lang="en-GB" sz="2400" spc="-1" strike="noStrike">
              <a:latin typeface="Bitstream Vera Sans"/>
            </a:endParaRPr>
          </a:p>
          <a:p>
            <a:pPr algn="ctr">
              <a:spcAft>
                <a:spcPts val="1417"/>
              </a:spcAft>
            </a:pP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Όπου: 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     </a:t>
            </a:r>
            <a:r>
              <a:rPr b="0" lang="en-GB" sz="2400" spc="-1" strike="noStrike">
                <a:latin typeface="Bitstream Vera Sans"/>
              </a:rPr>
              <a:t>και       είναι το 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ολικό σπίν του αρχικού και του τελικού πυρήνα</a:t>
            </a:r>
            <a:r>
              <a:rPr b="0" lang="en-GB" sz="2400" spc="-1" strike="noStrike">
                <a:latin typeface="Bitstream Vera Sans"/>
              </a:rPr>
              <a:t>, αντίστοιχα, </a:t>
            </a:r>
            <a:endParaRPr b="0" lang="en-GB" sz="2400" spc="-1" strike="noStrike">
              <a:latin typeface="Bitstream Vera Sans"/>
            </a:endParaRPr>
          </a:p>
          <a:p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       </a:t>
            </a:r>
            <a:r>
              <a:rPr b="0" lang="en-GB" sz="2400" spc="-1" strike="noStrike">
                <a:latin typeface="Bitstream Vera Sans"/>
              </a:rPr>
              <a:t>είναι το 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ολικό σπίν του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συστήματος ηλεκτρονίου-αντινετρίνο</a:t>
            </a:r>
            <a:r>
              <a:rPr b="0" lang="en-GB" sz="2400" spc="-1" strike="noStrike">
                <a:latin typeface="Bitstream Vera Sans"/>
              </a:rPr>
              <a:t> πού μπορεί να είναι </a:t>
            </a:r>
            <a:r>
              <a:rPr b="1" lang="en-GB" sz="2400" spc="-1" strike="noStrike">
                <a:latin typeface="Bitstream Vera Sans"/>
              </a:rPr>
              <a:t>0 ή 1</a:t>
            </a:r>
            <a:r>
              <a:rPr b="0" lang="en-GB" sz="2400" spc="-1" strike="noStrike">
                <a:latin typeface="Bitstream Vera Sans"/>
              </a:rPr>
              <a:t> 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(αφού συνδυάζω το ηλεκτρόνιο και το αντινετρίνο  που έχουν σπίν 1/2 το καθένα), και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 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      </a:t>
            </a:r>
            <a:r>
              <a:rPr b="0" lang="en-GB" sz="2400" spc="-1" strike="noStrike">
                <a:latin typeface="Bitstream Vera Sans"/>
              </a:rPr>
              <a:t>είναι η 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σχετική στροφορμή ηλεκτρονίου-αντινετρίνο</a:t>
            </a:r>
            <a:r>
              <a:rPr b="0" lang="en-GB" sz="2400" spc="-1" strike="noStrike">
                <a:latin typeface="Bitstream Vera Sans"/>
              </a:rPr>
              <a:t>.</a:t>
            </a:r>
            <a:endParaRPr b="0" lang="en-GB" sz="24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97" name="Formula 3"/>
              <p:cNvSpPr txBox="1"/>
              <p:nvPr/>
            </p:nvSpPr>
            <p:spPr>
              <a:xfrm>
                <a:off x="5179680" y="1396800"/>
                <a:ext cx="2788920" cy="6217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sSub>
                          <m:e>
                            <m:r>
                              <m:t xml:space="preserve">J</m:t>
                            </m:r>
                          </m:e>
                          <m:sub>
                            <m:r>
                              <m:t xml:space="preserve">i</m:t>
                            </m:r>
                          </m:sub>
                        </m:sSub>
                      </m:e>
                    </m:acc>
                    <m:r>
                      <m:t xml:space="preserve">=</m:t>
                    </m:r>
                    <m:acc>
                      <m:accPr>
                        <m:chr m:val="⃗"/>
                      </m:accPr>
                      <m:e>
                        <m:sSub>
                          <m:e>
                            <m:r>
                              <m:t xml:space="preserve">J</m:t>
                            </m:r>
                          </m:e>
                          <m:sub>
                            <m:r>
                              <m:t xml:space="preserve">f</m:t>
                            </m:r>
                          </m:sub>
                        </m:sSub>
                      </m:e>
                    </m:acc>
                    <m:r>
                      <m:t xml:space="preserve">+</m:t>
                    </m:r>
                    <m:acc>
                      <m:accPr>
                        <m:chr m:val="⃗"/>
                      </m:accPr>
                      <m:e>
                        <m:sSub>
                          <m:e>
                            <m:r>
                              <m:t xml:space="preserve">S</m:t>
                            </m:r>
                          </m:e>
                          <m:sub>
                            <m:r>
                              <m:t xml:space="preserve">ev</m:t>
                            </m:r>
                          </m:sub>
                        </m:sSub>
                      </m:e>
                    </m:acc>
                    <m:r>
                      <m:t xml:space="preserve">+</m:t>
                    </m:r>
                    <m:acc>
                      <m:accPr>
                        <m:chr m:val="⃗"/>
                      </m:accPr>
                      <m:e>
                        <m:sSub>
                          <m:e>
                            <m:r>
                              <m:t xml:space="preserve">l</m:t>
                            </m:r>
                          </m:e>
                          <m:sub>
                            <m:r>
                              <m:t xml:space="preserve">ev</m:t>
                            </m:r>
                          </m:sub>
                        </m:sSub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98" name="Formula 4"/>
              <p:cNvSpPr txBox="1"/>
              <p:nvPr/>
            </p:nvSpPr>
            <p:spPr>
              <a:xfrm>
                <a:off x="446400" y="2716200"/>
                <a:ext cx="530280" cy="5943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sSub>
                          <m:e>
                            <m:r>
                              <m:t xml:space="preserve">J</m:t>
                            </m:r>
                          </m:e>
                          <m:sub>
                            <m:r>
                              <m:t xml:space="preserve">i</m:t>
                            </m:r>
                          </m:sub>
                        </m:sSub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99" name="Formula 5"/>
              <p:cNvSpPr txBox="1"/>
              <p:nvPr/>
            </p:nvSpPr>
            <p:spPr>
              <a:xfrm>
                <a:off x="1526760" y="2716560"/>
                <a:ext cx="580680" cy="5943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sSub>
                          <m:e>
                            <m:r>
                              <m:t xml:space="preserve">J</m:t>
                            </m:r>
                          </m:e>
                          <m:sub>
                            <m:r>
                              <m:t xml:space="preserve">f</m:t>
                            </m:r>
                          </m:sub>
                        </m:sSub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00" name="Formula 6"/>
              <p:cNvSpPr txBox="1"/>
              <p:nvPr/>
            </p:nvSpPr>
            <p:spPr>
              <a:xfrm>
                <a:off x="444600" y="4114800"/>
                <a:ext cx="694800" cy="5943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sSub>
                          <m:e>
                            <m:r>
                              <m:t xml:space="preserve">S</m:t>
                            </m:r>
                          </m:e>
                          <m:sub>
                            <m:r>
                              <m:t xml:space="preserve">ev</m:t>
                            </m:r>
                          </m:sub>
                        </m:sSub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01" name="Formula 7"/>
              <p:cNvSpPr txBox="1"/>
              <p:nvPr/>
            </p:nvSpPr>
            <p:spPr>
              <a:xfrm>
                <a:off x="419400" y="6436800"/>
                <a:ext cx="567000" cy="5943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sSub>
                          <m:e>
                            <m:r>
                              <m:t xml:space="preserve">l</m:t>
                            </m:r>
                          </m:e>
                          <m:sub>
                            <m:r>
                              <m:t xml:space="preserve">ev</m:t>
                            </m:r>
                          </m:sub>
                        </m:sSub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02" name="Formula 8"/>
              <p:cNvSpPr txBox="1"/>
              <p:nvPr/>
            </p:nvSpPr>
            <p:spPr>
              <a:xfrm>
                <a:off x="2286000" y="1353240"/>
                <a:ext cx="2112120" cy="475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i</m:t>
                    </m:r>
                    <m:r>
                      <m:t xml:space="preserve">→</m:t>
                    </m:r>
                    <m:r>
                      <m:t xml:space="preserve">f</m:t>
                    </m:r>
                    <m:r>
                      <m:t xml:space="preserve">+</m:t>
                    </m:r>
                    <m:r>
                      <m:t xml:space="preserve">e</m:t>
                    </m:r>
                    <m:r>
                      <m:t xml:space="preserve">+</m:t>
                    </m:r>
                    <m:r>
                      <m:t xml:space="preserve">ν</m:t>
                    </m:r>
                  </m:oMath>
                </a14:m>
              </a:p>
            </p:txBody>
          </p:sp>
        </mc:Choice>
        <mc:Fallback/>
      </mc:AlternateContent>
      <p:sp>
        <p:nvSpPr>
          <p:cNvPr id="403" name="CustomShape 9"/>
          <p:cNvSpPr/>
          <p:nvPr/>
        </p:nvSpPr>
        <p:spPr>
          <a:xfrm>
            <a:off x="3411000" y="1362600"/>
            <a:ext cx="914400" cy="457200"/>
          </a:xfrm>
          <a:prstGeom prst="ellipse">
            <a:avLst/>
          </a:prstGeom>
          <a:noFill/>
          <a:ln w="3672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04" name="CustomShape 10"/>
          <p:cNvSpPr/>
          <p:nvPr/>
        </p:nvSpPr>
        <p:spPr>
          <a:xfrm>
            <a:off x="6596640" y="1272240"/>
            <a:ext cx="1636560" cy="894960"/>
          </a:xfrm>
          <a:prstGeom prst="ellipse">
            <a:avLst/>
          </a:prstGeom>
          <a:noFill/>
          <a:ln w="3672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05" name="Line 11"/>
          <p:cNvSpPr/>
          <p:nvPr/>
        </p:nvSpPr>
        <p:spPr>
          <a:xfrm flipV="1">
            <a:off x="4608000" y="1636200"/>
            <a:ext cx="421200" cy="12600"/>
          </a:xfrm>
          <a:prstGeom prst="line">
            <a:avLst/>
          </a:prstGeom>
          <a:ln w="91440">
            <a:solidFill>
              <a:srgbClr val="0000ff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CustomShape 1"/>
          <p:cNvSpPr/>
          <p:nvPr/>
        </p:nvSpPr>
        <p:spPr>
          <a:xfrm>
            <a:off x="264600" y="5221800"/>
            <a:ext cx="9601200" cy="9144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07" name="TextShape 2"/>
          <p:cNvSpPr txBox="1"/>
          <p:nvPr/>
        </p:nvSpPr>
        <p:spPr>
          <a:xfrm>
            <a:off x="504000" y="59400"/>
            <a:ext cx="9071640" cy="160092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Μεταβολή σπιν μεταξύ αρχικού και τελικού πυρήνα και σχετική τροχιακή στροφορμή ηλεκτρονίου-νετρίνο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408" name="TextShape 3"/>
          <p:cNvSpPr txBox="1"/>
          <p:nvPr/>
        </p:nvSpPr>
        <p:spPr>
          <a:xfrm>
            <a:off x="504000" y="1778400"/>
            <a:ext cx="9325800" cy="595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r>
              <a:rPr b="0" lang="en-GB" sz="2400" spc="-1" strike="noStrike">
                <a:latin typeface="Bitstream Vera Sans"/>
              </a:rPr>
              <a:t>Οπότε γράφουμε: </a:t>
            </a:r>
            <a:endParaRPr b="0" lang="en-GB" sz="2400" spc="-1" strike="noStrike">
              <a:latin typeface="Bitstream Vera Sans"/>
            </a:endParaRPr>
          </a:p>
          <a:p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όπου η μεταβολή        του σπιν (αρχικού πυρήνα  - τελικού) μπορεί να έχει μέτρο οποιαδήποτε τιμή μέσα στα όρια: </a:t>
            </a:r>
            <a:endParaRPr b="0" lang="en-GB" sz="2400" spc="-1" strike="noStrike">
              <a:latin typeface="Bitstream Vera Sans"/>
            </a:endParaRPr>
          </a:p>
          <a:p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και το ολικό σπίν ηλετρονίου-νετρίνο (καθένα με σπίν 1/2): </a:t>
            </a:r>
            <a:endParaRPr b="0" lang="en-GB" sz="2400" spc="-1" strike="noStrike">
              <a:latin typeface="Bitstream Vera Sans"/>
            </a:endParaRPr>
          </a:p>
          <a:p>
            <a:endParaRPr b="0" lang="en-GB" sz="2400" spc="-1" strike="noStrike">
              <a:latin typeface="Bitstream Vera Sans"/>
            </a:endParaRPr>
          </a:p>
          <a:p>
            <a:r>
              <a:rPr b="1" lang="en-GB" sz="2400" spc="-1" strike="noStrike">
                <a:latin typeface="Bitstream Vera Sans"/>
                <a:ea typeface="Bitstream Vera Sans"/>
              </a:rPr>
              <a:t>Όσο μικρότερο το        τόσο πιό εύκολα γίνεται η μετάβαση                      </a:t>
            </a:r>
            <a:r>
              <a:rPr b="0" lang="en-GB" sz="2400" spc="-1" strike="noStrike">
                <a:latin typeface="Bitstream Vera Sans"/>
                <a:ea typeface="Bitstream Vera Sans"/>
              </a:rPr>
              <a:t>(δηλ. τόσο πιό “επιτρεπτή” είναι).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Οπότε, από όλα τα ΔJ, το πιό πιθανό είναι αυτό με τη μικρότερη τιμή, δηλαδή το </a:t>
            </a:r>
            <a:endParaRPr b="0" lang="en-GB" sz="24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09" name="Formula 4"/>
              <p:cNvSpPr txBox="1"/>
              <p:nvPr/>
            </p:nvSpPr>
            <p:spPr>
              <a:xfrm>
                <a:off x="3236400" y="1742400"/>
                <a:ext cx="2743200" cy="5853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sSub>
                          <m:e>
                            <m:r>
                              <m:t xml:space="preserve">J</m:t>
                            </m:r>
                          </m:e>
                          <m:sub>
                            <m:r>
                              <m:t xml:space="preserve">i</m:t>
                            </m:r>
                          </m:sub>
                        </m:sSub>
                      </m:e>
                    </m:acc>
                    <m:r>
                      <m:t xml:space="preserve">−</m:t>
                    </m:r>
                    <m:acc>
                      <m:accPr>
                        <m:chr m:val="⃗"/>
                      </m:accPr>
                      <m:e>
                        <m:sSub>
                          <m:e>
                            <m:r>
                              <m:t xml:space="preserve">J</m:t>
                            </m:r>
                          </m:e>
                          <m:sub>
                            <m:r>
                              <m:t xml:space="preserve">f</m:t>
                            </m:r>
                          </m:sub>
                        </m:sSub>
                      </m:e>
                    </m:acc>
                    <m:r>
                      <m:t xml:space="preserve">=</m:t>
                    </m:r>
                    <m:acc>
                      <m:accPr>
                        <m:chr m:val="⃗"/>
                      </m:accPr>
                      <m:e>
                        <m:sSub>
                          <m:e>
                            <m:r>
                              <m:t xml:space="preserve">S</m:t>
                            </m:r>
                          </m:e>
                          <m:sub>
                            <m:r>
                              <m:t xml:space="preserve">ev</m:t>
                            </m:r>
                          </m:sub>
                        </m:sSub>
                      </m:e>
                    </m:acc>
                    <m:r>
                      <m:t xml:space="preserve">+</m:t>
                    </m:r>
                    <m:acc>
                      <m:accPr>
                        <m:chr m:val="⃗"/>
                      </m:accPr>
                      <m:e>
                        <m:sSub>
                          <m:e>
                            <m:r>
                              <m:t xml:space="preserve">l</m:t>
                            </m:r>
                          </m:e>
                          <m:sub>
                            <m:r>
                              <m:t xml:space="preserve">ev</m:t>
                            </m:r>
                          </m:sub>
                        </m:sSub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10" name="Formula 5"/>
              <p:cNvSpPr txBox="1"/>
              <p:nvPr/>
            </p:nvSpPr>
            <p:spPr>
              <a:xfrm>
                <a:off x="6978600" y="1687680"/>
                <a:ext cx="2743200" cy="7405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ΔJ</m:t>
                        </m:r>
                      </m:e>
                    </m:acc>
                    <m:r>
                      <m:t xml:space="preserve">=</m:t>
                    </m:r>
                    <m:acc>
                      <m:accPr>
                        <m:chr m:val="⃗"/>
                      </m:accPr>
                      <m:e>
                        <m:sSub>
                          <m:e>
                            <m:r>
                              <m:t xml:space="preserve">S</m:t>
                            </m:r>
                          </m:e>
                          <m:sub>
                            <m:r>
                              <m:t xml:space="preserve">ev</m:t>
                            </m:r>
                          </m:sub>
                        </m:sSub>
                      </m:e>
                    </m:acc>
                    <m:r>
                      <m:t xml:space="preserve">+</m:t>
                    </m:r>
                    <m:acc>
                      <m:accPr>
                        <m:chr m:val="⃗"/>
                      </m:accPr>
                      <m:e>
                        <m:sSub>
                          <m:e>
                            <m:r>
                              <m:t xml:space="preserve">l</m:t>
                            </m:r>
                          </m:e>
                          <m:sub>
                            <m:r>
                              <m:t xml:space="preserve">ev</m:t>
                            </m:r>
                          </m:sub>
                        </m:sSub>
                      </m:e>
                    </m:acc>
                  </m:oMath>
                </a14:m>
              </a:p>
            </p:txBody>
          </p:sp>
        </mc:Choice>
        <mc:Fallback/>
      </mc:AlternateContent>
      <p:sp>
        <p:nvSpPr>
          <p:cNvPr id="411" name="Line 6"/>
          <p:cNvSpPr/>
          <p:nvPr/>
        </p:nvSpPr>
        <p:spPr>
          <a:xfrm>
            <a:off x="6172200" y="2007000"/>
            <a:ext cx="685800" cy="0"/>
          </a:xfrm>
          <a:prstGeom prst="line">
            <a:avLst/>
          </a:prstGeom>
          <a:ln w="54720">
            <a:solidFill>
              <a:srgbClr val="0000ff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412" name="Formula 7"/>
              <p:cNvSpPr txBox="1"/>
              <p:nvPr/>
            </p:nvSpPr>
            <p:spPr>
              <a:xfrm>
                <a:off x="3092400" y="2584800"/>
                <a:ext cx="874440" cy="6451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ΔJ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13" name="Formula 8"/>
              <p:cNvSpPr txBox="1"/>
              <p:nvPr/>
            </p:nvSpPr>
            <p:spPr>
              <a:xfrm>
                <a:off x="3227760" y="3657600"/>
                <a:ext cx="3745800" cy="5266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</m:dPr>
                      <m:e>
                        <m:sSub>
                          <m:e>
                            <m:r>
                              <m:t xml:space="preserve">J</m:t>
                            </m:r>
                          </m:e>
                          <m:sub>
                            <m:r>
                              <m:t xml:space="preserve">i</m:t>
                            </m:r>
                          </m:sub>
                        </m:sSub>
                        <m:r>
                          <m:t xml:space="preserve">−</m:t>
                        </m:r>
                        <m:sSub>
                          <m:e>
                            <m:r>
                              <m:t xml:space="preserve">J</m:t>
                            </m:r>
                          </m:e>
                          <m:sub>
                            <m:r>
                              <m:t xml:space="preserve">f</m:t>
                            </m:r>
                          </m:sub>
                        </m:sSub>
                      </m:e>
                    </m:d>
                    <m:r>
                      <m:t xml:space="preserve">≤</m:t>
                    </m:r>
                    <m:r>
                      <m:t xml:space="preserve">ΔJ</m:t>
                    </m:r>
                    <m:r>
                      <m:t xml:space="preserve">≤</m:t>
                    </m:r>
                    <m:d>
                      <m:dPr>
                        <m:begChr m:val="|"/>
                        <m:endChr m:val="|"/>
                      </m:dPr>
                      <m:e>
                        <m:sSub>
                          <m:e>
                            <m:r>
                              <m:t xml:space="preserve">J</m:t>
                            </m:r>
                          </m:e>
                          <m:sub>
                            <m:r>
                              <m:t xml:space="preserve">i</m:t>
                            </m:r>
                          </m:sub>
                        </m:sSub>
                        <m:r>
                          <m:t xml:space="preserve">+</m:t>
                        </m:r>
                        <m:sSub>
                          <m:e>
                            <m:r>
                              <m:t xml:space="preserve">J</m:t>
                            </m:r>
                          </m:e>
                          <m:sub>
                            <m:r>
                              <m:t xml:space="preserve">f</m:t>
                            </m:r>
                          </m:sub>
                        </m:sSub>
                      </m:e>
                    </m:d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14" name="Formula 9"/>
              <p:cNvSpPr txBox="1"/>
              <p:nvPr/>
            </p:nvSpPr>
            <p:spPr>
              <a:xfrm>
                <a:off x="5029200" y="6483600"/>
                <a:ext cx="1828800" cy="5670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</m:dPr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sSub>
                              <m:e>
                                <m:r>
                                  <m:t xml:space="preserve">J</m:t>
                                </m:r>
                              </m:e>
                              <m:sub>
                                <m:r>
                                  <m:t xml:space="preserve">i</m:t>
                                </m:r>
                              </m:sub>
                            </m:sSub>
                            <m:r>
                              <m:t xml:space="preserve">−</m:t>
                            </m:r>
                            <m:sSub>
                              <m:e>
                                <m:r>
                                  <m:t xml:space="preserve">J</m:t>
                                </m:r>
                              </m:e>
                              <m:sub>
                                <m:r>
                                  <m:t xml:space="preserve">f</m:t>
                                </m:r>
                              </m:sub>
                            </m:sSub>
                          </m:e>
                        </m:d>
                      </m:e>
                    </m:d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15" name="Formula 10"/>
              <p:cNvSpPr txBox="1"/>
              <p:nvPr/>
            </p:nvSpPr>
            <p:spPr>
              <a:xfrm>
                <a:off x="3657600" y="5239440"/>
                <a:ext cx="685800" cy="7041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sSub>
                          <m:e>
                            <m:r>
                              <m:t xml:space="preserve">l</m:t>
                            </m:r>
                          </m:e>
                          <m:sub>
                            <m:r>
                              <m:t xml:space="preserve">ev</m:t>
                            </m:r>
                          </m:sub>
                        </m:sSub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16" name="Formula 11"/>
              <p:cNvSpPr txBox="1"/>
              <p:nvPr/>
            </p:nvSpPr>
            <p:spPr>
              <a:xfrm>
                <a:off x="1683000" y="4705200"/>
                <a:ext cx="6640200" cy="5256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</m:dPr>
                      <m:e>
                        <m:f>
                          <m:fPr>
                            <m:type m:val="lin"/>
                          </m:fPr>
                          <m:num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r>
                          <m:t xml:space="preserve">−</m:t>
                        </m:r>
                        <m:f>
                          <m:fPr>
                            <m:type m:val="lin"/>
                          </m:fPr>
                          <m:num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</m:e>
                    </m:d>
                    <m:r>
                      <m:t xml:space="preserve">≤</m:t>
                    </m:r>
                    <m:sSub>
                      <m:e>
                        <m:r>
                          <m:t xml:space="preserve">S</m:t>
                        </m:r>
                      </m:e>
                      <m:sub>
                        <m:r>
                          <m:t xml:space="preserve">eν</m:t>
                        </m:r>
                      </m:sub>
                    </m:sSub>
                    <m:r>
                      <m:t xml:space="preserve">≤</m:t>
                    </m:r>
                    <m:d>
                      <m:dPr>
                        <m:begChr m:val="|"/>
                        <m:endChr m:val="|"/>
                      </m:dPr>
                      <m:e>
                        <m:f>
                          <m:fPr>
                            <m:type m:val="lin"/>
                          </m:fPr>
                          <m:num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r>
                          <m:t xml:space="preserve">+</m:t>
                        </m:r>
                        <m:f>
                          <m:fPr>
                            <m:type m:val="lin"/>
                          </m:fPr>
                          <m:num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</m:e>
                    </m:d>
                    <m:r>
                      <m:t xml:space="preserve">→</m:t>
                    </m:r>
                    <m:sSub>
                      <m:e>
                        <m:r>
                          <m:t xml:space="preserve">S</m:t>
                        </m:r>
                      </m:e>
                      <m:sub>
                        <m:r>
                          <m:t xml:space="preserve">eν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0</m:t>
                    </m:r>
                    <m:r>
                      <m:t xml:space="preserve">ή</m:t>
                    </m:r>
                    <m:r>
                      <m:t xml:space="preserve">1</m:t>
                    </m:r>
                  </m:oMath>
                </a14:m>
              </a:p>
            </p:txBody>
          </p:sp>
        </mc:Choice>
        <mc:Fallback/>
      </mc:AlternateContent>
      <p:sp>
        <p:nvSpPr>
          <p:cNvPr id="417" name="CustomShape 12"/>
          <p:cNvSpPr/>
          <p:nvPr/>
        </p:nvSpPr>
        <p:spPr>
          <a:xfrm>
            <a:off x="3715200" y="5162400"/>
            <a:ext cx="592200" cy="1009800"/>
          </a:xfrm>
          <a:prstGeom prst="ellipse">
            <a:avLst/>
          </a:prstGeom>
          <a:noFill/>
          <a:ln w="7308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CustomShape 1"/>
          <p:cNvSpPr/>
          <p:nvPr/>
        </p:nvSpPr>
        <p:spPr>
          <a:xfrm>
            <a:off x="120600" y="1081800"/>
            <a:ext cx="9480600" cy="12168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19" name="CustomShape 2"/>
          <p:cNvSpPr/>
          <p:nvPr/>
        </p:nvSpPr>
        <p:spPr>
          <a:xfrm>
            <a:off x="84600" y="6229800"/>
            <a:ext cx="9937800" cy="9144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20" name="TextShape 3"/>
          <p:cNvSpPr txBox="1"/>
          <p:nvPr/>
        </p:nvSpPr>
        <p:spPr>
          <a:xfrm>
            <a:off x="192600" y="110880"/>
            <a:ext cx="9829800" cy="113796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Επιτρεπτές μεταπτώσεις: </a:t>
            </a:r>
            <a:br/>
            <a:r>
              <a:rPr b="0" lang="en-GB" sz="3200" spc="-1" strike="noStrike">
                <a:latin typeface="Bitstream Vera Sans"/>
              </a:rPr>
              <a:t>Fermi ή Gamow-Teller ανάλογα με S</a:t>
            </a:r>
            <a:r>
              <a:rPr b="0" lang="en-GB" sz="3200" spc="-1" strike="noStrike" baseline="-101000">
                <a:latin typeface="Bitstream Vera Sans"/>
              </a:rPr>
              <a:t>eν</a:t>
            </a:r>
            <a:r>
              <a:rPr b="0" lang="en-GB" sz="3200" spc="-1" strike="noStrike">
                <a:latin typeface="Bitstream Vera Sans"/>
              </a:rPr>
              <a:t> =0 ή 1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421" name="TextShape 4"/>
          <p:cNvSpPr txBox="1"/>
          <p:nvPr/>
        </p:nvSpPr>
        <p:spPr>
          <a:xfrm>
            <a:off x="167400" y="1327320"/>
            <a:ext cx="9855000" cy="595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r>
              <a:rPr b="1" lang="en-GB" sz="2400" spc="-1" strike="noStrike">
                <a:solidFill>
                  <a:srgbClr val="ff0000"/>
                </a:solidFill>
                <a:latin typeface="Bitstream Vera Sans"/>
              </a:rPr>
              <a:t>ΚΑΝΟΝΑΣ #1:</a:t>
            </a:r>
            <a:r>
              <a:rPr b="0" lang="en-GB" sz="2400" spc="-1" strike="noStrike">
                <a:latin typeface="Bitstream Vera Sans"/>
              </a:rPr>
              <a:t> </a:t>
            </a:r>
            <a:endParaRPr b="0" lang="en-GB" sz="2400" spc="-1" strike="noStrike">
              <a:latin typeface="Bitstream Vera Sans"/>
            </a:endParaRPr>
          </a:p>
          <a:p>
            <a:r>
              <a:rPr b="1" lang="en-GB" sz="2400" spc="-1" strike="noStrike">
                <a:latin typeface="Bitstream Vera Sans"/>
              </a:rPr>
              <a:t>Επιτρεπτές</a:t>
            </a:r>
            <a:r>
              <a:rPr b="0" lang="en-GB" sz="2400" spc="-1" strike="noStrike">
                <a:latin typeface="Bitstream Vera Sans"/>
              </a:rPr>
              <a:t> ονομάζονται μεταπτώσεις που έχουν 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Άν: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S</a:t>
            </a:r>
            <a:r>
              <a:rPr b="1" lang="en-GB" sz="2400" spc="-1" strike="noStrike" baseline="-101000">
                <a:solidFill>
                  <a:srgbClr val="0000ff"/>
                </a:solidFill>
                <a:latin typeface="Bitstream Vera Sans"/>
              </a:rPr>
              <a:t>eν</a:t>
            </a: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=0</a:t>
            </a:r>
            <a:r>
              <a:rPr b="0" lang="en-GB" sz="2400" spc="-1" strike="noStrike">
                <a:latin typeface="Bitstream Vera Sans"/>
              </a:rPr>
              <a:t> (που έχει μόνο έναν τρόπο να γίνει, Sz=0), τότε η β-διάσπαση/μετάπτωση λέγεται 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μετάπτωση Fermi</a:t>
            </a:r>
            <a:r>
              <a:rPr b="0" lang="en-GB" sz="2400" spc="-1" strike="noStrike">
                <a:latin typeface="Bitstream Vera Sans"/>
              </a:rPr>
              <a:t> .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S</a:t>
            </a:r>
            <a:r>
              <a:rPr b="1" lang="en-GB" sz="2400" spc="-1" strike="noStrike" baseline="-101000">
                <a:solidFill>
                  <a:srgbClr val="0000ff"/>
                </a:solidFill>
                <a:latin typeface="Bitstream Vera Sans"/>
              </a:rPr>
              <a:t>eν</a:t>
            </a: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=1</a:t>
            </a:r>
            <a:r>
              <a:rPr b="0" lang="en-GB" sz="2400" spc="-1" strike="noStrike">
                <a:latin typeface="Bitstream Vera Sans"/>
              </a:rPr>
              <a:t> (που έχει τρείς τρόπους να γίνει, έναν με Sz = +1, έναν με Sz = 0,  έναν με Sz = -1),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τότε η β-διάσπαση/μετάπτωση λέγεται 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μετάπτωση Gamow-Teller</a:t>
            </a:r>
            <a:r>
              <a:rPr b="0" lang="en-GB" sz="2400" spc="-1" strike="noStrike">
                <a:latin typeface="Bitstream Vera Sans"/>
              </a:rPr>
              <a:t>.  </a:t>
            </a:r>
            <a:endParaRPr b="0" lang="en-GB" sz="2400" spc="-1" strike="noStrike">
              <a:latin typeface="Bitstream Vera Sans"/>
            </a:endParaRPr>
          </a:p>
          <a:p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Οπότε αφού το σπίν διατηρείται, σύμφωνα με τα παραπάνω, 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το ΔJ στις επιτρεπτές β-διασπάσεις είναι 0 ή 1, όσο και το  S</a:t>
            </a:r>
            <a:r>
              <a:rPr b="0" lang="en-GB" sz="2400" spc="-1" strike="noStrike" baseline="-101000">
                <a:solidFill>
                  <a:srgbClr val="0000ff"/>
                </a:solidFill>
                <a:latin typeface="Bitstream Vera Sans"/>
              </a:rPr>
              <a:t>eν</a:t>
            </a:r>
            <a:r>
              <a:rPr b="0" lang="en-GB" sz="2400" spc="-1" strike="noStrike">
                <a:latin typeface="Bitstream Vera Sans"/>
              </a:rPr>
              <a:t>. </a:t>
            </a:r>
            <a:endParaRPr b="0" lang="en-GB" sz="24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22" name="Formula 5"/>
              <p:cNvSpPr txBox="1"/>
              <p:nvPr/>
            </p:nvSpPr>
            <p:spPr>
              <a:xfrm>
                <a:off x="8047080" y="1731600"/>
                <a:ext cx="1096920" cy="5670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sSub>
                          <m:e>
                            <m:r>
                              <m:t xml:space="preserve">l</m:t>
                            </m:r>
                          </m:e>
                          <m:sub>
                            <m:r>
                              <m:t xml:space="preserve">ev</m:t>
                            </m:r>
                          </m:sub>
                        </m:sSub>
                      </m:e>
                    </m:acc>
                    <m:r>
                      <m:t xml:space="preserve">=</m:t>
                    </m:r>
                    <m:r>
                      <m:t xml:space="preserve">0</m:t>
                    </m:r>
                  </m:oMath>
                </a14:m>
              </a:p>
            </p:txBody>
          </p:sp>
        </mc:Choice>
        <mc:Fallback/>
      </mc:AlternateContent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CustomShape 1"/>
          <p:cNvSpPr/>
          <p:nvPr/>
        </p:nvSpPr>
        <p:spPr>
          <a:xfrm>
            <a:off x="156600" y="5797800"/>
            <a:ext cx="9480600" cy="13842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24" name="CustomShape 2"/>
          <p:cNvSpPr/>
          <p:nvPr/>
        </p:nvSpPr>
        <p:spPr>
          <a:xfrm>
            <a:off x="7531200" y="216000"/>
            <a:ext cx="2514600" cy="9144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25" name="TextShape 3"/>
          <p:cNvSpPr txBox="1"/>
          <p:nvPr/>
        </p:nvSpPr>
        <p:spPr>
          <a:xfrm>
            <a:off x="504000" y="182160"/>
            <a:ext cx="7039800" cy="10674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Επιτρεπτές μεταπτώσεις: </a:t>
            </a:r>
            <a:br/>
            <a:r>
              <a:rPr b="0" lang="en-GB" sz="3600" spc="-1" strike="noStrike">
                <a:latin typeface="Bitstream Vera Sans"/>
              </a:rPr>
              <a:t>μεταβολή της partity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426" name="TextShape 4"/>
          <p:cNvSpPr txBox="1"/>
          <p:nvPr/>
        </p:nvSpPr>
        <p:spPr>
          <a:xfrm>
            <a:off x="228600" y="1238400"/>
            <a:ext cx="9601200" cy="595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r>
              <a:rPr b="0" lang="en-GB" sz="2400" spc="-1" strike="noStrike">
                <a:latin typeface="Bitstream Vera Sans"/>
                <a:ea typeface="Bitstream Vera Sans"/>
              </a:rPr>
              <a:t>Εκτός από το </a:t>
            </a:r>
            <a:r>
              <a:rPr b="0" lang="en-GB" sz="2400" spc="-1" strike="noStrike">
                <a:latin typeface="Bitstream Vera Sans"/>
                <a:ea typeface="Bitstream Vera Sans"/>
              </a:rPr>
              <a:t>σπιν, έχουμε να </a:t>
            </a:r>
            <a:r>
              <a:rPr b="0" lang="en-GB" sz="2400" spc="-1" strike="noStrike">
                <a:latin typeface="Bitstream Vera Sans"/>
                <a:ea typeface="Bitstream Vera Sans"/>
              </a:rPr>
              <a:t>σκεφτούμε και την </a:t>
            </a:r>
            <a:r>
              <a:rPr b="0" lang="en-GB" sz="2400" spc="-1" strike="noStrike">
                <a:latin typeface="Bitstream Vera Sans"/>
                <a:ea typeface="Bitstream Vera Sans"/>
              </a:rPr>
              <a:t>πάριτυ. </a:t>
            </a:r>
            <a:r>
              <a:rPr b="0" lang="en-GB" sz="2400" spc="-1" strike="noStrike">
                <a:latin typeface="Bitstream Vera Sans"/>
                <a:ea typeface="Bitstream Vera Sans"/>
              </a:rPr>
              <a:t>	</a:t>
            </a:r>
            <a:r>
              <a:rPr b="0" lang="en-GB" sz="2400" spc="-1" strike="noStrike">
                <a:latin typeface="Bitstream Vera Sans"/>
                <a:ea typeface="Bitstream Vera Sans"/>
              </a:rPr>
              <a:t>   Η </a:t>
            </a:r>
            <a:r>
              <a:rPr b="0" lang="en-GB" sz="2400" spc="-1" strike="noStrike">
                <a:latin typeface="Bitstream Vera Sans"/>
                <a:ea typeface="Bitstream Vera Sans"/>
              </a:rPr>
              <a:t>πάριτυ του </a:t>
            </a:r>
            <a:r>
              <a:rPr b="0" lang="en-GB" sz="2400" spc="-1" strike="noStrike">
                <a:latin typeface="Bitstream Vera Sans"/>
                <a:ea typeface="Bitstream Vera Sans"/>
              </a:rPr>
              <a:t>συστήματος </a:t>
            </a:r>
            <a:r>
              <a:rPr b="0" lang="en-GB" sz="2400" spc="-1" strike="noStrike">
                <a:latin typeface="Bitstream Vera Sans"/>
                <a:ea typeface="Bitstream Vera Sans"/>
              </a:rPr>
              <a:t>ηλεκτρονίου-</a:t>
            </a:r>
            <a:r>
              <a:rPr b="0" lang="en-GB" sz="2400" spc="-1" strike="noStrike">
                <a:latin typeface="Bitstream Vera Sans"/>
                <a:ea typeface="Bitstream Vera Sans"/>
              </a:rPr>
              <a:t>αντινετρίνο είναι: </a:t>
            </a:r>
            <a:endParaRPr b="0" lang="en-GB" sz="2400" spc="-1" strike="noStrike">
              <a:latin typeface="Bitstream Vera Sans"/>
            </a:endParaRPr>
          </a:p>
          <a:p>
            <a:endParaRPr b="0" lang="en-GB" sz="2400" spc="-1" strike="noStrike">
              <a:latin typeface="Bitstream Vera Sans"/>
            </a:endParaRPr>
          </a:p>
          <a:p>
            <a:endParaRPr b="0" lang="en-GB" sz="2400" spc="-1" strike="noStrike">
              <a:latin typeface="Bitstream Vera Sans"/>
            </a:endParaRPr>
          </a:p>
          <a:p>
            <a:r>
              <a:rPr b="1" lang="en-GB" sz="2400" spc="-1" strike="noStrike">
                <a:latin typeface="Bitstream Vera Sans"/>
                <a:ea typeface="Bitstream Vera Sans"/>
              </a:rPr>
              <a:t>Στις β-</a:t>
            </a:r>
            <a:r>
              <a:rPr b="1" lang="en-GB" sz="2400" spc="-1" strike="noStrike">
                <a:latin typeface="Bitstream Vera Sans"/>
                <a:ea typeface="Bitstream Vera Sans"/>
              </a:rPr>
              <a:t>διασπάσεις η </a:t>
            </a:r>
            <a:r>
              <a:rPr b="1" lang="en-GB" sz="2400" spc="-1" strike="noStrike">
                <a:latin typeface="Bitstream Vera Sans"/>
                <a:ea typeface="Bitstream Vera Sans"/>
              </a:rPr>
              <a:t>πάριτυ δεν </a:t>
            </a:r>
            <a:r>
              <a:rPr b="1" lang="en-GB" sz="2400" spc="-1" strike="noStrike">
                <a:latin typeface="Bitstream Vera Sans"/>
                <a:ea typeface="Bitstream Vera Sans"/>
              </a:rPr>
              <a:t>διατηρείται, και </a:t>
            </a:r>
            <a:r>
              <a:rPr b="1" lang="en-GB" sz="2400" spc="-1" strike="noStrike">
                <a:latin typeface="Bitstream Vera Sans"/>
                <a:ea typeface="Bitstream Vera Sans"/>
              </a:rPr>
              <a:t>μάλιστα η </a:t>
            </a:r>
            <a:r>
              <a:rPr b="1" lang="en-GB" sz="2400" spc="-1" strike="noStrike">
                <a:latin typeface="Bitstream Vera Sans"/>
                <a:ea typeface="Bitstream Vera Sans"/>
              </a:rPr>
              <a:t>πάριτυ αρχικής </a:t>
            </a:r>
            <a:r>
              <a:rPr b="1" lang="en-GB" sz="2400" spc="-1" strike="noStrike">
                <a:latin typeface="Bitstream Vera Sans"/>
                <a:ea typeface="Bitstream Vera Sans"/>
              </a:rPr>
              <a:t>(i) και τελικής </a:t>
            </a:r>
            <a:r>
              <a:rPr b="1" lang="en-GB" sz="2400" spc="-1" strike="noStrike">
                <a:latin typeface="Bitstream Vera Sans"/>
                <a:ea typeface="Bitstream Vera Sans"/>
              </a:rPr>
              <a:t>( f e ν) </a:t>
            </a:r>
            <a:r>
              <a:rPr b="1" lang="en-GB" sz="2400" spc="-1" strike="noStrike">
                <a:latin typeface="Bitstream Vera Sans"/>
                <a:ea typeface="Bitstream Vera Sans"/>
              </a:rPr>
              <a:t>κατάστασης </a:t>
            </a:r>
            <a:r>
              <a:rPr b="1" lang="en-GB" sz="2400" spc="-1" strike="noStrike">
                <a:latin typeface="Bitstream Vera Sans"/>
                <a:ea typeface="Bitstream Vera Sans"/>
              </a:rPr>
              <a:t>είναι αντίθετες: </a:t>
            </a:r>
            <a:endParaRPr b="0" lang="en-GB" sz="2400" spc="-1" strike="noStrike">
              <a:latin typeface="Bitstream Vera Sans"/>
            </a:endParaRPr>
          </a:p>
          <a:p>
            <a:pPr>
              <a:lnSpc>
                <a:spcPct val="80000"/>
              </a:lnSpc>
              <a:spcAft>
                <a:spcPts val="1417"/>
              </a:spcAft>
            </a:pPr>
            <a:r>
              <a:rPr b="1" lang="en-GB" sz="2400" spc="-1" strike="noStrike">
                <a:solidFill>
                  <a:srgbClr val="ff0000"/>
                </a:solidFill>
                <a:latin typeface="Bitstream Vera Sans"/>
                <a:ea typeface="Bitstream Vera Sans"/>
              </a:rPr>
              <a:t>  </a:t>
            </a:r>
            <a:endParaRPr b="0" lang="en-GB" sz="2400" spc="-1" strike="noStrike">
              <a:latin typeface="Bitstream Vera Sans"/>
            </a:endParaRPr>
          </a:p>
          <a:p>
            <a:endParaRPr b="0" lang="en-GB" sz="2400" spc="-1" strike="noStrike">
              <a:latin typeface="Bitstream Vera Sans"/>
            </a:endParaRPr>
          </a:p>
          <a:p>
            <a:endParaRPr b="0" lang="en-GB" sz="2400" spc="-1" strike="noStrike">
              <a:latin typeface="Bitstream Vera Sans"/>
            </a:endParaRPr>
          </a:p>
          <a:p>
            <a:r>
              <a:rPr b="1" lang="en-GB" sz="2000" spc="-1" strike="noStrike">
                <a:solidFill>
                  <a:srgbClr val="ff0000"/>
                </a:solidFill>
                <a:latin typeface="Bitstream Vera Sans"/>
                <a:ea typeface="Bitstream Vera Sans"/>
              </a:rPr>
              <a:t>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  <a:ea typeface="Bitstream Vera Sans"/>
              </a:rPr>
              <a:t>ΚΑΝΟΝΑΣ #2: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οι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επιτρεπτές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μεταπτώσεις, [ που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έχουν </a:t>
            </a:r>
            <a:r>
              <a:rPr b="0" i="1" lang="en-GB" sz="2000" spc="-1" strike="noStrike">
                <a:solidFill>
                  <a:srgbClr val="ff0000"/>
                </a:solidFill>
                <a:latin typeface="URW Chancery L"/>
                <a:ea typeface="Bitstream Vera Sans"/>
              </a:rPr>
              <a:t>l</a:t>
            </a:r>
            <a:r>
              <a:rPr b="0" lang="en-GB" sz="2000" spc="-1" strike="noStrike" baseline="-101000">
                <a:solidFill>
                  <a:srgbClr val="ff0000"/>
                </a:solidFill>
                <a:latin typeface="Bitstream Vera Sans"/>
                <a:ea typeface="Bitstream Vera Sans"/>
              </a:rPr>
              <a:t>eν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 =0 ]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 δεν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έχουν μεταβολή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της πάριτυ μεταξύ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αρχικού και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τελικού πυρήνα,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και άρα έχουν: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Parity(i)=Parity(f)</a:t>
            </a:r>
            <a:endParaRPr b="0" lang="en-GB" sz="20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27" name="Formula 5"/>
              <p:cNvSpPr txBox="1"/>
              <p:nvPr/>
            </p:nvSpPr>
            <p:spPr>
              <a:xfrm>
                <a:off x="54360" y="1947240"/>
                <a:ext cx="2252880" cy="404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Πάριτυ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eν</m:t>
                        </m:r>
                      </m:e>
                    </m:d>
                    <m:r>
                      <m:t xml:space="preserve">=</m:t>
                    </m:r>
                    <m:r>
                      <m:t xml:space="preserve">...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28" name="Formula 6"/>
              <p:cNvSpPr txBox="1"/>
              <p:nvPr/>
            </p:nvSpPr>
            <p:spPr>
              <a:xfrm>
                <a:off x="7722360" y="552600"/>
                <a:ext cx="2112120" cy="475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i</m:t>
                    </m:r>
                    <m:r>
                      <m:t xml:space="preserve">→</m:t>
                    </m:r>
                    <m:r>
                      <m:t xml:space="preserve">f</m:t>
                    </m:r>
                    <m:r>
                      <m:t xml:space="preserve">+</m:t>
                    </m:r>
                    <m:r>
                      <m:t xml:space="preserve">e</m:t>
                    </m:r>
                    <m:r>
                      <m:t xml:space="preserve">+</m:t>
                    </m:r>
                    <m:r>
                      <m:t xml:space="preserve">ν</m:t>
                    </m:r>
                  </m:oMath>
                </a14:m>
              </a:p>
            </p:txBody>
          </p:sp>
        </mc:Choice>
        <mc:Fallback/>
      </mc:AlternateContent>
      <p:sp>
        <p:nvSpPr>
          <p:cNvPr id="429" name="CustomShape 7"/>
          <p:cNvSpPr/>
          <p:nvPr/>
        </p:nvSpPr>
        <p:spPr>
          <a:xfrm>
            <a:off x="8847360" y="561960"/>
            <a:ext cx="914400" cy="457200"/>
          </a:xfrm>
          <a:prstGeom prst="ellipse">
            <a:avLst/>
          </a:prstGeom>
          <a:noFill/>
          <a:ln w="3672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30" name="CustomShape 8"/>
          <p:cNvSpPr/>
          <p:nvPr/>
        </p:nvSpPr>
        <p:spPr>
          <a:xfrm>
            <a:off x="228600" y="8350200"/>
            <a:ext cx="9480600" cy="19368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0" lang="en-GB" sz="1800" spc="-1" strike="noStrike">
                <a:latin typeface="Bitstream Vera Sans"/>
              </a:rPr>
              <a:t>ﾨ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31" name="Formula 9"/>
              <p:cNvSpPr txBox="1"/>
              <p:nvPr/>
            </p:nvSpPr>
            <p:spPr>
              <a:xfrm>
                <a:off x="-2360160" y="6235200"/>
                <a:ext cx="6400800" cy="3384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Parity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i</m:t>
                        </m:r>
                      </m:e>
                    </m:d>
                    <m:r>
                      <m:t xml:space="preserve">=</m:t>
                    </m:r>
                    <m:r>
                      <m:t xml:space="preserve">−</m:t>
                    </m:r>
                    <m:r>
                      <m:t xml:space="preserve">Parity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f</m:t>
                        </m:r>
                      </m:e>
                    </m:d>
                    <m:r>
                      <m:t xml:space="preserve">∗</m:t>
                    </m:r>
                    <m:r>
                      <m:t xml:space="preserve">Parity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eν</m:t>
                        </m:r>
                      </m:e>
                    </m:d>
                    <m:r>
                      <m:t xml:space="preserve">=</m:t>
                    </m:r>
                    <m:r>
                      <m:t xml:space="preserve">Parity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f</m:t>
                        </m:r>
                      </m:e>
                    </m:d>
                    <m:r>
                      <m:t xml:space="preserve">∗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−</m:t>
                        </m:r>
                        <m:r>
                          <m:t xml:space="preserve">1</m:t>
                        </m:r>
                      </m:e>
                    </m:d>
                    <m:r>
                      <m:t xml:space="preserve">∗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e>
                        </m:d>
                      </m:e>
                      <m:sup>
                        <m:sSub>
                          <m:e>
                            <m:r>
                              <m:t xml:space="preserve">l</m:t>
                            </m:r>
                          </m:e>
                          <m:sub>
                            <m:r>
                              <m:t xml:space="preserve">eν</m:t>
                            </m:r>
                          </m:sub>
                        </m:sSub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32" name="Formula 10"/>
              <p:cNvSpPr txBox="1"/>
              <p:nvPr/>
            </p:nvSpPr>
            <p:spPr>
              <a:xfrm>
                <a:off x="1098720" y="4251600"/>
                <a:ext cx="5245560" cy="404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Πάριτυ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i</m:t>
                        </m:r>
                      </m:e>
                    </m:d>
                    <m:r>
                      <m:t xml:space="preserve">=</m:t>
                    </m:r>
                    <m:r>
                      <m:t xml:space="preserve">−</m:t>
                    </m:r>
                    <m:r>
                      <m:t xml:space="preserve">Πάριτυ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f</m:t>
                        </m:r>
                      </m:e>
                    </m:d>
                    <m:r>
                      <m:t xml:space="preserve">∗</m:t>
                    </m:r>
                    <m:r>
                      <m:t xml:space="preserve">Πάριτυ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eν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33" name="Formula 11"/>
              <p:cNvSpPr txBox="1"/>
              <p:nvPr/>
            </p:nvSpPr>
            <p:spPr>
              <a:xfrm>
                <a:off x="1099080" y="5187960"/>
                <a:ext cx="4255560" cy="448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Πάριτυ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i</m:t>
                        </m:r>
                      </m:e>
                    </m:d>
                    <m:r>
                      <m:t xml:space="preserve">=</m:t>
                    </m:r>
                    <m:r>
                      <m:t xml:space="preserve">Πάριτυ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f</m:t>
                        </m:r>
                      </m:e>
                    </m:d>
                    <m:r>
                      <m:t xml:space="preserve">∗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e>
                        </m:d>
                      </m:e>
                      <m:sup>
                        <m:sSub>
                          <m:e>
                            <m:r>
                              <m:t xml:space="preserve">l</m:t>
                            </m:r>
                          </m:e>
                          <m:sub>
                            <m:r>
                              <m:t xml:space="preserve">eν</m:t>
                            </m:r>
                          </m:sub>
                        </m:sSub>
                      </m:sup>
                    </m:sSup>
                  </m:oMath>
                </a14:m>
              </a:p>
            </p:txBody>
          </p:sp>
        </mc:Choice>
        <mc:Fallback/>
      </mc:AlternateContent>
      <p:sp>
        <p:nvSpPr>
          <p:cNvPr id="434" name="CustomShape 12"/>
          <p:cNvSpPr/>
          <p:nvPr/>
        </p:nvSpPr>
        <p:spPr>
          <a:xfrm>
            <a:off x="192600" y="3164400"/>
            <a:ext cx="9372600" cy="2514600"/>
          </a:xfrm>
          <a:prstGeom prst="rect">
            <a:avLst/>
          </a:prstGeom>
          <a:noFill/>
          <a:ln w="54720">
            <a:solidFill>
              <a:srgbClr val="0066b3"/>
            </a:solidFill>
            <a:round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435" name="Formula 13"/>
              <p:cNvSpPr txBox="1"/>
              <p:nvPr/>
            </p:nvSpPr>
            <p:spPr>
              <a:xfrm>
                <a:off x="1135080" y="4647960"/>
                <a:ext cx="5397840" cy="448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Πάριτυ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i</m:t>
                        </m:r>
                      </m:e>
                    </m:d>
                    <m:r>
                      <m:t xml:space="preserve">=</m:t>
                    </m:r>
                    <m:r>
                      <m:t xml:space="preserve">−</m:t>
                    </m:r>
                    <m:r>
                      <m:t xml:space="preserve">Πάριτυ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f</m:t>
                        </m:r>
                      </m:e>
                    </m:d>
                    <m:r>
                      <m:t xml:space="preserve">∗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−</m:t>
                        </m:r>
                        <m:r>
                          <m:t xml:space="preserve">1</m:t>
                        </m:r>
                      </m:e>
                    </m:d>
                    <m:r>
                      <m:t xml:space="preserve">∗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e>
                        </m:d>
                      </m:e>
                      <m:sup>
                        <m:sSub>
                          <m:e>
                            <m:r>
                              <m:t xml:space="preserve">l</m:t>
                            </m:r>
                          </m:e>
                          <m:sub>
                            <m:r>
                              <m:t xml:space="preserve">eν</m:t>
                            </m:r>
                          </m:sub>
                        </m:sSub>
                      </m:sup>
                    </m:sSup>
                  </m:oMath>
                </a14:m>
              </a:p>
            </p:txBody>
          </p:sp>
        </mc:Choice>
        <mc:Fallback/>
      </mc:AlternateContent>
      <p:sp>
        <p:nvSpPr>
          <p:cNvPr id="436" name="Line 14"/>
          <p:cNvSpPr/>
          <p:nvPr/>
        </p:nvSpPr>
        <p:spPr>
          <a:xfrm>
            <a:off x="565200" y="4883400"/>
            <a:ext cx="457200" cy="0"/>
          </a:xfrm>
          <a:prstGeom prst="line">
            <a:avLst/>
          </a:prstGeom>
          <a:ln w="36720">
            <a:solidFill>
              <a:srgbClr val="0066b3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37" name="Line 15"/>
          <p:cNvSpPr/>
          <p:nvPr/>
        </p:nvSpPr>
        <p:spPr>
          <a:xfrm>
            <a:off x="556200" y="5387400"/>
            <a:ext cx="457200" cy="0"/>
          </a:xfrm>
          <a:prstGeom prst="line">
            <a:avLst/>
          </a:prstGeom>
          <a:ln w="36720">
            <a:solidFill>
              <a:srgbClr val="0066b3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38" name="CustomShape 16"/>
          <p:cNvSpPr/>
          <p:nvPr/>
        </p:nvSpPr>
        <p:spPr>
          <a:xfrm>
            <a:off x="7027200" y="4248000"/>
            <a:ext cx="2514600" cy="9144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439" name="Formula 17"/>
              <p:cNvSpPr txBox="1"/>
              <p:nvPr/>
            </p:nvSpPr>
            <p:spPr>
              <a:xfrm>
                <a:off x="7218360" y="4296600"/>
                <a:ext cx="2112120" cy="475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i</m:t>
                    </m:r>
                    <m:r>
                      <m:t xml:space="preserve">→</m:t>
                    </m:r>
                    <m:r>
                      <m:t xml:space="preserve">f</m:t>
                    </m:r>
                    <m:r>
                      <m:t xml:space="preserve">+</m:t>
                    </m:r>
                    <m:r>
                      <m:t xml:space="preserve">e</m:t>
                    </m:r>
                    <m:r>
                      <m:t xml:space="preserve">+</m:t>
                    </m:r>
                    <m:r>
                      <m:t xml:space="preserve">ν</m:t>
                    </m:r>
                  </m:oMath>
                </a14:m>
              </a:p>
            </p:txBody>
          </p:sp>
        </mc:Choice>
        <mc:Fallback/>
      </mc:AlternateContent>
      <p:sp>
        <p:nvSpPr>
          <p:cNvPr id="440" name="CustomShape 18"/>
          <p:cNvSpPr/>
          <p:nvPr/>
        </p:nvSpPr>
        <p:spPr>
          <a:xfrm>
            <a:off x="8343360" y="4305960"/>
            <a:ext cx="914400" cy="457200"/>
          </a:xfrm>
          <a:prstGeom prst="ellipse">
            <a:avLst/>
          </a:prstGeom>
          <a:noFill/>
          <a:ln w="3672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441" name="Formula 19"/>
              <p:cNvSpPr txBox="1"/>
              <p:nvPr/>
            </p:nvSpPr>
            <p:spPr>
              <a:xfrm>
                <a:off x="954720" y="2631600"/>
                <a:ext cx="5262120" cy="448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...</m:t>
                    </m:r>
                    <m:r>
                      <m:t xml:space="preserve">=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+</m:t>
                        </m:r>
                        <m:r>
                          <m:t xml:space="preserve">1</m:t>
                        </m:r>
                      </m:e>
                    </m:d>
                    <m:r>
                      <m:t xml:space="preserve">∗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−</m:t>
                        </m:r>
                        <m:r>
                          <m:t xml:space="preserve">1</m:t>
                        </m:r>
                      </m:e>
                    </m:d>
                    <m:r>
                      <m:t xml:space="preserve">∗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e>
                        </m:d>
                      </m:e>
                      <m:sup>
                        <m:sSub>
                          <m:e>
                            <m:r>
                              <m:t xml:space="preserve">l</m:t>
                            </m:r>
                          </m:e>
                          <m:sub>
                            <m:r>
                              <m:t xml:space="preserve">eν</m:t>
                            </m:r>
                          </m:sub>
                        </m:sSub>
                      </m:sup>
                    </m:sSup>
                    <m:r>
                      <m:t xml:space="preserve">=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−</m:t>
                        </m:r>
                        <m:r>
                          <m:t xml:space="preserve">1</m:t>
                        </m:r>
                      </m:e>
                    </m:d>
                    <m:r>
                      <m:t xml:space="preserve">∗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e>
                        </m:d>
                      </m:e>
                      <m:sup>
                        <m:sSub>
                          <m:e>
                            <m:r>
                              <m:t xml:space="preserve">l</m:t>
                            </m:r>
                          </m:e>
                          <m:sub>
                            <m:r>
                              <m:t xml:space="preserve">eν</m:t>
                            </m:r>
                          </m:sub>
                        </m:sSub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42" name="Formula 20"/>
              <p:cNvSpPr txBox="1"/>
              <p:nvPr/>
            </p:nvSpPr>
            <p:spPr>
              <a:xfrm>
                <a:off x="954720" y="2235240"/>
                <a:ext cx="9051840" cy="404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...</m:t>
                    </m:r>
                    <m:r>
                      <m:t xml:space="preserve">=</m:t>
                    </m:r>
                    <m:r>
                      <m:t xml:space="preserve">Πάριτυ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e</m:t>
                        </m:r>
                      </m:e>
                    </m:d>
                    <m:r>
                      <m:t xml:space="preserve">∗</m:t>
                    </m:r>
                    <m:r>
                      <m:t xml:space="preserve">Πάριτυ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ν</m:t>
                        </m:r>
                      </m:e>
                    </m:d>
                    <m:r>
                      <m:t xml:space="preserve">∗</m:t>
                    </m:r>
                    <m:r>
                      <m:t xml:space="preserve">ΠάριτυΛόγωΤροχικήςΣτροφορμής</m:t>
                    </m:r>
                    <m:r>
                      <m:t xml:space="preserve">=</m:t>
                    </m:r>
                    <m:r>
                      <m:t xml:space="preserve">...</m:t>
                    </m:r>
                  </m:oMath>
                </a14:m>
              </a:p>
            </p:txBody>
          </p:sp>
        </mc:Choice>
        <mc:Fallback/>
      </mc:AlternateContent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CustomShape 1"/>
          <p:cNvSpPr/>
          <p:nvPr/>
        </p:nvSpPr>
        <p:spPr>
          <a:xfrm>
            <a:off x="156600" y="781200"/>
            <a:ext cx="9637200" cy="1276200"/>
          </a:xfrm>
          <a:prstGeom prst="rect">
            <a:avLst/>
          </a:prstGeom>
          <a:solidFill>
            <a:srgbClr val="e6e6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0" lang="en-GB" sz="1800" spc="-1" strike="noStrike">
                <a:latin typeface="Bitstream Vera Sans"/>
              </a:rPr>
              <a:t>ﾨ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44" name="TextShape 2"/>
          <p:cNvSpPr txBox="1"/>
          <p:nvPr/>
        </p:nvSpPr>
        <p:spPr>
          <a:xfrm>
            <a:off x="504000" y="85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“</a:t>
            </a:r>
            <a:r>
              <a:rPr b="0" lang="en-GB" sz="3600" spc="-1" strike="noStrike">
                <a:latin typeface="Bitstream Vera Sans"/>
              </a:rPr>
              <a:t>Απαγορευμένες” β-διασπάσεις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445" name="TextShape 3"/>
          <p:cNvSpPr txBox="1"/>
          <p:nvPr/>
        </p:nvSpPr>
        <p:spPr>
          <a:xfrm>
            <a:off x="228600" y="699840"/>
            <a:ext cx="9601200" cy="6358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r>
              <a:rPr b="0" lang="en-GB" sz="2400" spc="-1" strike="noStrike">
                <a:latin typeface="Bitstream Vera Sans"/>
              </a:rPr>
              <a:t>Όταν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1" lang="en-GB" sz="2400" spc="-1" strike="noStrike">
                <a:solidFill>
                  <a:srgbClr val="ff0000"/>
                </a:solidFill>
                <a:latin typeface="Bitstream Vera Sans"/>
              </a:rPr>
              <a:t>δεν έχουμε</a:t>
            </a:r>
            <a:r>
              <a:rPr b="0" lang="en-GB" sz="2400" spc="-1" strike="noStrike">
                <a:latin typeface="Bitstream Vera Sans"/>
              </a:rPr>
              <a:t> 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 ΔJ = 0 ή 1</a:t>
            </a:r>
            <a:r>
              <a:rPr b="0" lang="en-GB" sz="2400" spc="-1" strike="noStrike">
                <a:latin typeface="Bitstream Vera Sans"/>
              </a:rPr>
              <a:t> </a:t>
            </a:r>
            <a:r>
              <a:rPr b="1" lang="en-GB" sz="2400" spc="-1" strike="noStrike">
                <a:latin typeface="Bitstream Vera Sans"/>
              </a:rPr>
              <a:t>και</a:t>
            </a:r>
            <a:r>
              <a:rPr b="0" lang="en-GB" sz="2400" spc="-1" strike="noStrike">
                <a:latin typeface="Bitstream Vera Sans"/>
              </a:rPr>
              <a:t> 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Δπάριτυ = Δπ = +1</a:t>
            </a:r>
            <a:r>
              <a:rPr b="0" lang="en-GB" sz="2400" spc="-1" strike="noStrike">
                <a:latin typeface="Bitstream Vera Sans"/>
              </a:rPr>
              <a:t>, τότε η β-διάσπαση ονομάζεται</a:t>
            </a:r>
            <a:r>
              <a:rPr b="1" lang="en-GB" sz="2400" spc="-1" strike="noStrike">
                <a:latin typeface="Bitstream Vera Sans"/>
              </a:rPr>
              <a:t> </a:t>
            </a:r>
            <a:r>
              <a:rPr b="1" lang="en-GB" sz="2400" spc="-1" strike="noStrike">
                <a:solidFill>
                  <a:srgbClr val="ff0000"/>
                </a:solidFill>
                <a:latin typeface="Bitstream Vera Sans"/>
              </a:rPr>
              <a:t>απαγορευμένη. 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[ Όπου: Δπ = ΠάριτυΑρχικούΠυρήνα * ΠάριτυΤελικούΠυρήνα ]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Ερώτηση:</a:t>
            </a:r>
            <a:r>
              <a:rPr b="0" lang="en-GB" sz="2400" spc="-1" strike="noStrike">
                <a:latin typeface="Bitstream Vera Sans"/>
              </a:rPr>
              <a:t> </a:t>
            </a:r>
            <a:r>
              <a:rPr b="1" lang="en-GB" sz="2400" spc="-1" strike="noStrike">
                <a:solidFill>
                  <a:srgbClr val="ff0000"/>
                </a:solidFill>
                <a:latin typeface="Bitstream Vera Sans"/>
              </a:rPr>
              <a:t>Μια απαγορευμένη μετάπτωση</a:t>
            </a:r>
            <a:r>
              <a:rPr b="0" lang="en-GB" sz="2400" spc="-1" strike="noStrike">
                <a:latin typeface="Bitstream Vera Sans"/>
              </a:rPr>
              <a:t> 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(δηλαδή που δεν είναι ΔJ</a:t>
            </a:r>
            <a:r>
              <a:rPr b="0" lang="en-GB" sz="4137" spc="-1" strike="noStrike" baseline="21000">
                <a:latin typeface="Bitstream Vera Sans"/>
              </a:rPr>
              <a:t>Δπ</a:t>
            </a:r>
            <a:r>
              <a:rPr b="0" lang="en-GB" sz="2400" spc="-1" strike="noStrike">
                <a:latin typeface="Bitstream Vera Sans"/>
              </a:rPr>
              <a:t> = 1</a:t>
            </a:r>
            <a:r>
              <a:rPr b="0" lang="en-GB" sz="2400" spc="-1" strike="noStrike" baseline="101000">
                <a:latin typeface="Bitstream Vera Sans"/>
              </a:rPr>
              <a:t>+</a:t>
            </a:r>
            <a:r>
              <a:rPr b="0" lang="en-GB" sz="2400" spc="-1" strike="noStrike">
                <a:latin typeface="Bitstream Vera Sans"/>
              </a:rPr>
              <a:t>   ή   ΔJ</a:t>
            </a:r>
            <a:r>
              <a:rPr b="0" lang="en-GB" sz="4137" spc="-1" strike="noStrike" baseline="21000">
                <a:latin typeface="Bitstream Vera Sans"/>
              </a:rPr>
              <a:t>Δπ</a:t>
            </a:r>
            <a:r>
              <a:rPr b="0" lang="en-GB" sz="2400" spc="-1" strike="noStrike">
                <a:latin typeface="Bitstream Vera Sans"/>
              </a:rPr>
              <a:t> = 0</a:t>
            </a:r>
            <a:r>
              <a:rPr b="0" lang="en-GB" sz="2400" spc="-1" strike="noStrike" baseline="101000">
                <a:latin typeface="Bitstream Vera Sans"/>
              </a:rPr>
              <a:t>+</a:t>
            </a:r>
            <a:r>
              <a:rPr b="0" lang="en-GB" sz="2400" spc="-1" strike="noStrike">
                <a:latin typeface="Bitstream Vera Sans"/>
              </a:rPr>
              <a:t>), </a:t>
            </a:r>
            <a:endParaRPr b="0" lang="en-GB" sz="2400" spc="-1" strike="noStrike">
              <a:latin typeface="Bitstream Vera Sans"/>
            </a:endParaRPr>
          </a:p>
          <a:p>
            <a:r>
              <a:rPr b="1" lang="en-GB" sz="2400" spc="-1" strike="noStrike">
                <a:solidFill>
                  <a:srgbClr val="ff0000"/>
                </a:solidFill>
                <a:latin typeface="Bitstream Vera Sans"/>
              </a:rPr>
              <a:t>τι  τάξης απαγορευμένη είναι</a:t>
            </a:r>
            <a:r>
              <a:rPr b="1" lang="en-GB" sz="2400" spc="-1" strike="noStrike">
                <a:latin typeface="Bitstream Vera Sans"/>
              </a:rPr>
              <a:t>;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Απάντηση:</a:t>
            </a:r>
            <a:r>
              <a:rPr b="0" lang="en-GB" sz="2400" spc="-1" strike="noStrike">
                <a:latin typeface="Bitstream Vera Sans"/>
              </a:rPr>
              <a:t> 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όση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η </a:t>
            </a:r>
            <a:r>
              <a:rPr b="1" lang="en-GB" sz="2400" spc="-1" strike="noStrike">
                <a:solidFill>
                  <a:srgbClr val="ff0000"/>
                </a:solidFill>
                <a:latin typeface="Bitstream Vera Sans"/>
              </a:rPr>
              <a:t>ελάχιστη τιμή της </a:t>
            </a:r>
            <a:r>
              <a:rPr b="1" i="1" lang="en-GB" sz="2200" spc="-1" strike="noStrike">
                <a:solidFill>
                  <a:srgbClr val="ff0000"/>
                </a:solidFill>
                <a:latin typeface="URW Chancery L"/>
              </a:rPr>
              <a:t>l</a:t>
            </a:r>
            <a:r>
              <a:rPr b="1" lang="en-GB" sz="2400" spc="-1" strike="noStrike" baseline="-101000">
                <a:solidFill>
                  <a:srgbClr val="ff0000"/>
                </a:solidFill>
                <a:latin typeface="Bitstream Vera Sans"/>
              </a:rPr>
              <a:t>ev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 που μας χρειάζεται για να εξηγήσουμε τη μετάπτωση  που μας δίνεται.</a:t>
            </a:r>
            <a:endParaRPr b="0" lang="en-GB" sz="2400" spc="-1" strike="noStrike">
              <a:latin typeface="Bitstream Vera Sans"/>
            </a:endParaRPr>
          </a:p>
          <a:p>
            <a:pPr>
              <a:lnSpc>
                <a:spcPct val="80000"/>
              </a:lnSpc>
              <a:spcAft>
                <a:spcPts val="1417"/>
              </a:spcAft>
            </a:pPr>
            <a:r>
              <a:rPr b="1" lang="en-GB" sz="2200" spc="-1" strike="noStrike">
                <a:latin typeface="Bitstream Vera Sans"/>
              </a:rPr>
              <a:t>Βρίσκουμε την τιμή αυτή δοκιμάζοντας: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lnSpc>
                <a:spcPct val="80000"/>
              </a:lnSpc>
              <a:spcAft>
                <a:spcPts val="1417"/>
              </a:spcAft>
              <a:buClr>
                <a:srgbClr val="000000"/>
              </a:buClr>
              <a:buFont typeface="StarSymbol"/>
              <a:buAutoNum type="arabicParenR"/>
            </a:pPr>
            <a:r>
              <a:rPr b="0" lang="en-GB" sz="2200" spc="-1" strike="noStrike">
                <a:latin typeface="Bitstream Vera Sans"/>
              </a:rPr>
              <a:t>ποιά </a:t>
            </a:r>
            <a:r>
              <a:rPr b="1" i="1" lang="en-GB" sz="2200" spc="-1" strike="noStrike">
                <a:solidFill>
                  <a:srgbClr val="ff0000"/>
                </a:solidFill>
                <a:latin typeface="URW Chancery L"/>
              </a:rPr>
              <a:t>l</a:t>
            </a:r>
            <a:r>
              <a:rPr b="0" lang="en-GB" sz="2200" spc="-1" strike="noStrike" baseline="-101000">
                <a:solidFill>
                  <a:srgbClr val="ff0000"/>
                </a:solidFill>
                <a:latin typeface="Bitstream Vera Sans"/>
              </a:rPr>
              <a:t>ev</a:t>
            </a:r>
            <a:r>
              <a:rPr b="0" lang="en-GB" sz="2200" spc="-1" strike="noStrike">
                <a:latin typeface="Bitstream Vera Sans"/>
              </a:rPr>
              <a:t> (άρτια/περιττά) μπορεούν να εξηγήσουν την Δπάριτυ, και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lnSpc>
                <a:spcPct val="80000"/>
              </a:lnSpc>
              <a:spcAft>
                <a:spcPts val="1417"/>
              </a:spcAft>
              <a:buClr>
                <a:srgbClr val="000000"/>
              </a:buClr>
              <a:buFont typeface="StarSymbol"/>
              <a:buAutoNum type="arabicParenR"/>
            </a:pPr>
            <a:r>
              <a:rPr b="0" lang="en-GB" sz="2200" spc="-1" strike="noStrike">
                <a:latin typeface="Bitstream Vera Sans"/>
              </a:rPr>
              <a:t>Ποιό απ' αυτά τα  </a:t>
            </a:r>
            <a:r>
              <a:rPr b="1" i="1" lang="en-GB" sz="2200" spc="-1" strike="noStrike">
                <a:solidFill>
                  <a:srgbClr val="ff0000"/>
                </a:solidFill>
                <a:latin typeface="URW Chancery L"/>
              </a:rPr>
              <a:t>l</a:t>
            </a:r>
            <a:r>
              <a:rPr b="0" lang="en-GB" sz="2200" spc="-1" strike="noStrike" baseline="-101000">
                <a:solidFill>
                  <a:srgbClr val="ff0000"/>
                </a:solidFill>
                <a:latin typeface="Bitstream Vera Sans"/>
              </a:rPr>
              <a:t>ev  </a:t>
            </a:r>
            <a:r>
              <a:rPr b="0" lang="en-GB" sz="2200" spc="-1" strike="noStrike">
                <a:latin typeface="Bitstream Vera Sans"/>
              </a:rPr>
              <a:t>μπορεί να μας δώσει το ΔJ (σε συνδυσαμό με το S</a:t>
            </a:r>
            <a:r>
              <a:rPr b="0" lang="en-GB" sz="2200" spc="-1" strike="noStrike" baseline="-101000">
                <a:latin typeface="Bitstream Vera Sans"/>
              </a:rPr>
              <a:t>ev</a:t>
            </a:r>
            <a:r>
              <a:rPr b="0" lang="en-GB" sz="2200" spc="-1" strike="noStrike">
                <a:latin typeface="Bitstream Vera Sans"/>
              </a:rPr>
              <a:t> = 0 ή 1)</a:t>
            </a:r>
            <a:endParaRPr b="0" lang="en-GB" sz="2200" spc="-1" strike="noStrike">
              <a:latin typeface="Bitstream Vera Sans"/>
            </a:endParaRPr>
          </a:p>
        </p:txBody>
      </p:sp>
    </p:spTree>
  </p:cSld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CustomShape 1"/>
          <p:cNvSpPr/>
          <p:nvPr/>
        </p:nvSpPr>
        <p:spPr>
          <a:xfrm>
            <a:off x="372600" y="1227600"/>
            <a:ext cx="9565200" cy="57150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47" name="TextShape 2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Τάξη β-διάσπασης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448" name="TextShape 3"/>
          <p:cNvSpPr txBox="1"/>
          <p:nvPr/>
        </p:nvSpPr>
        <p:spPr>
          <a:xfrm>
            <a:off x="504000" y="770400"/>
            <a:ext cx="9071640" cy="6381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r>
              <a:rPr b="0" lang="en-GB" sz="2400" spc="-1" strike="noStrike">
                <a:latin typeface="Bitstream Vera Sans"/>
                <a:ea typeface="Bitstream Vera Sans"/>
              </a:rPr>
              <a:t>Οπότε: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  <a:ea typeface="Bitstream Vera Sans"/>
              </a:rPr>
              <a:t>  </a:t>
            </a:r>
            <a:r>
              <a:rPr b="1" lang="en-GB" sz="2400" spc="-1" strike="noStrike">
                <a:solidFill>
                  <a:srgbClr val="ff0000"/>
                </a:solidFill>
                <a:latin typeface="Bitstream Vera Sans"/>
                <a:ea typeface="Bitstream Vera Sans"/>
              </a:rPr>
              <a:t>Ο ΤΡΟΠΟΣ ΔΟΥΛΕΙΑΣ: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  <a:ea typeface="Bitstream Vera Sans"/>
              </a:rPr>
              <a:t>η τάξη της β-διαπασης είναι το μικρότερο </a:t>
            </a:r>
            <a:r>
              <a:rPr b="1" i="1" lang="en-GB" sz="2000" spc="-1" strike="noStrike">
                <a:solidFill>
                  <a:srgbClr val="ff0000"/>
                </a:solidFill>
                <a:latin typeface="URW Chancery L"/>
                <a:ea typeface="Bitstream Vera Sans"/>
              </a:rPr>
              <a:t>l</a:t>
            </a:r>
            <a:r>
              <a:rPr b="0" lang="en-GB" sz="2000" spc="-1" strike="noStrike" baseline="-101000">
                <a:solidFill>
                  <a:srgbClr val="ff0000"/>
                </a:solidFill>
                <a:latin typeface="Bitstream Vera Sans"/>
                <a:ea typeface="Bitstream Vera Sans"/>
              </a:rPr>
              <a:t>eν</a:t>
            </a:r>
            <a:r>
              <a:rPr b="0" lang="en-GB" sz="2000" spc="-1" strike="noStrike">
                <a:latin typeface="Bitstream Vera Sans"/>
                <a:ea typeface="Bitstream Vera Sans"/>
              </a:rPr>
              <a:t> που εξηγεί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000" spc="-1" strike="noStrike">
                <a:latin typeface="Bitstream Vera Sans"/>
                <a:ea typeface="Bitstream Vera Sans"/>
              </a:rPr>
              <a:t>και</a:t>
            </a:r>
            <a:r>
              <a:rPr b="0" lang="en-GB" sz="2000" spc="-1" strike="noStrike">
                <a:latin typeface="Bitstream Vera Sans"/>
                <a:ea typeface="Bitstream Vera Sans"/>
              </a:rPr>
              <a:t> την μεταβολή της παριτυ μεταξύ μητρικού και θυγατρικού πυρήνα  [ Δπάριτυ = (-1)</a:t>
            </a:r>
            <a:r>
              <a:rPr b="1" i="1" lang="en-GB" sz="2000" spc="-1" strike="noStrike" baseline="101000">
                <a:solidFill>
                  <a:srgbClr val="ff0000"/>
                </a:solidFill>
                <a:latin typeface="URW Chancery L"/>
                <a:ea typeface="Bitstream Vera Sans"/>
              </a:rPr>
              <a:t>l</a:t>
            </a:r>
            <a:r>
              <a:rPr b="0" lang="en-GB" sz="2000" spc="-1" strike="noStrike">
                <a:latin typeface="Bitstream Vera Sans"/>
                <a:ea typeface="Bitstream Vera Sans"/>
              </a:rPr>
              <a:t> ]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000" spc="-1" strike="noStrike">
                <a:latin typeface="Bitstream Vera Sans"/>
                <a:ea typeface="Bitstream Vera Sans"/>
              </a:rPr>
              <a:t>και</a:t>
            </a:r>
            <a:r>
              <a:rPr b="0" lang="en-GB" sz="2000" spc="-1" strike="noStrike">
                <a:latin typeface="Bitstream Vera Sans"/>
                <a:ea typeface="Bitstream Vera Sans"/>
              </a:rPr>
              <a:t> τη μεταβολή του σπιν ΔJ μεταξύ αρχικού και τελικού πυρήνα.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  <a:ea typeface="Bitstream Vera Sans"/>
              </a:rPr>
              <a:t>Η τιμή της Δπ μας λέει αν θα δοκιμάζουμε άρτιες ή περιττές τιςμές για την τροχιακή στροφορμή  </a:t>
            </a:r>
            <a:r>
              <a:rPr b="1" i="1" lang="en-GB" sz="2000" spc="-1" strike="noStrike">
                <a:solidFill>
                  <a:srgbClr val="ff0000"/>
                </a:solidFill>
                <a:latin typeface="URW Chancery L"/>
                <a:ea typeface="Bitstream Vera Sans"/>
              </a:rPr>
              <a:t>l</a:t>
            </a:r>
            <a:r>
              <a:rPr b="0" lang="en-GB" sz="2000" spc="-1" strike="noStrike" baseline="-101000">
                <a:solidFill>
                  <a:srgbClr val="ff0000"/>
                </a:solidFill>
                <a:latin typeface="Bitstream Vera Sans"/>
                <a:ea typeface="Bitstream Vera Sans"/>
              </a:rPr>
              <a:t>eν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  <a:ea typeface="Bitstream Vera Sans"/>
              </a:rPr>
              <a:t>Για κάθε  </a:t>
            </a:r>
            <a:r>
              <a:rPr b="1" i="1" lang="en-GB" sz="2000" spc="-1" strike="noStrike">
                <a:solidFill>
                  <a:srgbClr val="ff0000"/>
                </a:solidFill>
                <a:latin typeface="URW Chancery L"/>
                <a:ea typeface="Bitstream Vera Sans"/>
              </a:rPr>
              <a:t>l</a:t>
            </a:r>
            <a:r>
              <a:rPr b="0" lang="en-GB" sz="2000" spc="-1" strike="noStrike" baseline="-101000">
                <a:solidFill>
                  <a:srgbClr val="ff0000"/>
                </a:solidFill>
                <a:latin typeface="Bitstream Vera Sans"/>
                <a:ea typeface="Bitstream Vera Sans"/>
              </a:rPr>
              <a:t>eν</a:t>
            </a:r>
            <a:r>
              <a:rPr b="0" lang="en-GB" sz="2000" spc="-1" strike="noStrike">
                <a:latin typeface="Bitstream Vera Sans"/>
                <a:ea typeface="Bitstream Vera Sans"/>
              </a:rPr>
              <a:t> , δοκιμάζουμε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S</a:t>
            </a:r>
            <a:r>
              <a:rPr b="1" lang="en-GB" sz="2000" spc="-1" strike="noStrike" baseline="-101000">
                <a:solidFill>
                  <a:srgbClr val="0000ff"/>
                </a:solidFill>
                <a:latin typeface="Bitstream Vera Sans"/>
                <a:ea typeface="Bitstream Vera Sans"/>
              </a:rPr>
              <a:t>eν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= 0 και 1</a:t>
            </a:r>
            <a:r>
              <a:rPr b="0" lang="en-GB" sz="2000" spc="-1" strike="noStrike">
                <a:latin typeface="Bitstream Vera Sans"/>
                <a:ea typeface="Bitstream Vera Sans"/>
              </a:rPr>
              <a:t> και βλέπουμε αν το</a:t>
            </a:r>
            <a:r>
              <a:rPr b="0" lang="en-GB" sz="2000" spc="-1" strike="noStrike">
                <a:latin typeface="Bitstream Vera Sans"/>
                <a:ea typeface="Bitstream Vera Sans"/>
              </a:rPr>
              <a:t>	</a:t>
            </a:r>
            <a:r>
              <a:rPr b="0" lang="en-GB" sz="2000" spc="-1" strike="noStrike">
                <a:latin typeface="Bitstream Vera Sans"/>
                <a:ea typeface="Bitstream Vera Sans"/>
              </a:rPr>
              <a:t> </a:t>
            </a:r>
            <a:r>
              <a:rPr b="1" i="1" lang="en-GB" sz="2000" spc="-1" strike="noStrike">
                <a:solidFill>
                  <a:srgbClr val="ff0000"/>
                </a:solidFill>
                <a:latin typeface="URW Chancery L"/>
                <a:ea typeface="Bitstream Vera Sans"/>
              </a:rPr>
              <a:t>l</a:t>
            </a:r>
            <a:r>
              <a:rPr b="0" lang="en-GB" sz="2000" spc="-1" strike="noStrike" baseline="-101000">
                <a:solidFill>
                  <a:srgbClr val="ff0000"/>
                </a:solidFill>
                <a:latin typeface="Bitstream Vera Sans"/>
                <a:ea typeface="Bitstream Vera Sans"/>
              </a:rPr>
              <a:t>eν</a:t>
            </a:r>
            <a:r>
              <a:rPr b="0" lang="en-GB" sz="2000" spc="-1" strike="noStrike">
                <a:latin typeface="Bitstream Vera Sans"/>
                <a:ea typeface="Bitstream Vera Sans"/>
              </a:rPr>
              <a:t>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  <a:ea typeface="Bitstream Vera Sans"/>
              </a:rPr>
              <a:t>+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S</a:t>
            </a:r>
            <a:r>
              <a:rPr b="1" lang="en-GB" sz="2000" spc="-1" strike="noStrike" baseline="-101000">
                <a:solidFill>
                  <a:srgbClr val="0000ff"/>
                </a:solidFill>
                <a:latin typeface="Bitstream Vera Sans"/>
                <a:ea typeface="Bitstream Vera Sans"/>
              </a:rPr>
              <a:t>eν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  <a:ea typeface="Bitstream Vera Sans"/>
              </a:rPr>
              <a:t> </a:t>
            </a:r>
            <a:r>
              <a:rPr b="0" lang="en-GB" sz="2000" spc="-1" strike="noStrike">
                <a:latin typeface="Bitstream Vera Sans"/>
                <a:ea typeface="Bitstream Vera Sans"/>
              </a:rPr>
              <a:t>μπορεί να εξηγήσει το παρατηρούμενο ΔJ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  <a:ea typeface="Bitstream Vera Sans"/>
              </a:rPr>
              <a:t>Αν αυτό το </a:t>
            </a:r>
            <a:r>
              <a:rPr b="1" i="1" lang="en-GB" sz="2000" spc="-1" strike="noStrike">
                <a:solidFill>
                  <a:srgbClr val="ff0000"/>
                </a:solidFill>
                <a:latin typeface="URW Chancery L"/>
                <a:ea typeface="Bitstream Vera Sans"/>
              </a:rPr>
              <a:t>l</a:t>
            </a:r>
            <a:r>
              <a:rPr b="0" lang="en-GB" sz="2000" spc="-1" strike="noStrike">
                <a:latin typeface="Bitstream Vera Sans"/>
                <a:ea typeface="Bitstream Vera Sans"/>
              </a:rPr>
              <a:t>  είναι το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 </a:t>
            </a:r>
            <a:r>
              <a:rPr b="1" i="1" lang="en-GB" sz="2000" spc="-1" strike="noStrike">
                <a:solidFill>
                  <a:srgbClr val="ff0000"/>
                </a:solidFill>
                <a:latin typeface="URW Chancery L"/>
                <a:ea typeface="Bitstream Vera Sans"/>
              </a:rPr>
              <a:t>l 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= 0</a:t>
            </a:r>
            <a:r>
              <a:rPr b="0" lang="en-GB" sz="2000" spc="-1" strike="noStrike">
                <a:latin typeface="Bitstream Vera Sans"/>
                <a:ea typeface="Bitstream Vera Sans"/>
              </a:rPr>
              <a:t>, τότε η β-διάσπαση ονομάζεται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επιτρεπτή</a:t>
            </a:r>
            <a:r>
              <a:rPr b="0" lang="en-GB" sz="2000" spc="-1" strike="noStrike">
                <a:latin typeface="Bitstream Vera Sans"/>
                <a:ea typeface="Bitstream Vera Sans"/>
              </a:rPr>
              <a:t>,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  <a:ea typeface="Bitstream Vera Sans"/>
              </a:rPr>
              <a:t>αλλιώς</a:t>
            </a:r>
            <a:r>
              <a:rPr b="0" lang="en-GB" sz="2000" spc="-1" strike="noStrike">
                <a:latin typeface="Bitstream Vera Sans"/>
                <a:ea typeface="Bitstream Vera Sans"/>
              </a:rPr>
              <a:t> ονομάζεται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  <a:ea typeface="Bitstream Vera Sans"/>
              </a:rPr>
              <a:t>απαγορευμένη τάξης </a:t>
            </a:r>
            <a:r>
              <a:rPr b="1" i="1" lang="en-GB" sz="2000" spc="-1" strike="noStrike">
                <a:solidFill>
                  <a:srgbClr val="ff0000"/>
                </a:solidFill>
                <a:latin typeface="URW Chancery L"/>
                <a:ea typeface="Bitstream Vera Sans"/>
              </a:rPr>
              <a:t>l</a:t>
            </a:r>
            <a:r>
              <a:rPr b="0" lang="en-GB" sz="2000" spc="-1" strike="noStrike">
                <a:latin typeface="Bitstream Vera Sans"/>
                <a:ea typeface="Bitstream Vera Sans"/>
              </a:rPr>
              <a:t>.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  <a:ea typeface="Bitstream Vera Sans"/>
              </a:rPr>
              <a:t>(“απαγορευμένη”: έχει </a:t>
            </a:r>
            <a:r>
              <a:rPr b="0" i="1" lang="en-GB" sz="2000" spc="-1" strike="noStrike">
                <a:latin typeface="Bitstream Vera Sans"/>
                <a:ea typeface="Bitstream Vera Sans"/>
              </a:rPr>
              <a:t>πολύ μικρότερη πιθανότητα να γίνει</a:t>
            </a:r>
            <a:r>
              <a:rPr b="0" lang="en-GB" sz="2000" spc="-1" strike="noStrike">
                <a:latin typeface="Bitstream Vera Sans"/>
                <a:ea typeface="Bitstream Vera Sans"/>
              </a:rPr>
              <a:t>, σε σχέση με την “επιτρεπτή”, αλλά δεν έχει “μηδέν” πιθανότητα)  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449" name="TextShape 4"/>
          <p:cNvSpPr txBox="1"/>
          <p:nvPr/>
        </p:nvSpPr>
        <p:spPr>
          <a:xfrm>
            <a:off x="-1600200" y="1999440"/>
            <a:ext cx="180720" cy="445320"/>
          </a:xfrm>
          <a:prstGeom prst="rect">
            <a:avLst/>
          </a:prstGeom>
          <a:noFill/>
          <a:ln>
            <a:noFill/>
          </a:ln>
        </p:spPr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1" name="" descr=""/>
          <p:cNvPicPr/>
          <p:nvPr/>
        </p:nvPicPr>
        <p:blipFill>
          <a:blip r:embed="rId1"/>
          <a:stretch/>
        </p:blipFill>
        <p:spPr>
          <a:xfrm>
            <a:off x="810720" y="725400"/>
            <a:ext cx="4425480" cy="6253200"/>
          </a:xfrm>
          <a:prstGeom prst="rect">
            <a:avLst/>
          </a:prstGeom>
          <a:ln>
            <a:noFill/>
          </a:ln>
        </p:spPr>
      </p:pic>
      <p:sp>
        <p:nvSpPr>
          <p:cNvPr id="212" name="Line 1"/>
          <p:cNvSpPr/>
          <p:nvPr/>
        </p:nvSpPr>
        <p:spPr>
          <a:xfrm>
            <a:off x="2382480" y="2319840"/>
            <a:ext cx="0" cy="1927800"/>
          </a:xfrm>
          <a:prstGeom prst="line">
            <a:avLst/>
          </a:prstGeom>
          <a:ln w="36720">
            <a:solidFill>
              <a:srgbClr val="0000ff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13" name="TextShape 2"/>
          <p:cNvSpPr txBox="1"/>
          <p:nvPr/>
        </p:nvSpPr>
        <p:spPr>
          <a:xfrm>
            <a:off x="360" y="2132280"/>
            <a:ext cx="780480" cy="357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Ν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214" name="TextShape 3"/>
          <p:cNvSpPr txBox="1"/>
          <p:nvPr/>
        </p:nvSpPr>
        <p:spPr>
          <a:xfrm>
            <a:off x="3111120" y="5804280"/>
            <a:ext cx="780480" cy="357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Ζ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215" name="TextShape 4"/>
          <p:cNvSpPr txBox="1"/>
          <p:nvPr/>
        </p:nvSpPr>
        <p:spPr>
          <a:xfrm>
            <a:off x="504360" y="131760"/>
            <a:ext cx="9071640" cy="5932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1" lang="en-GB" sz="4000" spc="-1" strike="noStrike">
                <a:latin typeface="Bitstream Vera Sans"/>
              </a:rPr>
              <a:t>Κοιλάδα β-σταθερότητας </a:t>
            </a:r>
            <a:endParaRPr b="0" lang="en-GB" sz="4000" spc="-1" strike="noStrike">
              <a:latin typeface="Bitstream Vera Sans"/>
            </a:endParaRPr>
          </a:p>
        </p:txBody>
      </p:sp>
      <p:sp>
        <p:nvSpPr>
          <p:cNvPr id="216" name="Line 5"/>
          <p:cNvSpPr/>
          <p:nvPr/>
        </p:nvSpPr>
        <p:spPr>
          <a:xfrm flipH="1">
            <a:off x="5081400" y="914400"/>
            <a:ext cx="1393200" cy="284400"/>
          </a:xfrm>
          <a:prstGeom prst="line">
            <a:avLst/>
          </a:prstGeom>
          <a:ln w="54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17" name="TextShape 6"/>
          <p:cNvSpPr txBox="1"/>
          <p:nvPr/>
        </p:nvSpPr>
        <p:spPr>
          <a:xfrm>
            <a:off x="6063840" y="764640"/>
            <a:ext cx="4015440" cy="355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Σχήμα 4.6 στο βιβλίο σας</a:t>
            </a:r>
            <a:endParaRPr b="0" lang="en-GB" sz="2000" spc="-1" strike="noStrike">
              <a:latin typeface="Bitstream Vera Sans"/>
            </a:endParaRPr>
          </a:p>
        </p:txBody>
      </p:sp>
      <p:grpSp>
        <p:nvGrpSpPr>
          <p:cNvPr id="218" name="Group 7"/>
          <p:cNvGrpSpPr/>
          <p:nvPr/>
        </p:nvGrpSpPr>
        <p:grpSpPr>
          <a:xfrm>
            <a:off x="1202400" y="1936800"/>
            <a:ext cx="2239200" cy="457200"/>
            <a:chOff x="1202400" y="1936800"/>
            <a:chExt cx="2239200" cy="457200"/>
          </a:xfrm>
        </p:grpSpPr>
        <p:sp>
          <p:nvSpPr>
            <p:cNvPr id="219" name="CustomShape 8"/>
            <p:cNvSpPr/>
            <p:nvPr/>
          </p:nvSpPr>
          <p:spPr>
            <a:xfrm>
              <a:off x="1339200" y="1936800"/>
              <a:ext cx="2102400" cy="457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0" name="TextShape 9"/>
            <p:cNvSpPr txBox="1"/>
            <p:nvPr/>
          </p:nvSpPr>
          <p:spPr>
            <a:xfrm>
              <a:off x="1202400" y="1952280"/>
              <a:ext cx="1830240" cy="357120"/>
            </a:xfrm>
            <a:prstGeom prst="rect">
              <a:avLst/>
            </a:prstGeom>
            <a:noFill/>
            <a:ln>
              <a:noFill/>
            </a:ln>
          </p:spPr>
          <p:txBody>
            <a:bodyPr lIns="0" rIns="0" tIns="0" bIns="0"/>
            <a:p>
              <a:pPr marL="432000" indent="-324000">
                <a:spcAft>
                  <a:spcPts val="1417"/>
                </a:spcAft>
                <a:buClr>
                  <a:srgbClr val="000000"/>
                </a:buClr>
                <a:buSzPct val="45000"/>
                <a:buFont typeface="Wingdings" charset="2"/>
                <a:buChar char=""/>
              </a:pPr>
              <a:r>
                <a:rPr b="0" lang="en-GB" sz="2400" spc="-1" strike="noStrike">
                  <a:solidFill>
                    <a:srgbClr val="0000ff"/>
                  </a:solidFill>
                  <a:latin typeface="Bitstream Vera Sans"/>
                </a:rPr>
                <a:t> </a:t>
              </a:r>
              <a:r>
                <a:rPr b="1" lang="en-GB" sz="2400" spc="-1" strike="noStrike">
                  <a:solidFill>
                    <a:srgbClr val="0000ff"/>
                  </a:solidFill>
                  <a:latin typeface="Bitstream Vera Sans"/>
                </a:rPr>
                <a:t>Ζ &lt; Α/2</a:t>
              </a:r>
              <a:endParaRPr b="0" lang="en-GB" sz="2400" spc="-1" strike="noStrike">
                <a:latin typeface="Bitstream Vera Sans"/>
              </a:endParaRPr>
            </a:p>
          </p:txBody>
        </p:sp>
      </p:grpSp>
      <p:sp>
        <p:nvSpPr>
          <p:cNvPr id="221" name="CustomShape 10"/>
          <p:cNvSpPr/>
          <p:nvPr/>
        </p:nvSpPr>
        <p:spPr>
          <a:xfrm>
            <a:off x="2729160" y="4259160"/>
            <a:ext cx="3584520" cy="975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57960" tIns="0" bIns="0"/>
          <a:p>
            <a:pPr marL="56880">
              <a:lnSpc>
                <a:spcPct val="100000"/>
              </a:lnSpc>
            </a:pPr>
            <a:r>
              <a:rPr b="0" lang="en-GB" sz="2400" spc="-1" strike="noStrike">
                <a:solidFill>
                  <a:srgbClr val="0000ff"/>
                </a:solidFill>
                <a:latin typeface="Tahoma"/>
                <a:ea typeface="Tahoma"/>
              </a:rPr>
              <a:t>Για A=σταθερό: </a:t>
            </a:r>
            <a:r>
              <a:rPr b="0" lang="en-GB" sz="2000" spc="-1" strike="noStrike">
                <a:solidFill>
                  <a:srgbClr val="0000ff"/>
                </a:solidFill>
                <a:latin typeface="Tahoma"/>
                <a:ea typeface="Tahoma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pPr marL="56880">
              <a:lnSpc>
                <a:spcPct val="100000"/>
              </a:lnSpc>
            </a:pPr>
            <a:r>
              <a:rPr b="0" lang="en-GB" sz="2000" spc="-1" strike="noStrike">
                <a:solidFill>
                  <a:srgbClr val="0000ff"/>
                </a:solidFill>
                <a:latin typeface="Tahoma"/>
                <a:ea typeface="Tahoma"/>
              </a:rPr>
              <a:t>       </a:t>
            </a:r>
            <a:r>
              <a:rPr b="0" lang="en-GB" sz="2000" spc="-1" strike="noStrike">
                <a:solidFill>
                  <a:srgbClr val="0000ff"/>
                </a:solidFill>
                <a:latin typeface="Tahoma"/>
                <a:ea typeface="Tahoma"/>
              </a:rPr>
              <a:t>Οι πυρήνες διαφέρουν </a:t>
            </a:r>
            <a:endParaRPr b="0" lang="en-GB" sz="2000" spc="-1" strike="noStrike">
              <a:latin typeface="Bitstream Vera Sans"/>
            </a:endParaRPr>
          </a:p>
          <a:p>
            <a:pPr marL="56880">
              <a:lnSpc>
                <a:spcPct val="100000"/>
              </a:lnSpc>
            </a:pPr>
            <a:r>
              <a:rPr b="0" lang="en-GB" sz="2000" spc="-1" strike="noStrike">
                <a:solidFill>
                  <a:srgbClr val="0000ff"/>
                </a:solidFill>
                <a:latin typeface="Tahoma"/>
                <a:ea typeface="Tahoma"/>
              </a:rPr>
              <a:t>       </a:t>
            </a:r>
            <a:r>
              <a:rPr b="0" lang="en-GB" sz="2000" spc="-1" strike="noStrike">
                <a:solidFill>
                  <a:srgbClr val="0000ff"/>
                </a:solidFill>
                <a:latin typeface="Tahoma"/>
                <a:ea typeface="Tahoma"/>
              </a:rPr>
              <a:t>ως προς το Ζ (και N)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222" name="TextShape 11"/>
          <p:cNvSpPr txBox="1"/>
          <p:nvPr/>
        </p:nvSpPr>
        <p:spPr>
          <a:xfrm>
            <a:off x="5471280" y="1711800"/>
            <a:ext cx="4608000" cy="2098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Για κάθε Α, τα β-σταθερά νουκλίδια είναι στη μαύρη ζώνη (“κοιλάδα σταθερότητας” - “valuey of stability”).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Αυτά που είναι μακρυά απ'την κοιλάδα, πάνε προς αυτήν με διασπάσεις β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+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(= e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+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) ή β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-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(= e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-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)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223" name="Line 12"/>
          <p:cNvSpPr/>
          <p:nvPr/>
        </p:nvSpPr>
        <p:spPr>
          <a:xfrm flipH="1">
            <a:off x="3657600" y="2057400"/>
            <a:ext cx="2057400" cy="457200"/>
          </a:xfrm>
          <a:prstGeom prst="line">
            <a:avLst/>
          </a:prstGeom>
          <a:ln w="5472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grpSp>
        <p:nvGrpSpPr>
          <p:cNvPr id="224" name="Group 13"/>
          <p:cNvGrpSpPr/>
          <p:nvPr/>
        </p:nvGrpSpPr>
        <p:grpSpPr>
          <a:xfrm>
            <a:off x="6562080" y="4142160"/>
            <a:ext cx="3230640" cy="2715840"/>
            <a:chOff x="6562080" y="4142160"/>
            <a:chExt cx="3230640" cy="2715840"/>
          </a:xfrm>
        </p:grpSpPr>
        <p:sp>
          <p:nvSpPr>
            <p:cNvPr id="225" name="Line 14"/>
            <p:cNvSpPr/>
            <p:nvPr/>
          </p:nvSpPr>
          <p:spPr>
            <a:xfrm flipH="1">
              <a:off x="7064640" y="4560840"/>
              <a:ext cx="2244600" cy="1943640"/>
            </a:xfrm>
            <a:prstGeom prst="line">
              <a:avLst/>
            </a:prstGeom>
            <a:ln w="9360">
              <a:solidFill>
                <a:srgbClr val="000000"/>
              </a:solidFill>
              <a:custDash>
                <a:ds d="400000" sp="300000"/>
              </a:custDash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6" name="Line 15"/>
            <p:cNvSpPr/>
            <p:nvPr/>
          </p:nvSpPr>
          <p:spPr>
            <a:xfrm>
              <a:off x="8263440" y="4142160"/>
              <a:ext cx="560160" cy="551520"/>
            </a:xfrm>
            <a:prstGeom prst="line">
              <a:avLst/>
            </a:prstGeom>
            <a:ln w="19080">
              <a:solidFill>
                <a:srgbClr val="000000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7" name="Line 16"/>
            <p:cNvSpPr/>
            <p:nvPr/>
          </p:nvSpPr>
          <p:spPr>
            <a:xfrm>
              <a:off x="7224840" y="5009400"/>
              <a:ext cx="558720" cy="550800"/>
            </a:xfrm>
            <a:prstGeom prst="line">
              <a:avLst/>
            </a:prstGeom>
            <a:ln w="19080">
              <a:solidFill>
                <a:srgbClr val="000000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8" name="Line 17"/>
            <p:cNvSpPr/>
            <p:nvPr/>
          </p:nvSpPr>
          <p:spPr>
            <a:xfrm flipH="1" flipV="1">
              <a:off x="8183520" y="5953680"/>
              <a:ext cx="559080" cy="550800"/>
            </a:xfrm>
            <a:prstGeom prst="line">
              <a:avLst/>
            </a:prstGeom>
            <a:ln w="19080">
              <a:solidFill>
                <a:srgbClr val="000000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9" name="Line 18"/>
            <p:cNvSpPr/>
            <p:nvPr/>
          </p:nvSpPr>
          <p:spPr>
            <a:xfrm flipH="1" flipV="1">
              <a:off x="9140760" y="5086800"/>
              <a:ext cx="560160" cy="551520"/>
            </a:xfrm>
            <a:prstGeom prst="line">
              <a:avLst/>
            </a:prstGeom>
            <a:ln w="19080">
              <a:solidFill>
                <a:srgbClr val="000000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230" name="Group 19"/>
            <p:cNvGrpSpPr/>
            <p:nvPr/>
          </p:nvGrpSpPr>
          <p:grpSpPr>
            <a:xfrm>
              <a:off x="6562080" y="4294080"/>
              <a:ext cx="729720" cy="2238120"/>
              <a:chOff x="6562080" y="4294080"/>
              <a:chExt cx="729720" cy="2238120"/>
            </a:xfrm>
          </p:grpSpPr>
          <p:sp>
            <p:nvSpPr>
              <p:cNvPr id="231" name="Line 20"/>
              <p:cNvSpPr/>
              <p:nvPr/>
            </p:nvSpPr>
            <p:spPr>
              <a:xfrm flipV="1">
                <a:off x="6917760" y="4562280"/>
                <a:ext cx="1080" cy="1969920"/>
              </a:xfrm>
              <a:prstGeom prst="line">
                <a:avLst/>
              </a:prstGeom>
              <a:ln w="28440">
                <a:solidFill>
                  <a:srgbClr val="000000"/>
                </a:solidFill>
                <a:round/>
                <a:tailEnd len="lg" type="arrow" w="lg"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32" name="CustomShape 21"/>
              <p:cNvSpPr/>
              <p:nvPr/>
            </p:nvSpPr>
            <p:spPr>
              <a:xfrm>
                <a:off x="6562080" y="4294080"/>
                <a:ext cx="729720" cy="32436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50760" tIns="50760" bIns="50760"/>
              <a:p>
                <a:pPr algn="ctr">
                  <a:lnSpc>
                    <a:spcPct val="100000"/>
                  </a:lnSpc>
                  <a:spcBef>
                    <a:spcPts val="1100"/>
                  </a:spcBef>
                </a:pPr>
                <a:r>
                  <a:rPr b="0" lang="en-GB" sz="1800" spc="-1" strike="noStrike">
                    <a:solidFill>
                      <a:srgbClr val="000000"/>
                    </a:solidFill>
                    <a:latin typeface="Tahoma"/>
                    <a:ea typeface="Tahoma"/>
                  </a:rPr>
                  <a:t>N</a:t>
                </a:r>
                <a:endParaRPr b="0" lang="en-GB" sz="1800" spc="-1" strike="noStrike">
                  <a:latin typeface="Bitstream Vera Sans"/>
                </a:endParaRPr>
              </a:p>
            </p:txBody>
          </p:sp>
        </p:grpSp>
        <p:grpSp>
          <p:nvGrpSpPr>
            <p:cNvPr id="233" name="Group 22"/>
            <p:cNvGrpSpPr/>
            <p:nvPr/>
          </p:nvGrpSpPr>
          <p:grpSpPr>
            <a:xfrm>
              <a:off x="7078320" y="6532920"/>
              <a:ext cx="2642040" cy="325080"/>
              <a:chOff x="7078320" y="6532920"/>
              <a:chExt cx="2642040" cy="325080"/>
            </a:xfrm>
          </p:grpSpPr>
          <p:sp>
            <p:nvSpPr>
              <p:cNvPr id="234" name="Line 23"/>
              <p:cNvSpPr/>
              <p:nvPr/>
            </p:nvSpPr>
            <p:spPr>
              <a:xfrm>
                <a:off x="7078320" y="6688800"/>
                <a:ext cx="2155320" cy="1080"/>
              </a:xfrm>
              <a:prstGeom prst="line">
                <a:avLst/>
              </a:prstGeom>
              <a:ln w="28440">
                <a:solidFill>
                  <a:srgbClr val="000000"/>
                </a:solidFill>
                <a:round/>
                <a:tailEnd len="lg" type="arrow" w="lg"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35" name="CustomShape 24"/>
              <p:cNvSpPr/>
              <p:nvPr/>
            </p:nvSpPr>
            <p:spPr>
              <a:xfrm>
                <a:off x="8988840" y="6532920"/>
                <a:ext cx="731520" cy="32508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50760" tIns="50760" bIns="50760"/>
              <a:p>
                <a:pPr algn="ctr">
                  <a:lnSpc>
                    <a:spcPct val="100000"/>
                  </a:lnSpc>
                  <a:spcBef>
                    <a:spcPts val="1100"/>
                  </a:spcBef>
                </a:pPr>
                <a:r>
                  <a:rPr b="0" lang="en-GB" sz="1800" spc="-1" strike="noStrike">
                    <a:solidFill>
                      <a:srgbClr val="000000"/>
                    </a:solidFill>
                    <a:latin typeface="Tahoma"/>
                    <a:ea typeface="Tahoma"/>
                  </a:rPr>
                  <a:t>Z</a:t>
                </a:r>
                <a:endParaRPr b="0" lang="en-GB" sz="1800" spc="-1" strike="noStrike">
                  <a:latin typeface="Bitstream Vera Sans"/>
                </a:endParaRPr>
              </a:p>
            </p:txBody>
          </p:sp>
        </p:grpSp>
        <p:sp>
          <p:nvSpPr>
            <p:cNvPr id="236" name="CustomShape 25"/>
            <p:cNvSpPr/>
            <p:nvPr/>
          </p:nvSpPr>
          <p:spPr>
            <a:xfrm rot="19080000">
              <a:off x="7675560" y="5295240"/>
              <a:ext cx="1512720" cy="23652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561" y="1474"/>
                  </a:lnTo>
                  <a:lnTo>
                    <a:pt x="21600" y="21600"/>
                  </a:lnTo>
                  <a:lnTo>
                    <a:pt x="39" y="20126"/>
                  </a:lnTo>
                  <a:close/>
                  <a:moveTo>
                    <a:pt x="0" y="0"/>
                  </a:moveTo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50760" tIns="50760" bIns="50760"/>
            <a:p>
              <a:pPr algn="ctr">
                <a:lnSpc>
                  <a:spcPct val="100000"/>
                </a:lnSpc>
                <a:spcBef>
                  <a:spcPts val="748"/>
                </a:spcBef>
              </a:pPr>
              <a:r>
                <a:rPr b="0" lang="en-GB" sz="1200" spc="-1" strike="noStrike">
                  <a:solidFill>
                    <a:srgbClr val="000000"/>
                  </a:solidFill>
                  <a:latin typeface="Times New Roman"/>
                  <a:ea typeface="Times New Roman"/>
                </a:rPr>
                <a:t>valley of stability</a:t>
              </a:r>
              <a:endParaRPr b="0" lang="en-GB" sz="1200" spc="-1" strike="noStrike">
                <a:latin typeface="Bitstream Vera Sans"/>
              </a:endParaRPr>
            </a:p>
          </p:txBody>
        </p:sp>
        <p:sp>
          <p:nvSpPr>
            <p:cNvPr id="237" name="CustomShape 26"/>
            <p:cNvSpPr/>
            <p:nvPr/>
          </p:nvSpPr>
          <p:spPr>
            <a:xfrm>
              <a:off x="7224840" y="4535280"/>
              <a:ext cx="1528560" cy="56376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50760" tIns="50760" bIns="50760"/>
            <a:p>
              <a:pPr algn="ctr">
                <a:lnSpc>
                  <a:spcPct val="100000"/>
                </a:lnSpc>
                <a:spcBef>
                  <a:spcPts val="748"/>
                </a:spcBef>
              </a:pPr>
              <a:r>
                <a:rPr b="0" lang="en-GB" sz="1200" spc="-1" strike="noStrike">
                  <a:solidFill>
                    <a:srgbClr val="000000"/>
                  </a:solidFill>
                  <a:latin typeface="Times New Roman"/>
                  <a:ea typeface="Times New Roman"/>
                </a:rPr>
                <a:t>unstable to β- decay</a:t>
              </a:r>
              <a:endParaRPr b="0" lang="en-GB" sz="1200" spc="-1" strike="noStrike">
                <a:latin typeface="Bitstream Vera Sans"/>
              </a:endParaRPr>
            </a:p>
          </p:txBody>
        </p:sp>
        <p:sp>
          <p:nvSpPr>
            <p:cNvPr id="238" name="CustomShape 27"/>
            <p:cNvSpPr/>
            <p:nvPr/>
          </p:nvSpPr>
          <p:spPr>
            <a:xfrm>
              <a:off x="8263800" y="5560560"/>
              <a:ext cx="1528920" cy="40032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50760" tIns="50760" bIns="50760"/>
            <a:p>
              <a:pPr algn="ctr">
                <a:lnSpc>
                  <a:spcPct val="100000"/>
                </a:lnSpc>
                <a:spcBef>
                  <a:spcPts val="748"/>
                </a:spcBef>
              </a:pPr>
              <a:r>
                <a:rPr b="0" lang="en-GB" sz="1200" spc="-1" strike="noStrike">
                  <a:solidFill>
                    <a:srgbClr val="000000"/>
                  </a:solidFill>
                  <a:latin typeface="Times New Roman"/>
                  <a:ea typeface="Times New Roman"/>
                </a:rPr>
                <a:t> </a:t>
              </a:r>
              <a:endParaRPr b="0" lang="en-GB" sz="1200" spc="-1" strike="noStrike">
                <a:latin typeface="Bitstream Vera Sans"/>
              </a:endParaRPr>
            </a:p>
            <a:p>
              <a:pPr algn="ctr">
                <a:lnSpc>
                  <a:spcPct val="100000"/>
                </a:lnSpc>
                <a:spcBef>
                  <a:spcPts val="748"/>
                </a:spcBef>
              </a:pPr>
              <a:r>
                <a:rPr b="0" lang="en-GB" sz="1200" spc="-1" strike="noStrike">
                  <a:solidFill>
                    <a:srgbClr val="000000"/>
                  </a:solidFill>
                  <a:latin typeface="Times New Roman"/>
                  <a:ea typeface="Times New Roman"/>
                </a:rPr>
                <a:t>unstable to  β+ decay  (or e- capture)  </a:t>
              </a:r>
              <a:br/>
              <a:r>
                <a:rPr b="0" lang="en-GB" sz="1200" spc="-1" strike="noStrike">
                  <a:solidFill>
                    <a:srgbClr val="000000"/>
                  </a:solidFill>
                  <a:latin typeface="Times New Roman"/>
                </a:rPr>
                <a:t> </a:t>
              </a:r>
              <a:endParaRPr b="0" lang="en-GB" sz="1200" spc="-1" strike="noStrike">
                <a:latin typeface="Bitstream Vera Sans"/>
              </a:endParaRPr>
            </a:p>
          </p:txBody>
        </p:sp>
      </p:grpSp>
      <p:sp>
        <p:nvSpPr>
          <p:cNvPr id="239" name="Line 28"/>
          <p:cNvSpPr/>
          <p:nvPr/>
        </p:nvSpPr>
        <p:spPr>
          <a:xfrm>
            <a:off x="914400" y="2971800"/>
            <a:ext cx="3126960" cy="2925000"/>
          </a:xfrm>
          <a:prstGeom prst="line">
            <a:avLst/>
          </a:prstGeom>
          <a:ln w="5472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40" name="Line 29"/>
          <p:cNvSpPr/>
          <p:nvPr/>
        </p:nvSpPr>
        <p:spPr>
          <a:xfrm>
            <a:off x="2286000" y="4692600"/>
            <a:ext cx="228600" cy="228600"/>
          </a:xfrm>
          <a:prstGeom prst="line">
            <a:avLst/>
          </a:prstGeom>
          <a:ln w="36720">
            <a:solidFill>
              <a:srgbClr val="0000ff"/>
            </a:solidFill>
            <a:custDash>
              <a:ds d="0" sp="0"/>
              <a:ds d="0" sp="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41" name="Line 30"/>
          <p:cNvSpPr/>
          <p:nvPr/>
        </p:nvSpPr>
        <p:spPr>
          <a:xfrm flipH="1">
            <a:off x="2514600" y="4692600"/>
            <a:ext cx="228600" cy="228600"/>
          </a:xfrm>
          <a:prstGeom prst="line">
            <a:avLst/>
          </a:prstGeom>
          <a:ln w="36720">
            <a:solidFill>
              <a:srgbClr val="0000ff"/>
            </a:solidFill>
            <a:custDash>
              <a:ds d="0" sp="0"/>
              <a:ds d="0" sp="0"/>
            </a:custDash>
            <a:round/>
          </a:ln>
        </p:spPr>
        <p:style>
          <a:lnRef idx="0"/>
          <a:fillRef idx="0"/>
          <a:effectRef idx="0"/>
          <a:fontRef idx="minor"/>
        </p:style>
      </p:sp>
      <p:grpSp>
        <p:nvGrpSpPr>
          <p:cNvPr id="242" name="Group 31"/>
          <p:cNvGrpSpPr/>
          <p:nvPr/>
        </p:nvGrpSpPr>
        <p:grpSpPr>
          <a:xfrm>
            <a:off x="9225360" y="3958200"/>
            <a:ext cx="712440" cy="850680"/>
            <a:chOff x="9225360" y="3958200"/>
            <a:chExt cx="712440" cy="850680"/>
          </a:xfrm>
        </p:grpSpPr>
        <p:sp>
          <p:nvSpPr>
            <p:cNvPr id="243" name="Line 32"/>
            <p:cNvSpPr/>
            <p:nvPr/>
          </p:nvSpPr>
          <p:spPr>
            <a:xfrm flipH="1">
              <a:off x="9225360" y="3958200"/>
              <a:ext cx="712440" cy="66636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44" name="CustomShape 33"/>
            <p:cNvSpPr/>
            <p:nvPr/>
          </p:nvSpPr>
          <p:spPr>
            <a:xfrm rot="21594000">
              <a:off x="9357480" y="4226760"/>
              <a:ext cx="436680" cy="58140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/>
            <a:p>
              <a:pPr>
                <a:lnSpc>
                  <a:spcPct val="100000"/>
                </a:lnSpc>
              </a:pPr>
              <a:r>
                <a:rPr b="0" lang="en-GB" sz="3200" spc="-1" strike="noStrike">
                  <a:latin typeface="Symbol"/>
                </a:rPr>
                <a:t></a:t>
              </a:r>
              <a:endParaRPr b="0" lang="en-GB" sz="3200" spc="-1" strike="noStrike">
                <a:latin typeface="Bitstream Vera Sans"/>
              </a:endParaRPr>
            </a:p>
          </p:txBody>
        </p:sp>
      </p:grpSp>
      <p:sp>
        <p:nvSpPr>
          <p:cNvPr id="245" name="Line 34"/>
          <p:cNvSpPr/>
          <p:nvPr/>
        </p:nvSpPr>
        <p:spPr>
          <a:xfrm>
            <a:off x="8001000" y="4836600"/>
            <a:ext cx="685800" cy="0"/>
          </a:xfrm>
          <a:prstGeom prst="line">
            <a:avLst/>
          </a:prstGeom>
          <a:ln w="5472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46" name="Line 35"/>
          <p:cNvSpPr/>
          <p:nvPr/>
        </p:nvSpPr>
        <p:spPr>
          <a:xfrm>
            <a:off x="8582400" y="6270480"/>
            <a:ext cx="1021680" cy="0"/>
          </a:xfrm>
          <a:prstGeom prst="line">
            <a:avLst/>
          </a:prstGeom>
          <a:ln w="5472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TextShape 1"/>
          <p:cNvSpPr txBox="1"/>
          <p:nvPr/>
        </p:nvSpPr>
        <p:spPr>
          <a:xfrm>
            <a:off x="252000" y="163440"/>
            <a:ext cx="9554400" cy="8892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solidFill>
                  <a:srgbClr val="ff0000"/>
                </a:solidFill>
                <a:latin typeface="Bitstream Vera Sans"/>
              </a:rPr>
              <a:t>Άσκηση</a:t>
            </a:r>
            <a:r>
              <a:rPr b="0" lang="en-GB" sz="3200" spc="-1" strike="noStrike">
                <a:latin typeface="Bitstream Vera Sans"/>
              </a:rPr>
              <a:t>:</a:t>
            </a:r>
            <a:r>
              <a:rPr b="0" lang="en-GB" sz="2800" spc="-1" strike="noStrike">
                <a:latin typeface="Bitstream Vera Sans"/>
              </a:rPr>
              <a:t>  αντιδράσεις β-διάσπασης: Q-values, επιτρεπτές, τάξη απαγόρευσης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451" name="TextShape 2"/>
          <p:cNvSpPr txBox="1"/>
          <p:nvPr/>
        </p:nvSpPr>
        <p:spPr>
          <a:xfrm>
            <a:off x="251640" y="3429000"/>
            <a:ext cx="9470160" cy="3483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Για να βρίσκετε τις ατομικές μάζες των στοιχείων που σας χρειάζονται, χρησιμοποιείτε: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                   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Μ(Α,Ζ) =  931.478 * Α + Δ  (MeV),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Όπου το Δ το βρίσκεται για κάθε στοιχείο και τα ισότοπά του στο: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  <a:hlinkClick r:id="rId1"/>
              </a:rPr>
              <a:t>http://skiathos.physics.auth.gr/atlas/Nuclear_Physics/wallarge.pdf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Δ(</a:t>
            </a:r>
            <a:r>
              <a:rPr b="0" lang="en-GB" sz="2000" spc="-1" strike="noStrike" baseline="101000">
                <a:latin typeface="Bitstream Vera Sans"/>
              </a:rPr>
              <a:t>66</a:t>
            </a:r>
            <a:r>
              <a:rPr b="0" lang="en-GB" sz="2000" spc="-1" strike="noStrike">
                <a:latin typeface="Bitstream Vera Sans"/>
              </a:rPr>
              <a:t>Ga) = –63.724  MeV, Δ(</a:t>
            </a:r>
            <a:r>
              <a:rPr b="0" lang="en-GB" sz="2000" spc="-1" strike="noStrike" baseline="101000">
                <a:latin typeface="Bitstream Vera Sans"/>
              </a:rPr>
              <a:t>66</a:t>
            </a:r>
            <a:r>
              <a:rPr b="0" lang="en-GB" sz="2000" spc="-1" strike="noStrike">
                <a:latin typeface="Bitstream Vera Sans"/>
              </a:rPr>
              <a:t>Zn) = –68.899  MeV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Δ(</a:t>
            </a:r>
            <a:r>
              <a:rPr b="0" lang="en-GB" sz="2000" spc="-1" strike="noStrike" baseline="101000">
                <a:latin typeface="Bitstream Vera Sans"/>
              </a:rPr>
              <a:t>72</a:t>
            </a:r>
            <a:r>
              <a:rPr b="0" lang="en-GB" sz="2000" spc="-1" strike="noStrike">
                <a:latin typeface="Bitstream Vera Sans"/>
              </a:rPr>
              <a:t>As) = –68.230 MeV, Δ(</a:t>
            </a:r>
            <a:r>
              <a:rPr b="0" lang="en-GB" sz="2000" spc="-1" strike="noStrike" baseline="101000">
                <a:latin typeface="Bitstream Vera Sans"/>
              </a:rPr>
              <a:t>72</a:t>
            </a:r>
            <a:r>
              <a:rPr b="0" lang="en-GB" sz="2000" spc="-1" strike="noStrike">
                <a:latin typeface="Bitstream Vera Sans"/>
              </a:rPr>
              <a:t>Ge) = –72.586 MeV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m(e) = </a:t>
            </a:r>
            <a:r>
              <a:rPr b="0" lang="el-GR" sz="2000" spc="-1" strike="noStrike">
                <a:latin typeface="Calibri"/>
              </a:rPr>
              <a:t>0.511 ΜeV</a:t>
            </a:r>
            <a:r>
              <a:rPr b="0" lang="en-US" sz="2000" spc="-1" strike="noStrike">
                <a:latin typeface="Calibri"/>
              </a:rPr>
              <a:t>,  m(ν) = 0</a:t>
            </a:r>
            <a:endParaRPr b="0" lang="en-GB" sz="2000" spc="-1" strike="noStrike">
              <a:latin typeface="Bitstream Vera Sans"/>
            </a:endParaRPr>
          </a:p>
        </p:txBody>
      </p:sp>
      <p:pic>
        <p:nvPicPr>
          <p:cNvPr id="452" name="" descr=""/>
          <p:cNvPicPr/>
          <p:nvPr/>
        </p:nvPicPr>
        <p:blipFill>
          <a:blip r:embed="rId2"/>
          <a:stretch/>
        </p:blipFill>
        <p:spPr>
          <a:xfrm>
            <a:off x="60840" y="1041480"/>
            <a:ext cx="9756720" cy="2377440"/>
          </a:xfrm>
          <a:prstGeom prst="rect">
            <a:avLst/>
          </a:prstGeom>
          <a:ln>
            <a:noFill/>
          </a:ln>
        </p:spPr>
      </p:pic>
    </p:spTree>
  </p:cSld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TextShape 1"/>
          <p:cNvSpPr txBox="1"/>
          <p:nvPr/>
        </p:nvSpPr>
        <p:spPr>
          <a:xfrm>
            <a:off x="457200" y="157320"/>
            <a:ext cx="91184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solidFill>
                  <a:srgbClr val="ff0000"/>
                </a:solidFill>
                <a:latin typeface="Bitstream Vera Sans"/>
              </a:rPr>
              <a:t>Άσκηση</a:t>
            </a:r>
            <a:r>
              <a:rPr b="0" lang="en-GB" sz="3200" spc="-1" strike="noStrike">
                <a:latin typeface="Bitstream Vera Sans"/>
              </a:rPr>
              <a:t> – σημείωση για επιτρεπτή ή όχι 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454" name="TextShape 2"/>
          <p:cNvSpPr txBox="1"/>
          <p:nvPr/>
        </p:nvSpPr>
        <p:spPr>
          <a:xfrm>
            <a:off x="288000" y="3213000"/>
            <a:ext cx="9071640" cy="3820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r>
              <a:rPr b="0" lang="en-GB" sz="2200" spc="-1" strike="noStrike">
                <a:solidFill>
                  <a:srgbClr val="000000"/>
                </a:solidFill>
                <a:latin typeface="Bitstream Vera Sans"/>
                <a:ea typeface="Bitstream Vera Sans"/>
              </a:rPr>
              <a:t>α) με ΔJ </a:t>
            </a:r>
            <a:r>
              <a:rPr b="0" lang="en-GB" sz="2200" spc="-1" strike="noStrike" baseline="101000">
                <a:solidFill>
                  <a:srgbClr val="000000"/>
                </a:solidFill>
                <a:latin typeface="Bitstream Vera Sans"/>
                <a:ea typeface="Bitstream Vera Sans"/>
              </a:rPr>
              <a:t>Δπ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  <a:ea typeface="Bitstream Vera Sans"/>
              </a:rPr>
              <a:t>  = 2+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00"/>
                </a:solidFill>
                <a:latin typeface="Bitstream Vera Sans"/>
                <a:ea typeface="Bitstream Vera Sans"/>
              </a:rPr>
              <a:t>     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  <a:ea typeface="Bitstream Vera Sans"/>
              </a:rPr>
              <a:t>έχουμε αναγκαστικά </a:t>
            </a:r>
            <a:r>
              <a:rPr b="1" i="1" lang="en-GB" sz="2200" spc="-1" strike="noStrike">
                <a:solidFill>
                  <a:srgbClr val="ff0000"/>
                </a:solidFill>
                <a:latin typeface="URW Chancery L"/>
                <a:ea typeface="Bitstream Vera Sans"/>
              </a:rPr>
              <a:t>l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  <a:ea typeface="Bitstream Vera Sans"/>
              </a:rPr>
              <a:t>=άρτιο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  <a:ea typeface="Bitstream Vera Sans"/>
              </a:rPr>
              <a:t> γιατί (-1)</a:t>
            </a:r>
            <a:r>
              <a:rPr b="1" i="1" lang="en-GB" sz="2200" spc="-1" strike="noStrike" baseline="101000">
                <a:solidFill>
                  <a:srgbClr val="ff0000"/>
                </a:solidFill>
                <a:latin typeface="URW Chancery L"/>
                <a:ea typeface="Bitstream Vera Sans"/>
              </a:rPr>
              <a:t>l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  <a:ea typeface="Bitstream Vera Sans"/>
              </a:rPr>
              <a:t> = +1.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00"/>
                </a:solidFill>
                <a:latin typeface="Bitstream Vera Sans"/>
                <a:ea typeface="Bitstream Vera Sans"/>
              </a:rPr>
              <a:t>   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  <a:ea typeface="Bitstream Vera Sans"/>
              </a:rPr>
              <a:t>* Αφού το Sev γίνεται το πολύ Sev=1, δεν μπορεί να γίνει η           μετάβαση με </a:t>
            </a:r>
            <a:r>
              <a:rPr b="1" i="1" lang="en-GB" sz="2200" spc="-1" strike="noStrike">
                <a:solidFill>
                  <a:srgbClr val="ff0000"/>
                </a:solidFill>
                <a:latin typeface="URW Chancery L"/>
                <a:ea typeface="Bitstream Vera Sans"/>
              </a:rPr>
              <a:t>l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  <a:ea typeface="Bitstream Vera Sans"/>
              </a:rPr>
              <a:t>=0.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00"/>
                </a:solidFill>
                <a:latin typeface="Bitstream Vera Sans"/>
                <a:ea typeface="Bitstream Vera Sans"/>
              </a:rPr>
              <a:t>  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  <a:ea typeface="Bitstream Vera Sans"/>
              </a:rPr>
              <a:t>	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  <a:ea typeface="Bitstream Vera Sans"/>
              </a:rPr>
              <a:t>→ 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  <a:ea typeface="Bitstream Vera Sans"/>
              </a:rPr>
              <a:t>Άρα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δεν είναι επιτρεπτή η μετάβαση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  <a:ea typeface="Bitstream Vera Sans"/>
              </a:rPr>
              <a:t>.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00"/>
                </a:solidFill>
                <a:latin typeface="Bitstream Vera Sans"/>
                <a:ea typeface="Bitstream Vera Sans"/>
              </a:rPr>
              <a:t>   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  <a:ea typeface="Bitstream Vera Sans"/>
              </a:rPr>
              <a:t>* Η επόμενη άρτια τιμή είναι </a:t>
            </a:r>
            <a:r>
              <a:rPr b="1" i="1" lang="en-GB" sz="2200" spc="-1" strike="noStrike">
                <a:solidFill>
                  <a:srgbClr val="ff0000"/>
                </a:solidFill>
                <a:latin typeface="URW Chancery L"/>
                <a:ea typeface="Bitstream Vera Sans"/>
              </a:rPr>
              <a:t>l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  <a:ea typeface="Bitstream Vera Sans"/>
              </a:rPr>
              <a:t>=2. Με S=0, δίνουν ΔJ=2. 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  <a:ea typeface="Bitstream Vera Sans"/>
              </a:rPr>
              <a:t>	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  <a:ea typeface="Bitstream Vera Sans"/>
              </a:rPr>
              <a:t>               Με S=1, δίνουν από ΔJ = 2-1  =1 μέχρι και 2+1=3,                      → οπότε όντως το </a:t>
            </a:r>
            <a:r>
              <a:rPr b="1" i="1" lang="en-GB" sz="2200" spc="-1" strike="noStrike">
                <a:solidFill>
                  <a:srgbClr val="ff0000"/>
                </a:solidFill>
                <a:latin typeface="URW Chancery L"/>
                <a:ea typeface="Bitstream Vera Sans"/>
              </a:rPr>
              <a:t>l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  <a:ea typeface="Bitstream Vera Sans"/>
              </a:rPr>
              <a:t>=2 (και  με S=0 και με S=1) μπορεί                    να εξηγήσει το  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  <a:ea typeface="Bitstream Vera Sans"/>
              </a:rPr>
              <a:t>	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  <a:ea typeface="Bitstream Vera Sans"/>
              </a:rPr>
              <a:t>ΔJ=2+  →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  <a:ea typeface="Bitstream Vera Sans"/>
              </a:rPr>
              <a:t>“απαγορευμένη” 2ης τάξης</a:t>
            </a:r>
            <a:endParaRPr b="0" lang="en-GB" sz="2200" spc="-1" strike="noStrike">
              <a:latin typeface="Bitstream Vera Sans"/>
            </a:endParaRPr>
          </a:p>
        </p:txBody>
      </p:sp>
      <p:pic>
        <p:nvPicPr>
          <p:cNvPr id="455" name="" descr=""/>
          <p:cNvPicPr/>
          <p:nvPr/>
        </p:nvPicPr>
        <p:blipFill>
          <a:blip r:embed="rId1"/>
          <a:stretch/>
        </p:blipFill>
        <p:spPr>
          <a:xfrm>
            <a:off x="61200" y="825480"/>
            <a:ext cx="9756720" cy="2377440"/>
          </a:xfrm>
          <a:prstGeom prst="rect">
            <a:avLst/>
          </a:prstGeom>
          <a:ln>
            <a:noFill/>
          </a:ln>
        </p:spPr>
      </p:pic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TextShape 1"/>
          <p:cNvSpPr txBox="1"/>
          <p:nvPr/>
        </p:nvSpPr>
        <p:spPr>
          <a:xfrm>
            <a:off x="504000" y="160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β-διασπάσεις: ενεργειακές συνθήκες</a:t>
            </a:r>
            <a:endParaRPr b="0" lang="en-GB" sz="3600" spc="-1" strike="noStrike">
              <a:latin typeface="Bitstream Vera Sans"/>
            </a:endParaRPr>
          </a:p>
        </p:txBody>
      </p:sp>
      <p:grpSp>
        <p:nvGrpSpPr>
          <p:cNvPr id="248" name="Group 2"/>
          <p:cNvGrpSpPr/>
          <p:nvPr/>
        </p:nvGrpSpPr>
        <p:grpSpPr>
          <a:xfrm>
            <a:off x="1994040" y="778680"/>
            <a:ext cx="2768400" cy="1638360"/>
            <a:chOff x="1994040" y="778680"/>
            <a:chExt cx="2768400" cy="1638360"/>
          </a:xfrm>
        </p:grpSpPr>
        <p:sp>
          <p:nvSpPr>
            <p:cNvPr id="249" name="CustomShape 3"/>
            <p:cNvSpPr/>
            <p:nvPr/>
          </p:nvSpPr>
          <p:spPr>
            <a:xfrm>
              <a:off x="1994040" y="778680"/>
              <a:ext cx="2768400" cy="1638360"/>
            </a:xfrm>
            <a:prstGeom prst="rect">
              <a:avLst/>
            </a:prstGeom>
            <a:solidFill>
              <a:srgbClr val="ffff00"/>
            </a:solidFill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250" name="Group 4"/>
            <p:cNvGrpSpPr/>
            <p:nvPr/>
          </p:nvGrpSpPr>
          <p:grpSpPr>
            <a:xfrm>
              <a:off x="2038320" y="845280"/>
              <a:ext cx="2673360" cy="1529640"/>
              <a:chOff x="2038320" y="845280"/>
              <a:chExt cx="2673360" cy="1529640"/>
            </a:xfrm>
          </p:grpSpPr>
          <mc:AlternateContent>
            <mc:Choice xmlns:a14="http://schemas.microsoft.com/office/drawing/2010/main" Requires="a14">
              <p:sp>
                <p:nvSpPr>
                  <p:cNvPr id="251" name="Formula 5"/>
                  <p:cNvSpPr txBox="1"/>
                  <p:nvPr/>
                </p:nvSpPr>
                <p:spPr>
                  <a:xfrm>
                    <a:off x="2038320" y="845280"/>
                    <a:ext cx="2671920" cy="419760"/>
                  </a:xfrm>
                  <a:prstGeom prst="rect">
                    <a:avLst/>
                  </a:prstGeom>
                </p:spPr>
                <p:txBody>
                  <a:bodyPr/>
                  <a:p>
                    <a14:m>
                      <m:oMath xmlns:m="http://schemas.openxmlformats.org/officeDocument/2006/math">
                        <m:sPre>
                          <m:sub>
                            <m:r>
                              <m:t xml:space="preserve">Z</m:t>
                            </m:r>
                          </m:sub>
                          <m:sup>
                            <m:r>
                              <m:t xml:space="preserve">A</m:t>
                            </m:r>
                          </m: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/>
                            </m:r>
                          </m:e>
                        </m:sPre>
                        <m:r>
                          <m:t xml:space="preserve">X</m:t>
                        </m:r>
                        <m:r>
                          <m:t xml:space="preserve">→</m:t>
                        </m:r>
                        <m:r>
                          <m:rPr>
                            <m:lit/>
                            <m:nor/>
                          </m:rPr>
                          <m:t xml:space="preserve">  </m:t>
                        </m:r>
                        <m:sPre>
                          <m:sub>
                            <m:r>
                              <m:t xml:space="preserve">Z</m:t>
                            </m:r>
                            <m:r>
                              <m:t xml:space="preserve">+</m:t>
                            </m:r>
                            <m:r>
                              <m:t xml:space="preserve">1</m:t>
                            </m:r>
                          </m:sub>
                          <m:sup>
                            <m:r>
                              <m:t xml:space="preserve">A</m:t>
                            </m:r>
                          </m: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/>
                            </m:r>
                          </m:e>
                        </m:sPre>
                        <m:r>
                          <m:t xml:space="preserve">Y</m:t>
                        </m:r>
                        <m:r>
                          <m:t xml:space="preserve">+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−</m:t>
                            </m:r>
                          </m:sup>
                        </m:sSup>
                        <m:r>
                          <m:t xml:space="preserve">+</m:t>
                        </m:r>
                        <m:sSub>
                          <m:e>
                            <m:acc>
                              <m:accPr>
                                <m:chr m:val="¯"/>
                              </m:accPr>
                              <m:e>
                                <m:r>
                                  <m:t xml:space="preserve">ν</m:t>
                                </m:r>
                              </m:e>
                            </m:acc>
                          </m:e>
                          <m:sub>
                            <m:r>
                              <m:t xml:space="preserve">e</m:t>
                            </m:r>
                          </m:sub>
                        </m:sSub>
                      </m:oMath>
                    </a14:m>
                  </a:p>
                </p:txBody>
              </p:sp>
            </mc:Choice>
            <mc:Fallback/>
          </mc:AlternateContent>
          <mc:AlternateContent>
            <mc:Choice xmlns:a14="http://schemas.microsoft.com/office/drawing/2010/main" Requires="a14">
              <p:sp>
                <p:nvSpPr>
                  <p:cNvPr id="252" name="Formula 6"/>
                  <p:cNvSpPr txBox="1"/>
                  <p:nvPr/>
                </p:nvSpPr>
                <p:spPr>
                  <a:xfrm>
                    <a:off x="2038320" y="1400040"/>
                    <a:ext cx="2671920" cy="419760"/>
                  </a:xfrm>
                  <a:prstGeom prst="rect">
                    <a:avLst/>
                  </a:prstGeom>
                </p:spPr>
                <p:txBody>
                  <a:bodyPr/>
                  <a:p>
                    <a14:m>
                      <m:oMath xmlns:m="http://schemas.openxmlformats.org/officeDocument/2006/math">
                        <m:sPre>
                          <m:sub>
                            <m:r>
                              <m:t xml:space="preserve">Z</m:t>
                            </m:r>
                          </m:sub>
                          <m:sup>
                            <m:r>
                              <m:t xml:space="preserve">A</m:t>
                            </m:r>
                          </m: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/>
                            </m:r>
                          </m:e>
                        </m:sPre>
                        <m:r>
                          <m:t xml:space="preserve">X</m:t>
                        </m:r>
                        <m:r>
                          <m:t xml:space="preserve">→</m:t>
                        </m:r>
                        <m:r>
                          <m:rPr>
                            <m:lit/>
                            <m:nor/>
                          </m:rPr>
                          <m:t xml:space="preserve">  </m:t>
                        </m:r>
                        <m:sPre>
                          <m:sub>
                            <m:r>
                              <m:t xml:space="preserve">Z</m:t>
                            </m:r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sub>
                          <m:sup>
                            <m:r>
                              <m:t xml:space="preserve">A</m:t>
                            </m:r>
                          </m: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/>
                            </m:r>
                          </m:e>
                        </m:sPre>
                        <m:r>
                          <m:t xml:space="preserve">Y</m:t>
                        </m:r>
                        <m:r>
                          <m:t xml:space="preserve">+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+</m:t>
                            </m:r>
                          </m:sup>
                        </m:sSup>
                        <m:r>
                          <m:t xml:space="preserve">+</m:t>
                        </m:r>
                        <m:sSub>
                          <m:e>
                            <m:r>
                              <m:t xml:space="preserve">ν</m:t>
                            </m:r>
                          </m:e>
                          <m:sub>
                            <m:r>
                              <m:t xml:space="preserve">e</m:t>
                            </m:r>
                          </m:sub>
                        </m:sSub>
                      </m:oMath>
                    </a14:m>
                  </a:p>
                </p:txBody>
              </p:sp>
            </mc:Choice>
            <mc:Fallback/>
          </mc:AlternateContent>
          <mc:AlternateContent>
            <mc:Choice xmlns:a14="http://schemas.microsoft.com/office/drawing/2010/main" Requires="a14">
              <p:sp>
                <p:nvSpPr>
                  <p:cNvPr id="253" name="Formula 7"/>
                  <p:cNvSpPr txBox="1"/>
                  <p:nvPr/>
                </p:nvSpPr>
                <p:spPr>
                  <a:xfrm>
                    <a:off x="2038320" y="1955160"/>
                    <a:ext cx="2673360" cy="419760"/>
                  </a:xfrm>
                  <a:prstGeom prst="rect">
                    <a:avLst/>
                  </a:prstGeom>
                </p:spPr>
                <p:txBody>
                  <a:bodyPr/>
                  <a:p>
                    <a14:m>
                      <m:oMath xmlns:m="http://schemas.openxmlformats.org/officeDocument/2006/math">
                        <m:sPre>
                          <m:sub>
                            <m:r>
                              <m:t xml:space="preserve">Z</m:t>
                            </m:r>
                          </m:sub>
                          <m:sup>
                            <m:r>
                              <m:t xml:space="preserve">A</m:t>
                            </m:r>
                          </m: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/>
                            </m:r>
                          </m:e>
                        </m:sPre>
                        <m:r>
                          <m:t xml:space="preserve">X</m:t>
                        </m:r>
                        <m:r>
                          <m:t xml:space="preserve">+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−</m:t>
                            </m:r>
                          </m:sup>
                        </m:sSup>
                        <m:r>
                          <m:t xml:space="preserve">→</m:t>
                        </m:r>
                        <m:r>
                          <m:rPr>
                            <m:lit/>
                            <m:nor/>
                          </m:rPr>
                          <m:t xml:space="preserve">  </m:t>
                        </m:r>
                        <m:sPre>
                          <m:sub>
                            <m:r>
                              <m:t xml:space="preserve">Z</m:t>
                            </m:r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sub>
                          <m:sup>
                            <m:r>
                              <m:t xml:space="preserve">A</m:t>
                            </m:r>
                          </m: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/>
                            </m:r>
                          </m:e>
                        </m:sPre>
                        <m:r>
                          <m:t xml:space="preserve">Y</m:t>
                        </m:r>
                        <m:r>
                          <m:t xml:space="preserve">+</m:t>
                        </m:r>
                        <m:sSub>
                          <m:e>
                            <m:r>
                              <m:t xml:space="preserve">ν</m:t>
                            </m:r>
                          </m:e>
                          <m:sub>
                            <m:r>
                              <m:t xml:space="preserve">e</m:t>
                            </m:r>
                          </m:sub>
                        </m:sSub>
                      </m:oMath>
                    </a14:m>
                  </a:p>
                </p:txBody>
              </p:sp>
            </mc:Choice>
            <mc:Fallback/>
          </mc:AlternateContent>
        </p:grpSp>
      </p:grpSp>
      <p:sp>
        <p:nvSpPr>
          <p:cNvPr id="254" name="CustomShape 8"/>
          <p:cNvSpPr/>
          <p:nvPr/>
        </p:nvSpPr>
        <p:spPr>
          <a:xfrm>
            <a:off x="1320840" y="791280"/>
            <a:ext cx="660240" cy="1526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r>
              <a:rPr b="0" lang="el-GR" sz="1800" spc="-1" strike="noStrike">
                <a:latin typeface="Bitstream Vera Sans"/>
              </a:rPr>
              <a:t>β</a:t>
            </a:r>
            <a:r>
              <a:rPr b="0" lang="el-GR" sz="1800" spc="-1" strike="noStrike" baseline="30000">
                <a:latin typeface="Bitstream Vera Sans"/>
              </a:rPr>
              <a:t>-</a:t>
            </a:r>
            <a:endParaRPr b="0" lang="en-GB" sz="1800" spc="-1" strike="noStrike">
              <a:latin typeface="Bitstream Vera Sans"/>
            </a:endParaRPr>
          </a:p>
          <a:p>
            <a:r>
              <a:rPr b="0" lang="el-GR" sz="1800" spc="-1" strike="noStrike">
                <a:latin typeface="Bitstream Vera Sans"/>
              </a:rPr>
              <a:t>β</a:t>
            </a:r>
            <a:r>
              <a:rPr b="0" lang="el-GR" sz="1800" spc="-1" strike="noStrike" baseline="30000">
                <a:latin typeface="Bitstream Vera Sans"/>
              </a:rPr>
              <a:t>+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US" sz="1800" spc="-1" strike="noStrike">
                <a:latin typeface="Bitstream Vera Sans"/>
              </a:rPr>
              <a:t>EC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55" name="Formula 9"/>
              <p:cNvSpPr txBox="1"/>
              <p:nvPr/>
            </p:nvSpPr>
            <p:spPr>
              <a:xfrm>
                <a:off x="6601680" y="904680"/>
                <a:ext cx="1878120" cy="3808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n</m:t>
                    </m:r>
                    <m:r>
                      <m:t xml:space="preserve">→</m:t>
                    </m:r>
                    <m:r>
                      <m:rPr>
                        <m:lit/>
                        <m:nor/>
                      </m:rPr>
                      <m:t xml:space="preserve">  </m:t>
                    </m:r>
                    <m:r>
                      <m:t xml:space="preserve">p</m:t>
                    </m:r>
                    <m:r>
                      <m:t xml:space="preserve">+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  <m:r>
                      <m:t xml:space="preserve">+</m:t>
                    </m:r>
                    <m:sSub>
                      <m:e>
                        <m:acc>
                          <m:accPr>
                            <m:chr m:val="¯"/>
                          </m:accPr>
                          <m:e>
                            <m:r>
                              <m:t xml:space="preserve">ν</m:t>
                            </m:r>
                          </m:e>
                        </m:acc>
                      </m:e>
                      <m:sub>
                        <m:r>
                          <m:t xml:space="preserve">e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56" name="Formula 10"/>
              <p:cNvSpPr txBox="1"/>
              <p:nvPr/>
            </p:nvSpPr>
            <p:spPr>
              <a:xfrm>
                <a:off x="6589080" y="1460160"/>
                <a:ext cx="1901880" cy="381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p</m:t>
                    </m:r>
                    <m:r>
                      <m:t xml:space="preserve">→</m:t>
                    </m:r>
                    <m:r>
                      <m:rPr>
                        <m:lit/>
                        <m:nor/>
                      </m:rPr>
                      <m:t xml:space="preserve">  </m:t>
                    </m:r>
                    <m:r>
                      <m:t xml:space="preserve">n</m:t>
                    </m:r>
                    <m:r>
                      <m:t xml:space="preserve">+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r>
                      <m:t xml:space="preserve">+</m:t>
                    </m:r>
                    <m:sSub>
                      <m:e>
                        <m:r>
                          <m:t xml:space="preserve">ν</m:t>
                        </m:r>
                      </m:e>
                      <m:sub>
                        <m:r>
                          <m:t xml:space="preserve">e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57" name="Formula 11"/>
              <p:cNvSpPr txBox="1"/>
              <p:nvPr/>
            </p:nvSpPr>
            <p:spPr>
              <a:xfrm>
                <a:off x="6589080" y="2014200"/>
                <a:ext cx="1903320" cy="381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p</m:t>
                    </m:r>
                    <m:r>
                      <m:t xml:space="preserve">+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  <m:r>
                      <m:t xml:space="preserve">→</m:t>
                    </m:r>
                    <m:r>
                      <m:rPr>
                        <m:lit/>
                        <m:nor/>
                      </m:rPr>
                      <m:t xml:space="preserve">  </m:t>
                    </m:r>
                    <m:r>
                      <m:t xml:space="preserve">n</m:t>
                    </m:r>
                    <m:r>
                      <m:t xml:space="preserve">+</m:t>
                    </m:r>
                    <m:sSub>
                      <m:e>
                        <m:r>
                          <m:t xml:space="preserve">ν</m:t>
                        </m:r>
                      </m:e>
                      <m:sub>
                        <m:r>
                          <m:t xml:space="preserve">e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  <p:sp>
        <p:nvSpPr>
          <p:cNvPr id="258" name="CustomShape 12"/>
          <p:cNvSpPr/>
          <p:nvPr/>
        </p:nvSpPr>
        <p:spPr>
          <a:xfrm>
            <a:off x="5749200" y="1384200"/>
            <a:ext cx="58428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</a:pPr>
            <a:r>
              <a:rPr b="0" lang="en-US" sz="1800" spc="-1" strike="noStrike">
                <a:latin typeface="Wingdings"/>
                <a:ea typeface="Wingdings"/>
              </a:rPr>
              <a:t></a:t>
            </a:r>
            <a:endParaRPr b="0" lang="en-GB" sz="1800" spc="-1" strike="noStrike">
              <a:latin typeface="Bitstream Vera Sans"/>
            </a:endParaRPr>
          </a:p>
        </p:txBody>
      </p:sp>
      <p:pic>
        <p:nvPicPr>
          <p:cNvPr id="259" name="Picture 8" descr=""/>
          <p:cNvPicPr/>
          <p:nvPr/>
        </p:nvPicPr>
        <p:blipFill>
          <a:blip r:embed="rId1"/>
          <a:stretch/>
        </p:blipFill>
        <p:spPr>
          <a:xfrm>
            <a:off x="6023880" y="3233880"/>
            <a:ext cx="3413160" cy="666720"/>
          </a:xfrm>
          <a:prstGeom prst="rect">
            <a:avLst/>
          </a:prstGeom>
          <a:ln>
            <a:noFill/>
          </a:ln>
        </p:spPr>
      </p:pic>
      <p:sp>
        <p:nvSpPr>
          <p:cNvPr id="260" name="CustomShape 13"/>
          <p:cNvSpPr/>
          <p:nvPr/>
        </p:nvSpPr>
        <p:spPr>
          <a:xfrm>
            <a:off x="63720" y="2601000"/>
            <a:ext cx="4546440" cy="3988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</a:pPr>
            <a:r>
              <a:rPr b="1" lang="el-GR" sz="2000" spc="-1" strike="noStrike">
                <a:solidFill>
                  <a:srgbClr val="ff0000"/>
                </a:solidFill>
                <a:latin typeface="Calibri"/>
              </a:rPr>
              <a:t>1) Ενεργειακή συνθήκη</a:t>
            </a:r>
            <a:r>
              <a:rPr b="1" lang="en-US" sz="2000" spc="-1" strike="noStrike">
                <a:solidFill>
                  <a:srgbClr val="ff0000"/>
                </a:solidFill>
                <a:latin typeface="Calibri"/>
              </a:rPr>
              <a:t> </a:t>
            </a:r>
            <a:r>
              <a:rPr b="1" lang="el-GR" sz="2000" spc="-1" strike="noStrike">
                <a:solidFill>
                  <a:srgbClr val="ff0000"/>
                </a:solidFill>
                <a:latin typeface="Calibri"/>
              </a:rPr>
              <a:t>β</a:t>
            </a:r>
            <a:r>
              <a:rPr b="1" lang="el-GR" sz="2000" spc="-1" strike="noStrike" baseline="30000">
                <a:solidFill>
                  <a:srgbClr val="ff0000"/>
                </a:solidFill>
                <a:latin typeface="Calibri"/>
              </a:rPr>
              <a:t>- </a:t>
            </a:r>
            <a:r>
              <a:rPr b="1" lang="el-GR" sz="2000" spc="-1" strike="noStrike">
                <a:solidFill>
                  <a:srgbClr val="ff0000"/>
                </a:solidFill>
                <a:latin typeface="Calibri"/>
              </a:rPr>
              <a:t>:</a:t>
            </a:r>
            <a:endParaRPr b="0" lang="en-GB" sz="20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61" name="Formula 14"/>
              <p:cNvSpPr txBox="1"/>
              <p:nvPr/>
            </p:nvSpPr>
            <p:spPr>
              <a:xfrm>
                <a:off x="857160" y="3166560"/>
                <a:ext cx="2290680" cy="3603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Pre>
                      <m:sub>
                        <m:r>
                          <m:t xml:space="preserve">Z</m:t>
                        </m:r>
                      </m:sub>
                      <m:sup>
                        <m:r>
                          <m:t xml:space="preserve">A</m:t>
                        </m:r>
                      </m:sup>
                      <m:e>
                        <m:r>
                          <m:rPr>
                            <m:lit/>
                            <m:nor/>
                          </m:rPr>
                          <m:t xml:space="preserve"/>
                        </m:r>
                      </m:e>
                    </m:sPre>
                    <m:r>
                      <m:t xml:space="preserve">X</m:t>
                    </m:r>
                    <m:r>
                      <m:t xml:space="preserve">→</m:t>
                    </m:r>
                    <m:r>
                      <m:rPr>
                        <m:lit/>
                        <m:nor/>
                      </m:rPr>
                      <m:t xml:space="preserve">  </m:t>
                    </m:r>
                    <m:sPre>
                      <m:sub>
                        <m:r>
                          <m:t xml:space="preserve">Z</m:t>
                        </m:r>
                        <m:r>
                          <m:t xml:space="preserve">+</m:t>
                        </m:r>
                        <m:r>
                          <m:t xml:space="preserve">1</m:t>
                        </m:r>
                      </m:sub>
                      <m:sup>
                        <m:r>
                          <m:t xml:space="preserve">A</m:t>
                        </m:r>
                      </m:sup>
                      <m:e>
                        <m:r>
                          <m:rPr>
                            <m:lit/>
                            <m:nor/>
                          </m:rPr>
                          <m:t xml:space="preserve"/>
                        </m:r>
                      </m:e>
                    </m:sPre>
                    <m:r>
                      <m:t xml:space="preserve">Y</m:t>
                    </m:r>
                    <m:r>
                      <m:t xml:space="preserve">+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  <m:r>
                      <m:t xml:space="preserve">+</m:t>
                    </m:r>
                    <m:sSub>
                      <m:e>
                        <m:acc>
                          <m:accPr>
                            <m:chr m:val="¯"/>
                          </m:accPr>
                          <m:e>
                            <m:r>
                              <m:t xml:space="preserve">ν</m:t>
                            </m:r>
                          </m:e>
                        </m:acc>
                      </m:e>
                      <m:sub>
                        <m:r>
                          <m:t xml:space="preserve">e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  <p:sp>
        <p:nvSpPr>
          <p:cNvPr id="262" name="CustomShape 15"/>
          <p:cNvSpPr/>
          <p:nvPr/>
        </p:nvSpPr>
        <p:spPr>
          <a:xfrm>
            <a:off x="3193560" y="3141000"/>
            <a:ext cx="3480480" cy="4291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</a:pPr>
            <a:r>
              <a:rPr b="1" lang="el-GR" sz="2200" spc="-1" strike="noStrike" u="sng">
                <a:solidFill>
                  <a:srgbClr val="3333ff"/>
                </a:solidFill>
                <a:uFillTx/>
                <a:latin typeface="Calibri"/>
              </a:rPr>
              <a:t>Θα πρέπει </a:t>
            </a:r>
            <a:r>
              <a:rPr b="1" lang="en-US" sz="2200" spc="-1" strike="noStrike" u="sng">
                <a:solidFill>
                  <a:srgbClr val="3333ff"/>
                </a:solidFill>
                <a:uFillTx/>
                <a:latin typeface="Calibri"/>
              </a:rPr>
              <a:t>Q&gt;0</a:t>
            </a:r>
            <a:r>
              <a:rPr b="1" lang="en-US" sz="2200" spc="-1" strike="noStrike">
                <a:solidFill>
                  <a:srgbClr val="3333ff"/>
                </a:solidFill>
                <a:latin typeface="Calibri"/>
              </a:rPr>
              <a:t> → 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263" name="CustomShape 16"/>
          <p:cNvSpPr/>
          <p:nvPr/>
        </p:nvSpPr>
        <p:spPr>
          <a:xfrm>
            <a:off x="6452640" y="3576960"/>
            <a:ext cx="2933640" cy="419040"/>
          </a:xfrm>
          <a:custGeom>
            <a:avLst/>
            <a:gdLst/>
            <a:ahLst/>
            <a:rect l="0" t="0" r="r" b="b"/>
            <a:pathLst>
              <a:path w="8151" h="1166">
                <a:moveTo>
                  <a:pt x="194" y="0"/>
                </a:moveTo>
                <a:cubicBezTo>
                  <a:pt x="97" y="0"/>
                  <a:pt x="0" y="97"/>
                  <a:pt x="0" y="194"/>
                </a:cubicBezTo>
                <a:lnTo>
                  <a:pt x="0" y="970"/>
                </a:lnTo>
                <a:cubicBezTo>
                  <a:pt x="0" y="1067"/>
                  <a:pt x="97" y="1165"/>
                  <a:pt x="194" y="1165"/>
                </a:cubicBezTo>
                <a:lnTo>
                  <a:pt x="7955" y="1165"/>
                </a:lnTo>
                <a:cubicBezTo>
                  <a:pt x="8052" y="1165"/>
                  <a:pt x="8150" y="1067"/>
                  <a:pt x="8150" y="970"/>
                </a:cubicBezTo>
                <a:lnTo>
                  <a:pt x="8150" y="194"/>
                </a:lnTo>
                <a:cubicBezTo>
                  <a:pt x="8150" y="97"/>
                  <a:pt x="8052" y="0"/>
                  <a:pt x="7955" y="0"/>
                </a:cubicBezTo>
                <a:lnTo>
                  <a:pt x="194" y="0"/>
                </a:lnTo>
              </a:path>
            </a:pathLst>
          </a:custGeom>
          <a:noFill/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264" name="TextShape 17"/>
          <p:cNvSpPr txBox="1"/>
          <p:nvPr/>
        </p:nvSpPr>
        <p:spPr>
          <a:xfrm>
            <a:off x="4521960" y="2563200"/>
            <a:ext cx="4266720" cy="526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Σημείωση: Μ</a:t>
            </a:r>
            <a:r>
              <a:rPr b="1" lang="el-GR" sz="2200" spc="-1" strike="noStrike" baseline="-101000">
                <a:solidFill>
                  <a:srgbClr val="000000"/>
                </a:solidFill>
                <a:latin typeface="Times New Roman"/>
                <a:ea typeface="DejaVu Sans"/>
              </a:rPr>
              <a:t>ατόμου</a:t>
            </a:r>
            <a:r>
              <a:rPr b="0" lang="el-GR" sz="2200" spc="-1" strike="noStrike">
                <a:solidFill>
                  <a:srgbClr val="0000ff"/>
                </a:solidFill>
                <a:latin typeface="Times New Roman"/>
                <a:ea typeface="DejaVu Sans"/>
              </a:rPr>
              <a:t>(</a:t>
            </a:r>
            <a:r>
              <a:rPr b="0" lang="el-GR" sz="2200" spc="-1" strike="noStrike" baseline="46000">
                <a:solidFill>
                  <a:srgbClr val="0000ff"/>
                </a:solidFill>
                <a:latin typeface="Times New Roman"/>
                <a:ea typeface="DejaVu Sans"/>
              </a:rPr>
              <a:t>Α</a:t>
            </a:r>
            <a:r>
              <a:rPr b="0" lang="el-GR" sz="2200" spc="-1" strike="noStrike" baseline="-46000">
                <a:solidFill>
                  <a:srgbClr val="0000ff"/>
                </a:solidFill>
                <a:latin typeface="Times New Roman"/>
                <a:ea typeface="DejaVu Sans"/>
              </a:rPr>
              <a:t>Ζ</a:t>
            </a:r>
            <a:r>
              <a:rPr b="0" lang="el-GR" sz="2200" spc="-1" strike="noStrike">
                <a:solidFill>
                  <a:srgbClr val="0000ff"/>
                </a:solidFill>
                <a:latin typeface="Times New Roman"/>
                <a:ea typeface="DejaVu Sans"/>
              </a:rPr>
              <a:t>Χ) = </a:t>
            </a:r>
            <a:r>
              <a:rPr b="1" lang="en-GB" sz="2200" spc="-1" strike="noStrike">
                <a:latin typeface="Bitstream Vera Sans"/>
              </a:rPr>
              <a:t>Μ</a:t>
            </a:r>
            <a:r>
              <a:rPr b="0" lang="en-GB" sz="2200" spc="-1" strike="noStrike">
                <a:latin typeface="Bitstream Vera Sans"/>
              </a:rPr>
              <a:t>(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Α,Ζ</a:t>
            </a:r>
            <a:r>
              <a:rPr b="0" lang="en-GB" sz="2200" spc="-1" strike="noStrike">
                <a:latin typeface="Bitstream Vera Sans"/>
              </a:rPr>
              <a:t>)</a:t>
            </a:r>
            <a:r>
              <a:rPr b="0" lang="en-GB" sz="1800" spc="-1" strike="noStrike">
                <a:latin typeface="Bitstream Vera Sans"/>
              </a:rPr>
              <a:t> 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65" name="CustomShape 18"/>
          <p:cNvSpPr/>
          <p:nvPr/>
        </p:nvSpPr>
        <p:spPr>
          <a:xfrm>
            <a:off x="50760" y="3811680"/>
            <a:ext cx="4677840" cy="4291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</a:pPr>
            <a:r>
              <a:rPr b="1" lang="el-GR" sz="2000" spc="-1" strike="noStrike">
                <a:solidFill>
                  <a:srgbClr val="ff0000"/>
                </a:solidFill>
                <a:latin typeface="Calibri"/>
              </a:rPr>
              <a:t>2) Ενεργειακή συνθήκη</a:t>
            </a:r>
            <a:r>
              <a:rPr b="1" lang="en-US" sz="2000" spc="-1" strike="noStrike">
                <a:solidFill>
                  <a:srgbClr val="ff0000"/>
                </a:solidFill>
                <a:latin typeface="Calibri"/>
              </a:rPr>
              <a:t> </a:t>
            </a:r>
            <a:r>
              <a:rPr b="1" lang="el-GR" sz="2000" spc="-1" strike="noStrike">
                <a:solidFill>
                  <a:srgbClr val="ff0000"/>
                </a:solidFill>
                <a:latin typeface="Calibri"/>
              </a:rPr>
              <a:t>β</a:t>
            </a:r>
            <a:r>
              <a:rPr b="1" lang="el-GR" sz="2000" spc="-1" strike="noStrike" baseline="30000">
                <a:solidFill>
                  <a:srgbClr val="ff0000"/>
                </a:solidFill>
                <a:latin typeface="Calibri"/>
              </a:rPr>
              <a:t>+</a:t>
            </a:r>
            <a:r>
              <a:rPr b="1" lang="el-GR" sz="2000" spc="-1" strike="noStrike">
                <a:solidFill>
                  <a:srgbClr val="ff0000"/>
                </a:solidFill>
                <a:latin typeface="Calibri"/>
              </a:rPr>
              <a:t>  :</a:t>
            </a:r>
            <a:r>
              <a:rPr b="1" lang="el-GR" sz="2000" spc="-1" strike="noStrike" baseline="30000">
                <a:solidFill>
                  <a:srgbClr val="ff0000"/>
                </a:solidFill>
                <a:latin typeface="Calibri"/>
              </a:rPr>
              <a:t> </a:t>
            </a:r>
            <a:r>
              <a:rPr b="1" lang="el-GR" sz="2200" spc="-1" strike="noStrike" baseline="30000">
                <a:solidFill>
                  <a:srgbClr val="ff0000"/>
                </a:solidFill>
                <a:latin typeface="Calibri"/>
              </a:rPr>
              <a:t> 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66" name="Formula 19"/>
              <p:cNvSpPr txBox="1"/>
              <p:nvPr/>
            </p:nvSpPr>
            <p:spPr>
              <a:xfrm>
                <a:off x="622440" y="4241160"/>
                <a:ext cx="2444760" cy="3826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Pre>
                      <m:sub>
                        <m:r>
                          <m:t xml:space="preserve">Z</m:t>
                        </m:r>
                      </m:sub>
                      <m:sup>
                        <m:r>
                          <m:t xml:space="preserve">A</m:t>
                        </m:r>
                      </m:sup>
                      <m:e>
                        <m:r>
                          <m:rPr>
                            <m:lit/>
                            <m:nor/>
                          </m:rPr>
                          <m:t xml:space="preserve"/>
                        </m:r>
                      </m:e>
                    </m:sPre>
                    <m:r>
                      <m:t xml:space="preserve">X</m:t>
                    </m:r>
                    <m:r>
                      <m:t xml:space="preserve">→</m:t>
                    </m:r>
                    <m:r>
                      <m:rPr>
                        <m:lit/>
                        <m:nor/>
                      </m:rPr>
                      <m:t xml:space="preserve">  </m:t>
                    </m:r>
                    <m:sPre>
                      <m:sub>
                        <m:r>
                          <m:t xml:space="preserve">Z</m:t>
                        </m:r>
                        <m:r>
                          <m:t xml:space="preserve">−</m:t>
                        </m:r>
                        <m:r>
                          <m:t xml:space="preserve">1</m:t>
                        </m:r>
                      </m:sub>
                      <m:sup>
                        <m:r>
                          <m:t xml:space="preserve">A</m:t>
                        </m:r>
                      </m:sup>
                      <m:e>
                        <m:r>
                          <m:rPr>
                            <m:lit/>
                            <m:nor/>
                          </m:rPr>
                          <m:t xml:space="preserve"/>
                        </m:r>
                      </m:e>
                    </m:sPre>
                    <m:r>
                      <m:t xml:space="preserve">Y</m:t>
                    </m:r>
                    <m:r>
                      <m:t xml:space="preserve">+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  <m:r>
                      <m:t xml:space="preserve">+</m:t>
                    </m:r>
                    <m:sSub>
                      <m:e>
                        <m:r>
                          <m:t xml:space="preserve">ν</m:t>
                        </m:r>
                      </m:e>
                      <m:sub>
                        <m:r>
                          <m:t xml:space="preserve">e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  <p:pic>
        <p:nvPicPr>
          <p:cNvPr id="267" name="Picture 21" descr=""/>
          <p:cNvPicPr/>
          <p:nvPr/>
        </p:nvPicPr>
        <p:blipFill>
          <a:blip r:embed="rId2"/>
          <a:stretch/>
        </p:blipFill>
        <p:spPr>
          <a:xfrm>
            <a:off x="4286520" y="4104720"/>
            <a:ext cx="4241520" cy="1108080"/>
          </a:xfrm>
          <a:prstGeom prst="rect">
            <a:avLst/>
          </a:prstGeom>
          <a:ln>
            <a:noFill/>
          </a:ln>
        </p:spPr>
      </p:pic>
      <p:sp>
        <p:nvSpPr>
          <p:cNvPr id="268" name="CustomShape 20"/>
          <p:cNvSpPr/>
          <p:nvPr/>
        </p:nvSpPr>
        <p:spPr>
          <a:xfrm>
            <a:off x="4730760" y="4876200"/>
            <a:ext cx="3251520" cy="419040"/>
          </a:xfrm>
          <a:custGeom>
            <a:avLst/>
            <a:gdLst/>
            <a:ahLst/>
            <a:rect l="0" t="0" r="r" b="b"/>
            <a:pathLst>
              <a:path w="9034" h="1166">
                <a:moveTo>
                  <a:pt x="194" y="0"/>
                </a:moveTo>
                <a:cubicBezTo>
                  <a:pt x="97" y="0"/>
                  <a:pt x="0" y="97"/>
                  <a:pt x="0" y="194"/>
                </a:cubicBezTo>
                <a:lnTo>
                  <a:pt x="0" y="970"/>
                </a:lnTo>
                <a:cubicBezTo>
                  <a:pt x="0" y="1067"/>
                  <a:pt x="97" y="1165"/>
                  <a:pt x="194" y="1165"/>
                </a:cubicBezTo>
                <a:lnTo>
                  <a:pt x="8838" y="1165"/>
                </a:lnTo>
                <a:cubicBezTo>
                  <a:pt x="8935" y="1165"/>
                  <a:pt x="9033" y="1067"/>
                  <a:pt x="9033" y="970"/>
                </a:cubicBezTo>
                <a:lnTo>
                  <a:pt x="9033" y="194"/>
                </a:lnTo>
                <a:cubicBezTo>
                  <a:pt x="9033" y="97"/>
                  <a:pt x="8935" y="0"/>
                  <a:pt x="8838" y="0"/>
                </a:cubicBezTo>
                <a:lnTo>
                  <a:pt x="194" y="0"/>
                </a:lnTo>
              </a:path>
            </a:pathLst>
          </a:custGeom>
          <a:noFill/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269" name="Formula 21"/>
              <p:cNvSpPr txBox="1"/>
              <p:nvPr/>
            </p:nvSpPr>
            <p:spPr>
              <a:xfrm>
                <a:off x="961200" y="5802120"/>
                <a:ext cx="2432160" cy="381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Pre>
                      <m:sub>
                        <m:r>
                          <m:t xml:space="preserve">Z</m:t>
                        </m:r>
                      </m:sub>
                      <m:sup>
                        <m:r>
                          <m:t xml:space="preserve">A</m:t>
                        </m:r>
                      </m:sup>
                      <m:e>
                        <m:r>
                          <m:rPr>
                            <m:lit/>
                            <m:nor/>
                          </m:rPr>
                          <m:t xml:space="preserve"/>
                        </m:r>
                      </m:e>
                    </m:sPre>
                    <m:r>
                      <m:t xml:space="preserve">X</m:t>
                    </m:r>
                    <m:r>
                      <m:t xml:space="preserve">+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−</m:t>
                        </m:r>
                      </m:sup>
                    </m:sSup>
                    <m:r>
                      <m:t xml:space="preserve">→</m:t>
                    </m:r>
                    <m:r>
                      <m:rPr>
                        <m:lit/>
                        <m:nor/>
                      </m:rPr>
                      <m:t xml:space="preserve">  </m:t>
                    </m:r>
                    <m:sPre>
                      <m:sub>
                        <m:r>
                          <m:t xml:space="preserve">Z</m:t>
                        </m:r>
                        <m:r>
                          <m:t xml:space="preserve">−</m:t>
                        </m:r>
                        <m:r>
                          <m:t xml:space="preserve">1</m:t>
                        </m:r>
                      </m:sub>
                      <m:sup>
                        <m:r>
                          <m:t xml:space="preserve">A</m:t>
                        </m:r>
                      </m:sup>
                      <m:e>
                        <m:r>
                          <m:rPr>
                            <m:lit/>
                            <m:nor/>
                          </m:rPr>
                          <m:t xml:space="preserve"/>
                        </m:r>
                      </m:e>
                    </m:sPre>
                    <m:r>
                      <m:t xml:space="preserve">Y</m:t>
                    </m:r>
                    <m:r>
                      <m:t xml:space="preserve">+</m:t>
                    </m:r>
                    <m:sSub>
                      <m:e>
                        <m:r>
                          <m:t xml:space="preserve">ν</m:t>
                        </m:r>
                      </m:e>
                      <m:sub>
                        <m:r>
                          <m:t xml:space="preserve">e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  <p:sp>
        <p:nvSpPr>
          <p:cNvPr id="270" name="CustomShape 22"/>
          <p:cNvSpPr/>
          <p:nvPr/>
        </p:nvSpPr>
        <p:spPr>
          <a:xfrm>
            <a:off x="27360" y="5339160"/>
            <a:ext cx="10031040" cy="3988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</a:pPr>
            <a:r>
              <a:rPr b="1" lang="el-GR" sz="2000" spc="-1" strike="noStrike">
                <a:solidFill>
                  <a:srgbClr val="ff0000"/>
                </a:solidFill>
                <a:latin typeface="Calibri"/>
              </a:rPr>
              <a:t>3) Ενεργειακή συνθήκη</a:t>
            </a:r>
            <a:r>
              <a:rPr b="1" lang="en-US" sz="2000" spc="-1" strike="noStrike">
                <a:solidFill>
                  <a:srgbClr val="ff0000"/>
                </a:solidFill>
                <a:latin typeface="Calibri"/>
              </a:rPr>
              <a:t> σύλληψης ηλεκτρονίου (EC, “K-σύλληψη”):</a:t>
            </a:r>
            <a:endParaRPr b="0" lang="en-GB" sz="2000" spc="-1" strike="noStrike">
              <a:latin typeface="Bitstream Vera Sans"/>
            </a:endParaRPr>
          </a:p>
        </p:txBody>
      </p:sp>
      <p:pic>
        <p:nvPicPr>
          <p:cNvPr id="271" name="Picture 22" descr=""/>
          <p:cNvPicPr/>
          <p:nvPr/>
        </p:nvPicPr>
        <p:blipFill>
          <a:blip r:embed="rId3"/>
          <a:stretch/>
        </p:blipFill>
        <p:spPr>
          <a:xfrm>
            <a:off x="4606200" y="5661000"/>
            <a:ext cx="4159080" cy="1282680"/>
          </a:xfrm>
          <a:prstGeom prst="rect">
            <a:avLst/>
          </a:prstGeom>
          <a:ln>
            <a:noFill/>
          </a:ln>
        </p:spPr>
      </p:pic>
      <p:sp>
        <p:nvSpPr>
          <p:cNvPr id="272" name="CustomShape 23"/>
          <p:cNvSpPr/>
          <p:nvPr/>
        </p:nvSpPr>
        <p:spPr>
          <a:xfrm>
            <a:off x="5184000" y="6543720"/>
            <a:ext cx="3403440" cy="419040"/>
          </a:xfrm>
          <a:custGeom>
            <a:avLst/>
            <a:gdLst/>
            <a:ahLst/>
            <a:rect l="0" t="0" r="r" b="b"/>
            <a:pathLst>
              <a:path w="9456" h="1166">
                <a:moveTo>
                  <a:pt x="194" y="0"/>
                </a:moveTo>
                <a:cubicBezTo>
                  <a:pt x="97" y="0"/>
                  <a:pt x="0" y="97"/>
                  <a:pt x="0" y="194"/>
                </a:cubicBezTo>
                <a:lnTo>
                  <a:pt x="0" y="970"/>
                </a:lnTo>
                <a:cubicBezTo>
                  <a:pt x="0" y="1067"/>
                  <a:pt x="97" y="1165"/>
                  <a:pt x="194" y="1165"/>
                </a:cubicBezTo>
                <a:lnTo>
                  <a:pt x="9260" y="1165"/>
                </a:lnTo>
                <a:cubicBezTo>
                  <a:pt x="9357" y="1165"/>
                  <a:pt x="9455" y="1067"/>
                  <a:pt x="9455" y="970"/>
                </a:cubicBezTo>
                <a:lnTo>
                  <a:pt x="9455" y="194"/>
                </a:lnTo>
                <a:cubicBezTo>
                  <a:pt x="9455" y="97"/>
                  <a:pt x="9357" y="0"/>
                  <a:pt x="9260" y="0"/>
                </a:cubicBezTo>
                <a:lnTo>
                  <a:pt x="194" y="0"/>
                </a:lnTo>
              </a:path>
            </a:pathLst>
          </a:custGeom>
          <a:noFill/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TextShape 1"/>
          <p:cNvSpPr txBox="1"/>
          <p:nvPr/>
        </p:nvSpPr>
        <p:spPr>
          <a:xfrm>
            <a:off x="237240" y="2142720"/>
            <a:ext cx="9592560" cy="2667960"/>
          </a:xfrm>
          <a:prstGeom prst="rect">
            <a:avLst/>
          </a:prstGeom>
          <a:noFill/>
          <a:ln w="54720">
            <a:solidFill>
              <a:srgbClr val="666699"/>
            </a:solidFill>
            <a:round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solidFill>
                  <a:srgbClr val="0000ff"/>
                </a:solidFill>
                <a:latin typeface="Bitstream Vera Sans"/>
              </a:rPr>
              <a:t>β-διάσπαση: </a:t>
            </a:r>
            <a:br/>
            <a:r>
              <a:rPr b="0" lang="en-GB" sz="3600" spc="-1" strike="noStrike">
                <a:solidFill>
                  <a:srgbClr val="0000ff"/>
                </a:solidFill>
                <a:latin typeface="Bitstream Vera Sans"/>
              </a:rPr>
              <a:t>εκτός από το να έχουμε </a:t>
            </a:r>
            <a:br/>
            <a:r>
              <a:rPr b="0" lang="en-GB" sz="3600" spc="-1" strike="noStrike">
                <a:solidFill>
                  <a:srgbClr val="ff0000"/>
                </a:solidFill>
                <a:latin typeface="Bitstream Vera Sans"/>
              </a:rPr>
              <a:t>διατήρηση φορτίου και ενέργειας</a:t>
            </a:r>
            <a:r>
              <a:rPr b="0" lang="en-GB" sz="3600" spc="-1" strike="noStrike">
                <a:solidFill>
                  <a:srgbClr val="0000ff"/>
                </a:solidFill>
                <a:latin typeface="Bitstream Vera Sans"/>
              </a:rPr>
              <a:t>, έχουμε κι άλλες συνθήκες:</a:t>
            </a:r>
            <a:br/>
            <a:r>
              <a:rPr b="0" lang="en-GB" sz="3600" spc="-1" strike="noStrike">
                <a:solidFill>
                  <a:srgbClr val="ff0000"/>
                </a:solidFill>
                <a:latin typeface="Bitstream Vera Sans"/>
              </a:rPr>
              <a:t>διατήρηση σπιν</a:t>
            </a:r>
            <a:endParaRPr b="0" lang="en-GB" sz="3600" spc="-1" strike="noStrike">
              <a:latin typeface="Bitstream Vera Sans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TextShape 1"/>
          <p:cNvSpPr txBox="1"/>
          <p:nvPr/>
        </p:nvSpPr>
        <p:spPr>
          <a:xfrm>
            <a:off x="396000" y="-68040"/>
            <a:ext cx="9325800" cy="711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9600" spc="-1" strike="noStrike">
                <a:latin typeface="Bitstream Vera Sans"/>
              </a:rPr>
              <a:t>(</a:t>
            </a:r>
            <a:r>
              <a:rPr b="0" lang="en-GB" sz="3200" spc="-1" strike="noStrike">
                <a:latin typeface="Bitstream Vera Sans"/>
              </a:rPr>
              <a:t> ανοίγει παρένθεση: θα θυμηθούμε λίγο την πάριτυ μιας κατάστασης</a:t>
            </a:r>
            <a:endParaRPr b="0" lang="en-GB" sz="3200" spc="-1" strike="noStrike">
              <a:latin typeface="Bitstream Vera Sans"/>
            </a:endParaRPr>
          </a:p>
          <a:p>
            <a:pPr algn="ctr"/>
            <a:r>
              <a:rPr b="0" lang="en-GB" sz="3200" spc="-1" strike="noStrike">
                <a:latin typeface="Bitstream Vera Sans"/>
              </a:rPr>
              <a:t>Θα δούμε ότι η πάριτυ της κυματοσυνάρτησης ενός πυρήνα είναι + ή - ,</a:t>
            </a:r>
            <a:endParaRPr b="0" lang="en-GB" sz="3200" spc="-1" strike="noStrike">
              <a:latin typeface="Bitstream Vera Sans"/>
            </a:endParaRPr>
          </a:p>
          <a:p>
            <a:pPr algn="ctr"/>
            <a:r>
              <a:rPr b="0" lang="en-GB" sz="3200" spc="-1" strike="noStrike">
                <a:latin typeface="Bitstream Vera Sans"/>
              </a:rPr>
              <a:t>και ότι </a:t>
            </a:r>
            <a:r>
              <a:rPr b="0" lang="en-GB" sz="3200" spc="-1" strike="noStrike">
                <a:solidFill>
                  <a:srgbClr val="ed1c24"/>
                </a:solidFill>
                <a:latin typeface="Bitstream Vera Sans"/>
              </a:rPr>
              <a:t>η πάριτυ των κυματοσυναρτήσεων οδηγεί  σε παρατηρήσιμα φαινόμενα:</a:t>
            </a:r>
            <a:r>
              <a:rPr b="0" lang="en-GB" sz="3200" spc="-1" strike="noStrike">
                <a:latin typeface="Bitstream Vera Sans"/>
              </a:rPr>
              <a:t> </a:t>
            </a:r>
            <a:r>
              <a:rPr b="0" i="1" lang="en-GB" sz="3200" spc="-1" strike="noStrike">
                <a:latin typeface="Bitstream Vera Sans"/>
              </a:rPr>
              <a:t>σύστημα ταυτόσημων φερμιονίων έχουν συνολική κυματοσυνάρτηση με πάριτυ αρνητική</a:t>
            </a:r>
            <a:r>
              <a:rPr b="0" lang="en-GB" sz="3200" spc="-1" strike="noStrike">
                <a:latin typeface="Bitstream Vera Sans"/>
              </a:rPr>
              <a:t> </a:t>
            </a:r>
            <a:endParaRPr b="0" lang="en-GB" sz="3200" spc="-1" strike="noStrike">
              <a:latin typeface="Bitstream Vera Sans"/>
            </a:endParaRPr>
          </a:p>
          <a:p>
            <a:pPr algn="ctr"/>
            <a:r>
              <a:rPr b="0" lang="en-GB" sz="3200" spc="-1" strike="noStrike">
                <a:solidFill>
                  <a:srgbClr val="ff0000"/>
                </a:solidFill>
                <a:latin typeface="Bitstream Vera Sans"/>
              </a:rPr>
              <a:t>→ </a:t>
            </a:r>
            <a:r>
              <a:rPr b="0" lang="en-GB" sz="3200" spc="-1" strike="noStrike">
                <a:solidFill>
                  <a:srgbClr val="ff0000"/>
                </a:solidFill>
                <a:latin typeface="Bitstream Vera Sans"/>
              </a:rPr>
              <a:t>ταυτόσημα φερμιόνια δεν μπορύν να έχουν όλους τους κβαντικούς τους αριθμούς ίδιους.</a:t>
            </a:r>
            <a:endParaRPr b="0" lang="en-GB" sz="3200" spc="-1" strike="noStrike">
              <a:latin typeface="Bitstream Vera Sans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CustomShape 1"/>
          <p:cNvSpPr/>
          <p:nvPr/>
        </p:nvSpPr>
        <p:spPr>
          <a:xfrm>
            <a:off x="108000" y="5943600"/>
            <a:ext cx="9829800" cy="1188000"/>
          </a:xfrm>
          <a:prstGeom prst="rect">
            <a:avLst/>
          </a:prstGeom>
          <a:solidFill>
            <a:srgbClr val="cfe7f5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76" name="CustomShape 2"/>
          <p:cNvSpPr/>
          <p:nvPr/>
        </p:nvSpPr>
        <p:spPr>
          <a:xfrm>
            <a:off x="7965000" y="6629400"/>
            <a:ext cx="2008800" cy="457200"/>
          </a:xfrm>
          <a:prstGeom prst="rect">
            <a:avLst/>
          </a:prstGeom>
          <a:solidFill>
            <a:srgbClr val="ff996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77" name="CustomShape 3"/>
          <p:cNvSpPr/>
          <p:nvPr/>
        </p:nvSpPr>
        <p:spPr>
          <a:xfrm>
            <a:off x="108000" y="4921200"/>
            <a:ext cx="9829800" cy="10224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78" name="TextShape 4"/>
          <p:cNvSpPr txBox="1"/>
          <p:nvPr/>
        </p:nvSpPr>
        <p:spPr>
          <a:xfrm>
            <a:off x="120600" y="160920"/>
            <a:ext cx="985140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Ομοτιμία (parity)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79" name="TextShape 5"/>
          <p:cNvSpPr txBox="1"/>
          <p:nvPr/>
        </p:nvSpPr>
        <p:spPr>
          <a:xfrm>
            <a:off x="12600" y="878400"/>
            <a:ext cx="9829800" cy="5969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Κάθε ιδιοκατάσταση της ενέργειας, στροφορμής και σπιν  στο  άτομο  χαρακτηρίζεται  από  κβαντικούς  αριθμούς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   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{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n , </a:t>
            </a:r>
            <a:r>
              <a:rPr b="1" i="1" lang="en-GB" sz="2200" spc="-1" strike="noStrike">
                <a:solidFill>
                  <a:srgbClr val="ff0000"/>
                </a:solidFill>
                <a:latin typeface="URW Chancery L"/>
              </a:rPr>
              <a:t>l </a:t>
            </a:r>
            <a:r>
              <a:rPr b="1" i="1" lang="en-GB" sz="2200" spc="-1" strike="noStrike">
                <a:solidFill>
                  <a:srgbClr val="ff0000"/>
                </a:solidFill>
                <a:latin typeface="Bitstream Vera Sans"/>
              </a:rPr>
              <a:t>, s, m</a:t>
            </a:r>
            <a:r>
              <a:rPr b="1" i="1" lang="en-GB" sz="2200" spc="-1" strike="noStrike" baseline="-101000">
                <a:solidFill>
                  <a:srgbClr val="ff0000"/>
                </a:solidFill>
                <a:latin typeface="URW Chancery L"/>
              </a:rPr>
              <a:t>l</a:t>
            </a:r>
            <a:r>
              <a:rPr b="1" i="1" lang="en-GB" sz="22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 , m</a:t>
            </a:r>
            <a:r>
              <a:rPr b="1" lang="en-GB" sz="2200" spc="-1" strike="noStrike" baseline="-101000">
                <a:solidFill>
                  <a:srgbClr val="ff0000"/>
                </a:solidFill>
                <a:latin typeface="Bitstream Vera Sans"/>
              </a:rPr>
              <a:t>s</a:t>
            </a:r>
            <a:r>
              <a:rPr b="0" lang="en-GB" sz="2200" spc="-1" strike="noStrike" baseline="-101000">
                <a:solidFill>
                  <a:srgbClr val="ff0000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}. 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Ο τρόπος που συμπεριφέρεται η αντίστοιχη 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κυματοσυνάρτηση σε αναστροφή του χώρου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(που είναι το αποτέλεσμα της εφαρμογής του τελεστή της ομοτιμίας/partiy, P, πάνω της) μπορεί να ορίσει κι άλλον έναν κβαντικό αριθμό: την 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ομοτιμία ή parity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Κι έτσι γράφουμε το σπίν και την ομοτιμία ως  </a:t>
            </a:r>
            <a:r>
              <a:rPr b="1" lang="en-GB" sz="2400" spc="-1" strike="noStrike">
                <a:solidFill>
                  <a:srgbClr val="ff0000"/>
                </a:solidFill>
                <a:latin typeface="Bitstream Vera Sans"/>
              </a:rPr>
              <a:t>J</a:t>
            </a:r>
            <a:r>
              <a:rPr b="1" lang="en-GB" sz="2400" spc="-1" strike="noStrike" baseline="101000">
                <a:solidFill>
                  <a:srgbClr val="ff0000"/>
                </a:solidFill>
                <a:latin typeface="Bitstream Vera Sans"/>
              </a:rPr>
              <a:t>π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Σημείωση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: για κεντρικά δυναμικά, όπου                                     ,      η πάριτυ της ψ οφείλεται μόνο στις σφαιρικές συναρτήσεις 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Y</a:t>
            </a:r>
            <a:r>
              <a:rPr b="1" lang="en-GB" sz="2200" spc="-1" strike="noStrike" baseline="-101000">
                <a:solidFill>
                  <a:srgbClr val="0000ff"/>
                </a:solidFill>
                <a:latin typeface="Bitstream Vera Sans"/>
              </a:rPr>
              <a:t>l m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: 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80" name="Formula 6"/>
              <p:cNvSpPr txBox="1"/>
              <p:nvPr/>
            </p:nvSpPr>
            <p:spPr>
              <a:xfrm>
                <a:off x="58680" y="3942000"/>
                <a:ext cx="1772640" cy="5000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P</m:t>
                    </m:r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=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−</m:t>
                        </m:r>
                        <m:r>
                          <m:t xml:space="preserve">r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81" name="Formula 7"/>
              <p:cNvSpPr txBox="1"/>
              <p:nvPr/>
            </p:nvSpPr>
            <p:spPr>
              <a:xfrm>
                <a:off x="1996200" y="3412800"/>
                <a:ext cx="7436520" cy="4860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P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ψ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acc>
                              <m:accPr>
                                <m:chr m:val="⃗"/>
                              </m:accPr>
                              <m:e>
                                <m:r>
                                  <m:t xml:space="preserve">r</m:t>
                                </m:r>
                              </m:e>
                            </m:acc>
                          </m:e>
                        </m:d>
                      </m:e>
                    </m:d>
                    <m:r>
                      <m:t xml:space="preserve">=</m:t>
                    </m:r>
                    <m:r>
                      <m:t xml:space="preserve">ψ</m:t>
                    </m:r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=</m:t>
                    </m:r>
                    <m:r>
                      <m:t xml:space="preserve">ψ</m:t>
                    </m:r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:</m:t>
                    </m:r>
                    <m:r>
                      <m:t xml:space="preserve">άρτια</m:t>
                    </m:r>
                    <m:r>
                      <m:t xml:space="preserve">συνάρτιση</m:t>
                    </m:r>
                    <m:r>
                      <m:t xml:space="preserve">→</m:t>
                    </m:r>
                    <m:r>
                      <m:t xml:space="preserve">Parity</m:t>
                    </m:r>
                    <m:r>
                      <m:t xml:space="preserve">=</m:t>
                    </m:r>
                    <m:r>
                      <m:t xml:space="preserve">+</m:t>
                    </m:r>
                    <m:r>
                      <m:t xml:space="preserve">1</m:t>
                    </m:r>
                  </m:oMath>
                </a14:m>
              </a:p>
            </p:txBody>
          </p:sp>
        </mc:Choice>
        <mc:Fallback/>
      </mc:AlternateContent>
      <p:sp>
        <p:nvSpPr>
          <p:cNvPr id="282" name="CustomShape 8"/>
          <p:cNvSpPr/>
          <p:nvPr/>
        </p:nvSpPr>
        <p:spPr>
          <a:xfrm>
            <a:off x="1828800" y="3412800"/>
            <a:ext cx="228600" cy="1600200"/>
          </a:xfrm>
          <a:custGeom>
            <a:avLst/>
            <a:gdLst/>
            <a:ahLst/>
            <a:rect l="0" t="0" r="r" b="b"/>
            <a:pathLst>
              <a:path w="637" h="4447">
                <a:moveTo>
                  <a:pt x="0" y="0"/>
                </a:moveTo>
                <a:cubicBezTo>
                  <a:pt x="159" y="0"/>
                  <a:pt x="318" y="185"/>
                  <a:pt x="318" y="370"/>
                </a:cubicBezTo>
                <a:lnTo>
                  <a:pt x="318" y="1852"/>
                </a:lnTo>
                <a:cubicBezTo>
                  <a:pt x="318" y="2037"/>
                  <a:pt x="477" y="2223"/>
                  <a:pt x="636" y="2223"/>
                </a:cubicBezTo>
                <a:cubicBezTo>
                  <a:pt x="477" y="2223"/>
                  <a:pt x="318" y="2408"/>
                  <a:pt x="318" y="2593"/>
                </a:cubicBezTo>
                <a:lnTo>
                  <a:pt x="318" y="4075"/>
                </a:lnTo>
                <a:cubicBezTo>
                  <a:pt x="318" y="4260"/>
                  <a:pt x="159" y="4446"/>
                  <a:pt x="0" y="4446"/>
                </a:cubicBezTo>
              </a:path>
            </a:pathLst>
          </a:custGeom>
          <a:noFill/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283" name="Formula 9"/>
              <p:cNvSpPr txBox="1"/>
              <p:nvPr/>
            </p:nvSpPr>
            <p:spPr>
              <a:xfrm>
                <a:off x="7497000" y="4944600"/>
                <a:ext cx="2595240" cy="919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π</m:t>
                    </m:r>
                    <m:r>
                      <m:t xml:space="preserve">.</m:t>
                    </m:r>
                    <m:r>
                      <m:t xml:space="preserve">χ</m:t>
                    </m:r>
                    <m:r>
                      <m:t xml:space="preserve">.</m:t>
                    </m:r>
                    <m:r>
                      <m:t xml:space="preserve">,</m:t>
                    </m:r>
                    <m:r>
                      <m:t xml:space="preserve">κατάσταση</m:t>
                    </m:r>
                    <m:sSup>
                      <m:e>
                        <m:f>
                          <m:num>
                            <m:r>
                              <m:t xml:space="preserve">3</m:t>
                            </m:r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</m:e>
                      <m:sup>
                        <m:r>
                          <m:t xml:space="preserve">+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84" name="Formula 10"/>
              <p:cNvSpPr txBox="1"/>
              <p:nvPr/>
            </p:nvSpPr>
            <p:spPr>
              <a:xfrm>
                <a:off x="249120" y="6621120"/>
                <a:ext cx="9641160" cy="487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  <m:r>
                      <m:t xml:space="preserve">→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−</m:t>
                        </m:r>
                        <m:r>
                          <m:t xml:space="preserve">r</m:t>
                        </m:r>
                      </m:e>
                    </m:acc>
                    <m:r>
                      <m:t xml:space="preserve">:</m:t>
                    </m:r>
                    <m:r>
                      <m:t xml:space="preserve">P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Y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θ</m:t>
                            </m:r>
                            <m:r>
                              <m:t xml:space="preserve">,</m:t>
                            </m:r>
                            <m:r>
                              <m:t xml:space="preserve">φ</m:t>
                            </m:r>
                          </m:e>
                        </m:d>
                      </m:e>
                    </m:d>
                    <m:r>
                      <m:t xml:space="preserve">=</m:t>
                    </m:r>
                    <m:r>
                      <m:t xml:space="preserve">Y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π</m:t>
                        </m:r>
                        <m:r>
                          <m:t xml:space="preserve">−</m:t>
                        </m:r>
                        <m:r>
                          <m:t xml:space="preserve">θ</m:t>
                        </m:r>
                        <m:r>
                          <m:t xml:space="preserve">,</m:t>
                        </m:r>
                        <m:r>
                          <m:t xml:space="preserve">π</m:t>
                        </m:r>
                        <m:r>
                          <m:t xml:space="preserve">+</m:t>
                        </m:r>
                        <m:r>
                          <m:t xml:space="preserve">φ</m:t>
                        </m:r>
                      </m:e>
                    </m:d>
                    <m:r>
                      <m:t xml:space="preserve">=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e>
                        </m:d>
                      </m:e>
                      <m:sup>
                        <m:r>
                          <m:t xml:space="preserve">l</m:t>
                        </m:r>
                      </m:sup>
                    </m:sSup>
                    <m:r>
                      <m:t xml:space="preserve">Y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θ</m:t>
                        </m:r>
                        <m:r>
                          <m:t xml:space="preserve">,</m:t>
                        </m:r>
                        <m:r>
                          <m:t xml:space="preserve">φ</m:t>
                        </m:r>
                      </m:e>
                    </m:d>
                    <m:r>
                      <m:t xml:space="preserve">,</m:t>
                    </m:r>
                    <m:r>
                      <m:t xml:space="preserve">οπότε</m:t>
                    </m:r>
                    <m:r>
                      <m:t xml:space="preserve">:</m:t>
                    </m:r>
                    <m:r>
                      <m:t xml:space="preserve">Parity</m:t>
                    </m:r>
                    <m:r>
                      <m:t xml:space="preserve">=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e>
                        </m:d>
                      </m:e>
                      <m:sup>
                        <m:r>
                          <m:t xml:space="preserve">l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85" name="Formula 11"/>
              <p:cNvSpPr txBox="1"/>
              <p:nvPr/>
            </p:nvSpPr>
            <p:spPr>
              <a:xfrm>
                <a:off x="1996560" y="4133160"/>
                <a:ext cx="7881480" cy="4860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P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ψ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acc>
                              <m:accPr>
                                <m:chr m:val="⃗"/>
                              </m:accPr>
                              <m:e>
                                <m:r>
                                  <m:t xml:space="preserve">r</m:t>
                                </m:r>
                              </m:e>
                            </m:acc>
                          </m:e>
                        </m:d>
                      </m:e>
                    </m:d>
                    <m:r>
                      <m:t xml:space="preserve">=</m:t>
                    </m:r>
                    <m:r>
                      <m:t xml:space="preserve">ψ</m:t>
                    </m:r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=</m:t>
                    </m:r>
                    <m:r>
                      <m:t xml:space="preserve">−</m:t>
                    </m:r>
                    <m:r>
                      <m:t xml:space="preserve">ψ</m:t>
                    </m:r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:</m:t>
                    </m:r>
                    <m:r>
                      <m:t xml:space="preserve">περιττή</m:t>
                    </m:r>
                    <m:r>
                      <m:t xml:space="preserve">συνάρτιση</m:t>
                    </m:r>
                    <m:r>
                      <m:t xml:space="preserve">→</m:t>
                    </m:r>
                    <m:r>
                      <m:t xml:space="preserve">Parity</m:t>
                    </m:r>
                    <m:r>
                      <m:t xml:space="preserve">=</m:t>
                    </m:r>
                    <m:r>
                      <m:t xml:space="preserve">−</m:t>
                    </m:r>
                    <m:r>
                      <m:t xml:space="preserve">1</m:t>
                    </m:r>
                  </m:oMath>
                </a14:m>
              </a:p>
            </p:txBody>
          </p:sp>
        </mc:Choice>
        <mc:Fallback/>
      </mc:AlternateContent>
      <p:sp>
        <p:nvSpPr>
          <p:cNvPr id="286" name="TextShape 12"/>
          <p:cNvSpPr txBox="1"/>
          <p:nvPr/>
        </p:nvSpPr>
        <p:spPr>
          <a:xfrm>
            <a:off x="1143000" y="7772400"/>
            <a:ext cx="27432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P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87" name="Formula 13"/>
              <p:cNvSpPr txBox="1"/>
              <p:nvPr/>
            </p:nvSpPr>
            <p:spPr>
              <a:xfrm>
                <a:off x="6111000" y="5947920"/>
                <a:ext cx="2874240" cy="3952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ψ</m:t>
                    </m:r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=</m:t>
                    </m:r>
                    <m:r>
                      <m:t xml:space="preserve">R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r</m:t>
                        </m:r>
                      </m:e>
                    </m:d>
                    <m:r>
                      <m:t xml:space="preserve">Y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θ</m:t>
                        </m:r>
                        <m:r>
                          <m:t xml:space="preserve">,</m:t>
                        </m:r>
                        <m:r>
                          <m:t xml:space="preserve">φ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CustomShape 1"/>
          <p:cNvSpPr/>
          <p:nvPr/>
        </p:nvSpPr>
        <p:spPr>
          <a:xfrm>
            <a:off x="385200" y="4464000"/>
            <a:ext cx="9372600" cy="25146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89" name="TextShape 2"/>
          <p:cNvSpPr txBox="1"/>
          <p:nvPr/>
        </p:nvSpPr>
        <p:spPr>
          <a:xfrm>
            <a:off x="504000" y="139680"/>
            <a:ext cx="9071640" cy="108036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Spin και πάριτυ ενός πυρήνα </a:t>
            </a:r>
            <a:br/>
            <a:r>
              <a:rPr b="0" lang="en-GB" sz="3600" spc="-1" strike="noStrike">
                <a:latin typeface="Bitstream Vera Sans"/>
              </a:rPr>
              <a:t>(J και πάριτυ: J</a:t>
            </a:r>
            <a:r>
              <a:rPr b="0" lang="en-GB" sz="3600" spc="-1" strike="noStrike" baseline="101000">
                <a:latin typeface="Bitstream Vera Sans"/>
              </a:rPr>
              <a:t>π</a:t>
            </a:r>
            <a:r>
              <a:rPr b="0" lang="en-GB" sz="3600" spc="-1" strike="noStrike">
                <a:latin typeface="Bitstream Vera Sans"/>
              </a:rPr>
              <a:t>) 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90" name="TextShape 3"/>
          <p:cNvSpPr txBox="1"/>
          <p:nvPr/>
        </p:nvSpPr>
        <p:spPr>
          <a:xfrm>
            <a:off x="457200" y="2246400"/>
            <a:ext cx="9118440" cy="4311000"/>
          </a:xfrm>
          <a:prstGeom prst="rect">
            <a:avLst/>
          </a:prstGeom>
          <a:noFill/>
          <a:ln w="73080">
            <a:noFill/>
          </a:ln>
        </p:spPr>
        <p:txBody>
          <a:bodyPr lIns="36360" rIns="36360" tIns="36360" bIns="3636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Σπιν πυρήνα, J = ολικό τροχιακό σπίν των νουκλεονίων + το άθροισμα των σπιν τους.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Parity = +1     ή    -1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Οπότε για κάθε πυρήνα δίνουμε σπιν (J) και parity (π): </a:t>
            </a:r>
            <a:r>
              <a:rPr b="1" lang="en-GB" sz="2600" spc="-1" strike="noStrike">
                <a:solidFill>
                  <a:srgbClr val="ff0000"/>
                </a:solidFill>
                <a:latin typeface="Bitstream Vera Sans"/>
              </a:rPr>
              <a:t>J</a:t>
            </a:r>
            <a:r>
              <a:rPr b="1" lang="en-GB" sz="2600" spc="-1" strike="noStrike" baseline="101000">
                <a:solidFill>
                  <a:srgbClr val="ff0000"/>
                </a:solidFill>
                <a:latin typeface="Bitstream Vera Sans"/>
              </a:rPr>
              <a:t>π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 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91" name="Formula 4"/>
              <p:cNvSpPr txBox="1"/>
              <p:nvPr/>
            </p:nvSpPr>
            <p:spPr>
              <a:xfrm>
                <a:off x="1006920" y="2946240"/>
                <a:ext cx="8320320" cy="6933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J</m:t>
                        </m:r>
                      </m:e>
                    </m:acc>
                    <m:r>
                      <m:t xml:space="preserve">πυρήνα</m:t>
                    </m:r>
                    <m:r>
                      <m:t xml:space="preserve">≡</m:t>
                    </m:r>
                    <m:nary>
                      <m:naryPr>
                        <m:chr m:val="∑"/>
                        <m:subHide m:val="1"/>
                        <m:supHide m:val="1"/>
                      </m:naryPr>
                      <m:sub/>
                      <m:sup/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L</m:t>
                            </m:r>
                          </m:e>
                        </m:acc>
                      </m:e>
                    </m:nary>
                    <m:r>
                      <m:t xml:space="preserve">+</m:t>
                    </m:r>
                    <m:nary>
                      <m:naryPr>
                        <m:chr m:val="∑"/>
                        <m:subHide m:val="1"/>
                        <m:supHide m:val="1"/>
                      </m:naryPr>
                      <m:sub/>
                      <m:sup/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S</m:t>
                            </m:r>
                          </m:e>
                        </m:acc>
                      </m:e>
                    </m:nary>
                    <m:r>
                      <m:t xml:space="preserve">=</m:t>
                    </m:r>
                    <m:nary>
                      <m:naryPr>
                        <m:chr m:val="∑"/>
                        <m:subHide m:val="1"/>
                        <m:supHide m:val="1"/>
                      </m:naryPr>
                      <m:sub/>
                      <m:sup/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acc>
                              <m:accPr>
                                <m:chr m:val="⃗"/>
                              </m:accPr>
                              <m:e>
                                <m:r>
                                  <m:t xml:space="preserve">L</m:t>
                                </m:r>
                              </m:e>
                            </m:acc>
                            <m:r>
                              <m:t xml:space="preserve">+</m:t>
                            </m:r>
                            <m:acc>
                              <m:accPr>
                                <m:chr m:val="⃗"/>
                              </m:accPr>
                              <m:e>
                                <m:r>
                                  <m:t xml:space="preserve">S</m:t>
                                </m:r>
                              </m:e>
                            </m:acc>
                          </m:e>
                        </m:d>
                      </m:e>
                    </m:nary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92" name="Formula 5"/>
              <p:cNvSpPr txBox="1"/>
              <p:nvPr/>
            </p:nvSpPr>
            <p:spPr>
              <a:xfrm>
                <a:off x="8361360" y="6492960"/>
                <a:ext cx="1134720" cy="489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π</m:t>
                    </m:r>
                    <m:r>
                      <m:t xml:space="preserve">.</m:t>
                    </m:r>
                    <m:r>
                      <m:t xml:space="preserve">χ</m:t>
                    </m:r>
                    <m:r>
                      <m:t xml:space="preserve">.</m:t>
                    </m:r>
                    <m:r>
                      <m:t xml:space="preserve">,</m:t>
                    </m:r>
                    <m:sSup>
                      <m:e>
                        <m:r>
                          <m:t xml:space="preserve">2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93" name="Formula 6"/>
              <p:cNvSpPr txBox="1"/>
              <p:nvPr/>
            </p:nvSpPr>
            <p:spPr>
              <a:xfrm>
                <a:off x="789480" y="4929480"/>
                <a:ext cx="8174880" cy="487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Parity</m:t>
                    </m:r>
                    <m:r>
                      <m:t xml:space="preserve">πυρήνα</m:t>
                    </m:r>
                    <m:r>
                      <m:t xml:space="preserve">=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e>
                        </m:d>
                      </m:e>
                      <m:sup>
                        <m:r>
                          <m:t xml:space="preserve">l</m:t>
                        </m:r>
                      </m:sup>
                    </m:sSup>
                    <m:r>
                      <m:t xml:space="preserve">,</m:t>
                    </m:r>
                    <m:r>
                      <m:t xml:space="preserve">όπου</m:t>
                    </m:r>
                    <m:r>
                      <m:t xml:space="preserve">l</m:t>
                    </m:r>
                    <m:r>
                      <m:t xml:space="preserve">=</m:t>
                    </m:r>
                    <m:r>
                      <m:t xml:space="preserve">τροχιακή</m:t>
                    </m:r>
                    <m:r>
                      <m:t xml:space="preserve">στροφορμή</m:t>
                    </m:r>
                    <m:r>
                      <m:t xml:space="preserve">του</m:t>
                    </m:r>
                    <m:r>
                      <m:t xml:space="preserve">πυρήνα</m:t>
                    </m:r>
                  </m:oMath>
                </a14:m>
              </a:p>
            </p:txBody>
          </p:sp>
        </mc:Choice>
        <mc:Fallback/>
      </mc:AlternateContent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CustomShape 1"/>
          <p:cNvSpPr/>
          <p:nvPr/>
        </p:nvSpPr>
        <p:spPr>
          <a:xfrm>
            <a:off x="349560" y="3954240"/>
            <a:ext cx="8915040" cy="125676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95" name="CustomShape 2"/>
          <p:cNvSpPr/>
          <p:nvPr/>
        </p:nvSpPr>
        <p:spPr>
          <a:xfrm>
            <a:off x="349200" y="2333880"/>
            <a:ext cx="8915400" cy="105912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96" name="TextShape 3"/>
          <p:cNvSpPr txBox="1"/>
          <p:nvPr/>
        </p:nvSpPr>
        <p:spPr>
          <a:xfrm>
            <a:off x="252000" y="166320"/>
            <a:ext cx="907164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latin typeface="Bitstream Vera Sans"/>
              </a:rPr>
              <a:t>Σπιν και πάριτυ (J</a:t>
            </a:r>
            <a:r>
              <a:rPr b="0" lang="en-GB" sz="2800" spc="-1" strike="noStrike" baseline="101000">
                <a:latin typeface="Bitstream Vera Sans"/>
              </a:rPr>
              <a:t>π</a:t>
            </a:r>
            <a:r>
              <a:rPr b="0" lang="en-GB" sz="2800" spc="-1" strike="noStrike">
                <a:latin typeface="Bitstream Vera Sans"/>
              </a:rPr>
              <a:t> ) από το μοντέλο των φλοιών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97" name="TextShape 4"/>
          <p:cNvSpPr txBox="1"/>
          <p:nvPr/>
        </p:nvSpPr>
        <p:spPr>
          <a:xfrm>
            <a:off x="12600" y="734400"/>
            <a:ext cx="9347040" cy="6291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Σπιν πυρήνα, J = ολικό τροχιακό σπίν των νουκλεονίων + το άθροισμα των σπιν τους.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To ολικό σπίν (J)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άρτιων-άρτιων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πυρήνων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έχει βρεθεί ότι έιναι 0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και η πάριτυ + :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J</a:t>
            </a:r>
            <a:r>
              <a:rPr b="1" lang="en-GB" sz="2200" spc="-1" strike="noStrike" baseline="101000">
                <a:solidFill>
                  <a:srgbClr val="ff0000"/>
                </a:solidFill>
                <a:latin typeface="Bitstream Vera Sans"/>
              </a:rPr>
              <a:t>π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 = 0</a:t>
            </a:r>
            <a:r>
              <a:rPr b="1" lang="en-GB" sz="2200" spc="-1" strike="noStrike" baseline="101000">
                <a:solidFill>
                  <a:srgbClr val="ff0000"/>
                </a:solidFill>
                <a:latin typeface="Bitstream Vera Sans"/>
              </a:rPr>
              <a:t>+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→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άρα, υπάρχει ισχυρό ζευγάρωμα των σπιν που δίνει άθροισμα 0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Για 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περιττό αριθμό νουκλεονίων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, το ασύζευκτο νουκλεόνιο καθορίζει σπίν και parity του πυρήνα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π.χ.,</a:t>
            </a:r>
            <a:r>
              <a:rPr b="0" lang="en-GB" sz="2200" spc="-1" strike="noStrike" baseline="101000">
                <a:solidFill>
                  <a:srgbClr val="ff0000"/>
                </a:solidFill>
                <a:latin typeface="Bitstream Vera Sans"/>
              </a:rPr>
              <a:t> 17</a:t>
            </a:r>
            <a:r>
              <a:rPr b="0" lang="en-GB" sz="2200" spc="-1" strike="noStrike" baseline="-101000">
                <a:solidFill>
                  <a:srgbClr val="ff0000"/>
                </a:solidFill>
                <a:latin typeface="Bitstream Vera Sans"/>
              </a:rPr>
              <a:t>8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Ο :  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J</a:t>
            </a:r>
            <a:r>
              <a:rPr b="1" lang="en-GB" sz="2200" spc="-1" strike="noStrike" baseline="101000">
                <a:solidFill>
                  <a:srgbClr val="ff0000"/>
                </a:solidFill>
                <a:latin typeface="Bitstream Vera Sans"/>
              </a:rPr>
              <a:t>π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 = 5/2 </a:t>
            </a:r>
            <a:r>
              <a:rPr b="1" lang="en-GB" sz="2200" spc="-1" strike="noStrike" baseline="101000">
                <a:solidFill>
                  <a:srgbClr val="ff0000"/>
                </a:solidFill>
                <a:latin typeface="Bitstream Vera Sans"/>
              </a:rPr>
              <a:t>+  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,σελ. 87 βιβλίου σας. Parity = (-1)</a:t>
            </a:r>
            <a:r>
              <a:rPr b="0" lang="en-GB" sz="2200" spc="-1" strike="noStrike" baseline="101000">
                <a:solidFill>
                  <a:srgbClr val="ff0000"/>
                </a:solidFill>
                <a:latin typeface="URW Chancery L"/>
              </a:rPr>
              <a:t>l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Times New Roman"/>
              </a:rPr>
              <a:t>Για </a:t>
            </a:r>
            <a:r>
              <a:rPr b="1" lang="en-GB" sz="2200" spc="-1" strike="noStrike">
                <a:solidFill>
                  <a:srgbClr val="0000ff"/>
                </a:solidFill>
                <a:latin typeface="Times New Roman"/>
              </a:rPr>
              <a:t>περιττούς-περιττούς </a:t>
            </a:r>
            <a:r>
              <a:rPr b="0" lang="en-GB" sz="2200" spc="-1" strike="noStrike">
                <a:solidFill>
                  <a:srgbClr val="0000ff"/>
                </a:solidFill>
                <a:latin typeface="Times New Roman"/>
              </a:rPr>
              <a:t>πυρήνες, το κάθε αζευγάρωτο πρωτόνιο και νετρόνιο συνεισφέρουν το δικό τους </a:t>
            </a:r>
            <a:r>
              <a:rPr b="1" lang="en-GB" sz="2200" spc="-1" strike="noStrike">
                <a:solidFill>
                  <a:srgbClr val="0000ff"/>
                </a:solidFill>
                <a:latin typeface="Times New Roman"/>
              </a:rPr>
              <a:t>J</a:t>
            </a:r>
            <a:r>
              <a:rPr b="1" lang="en-GB" sz="2200" spc="-1" strike="noStrike" baseline="101000">
                <a:solidFill>
                  <a:srgbClr val="0000ff"/>
                </a:solidFill>
                <a:latin typeface="Times New Roman"/>
              </a:rPr>
              <a:t>π</a:t>
            </a:r>
            <a:r>
              <a:rPr b="0" lang="en-GB" sz="2200" spc="-1" strike="noStrike">
                <a:solidFill>
                  <a:srgbClr val="0000ff"/>
                </a:solidFill>
                <a:latin typeface="Times New Roman"/>
              </a:rPr>
              <a:t> . Το ολικό σπίν είναι το άθροισμα των επι μέρους σπίν σύμφωνα με τους κανόνες άθροισης σπιν, αλλά αν έχουμε πολλες επιλογές δεν έχουμε κάποιον γενικό κανόνα για το ποιό αποτέλεσμα προτιμάται. Η ολική πάρτυ έιναι το γινόμενο των επι μέρους πάριτυ.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98" name="Formula 5"/>
              <p:cNvSpPr txBox="1"/>
              <p:nvPr/>
            </p:nvSpPr>
            <p:spPr>
              <a:xfrm>
                <a:off x="898920" y="1470240"/>
                <a:ext cx="8320320" cy="6933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J</m:t>
                        </m:r>
                      </m:e>
                    </m:acc>
                    <m:r>
                      <m:t xml:space="preserve">πυρήνα</m:t>
                    </m:r>
                    <m:r>
                      <m:t xml:space="preserve">≡</m:t>
                    </m:r>
                    <m:nary>
                      <m:naryPr>
                        <m:chr m:val="∑"/>
                        <m:subHide m:val="1"/>
                        <m:supHide m:val="1"/>
                      </m:naryPr>
                      <m:sub/>
                      <m:sup/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L</m:t>
                            </m:r>
                          </m:e>
                        </m:acc>
                      </m:e>
                    </m:nary>
                    <m:r>
                      <m:t xml:space="preserve">+</m:t>
                    </m:r>
                    <m:nary>
                      <m:naryPr>
                        <m:chr m:val="∑"/>
                        <m:subHide m:val="1"/>
                        <m:supHide m:val="1"/>
                      </m:naryPr>
                      <m:sub/>
                      <m:sup/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S</m:t>
                            </m:r>
                          </m:e>
                        </m:acc>
                      </m:e>
                    </m:nary>
                    <m:r>
                      <m:t xml:space="preserve">=</m:t>
                    </m:r>
                    <m:nary>
                      <m:naryPr>
                        <m:chr m:val="∑"/>
                        <m:subHide m:val="1"/>
                        <m:supHide m:val="1"/>
                      </m:naryPr>
                      <m:sub/>
                      <m:sup/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acc>
                              <m:accPr>
                                <m:chr m:val="⃗"/>
                              </m:accPr>
                              <m:e>
                                <m:r>
                                  <m:t xml:space="preserve">L</m:t>
                                </m:r>
                              </m:e>
                            </m:acc>
                            <m:r>
                              <m:t xml:space="preserve">+</m:t>
                            </m:r>
                            <m:acc>
                              <m:accPr>
                                <m:chr m:val="⃗"/>
                              </m:accPr>
                              <m:e>
                                <m:r>
                                  <m:t xml:space="preserve">S</m:t>
                                </m:r>
                              </m:e>
                            </m:acc>
                          </m:e>
                        </m:d>
                      </m:e>
                    </m:nary>
                  </m:oMath>
                </a14:m>
              </a:p>
            </p:txBody>
          </p:sp>
        </mc:Choice>
        <mc:Fallback/>
      </mc:AlternateContent>
      <p:sp>
        <p:nvSpPr>
          <p:cNvPr id="299" name="TextShape 6"/>
          <p:cNvSpPr txBox="1"/>
          <p:nvPr/>
        </p:nvSpPr>
        <p:spPr>
          <a:xfrm rot="16200000">
            <a:off x="6362640" y="3421800"/>
            <a:ext cx="6827040" cy="41652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txBody>
          <a:bodyPr lIns="90000" rIns="90000" tIns="45000" bIns="45000"/>
          <a:p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ΚΑΝΟΝΑΣ που δουλεύει στα περισσότερα!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00" name="CustomShape 7"/>
          <p:cNvSpPr/>
          <p:nvPr/>
        </p:nvSpPr>
        <p:spPr>
          <a:xfrm>
            <a:off x="9144000" y="2165400"/>
            <a:ext cx="457200" cy="4800600"/>
          </a:xfrm>
          <a:custGeom>
            <a:avLst/>
            <a:gdLst/>
            <a:ahLst/>
            <a:rect l="0" t="0" r="r" b="b"/>
            <a:pathLst>
              <a:path w="1272" h="13337">
                <a:moveTo>
                  <a:pt x="0" y="0"/>
                </a:moveTo>
                <a:cubicBezTo>
                  <a:pt x="317" y="0"/>
                  <a:pt x="635" y="555"/>
                  <a:pt x="635" y="1111"/>
                </a:cubicBezTo>
                <a:lnTo>
                  <a:pt x="635" y="5556"/>
                </a:lnTo>
                <a:cubicBezTo>
                  <a:pt x="635" y="6112"/>
                  <a:pt x="953" y="6668"/>
                  <a:pt x="1271" y="6668"/>
                </a:cubicBezTo>
                <a:cubicBezTo>
                  <a:pt x="953" y="6668"/>
                  <a:pt x="635" y="7223"/>
                  <a:pt x="635" y="7779"/>
                </a:cubicBezTo>
                <a:lnTo>
                  <a:pt x="635" y="12224"/>
                </a:lnTo>
                <a:cubicBezTo>
                  <a:pt x="635" y="12780"/>
                  <a:pt x="317" y="13336"/>
                  <a:pt x="0" y="13336"/>
                </a:cubicBezTo>
              </a:path>
            </a:pathLst>
          </a:custGeom>
          <a:noFill/>
          <a:ln w="7308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14865</TotalTime>
  <Application>LibreOffice/6.0.7.3$Linux_X86_64 LibreOffice_project/00m0$Build-3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2007-05-08T15:33:04Z</dcterms:created>
  <dc:creator/>
  <dc:description/>
  <dc:language>en-GB</dc:language>
  <cp:lastModifiedBy/>
  <dcterms:modified xsi:type="dcterms:W3CDTF">2019-12-02T02:05:15Z</dcterms:modified>
  <cp:revision>1030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