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3.png" ContentType="image/png"/>
  <Override PartName="/ppt/media/image1.png" ContentType="image/png"/>
  <Override PartName="/ppt/media/image2.png" ContentType="image/png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06E3D08-75B6-44C6-AB18-2F4FEEA83D2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1FF8B8BC-5218-4D82-8ED6-2D50E71CBA5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38CF598-72C2-4DC5-91F0-8846CBF0378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CA46E30-50A7-4B37-8F44-3226DDA594BC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s/242" TargetMode="External"/><Relationship Id="rId2" Type="http://schemas.openxmlformats.org/officeDocument/2006/relationships/hyperlink" Target="http://skiathos.physics.auth.gr/atlas/Nuclear_Physics/" TargetMode="External"/><Relationship Id="rId3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physics.auth.gr/sections/2/people" TargetMode="External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65080"/>
            <a:ext cx="9601200" cy="41497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3600" spc="-1" strike="noStrike">
                <a:latin typeface="DejaVu Sans"/>
              </a:rPr>
              <a:t>Μάθημα 1α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Ύλη, τρόπος διαβάσματος και εξέτασης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96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Ώρες μαθήματος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Για το τμήμα αυτό (Τ2: Σαμψωνίδης - Κορδάς),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'Ωρες διδασκαλίας: 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Τρίτη     09:00 – 11:00, αίθουσα Δ13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Τετάρτη 09:00 – 11:00, αίθουσα Α11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385200" y="3778200"/>
            <a:ext cx="9601200" cy="330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Υλικό για διάβασμα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1" name="TextShape 3"/>
          <p:cNvSpPr txBox="1"/>
          <p:nvPr/>
        </p:nvSpPr>
        <p:spPr>
          <a:xfrm>
            <a:off x="0" y="842400"/>
            <a:ext cx="10058400" cy="61070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Τα βιβλία που σας δίνονται: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W.N. Cottingham and D.A. Greenwood: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Εισαγωγή στην Πυρηνική Φυσική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(«τυπωθήτω» Γ. ∆αρδανός, 1996)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Χρήστος Α. Ελευθεριάδης: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Πυρηνική Φυσική – Βασικές αρχές και Πυρηνοσύνθεση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(C. City Publish, 2014).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Η ιστοσελίδα του μαθήματος: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  <a:hlinkClick r:id="rId1"/>
              </a:rPr>
              <a:t>http://www.physics.auth.gr/courses/242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</a:rPr>
              <a:t>Φετινή χρονιά στο link: </a:t>
            </a:r>
            <a:endParaRPr b="0" lang="en-GB" sz="18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hlinkClick r:id="rId2"/>
              </a:rPr>
              <a:t>http://skiathos.physics.auth.gr/atlas/Nuclear_Physics/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Εκεί θα βρείτε: 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τις διαφάνειες των παραδόσεων → Το βασικό εργαλείο σας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τις σημειώσεις του μαθήματος: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Σημειώσεις Πυρηνικής 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Σημειώσεις για τα Στοιχειώδη Σωμάτια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την ύλη κωδικοποιημένη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72" name="Line 4"/>
          <p:cNvSpPr/>
          <p:nvPr/>
        </p:nvSpPr>
        <p:spPr>
          <a:xfrm>
            <a:off x="1371600" y="5257800"/>
            <a:ext cx="685800" cy="0"/>
          </a:xfrm>
          <a:prstGeom prst="line">
            <a:avLst/>
          </a:prstGeom>
          <a:ln w="1281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Πρόσθετη βιβλιογραφία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252000" y="1094400"/>
            <a:ext cx="9576000" cy="576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Arthur Beiser: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Σύγχρονη Φυσική</a:t>
            </a:r>
            <a:r>
              <a:rPr b="0" lang="en-GB" sz="1900" spc="-1" strike="noStrike">
                <a:latin typeface="Bitstream Vera Sans"/>
              </a:rPr>
              <a:t> (“Τυπωθήτω – Δαρδανός”, 2002)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Serway &amp; Jewett: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Φυσική για Επιστήμονες και Μηχανικούς – Σύγχρονη Φυσική</a:t>
            </a: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900" spc="-1" strike="noStrike">
                <a:latin typeface="Bitstream Vera Sans"/>
              </a:rPr>
              <a:t>(“Κλειδάριθμος”, 2013)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W.E.Burcham &amp; M.Jobes: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, (Longman, 1995)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A. Das and T. Ferbel: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Introduction to Nuclear and Particle Physics</a:t>
            </a:r>
            <a:r>
              <a:rPr b="0" lang="en-GB" sz="1900" spc="-1" strike="noStrike">
                <a:latin typeface="Bitstream Vera Sans"/>
              </a:rPr>
              <a:t> (World Scientific, 2nd Revised Edition 2004)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Povh, K. Rith, Ch. Scholz and F. Zetsche: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Particles and Nuclei: An Introduction to the Physical Concepts</a:t>
            </a:r>
            <a:r>
              <a:rPr b="0" lang="en-GB" sz="1900" spc="-1" strike="noStrike">
                <a:latin typeface="Bitstream Vera Sans"/>
              </a:rPr>
              <a:t> (Springer, 6th Edition 2008)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Martin: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: An Introduction (Wiley, 2nd Edition 2009)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W. Williams: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 (Oxford University Press, 1991)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D.H. Perkins: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 Εισαγωγή στη Φυσική Υψηλών Ενεργειών,</a:t>
            </a:r>
            <a:r>
              <a:rPr b="0" lang="en-GB" sz="1900" spc="-1" strike="noStrike">
                <a:latin typeface="Bitstream Vera Sans"/>
              </a:rPr>
              <a:t>  («τυπωθήτω» Γ. ∆αρδανός, 1996)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Martin and G. Shaw: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Particle Physics</a:t>
            </a:r>
            <a:r>
              <a:rPr b="0" lang="en-GB" sz="1900" spc="-1" strike="noStrike">
                <a:latin typeface="Bitstream Vera Sans"/>
              </a:rPr>
              <a:t> (Manchester Physics Series) (Wiley, 3rd Edition (2008)</a:t>
            </a:r>
            <a:endParaRPr b="0" lang="en-GB" sz="19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Πρόσθετη βιβλιογραφία - εκλαϊκευμένα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ideas of Particle Physics,</a:t>
            </a:r>
            <a:r>
              <a:rPr b="0" lang="en-GB" sz="2000" spc="-1" strike="noStrike">
                <a:latin typeface="Bitstream Vera Sans"/>
              </a:rPr>
              <a:t> J.E.Dodd, (Cambridge)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Subatomic Physics,</a:t>
            </a:r>
            <a:r>
              <a:rPr b="0" lang="en-GB" sz="2000" spc="-1" strike="noStrike">
                <a:latin typeface="Bitstream Vera Sans"/>
              </a:rPr>
              <a:t> H.Frauenfelder,E.Henley (Prentice-Hall,Inc)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First Three Minutes,</a:t>
            </a:r>
            <a:r>
              <a:rPr b="0" lang="en-GB" sz="2000" spc="-1" strike="noStrike">
                <a:latin typeface="Bitstream Vera Sans"/>
              </a:rPr>
              <a:t> Steven Weinberg (και μεταφρασμένο)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Towards the Theory of Everything,</a:t>
            </a:r>
            <a:r>
              <a:rPr b="0" lang="en-GB" sz="2000" spc="-1" strike="noStrike">
                <a:latin typeface="Bitstream Vera Sans"/>
              </a:rPr>
              <a:t> Steven Weinberg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Second Creation: Makers of the Revolution in Twentieth-Century Physics,</a:t>
            </a:r>
            <a:r>
              <a:rPr b="0" lang="en-GB" sz="2000" spc="-1" strike="noStrike">
                <a:latin typeface="Bitstream Vera Sans"/>
              </a:rPr>
              <a:t> R. P. Greese &amp; C. C. Mann (Rudgers Press)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Elegant Universe,</a:t>
            </a:r>
            <a:r>
              <a:rPr b="0" lang="en-GB" sz="2000" spc="-1" strike="noStrike">
                <a:latin typeface="Bitstream Vera Sans"/>
              </a:rPr>
              <a:t> Brian Green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Fabric of the Cosmos,</a:t>
            </a:r>
            <a:r>
              <a:rPr b="0" lang="en-GB" sz="2000" spc="-1" strike="noStrike">
                <a:latin typeface="Bitstream Vera Sans"/>
              </a:rPr>
              <a:t> Brian Green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Και η αστείρευτη πηγή του internet (αλλά με ΠΡΟΣΟΧΗ !):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wikipedia.com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google.com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κλπ.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Τρόπος διαβάσματος και εξέτασης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252000" y="842400"/>
            <a:ext cx="9698400" cy="6156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εξέταση είναι κλασσική 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τελικό διαγώνισμα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Υπάρχει δυνατότητα εθελοντικά για παρουσίαση στα πλαίσια του μαθήματος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Για να διαβάζετε πιό συγκεντρωμένα και να μην σας μείνουν όλα για το τέλος και πελαγώνετε: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 βασικότερο: 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να έρχεστε στις παραδόσεις και να ξεκινάτε το διάβασμα από τις διαφάνειες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Περίπου 5 φορές μέσα στο εξάμηνο: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</a:rPr>
              <a:t>Ομάδες ασκήσεων να τις λύνετε σπίτι, διαβάζοντας με οποιονδήποτε συμφοιτητή σας σε ομάδες και να τις κοιτάμε την επόμενη εβδομάδα</a:t>
            </a:r>
            <a:endParaRPr b="0" lang="en-GB" sz="18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Times New Roman"/>
              </a:rPr>
              <a:t>Δεν θα πάρετε έξτρα βαθμό γι' αυτά αλλά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... η εμπειρία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αποδεικνύει πως εφαρμόζοντας τις γνώσεις που προσφέρει η θεωρία στη λύση ασκήσεων αποτελεί την πιο σίγουρη (και σύντομη) μέθοδο εμπέδωσης... Εν τοιαύτη περιπτώσει αποτελεί την πιο σιγουρη μέθοδο να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 περάσετε το μάθημα χωρίς να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ζοριστείτε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»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στο τέλος.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1564200" y="2635200"/>
            <a:ext cx="7086600" cy="14436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Επικοινωνία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TextShape 3"/>
          <p:cNvSpPr txBox="1"/>
          <p:nvPr/>
        </p:nvSpPr>
        <p:spPr>
          <a:xfrm>
            <a:off x="504000" y="914400"/>
            <a:ext cx="9554400" cy="6104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Με email, τηλέφωνο, ή αυτοπροσώπως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Στην ιστοσελίδα του μαθήματος, κάνετε κλικ στον κάθε διδάσκοντα και βρείτε τα σχετικά: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  <a:hlinkClick r:id="rId1"/>
              </a:rPr>
              <a:t>https://www.physics.auth.gr/sections/2/people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Σας παρακαλούμε τα email σας να έχουν τίτλο: 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Pyriniki-Stoixeiodi 2019-20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 να τα βρίσκουμε εύκολα μέσας στα mailbox μας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Τα γραφεία των διδασκόντων ευρίσκονται στον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1ο όροφο, στο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υς χώρους του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Εργαστ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η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ρ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ίου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Ατομικής και Πυρηνικής Φυσικής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 Μην διστάζετε να εκφράζετε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 απορίες και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να ζητάτε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την βοήθεια/καθοδήγηση τους.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20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Ωρες επίσκεψης στους διδάσκοντες του Τ2: </a:t>
            </a:r>
            <a:r>
              <a:rPr b="1" lang="el-GR" sz="220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Τετάρτη 11-12, και Πέμπτη 13-14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Καλό είναι να έρχεστε να λύνετε τις απορίες σας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πρίν την τελική εξέταση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και όχι μετά :) 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Ύλη – τι θα αποκομήσετε από το μάθημα αυτό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228600" y="806400"/>
            <a:ext cx="9601200" cy="607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GB" sz="2200" spc="-1" strike="noStrike">
                <a:latin typeface="Bitstream Vera Sans"/>
              </a:rPr>
              <a:t>Υπο-ατομική Φυσική, δηλαδή: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Από τι είναι φτιαγμένος ο κόσμος Ι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Συγκρότηση, διαστάσεις και μάζα των πυρήνων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Περαιτέρω χαρακτηριστικά  πυρήνων και πυρηνικών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δυνάμεων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Διασπάσεις των πυρήνων και πυρηνικές αντιδράσεις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α, β, γ διάσπαση των πυρήνων. Σχάση. Σύντηξη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Εφαρμογές πυρηνικής (ραδιοχρονολόγηση, πυρηνικοί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αντιδραστήρες, πυρηνικός μαγνητικός συντονισμός, κλπ)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Από τι είναι φτιαγμένος ο κόσμος ΙΙ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Εισαγωγή στα “στοιχειώδη” σωμάτια: οι δομικοί λίθοι που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φτιάχνουν όλα τ' άλλα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Οι δυνάμεις στη φύση – αλληλεπιδράσεις σωματιδίων,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διαγράματα Feynman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Συμμετρίες στη φύση,  αρχές διατήρησης και χαρακτηριστικά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σωματιδίων (= κβαντκοί αριθμοί)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Υπο-ατομική Φυσική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1"/>
          <a:stretch/>
        </p:blipFill>
        <p:spPr>
          <a:xfrm>
            <a:off x="5286600" y="1835640"/>
            <a:ext cx="4728600" cy="3657240"/>
          </a:xfrm>
          <a:prstGeom prst="rect">
            <a:avLst/>
          </a:prstGeom>
          <a:ln>
            <a:noFill/>
          </a:ln>
        </p:spPr>
      </p:pic>
      <p:grpSp>
        <p:nvGrpSpPr>
          <p:cNvPr id="186" name="Group 2"/>
          <p:cNvGrpSpPr/>
          <p:nvPr/>
        </p:nvGrpSpPr>
        <p:grpSpPr>
          <a:xfrm>
            <a:off x="288000" y="798120"/>
            <a:ext cx="4702320" cy="6171840"/>
            <a:chOff x="288000" y="798120"/>
            <a:chExt cx="4702320" cy="6171840"/>
          </a:xfrm>
        </p:grpSpPr>
        <p:pic>
          <p:nvPicPr>
            <p:cNvPr id="187" name="" descr=""/>
            <p:cNvPicPr/>
            <p:nvPr/>
          </p:nvPicPr>
          <p:blipFill>
            <a:blip r:embed="rId2"/>
            <a:stretch/>
          </p:blipFill>
          <p:spPr>
            <a:xfrm>
              <a:off x="288000" y="798120"/>
              <a:ext cx="4550040" cy="35341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88" name="" descr=""/>
            <p:cNvPicPr/>
            <p:nvPr/>
          </p:nvPicPr>
          <p:blipFill>
            <a:blip r:embed="rId3"/>
            <a:stretch/>
          </p:blipFill>
          <p:spPr>
            <a:xfrm>
              <a:off x="1296000" y="5167440"/>
              <a:ext cx="2383560" cy="1535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89" name="CustomShape 3"/>
            <p:cNvSpPr/>
            <p:nvPr/>
          </p:nvSpPr>
          <p:spPr>
            <a:xfrm>
              <a:off x="288000" y="4411080"/>
              <a:ext cx="4702320" cy="7038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 algn="ctr">
                <a:lnSpc>
                  <a:spcPct val="100000"/>
                </a:lnSpc>
              </a:pPr>
              <a:r>
                <a:rPr b="1" lang="el-GR" sz="2000" spc="-1" strike="noStrike">
                  <a:latin typeface="Times New Roman"/>
                  <a:ea typeface="Times New Roman"/>
                </a:rPr>
                <a:t>Δομική Συγκρότηση και Θεμελιώδεις Αλληλεπιδράσεις της Ύλης</a:t>
              </a:r>
              <a:endParaRPr b="0" lang="en-GB" sz="2000" spc="-1" strike="noStrike">
                <a:latin typeface="Bitstream Vera Sans"/>
              </a:endParaRPr>
            </a:p>
          </p:txBody>
        </p:sp>
        <p:sp>
          <p:nvSpPr>
            <p:cNvPr id="190" name="CustomShape 4"/>
            <p:cNvSpPr/>
            <p:nvPr/>
          </p:nvSpPr>
          <p:spPr>
            <a:xfrm>
              <a:off x="288000" y="6571080"/>
              <a:ext cx="4702320" cy="3988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 algn="ctr">
                <a:lnSpc>
                  <a:spcPct val="100000"/>
                </a:lnSpc>
              </a:pPr>
              <a:r>
                <a:rPr b="1" lang="el-GR" sz="2000" spc="-1" strike="noStrike">
                  <a:latin typeface="Times New Roman"/>
                  <a:ea typeface="Times New Roman"/>
                </a:rPr>
                <a:t>στο πλαίσιο μίας αυτοσυνεπούς θεωρίας</a:t>
              </a:r>
              <a:endParaRPr b="0" lang="en-GB" sz="2000" spc="-1" strike="noStrike">
                <a:latin typeface="Bitstream Vera Sans"/>
              </a:endParaRPr>
            </a:p>
          </p:txBody>
        </p:sp>
      </p:grpSp>
      <p:sp>
        <p:nvSpPr>
          <p:cNvPr id="191" name="CustomShape 5"/>
          <p:cNvSpPr/>
          <p:nvPr/>
        </p:nvSpPr>
        <p:spPr>
          <a:xfrm>
            <a:off x="4787640" y="5753880"/>
            <a:ext cx="5124240" cy="39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el-GR" sz="2000" spc="-1" strike="noStrike">
                <a:latin typeface="Times New Roman"/>
                <a:ea typeface="Times New Roman"/>
              </a:rPr>
              <a:t>Δημιουργία και εξέλιξη του Κόσμου μας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10975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2019-09-30T20:44:18Z</dcterms:modified>
  <cp:revision>740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