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notesSlides/_rels/notesSlide33.xml.rels" ContentType="application/vnd.openxmlformats-package.relationships+xml"/>
  <Override PartName="/ppt/notesSlides/notesSlide33.xml" ContentType="application/vnd.openxmlformats-officedocument.presentationml.notesSlide+xml"/>
  <Override PartName="/ppt/embeddings/oleObject1.bin" ContentType="application/vnd.openxmlformats-officedocument.oleObject"/>
  <Override PartName="/ppt/media/image30.jpeg" ContentType="image/jpeg"/>
  <Override PartName="/ppt/media/image13.jpeg" ContentType="image/jpeg"/>
  <Override PartName="/ppt/media/image3.png" ContentType="image/png"/>
  <Override PartName="/ppt/media/image6.png" ContentType="image/png"/>
  <Override PartName="/ppt/media/image8.png" ContentType="image/png"/>
  <Override PartName="/ppt/media/image63.png" ContentType="image/png"/>
  <Override PartName="/ppt/media/image2.png" ContentType="image/png"/>
  <Override PartName="/ppt/media/image7.png" ContentType="image/png"/>
  <Override PartName="/ppt/media/image62.png" ContentType="image/png"/>
  <Override PartName="/ppt/media/image9.png" ContentType="image/png"/>
  <Override PartName="/ppt/media/image51.jpeg" ContentType="image/jpeg"/>
  <Override PartName="/ppt/media/image53.jpeg" ContentType="image/jpeg"/>
  <Override PartName="/ppt/media/image36.wmf" ContentType="image/x-wmf"/>
  <Override PartName="/ppt/media/image41.png" ContentType="image/png"/>
  <Override PartName="/ppt/media/image66.png" ContentType="image/png"/>
  <Override PartName="/ppt/media/image35.wmf" ContentType="image/x-wmf"/>
  <Override PartName="/ppt/media/image79.jpeg" ContentType="image/jpeg"/>
  <Override PartName="/ppt/media/image40.png" ContentType="image/png"/>
  <Override PartName="/ppt/media/image65.png" ContentType="image/png"/>
  <Override PartName="/ppt/media/image26.wmf" ContentType="image/x-wmf"/>
  <Override PartName="/ppt/media/image31.png" ContentType="image/png"/>
  <Override PartName="/ppt/media/image20.jpeg" ContentType="image/jpeg"/>
  <Override PartName="/ppt/media/image24.wmf" ContentType="image/x-wmf"/>
  <Override PartName="/ppt/media/image54.png" ContentType="image/png"/>
  <Override PartName="/ppt/media/image44.png" ContentType="image/png"/>
  <Override PartName="/ppt/media/image69.png" ContentType="image/png"/>
  <Override PartName="/ppt/media/image32.png" ContentType="image/png"/>
  <Override PartName="/ppt/media/image27.png" ContentType="image/png"/>
  <Override PartName="/ppt/media/image25.png" ContentType="image/png"/>
  <Override PartName="/ppt/media/image23.png" ContentType="image/png"/>
  <Override PartName="/ppt/media/image29.jpeg" ContentType="image/jpeg"/>
  <Override PartName="/ppt/media/image48.png" ContentType="image/png"/>
  <Override PartName="/ppt/media/image46.png" ContentType="image/png"/>
  <Override PartName="/ppt/media/image19.png" ContentType="image/png"/>
  <Override PartName="/ppt/media/image21.png" ContentType="image/png"/>
  <Override PartName="/ppt/media/image37.emf" ContentType="image/x-emf"/>
  <Override PartName="/ppt/media/image18.png" ContentType="image/png"/>
  <Override PartName="/ppt/media/image5.jpeg" ContentType="image/jpeg"/>
  <Override PartName="/ppt/media/image1.jpeg" ContentType="image/jpeg"/>
  <Override PartName="/ppt/media/image56.jpeg" ContentType="image/jpeg"/>
  <Override PartName="/ppt/media/image16.png" ContentType="image/png"/>
  <Override PartName="/ppt/media/image11.png" ContentType="image/png"/>
  <Override PartName="/ppt/media/image28.emf" ContentType="image/x-emf"/>
  <Override PartName="/ppt/media/image12.png" ContentType="image/png"/>
  <Override PartName="/ppt/media/image15.png" ContentType="image/png"/>
  <Override PartName="/ppt/media/image14.wmf" ContentType="image/x-wmf"/>
  <Override PartName="/ppt/media/image39.png" ContentType="image/png"/>
  <Override PartName="/ppt/media/image52.gif" ContentType="image/gif"/>
  <Override PartName="/ppt/media/image38.jpeg" ContentType="image/jpeg"/>
  <Override PartName="/ppt/media/image42.png" ContentType="image/png"/>
  <Override PartName="/ppt/media/image67.png" ContentType="image/png"/>
  <Override PartName="/ppt/media/image43.png" ContentType="image/png"/>
  <Override PartName="/ppt/media/image17.jpeg" ContentType="image/jpeg"/>
  <Override PartName="/ppt/media/image68.png" ContentType="image/png"/>
  <Override PartName="/ppt/media/image45.png" ContentType="image/png"/>
  <Override PartName="/ppt/media/image22.wmf" ContentType="image/x-wmf"/>
  <Override PartName="/ppt/media/image4.jpeg" ContentType="image/jpeg"/>
  <Override PartName="/ppt/media/image47.png" ContentType="image/png"/>
  <Override PartName="/ppt/media/image49.jpeg" ContentType="image/jpeg"/>
  <Override PartName="/ppt/media/image50.png" ContentType="image/png"/>
  <Override PartName="/ppt/media/image55.jpeg" ContentType="image/jpeg"/>
  <Override PartName="/ppt/media/image74.wmf" ContentType="image/x-wmf"/>
  <Override PartName="/ppt/media/image57.jpeg" ContentType="image/jpeg"/>
  <Override PartName="/ppt/media/image33.wmf" ContentType="image/x-wmf"/>
  <Override PartName="/ppt/media/image58.png" ContentType="image/png"/>
  <Override PartName="/ppt/media/image34.wmf" ContentType="image/x-wmf"/>
  <Override PartName="/ppt/media/image59.png" ContentType="image/png"/>
  <Override PartName="/ppt/media/image60.png" ContentType="image/png"/>
  <Override PartName="/ppt/media/image72.wmf" ContentType="image/x-wmf"/>
  <Override PartName="/ppt/media/image70.png" ContentType="image/png"/>
  <Override PartName="/ppt/media/image71.wmf" ContentType="image/x-wmf"/>
  <Override PartName="/ppt/media/image61.jpeg" ContentType="image/jpeg"/>
  <Override PartName="/ppt/media/image75.jpeg" ContentType="image/jpeg"/>
  <Override PartName="/ppt/media/image73.wmf" ContentType="image/x-wmf"/>
  <Override PartName="/ppt/media/image10.png" ContentType="image/png"/>
  <Override PartName="/ppt/media/image76.jpeg" ContentType="image/jpeg"/>
  <Override PartName="/ppt/media/image77.jpeg" ContentType="image/jpeg"/>
  <Override PartName="/ppt/media/image64.jpeg" ContentType="image/jpeg"/>
  <Override PartName="/ppt/media/image78.jpeg" ContentType="image/jpeg"/>
  <Override PartName="/ppt/slideMasters/slideMaster5.xml" ContentType="application/vnd.openxmlformats-officedocument.presentationml.slideMaster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34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3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35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25.xml.rels" ContentType="application/vnd.openxmlformats-package.relationships+xml"/>
  <Override PartName="/ppt/slides/_rels/slide31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32.xml.rels" ContentType="application/vnd.openxmlformats-package.relationships+xml"/>
  <Override PartName="/ppt/slides/_rels/slide28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GB" sz="4400" spc="-1" strike="noStrike">
                <a:latin typeface="Arial"/>
              </a:rPr>
              <a:t>Click to move the slide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GB" sz="2000" spc="-1" strike="noStrike">
                <a:latin typeface="Arial"/>
              </a:rPr>
              <a:t>Click to edit the notes format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b="0" lang="en-GB" sz="1400" spc="-1" strike="noStrike">
                <a:latin typeface="Bitstream Vera Sans"/>
              </a:rPr>
              <a:t>&lt;header&gt;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GB" sz="1400" spc="-1" strike="noStrike">
                <a:latin typeface="Bitstream Vera Sans"/>
              </a:rPr>
              <a:t>&lt;date/time&gt;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GB" sz="1400" spc="-1" strike="noStrike">
                <a:latin typeface="Bitstream Vera Sans"/>
              </a:rPr>
              <a:t>&lt;footer&gt;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211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2FB5BE1F-186A-4247-A32E-DD3E26433C80}" type="slidenum">
              <a:rPr b="0" lang="en-GB" sz="1400" spc="-1" strike="noStrike">
                <a:latin typeface="Bitstream Vera Sans"/>
              </a:rPr>
              <a:t>&lt;number&gt;</a:t>
            </a:fld>
            <a:endParaRPr b="0" lang="en-GB" sz="1400" spc="-1" strike="noStrike">
              <a:latin typeface="Bitstream Vera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CustomShape 1"/>
          <p:cNvSpPr/>
          <p:nvPr/>
        </p:nvSpPr>
        <p:spPr>
          <a:xfrm>
            <a:off x="4402440" y="9553680"/>
            <a:ext cx="3368160" cy="502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/>
            <a:fld id="{367BF741-94F5-4D5B-9FE4-B615AD0EC8DD}" type="slidenum">
              <a:rPr b="0" lang="en-GB" sz="1800" spc="-1" strike="noStrike">
                <a:latin typeface="Bitstream Vera Sans"/>
              </a:rPr>
              <a:t>&lt;number&gt;</a:t>
            </a:fld>
            <a:endParaRPr b="0" lang="en-GB" sz="1800" spc="-1" strike="noStrike">
              <a:latin typeface="Bitstream Vera Sans"/>
            </a:endParaRPr>
          </a:p>
        </p:txBody>
      </p:sp>
      <p:sp>
        <p:nvSpPr>
          <p:cNvPr id="827" name="PlaceHolder 2"/>
          <p:cNvSpPr>
            <a:spLocks noGrp="1"/>
          </p:cNvSpPr>
          <p:nvPr>
            <p:ph type="sldImg"/>
          </p:nvPr>
        </p:nvSpPr>
        <p:spPr>
          <a:xfrm>
            <a:off x="1295280" y="754200"/>
            <a:ext cx="5181480" cy="3772080"/>
          </a:xfrm>
          <a:prstGeom prst="rect">
            <a:avLst/>
          </a:prstGeom>
        </p:spPr>
      </p:sp>
      <p:sp>
        <p:nvSpPr>
          <p:cNvPr id="828" name="TextShape 3"/>
          <p:cNvSpPr txBox="1"/>
          <p:nvPr/>
        </p:nvSpPr>
        <p:spPr>
          <a:xfrm>
            <a:off x="777240" y="4777560"/>
            <a:ext cx="6217920" cy="452628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200" y="91440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8040" y="91440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402336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200" y="402336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8040" y="402336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504000" y="914400"/>
            <a:ext cx="9071640" cy="5951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Bitstream Vera Sans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504000" y="157320"/>
            <a:ext cx="9071640" cy="2843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Bitstream Vera Sans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914400"/>
            <a:ext cx="9071640" cy="5951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Bitstream Vera Sans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3571200" y="91440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638040" y="91440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504000" y="402336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3571200" y="402336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6638040" y="402336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504000" y="914400"/>
            <a:ext cx="9071640" cy="5951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Bitstream Vera Sans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504000" y="157320"/>
            <a:ext cx="9071640" cy="2843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Bitstream Vera Sans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3571200" y="91440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6638040" y="91440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504000" y="402336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3571200" y="402336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6638040" y="402336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504000" y="914400"/>
            <a:ext cx="9071640" cy="5951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Bitstream Vera Sans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504000" y="157320"/>
            <a:ext cx="9071640" cy="2843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Bitstream Vera Sans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3571200" y="91440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6638040" y="91440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504000" y="402336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 type="body"/>
          </p:nvPr>
        </p:nvSpPr>
        <p:spPr>
          <a:xfrm>
            <a:off x="3571200" y="402336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 type="body"/>
          </p:nvPr>
        </p:nvSpPr>
        <p:spPr>
          <a:xfrm>
            <a:off x="6638040" y="402336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ubTitle"/>
          </p:nvPr>
        </p:nvSpPr>
        <p:spPr>
          <a:xfrm>
            <a:off x="504000" y="914400"/>
            <a:ext cx="9071640" cy="5951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Bitstream Vera Sans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ubTitle"/>
          </p:nvPr>
        </p:nvSpPr>
        <p:spPr>
          <a:xfrm>
            <a:off x="504000" y="157320"/>
            <a:ext cx="9071640" cy="2843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Bitstream Vera Sans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157320"/>
            <a:ext cx="9071640" cy="2843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Bitstream Vera Sans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3571200" y="91440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6638040" y="91440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 type="body"/>
          </p:nvPr>
        </p:nvSpPr>
        <p:spPr>
          <a:xfrm>
            <a:off x="504000" y="402336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204" name="PlaceHolder 6"/>
          <p:cNvSpPr>
            <a:spLocks noGrp="1"/>
          </p:cNvSpPr>
          <p:nvPr>
            <p:ph type="body"/>
          </p:nvPr>
        </p:nvSpPr>
        <p:spPr>
          <a:xfrm>
            <a:off x="3571200" y="402336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205" name="PlaceHolder 7"/>
          <p:cNvSpPr>
            <a:spLocks noGrp="1"/>
          </p:cNvSpPr>
          <p:nvPr>
            <p:ph type="body"/>
          </p:nvPr>
        </p:nvSpPr>
        <p:spPr>
          <a:xfrm>
            <a:off x="6638040" y="4023360"/>
            <a:ext cx="292068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188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89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749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 rot="10800000">
            <a:off x="957564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GB" sz="1400" spc="-1" strike="noStrike">
                <a:latin typeface="Bitstream Vera Sans"/>
              </a:rPr>
              <a:t>&lt;date/time&gt;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1828800" y="6887160"/>
            <a:ext cx="66294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GB" sz="1400" spc="-1" strike="noStrike">
                <a:latin typeface="Bitstream Vera Sans"/>
              </a:rPr>
              <a:t>&lt;footer&gt;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8E85B379-3082-4718-9FD6-D1F5CA2803E3}" type="slidenum">
              <a:rPr b="0" lang="en-GB" sz="1400" spc="-1" strike="noStrike">
                <a:latin typeface="Bitstream Vera Sans"/>
              </a:rPr>
              <a:t>&lt;number&gt;</a:t>
            </a:fld>
            <a:endParaRPr b="0" lang="en-GB" sz="1400" spc="-1" strike="noStrike">
              <a:latin typeface="Bitstream Vera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GB" sz="3600" spc="-1" strike="noStrike">
                <a:latin typeface="Bitstream Vera Sans"/>
              </a:rPr>
              <a:t>Click to edit the title text format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18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Bitstream Vera Sans"/>
              </a:rPr>
              <a:t>Click to edit the outline text format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latin typeface="Bitstream Vera Sans"/>
              </a:rPr>
              <a:t>Second Outline Level</a:t>
            </a:r>
            <a:endParaRPr b="0" lang="en-GB" sz="24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latin typeface="Bitstream Vera Sans"/>
              </a:rPr>
              <a:t>Third Outline Level</a:t>
            </a:r>
            <a:endParaRPr b="0" lang="en-GB" sz="2200" spc="-1" strike="noStrike">
              <a:latin typeface="Bitstream Vera Sans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Bitstream Vera Sans"/>
              </a:rPr>
              <a:t>Fourth Outline Level</a:t>
            </a:r>
            <a:endParaRPr b="0" lang="en-GB" sz="2000" spc="-1" strike="noStrike">
              <a:latin typeface="Bitstream Vera Sans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Bitstream Vera Sans"/>
              </a:rPr>
              <a:t>Fifth Outline Level</a:t>
            </a:r>
            <a:endParaRPr b="0" lang="en-GB" sz="2000" spc="-1" strike="noStrike">
              <a:latin typeface="Bitstream Vera Sans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Bitstream Vera Sans"/>
              </a:rPr>
              <a:t>Sixth Outline Level</a:t>
            </a:r>
            <a:endParaRPr b="0" lang="en-GB" sz="2000" spc="-1" strike="noStrike">
              <a:latin typeface="Bitstream Vera Sans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Bitstream Vera Sans"/>
              </a:rPr>
              <a:t>Seventh Outline Level</a:t>
            </a:r>
            <a:endParaRPr b="0" lang="en-GB" sz="2000" spc="-1" strike="noStrike">
              <a:latin typeface="Bitstream Vera Sans"/>
            </a:endParaRPr>
          </a:p>
          <a:p>
            <a:pPr lvl="7" marL="3456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Bitstream Vera Sans"/>
              </a:rPr>
              <a:t>Eighth Outline Level</a:t>
            </a:r>
            <a:endParaRPr b="0" lang="en-GB" sz="2000" spc="-1" strike="noStrike">
              <a:latin typeface="Bitstream Vera Sans"/>
            </a:endParaRPr>
          </a:p>
          <a:p>
            <a:pPr lvl="8" marL="3888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Bitstream Vera Sans"/>
              </a:rPr>
              <a:t>Ninth Outline Level</a:t>
            </a:r>
            <a:endParaRPr b="0" lang="en-GB" sz="2000" spc="-1" strike="noStrike">
              <a:latin typeface="Bitstream Vera Sans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228600" y="7194600"/>
            <a:ext cx="2021400" cy="321840"/>
          </a:xfrm>
          <a:prstGeom prst="rect">
            <a:avLst/>
          </a:prstGeom>
        </p:spPr>
        <p:txBody>
          <a:bodyPr lIns="0" rIns="0" tIns="0" bIns="0"/>
          <a:p>
            <a:r>
              <a:rPr b="0" lang="en-GB" sz="1400" spc="-1" strike="noStrike">
                <a:latin typeface="Bitstream Vera Sans"/>
              </a:rPr>
              <a:t>&lt;date/time&gt;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2322000" y="7194600"/>
            <a:ext cx="7050600" cy="32184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GB" sz="1400" spc="-1" strike="noStrike">
                <a:latin typeface="Bitstream Vera Sans"/>
              </a:rPr>
              <a:t>&lt;footer&gt;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9480600" y="7194600"/>
            <a:ext cx="457200" cy="321840"/>
          </a:xfrm>
          <a:prstGeom prst="rect">
            <a:avLst/>
          </a:prstGeom>
        </p:spPr>
        <p:txBody>
          <a:bodyPr lIns="0" rIns="0" tIns="0" bIns="0"/>
          <a:p>
            <a:pPr algn="r"/>
            <a:fld id="{94A2D152-9CBD-4E8F-86EF-5461A91177D3}" type="slidenum">
              <a:rPr b="0" lang="en-GB" sz="1400" spc="-1" strike="noStrike">
                <a:latin typeface="Bitstream Vera Sans"/>
              </a:rPr>
              <a:t>&lt;number&gt;</a:t>
            </a:fld>
            <a:endParaRPr b="0" lang="en-GB" sz="1400" spc="-1" strike="noStrike">
              <a:latin typeface="Bitstream Vera Sans"/>
            </a:endParaRPr>
          </a:p>
        </p:txBody>
      </p:sp>
      <p:sp>
        <p:nvSpPr>
          <p:cNvPr id="46" name="Line 6"/>
          <p:cNvSpPr/>
          <p:nvPr/>
        </p:nvSpPr>
        <p:spPr>
          <a:xfrm>
            <a:off x="300600" y="7074000"/>
            <a:ext cx="9601200" cy="0"/>
          </a:xfrm>
          <a:prstGeom prst="line">
            <a:avLst/>
          </a:prstGeom>
          <a:ln w="54720">
            <a:solidFill>
              <a:srgbClr val="666699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GB" sz="1400" spc="-1" strike="noStrike">
                <a:latin typeface="Bitstream Vera Sans"/>
              </a:rPr>
              <a:t>&lt;date/time&gt;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GB" sz="1400" spc="-1" strike="noStrike">
                <a:latin typeface="Bitstream Vera Sans"/>
              </a:rPr>
              <a:t>&lt;footer&gt;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9CE12453-D8A2-47EE-A680-829097C47568}" type="slidenum">
              <a:rPr b="0" lang="en-GB" sz="1400" spc="-1" strike="noStrike">
                <a:latin typeface="Bitstream Vera Sans"/>
              </a:rPr>
              <a:t>&lt;number&gt;</a:t>
            </a:fld>
            <a:endParaRPr b="0" lang="en-GB" sz="1400" spc="-1" strike="noStrike">
              <a:latin typeface="Bitstream Vera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GB" sz="1400" spc="-1" strike="noStrike">
                <a:latin typeface="Bitstream Vera Sans"/>
              </a:rPr>
              <a:t>&lt;date/time&gt;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GB" sz="1400" spc="-1" strike="noStrike">
                <a:latin typeface="Bitstream Vera Sans"/>
              </a:rPr>
              <a:t>&lt;footer&gt;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E254B01B-31BF-4801-ADB0-E6F703D0B16F}" type="slidenum">
              <a:rPr b="0" lang="en-GB" sz="1400" spc="-1" strike="noStrike">
                <a:latin typeface="Bitstream Vera Sans"/>
              </a:rPr>
              <a:t>&lt;number&gt;</a:t>
            </a:fld>
            <a:endParaRPr b="0" lang="en-GB" sz="1400" spc="-1" strike="noStrike">
              <a:latin typeface="Bitstream Vera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04000" y="302400"/>
            <a:ext cx="9072000" cy="1260000"/>
          </a:xfrm>
          <a:prstGeom prst="rect">
            <a:avLst/>
          </a:prstGeom>
        </p:spPr>
        <p:txBody>
          <a:bodyPr lIns="90000" rIns="90000" tIns="46800" bIns="46800" anchor="ctr"/>
          <a:p>
            <a:pPr algn="ctr"/>
            <a:r>
              <a:rPr b="0" lang="en-GB" sz="533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533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504000" y="1764000"/>
            <a:ext cx="9072000" cy="498924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pPr marL="342720" indent="-342720">
              <a:spcBef>
                <a:spcPts val="87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353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530" spc="-1" strike="noStrike">
              <a:solidFill>
                <a:srgbClr val="000000"/>
              </a:solidFill>
              <a:latin typeface="Arial"/>
            </a:endParaRPr>
          </a:p>
          <a:p>
            <a:pPr lvl="1" marL="742680" indent="-285480">
              <a:spcBef>
                <a:spcPts val="768"/>
              </a:spcBef>
              <a:buClr>
                <a:srgbClr val="000000"/>
              </a:buClr>
              <a:buFont typeface="Arial"/>
              <a:buChar char="–"/>
            </a:pPr>
            <a:r>
              <a:rPr b="0" lang="en-GB" sz="309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309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spcBef>
                <a:spcPts val="658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65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spcBef>
                <a:spcPts val="547"/>
              </a:spcBef>
              <a:buClr>
                <a:srgbClr val="000000"/>
              </a:buClr>
              <a:buFont typeface="Arial"/>
              <a:buChar char="–"/>
            </a:pPr>
            <a:r>
              <a:rPr b="0" lang="en-GB" sz="221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21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spcBef>
                <a:spcPts val="547"/>
              </a:spcBef>
              <a:buClr>
                <a:srgbClr val="000000"/>
              </a:buClr>
              <a:buFont typeface="Arial"/>
              <a:buChar char="»"/>
            </a:pPr>
            <a:r>
              <a:rPr b="0" lang="en-GB" sz="221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210" spc="-1" strike="noStrike">
              <a:solidFill>
                <a:srgbClr val="000000"/>
              </a:solidFill>
              <a:latin typeface="Arial"/>
            </a:endParaRPr>
          </a:p>
          <a:p>
            <a:pPr lvl="5" marL="2057400" indent="-228600">
              <a:spcBef>
                <a:spcPts val="547"/>
              </a:spcBef>
              <a:buClr>
                <a:srgbClr val="000000"/>
              </a:buClr>
              <a:buFont typeface="Arial"/>
              <a:buChar char="»"/>
            </a:pPr>
            <a:r>
              <a:rPr b="0" lang="en-GB" sz="221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210" spc="-1" strike="noStrike">
              <a:solidFill>
                <a:srgbClr val="000000"/>
              </a:solidFill>
              <a:latin typeface="Arial"/>
            </a:endParaRPr>
          </a:p>
          <a:p>
            <a:pPr lvl="6" marL="2057400" indent="-228600">
              <a:spcBef>
                <a:spcPts val="547"/>
              </a:spcBef>
              <a:buClr>
                <a:srgbClr val="000000"/>
              </a:buClr>
              <a:buFont typeface="Arial"/>
              <a:buChar char="»"/>
            </a:pPr>
            <a:r>
              <a:rPr b="0" lang="en-GB" sz="221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21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dt"/>
          </p:nvPr>
        </p:nvSpPr>
        <p:spPr>
          <a:xfrm>
            <a:off x="127080" y="7157160"/>
            <a:ext cx="2352240" cy="524880"/>
          </a:xfrm>
          <a:prstGeom prst="rect">
            <a:avLst/>
          </a:prstGeom>
        </p:spPr>
        <p:txBody>
          <a:bodyPr lIns="90000" rIns="90000" tIns="46800" bIns="46800"/>
          <a:p>
            <a:pPr/>
            <a:r>
              <a:rPr b="0" lang="en-US" sz="1400" spc="-1" strike="noStrike">
                <a:latin typeface="Bitstream Vera Sans"/>
              </a:rPr>
              <a:t>14/02/2015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ftr"/>
          </p:nvPr>
        </p:nvSpPr>
        <p:spPr>
          <a:xfrm>
            <a:off x="2390040" y="7157160"/>
            <a:ext cx="5071320" cy="524880"/>
          </a:xfrm>
          <a:prstGeom prst="rect">
            <a:avLst/>
          </a:prstGeom>
        </p:spPr>
        <p:txBody>
          <a:bodyPr lIns="90000" rIns="90000" tIns="46800" bIns="46800"/>
          <a:p>
            <a:pPr algn="ctr"/>
            <a:r>
              <a:rPr b="0" lang="en-US" sz="1400" spc="-1" strike="noStrike">
                <a:latin typeface="Bitstream Vera Sans"/>
              </a:rPr>
              <a:t>Δ. Σαμψωνίδης - Τα μεγάλα Πειράματα στο CERN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sldNum"/>
          </p:nvPr>
        </p:nvSpPr>
        <p:spPr>
          <a:xfrm>
            <a:off x="7531200" y="7157160"/>
            <a:ext cx="2352240" cy="524880"/>
          </a:xfrm>
          <a:prstGeom prst="rect">
            <a:avLst/>
          </a:prstGeom>
        </p:spPr>
        <p:txBody>
          <a:bodyPr lIns="90000" rIns="90000" tIns="46800" bIns="46800"/>
          <a:p>
            <a:pPr algn="r"/>
            <a:fld id="{A9BBB2D9-E818-4A24-B1B0-E2ECD3EC0BFC}" type="slidenum">
              <a:rPr b="0" lang="el-GR" sz="1400" spc="-1" strike="noStrike">
                <a:latin typeface="Bitstream Vera Sans"/>
              </a:rPr>
              <a:t>&lt;number&gt;</a:t>
            </a:fld>
            <a:endParaRPr b="0" lang="en-GB" sz="1400" spc="-1" strike="noStrike">
              <a:latin typeface="Bitstream Vera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jpeg"/><Relationship Id="rId4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22.wmf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24.wmf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26.wmf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wmf"/><Relationship Id="rId4" Type="http://schemas.openxmlformats.org/officeDocument/2006/relationships/image" Target="../media/image34.wmf"/><Relationship Id="rId5" Type="http://schemas.openxmlformats.org/officeDocument/2006/relationships/image" Target="../media/image35.wmf"/><Relationship Id="rId6" Type="http://schemas.openxmlformats.org/officeDocument/2006/relationships/image" Target="../media/image36.wmf"/><Relationship Id="rId7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7.emf"/><Relationship Id="rId2" Type="http://schemas.openxmlformats.org/officeDocument/2006/relationships/slideLayout" Target="../slideLayouts/slideLayout1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jpeg"/><Relationship Id="rId3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hyperlink" Target="file:///home/kordas/Documents/Talks_and_Papers/Outreach/MC_EKFE_AmerikaviknGewrgiknSxoln_19feb2016/LHC-event.mov" TargetMode="External"/><Relationship Id="rId2" Type="http://schemas.openxmlformats.org/officeDocument/2006/relationships/slideLayout" Target="../slideLayouts/slideLayout1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jpeg"/><Relationship Id="rId3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2.gif"/><Relationship Id="rId2" Type="http://schemas.openxmlformats.org/officeDocument/2006/relationships/image" Target="../media/image53.jpeg"/><Relationship Id="rId3" Type="http://schemas.openxmlformats.org/officeDocument/2006/relationships/image" Target="../media/image54.png"/><Relationship Id="rId4" Type="http://schemas.openxmlformats.org/officeDocument/2006/relationships/slideLayout" Target="../slideLayouts/slideLayout1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jpeg"/><Relationship Id="rId3" Type="http://schemas.openxmlformats.org/officeDocument/2006/relationships/image" Target="../media/image57.jpeg"/><Relationship Id="rId4" Type="http://schemas.openxmlformats.org/officeDocument/2006/relationships/slideLayout" Target="../slideLayouts/slideLayout1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1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1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jpe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slideLayout" Target="../slideLayouts/slideLayout1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71.wmf"/><Relationship Id="rId2" Type="http://schemas.openxmlformats.org/officeDocument/2006/relationships/image" Target="../media/image72.wmf"/><Relationship Id="rId3" Type="http://schemas.openxmlformats.org/officeDocument/2006/relationships/image" Target="../media/image73.wmf"/><Relationship Id="rId4" Type="http://schemas.openxmlformats.org/officeDocument/2006/relationships/image" Target="../media/image74.wmf"/><Relationship Id="rId5" Type="http://schemas.openxmlformats.org/officeDocument/2006/relationships/slideLayout" Target="../slideLayouts/slideLayout37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slideLayout" Target="../slideLayouts/slideLayout37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jpeg"/><Relationship Id="rId3" Type="http://schemas.openxmlformats.org/officeDocument/2006/relationships/slideLayout" Target="../slideLayouts/slideLayout37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image" Target="../media/image79.jpeg"/><Relationship Id="rId3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jpeg"/><Relationship Id="rId3" Type="http://schemas.openxmlformats.org/officeDocument/2006/relationships/image" Target="../media/image14.wmf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Shape 1"/>
          <p:cNvSpPr txBox="1"/>
          <p:nvPr/>
        </p:nvSpPr>
        <p:spPr>
          <a:xfrm>
            <a:off x="228600" y="804600"/>
            <a:ext cx="9601200" cy="4268520"/>
          </a:xfrm>
          <a:prstGeom prst="rect">
            <a:avLst/>
          </a:prstGeom>
          <a:solidFill>
            <a:srgbClr val="cfe7f5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1" lang="en-GB" sz="3600" spc="-1" strike="noStrike">
                <a:latin typeface="DejaVu Sans"/>
              </a:rPr>
              <a:t>Πυρηνική Φυσική και Φυσική Στοιχειωδών Σωματιδίων</a:t>
            </a:r>
            <a:br/>
            <a:r>
              <a:rPr b="1" lang="en-GB" sz="3600" spc="-1" strike="noStrike">
                <a:latin typeface="DejaVu Sans"/>
              </a:rPr>
              <a:t>(5ου εξαμήνου)</a:t>
            </a:r>
            <a:br/>
            <a:br/>
            <a:r>
              <a:rPr b="0" lang="en-GB" sz="3600" spc="-1" strike="noStrike">
                <a:solidFill>
                  <a:srgbClr val="0000ff"/>
                </a:solidFill>
                <a:latin typeface="DejaVu Sans"/>
              </a:rPr>
              <a:t>Τμήμα T2: Κ. Κορδάς &amp; Δ. Σαμψωνίδης</a:t>
            </a:r>
            <a:br/>
            <a:br/>
            <a:r>
              <a:rPr b="1" lang="en-GB" sz="4000" spc="-1" strike="noStrike">
                <a:latin typeface="DejaVu Sans"/>
              </a:rPr>
              <a:t>Μάθημα 1β</a:t>
            </a:r>
            <a:br/>
            <a:r>
              <a:rPr b="0" lang="en-GB" sz="2800" spc="-1" strike="noStrike">
                <a:solidFill>
                  <a:srgbClr val="ff0000"/>
                </a:solidFill>
                <a:latin typeface="DejaVu Sans"/>
              </a:rPr>
              <a:t>Μια εισαγωγή στο αντικείμενο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213" name="TextShape 2"/>
          <p:cNvSpPr txBox="1"/>
          <p:nvPr/>
        </p:nvSpPr>
        <p:spPr>
          <a:xfrm>
            <a:off x="685800" y="5860800"/>
            <a:ext cx="8458200" cy="111384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lIns="90000" rIns="90000" tIns="46800" bIns="46800"/>
          <a:p>
            <a:pPr algn="ctr">
              <a:spcBef>
                <a:spcPts val="899"/>
              </a:spcBef>
            </a:pPr>
            <a:r>
              <a:rPr b="0" lang="el-GR" sz="3600" spc="-1" strike="noStrike">
                <a:solidFill>
                  <a:srgbClr val="333399"/>
                </a:solidFill>
                <a:latin typeface="DejaVu Sans"/>
              </a:rPr>
              <a:t>Κώστας Κορδάς</a:t>
            </a:r>
            <a:endParaRPr b="0" lang="en-GB" sz="3600" spc="-1" strike="noStrike">
              <a:latin typeface="Arial"/>
            </a:endParaRPr>
          </a:p>
          <a:p>
            <a:pPr algn="ctr">
              <a:spcBef>
                <a:spcPts val="697"/>
              </a:spcBef>
            </a:pPr>
            <a:r>
              <a:rPr b="0" lang="en-GB" sz="2800" spc="-1" strike="noStrike">
                <a:latin typeface="Arial"/>
              </a:rPr>
              <a:t>Αριστοτέλειο Πανεπιστήμιο Θεσσαλονίκης</a:t>
            </a:r>
            <a:endParaRPr b="0" lang="en-GB" sz="28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Shape 1"/>
          <p:cNvSpPr txBox="1"/>
          <p:nvPr/>
        </p:nvSpPr>
        <p:spPr>
          <a:xfrm>
            <a:off x="504000" y="157320"/>
            <a:ext cx="9071640" cy="6130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600" spc="-1" strike="noStrike">
                <a:latin typeface="DejaVu Sans"/>
              </a:rPr>
              <a:t>Δε βλέπουμε όμως τα άτομα. Γιατί;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298" name="TextShape 2"/>
          <p:cNvSpPr txBox="1"/>
          <p:nvPr/>
        </p:nvSpPr>
        <p:spPr>
          <a:xfrm>
            <a:off x="504000" y="914400"/>
            <a:ext cx="9071640" cy="575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Γιατί το “μήκος κύμματος” (λ) του ορατού φωτός είναι πολύ μεγαλύτερο από τις διαστάσεις του ατόμου 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ff0000"/>
                </a:solidFill>
                <a:latin typeface="DejaVu Sans"/>
              </a:rPr>
              <a:t>5000 φορές μεγαλύτερο, περίπου</a:t>
            </a:r>
            <a:endParaRPr b="0" lang="en-GB" sz="24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0000"/>
                </a:solidFill>
                <a:latin typeface="DejaVu Sans"/>
              </a:rPr>
              <a:t> </a:t>
            </a:r>
            <a:r>
              <a:rPr b="0" lang="en-GB" sz="2000" spc="-1" strike="noStrike">
                <a:solidFill>
                  <a:srgbClr val="ff0000"/>
                </a:solidFill>
                <a:latin typeface="DejaVu Sans"/>
              </a:rPr>
              <a:t>λ(ορατό) ~  500 nm ,  R(άτομο) ~ 10</a:t>
            </a:r>
            <a:r>
              <a:rPr b="0" lang="en-GB" sz="2000" spc="-1" strike="noStrike" baseline="101000">
                <a:solidFill>
                  <a:srgbClr val="ff0000"/>
                </a:solidFill>
                <a:latin typeface="DejaVu Sans"/>
              </a:rPr>
              <a:t>-10</a:t>
            </a:r>
            <a:r>
              <a:rPr b="0" lang="en-GB" sz="2000" spc="-1" strike="noStrike">
                <a:solidFill>
                  <a:srgbClr val="ff0000"/>
                </a:solidFill>
                <a:latin typeface="DejaVu Sans"/>
              </a:rPr>
              <a:t> m = 0.1 nm</a:t>
            </a:r>
            <a:endParaRPr b="0" lang="en-GB" sz="2000" spc="-1" strike="noStrike">
              <a:latin typeface="Bitstream Vera Sans"/>
            </a:endParaRPr>
          </a:p>
          <a:p>
            <a:endParaRPr b="0" lang="en-GB" sz="2000" spc="-1" strike="noStrike">
              <a:latin typeface="Bitstream Vera Sans"/>
            </a:endParaRPr>
          </a:p>
        </p:txBody>
      </p:sp>
      <p:pic>
        <p:nvPicPr>
          <p:cNvPr id="299" name="" descr=""/>
          <p:cNvPicPr/>
          <p:nvPr/>
        </p:nvPicPr>
        <p:blipFill>
          <a:blip r:embed="rId1"/>
          <a:stretch/>
        </p:blipFill>
        <p:spPr>
          <a:xfrm>
            <a:off x="649800" y="2946600"/>
            <a:ext cx="3657600" cy="2514600"/>
          </a:xfrm>
          <a:prstGeom prst="rect">
            <a:avLst/>
          </a:prstGeom>
          <a:ln>
            <a:noFill/>
          </a:ln>
        </p:spPr>
      </p:pic>
      <p:sp>
        <p:nvSpPr>
          <p:cNvPr id="300" name="TextShape 3"/>
          <p:cNvSpPr txBox="1"/>
          <p:nvPr/>
        </p:nvSpPr>
        <p:spPr>
          <a:xfrm>
            <a:off x="4229640" y="3558600"/>
            <a:ext cx="5921640" cy="1816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GB" sz="2400" spc="-1" strike="noStrike">
                <a:solidFill>
                  <a:srgbClr val="0000ff"/>
                </a:solidFill>
                <a:latin typeface="Bitstream Vera Sans"/>
              </a:rPr>
              <a:t>Μεγάλο μήκος κύματος </a:t>
            </a:r>
            <a:endParaRPr b="0" lang="en-GB" sz="2400" spc="-1" strike="noStrike">
              <a:latin typeface="Bitstream Vera Sans"/>
            </a:endParaRPr>
          </a:p>
          <a:p>
            <a:pPr algn="ctr"/>
            <a:endParaRPr b="0" lang="en-GB" sz="2400" spc="-1" strike="noStrike">
              <a:latin typeface="Bitstream Vera Sans"/>
            </a:endParaRPr>
          </a:p>
          <a:p>
            <a:pPr algn="ctr"/>
            <a:endParaRPr b="0" lang="en-GB" sz="2400" spc="-1" strike="noStrike">
              <a:latin typeface="Bitstream Vera Sans"/>
            </a:endParaRPr>
          </a:p>
          <a:p>
            <a:pPr algn="ctr"/>
            <a:r>
              <a:rPr b="0" lang="en-GB" sz="2400" spc="-1" strike="noStrike">
                <a:solidFill>
                  <a:srgbClr val="0000ff"/>
                </a:solidFill>
                <a:latin typeface="Bitstream Vera Sans"/>
              </a:rPr>
              <a:t>μικρή διακριτική ικανότητα</a:t>
            </a:r>
            <a:endParaRPr b="0" lang="en-GB" sz="2400" spc="-1" strike="noStrike">
              <a:latin typeface="Bitstream Vera Sans"/>
            </a:endParaRPr>
          </a:p>
          <a:p>
            <a:pPr algn="ctr"/>
            <a:r>
              <a:rPr b="0" lang="en-GB" sz="2000" spc="-1" strike="noStrike">
                <a:solidFill>
                  <a:srgbClr val="000000"/>
                </a:solidFill>
                <a:latin typeface="Bitstream Vera Sans"/>
              </a:rPr>
              <a:t>(διακρίνουμε δύσκολα τα μικρά αντικείμενα)</a:t>
            </a:r>
            <a:endParaRPr b="0" lang="en-GB" sz="2000" spc="-1" strike="noStrike">
              <a:latin typeface="Bitstream Vera Sans"/>
            </a:endParaRPr>
          </a:p>
        </p:txBody>
      </p:sp>
      <p:sp>
        <p:nvSpPr>
          <p:cNvPr id="301" name="Line 4"/>
          <p:cNvSpPr/>
          <p:nvPr/>
        </p:nvSpPr>
        <p:spPr>
          <a:xfrm>
            <a:off x="6738840" y="4098600"/>
            <a:ext cx="0" cy="457200"/>
          </a:xfrm>
          <a:prstGeom prst="line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Line 5"/>
          <p:cNvSpPr/>
          <p:nvPr/>
        </p:nvSpPr>
        <p:spPr>
          <a:xfrm>
            <a:off x="1143000" y="4474800"/>
            <a:ext cx="1828800" cy="0"/>
          </a:xfrm>
          <a:prstGeom prst="line">
            <a:avLst/>
          </a:prstGeom>
          <a:ln w="91440">
            <a:solidFill>
              <a:srgbClr val="ffffff"/>
            </a:solidFill>
            <a:custDash>
              <a:ds d="200000" sp="200000"/>
              <a:ds d="200000" sp="200000"/>
            </a:custDash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TextShape 6"/>
          <p:cNvSpPr txBox="1"/>
          <p:nvPr/>
        </p:nvSpPr>
        <p:spPr>
          <a:xfrm>
            <a:off x="1157400" y="3826800"/>
            <a:ext cx="1911960" cy="564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3200" spc="-1" strike="noStrike">
                <a:solidFill>
                  <a:srgbClr val="ffffff"/>
                </a:solidFill>
                <a:latin typeface="Bitstream Vera Sans"/>
              </a:rPr>
              <a:t>λ = 1 m</a:t>
            </a:r>
            <a:endParaRPr b="0" lang="en-GB" sz="3200" spc="-1" strike="noStrike">
              <a:latin typeface="Bitstream Vera Sans"/>
            </a:endParaRPr>
          </a:p>
        </p:txBody>
      </p:sp>
      <p:sp>
        <p:nvSpPr>
          <p:cNvPr id="304" name="TextShape 7"/>
          <p:cNvSpPr txBox="1"/>
          <p:nvPr/>
        </p:nvSpPr>
        <p:spPr>
          <a:xfrm>
            <a:off x="457200" y="2959200"/>
            <a:ext cx="2286000" cy="44712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Shape 1"/>
          <p:cNvSpPr txBox="1"/>
          <p:nvPr/>
        </p:nvSpPr>
        <p:spPr>
          <a:xfrm>
            <a:off x="504000" y="157320"/>
            <a:ext cx="9325800" cy="61344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200" spc="-1" strike="noStrike">
                <a:latin typeface="Bitstream Vera Sans"/>
              </a:rPr>
              <a:t>Σωματίδια με το κατάληλο μήκος κύμματος</a:t>
            </a:r>
            <a:endParaRPr b="0" lang="en-GB" sz="3200" spc="-1" strike="noStrike">
              <a:latin typeface="Bitstream Vera Sans"/>
            </a:endParaRPr>
          </a:p>
        </p:txBody>
      </p:sp>
      <p:sp>
        <p:nvSpPr>
          <p:cNvPr id="306" name="TextShape 2"/>
          <p:cNvSpPr txBox="1"/>
          <p:nvPr/>
        </p:nvSpPr>
        <p:spPr>
          <a:xfrm>
            <a:off x="504000" y="914400"/>
            <a:ext cx="9071640" cy="5952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Κβαντική Φυσική – τα σωματίδια συμπεριφέρονται και ως κύμματα 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latin typeface="DejaVu Sans"/>
              </a:rPr>
              <a:t>Όσο </a:t>
            </a:r>
            <a:r>
              <a:rPr b="1" lang="en-GB" sz="2200" spc="-1" strike="noStrike">
                <a:latin typeface="DejaVu Sans"/>
              </a:rPr>
              <a:t>μεγαλύτερη</a:t>
            </a:r>
            <a:r>
              <a:rPr b="0" lang="en-GB" sz="2200" spc="-1" strike="noStrike">
                <a:latin typeface="DejaVu Sans"/>
              </a:rPr>
              <a:t> είναι η </a:t>
            </a:r>
            <a:r>
              <a:rPr b="1" lang="en-GB" sz="2200" spc="-1" strike="noStrike" u="sng">
                <a:uFillTx/>
                <a:latin typeface="DejaVu Sans"/>
              </a:rPr>
              <a:t>ορμή p</a:t>
            </a:r>
            <a:r>
              <a:rPr b="0" lang="en-GB" sz="2200" spc="-1" strike="noStrike">
                <a:latin typeface="DejaVu Sans"/>
              </a:rPr>
              <a:t> (= </a:t>
            </a:r>
            <a:r>
              <a:rPr b="1" lang="en-GB" sz="2200" spc="-1" strike="noStrike">
                <a:latin typeface="DejaVu Sans"/>
              </a:rPr>
              <a:t>μάζα </a:t>
            </a:r>
            <a:r>
              <a:rPr b="0" lang="en-GB" sz="2200" spc="-1" strike="noStrike">
                <a:latin typeface="DejaVu Sans"/>
              </a:rPr>
              <a:t>x</a:t>
            </a:r>
            <a:r>
              <a:rPr b="1" lang="en-GB" sz="2200" spc="-1" strike="noStrike">
                <a:latin typeface="DejaVu Sans"/>
              </a:rPr>
              <a:t> ταχύτητα</a:t>
            </a:r>
            <a:r>
              <a:rPr b="0" lang="en-GB" sz="2200" spc="-1" strike="noStrike">
                <a:latin typeface="DejaVu Sans"/>
              </a:rPr>
              <a:t>) ενός σωματιδίου</a:t>
            </a:r>
            <a:endParaRPr b="0" lang="en-GB" sz="22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latin typeface="DejaVu Sans"/>
              </a:rPr>
              <a:t>τόσο </a:t>
            </a:r>
            <a:r>
              <a:rPr b="1" lang="en-GB" sz="2200" spc="-1" strike="noStrike">
                <a:latin typeface="DejaVu Sans"/>
              </a:rPr>
              <a:t>μικρότερο </a:t>
            </a:r>
            <a:r>
              <a:rPr b="1" lang="en-GB" sz="2200" spc="-1" strike="noStrike" u="sng">
                <a:uFillTx/>
                <a:latin typeface="DejaVu Sans"/>
              </a:rPr>
              <a:t>μήκος κύματος (λ)</a:t>
            </a:r>
            <a:r>
              <a:rPr b="0" lang="en-GB" sz="2200" spc="-1" strike="noStrike">
                <a:latin typeface="DejaVu Sans"/>
              </a:rPr>
              <a:t> έχει: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307" name="TextShape 3"/>
          <p:cNvSpPr txBox="1"/>
          <p:nvPr/>
        </p:nvSpPr>
        <p:spPr>
          <a:xfrm>
            <a:off x="9898200" y="7113600"/>
            <a:ext cx="180720" cy="447120"/>
          </a:xfrm>
          <a:prstGeom prst="rect">
            <a:avLst/>
          </a:prstGeom>
          <a:noFill/>
          <a:ln>
            <a:noFill/>
          </a:ln>
        </p:spPr>
      </p:sp>
      <p:pic>
        <p:nvPicPr>
          <p:cNvPr id="308" name="Picture 11" descr=""/>
          <p:cNvPicPr/>
          <p:nvPr/>
        </p:nvPicPr>
        <p:blipFill>
          <a:blip r:embed="rId1"/>
          <a:stretch/>
        </p:blipFill>
        <p:spPr>
          <a:xfrm>
            <a:off x="8519760" y="2178000"/>
            <a:ext cx="1315080" cy="1666080"/>
          </a:xfrm>
          <a:prstGeom prst="rect">
            <a:avLst/>
          </a:prstGeom>
          <a:ln>
            <a:noFill/>
          </a:ln>
        </p:spPr>
      </p:pic>
      <p:sp>
        <p:nvSpPr>
          <p:cNvPr id="309" name="CustomShape 4"/>
          <p:cNvSpPr/>
          <p:nvPr/>
        </p:nvSpPr>
        <p:spPr>
          <a:xfrm>
            <a:off x="7063560" y="3772080"/>
            <a:ext cx="3015360" cy="35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r>
              <a:rPr b="1" lang="en-US" sz="1800" spc="-1" strike="noStrike">
                <a:solidFill>
                  <a:srgbClr val="000000"/>
                </a:solidFill>
                <a:latin typeface="Bitstream Vera Sans"/>
              </a:rPr>
              <a:t>Louis </a:t>
            </a:r>
            <a:r>
              <a:rPr b="1" lang="en-US" sz="1800" spc="-1" strike="noStrike">
                <a:solidFill>
                  <a:srgbClr val="000000"/>
                </a:solidFill>
                <a:latin typeface="Bitstream Vera Sans"/>
              </a:rPr>
              <a:t>de </a:t>
            </a:r>
            <a:r>
              <a:rPr b="1" lang="en-US" sz="1800" spc="-1" strike="noStrike">
                <a:solidFill>
                  <a:srgbClr val="000000"/>
                </a:solidFill>
                <a:latin typeface="Bitstream Vera Sans"/>
              </a:rPr>
              <a:t>Broglie</a:t>
            </a:r>
            <a:r>
              <a:rPr b="0" lang="en-US" sz="1800" spc="-1" strike="noStrike">
                <a:solidFill>
                  <a:srgbClr val="3333cc"/>
                </a:solidFill>
                <a:latin typeface="Bitstream Vera Sans"/>
              </a:rPr>
              <a:t> </a:t>
            </a:r>
            <a:r>
              <a:rPr b="0" lang="en-US" sz="1600" spc="-1" strike="noStrike">
                <a:solidFill>
                  <a:srgbClr val="000000"/>
                </a:solidFill>
                <a:latin typeface="Bitstream Vera Sans"/>
              </a:rPr>
              <a:t>(1924</a:t>
            </a:r>
            <a:r>
              <a:rPr b="0" lang="en-US" sz="1800" spc="-1" strike="noStrike">
                <a:solidFill>
                  <a:srgbClr val="3333cc"/>
                </a:solidFill>
                <a:latin typeface="Bitstream Vera Sans"/>
              </a:rPr>
              <a:t>)</a:t>
            </a:r>
            <a:endParaRPr b="0" lang="en-GB" sz="1800" spc="-1" strike="noStrike">
              <a:latin typeface="Bitstream Vera Sans"/>
            </a:endParaRPr>
          </a:p>
        </p:txBody>
      </p:sp>
      <p:grpSp>
        <p:nvGrpSpPr>
          <p:cNvPr id="310" name="Group 5"/>
          <p:cNvGrpSpPr/>
          <p:nvPr/>
        </p:nvGrpSpPr>
        <p:grpSpPr>
          <a:xfrm>
            <a:off x="4041000" y="3106080"/>
            <a:ext cx="1381320" cy="1066680"/>
            <a:chOff x="4041000" y="3106080"/>
            <a:chExt cx="1381320" cy="1066680"/>
          </a:xfrm>
        </p:grpSpPr>
        <p:sp>
          <p:nvSpPr>
            <p:cNvPr id="311" name="CustomShape 6"/>
            <p:cNvSpPr/>
            <p:nvPr/>
          </p:nvSpPr>
          <p:spPr>
            <a:xfrm>
              <a:off x="4050720" y="3106080"/>
              <a:ext cx="1371600" cy="1066680"/>
            </a:xfrm>
            <a:prstGeom prst="rect">
              <a:avLst/>
            </a:prstGeom>
            <a:solidFill>
              <a:srgbClr val="ffff66"/>
            </a:solidFill>
            <a:ln w="284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312" name="Group 7"/>
            <p:cNvGrpSpPr/>
            <p:nvPr/>
          </p:nvGrpSpPr>
          <p:grpSpPr>
            <a:xfrm>
              <a:off x="4041000" y="3106080"/>
              <a:ext cx="1243080" cy="989640"/>
              <a:chOff x="4041000" y="3106080"/>
              <a:chExt cx="1243080" cy="989640"/>
            </a:xfrm>
          </p:grpSpPr>
          <p:sp>
            <p:nvSpPr>
              <p:cNvPr id="313" name="CustomShape 8"/>
              <p:cNvSpPr/>
              <p:nvPr/>
            </p:nvSpPr>
            <p:spPr>
              <a:xfrm>
                <a:off x="4041000" y="3318480"/>
                <a:ext cx="835920" cy="5205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6800" bIns="46800"/>
              <a:p>
                <a:pPr>
                  <a:lnSpc>
                    <a:spcPct val="100000"/>
                  </a:lnSpc>
                </a:pPr>
                <a:r>
                  <a:rPr b="1" lang="en-US" sz="2800" spc="-1" strike="noStrike">
                    <a:latin typeface="Symbol"/>
                  </a:rPr>
                  <a:t></a:t>
                </a:r>
                <a:endParaRPr b="0" lang="en-GB" sz="2800" spc="-1" strike="noStrike">
                  <a:latin typeface="Bitstream Vera Sans"/>
                </a:endParaRPr>
              </a:p>
            </p:txBody>
          </p:sp>
          <p:sp>
            <p:nvSpPr>
              <p:cNvPr id="314" name="CustomShape 9"/>
              <p:cNvSpPr/>
              <p:nvPr/>
            </p:nvSpPr>
            <p:spPr>
              <a:xfrm>
                <a:off x="4811040" y="3106080"/>
                <a:ext cx="473040" cy="98964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/>
              <a:p>
                <a:r>
                  <a:rPr b="1" i="1" lang="en-US" sz="2800" spc="-1" strike="noStrike">
                    <a:latin typeface="Bitstream Vera Sans"/>
                  </a:rPr>
                  <a:t>h</a:t>
                </a:r>
                <a:endParaRPr b="0" lang="en-GB" sz="2800" spc="-1" strike="noStrike">
                  <a:latin typeface="Bitstream Vera Sans"/>
                </a:endParaRPr>
              </a:p>
              <a:p>
                <a:pPr>
                  <a:lnSpc>
                    <a:spcPct val="110000"/>
                  </a:lnSpc>
                </a:pPr>
                <a:r>
                  <a:rPr b="1" i="1" lang="en-US" sz="2800" spc="-1" strike="noStrike">
                    <a:latin typeface="Bitstream Vera Sans"/>
                  </a:rPr>
                  <a:t>p</a:t>
                </a:r>
                <a:endParaRPr b="0" lang="en-GB" sz="2800" spc="-1" strike="noStrike">
                  <a:latin typeface="Bitstream Vera Sans"/>
                </a:endParaRPr>
              </a:p>
            </p:txBody>
          </p:sp>
          <p:sp>
            <p:nvSpPr>
              <p:cNvPr id="315" name="Line 10"/>
              <p:cNvSpPr/>
              <p:nvPr/>
            </p:nvSpPr>
            <p:spPr>
              <a:xfrm>
                <a:off x="4828320" y="3639240"/>
                <a:ext cx="381240" cy="0"/>
              </a:xfrm>
              <a:prstGeom prst="line">
                <a:avLst/>
              </a:prstGeom>
              <a:ln w="2844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316" name="Freeform 11"/>
          <p:cNvSpPr/>
          <p:nvPr/>
        </p:nvSpPr>
        <p:spPr>
          <a:xfrm>
            <a:off x="5162760" y="3390840"/>
            <a:ext cx="873360" cy="952920"/>
          </a:xfrm>
          <a:custGeom>
            <a:avLst/>
            <a:gdLst/>
            <a:ahLst/>
            <a:rect l="0" t="0" r="r" b="b"/>
            <a:pathLst>
              <a:path w="2426" h="2647">
                <a:moveTo>
                  <a:pt x="985" y="2646"/>
                </a:moveTo>
                <a:cubicBezTo>
                  <a:pt x="1632" y="2349"/>
                  <a:pt x="2425" y="1937"/>
                  <a:pt x="2089" y="1323"/>
                </a:cubicBezTo>
                <a:cubicBezTo>
                  <a:pt x="1879" y="941"/>
                  <a:pt x="1742" y="520"/>
                  <a:pt x="1277" y="220"/>
                </a:cubicBezTo>
                <a:lnTo>
                  <a:pt x="697" y="37"/>
                </a:lnTo>
                <a:lnTo>
                  <a:pt x="116" y="0"/>
                </a:lnTo>
                <a:lnTo>
                  <a:pt x="0" y="0"/>
                </a:lnTo>
              </a:path>
            </a:pathLst>
          </a:custGeom>
          <a:ln w="3672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317" name="TextShape 12"/>
          <p:cNvSpPr txBox="1"/>
          <p:nvPr/>
        </p:nvSpPr>
        <p:spPr>
          <a:xfrm>
            <a:off x="2514600" y="4273200"/>
            <a:ext cx="7259760" cy="424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200" spc="-1" strike="noStrike">
                <a:latin typeface="Bitstream Vera Sans"/>
              </a:rPr>
              <a:t>Σταθερά του Plank =</a:t>
            </a:r>
            <a:r>
              <a:rPr b="1" lang="en-GB" sz="2200" spc="-1" strike="noStrike">
                <a:latin typeface="Bitstream Vera Sans"/>
              </a:rPr>
              <a:t> h</a:t>
            </a:r>
            <a:r>
              <a:rPr b="0" lang="en-GB" sz="2200" spc="-1" strike="noStrike">
                <a:latin typeface="Bitstream Vera Sans"/>
              </a:rPr>
              <a:t> = 6.626 x 10</a:t>
            </a:r>
            <a:r>
              <a:rPr b="0" lang="en-GB" sz="2200" spc="-1" strike="noStrike" baseline="101000">
                <a:latin typeface="Bitstream Vera Sans"/>
              </a:rPr>
              <a:t>-3 4</a:t>
            </a:r>
            <a:r>
              <a:rPr b="0" lang="en-GB" sz="2200" spc="-1" strike="noStrike">
                <a:latin typeface="Bitstream Vera Sans"/>
              </a:rPr>
              <a:t> J s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318" name="Freeform 13"/>
          <p:cNvSpPr/>
          <p:nvPr/>
        </p:nvSpPr>
        <p:spPr>
          <a:xfrm>
            <a:off x="716760" y="2209680"/>
            <a:ext cx="4084200" cy="2005200"/>
          </a:xfrm>
          <a:custGeom>
            <a:avLst/>
            <a:gdLst/>
            <a:ahLst/>
            <a:rect l="0" t="0" r="r" b="b"/>
            <a:pathLst>
              <a:path w="11345" h="5570">
                <a:moveTo>
                  <a:pt x="1608" y="0"/>
                </a:moveTo>
                <a:cubicBezTo>
                  <a:pt x="722" y="444"/>
                  <a:pt x="222" y="1471"/>
                  <a:pt x="179" y="2434"/>
                </a:cubicBezTo>
                <a:cubicBezTo>
                  <a:pt x="153" y="3017"/>
                  <a:pt x="0" y="3658"/>
                  <a:pt x="708" y="4127"/>
                </a:cubicBezTo>
                <a:cubicBezTo>
                  <a:pt x="2886" y="5569"/>
                  <a:pt x="5245" y="4527"/>
                  <a:pt x="7481" y="4974"/>
                </a:cubicBezTo>
                <a:cubicBezTo>
                  <a:pt x="7998" y="5078"/>
                  <a:pt x="8541" y="4934"/>
                  <a:pt x="9069" y="4975"/>
                </a:cubicBezTo>
                <a:cubicBezTo>
                  <a:pt x="9677" y="5022"/>
                  <a:pt x="10264" y="4858"/>
                  <a:pt x="10868" y="4921"/>
                </a:cubicBezTo>
                <a:lnTo>
                  <a:pt x="11344" y="4868"/>
                </a:lnTo>
              </a:path>
            </a:pathLst>
          </a:custGeom>
          <a:ln w="36720">
            <a:solidFill>
              <a:srgbClr val="000000"/>
            </a:solidFill>
            <a:round/>
            <a:tailEnd len="med" type="triangle" w="med"/>
          </a:ln>
        </p:spPr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504000" y="157320"/>
            <a:ext cx="9071640" cy="6130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600" spc="-1" strike="noStrike">
                <a:latin typeface="Bitstream Vera Sans"/>
              </a:rPr>
              <a:t>Σωματίδια με... μήκος κύμματος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320" name="TextShape 2"/>
          <p:cNvSpPr txBox="1"/>
          <p:nvPr/>
        </p:nvSpPr>
        <p:spPr>
          <a:xfrm>
            <a:off x="0" y="914400"/>
            <a:ext cx="9071640" cy="5952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400" spc="-1" strike="noStrike">
                <a:solidFill>
                  <a:srgbClr val="0000ff"/>
                </a:solidFill>
                <a:latin typeface="DejaVu Sans"/>
              </a:rPr>
              <a:t>Κβαντική Φυσική: </a:t>
            </a:r>
            <a:endParaRPr b="0" lang="en-GB" sz="24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400" spc="-1" strike="noStrike">
                <a:solidFill>
                  <a:srgbClr val="0000ff"/>
                </a:solidFill>
                <a:latin typeface="DejaVu Sans"/>
              </a:rPr>
              <a:t>τα σωματίδια συμπεριφέρονται και ως κύμματα</a:t>
            </a: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 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GB" sz="2200" spc="-1" strike="noStrike">
                <a:solidFill>
                  <a:srgbClr val="ff0000"/>
                </a:solidFill>
                <a:latin typeface="DejaVu Sans"/>
              </a:rPr>
              <a:t>Mεγάλη </a:t>
            </a:r>
            <a:r>
              <a:rPr b="0" lang="en-GB" sz="2200" spc="-1" strike="noStrike">
                <a:solidFill>
                  <a:srgbClr val="ff0000"/>
                </a:solidFill>
                <a:latin typeface="DejaVu Sans"/>
              </a:rPr>
              <a:t>ορμή</a:t>
            </a:r>
            <a:r>
              <a:rPr b="0" lang="en-GB" sz="2200" spc="-1" strike="noStrike">
                <a:latin typeface="DejaVu Sans"/>
              </a:rPr>
              <a:t> (= </a:t>
            </a:r>
            <a:r>
              <a:rPr b="1" lang="en-GB" sz="2200" spc="-1" strike="noStrike">
                <a:latin typeface="DejaVu Sans"/>
              </a:rPr>
              <a:t>ταχύτητα</a:t>
            </a:r>
            <a:r>
              <a:rPr b="0" lang="en-GB" sz="2200" spc="-1" strike="noStrike">
                <a:latin typeface="DejaVu Sans"/>
              </a:rPr>
              <a:t> x </a:t>
            </a:r>
            <a:r>
              <a:rPr b="1" lang="en-GB" sz="2200" spc="-1" strike="noStrike">
                <a:latin typeface="DejaVu Sans"/>
              </a:rPr>
              <a:t>μάζα</a:t>
            </a:r>
            <a:r>
              <a:rPr b="0" lang="en-GB" sz="2200" spc="-1" strike="noStrike">
                <a:latin typeface="DejaVu Sans"/>
              </a:rPr>
              <a:t>) ενός σωματιδίου</a:t>
            </a:r>
            <a:endParaRPr b="0" lang="en-GB" sz="22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200" spc="-1" strike="noStrike">
                <a:latin typeface="DejaVu Sans"/>
              </a:rPr>
              <a:t>→ </a:t>
            </a:r>
            <a:r>
              <a:rPr b="1" lang="en-GB" sz="2200" spc="-1" strike="noStrike">
                <a:solidFill>
                  <a:srgbClr val="ff0000"/>
                </a:solidFill>
                <a:latin typeface="DejaVu Sans"/>
              </a:rPr>
              <a:t>μικρό </a:t>
            </a:r>
            <a:r>
              <a:rPr b="0" lang="en-GB" sz="2200" spc="-1" strike="noStrike">
                <a:solidFill>
                  <a:srgbClr val="ff0000"/>
                </a:solidFill>
                <a:latin typeface="DejaVu Sans"/>
              </a:rPr>
              <a:t>μήκος κύματος (λ)</a:t>
            </a:r>
            <a:endParaRPr b="0" lang="en-GB" sz="2200" spc="-1" strike="noStrike">
              <a:latin typeface="Bitstream Vera Sans"/>
            </a:endParaRPr>
          </a:p>
        </p:txBody>
      </p:sp>
      <p:grpSp>
        <p:nvGrpSpPr>
          <p:cNvPr id="321" name="Group 3"/>
          <p:cNvGrpSpPr/>
          <p:nvPr/>
        </p:nvGrpSpPr>
        <p:grpSpPr>
          <a:xfrm>
            <a:off x="441000" y="3250080"/>
            <a:ext cx="6215040" cy="3800520"/>
            <a:chOff x="441000" y="3250080"/>
            <a:chExt cx="6215040" cy="3800520"/>
          </a:xfrm>
        </p:grpSpPr>
        <p:pic>
          <p:nvPicPr>
            <p:cNvPr id="322" name="Picture 9" descr=""/>
            <p:cNvPicPr/>
            <p:nvPr/>
          </p:nvPicPr>
          <p:blipFill>
            <a:blip r:embed="rId1"/>
            <a:stretch/>
          </p:blipFill>
          <p:spPr>
            <a:xfrm>
              <a:off x="441000" y="3250080"/>
              <a:ext cx="6215040" cy="3800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23" name="Line 4"/>
            <p:cNvSpPr/>
            <p:nvPr/>
          </p:nvSpPr>
          <p:spPr>
            <a:xfrm>
              <a:off x="5506920" y="4888800"/>
              <a:ext cx="706680" cy="0"/>
            </a:xfrm>
            <a:prstGeom prst="line">
              <a:avLst/>
            </a:prstGeom>
            <a:ln w="9360">
              <a:solidFill>
                <a:srgbClr val="000000"/>
              </a:solidFill>
              <a:miter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24" name="TextShape 5"/>
          <p:cNvSpPr txBox="1"/>
          <p:nvPr/>
        </p:nvSpPr>
        <p:spPr>
          <a:xfrm rot="21000000">
            <a:off x="6483960" y="4384080"/>
            <a:ext cx="3265200" cy="154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endParaRPr b="0" lang="en-GB" sz="1800" spc="-1" strike="noStrike">
              <a:latin typeface="Bitstream Vera Sans"/>
            </a:endParaRPr>
          </a:p>
          <a:p>
            <a:pPr algn="ctr"/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10,000 μπαταρίες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στη σειρά;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1" lang="en-GB" sz="3200" spc="-1" strike="noStrike">
                <a:solidFill>
                  <a:srgbClr val="0000ff"/>
                </a:solidFill>
                <a:latin typeface="DejaVu Sans"/>
              </a:rPr>
              <a:t>Επιταχυντής!</a:t>
            </a:r>
            <a:endParaRPr b="0" lang="en-GB" sz="3200" spc="-1" strike="noStrike">
              <a:latin typeface="Bitstream Vera Sans"/>
            </a:endParaRPr>
          </a:p>
        </p:txBody>
      </p:sp>
      <p:sp>
        <p:nvSpPr>
          <p:cNvPr id="325" name="TextShape 6"/>
          <p:cNvSpPr txBox="1"/>
          <p:nvPr/>
        </p:nvSpPr>
        <p:spPr>
          <a:xfrm>
            <a:off x="9682920" y="7113600"/>
            <a:ext cx="180720" cy="44712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26" name="Group 7"/>
          <p:cNvGrpSpPr/>
          <p:nvPr/>
        </p:nvGrpSpPr>
        <p:grpSpPr>
          <a:xfrm>
            <a:off x="3573000" y="3250440"/>
            <a:ext cx="6215040" cy="3800520"/>
            <a:chOff x="3573000" y="3250440"/>
            <a:chExt cx="6215040" cy="3800520"/>
          </a:xfrm>
        </p:grpSpPr>
        <p:pic>
          <p:nvPicPr>
            <p:cNvPr id="327" name="Picture 9" descr=""/>
            <p:cNvPicPr/>
            <p:nvPr/>
          </p:nvPicPr>
          <p:blipFill>
            <a:blip r:embed="rId2"/>
            <a:stretch/>
          </p:blipFill>
          <p:spPr>
            <a:xfrm>
              <a:off x="3573000" y="3250440"/>
              <a:ext cx="6215040" cy="3800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28" name="Line 8"/>
            <p:cNvSpPr/>
            <p:nvPr/>
          </p:nvSpPr>
          <p:spPr>
            <a:xfrm>
              <a:off x="8638920" y="4889160"/>
              <a:ext cx="706680" cy="0"/>
            </a:xfrm>
            <a:prstGeom prst="line">
              <a:avLst/>
            </a:prstGeom>
            <a:ln w="9360">
              <a:solidFill>
                <a:srgbClr val="000000"/>
              </a:solidFill>
              <a:miter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29" name="CustomShape 9"/>
          <p:cNvSpPr/>
          <p:nvPr/>
        </p:nvSpPr>
        <p:spPr>
          <a:xfrm>
            <a:off x="7680960" y="4772520"/>
            <a:ext cx="2377440" cy="44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  <a:spcBef>
                <a:spcPts val="1123"/>
              </a:spcBef>
            </a:pPr>
            <a:r>
              <a:rPr b="1" lang="de-DE" sz="2400" spc="-1" strike="noStrike">
                <a:solidFill>
                  <a:srgbClr val="ff0000"/>
                </a:solidFill>
                <a:latin typeface="DejaVu Sans"/>
              </a:rPr>
              <a:t>λ ~ 0.08 nm</a:t>
            </a:r>
            <a:endParaRPr b="0" lang="en-GB" sz="2400" spc="-1" strike="noStrike">
              <a:latin typeface="Bitstream Vera Sans"/>
            </a:endParaRPr>
          </a:p>
        </p:txBody>
      </p:sp>
      <p:sp>
        <p:nvSpPr>
          <p:cNvPr id="330" name="TextShape 10"/>
          <p:cNvSpPr txBox="1"/>
          <p:nvPr/>
        </p:nvSpPr>
        <p:spPr>
          <a:xfrm>
            <a:off x="9719280" y="7113600"/>
            <a:ext cx="180720" cy="447120"/>
          </a:xfrm>
          <a:prstGeom prst="rect">
            <a:avLst/>
          </a:prstGeom>
          <a:noFill/>
          <a:ln>
            <a:noFill/>
          </a:ln>
        </p:spPr>
      </p:sp>
      <p:sp>
        <p:nvSpPr>
          <p:cNvPr id="331" name="TextShape 11"/>
          <p:cNvSpPr txBox="1"/>
          <p:nvPr/>
        </p:nvSpPr>
        <p:spPr>
          <a:xfrm rot="21000000">
            <a:off x="2662560" y="2729880"/>
            <a:ext cx="5366880" cy="1068840"/>
          </a:xfrm>
          <a:prstGeom prst="rect">
            <a:avLst/>
          </a:prstGeom>
          <a:solidFill>
            <a:srgbClr val="cfe7f5"/>
          </a:solidFill>
          <a:ln>
            <a:noFill/>
          </a:ln>
        </p:spPr>
        <p:txBody>
          <a:bodyPr lIns="90000" rIns="90000" tIns="45000" bIns="45000"/>
          <a:p>
            <a:pPr algn="ctr"/>
            <a:r>
              <a:rPr b="1" lang="en-GB" sz="2200" spc="-1" strike="noStrike">
                <a:latin typeface="DejaVu Sans"/>
              </a:rPr>
              <a:t>Με 10,000 μπαταρίες στη σειρά,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1" lang="en-GB" sz="2200" spc="-1" strike="noStrike">
                <a:latin typeface="DejaVu Sans"/>
              </a:rPr>
              <a:t>θα είχε αρκετά μικρό λ,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1" lang="en-GB" sz="2200" spc="-1" strike="noStrike">
                <a:latin typeface="DejaVu Sans"/>
              </a:rPr>
              <a:t>ώστε να διακρίνει ένα άτομο!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332" name="TextShape 12"/>
          <p:cNvSpPr txBox="1"/>
          <p:nvPr/>
        </p:nvSpPr>
        <p:spPr>
          <a:xfrm>
            <a:off x="2827800" y="6400800"/>
            <a:ext cx="1143000" cy="684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GB" sz="2200" spc="-1" strike="noStrike">
                <a:latin typeface="Bitstream Vera Sans"/>
              </a:rPr>
              <a:t>…</a:t>
            </a:r>
            <a:endParaRPr b="0" lang="en-GB" sz="2200" spc="-1" strike="noStrike">
              <a:latin typeface="Bitstream Vera Sans"/>
            </a:endParaRPr>
          </a:p>
          <a:p>
            <a:r>
              <a:rPr b="0" lang="en-GB" sz="1800" spc="-1" strike="noStrike">
                <a:latin typeface="Bitstream Vera Sans"/>
              </a:rPr>
              <a:t> </a:t>
            </a:r>
            <a:r>
              <a:rPr b="0" lang="en-GB" sz="1800" spc="-1" strike="noStrike">
                <a:latin typeface="Bitstream Vera Sans"/>
              </a:rPr>
              <a:t>10,000</a:t>
            </a:r>
            <a:endParaRPr b="0" lang="en-GB" sz="1800" spc="-1" strike="noStrike">
              <a:latin typeface="Bitstream Vera Sans"/>
            </a:endParaRPr>
          </a:p>
        </p:txBody>
      </p:sp>
      <p:pic>
        <p:nvPicPr>
          <p:cNvPr id="333" name="Picture 11" descr=""/>
          <p:cNvPicPr/>
          <p:nvPr/>
        </p:nvPicPr>
        <p:blipFill>
          <a:blip r:embed="rId3"/>
          <a:stretch/>
        </p:blipFill>
        <p:spPr>
          <a:xfrm>
            <a:off x="8664120" y="738000"/>
            <a:ext cx="1315080" cy="1666080"/>
          </a:xfrm>
          <a:prstGeom prst="rect">
            <a:avLst/>
          </a:prstGeom>
          <a:ln>
            <a:noFill/>
          </a:ln>
        </p:spPr>
      </p:pic>
      <p:sp>
        <p:nvSpPr>
          <p:cNvPr id="334" name="CustomShape 13"/>
          <p:cNvSpPr/>
          <p:nvPr/>
        </p:nvSpPr>
        <p:spPr>
          <a:xfrm>
            <a:off x="8526600" y="2368080"/>
            <a:ext cx="1568880" cy="88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r>
              <a:rPr b="1" lang="en-US" sz="1800" spc="-1" strike="noStrike">
                <a:solidFill>
                  <a:srgbClr val="000000"/>
                </a:solidFill>
                <a:latin typeface="Bitstream Vera Sans"/>
              </a:rPr>
              <a:t>Louis </a:t>
            </a:r>
            <a:endParaRPr b="0" lang="en-GB" sz="1800" spc="-1" strike="noStrike">
              <a:latin typeface="Bitstream Vera Sans"/>
            </a:endParaRPr>
          </a:p>
          <a:p>
            <a:r>
              <a:rPr b="1" lang="en-US" sz="1800" spc="-1" strike="noStrike">
                <a:solidFill>
                  <a:srgbClr val="000000"/>
                </a:solidFill>
                <a:latin typeface="Bitstream Vera Sans"/>
              </a:rPr>
              <a:t>de Broglie</a:t>
            </a:r>
            <a:r>
              <a:rPr b="0" lang="en-US" sz="1800" spc="-1" strike="noStrike">
                <a:solidFill>
                  <a:srgbClr val="3333cc"/>
                </a:solidFill>
                <a:latin typeface="Bitstream Vera Sans"/>
              </a:rPr>
              <a:t> </a:t>
            </a:r>
            <a:endParaRPr b="0" lang="en-GB" sz="1800" spc="-1" strike="noStrike">
              <a:latin typeface="Bitstream Vera Sans"/>
            </a:endParaRPr>
          </a:p>
          <a:p>
            <a:r>
              <a:rPr b="0" lang="en-US" sz="1600" spc="-1" strike="noStrike">
                <a:solidFill>
                  <a:srgbClr val="000000"/>
                </a:solidFill>
                <a:latin typeface="Bitstream Vera Sans"/>
              </a:rPr>
              <a:t>(1924</a:t>
            </a:r>
            <a:r>
              <a:rPr b="0" lang="en-US" sz="1800" spc="-1" strike="noStrike">
                <a:solidFill>
                  <a:srgbClr val="3333cc"/>
                </a:solidFill>
                <a:latin typeface="Bitstream Vera Sans"/>
              </a:rPr>
              <a:t>)</a:t>
            </a:r>
            <a:endParaRPr b="0" lang="en-GB" sz="1800" spc="-1" strike="noStrike">
              <a:latin typeface="Bitstream Vera Sans"/>
            </a:endParaRPr>
          </a:p>
        </p:txBody>
      </p:sp>
      <p:grpSp>
        <p:nvGrpSpPr>
          <p:cNvPr id="335" name="Group 14"/>
          <p:cNvGrpSpPr/>
          <p:nvPr/>
        </p:nvGrpSpPr>
        <p:grpSpPr>
          <a:xfrm>
            <a:off x="561240" y="2860920"/>
            <a:ext cx="1231920" cy="989640"/>
            <a:chOff x="561240" y="2860920"/>
            <a:chExt cx="1231920" cy="989640"/>
          </a:xfrm>
        </p:grpSpPr>
        <p:sp>
          <p:nvSpPr>
            <p:cNvPr id="336" name="CustomShape 15"/>
            <p:cNvSpPr/>
            <p:nvPr/>
          </p:nvSpPr>
          <p:spPr>
            <a:xfrm>
              <a:off x="634680" y="2860920"/>
              <a:ext cx="1158480" cy="909360"/>
            </a:xfrm>
            <a:prstGeom prst="rect">
              <a:avLst/>
            </a:prstGeom>
            <a:solidFill>
              <a:srgbClr val="ffff66"/>
            </a:solidFill>
            <a:ln w="284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337" name="Group 16"/>
            <p:cNvGrpSpPr/>
            <p:nvPr/>
          </p:nvGrpSpPr>
          <p:grpSpPr>
            <a:xfrm>
              <a:off x="561240" y="2860920"/>
              <a:ext cx="1115280" cy="989640"/>
              <a:chOff x="561240" y="2860920"/>
              <a:chExt cx="1115280" cy="989640"/>
            </a:xfrm>
          </p:grpSpPr>
          <p:sp>
            <p:nvSpPr>
              <p:cNvPr id="338" name="CustomShape 17"/>
              <p:cNvSpPr/>
              <p:nvPr/>
            </p:nvSpPr>
            <p:spPr>
              <a:xfrm>
                <a:off x="561240" y="3042000"/>
                <a:ext cx="835920" cy="5205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6800" bIns="46800"/>
              <a:p>
                <a:pPr>
                  <a:lnSpc>
                    <a:spcPct val="100000"/>
                  </a:lnSpc>
                </a:pPr>
                <a:r>
                  <a:rPr b="1" lang="en-US" sz="2800" spc="-1" strike="noStrike">
                    <a:latin typeface="Symbol"/>
                  </a:rPr>
                  <a:t></a:t>
                </a:r>
                <a:r>
                  <a:rPr b="1" lang="en-US" sz="2800" spc="-1" strike="noStrike">
                    <a:latin typeface="Symbol"/>
                  </a:rPr>
                  <a:t></a:t>
                </a:r>
                <a:r>
                  <a:rPr b="1" lang="en-US" sz="2800" spc="-1" strike="noStrike">
                    <a:latin typeface="Symbol"/>
                  </a:rPr>
                  <a:t></a:t>
                </a:r>
                <a:endParaRPr b="0" lang="en-GB" sz="2800" spc="-1" strike="noStrike">
                  <a:latin typeface="Bitstream Vera Sans"/>
                </a:endParaRPr>
              </a:p>
            </p:txBody>
          </p:sp>
          <p:sp>
            <p:nvSpPr>
              <p:cNvPr id="339" name="CustomShape 18"/>
              <p:cNvSpPr/>
              <p:nvPr/>
            </p:nvSpPr>
            <p:spPr>
              <a:xfrm>
                <a:off x="1276920" y="2860920"/>
                <a:ext cx="399600" cy="98964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/>
              <a:p>
                <a:r>
                  <a:rPr b="1" i="1" lang="en-US" sz="2800" spc="-1" strike="noStrike">
                    <a:latin typeface="Bitstream Vera Sans"/>
                  </a:rPr>
                  <a:t>h</a:t>
                </a:r>
                <a:endParaRPr b="0" lang="en-GB" sz="2800" spc="-1" strike="noStrike">
                  <a:latin typeface="Bitstream Vera Sans"/>
                </a:endParaRPr>
              </a:p>
              <a:p>
                <a:pPr>
                  <a:lnSpc>
                    <a:spcPct val="110000"/>
                  </a:lnSpc>
                </a:pPr>
                <a:r>
                  <a:rPr b="1" i="1" lang="en-US" sz="2800" spc="-1" strike="noStrike">
                    <a:latin typeface="Bitstream Vera Sans"/>
                  </a:rPr>
                  <a:t>p</a:t>
                </a:r>
                <a:endParaRPr b="0" lang="en-GB" sz="2800" spc="-1" strike="noStrike">
                  <a:latin typeface="Bitstream Vera Sans"/>
                </a:endParaRPr>
              </a:p>
            </p:txBody>
          </p:sp>
          <p:sp>
            <p:nvSpPr>
              <p:cNvPr id="340" name="Line 19"/>
              <p:cNvSpPr/>
              <p:nvPr/>
            </p:nvSpPr>
            <p:spPr>
              <a:xfrm>
                <a:off x="1291320" y="3315600"/>
                <a:ext cx="321840" cy="0"/>
              </a:xfrm>
              <a:prstGeom prst="line">
                <a:avLst/>
              </a:prstGeom>
              <a:ln w="2844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341" name="TextShape 20"/>
          <p:cNvSpPr txBox="1"/>
          <p:nvPr/>
        </p:nvSpPr>
        <p:spPr>
          <a:xfrm rot="21000000">
            <a:off x="6140160" y="5461560"/>
            <a:ext cx="4156920" cy="1216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GB" sz="2200" spc="-1" strike="noStrike">
                <a:solidFill>
                  <a:srgbClr val="000000"/>
                </a:solidFill>
                <a:latin typeface="DejaVu Sans"/>
              </a:rPr>
              <a:t>Πέρασμα από διαδοχικές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1" lang="en-GB" sz="2200" spc="-1" strike="noStrike">
                <a:solidFill>
                  <a:srgbClr val="000000"/>
                </a:solidFill>
                <a:latin typeface="DejaVu Sans"/>
              </a:rPr>
              <a:t>μπαταρίες: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1" lang="en-GB" sz="3200" spc="-1" strike="noStrike">
                <a:solidFill>
                  <a:srgbClr val="000000"/>
                </a:solidFill>
                <a:latin typeface="DejaVu Sans"/>
              </a:rPr>
              <a:t>Επιταχυντής!</a:t>
            </a:r>
            <a:endParaRPr b="0" lang="en-GB" sz="3200" spc="-1" strike="noStrike">
              <a:latin typeface="Bitstream Vera Sans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421200" y="106560"/>
            <a:ext cx="9408600" cy="106740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600" spc="-1" strike="noStrike">
                <a:latin typeface="DejaVu Sans"/>
              </a:rPr>
              <a:t>Το κατάλληλο εργαλείο ανά περίπτωση – οι επιταχυντές ως μικροσκόπια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343" name="TextShape 2"/>
          <p:cNvSpPr txBox="1"/>
          <p:nvPr/>
        </p:nvSpPr>
        <p:spPr>
          <a:xfrm>
            <a:off x="504000" y="914400"/>
            <a:ext cx="9071640" cy="575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0" lang="en-GB" sz="2400" spc="-1" strike="noStrike">
                <a:latin typeface="Bitstream Vera Sans"/>
              </a:rPr>
              <a:t> </a:t>
            </a:r>
            <a:endParaRPr b="0" lang="en-GB" sz="2400" spc="-1" strike="noStrike">
              <a:latin typeface="Bitstream Vera Sans"/>
            </a:endParaRPr>
          </a:p>
        </p:txBody>
      </p:sp>
      <p:pic>
        <p:nvPicPr>
          <p:cNvPr id="344" name="" descr=""/>
          <p:cNvPicPr/>
          <p:nvPr/>
        </p:nvPicPr>
        <p:blipFill>
          <a:blip r:embed="rId1"/>
          <a:stretch/>
        </p:blipFill>
        <p:spPr>
          <a:xfrm>
            <a:off x="457200" y="1251000"/>
            <a:ext cx="9144000" cy="571500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extShape 1"/>
          <p:cNvSpPr txBox="1"/>
          <p:nvPr/>
        </p:nvSpPr>
        <p:spPr>
          <a:xfrm>
            <a:off x="504000" y="2571840"/>
            <a:ext cx="9071640" cy="1585440"/>
          </a:xfrm>
          <a:prstGeom prst="rect">
            <a:avLst/>
          </a:prstGeom>
          <a:noFill/>
          <a:ln w="54720">
            <a:solidFill>
              <a:srgbClr val="000000"/>
            </a:solidFill>
            <a:round/>
          </a:ln>
        </p:spPr>
        <p:txBody>
          <a:bodyPr lIns="27360" rIns="27360" tIns="27360" bIns="27360" anchor="ctr"/>
          <a:p>
            <a:pPr algn="ctr"/>
            <a:r>
              <a:rPr b="0" lang="en-GB" sz="3200" spc="-1" strike="noStrike">
                <a:latin typeface="Bitstream Vera Sans"/>
              </a:rPr>
              <a:t>2. Τα βασικά συστατικά της ύλης </a:t>
            </a:r>
            <a:endParaRPr b="0" lang="en-GB" sz="3200" spc="-1" strike="noStrike">
              <a:latin typeface="Bitstream Vera Sans"/>
            </a:endParaRPr>
          </a:p>
          <a:p>
            <a:pPr algn="ctr"/>
            <a:r>
              <a:rPr b="0" lang="en-GB" sz="3200" spc="-1" strike="noStrike">
                <a:latin typeface="Bitstream Vera Sans"/>
              </a:rPr>
              <a:t>και οι αλληλεπιδράσεις τους</a:t>
            </a:r>
            <a:endParaRPr b="0" lang="en-GB" sz="3200" spc="-1" strike="noStrike">
              <a:latin typeface="Bitstream Vera Sans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Shape 1"/>
          <p:cNvSpPr txBox="1"/>
          <p:nvPr/>
        </p:nvSpPr>
        <p:spPr>
          <a:xfrm>
            <a:off x="300600" y="369360"/>
            <a:ext cx="9601200" cy="61344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200" spc="-1" strike="noStrike">
                <a:latin typeface="DejaVu Sans"/>
              </a:rPr>
              <a:t>Μετά από ~100 χρόνια πειραμάτων σκέδασης</a:t>
            </a:r>
            <a:endParaRPr b="0" lang="en-GB" sz="3200" spc="-1" strike="noStrike">
              <a:latin typeface="Bitstream Vera Sans"/>
            </a:endParaRPr>
          </a:p>
        </p:txBody>
      </p:sp>
      <p:sp>
        <p:nvSpPr>
          <p:cNvPr id="347" name="TextShape 2"/>
          <p:cNvSpPr txBox="1"/>
          <p:nvPr/>
        </p:nvSpPr>
        <p:spPr>
          <a:xfrm>
            <a:off x="432000" y="914400"/>
            <a:ext cx="9071640" cy="575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0" lang="en-GB" sz="2400" spc="-1" strike="noStrike">
                <a:latin typeface="Bitstream Vera Sans"/>
              </a:rPr>
              <a:t>  </a:t>
            </a:r>
            <a:endParaRPr b="0" lang="en-GB" sz="2400" spc="-1" strike="noStrike">
              <a:latin typeface="Bitstream Vera Sans"/>
            </a:endParaRPr>
          </a:p>
        </p:txBody>
      </p:sp>
      <p:graphicFrame>
        <p:nvGraphicFramePr>
          <p:cNvPr id="348" name="Object 3"/>
          <p:cNvGraphicFramePr/>
          <p:nvPr/>
        </p:nvGraphicFramePr>
        <p:xfrm>
          <a:off x="4554000" y="3041280"/>
          <a:ext cx="243000" cy="209880"/>
        </p:xfrm>
        <a:graphic>
          <a:graphicData uri="http://schemas.openxmlformats.org/presentationml/2006/ole">
            <p:oleObj r:id="rId1" spid="">
              <p:embed/>
              <p:pic>
                <p:nvPicPr>
                  <p:cNvPr id="349" name="Object 4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4554000" y="3041280"/>
                    <a:ext cx="243000" cy="20988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oleObj>
          </a:graphicData>
        </a:graphic>
      </p:graphicFrame>
      <p:sp>
        <p:nvSpPr>
          <p:cNvPr id="350" name="CustomShape 4"/>
          <p:cNvSpPr/>
          <p:nvPr/>
        </p:nvSpPr>
        <p:spPr>
          <a:xfrm>
            <a:off x="630720" y="2302560"/>
            <a:ext cx="229248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  <a:spcBef>
                <a:spcPts val="1500"/>
              </a:spcBef>
            </a:pPr>
            <a:r>
              <a:rPr b="0" lang="fr-BE" sz="2200" spc="-1" strike="noStrike">
                <a:solidFill>
                  <a:srgbClr val="000000"/>
                </a:solidFill>
                <a:latin typeface="DejaVu Sans"/>
              </a:rPr>
              <a:t>μό</a:t>
            </a:r>
            <a:r>
              <a:rPr b="0" lang="fr-BE" sz="2200" spc="-1" strike="noStrike">
                <a:solidFill>
                  <a:srgbClr val="000000"/>
                </a:solidFill>
                <a:latin typeface="DejaVu Sans"/>
              </a:rPr>
              <a:t>ρι</a:t>
            </a:r>
            <a:r>
              <a:rPr b="0" lang="fr-BE" sz="2200" spc="-1" strike="noStrike">
                <a:solidFill>
                  <a:srgbClr val="000000"/>
                </a:solidFill>
                <a:latin typeface="DejaVu Sans"/>
              </a:rPr>
              <a:t>α</a:t>
            </a:r>
            <a:endParaRPr b="0" lang="en-GB" sz="2200" spc="-1" strike="noStrike">
              <a:latin typeface="Bitstream Vera Sans"/>
            </a:endParaRPr>
          </a:p>
        </p:txBody>
      </p:sp>
      <p:grpSp>
        <p:nvGrpSpPr>
          <p:cNvPr id="351" name="Group 5"/>
          <p:cNvGrpSpPr/>
          <p:nvPr/>
        </p:nvGrpSpPr>
        <p:grpSpPr>
          <a:xfrm>
            <a:off x="383040" y="2813760"/>
            <a:ext cx="1661760" cy="2253960"/>
            <a:chOff x="383040" y="2813760"/>
            <a:chExt cx="1661760" cy="2253960"/>
          </a:xfrm>
        </p:grpSpPr>
        <p:grpSp>
          <p:nvGrpSpPr>
            <p:cNvPr id="352" name="Group 6"/>
            <p:cNvGrpSpPr/>
            <p:nvPr/>
          </p:nvGrpSpPr>
          <p:grpSpPr>
            <a:xfrm>
              <a:off x="383040" y="4277160"/>
              <a:ext cx="681120" cy="615960"/>
              <a:chOff x="383040" y="4277160"/>
              <a:chExt cx="681120" cy="615960"/>
            </a:xfrm>
          </p:grpSpPr>
          <p:sp>
            <p:nvSpPr>
              <p:cNvPr id="353" name="CustomShape 7"/>
              <p:cNvSpPr/>
              <p:nvPr/>
            </p:nvSpPr>
            <p:spPr>
              <a:xfrm>
                <a:off x="383040" y="461052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54" name="CustomShape 8"/>
              <p:cNvSpPr/>
              <p:nvPr/>
            </p:nvSpPr>
            <p:spPr>
              <a:xfrm>
                <a:off x="483120" y="4277160"/>
                <a:ext cx="58104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55" name="CustomShape 9"/>
              <p:cNvSpPr/>
              <p:nvPr/>
            </p:nvSpPr>
            <p:spPr>
              <a:xfrm>
                <a:off x="864000" y="4677120"/>
                <a:ext cx="20016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356" name="Group 10"/>
            <p:cNvGrpSpPr/>
            <p:nvPr/>
          </p:nvGrpSpPr>
          <p:grpSpPr>
            <a:xfrm>
              <a:off x="383040" y="3528000"/>
              <a:ext cx="681120" cy="615960"/>
              <a:chOff x="383040" y="3528000"/>
              <a:chExt cx="681120" cy="615960"/>
            </a:xfrm>
          </p:grpSpPr>
          <p:sp>
            <p:nvSpPr>
              <p:cNvPr id="357" name="CustomShape 11"/>
              <p:cNvSpPr/>
              <p:nvPr/>
            </p:nvSpPr>
            <p:spPr>
              <a:xfrm>
                <a:off x="383040" y="386136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58" name="CustomShape 12"/>
              <p:cNvSpPr/>
              <p:nvPr/>
            </p:nvSpPr>
            <p:spPr>
              <a:xfrm>
                <a:off x="483120" y="3528000"/>
                <a:ext cx="58104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59" name="CustomShape 13"/>
              <p:cNvSpPr/>
              <p:nvPr/>
            </p:nvSpPr>
            <p:spPr>
              <a:xfrm>
                <a:off x="864000" y="3927960"/>
                <a:ext cx="20016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360" name="Group 14"/>
            <p:cNvGrpSpPr/>
            <p:nvPr/>
          </p:nvGrpSpPr>
          <p:grpSpPr>
            <a:xfrm>
              <a:off x="1264320" y="4451760"/>
              <a:ext cx="681120" cy="615960"/>
              <a:chOff x="1264320" y="4451760"/>
              <a:chExt cx="681120" cy="615960"/>
            </a:xfrm>
          </p:grpSpPr>
          <p:sp>
            <p:nvSpPr>
              <p:cNvPr id="361" name="CustomShape 15"/>
              <p:cNvSpPr/>
              <p:nvPr/>
            </p:nvSpPr>
            <p:spPr>
              <a:xfrm>
                <a:off x="1264320" y="478512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2" name="CustomShape 16"/>
              <p:cNvSpPr/>
              <p:nvPr/>
            </p:nvSpPr>
            <p:spPr>
              <a:xfrm>
                <a:off x="1364400" y="4451760"/>
                <a:ext cx="58104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3" name="CustomShape 17"/>
              <p:cNvSpPr/>
              <p:nvPr/>
            </p:nvSpPr>
            <p:spPr>
              <a:xfrm>
                <a:off x="1745280" y="4851720"/>
                <a:ext cx="20016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364" name="Group 18"/>
            <p:cNvGrpSpPr/>
            <p:nvPr/>
          </p:nvGrpSpPr>
          <p:grpSpPr>
            <a:xfrm>
              <a:off x="1364400" y="3528000"/>
              <a:ext cx="680400" cy="615960"/>
              <a:chOff x="1364400" y="3528000"/>
              <a:chExt cx="680400" cy="615960"/>
            </a:xfrm>
          </p:grpSpPr>
          <p:sp>
            <p:nvSpPr>
              <p:cNvPr id="365" name="CustomShape 19"/>
              <p:cNvSpPr/>
              <p:nvPr/>
            </p:nvSpPr>
            <p:spPr>
              <a:xfrm>
                <a:off x="1364400" y="3861360"/>
                <a:ext cx="19944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6" name="CustomShape 20"/>
              <p:cNvSpPr/>
              <p:nvPr/>
            </p:nvSpPr>
            <p:spPr>
              <a:xfrm>
                <a:off x="1464120" y="3528000"/>
                <a:ext cx="58068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7" name="CustomShape 21"/>
              <p:cNvSpPr/>
              <p:nvPr/>
            </p:nvSpPr>
            <p:spPr>
              <a:xfrm>
                <a:off x="1845000" y="392796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368" name="Group 22"/>
            <p:cNvGrpSpPr/>
            <p:nvPr/>
          </p:nvGrpSpPr>
          <p:grpSpPr>
            <a:xfrm>
              <a:off x="864360" y="2813760"/>
              <a:ext cx="680400" cy="615960"/>
              <a:chOff x="864360" y="2813760"/>
              <a:chExt cx="680400" cy="615960"/>
            </a:xfrm>
          </p:grpSpPr>
          <p:sp>
            <p:nvSpPr>
              <p:cNvPr id="369" name="CustomShape 23"/>
              <p:cNvSpPr/>
              <p:nvPr/>
            </p:nvSpPr>
            <p:spPr>
              <a:xfrm>
                <a:off x="864360" y="3147120"/>
                <a:ext cx="19944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70" name="CustomShape 24"/>
              <p:cNvSpPr/>
              <p:nvPr/>
            </p:nvSpPr>
            <p:spPr>
              <a:xfrm>
                <a:off x="964080" y="2813760"/>
                <a:ext cx="58068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71" name="CustomShape 25"/>
              <p:cNvSpPr/>
              <p:nvPr/>
            </p:nvSpPr>
            <p:spPr>
              <a:xfrm>
                <a:off x="1344960" y="321372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pic>
        <p:nvPicPr>
          <p:cNvPr id="372" name="Picture 30" descr=""/>
          <p:cNvPicPr/>
          <p:nvPr/>
        </p:nvPicPr>
        <p:blipFill>
          <a:blip r:embed="rId3"/>
          <a:stretch/>
        </p:blipFill>
        <p:spPr>
          <a:xfrm>
            <a:off x="2256480" y="2367360"/>
            <a:ext cx="7549920" cy="2717280"/>
          </a:xfrm>
          <a:prstGeom prst="rect">
            <a:avLst/>
          </a:prstGeom>
          <a:ln>
            <a:noFill/>
          </a:ln>
        </p:spPr>
      </p:pic>
      <p:sp>
        <p:nvSpPr>
          <p:cNvPr id="373" name="CustomShape 26"/>
          <p:cNvSpPr/>
          <p:nvPr/>
        </p:nvSpPr>
        <p:spPr>
          <a:xfrm>
            <a:off x="7644240" y="2868120"/>
            <a:ext cx="857520" cy="794880"/>
          </a:xfrm>
          <a:prstGeom prst="ellipse">
            <a:avLst/>
          </a:prstGeom>
          <a:gradFill rotWithShape="0">
            <a:gsLst>
              <a:gs pos="0">
                <a:srgbClr val="33ccff"/>
              </a:gs>
              <a:gs pos="100000">
                <a:srgbClr val="185e76"/>
              </a:gs>
            </a:gsLst>
            <a:path path="rect"/>
          </a:gra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CustomShape 27"/>
          <p:cNvSpPr/>
          <p:nvPr/>
        </p:nvSpPr>
        <p:spPr>
          <a:xfrm>
            <a:off x="7644240" y="4365720"/>
            <a:ext cx="857520" cy="79488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rect"/>
          </a:gra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75" name="Group 28"/>
          <p:cNvGrpSpPr/>
          <p:nvPr/>
        </p:nvGrpSpPr>
        <p:grpSpPr>
          <a:xfrm>
            <a:off x="7067520" y="2420640"/>
            <a:ext cx="2096640" cy="3475440"/>
            <a:chOff x="7067520" y="2420640"/>
            <a:chExt cx="2096640" cy="3475440"/>
          </a:xfrm>
        </p:grpSpPr>
        <p:sp>
          <p:nvSpPr>
            <p:cNvPr id="376" name="CustomShape 29"/>
            <p:cNvSpPr/>
            <p:nvPr/>
          </p:nvSpPr>
          <p:spPr>
            <a:xfrm>
              <a:off x="7067520" y="5155920"/>
              <a:ext cx="586080" cy="740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/>
            <a:p>
              <a:pPr>
                <a:lnSpc>
                  <a:spcPct val="100000"/>
                </a:lnSpc>
              </a:pPr>
              <a:r>
                <a:rPr b="0" lang="fr-FR" sz="2000" spc="-1" strike="noStrike">
                  <a:latin typeface="Comic Sans MS"/>
                </a:rPr>
                <a:t>    </a:t>
              </a:r>
              <a:endParaRPr b="0" lang="en-GB" sz="2000" spc="-1" strike="noStrike">
                <a:latin typeface="Bitstream Vera Sans"/>
              </a:endParaRPr>
            </a:p>
            <a:p>
              <a:pPr>
                <a:lnSpc>
                  <a:spcPct val="100000"/>
                </a:lnSpc>
              </a:pPr>
              <a:r>
                <a:rPr b="0" lang="fr-FR" sz="2000" spc="-1" strike="noStrike">
                  <a:solidFill>
                    <a:srgbClr val="ff33cc"/>
                  </a:solidFill>
                  <a:latin typeface="Arial Narrow"/>
                </a:rPr>
                <a:t>       </a:t>
              </a:r>
              <a:endParaRPr b="0" lang="en-GB" sz="2000" spc="-1" strike="noStrike">
                <a:latin typeface="Bitstream Vera Sans"/>
              </a:endParaRPr>
            </a:p>
          </p:txBody>
        </p:sp>
        <p:sp>
          <p:nvSpPr>
            <p:cNvPr id="377" name="CustomShape 30"/>
            <p:cNvSpPr/>
            <p:nvPr/>
          </p:nvSpPr>
          <p:spPr>
            <a:xfrm>
              <a:off x="7640280" y="2420640"/>
              <a:ext cx="1436400" cy="418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/>
            <a:p>
              <a:pPr>
                <a:lnSpc>
                  <a:spcPct val="100000"/>
                </a:lnSpc>
              </a:pPr>
              <a:r>
                <a:rPr b="0" lang="fr-BE" sz="2200" spc="-1" strike="noStrike">
                  <a:solidFill>
                    <a:srgbClr val="4700b8"/>
                  </a:solidFill>
                  <a:latin typeface="DejaVu Sans"/>
                </a:rPr>
                <a:t>νετρόνια</a:t>
              </a:r>
              <a:endParaRPr b="0" lang="en-GB" sz="2200" spc="-1" strike="noStrike">
                <a:latin typeface="Bitstream Vera Sans"/>
              </a:endParaRPr>
            </a:p>
          </p:txBody>
        </p:sp>
        <p:sp>
          <p:nvSpPr>
            <p:cNvPr id="378" name="CustomShape 31"/>
            <p:cNvSpPr/>
            <p:nvPr/>
          </p:nvSpPr>
          <p:spPr>
            <a:xfrm>
              <a:off x="7633080" y="4005000"/>
              <a:ext cx="1531080" cy="418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/>
            <a:p>
              <a:pPr>
                <a:lnSpc>
                  <a:spcPct val="100000"/>
                </a:lnSpc>
              </a:pPr>
              <a:r>
                <a:rPr b="0" lang="fr-FR" sz="2200" spc="-1" strike="noStrike">
                  <a:solidFill>
                    <a:srgbClr val="ff0000"/>
                  </a:solidFill>
                  <a:latin typeface="DejaVu Sans"/>
                </a:rPr>
                <a:t>πρωτόνια</a:t>
              </a:r>
              <a:endParaRPr b="0" lang="en-GB" sz="2200" spc="-1" strike="noStrike">
                <a:latin typeface="Bitstream Vera Sans"/>
              </a:endParaRPr>
            </a:p>
          </p:txBody>
        </p:sp>
      </p:grpSp>
      <p:sp>
        <p:nvSpPr>
          <p:cNvPr id="379" name="CustomShape 32"/>
          <p:cNvSpPr/>
          <p:nvPr/>
        </p:nvSpPr>
        <p:spPr>
          <a:xfrm>
            <a:off x="4737960" y="4221000"/>
            <a:ext cx="145512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0" lang="fr-FR" sz="2200" spc="-1" strike="noStrike">
                <a:latin typeface="DejaVu Sans"/>
              </a:rPr>
              <a:t> </a:t>
            </a:r>
            <a:r>
              <a:rPr b="0" lang="fr-FR" sz="2200" spc="-1" strike="noStrike">
                <a:solidFill>
                  <a:srgbClr val="000000"/>
                </a:solidFill>
                <a:latin typeface="DejaVu Sans"/>
              </a:rPr>
              <a:t>πυρήνας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380" name="CustomShape 33"/>
          <p:cNvSpPr/>
          <p:nvPr/>
        </p:nvSpPr>
        <p:spPr>
          <a:xfrm>
            <a:off x="4347720" y="2349360"/>
            <a:ext cx="188100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00ae00"/>
                </a:solidFill>
                <a:latin typeface="DejaVu Sans"/>
              </a:rPr>
              <a:t>ηλεκτρόνια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381" name="CustomShape 34"/>
          <p:cNvSpPr/>
          <p:nvPr/>
        </p:nvSpPr>
        <p:spPr>
          <a:xfrm>
            <a:off x="2404080" y="5049000"/>
            <a:ext cx="1445400" cy="740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0" lang="fr-FR" sz="2000" spc="-1" strike="noStrike">
                <a:latin typeface="Comic Sans MS"/>
              </a:rPr>
              <a:t>     </a:t>
            </a:r>
            <a:r>
              <a:rPr b="0" lang="fr-FR" sz="2200" spc="-1" strike="noStrike">
                <a:latin typeface="DejaVu Sans"/>
              </a:rPr>
              <a:t>άτομα</a:t>
            </a:r>
            <a:endParaRPr b="0" lang="en-GB" sz="2200" spc="-1" strike="noStrike">
              <a:latin typeface="Bitstream Vera Sans"/>
            </a:endParaRPr>
          </a:p>
          <a:p>
            <a:pPr>
              <a:lnSpc>
                <a:spcPct val="100000"/>
              </a:lnSpc>
            </a:pPr>
            <a:r>
              <a:rPr b="0" lang="fr-BE" sz="2000" spc="-1" strike="noStrike">
                <a:solidFill>
                  <a:srgbClr val="ff33cc"/>
                </a:solidFill>
                <a:latin typeface="Arial Narrow"/>
              </a:rPr>
              <a:t>           </a:t>
            </a:r>
            <a:endParaRPr b="0" lang="en-GB" sz="2000" spc="-1" strike="noStrike">
              <a:latin typeface="Bitstream Vera Sans"/>
            </a:endParaRPr>
          </a:p>
        </p:txBody>
      </p:sp>
      <p:sp>
        <p:nvSpPr>
          <p:cNvPr id="382" name="CustomShape 35"/>
          <p:cNvSpPr/>
          <p:nvPr/>
        </p:nvSpPr>
        <p:spPr>
          <a:xfrm>
            <a:off x="9315000" y="3276000"/>
            <a:ext cx="478800" cy="16002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CustomShape 36"/>
          <p:cNvSpPr/>
          <p:nvPr/>
        </p:nvSpPr>
        <p:spPr>
          <a:xfrm>
            <a:off x="110160" y="1413360"/>
            <a:ext cx="2877120" cy="44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0" lang="fr-FR" sz="2000" spc="-1" strike="noStrike">
                <a:latin typeface="Comic Sans MS"/>
              </a:rPr>
              <a:t>          </a:t>
            </a:r>
            <a:r>
              <a:rPr b="0" lang="fr-FR" sz="2000" spc="-1" strike="noStrike">
                <a:latin typeface="Comic Sans MS"/>
              </a:rPr>
              <a:t>1 m (μέτρο)</a:t>
            </a:r>
            <a:r>
              <a:rPr b="0" lang="fr-BE" sz="2000" spc="-1" strike="noStrike">
                <a:solidFill>
                  <a:srgbClr val="ff33cc"/>
                </a:solidFill>
                <a:latin typeface="Arial Narrow"/>
              </a:rPr>
              <a:t>           </a:t>
            </a:r>
            <a:endParaRPr b="0" lang="en-GB" sz="2000" spc="-1" strike="noStrike">
              <a:latin typeface="Bitstream Vera Sans"/>
            </a:endParaRPr>
          </a:p>
        </p:txBody>
      </p:sp>
      <p:sp>
        <p:nvSpPr>
          <p:cNvPr id="384" name="Line 37"/>
          <p:cNvSpPr/>
          <p:nvPr/>
        </p:nvSpPr>
        <p:spPr>
          <a:xfrm>
            <a:off x="516600" y="1371600"/>
            <a:ext cx="1828800" cy="0"/>
          </a:xfrm>
          <a:prstGeom prst="line">
            <a:avLst/>
          </a:prstGeom>
          <a:ln w="54720">
            <a:solidFill>
              <a:srgbClr val="00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85" name="CustomShape 38"/>
          <p:cNvSpPr/>
          <p:nvPr/>
        </p:nvSpPr>
        <p:spPr>
          <a:xfrm>
            <a:off x="169200" y="1651680"/>
            <a:ext cx="457200" cy="1019520"/>
          </a:xfrm>
          <a:custGeom>
            <a:avLst/>
            <a:gdLst/>
            <a:ahLst/>
            <a:rect l="0" t="0" r="r" b="b"/>
            <a:pathLst>
              <a:path w="1272" h="2834">
                <a:moveTo>
                  <a:pt x="1271" y="0"/>
                </a:moveTo>
                <a:cubicBezTo>
                  <a:pt x="569" y="0"/>
                  <a:pt x="0" y="446"/>
                  <a:pt x="0" y="996"/>
                </a:cubicBezTo>
                <a:lnTo>
                  <a:pt x="0" y="1547"/>
                </a:lnTo>
                <a:cubicBezTo>
                  <a:pt x="0" y="1978"/>
                  <a:pt x="332" y="2544"/>
                  <a:pt x="847" y="2544"/>
                </a:cubicBezTo>
                <a:lnTo>
                  <a:pt x="847" y="2833"/>
                </a:lnTo>
                <a:lnTo>
                  <a:pt x="1271" y="2269"/>
                </a:lnTo>
                <a:lnTo>
                  <a:pt x="847" y="1705"/>
                </a:lnTo>
                <a:lnTo>
                  <a:pt x="847" y="1993"/>
                </a:lnTo>
                <a:lnTo>
                  <a:pt x="4" y="1272"/>
                </a:lnTo>
                <a:cubicBezTo>
                  <a:pt x="4" y="1272"/>
                  <a:pt x="1271" y="550"/>
                  <a:pt x="1271" y="0"/>
                </a:cubicBezTo>
              </a:path>
            </a:pathLst>
          </a:custGeom>
          <a:solidFill>
            <a:srgbClr val="0099ff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6" name="CustomShape 39"/>
          <p:cNvSpPr/>
          <p:nvPr/>
        </p:nvSpPr>
        <p:spPr>
          <a:xfrm>
            <a:off x="676080" y="1845720"/>
            <a:ext cx="252432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ff0000"/>
                </a:solidFill>
                <a:latin typeface="DejaVu Sans"/>
              </a:rPr>
              <a:t>1/1,000,000,000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387" name="CustomShape 40"/>
          <p:cNvSpPr/>
          <p:nvPr/>
        </p:nvSpPr>
        <p:spPr>
          <a:xfrm>
            <a:off x="93600" y="5035680"/>
            <a:ext cx="820800" cy="494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  <a:spcBef>
                <a:spcPts val="1500"/>
              </a:spcBef>
            </a:pPr>
            <a:r>
              <a:rPr b="0" lang="fr-BE" sz="2400" spc="-1" strike="noStrike">
                <a:solidFill>
                  <a:srgbClr val="3deb3d"/>
                </a:solidFill>
                <a:latin typeface="DejaVu Sans"/>
              </a:rPr>
              <a:t>H</a:t>
            </a:r>
            <a:r>
              <a:rPr b="0" lang="fr-BE" sz="2400" spc="-1" strike="noStrike" baseline="-25000">
                <a:solidFill>
                  <a:srgbClr val="3deb3d"/>
                </a:solidFill>
                <a:latin typeface="DejaVu Sans"/>
              </a:rPr>
              <a:t>2</a:t>
            </a:r>
            <a:r>
              <a:rPr b="0" lang="fr-BE" sz="2400" spc="-1" strike="noStrike">
                <a:solidFill>
                  <a:srgbClr val="0099ff"/>
                </a:solidFill>
                <a:latin typeface="DejaVu Sans"/>
              </a:rPr>
              <a:t>0</a:t>
            </a:r>
            <a:endParaRPr b="0" lang="en-GB" sz="2400" spc="-1" strike="noStrike">
              <a:latin typeface="Bitstream Vera Sans"/>
            </a:endParaRPr>
          </a:p>
        </p:txBody>
      </p:sp>
      <p:sp>
        <p:nvSpPr>
          <p:cNvPr id="388" name="CustomShape 41"/>
          <p:cNvSpPr/>
          <p:nvPr/>
        </p:nvSpPr>
        <p:spPr>
          <a:xfrm rot="17700000">
            <a:off x="1990080" y="5207760"/>
            <a:ext cx="524880" cy="1003320"/>
          </a:xfrm>
          <a:custGeom>
            <a:avLst/>
            <a:gdLst/>
            <a:ahLst/>
            <a:rect l="0" t="0" r="r" b="b"/>
            <a:pathLst>
              <a:path w="1460" h="2788">
                <a:moveTo>
                  <a:pt x="1459" y="0"/>
                </a:moveTo>
                <a:cubicBezTo>
                  <a:pt x="653" y="0"/>
                  <a:pt x="0" y="439"/>
                  <a:pt x="0" y="981"/>
                </a:cubicBezTo>
                <a:lnTo>
                  <a:pt x="1" y="1524"/>
                </a:lnTo>
                <a:cubicBezTo>
                  <a:pt x="0" y="1946"/>
                  <a:pt x="381" y="2505"/>
                  <a:pt x="972" y="2505"/>
                </a:cubicBezTo>
                <a:lnTo>
                  <a:pt x="973" y="2787"/>
                </a:lnTo>
                <a:lnTo>
                  <a:pt x="1459" y="2233"/>
                </a:lnTo>
                <a:lnTo>
                  <a:pt x="973" y="1677"/>
                </a:lnTo>
                <a:lnTo>
                  <a:pt x="973" y="1962"/>
                </a:lnTo>
                <a:lnTo>
                  <a:pt x="5" y="1252"/>
                </a:lnTo>
                <a:cubicBezTo>
                  <a:pt x="5" y="1252"/>
                  <a:pt x="1459" y="542"/>
                  <a:pt x="1459" y="0"/>
                </a:cubicBezTo>
              </a:path>
            </a:pathLst>
          </a:custGeom>
          <a:solidFill>
            <a:srgbClr val="0099ff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9" name="CustomShape 42"/>
          <p:cNvSpPr/>
          <p:nvPr/>
        </p:nvSpPr>
        <p:spPr>
          <a:xfrm>
            <a:off x="2188440" y="5986080"/>
            <a:ext cx="188100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ff0000"/>
                </a:solidFill>
                <a:latin typeface="DejaVu Sans"/>
              </a:rPr>
              <a:t>1/10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390" name="CustomShape 43"/>
          <p:cNvSpPr/>
          <p:nvPr/>
        </p:nvSpPr>
        <p:spPr>
          <a:xfrm rot="17700000">
            <a:off x="4294080" y="5208120"/>
            <a:ext cx="524880" cy="1003320"/>
          </a:xfrm>
          <a:custGeom>
            <a:avLst/>
            <a:gdLst/>
            <a:ahLst/>
            <a:rect l="0" t="0" r="r" b="b"/>
            <a:pathLst>
              <a:path w="1460" h="2788">
                <a:moveTo>
                  <a:pt x="1459" y="0"/>
                </a:moveTo>
                <a:cubicBezTo>
                  <a:pt x="653" y="0"/>
                  <a:pt x="0" y="439"/>
                  <a:pt x="0" y="981"/>
                </a:cubicBezTo>
                <a:lnTo>
                  <a:pt x="0" y="1523"/>
                </a:lnTo>
                <a:cubicBezTo>
                  <a:pt x="0" y="1946"/>
                  <a:pt x="381" y="2505"/>
                  <a:pt x="972" y="2505"/>
                </a:cubicBezTo>
                <a:lnTo>
                  <a:pt x="972" y="2787"/>
                </a:lnTo>
                <a:lnTo>
                  <a:pt x="1459" y="2232"/>
                </a:lnTo>
                <a:lnTo>
                  <a:pt x="972" y="1677"/>
                </a:lnTo>
                <a:lnTo>
                  <a:pt x="973" y="1962"/>
                </a:lnTo>
                <a:lnTo>
                  <a:pt x="5" y="1252"/>
                </a:lnTo>
                <a:cubicBezTo>
                  <a:pt x="5" y="1252"/>
                  <a:pt x="1459" y="542"/>
                  <a:pt x="1459" y="0"/>
                </a:cubicBezTo>
              </a:path>
            </a:pathLst>
          </a:custGeom>
          <a:solidFill>
            <a:srgbClr val="0099ff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1" name="CustomShape 44"/>
          <p:cNvSpPr/>
          <p:nvPr/>
        </p:nvSpPr>
        <p:spPr>
          <a:xfrm>
            <a:off x="4528440" y="5986440"/>
            <a:ext cx="188100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ff0000"/>
                </a:solidFill>
                <a:latin typeface="DejaVu Sans"/>
              </a:rPr>
              <a:t>1/10,000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392" name="CustomShape 45"/>
          <p:cNvSpPr/>
          <p:nvPr/>
        </p:nvSpPr>
        <p:spPr>
          <a:xfrm rot="17700000">
            <a:off x="6526080" y="5208480"/>
            <a:ext cx="524880" cy="1003320"/>
          </a:xfrm>
          <a:custGeom>
            <a:avLst/>
            <a:gdLst/>
            <a:ahLst/>
            <a:rect l="0" t="0" r="r" b="b"/>
            <a:pathLst>
              <a:path w="1461" h="2788">
                <a:moveTo>
                  <a:pt x="1460" y="1"/>
                </a:moveTo>
                <a:cubicBezTo>
                  <a:pt x="653" y="0"/>
                  <a:pt x="0" y="439"/>
                  <a:pt x="0" y="981"/>
                </a:cubicBezTo>
                <a:lnTo>
                  <a:pt x="1" y="1524"/>
                </a:lnTo>
                <a:cubicBezTo>
                  <a:pt x="0" y="1947"/>
                  <a:pt x="381" y="2505"/>
                  <a:pt x="972" y="2505"/>
                </a:cubicBezTo>
                <a:lnTo>
                  <a:pt x="973" y="2787"/>
                </a:lnTo>
                <a:lnTo>
                  <a:pt x="1459" y="2233"/>
                </a:lnTo>
                <a:lnTo>
                  <a:pt x="973" y="1677"/>
                </a:lnTo>
                <a:lnTo>
                  <a:pt x="973" y="1962"/>
                </a:lnTo>
                <a:lnTo>
                  <a:pt x="5" y="1252"/>
                </a:lnTo>
                <a:cubicBezTo>
                  <a:pt x="5" y="1252"/>
                  <a:pt x="1460" y="542"/>
                  <a:pt x="1460" y="1"/>
                </a:cubicBezTo>
              </a:path>
            </a:pathLst>
          </a:custGeom>
          <a:solidFill>
            <a:srgbClr val="0099ff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3" name="CustomShape 46"/>
          <p:cNvSpPr/>
          <p:nvPr/>
        </p:nvSpPr>
        <p:spPr>
          <a:xfrm>
            <a:off x="6760440" y="6022800"/>
            <a:ext cx="188100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ff0000"/>
                </a:solidFill>
                <a:latin typeface="DejaVu Sans"/>
              </a:rPr>
              <a:t>1/10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394" name="CustomShape 47"/>
          <p:cNvSpPr/>
          <p:nvPr/>
        </p:nvSpPr>
        <p:spPr>
          <a:xfrm>
            <a:off x="8922600" y="4804200"/>
            <a:ext cx="529200" cy="4572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5" name="CustomShape 48"/>
          <p:cNvSpPr/>
          <p:nvPr/>
        </p:nvSpPr>
        <p:spPr>
          <a:xfrm>
            <a:off x="7817400" y="3040920"/>
            <a:ext cx="228600" cy="22860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6" name="CustomShape 49"/>
          <p:cNvSpPr/>
          <p:nvPr/>
        </p:nvSpPr>
        <p:spPr>
          <a:xfrm>
            <a:off x="8166600" y="3041280"/>
            <a:ext cx="203760" cy="2286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7" name="CustomShape 50"/>
          <p:cNvSpPr/>
          <p:nvPr/>
        </p:nvSpPr>
        <p:spPr>
          <a:xfrm>
            <a:off x="7998120" y="3257640"/>
            <a:ext cx="228600" cy="227880"/>
          </a:xfrm>
          <a:prstGeom prst="ellipse">
            <a:avLst/>
          </a:prstGeom>
          <a:solidFill>
            <a:srgbClr val="00ff00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8" name="Line 51"/>
          <p:cNvSpPr/>
          <p:nvPr/>
        </p:nvSpPr>
        <p:spPr>
          <a:xfrm>
            <a:off x="8193600" y="4777200"/>
            <a:ext cx="914400" cy="457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9" name="Line 52"/>
          <p:cNvSpPr/>
          <p:nvPr/>
        </p:nvSpPr>
        <p:spPr>
          <a:xfrm>
            <a:off x="8314200" y="4572000"/>
            <a:ext cx="914400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0" name="TextShape 53"/>
          <p:cNvSpPr txBox="1"/>
          <p:nvPr/>
        </p:nvSpPr>
        <p:spPr>
          <a:xfrm>
            <a:off x="8578800" y="5240160"/>
            <a:ext cx="136656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200" spc="-1" strike="noStrike">
                <a:latin typeface="DejaVu Sans"/>
              </a:rPr>
              <a:t>κουάρκς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401" name="CustomShape 54"/>
          <p:cNvSpPr/>
          <p:nvPr/>
        </p:nvSpPr>
        <p:spPr>
          <a:xfrm rot="17700000">
            <a:off x="8074080" y="5280480"/>
            <a:ext cx="524880" cy="1003320"/>
          </a:xfrm>
          <a:custGeom>
            <a:avLst/>
            <a:gdLst/>
            <a:ahLst/>
            <a:rect l="0" t="0" r="r" b="b"/>
            <a:pathLst>
              <a:path w="1461" h="2788">
                <a:moveTo>
                  <a:pt x="1460" y="0"/>
                </a:moveTo>
                <a:cubicBezTo>
                  <a:pt x="653" y="0"/>
                  <a:pt x="0" y="439"/>
                  <a:pt x="0" y="981"/>
                </a:cubicBezTo>
                <a:lnTo>
                  <a:pt x="1" y="1524"/>
                </a:lnTo>
                <a:cubicBezTo>
                  <a:pt x="0" y="1946"/>
                  <a:pt x="381" y="2505"/>
                  <a:pt x="972" y="2505"/>
                </a:cubicBezTo>
                <a:lnTo>
                  <a:pt x="973" y="2787"/>
                </a:lnTo>
                <a:lnTo>
                  <a:pt x="1459" y="2233"/>
                </a:lnTo>
                <a:lnTo>
                  <a:pt x="973" y="1677"/>
                </a:lnTo>
                <a:lnTo>
                  <a:pt x="973" y="1962"/>
                </a:lnTo>
                <a:lnTo>
                  <a:pt x="5" y="1252"/>
                </a:lnTo>
                <a:cubicBezTo>
                  <a:pt x="5" y="1252"/>
                  <a:pt x="1460" y="542"/>
                  <a:pt x="1460" y="0"/>
                </a:cubicBezTo>
              </a:path>
            </a:pathLst>
          </a:custGeom>
          <a:solidFill>
            <a:srgbClr val="0099ff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CustomShape 55"/>
          <p:cNvSpPr/>
          <p:nvPr/>
        </p:nvSpPr>
        <p:spPr>
          <a:xfrm>
            <a:off x="8308440" y="6058800"/>
            <a:ext cx="188100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ff0000"/>
                </a:solidFill>
                <a:latin typeface="DejaVu Sans"/>
              </a:rPr>
              <a:t>1/10,000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403" name="CustomShape 56"/>
          <p:cNvSpPr/>
          <p:nvPr/>
        </p:nvSpPr>
        <p:spPr>
          <a:xfrm>
            <a:off x="7817400" y="4553280"/>
            <a:ext cx="228600" cy="22860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CustomShape 57"/>
          <p:cNvSpPr/>
          <p:nvPr/>
        </p:nvSpPr>
        <p:spPr>
          <a:xfrm>
            <a:off x="8166600" y="4553640"/>
            <a:ext cx="203760" cy="2286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5" name="CustomShape 58"/>
          <p:cNvSpPr/>
          <p:nvPr/>
        </p:nvSpPr>
        <p:spPr>
          <a:xfrm>
            <a:off x="7998120" y="4770000"/>
            <a:ext cx="228600" cy="227880"/>
          </a:xfrm>
          <a:prstGeom prst="ellipse">
            <a:avLst/>
          </a:prstGeom>
          <a:solidFill>
            <a:srgbClr val="00ff00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extShape 1"/>
          <p:cNvSpPr txBox="1"/>
          <p:nvPr/>
        </p:nvSpPr>
        <p:spPr>
          <a:xfrm>
            <a:off x="300600" y="369360"/>
            <a:ext cx="9601200" cy="61344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200" spc="-1" strike="noStrike">
                <a:latin typeface="DejaVu Sans"/>
              </a:rPr>
              <a:t>Μετά από ~100 χρόνια πειραμάτων σκέδασης</a:t>
            </a:r>
            <a:endParaRPr b="0" lang="en-GB" sz="3200" spc="-1" strike="noStrike">
              <a:latin typeface="Bitstream Vera Sans"/>
            </a:endParaRPr>
          </a:p>
        </p:txBody>
      </p:sp>
      <p:sp>
        <p:nvSpPr>
          <p:cNvPr id="407" name="TextShape 2"/>
          <p:cNvSpPr txBox="1"/>
          <p:nvPr/>
        </p:nvSpPr>
        <p:spPr>
          <a:xfrm>
            <a:off x="432000" y="914400"/>
            <a:ext cx="9071640" cy="575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0" lang="en-GB" sz="2400" spc="-1" strike="noStrike">
                <a:latin typeface="Bitstream Vera Sans"/>
              </a:rPr>
              <a:t>  </a:t>
            </a:r>
            <a:endParaRPr b="0" lang="en-GB" sz="2400" spc="-1" strike="noStrike">
              <a:latin typeface="Bitstream Vera Sans"/>
            </a:endParaRPr>
          </a:p>
        </p:txBody>
      </p:sp>
      <p:graphicFrame>
        <p:nvGraphicFramePr>
          <p:cNvPr id="408" name="Object 3"/>
          <p:cNvGraphicFramePr/>
          <p:nvPr/>
        </p:nvGraphicFramePr>
        <p:xfrm>
          <a:off x="4554000" y="3041280"/>
          <a:ext cx="243000" cy="209880"/>
        </p:xfrm>
        <a:graphic>
          <a:graphicData uri="http://schemas.openxmlformats.org/presentationml/2006/ole">
            <p:oleObj r:id="rId1" spid="">
              <p:embed/>
              <p:pic>
                <p:nvPicPr>
                  <p:cNvPr id="409" name="Object 4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4554000" y="3041280"/>
                    <a:ext cx="243000" cy="20988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oleObj>
          </a:graphicData>
        </a:graphic>
      </p:graphicFrame>
      <p:sp>
        <p:nvSpPr>
          <p:cNvPr id="410" name="CustomShape 4"/>
          <p:cNvSpPr/>
          <p:nvPr/>
        </p:nvSpPr>
        <p:spPr>
          <a:xfrm>
            <a:off x="630720" y="2302560"/>
            <a:ext cx="229248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  <a:spcBef>
                <a:spcPts val="1500"/>
              </a:spcBef>
            </a:pPr>
            <a:r>
              <a:rPr b="0" lang="fr-BE" sz="2200" spc="-1" strike="noStrike">
                <a:solidFill>
                  <a:srgbClr val="000000"/>
                </a:solidFill>
                <a:latin typeface="DejaVu Sans"/>
              </a:rPr>
              <a:t>μόρια</a:t>
            </a:r>
            <a:endParaRPr b="0" lang="en-GB" sz="2200" spc="-1" strike="noStrike">
              <a:latin typeface="Bitstream Vera Sans"/>
            </a:endParaRPr>
          </a:p>
        </p:txBody>
      </p:sp>
      <p:grpSp>
        <p:nvGrpSpPr>
          <p:cNvPr id="411" name="Group 5"/>
          <p:cNvGrpSpPr/>
          <p:nvPr/>
        </p:nvGrpSpPr>
        <p:grpSpPr>
          <a:xfrm>
            <a:off x="383040" y="2813760"/>
            <a:ext cx="1661760" cy="2253960"/>
            <a:chOff x="383040" y="2813760"/>
            <a:chExt cx="1661760" cy="2253960"/>
          </a:xfrm>
        </p:grpSpPr>
        <p:grpSp>
          <p:nvGrpSpPr>
            <p:cNvPr id="412" name="Group 6"/>
            <p:cNvGrpSpPr/>
            <p:nvPr/>
          </p:nvGrpSpPr>
          <p:grpSpPr>
            <a:xfrm>
              <a:off x="383040" y="4277160"/>
              <a:ext cx="681120" cy="615960"/>
              <a:chOff x="383040" y="4277160"/>
              <a:chExt cx="681120" cy="615960"/>
            </a:xfrm>
          </p:grpSpPr>
          <p:sp>
            <p:nvSpPr>
              <p:cNvPr id="413" name="CustomShape 7"/>
              <p:cNvSpPr/>
              <p:nvPr/>
            </p:nvSpPr>
            <p:spPr>
              <a:xfrm>
                <a:off x="383040" y="461052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4" name="CustomShape 8"/>
              <p:cNvSpPr/>
              <p:nvPr/>
            </p:nvSpPr>
            <p:spPr>
              <a:xfrm>
                <a:off x="483120" y="4277160"/>
                <a:ext cx="58104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5" name="CustomShape 9"/>
              <p:cNvSpPr/>
              <p:nvPr/>
            </p:nvSpPr>
            <p:spPr>
              <a:xfrm>
                <a:off x="864000" y="4677120"/>
                <a:ext cx="20016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16" name="Group 10"/>
            <p:cNvGrpSpPr/>
            <p:nvPr/>
          </p:nvGrpSpPr>
          <p:grpSpPr>
            <a:xfrm>
              <a:off x="383040" y="3528000"/>
              <a:ext cx="681120" cy="615960"/>
              <a:chOff x="383040" y="3528000"/>
              <a:chExt cx="681120" cy="615960"/>
            </a:xfrm>
          </p:grpSpPr>
          <p:sp>
            <p:nvSpPr>
              <p:cNvPr id="417" name="CustomShape 11"/>
              <p:cNvSpPr/>
              <p:nvPr/>
            </p:nvSpPr>
            <p:spPr>
              <a:xfrm>
                <a:off x="383040" y="386136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8" name="CustomShape 12"/>
              <p:cNvSpPr/>
              <p:nvPr/>
            </p:nvSpPr>
            <p:spPr>
              <a:xfrm>
                <a:off x="483120" y="3528000"/>
                <a:ext cx="58104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9" name="CustomShape 13"/>
              <p:cNvSpPr/>
              <p:nvPr/>
            </p:nvSpPr>
            <p:spPr>
              <a:xfrm>
                <a:off x="864000" y="3927960"/>
                <a:ext cx="20016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20" name="Group 14"/>
            <p:cNvGrpSpPr/>
            <p:nvPr/>
          </p:nvGrpSpPr>
          <p:grpSpPr>
            <a:xfrm>
              <a:off x="1264320" y="4451760"/>
              <a:ext cx="681120" cy="615960"/>
              <a:chOff x="1264320" y="4451760"/>
              <a:chExt cx="681120" cy="615960"/>
            </a:xfrm>
          </p:grpSpPr>
          <p:sp>
            <p:nvSpPr>
              <p:cNvPr id="421" name="CustomShape 15"/>
              <p:cNvSpPr/>
              <p:nvPr/>
            </p:nvSpPr>
            <p:spPr>
              <a:xfrm>
                <a:off x="1264320" y="478512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2" name="CustomShape 16"/>
              <p:cNvSpPr/>
              <p:nvPr/>
            </p:nvSpPr>
            <p:spPr>
              <a:xfrm>
                <a:off x="1364400" y="4451760"/>
                <a:ext cx="58104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3" name="CustomShape 17"/>
              <p:cNvSpPr/>
              <p:nvPr/>
            </p:nvSpPr>
            <p:spPr>
              <a:xfrm>
                <a:off x="1745280" y="4851720"/>
                <a:ext cx="20016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24" name="Group 18"/>
            <p:cNvGrpSpPr/>
            <p:nvPr/>
          </p:nvGrpSpPr>
          <p:grpSpPr>
            <a:xfrm>
              <a:off x="1364400" y="3528000"/>
              <a:ext cx="680400" cy="615960"/>
              <a:chOff x="1364400" y="3528000"/>
              <a:chExt cx="680400" cy="615960"/>
            </a:xfrm>
          </p:grpSpPr>
          <p:sp>
            <p:nvSpPr>
              <p:cNvPr id="425" name="CustomShape 19"/>
              <p:cNvSpPr/>
              <p:nvPr/>
            </p:nvSpPr>
            <p:spPr>
              <a:xfrm>
                <a:off x="1364400" y="3861360"/>
                <a:ext cx="19944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6" name="CustomShape 20"/>
              <p:cNvSpPr/>
              <p:nvPr/>
            </p:nvSpPr>
            <p:spPr>
              <a:xfrm>
                <a:off x="1464120" y="3528000"/>
                <a:ext cx="58068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7" name="CustomShape 21"/>
              <p:cNvSpPr/>
              <p:nvPr/>
            </p:nvSpPr>
            <p:spPr>
              <a:xfrm>
                <a:off x="1845000" y="392796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28" name="Group 22"/>
            <p:cNvGrpSpPr/>
            <p:nvPr/>
          </p:nvGrpSpPr>
          <p:grpSpPr>
            <a:xfrm>
              <a:off x="864360" y="2813760"/>
              <a:ext cx="680400" cy="615960"/>
              <a:chOff x="864360" y="2813760"/>
              <a:chExt cx="680400" cy="615960"/>
            </a:xfrm>
          </p:grpSpPr>
          <p:sp>
            <p:nvSpPr>
              <p:cNvPr id="429" name="CustomShape 23"/>
              <p:cNvSpPr/>
              <p:nvPr/>
            </p:nvSpPr>
            <p:spPr>
              <a:xfrm>
                <a:off x="864360" y="3147120"/>
                <a:ext cx="19944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30" name="CustomShape 24"/>
              <p:cNvSpPr/>
              <p:nvPr/>
            </p:nvSpPr>
            <p:spPr>
              <a:xfrm>
                <a:off x="964080" y="2813760"/>
                <a:ext cx="58068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31" name="CustomShape 25"/>
              <p:cNvSpPr/>
              <p:nvPr/>
            </p:nvSpPr>
            <p:spPr>
              <a:xfrm>
                <a:off x="1344960" y="321372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pic>
        <p:nvPicPr>
          <p:cNvPr id="432" name="Picture 30" descr=""/>
          <p:cNvPicPr/>
          <p:nvPr/>
        </p:nvPicPr>
        <p:blipFill>
          <a:blip r:embed="rId3"/>
          <a:stretch/>
        </p:blipFill>
        <p:spPr>
          <a:xfrm>
            <a:off x="2256480" y="2367360"/>
            <a:ext cx="7549920" cy="2717280"/>
          </a:xfrm>
          <a:prstGeom prst="rect">
            <a:avLst/>
          </a:prstGeom>
          <a:ln>
            <a:noFill/>
          </a:ln>
        </p:spPr>
      </p:pic>
      <p:sp>
        <p:nvSpPr>
          <p:cNvPr id="433" name="CustomShape 26"/>
          <p:cNvSpPr/>
          <p:nvPr/>
        </p:nvSpPr>
        <p:spPr>
          <a:xfrm>
            <a:off x="7644240" y="2868120"/>
            <a:ext cx="857520" cy="794880"/>
          </a:xfrm>
          <a:prstGeom prst="ellipse">
            <a:avLst/>
          </a:prstGeom>
          <a:gradFill rotWithShape="0">
            <a:gsLst>
              <a:gs pos="0">
                <a:srgbClr val="33ccff"/>
              </a:gs>
              <a:gs pos="100000">
                <a:srgbClr val="185e76"/>
              </a:gs>
            </a:gsLst>
            <a:path path="rect"/>
          </a:gra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34" name="CustomShape 27"/>
          <p:cNvSpPr/>
          <p:nvPr/>
        </p:nvSpPr>
        <p:spPr>
          <a:xfrm>
            <a:off x="7644240" y="4365720"/>
            <a:ext cx="857520" cy="79488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rect"/>
          </a:gra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35" name="Group 28"/>
          <p:cNvGrpSpPr/>
          <p:nvPr/>
        </p:nvGrpSpPr>
        <p:grpSpPr>
          <a:xfrm>
            <a:off x="7067520" y="2420640"/>
            <a:ext cx="2096640" cy="3475440"/>
            <a:chOff x="7067520" y="2420640"/>
            <a:chExt cx="2096640" cy="3475440"/>
          </a:xfrm>
        </p:grpSpPr>
        <p:sp>
          <p:nvSpPr>
            <p:cNvPr id="436" name="CustomShape 29"/>
            <p:cNvSpPr/>
            <p:nvPr/>
          </p:nvSpPr>
          <p:spPr>
            <a:xfrm>
              <a:off x="7067520" y="5155920"/>
              <a:ext cx="586080" cy="740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/>
            <a:p>
              <a:pPr>
                <a:lnSpc>
                  <a:spcPct val="100000"/>
                </a:lnSpc>
              </a:pPr>
              <a:r>
                <a:rPr b="0" lang="fr-FR" sz="2000" spc="-1" strike="noStrike">
                  <a:latin typeface="Comic Sans MS"/>
                </a:rPr>
                <a:t>    </a:t>
              </a:r>
              <a:endParaRPr b="0" lang="en-GB" sz="2000" spc="-1" strike="noStrike">
                <a:latin typeface="Bitstream Vera Sans"/>
              </a:endParaRPr>
            </a:p>
            <a:p>
              <a:pPr>
                <a:lnSpc>
                  <a:spcPct val="100000"/>
                </a:lnSpc>
              </a:pPr>
              <a:r>
                <a:rPr b="0" lang="fr-FR" sz="2000" spc="-1" strike="noStrike">
                  <a:solidFill>
                    <a:srgbClr val="ff33cc"/>
                  </a:solidFill>
                  <a:latin typeface="Arial Narrow"/>
                </a:rPr>
                <a:t>       </a:t>
              </a:r>
              <a:endParaRPr b="0" lang="en-GB" sz="2000" spc="-1" strike="noStrike">
                <a:latin typeface="Bitstream Vera Sans"/>
              </a:endParaRPr>
            </a:p>
          </p:txBody>
        </p:sp>
        <p:sp>
          <p:nvSpPr>
            <p:cNvPr id="437" name="CustomShape 30"/>
            <p:cNvSpPr/>
            <p:nvPr/>
          </p:nvSpPr>
          <p:spPr>
            <a:xfrm>
              <a:off x="7640280" y="2420640"/>
              <a:ext cx="1436400" cy="418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/>
            <a:p>
              <a:pPr>
                <a:lnSpc>
                  <a:spcPct val="100000"/>
                </a:lnSpc>
              </a:pPr>
              <a:r>
                <a:rPr b="0" lang="fr-BE" sz="2200" spc="-1" strike="noStrike">
                  <a:solidFill>
                    <a:srgbClr val="4700b8"/>
                  </a:solidFill>
                  <a:latin typeface="DejaVu Sans"/>
                </a:rPr>
                <a:t>νετρόνια</a:t>
              </a:r>
              <a:endParaRPr b="0" lang="en-GB" sz="2200" spc="-1" strike="noStrike">
                <a:latin typeface="Bitstream Vera Sans"/>
              </a:endParaRPr>
            </a:p>
          </p:txBody>
        </p:sp>
        <p:sp>
          <p:nvSpPr>
            <p:cNvPr id="438" name="CustomShape 31"/>
            <p:cNvSpPr/>
            <p:nvPr/>
          </p:nvSpPr>
          <p:spPr>
            <a:xfrm>
              <a:off x="7633080" y="4005000"/>
              <a:ext cx="1531080" cy="418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/>
            <a:p>
              <a:pPr>
                <a:lnSpc>
                  <a:spcPct val="100000"/>
                </a:lnSpc>
              </a:pPr>
              <a:r>
                <a:rPr b="0" lang="fr-FR" sz="2200" spc="-1" strike="noStrike">
                  <a:solidFill>
                    <a:srgbClr val="ff0000"/>
                  </a:solidFill>
                  <a:latin typeface="DejaVu Sans"/>
                </a:rPr>
                <a:t>πρωτόνια</a:t>
              </a:r>
              <a:endParaRPr b="0" lang="en-GB" sz="2200" spc="-1" strike="noStrike">
                <a:latin typeface="Bitstream Vera Sans"/>
              </a:endParaRPr>
            </a:p>
          </p:txBody>
        </p:sp>
      </p:grpSp>
      <p:sp>
        <p:nvSpPr>
          <p:cNvPr id="439" name="CustomShape 32"/>
          <p:cNvSpPr/>
          <p:nvPr/>
        </p:nvSpPr>
        <p:spPr>
          <a:xfrm>
            <a:off x="4737960" y="4221000"/>
            <a:ext cx="145512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0" lang="fr-FR" sz="2200" spc="-1" strike="noStrike">
                <a:latin typeface="DejaVu Sans"/>
              </a:rPr>
              <a:t> </a:t>
            </a:r>
            <a:r>
              <a:rPr b="0" lang="fr-FR" sz="2200" spc="-1" strike="noStrike">
                <a:solidFill>
                  <a:srgbClr val="000000"/>
                </a:solidFill>
                <a:latin typeface="DejaVu Sans"/>
              </a:rPr>
              <a:t>πυρήνας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440" name="CustomShape 33"/>
          <p:cNvSpPr/>
          <p:nvPr/>
        </p:nvSpPr>
        <p:spPr>
          <a:xfrm>
            <a:off x="4347720" y="2349360"/>
            <a:ext cx="188100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00ae00"/>
                </a:solidFill>
                <a:latin typeface="DejaVu Sans"/>
              </a:rPr>
              <a:t>ηλεκτρόνια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441" name="CustomShape 34"/>
          <p:cNvSpPr/>
          <p:nvPr/>
        </p:nvSpPr>
        <p:spPr>
          <a:xfrm>
            <a:off x="2404080" y="5049000"/>
            <a:ext cx="1445400" cy="740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0" lang="fr-FR" sz="2000" spc="-1" strike="noStrike">
                <a:latin typeface="Comic Sans MS"/>
              </a:rPr>
              <a:t>     </a:t>
            </a:r>
            <a:r>
              <a:rPr b="0" lang="fr-FR" sz="2200" spc="-1" strike="noStrike">
                <a:latin typeface="DejaVu Sans"/>
              </a:rPr>
              <a:t>άτομα</a:t>
            </a:r>
            <a:endParaRPr b="0" lang="en-GB" sz="2200" spc="-1" strike="noStrike">
              <a:latin typeface="Bitstream Vera Sans"/>
            </a:endParaRPr>
          </a:p>
          <a:p>
            <a:pPr>
              <a:lnSpc>
                <a:spcPct val="100000"/>
              </a:lnSpc>
            </a:pPr>
            <a:r>
              <a:rPr b="0" lang="fr-BE" sz="2000" spc="-1" strike="noStrike">
                <a:solidFill>
                  <a:srgbClr val="ff33cc"/>
                </a:solidFill>
                <a:latin typeface="Arial Narrow"/>
              </a:rPr>
              <a:t>           </a:t>
            </a:r>
            <a:endParaRPr b="0" lang="en-GB" sz="2000" spc="-1" strike="noStrike">
              <a:latin typeface="Bitstream Vera Sans"/>
            </a:endParaRPr>
          </a:p>
        </p:txBody>
      </p:sp>
      <p:sp>
        <p:nvSpPr>
          <p:cNvPr id="442" name="CustomShape 35"/>
          <p:cNvSpPr/>
          <p:nvPr/>
        </p:nvSpPr>
        <p:spPr>
          <a:xfrm>
            <a:off x="9315000" y="3276000"/>
            <a:ext cx="478800" cy="16002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CustomShape 36"/>
          <p:cNvSpPr/>
          <p:nvPr/>
        </p:nvSpPr>
        <p:spPr>
          <a:xfrm>
            <a:off x="126360" y="1413360"/>
            <a:ext cx="2877120" cy="44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0" lang="fr-FR" sz="2000" spc="-1" strike="noStrike">
                <a:latin typeface="Comic Sans MS"/>
              </a:rPr>
              <a:t>          </a:t>
            </a:r>
            <a:r>
              <a:rPr b="0" lang="fr-FR" sz="2000" spc="-1" strike="noStrike">
                <a:latin typeface="Comic Sans MS"/>
              </a:rPr>
              <a:t>1 m (μέτρο)</a:t>
            </a:r>
            <a:r>
              <a:rPr b="0" lang="fr-BE" sz="2000" spc="-1" strike="noStrike">
                <a:solidFill>
                  <a:srgbClr val="ff33cc"/>
                </a:solidFill>
                <a:latin typeface="Arial Narrow"/>
              </a:rPr>
              <a:t>           </a:t>
            </a:r>
            <a:endParaRPr b="0" lang="en-GB" sz="2000" spc="-1" strike="noStrike">
              <a:latin typeface="Bitstream Vera Sans"/>
            </a:endParaRPr>
          </a:p>
        </p:txBody>
      </p:sp>
      <p:sp>
        <p:nvSpPr>
          <p:cNvPr id="444" name="Line 37"/>
          <p:cNvSpPr/>
          <p:nvPr/>
        </p:nvSpPr>
        <p:spPr>
          <a:xfrm>
            <a:off x="516600" y="1371600"/>
            <a:ext cx="1828800" cy="0"/>
          </a:xfrm>
          <a:prstGeom prst="line">
            <a:avLst/>
          </a:prstGeom>
          <a:ln w="54720">
            <a:solidFill>
              <a:srgbClr val="00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CustomShape 38"/>
          <p:cNvSpPr/>
          <p:nvPr/>
        </p:nvSpPr>
        <p:spPr>
          <a:xfrm>
            <a:off x="169200" y="1651680"/>
            <a:ext cx="457200" cy="1019520"/>
          </a:xfrm>
          <a:custGeom>
            <a:avLst/>
            <a:gdLst/>
            <a:ahLst/>
            <a:rect l="0" t="0" r="r" b="b"/>
            <a:pathLst>
              <a:path w="1272" h="2834">
                <a:moveTo>
                  <a:pt x="1271" y="0"/>
                </a:moveTo>
                <a:cubicBezTo>
                  <a:pt x="569" y="0"/>
                  <a:pt x="0" y="446"/>
                  <a:pt x="0" y="996"/>
                </a:cubicBezTo>
                <a:lnTo>
                  <a:pt x="0" y="1547"/>
                </a:lnTo>
                <a:cubicBezTo>
                  <a:pt x="0" y="1978"/>
                  <a:pt x="332" y="2544"/>
                  <a:pt x="847" y="2544"/>
                </a:cubicBezTo>
                <a:lnTo>
                  <a:pt x="847" y="2833"/>
                </a:lnTo>
                <a:lnTo>
                  <a:pt x="1271" y="2269"/>
                </a:lnTo>
                <a:lnTo>
                  <a:pt x="847" y="1705"/>
                </a:lnTo>
                <a:lnTo>
                  <a:pt x="847" y="1993"/>
                </a:lnTo>
                <a:lnTo>
                  <a:pt x="4" y="1272"/>
                </a:lnTo>
                <a:cubicBezTo>
                  <a:pt x="4" y="1272"/>
                  <a:pt x="1271" y="550"/>
                  <a:pt x="1271" y="0"/>
                </a:cubicBezTo>
              </a:path>
            </a:pathLst>
          </a:custGeom>
          <a:solidFill>
            <a:srgbClr val="0099ff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6" name="CustomShape 39"/>
          <p:cNvSpPr/>
          <p:nvPr/>
        </p:nvSpPr>
        <p:spPr>
          <a:xfrm>
            <a:off x="676080" y="1845720"/>
            <a:ext cx="252432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ff0000"/>
                </a:solidFill>
                <a:latin typeface="DejaVu Sans"/>
              </a:rPr>
              <a:t>1/1,000,000,000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447" name="CustomShape 40"/>
          <p:cNvSpPr/>
          <p:nvPr/>
        </p:nvSpPr>
        <p:spPr>
          <a:xfrm>
            <a:off x="93600" y="5035680"/>
            <a:ext cx="820800" cy="494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  <a:spcBef>
                <a:spcPts val="1500"/>
              </a:spcBef>
            </a:pPr>
            <a:r>
              <a:rPr b="0" lang="fr-BE" sz="2400" spc="-1" strike="noStrike">
                <a:solidFill>
                  <a:srgbClr val="3deb3d"/>
                </a:solidFill>
                <a:latin typeface="DejaVu Sans"/>
              </a:rPr>
              <a:t>H</a:t>
            </a:r>
            <a:r>
              <a:rPr b="0" lang="fr-BE" sz="2400" spc="-1" strike="noStrike" baseline="-25000">
                <a:solidFill>
                  <a:srgbClr val="3deb3d"/>
                </a:solidFill>
                <a:latin typeface="DejaVu Sans"/>
              </a:rPr>
              <a:t>2</a:t>
            </a:r>
            <a:r>
              <a:rPr b="0" lang="fr-BE" sz="2400" spc="-1" strike="noStrike">
                <a:solidFill>
                  <a:srgbClr val="0099ff"/>
                </a:solidFill>
                <a:latin typeface="DejaVu Sans"/>
              </a:rPr>
              <a:t>0</a:t>
            </a:r>
            <a:endParaRPr b="0" lang="en-GB" sz="2400" spc="-1" strike="noStrike">
              <a:latin typeface="Bitstream Vera Sans"/>
            </a:endParaRPr>
          </a:p>
        </p:txBody>
      </p:sp>
      <p:sp>
        <p:nvSpPr>
          <p:cNvPr id="448" name="CustomShape 41"/>
          <p:cNvSpPr/>
          <p:nvPr/>
        </p:nvSpPr>
        <p:spPr>
          <a:xfrm>
            <a:off x="8922600" y="4804200"/>
            <a:ext cx="529200" cy="4572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9" name="CustomShape 42"/>
          <p:cNvSpPr/>
          <p:nvPr/>
        </p:nvSpPr>
        <p:spPr>
          <a:xfrm>
            <a:off x="7817400" y="3040920"/>
            <a:ext cx="228600" cy="22860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0" name="CustomShape 43"/>
          <p:cNvSpPr/>
          <p:nvPr/>
        </p:nvSpPr>
        <p:spPr>
          <a:xfrm>
            <a:off x="8166600" y="3041280"/>
            <a:ext cx="203760" cy="2286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CustomShape 44"/>
          <p:cNvSpPr/>
          <p:nvPr/>
        </p:nvSpPr>
        <p:spPr>
          <a:xfrm>
            <a:off x="7998120" y="3257640"/>
            <a:ext cx="228600" cy="227880"/>
          </a:xfrm>
          <a:prstGeom prst="ellipse">
            <a:avLst/>
          </a:prstGeom>
          <a:solidFill>
            <a:srgbClr val="00ff00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2" name="Line 45"/>
          <p:cNvSpPr/>
          <p:nvPr/>
        </p:nvSpPr>
        <p:spPr>
          <a:xfrm>
            <a:off x="8193600" y="4777200"/>
            <a:ext cx="914400" cy="457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3" name="Line 46"/>
          <p:cNvSpPr/>
          <p:nvPr/>
        </p:nvSpPr>
        <p:spPr>
          <a:xfrm>
            <a:off x="8314200" y="4572000"/>
            <a:ext cx="914400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4" name="TextShape 47"/>
          <p:cNvSpPr txBox="1"/>
          <p:nvPr/>
        </p:nvSpPr>
        <p:spPr>
          <a:xfrm>
            <a:off x="8578800" y="5240160"/>
            <a:ext cx="120348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200" spc="-1" strike="noStrike">
                <a:latin typeface="DejaVu Sans"/>
              </a:rPr>
              <a:t>κουάρκ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455" name="CustomShape 48"/>
          <p:cNvSpPr/>
          <p:nvPr/>
        </p:nvSpPr>
        <p:spPr>
          <a:xfrm>
            <a:off x="7817400" y="4553280"/>
            <a:ext cx="228600" cy="22860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6" name="CustomShape 49"/>
          <p:cNvSpPr/>
          <p:nvPr/>
        </p:nvSpPr>
        <p:spPr>
          <a:xfrm>
            <a:off x="8166600" y="4553640"/>
            <a:ext cx="203760" cy="2286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CustomShape 50"/>
          <p:cNvSpPr/>
          <p:nvPr/>
        </p:nvSpPr>
        <p:spPr>
          <a:xfrm>
            <a:off x="7998120" y="4770000"/>
            <a:ext cx="228600" cy="227880"/>
          </a:xfrm>
          <a:prstGeom prst="ellipse">
            <a:avLst/>
          </a:prstGeom>
          <a:solidFill>
            <a:srgbClr val="00ff00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8" name="TextShape 51"/>
          <p:cNvSpPr txBox="1"/>
          <p:nvPr/>
        </p:nvSpPr>
        <p:spPr>
          <a:xfrm>
            <a:off x="984600" y="5742000"/>
            <a:ext cx="900000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2200" spc="-1" strike="noStrike">
                <a:latin typeface="DejaVu Sans"/>
              </a:rPr>
              <a:t> </a:t>
            </a:r>
            <a:r>
              <a:rPr b="1" lang="en-GB" sz="2200" spc="-1" strike="noStrike">
                <a:latin typeface="DejaVu Sans"/>
              </a:rPr>
              <a:t>H</a:t>
            </a:r>
            <a:r>
              <a:rPr b="1" lang="en-GB" sz="2200" spc="-1" strike="noStrike" u="sng">
                <a:uFillTx/>
                <a:latin typeface="DejaVu Sans"/>
              </a:rPr>
              <a:t>λεκτρόνια</a:t>
            </a:r>
            <a:r>
              <a:rPr b="1" lang="en-GB" sz="2200" spc="-1" strike="noStrike">
                <a:latin typeface="DejaVu Sans"/>
              </a:rPr>
              <a:t> και </a:t>
            </a:r>
            <a:r>
              <a:rPr b="1" lang="en-GB" sz="2200" spc="-1" strike="noStrike" u="sng">
                <a:uFillTx/>
                <a:latin typeface="DejaVu Sans"/>
              </a:rPr>
              <a:t>κουάρκ:</a:t>
            </a:r>
            <a:r>
              <a:rPr b="1" lang="en-GB" sz="2200" spc="-1" strike="noStrike">
                <a:latin typeface="DejaVu Sans"/>
              </a:rPr>
              <a:t> δε βλέπουμε δομή - </a:t>
            </a:r>
            <a:r>
              <a:rPr b="1" lang="en-GB" sz="2200" spc="-1" strike="noStrike">
                <a:solidFill>
                  <a:srgbClr val="ff0000"/>
                </a:solidFill>
                <a:latin typeface="DejaVu Sans"/>
              </a:rPr>
              <a:t>θεμελιώδη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459" name="Line 52"/>
          <p:cNvSpPr/>
          <p:nvPr/>
        </p:nvSpPr>
        <p:spPr>
          <a:xfrm flipV="1">
            <a:off x="4572000" y="4741200"/>
            <a:ext cx="3249000" cy="973800"/>
          </a:xfrm>
          <a:prstGeom prst="line">
            <a:avLst/>
          </a:prstGeom>
          <a:ln w="73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0" name="Line 53"/>
          <p:cNvSpPr/>
          <p:nvPr/>
        </p:nvSpPr>
        <p:spPr>
          <a:xfrm flipV="1">
            <a:off x="2286000" y="2971800"/>
            <a:ext cx="2057400" cy="2743200"/>
          </a:xfrm>
          <a:prstGeom prst="line">
            <a:avLst/>
          </a:prstGeom>
          <a:ln w="73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TextShape 1"/>
          <p:cNvSpPr txBox="1"/>
          <p:nvPr/>
        </p:nvSpPr>
        <p:spPr>
          <a:xfrm>
            <a:off x="300600" y="369360"/>
            <a:ext cx="9601200" cy="61344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200" spc="-1" strike="noStrike">
                <a:latin typeface="DejaVu Sans"/>
              </a:rPr>
              <a:t>Μετά από ~100 χρόνια πειραμάτων σκέδασης</a:t>
            </a:r>
            <a:endParaRPr b="0" lang="en-GB" sz="3200" spc="-1" strike="noStrike">
              <a:latin typeface="Bitstream Vera Sans"/>
            </a:endParaRPr>
          </a:p>
        </p:txBody>
      </p:sp>
      <p:sp>
        <p:nvSpPr>
          <p:cNvPr id="462" name="TextShape 2"/>
          <p:cNvSpPr txBox="1"/>
          <p:nvPr/>
        </p:nvSpPr>
        <p:spPr>
          <a:xfrm>
            <a:off x="432000" y="914400"/>
            <a:ext cx="9071640" cy="575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0" lang="en-GB" sz="2400" spc="-1" strike="noStrike">
                <a:latin typeface="Bitstream Vera Sans"/>
              </a:rPr>
              <a:t>  </a:t>
            </a:r>
            <a:endParaRPr b="0" lang="en-GB" sz="2400" spc="-1" strike="noStrike">
              <a:latin typeface="Bitstream Vera Sans"/>
            </a:endParaRPr>
          </a:p>
        </p:txBody>
      </p:sp>
      <p:graphicFrame>
        <p:nvGraphicFramePr>
          <p:cNvPr id="463" name="Object 3"/>
          <p:cNvGraphicFramePr/>
          <p:nvPr/>
        </p:nvGraphicFramePr>
        <p:xfrm>
          <a:off x="4554000" y="3041280"/>
          <a:ext cx="243000" cy="209880"/>
        </p:xfrm>
        <a:graphic>
          <a:graphicData uri="http://schemas.openxmlformats.org/presentationml/2006/ole">
            <p:oleObj r:id="rId1" spid="">
              <p:embed/>
              <p:pic>
                <p:nvPicPr>
                  <p:cNvPr id="464" name="Object 4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4554000" y="3041280"/>
                    <a:ext cx="243000" cy="20988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oleObj>
          </a:graphicData>
        </a:graphic>
      </p:graphicFrame>
      <p:sp>
        <p:nvSpPr>
          <p:cNvPr id="465" name="CustomShape 4"/>
          <p:cNvSpPr/>
          <p:nvPr/>
        </p:nvSpPr>
        <p:spPr>
          <a:xfrm>
            <a:off x="630720" y="2302560"/>
            <a:ext cx="229248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  <a:spcBef>
                <a:spcPts val="1500"/>
              </a:spcBef>
            </a:pPr>
            <a:r>
              <a:rPr b="0" lang="fr-BE" sz="2200" spc="-1" strike="noStrike">
                <a:solidFill>
                  <a:srgbClr val="000000"/>
                </a:solidFill>
                <a:latin typeface="DejaVu Sans"/>
              </a:rPr>
              <a:t>μόρια</a:t>
            </a:r>
            <a:endParaRPr b="0" lang="en-GB" sz="2200" spc="-1" strike="noStrike">
              <a:latin typeface="Bitstream Vera Sans"/>
            </a:endParaRPr>
          </a:p>
        </p:txBody>
      </p:sp>
      <p:grpSp>
        <p:nvGrpSpPr>
          <p:cNvPr id="466" name="Group 5"/>
          <p:cNvGrpSpPr/>
          <p:nvPr/>
        </p:nvGrpSpPr>
        <p:grpSpPr>
          <a:xfrm>
            <a:off x="383040" y="2813760"/>
            <a:ext cx="1661760" cy="2253960"/>
            <a:chOff x="383040" y="2813760"/>
            <a:chExt cx="1661760" cy="2253960"/>
          </a:xfrm>
        </p:grpSpPr>
        <p:grpSp>
          <p:nvGrpSpPr>
            <p:cNvPr id="467" name="Group 6"/>
            <p:cNvGrpSpPr/>
            <p:nvPr/>
          </p:nvGrpSpPr>
          <p:grpSpPr>
            <a:xfrm>
              <a:off x="383040" y="4277160"/>
              <a:ext cx="681120" cy="615960"/>
              <a:chOff x="383040" y="4277160"/>
              <a:chExt cx="681120" cy="615960"/>
            </a:xfrm>
          </p:grpSpPr>
          <p:sp>
            <p:nvSpPr>
              <p:cNvPr id="468" name="CustomShape 7"/>
              <p:cNvSpPr/>
              <p:nvPr/>
            </p:nvSpPr>
            <p:spPr>
              <a:xfrm>
                <a:off x="383040" y="461052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69" name="CustomShape 8"/>
              <p:cNvSpPr/>
              <p:nvPr/>
            </p:nvSpPr>
            <p:spPr>
              <a:xfrm>
                <a:off x="483120" y="4277160"/>
                <a:ext cx="58104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0" name="CustomShape 9"/>
              <p:cNvSpPr/>
              <p:nvPr/>
            </p:nvSpPr>
            <p:spPr>
              <a:xfrm>
                <a:off x="864000" y="4677120"/>
                <a:ext cx="20016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71" name="Group 10"/>
            <p:cNvGrpSpPr/>
            <p:nvPr/>
          </p:nvGrpSpPr>
          <p:grpSpPr>
            <a:xfrm>
              <a:off x="383040" y="3528000"/>
              <a:ext cx="681120" cy="615960"/>
              <a:chOff x="383040" y="3528000"/>
              <a:chExt cx="681120" cy="615960"/>
            </a:xfrm>
          </p:grpSpPr>
          <p:sp>
            <p:nvSpPr>
              <p:cNvPr id="472" name="CustomShape 11"/>
              <p:cNvSpPr/>
              <p:nvPr/>
            </p:nvSpPr>
            <p:spPr>
              <a:xfrm>
                <a:off x="383040" y="386136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3" name="CustomShape 12"/>
              <p:cNvSpPr/>
              <p:nvPr/>
            </p:nvSpPr>
            <p:spPr>
              <a:xfrm>
                <a:off x="483120" y="3528000"/>
                <a:ext cx="58104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4" name="CustomShape 13"/>
              <p:cNvSpPr/>
              <p:nvPr/>
            </p:nvSpPr>
            <p:spPr>
              <a:xfrm>
                <a:off x="864000" y="3927960"/>
                <a:ext cx="20016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75" name="Group 14"/>
            <p:cNvGrpSpPr/>
            <p:nvPr/>
          </p:nvGrpSpPr>
          <p:grpSpPr>
            <a:xfrm>
              <a:off x="1264320" y="4451760"/>
              <a:ext cx="681120" cy="615960"/>
              <a:chOff x="1264320" y="4451760"/>
              <a:chExt cx="681120" cy="615960"/>
            </a:xfrm>
          </p:grpSpPr>
          <p:sp>
            <p:nvSpPr>
              <p:cNvPr id="476" name="CustomShape 15"/>
              <p:cNvSpPr/>
              <p:nvPr/>
            </p:nvSpPr>
            <p:spPr>
              <a:xfrm>
                <a:off x="1264320" y="478512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7" name="CustomShape 16"/>
              <p:cNvSpPr/>
              <p:nvPr/>
            </p:nvSpPr>
            <p:spPr>
              <a:xfrm>
                <a:off x="1364400" y="4451760"/>
                <a:ext cx="58104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8" name="CustomShape 17"/>
              <p:cNvSpPr/>
              <p:nvPr/>
            </p:nvSpPr>
            <p:spPr>
              <a:xfrm>
                <a:off x="1745280" y="4851720"/>
                <a:ext cx="20016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79" name="Group 18"/>
            <p:cNvGrpSpPr/>
            <p:nvPr/>
          </p:nvGrpSpPr>
          <p:grpSpPr>
            <a:xfrm>
              <a:off x="1364400" y="3528000"/>
              <a:ext cx="680400" cy="615960"/>
              <a:chOff x="1364400" y="3528000"/>
              <a:chExt cx="680400" cy="615960"/>
            </a:xfrm>
          </p:grpSpPr>
          <p:sp>
            <p:nvSpPr>
              <p:cNvPr id="480" name="CustomShape 19"/>
              <p:cNvSpPr/>
              <p:nvPr/>
            </p:nvSpPr>
            <p:spPr>
              <a:xfrm>
                <a:off x="1364400" y="3861360"/>
                <a:ext cx="19944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81" name="CustomShape 20"/>
              <p:cNvSpPr/>
              <p:nvPr/>
            </p:nvSpPr>
            <p:spPr>
              <a:xfrm>
                <a:off x="1464120" y="3528000"/>
                <a:ext cx="58068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82" name="CustomShape 21"/>
              <p:cNvSpPr/>
              <p:nvPr/>
            </p:nvSpPr>
            <p:spPr>
              <a:xfrm>
                <a:off x="1845000" y="392796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83" name="Group 22"/>
            <p:cNvGrpSpPr/>
            <p:nvPr/>
          </p:nvGrpSpPr>
          <p:grpSpPr>
            <a:xfrm>
              <a:off x="864360" y="2813760"/>
              <a:ext cx="680400" cy="615960"/>
              <a:chOff x="864360" y="2813760"/>
              <a:chExt cx="680400" cy="615960"/>
            </a:xfrm>
          </p:grpSpPr>
          <p:sp>
            <p:nvSpPr>
              <p:cNvPr id="484" name="CustomShape 23"/>
              <p:cNvSpPr/>
              <p:nvPr/>
            </p:nvSpPr>
            <p:spPr>
              <a:xfrm>
                <a:off x="864360" y="3147120"/>
                <a:ext cx="19944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85" name="CustomShape 24"/>
              <p:cNvSpPr/>
              <p:nvPr/>
            </p:nvSpPr>
            <p:spPr>
              <a:xfrm>
                <a:off x="964080" y="2813760"/>
                <a:ext cx="58068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86" name="CustomShape 25"/>
              <p:cNvSpPr/>
              <p:nvPr/>
            </p:nvSpPr>
            <p:spPr>
              <a:xfrm>
                <a:off x="1344960" y="321372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pic>
        <p:nvPicPr>
          <p:cNvPr id="487" name="Picture 30" descr=""/>
          <p:cNvPicPr/>
          <p:nvPr/>
        </p:nvPicPr>
        <p:blipFill>
          <a:blip r:embed="rId3"/>
          <a:stretch/>
        </p:blipFill>
        <p:spPr>
          <a:xfrm>
            <a:off x="2256480" y="2367360"/>
            <a:ext cx="7549920" cy="2717280"/>
          </a:xfrm>
          <a:prstGeom prst="rect">
            <a:avLst/>
          </a:prstGeom>
          <a:ln>
            <a:noFill/>
          </a:ln>
        </p:spPr>
      </p:pic>
      <p:sp>
        <p:nvSpPr>
          <p:cNvPr id="488" name="CustomShape 26"/>
          <p:cNvSpPr/>
          <p:nvPr/>
        </p:nvSpPr>
        <p:spPr>
          <a:xfrm>
            <a:off x="7644240" y="2868120"/>
            <a:ext cx="857520" cy="794880"/>
          </a:xfrm>
          <a:prstGeom prst="ellipse">
            <a:avLst/>
          </a:prstGeom>
          <a:gradFill rotWithShape="0">
            <a:gsLst>
              <a:gs pos="0">
                <a:srgbClr val="33ccff"/>
              </a:gs>
              <a:gs pos="100000">
                <a:srgbClr val="185e76"/>
              </a:gs>
            </a:gsLst>
            <a:path path="rect"/>
          </a:gra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9" name="CustomShape 27"/>
          <p:cNvSpPr/>
          <p:nvPr/>
        </p:nvSpPr>
        <p:spPr>
          <a:xfrm>
            <a:off x="7644240" y="4365720"/>
            <a:ext cx="857520" cy="79488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rect"/>
          </a:gra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90" name="Group 28"/>
          <p:cNvGrpSpPr/>
          <p:nvPr/>
        </p:nvGrpSpPr>
        <p:grpSpPr>
          <a:xfrm>
            <a:off x="7067520" y="2420640"/>
            <a:ext cx="2096640" cy="3475440"/>
            <a:chOff x="7067520" y="2420640"/>
            <a:chExt cx="2096640" cy="3475440"/>
          </a:xfrm>
        </p:grpSpPr>
        <p:sp>
          <p:nvSpPr>
            <p:cNvPr id="491" name="CustomShape 29"/>
            <p:cNvSpPr/>
            <p:nvPr/>
          </p:nvSpPr>
          <p:spPr>
            <a:xfrm>
              <a:off x="7067520" y="5155920"/>
              <a:ext cx="586080" cy="740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/>
            <a:p>
              <a:pPr>
                <a:lnSpc>
                  <a:spcPct val="100000"/>
                </a:lnSpc>
              </a:pPr>
              <a:r>
                <a:rPr b="0" lang="fr-FR" sz="2000" spc="-1" strike="noStrike">
                  <a:latin typeface="Comic Sans MS"/>
                </a:rPr>
                <a:t>    </a:t>
              </a:r>
              <a:endParaRPr b="0" lang="en-GB" sz="2000" spc="-1" strike="noStrike">
                <a:latin typeface="Bitstream Vera Sans"/>
              </a:endParaRPr>
            </a:p>
            <a:p>
              <a:pPr>
                <a:lnSpc>
                  <a:spcPct val="100000"/>
                </a:lnSpc>
              </a:pPr>
              <a:r>
                <a:rPr b="0" lang="fr-FR" sz="2000" spc="-1" strike="noStrike">
                  <a:solidFill>
                    <a:srgbClr val="ff33cc"/>
                  </a:solidFill>
                  <a:latin typeface="Arial Narrow"/>
                </a:rPr>
                <a:t>       </a:t>
              </a:r>
              <a:endParaRPr b="0" lang="en-GB" sz="2000" spc="-1" strike="noStrike">
                <a:latin typeface="Bitstream Vera Sans"/>
              </a:endParaRPr>
            </a:p>
          </p:txBody>
        </p:sp>
        <p:sp>
          <p:nvSpPr>
            <p:cNvPr id="492" name="CustomShape 30"/>
            <p:cNvSpPr/>
            <p:nvPr/>
          </p:nvSpPr>
          <p:spPr>
            <a:xfrm>
              <a:off x="7640280" y="2420640"/>
              <a:ext cx="1436400" cy="418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/>
            <a:p>
              <a:pPr>
                <a:lnSpc>
                  <a:spcPct val="100000"/>
                </a:lnSpc>
              </a:pPr>
              <a:r>
                <a:rPr b="0" lang="fr-BE" sz="2200" spc="-1" strike="noStrike">
                  <a:solidFill>
                    <a:srgbClr val="4700b8"/>
                  </a:solidFill>
                  <a:latin typeface="DejaVu Sans"/>
                </a:rPr>
                <a:t>νετρόνια</a:t>
              </a:r>
              <a:endParaRPr b="0" lang="en-GB" sz="2200" spc="-1" strike="noStrike">
                <a:latin typeface="Bitstream Vera Sans"/>
              </a:endParaRPr>
            </a:p>
          </p:txBody>
        </p:sp>
        <p:sp>
          <p:nvSpPr>
            <p:cNvPr id="493" name="CustomShape 31"/>
            <p:cNvSpPr/>
            <p:nvPr/>
          </p:nvSpPr>
          <p:spPr>
            <a:xfrm>
              <a:off x="7633080" y="4005000"/>
              <a:ext cx="1531080" cy="418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/>
            <a:p>
              <a:pPr>
                <a:lnSpc>
                  <a:spcPct val="100000"/>
                </a:lnSpc>
              </a:pPr>
              <a:r>
                <a:rPr b="0" lang="fr-FR" sz="2200" spc="-1" strike="noStrike">
                  <a:solidFill>
                    <a:srgbClr val="ff0000"/>
                  </a:solidFill>
                  <a:latin typeface="DejaVu Sans"/>
                </a:rPr>
                <a:t>πρωτόνια</a:t>
              </a:r>
              <a:endParaRPr b="0" lang="en-GB" sz="2200" spc="-1" strike="noStrike">
                <a:latin typeface="Bitstream Vera Sans"/>
              </a:endParaRPr>
            </a:p>
          </p:txBody>
        </p:sp>
      </p:grpSp>
      <p:sp>
        <p:nvSpPr>
          <p:cNvPr id="494" name="CustomShape 32"/>
          <p:cNvSpPr/>
          <p:nvPr/>
        </p:nvSpPr>
        <p:spPr>
          <a:xfrm>
            <a:off x="4737960" y="4221000"/>
            <a:ext cx="145512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0" lang="fr-FR" sz="2200" spc="-1" strike="noStrike">
                <a:latin typeface="DejaVu Sans"/>
              </a:rPr>
              <a:t> </a:t>
            </a:r>
            <a:r>
              <a:rPr b="0" lang="fr-FR" sz="2200" spc="-1" strike="noStrike">
                <a:solidFill>
                  <a:srgbClr val="000000"/>
                </a:solidFill>
                <a:latin typeface="DejaVu Sans"/>
              </a:rPr>
              <a:t>πυρήνας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495" name="CustomShape 33"/>
          <p:cNvSpPr/>
          <p:nvPr/>
        </p:nvSpPr>
        <p:spPr>
          <a:xfrm>
            <a:off x="4347720" y="2349360"/>
            <a:ext cx="188100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00ae00"/>
                </a:solidFill>
                <a:latin typeface="DejaVu Sans"/>
              </a:rPr>
              <a:t>ηλεκτρόνια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496" name="CustomShape 34"/>
          <p:cNvSpPr/>
          <p:nvPr/>
        </p:nvSpPr>
        <p:spPr>
          <a:xfrm>
            <a:off x="2404080" y="5049000"/>
            <a:ext cx="1445400" cy="740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0" lang="fr-FR" sz="2000" spc="-1" strike="noStrike">
                <a:latin typeface="Comic Sans MS"/>
              </a:rPr>
              <a:t>     </a:t>
            </a:r>
            <a:r>
              <a:rPr b="0" lang="fr-FR" sz="2200" spc="-1" strike="noStrike">
                <a:latin typeface="DejaVu Sans"/>
              </a:rPr>
              <a:t>άτομα</a:t>
            </a:r>
            <a:endParaRPr b="0" lang="en-GB" sz="2200" spc="-1" strike="noStrike">
              <a:latin typeface="Bitstream Vera Sans"/>
            </a:endParaRPr>
          </a:p>
          <a:p>
            <a:pPr>
              <a:lnSpc>
                <a:spcPct val="100000"/>
              </a:lnSpc>
            </a:pPr>
            <a:r>
              <a:rPr b="0" lang="fr-BE" sz="2000" spc="-1" strike="noStrike">
                <a:solidFill>
                  <a:srgbClr val="ff33cc"/>
                </a:solidFill>
                <a:latin typeface="Arial Narrow"/>
              </a:rPr>
              <a:t>           </a:t>
            </a:r>
            <a:endParaRPr b="0" lang="en-GB" sz="2000" spc="-1" strike="noStrike">
              <a:latin typeface="Bitstream Vera Sans"/>
            </a:endParaRPr>
          </a:p>
        </p:txBody>
      </p:sp>
      <p:sp>
        <p:nvSpPr>
          <p:cNvPr id="497" name="CustomShape 35"/>
          <p:cNvSpPr/>
          <p:nvPr/>
        </p:nvSpPr>
        <p:spPr>
          <a:xfrm>
            <a:off x="9315000" y="3276000"/>
            <a:ext cx="478800" cy="16002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8" name="CustomShape 36"/>
          <p:cNvSpPr/>
          <p:nvPr/>
        </p:nvSpPr>
        <p:spPr>
          <a:xfrm>
            <a:off x="126360" y="1413360"/>
            <a:ext cx="2877120" cy="44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0" lang="fr-FR" sz="2000" spc="-1" strike="noStrike">
                <a:latin typeface="Comic Sans MS"/>
              </a:rPr>
              <a:t>          </a:t>
            </a:r>
            <a:r>
              <a:rPr b="0" lang="fr-FR" sz="2000" spc="-1" strike="noStrike">
                <a:latin typeface="Comic Sans MS"/>
              </a:rPr>
              <a:t>1 m (μέτρο)</a:t>
            </a:r>
            <a:r>
              <a:rPr b="0" lang="fr-BE" sz="2000" spc="-1" strike="noStrike">
                <a:solidFill>
                  <a:srgbClr val="ff33cc"/>
                </a:solidFill>
                <a:latin typeface="Arial Narrow"/>
              </a:rPr>
              <a:t>           </a:t>
            </a:r>
            <a:endParaRPr b="0" lang="en-GB" sz="2000" spc="-1" strike="noStrike">
              <a:latin typeface="Bitstream Vera Sans"/>
            </a:endParaRPr>
          </a:p>
        </p:txBody>
      </p:sp>
      <p:sp>
        <p:nvSpPr>
          <p:cNvPr id="499" name="Line 37"/>
          <p:cNvSpPr/>
          <p:nvPr/>
        </p:nvSpPr>
        <p:spPr>
          <a:xfrm>
            <a:off x="516600" y="1371600"/>
            <a:ext cx="1828800" cy="0"/>
          </a:xfrm>
          <a:prstGeom prst="line">
            <a:avLst/>
          </a:prstGeom>
          <a:ln w="54720">
            <a:solidFill>
              <a:srgbClr val="00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0" name="CustomShape 38"/>
          <p:cNvSpPr/>
          <p:nvPr/>
        </p:nvSpPr>
        <p:spPr>
          <a:xfrm>
            <a:off x="169200" y="1651680"/>
            <a:ext cx="457200" cy="1019520"/>
          </a:xfrm>
          <a:custGeom>
            <a:avLst/>
            <a:gdLst/>
            <a:ahLst/>
            <a:rect l="0" t="0" r="r" b="b"/>
            <a:pathLst>
              <a:path w="1272" h="2834">
                <a:moveTo>
                  <a:pt x="1271" y="0"/>
                </a:moveTo>
                <a:cubicBezTo>
                  <a:pt x="569" y="0"/>
                  <a:pt x="0" y="446"/>
                  <a:pt x="0" y="996"/>
                </a:cubicBezTo>
                <a:lnTo>
                  <a:pt x="0" y="1547"/>
                </a:lnTo>
                <a:cubicBezTo>
                  <a:pt x="0" y="1978"/>
                  <a:pt x="332" y="2544"/>
                  <a:pt x="847" y="2544"/>
                </a:cubicBezTo>
                <a:lnTo>
                  <a:pt x="847" y="2833"/>
                </a:lnTo>
                <a:lnTo>
                  <a:pt x="1271" y="2269"/>
                </a:lnTo>
                <a:lnTo>
                  <a:pt x="847" y="1705"/>
                </a:lnTo>
                <a:lnTo>
                  <a:pt x="847" y="1993"/>
                </a:lnTo>
                <a:lnTo>
                  <a:pt x="4" y="1272"/>
                </a:lnTo>
                <a:cubicBezTo>
                  <a:pt x="4" y="1272"/>
                  <a:pt x="1271" y="550"/>
                  <a:pt x="1271" y="0"/>
                </a:cubicBezTo>
              </a:path>
            </a:pathLst>
          </a:custGeom>
          <a:solidFill>
            <a:srgbClr val="0099ff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CustomShape 39"/>
          <p:cNvSpPr/>
          <p:nvPr/>
        </p:nvSpPr>
        <p:spPr>
          <a:xfrm>
            <a:off x="676080" y="1845720"/>
            <a:ext cx="252432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ff0000"/>
                </a:solidFill>
                <a:latin typeface="DejaVu Sans"/>
              </a:rPr>
              <a:t>1/1,000,000,000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502" name="CustomShape 40"/>
          <p:cNvSpPr/>
          <p:nvPr/>
        </p:nvSpPr>
        <p:spPr>
          <a:xfrm>
            <a:off x="93600" y="5035680"/>
            <a:ext cx="820800" cy="494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  <a:spcBef>
                <a:spcPts val="1500"/>
              </a:spcBef>
            </a:pPr>
            <a:r>
              <a:rPr b="0" lang="fr-BE" sz="2400" spc="-1" strike="noStrike">
                <a:solidFill>
                  <a:srgbClr val="3deb3d"/>
                </a:solidFill>
                <a:latin typeface="DejaVu Sans"/>
              </a:rPr>
              <a:t>H</a:t>
            </a:r>
            <a:r>
              <a:rPr b="0" lang="fr-BE" sz="2400" spc="-1" strike="noStrike" baseline="-25000">
                <a:solidFill>
                  <a:srgbClr val="3deb3d"/>
                </a:solidFill>
                <a:latin typeface="DejaVu Sans"/>
              </a:rPr>
              <a:t>2</a:t>
            </a:r>
            <a:r>
              <a:rPr b="0" lang="fr-BE" sz="2400" spc="-1" strike="noStrike">
                <a:solidFill>
                  <a:srgbClr val="0099ff"/>
                </a:solidFill>
                <a:latin typeface="DejaVu Sans"/>
              </a:rPr>
              <a:t>0</a:t>
            </a:r>
            <a:endParaRPr b="0" lang="en-GB" sz="2400" spc="-1" strike="noStrike">
              <a:latin typeface="Bitstream Vera Sans"/>
            </a:endParaRPr>
          </a:p>
        </p:txBody>
      </p:sp>
      <p:sp>
        <p:nvSpPr>
          <p:cNvPr id="503" name="CustomShape 41"/>
          <p:cNvSpPr/>
          <p:nvPr/>
        </p:nvSpPr>
        <p:spPr>
          <a:xfrm>
            <a:off x="8922600" y="4804200"/>
            <a:ext cx="529200" cy="4572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4" name="CustomShape 42"/>
          <p:cNvSpPr/>
          <p:nvPr/>
        </p:nvSpPr>
        <p:spPr>
          <a:xfrm>
            <a:off x="7817400" y="3040920"/>
            <a:ext cx="228600" cy="22860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5" name="CustomShape 43"/>
          <p:cNvSpPr/>
          <p:nvPr/>
        </p:nvSpPr>
        <p:spPr>
          <a:xfrm>
            <a:off x="8166600" y="3041280"/>
            <a:ext cx="203760" cy="2286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6" name="CustomShape 44"/>
          <p:cNvSpPr/>
          <p:nvPr/>
        </p:nvSpPr>
        <p:spPr>
          <a:xfrm>
            <a:off x="7998120" y="3257640"/>
            <a:ext cx="228600" cy="227880"/>
          </a:xfrm>
          <a:prstGeom prst="ellipse">
            <a:avLst/>
          </a:prstGeom>
          <a:solidFill>
            <a:srgbClr val="00ff00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7" name="Line 45"/>
          <p:cNvSpPr/>
          <p:nvPr/>
        </p:nvSpPr>
        <p:spPr>
          <a:xfrm>
            <a:off x="8193600" y="4777200"/>
            <a:ext cx="914400" cy="457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8" name="Line 46"/>
          <p:cNvSpPr/>
          <p:nvPr/>
        </p:nvSpPr>
        <p:spPr>
          <a:xfrm>
            <a:off x="8314200" y="4572000"/>
            <a:ext cx="914400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9" name="TextShape 47"/>
          <p:cNvSpPr txBox="1"/>
          <p:nvPr/>
        </p:nvSpPr>
        <p:spPr>
          <a:xfrm>
            <a:off x="8578800" y="5240160"/>
            <a:ext cx="120348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200" spc="-1" strike="noStrike">
                <a:latin typeface="DejaVu Sans"/>
              </a:rPr>
              <a:t>κουάρκ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510" name="CustomShape 48"/>
          <p:cNvSpPr/>
          <p:nvPr/>
        </p:nvSpPr>
        <p:spPr>
          <a:xfrm>
            <a:off x="7817400" y="4553280"/>
            <a:ext cx="228600" cy="22860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1" name="CustomShape 49"/>
          <p:cNvSpPr/>
          <p:nvPr/>
        </p:nvSpPr>
        <p:spPr>
          <a:xfrm>
            <a:off x="8166600" y="4553640"/>
            <a:ext cx="203760" cy="2286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2" name="CustomShape 50"/>
          <p:cNvSpPr/>
          <p:nvPr/>
        </p:nvSpPr>
        <p:spPr>
          <a:xfrm>
            <a:off x="7998120" y="4770000"/>
            <a:ext cx="228600" cy="227880"/>
          </a:xfrm>
          <a:prstGeom prst="ellipse">
            <a:avLst/>
          </a:prstGeom>
          <a:solidFill>
            <a:srgbClr val="00ff00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Line 51"/>
          <p:cNvSpPr/>
          <p:nvPr/>
        </p:nvSpPr>
        <p:spPr>
          <a:xfrm flipV="1">
            <a:off x="4572000" y="4741200"/>
            <a:ext cx="3249000" cy="973800"/>
          </a:xfrm>
          <a:prstGeom prst="line">
            <a:avLst/>
          </a:prstGeom>
          <a:ln w="73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4" name="Line 52"/>
          <p:cNvSpPr/>
          <p:nvPr/>
        </p:nvSpPr>
        <p:spPr>
          <a:xfrm flipV="1">
            <a:off x="2286000" y="2971800"/>
            <a:ext cx="2057400" cy="2743200"/>
          </a:xfrm>
          <a:prstGeom prst="line">
            <a:avLst/>
          </a:prstGeom>
          <a:ln w="73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5" name="TextShape 53"/>
          <p:cNvSpPr txBox="1"/>
          <p:nvPr/>
        </p:nvSpPr>
        <p:spPr>
          <a:xfrm>
            <a:off x="372600" y="5520960"/>
            <a:ext cx="9493200" cy="14698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0000" rIns="90000" tIns="45000" bIns="45000"/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200" spc="-1" strike="noStrike" u="sng">
                <a:uFillTx/>
                <a:latin typeface="DejaVu Sans"/>
              </a:rPr>
              <a:t> </a:t>
            </a:r>
            <a:r>
              <a:rPr b="1" lang="en-GB" sz="2200" spc="-1" strike="noStrike" u="sng">
                <a:uFillTx/>
                <a:latin typeface="DejaVu Sans"/>
              </a:rPr>
              <a:t>Ηλεκτρόνια </a:t>
            </a:r>
            <a:endParaRPr b="0" lang="en-GB" sz="2200" spc="-1" strike="noStrike">
              <a:latin typeface="Bitstream Vera Sans"/>
            </a:endParaRPr>
          </a:p>
          <a:p>
            <a:r>
              <a:rPr b="1" lang="en-GB" sz="2200" spc="-1" strike="noStrike">
                <a:latin typeface="DejaVu Sans"/>
              </a:rPr>
              <a:t>   </a:t>
            </a:r>
            <a:r>
              <a:rPr b="0" lang="en-GB" sz="2000" spc="-1" strike="noStrike">
                <a:latin typeface="DejaVu Sans"/>
              </a:rPr>
              <a:t>+ 5 παρόμοια σωματίδια (4 απ' αυτά ασταθή: μ, τ, ν</a:t>
            </a:r>
            <a:r>
              <a:rPr b="0" lang="en-GB" sz="2000" spc="-1" strike="noStrike" baseline="-101000">
                <a:latin typeface="DejaVu Sans"/>
              </a:rPr>
              <a:t>μ</a:t>
            </a:r>
            <a:r>
              <a:rPr b="0" lang="en-GB" sz="2000" spc="-1" strike="noStrike">
                <a:latin typeface="DejaVu Sans"/>
              </a:rPr>
              <a:t>, ν</a:t>
            </a:r>
            <a:r>
              <a:rPr b="0" lang="en-GB" sz="2000" spc="-1" strike="noStrike" baseline="-101000">
                <a:latin typeface="DejaVu Sans"/>
              </a:rPr>
              <a:t>τ</a:t>
            </a:r>
            <a:r>
              <a:rPr b="0" lang="en-GB" sz="2000" spc="-1" strike="noStrike">
                <a:latin typeface="DejaVu Sans"/>
              </a:rPr>
              <a:t>) </a:t>
            </a:r>
            <a:endParaRPr b="0" lang="en-GB" sz="2000" spc="-1" strike="noStrike">
              <a:latin typeface="Bitstream Vera Sans"/>
            </a:endParaRP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200" spc="-1" strike="noStrike" u="sng">
                <a:uFillTx/>
                <a:latin typeface="DejaVu Sans"/>
              </a:rPr>
              <a:t> </a:t>
            </a:r>
            <a:r>
              <a:rPr b="1" lang="en-GB" sz="2200" spc="-1" strike="noStrike" u="sng">
                <a:uFillTx/>
                <a:latin typeface="DejaVu Sans"/>
              </a:rPr>
              <a:t>Πρωτόνια, νετρόνια </a:t>
            </a:r>
            <a:endParaRPr b="0" lang="en-GB" sz="2200" spc="-1" strike="noStrike">
              <a:latin typeface="Bitstream Vera Sans"/>
            </a:endParaRPr>
          </a:p>
          <a:p>
            <a:r>
              <a:rPr b="1" lang="en-GB" sz="2200" spc="-1" strike="noStrike">
                <a:latin typeface="DejaVu Sans"/>
              </a:rPr>
              <a:t>   </a:t>
            </a:r>
            <a:r>
              <a:rPr b="0" lang="en-GB" sz="2000" spc="-1" strike="noStrike">
                <a:latin typeface="DejaVu Sans"/>
              </a:rPr>
              <a:t>+ ~200 παρόμοια αλλά ασταθή σωματίδια, φτιαγμένα από κουάρκ</a:t>
            </a:r>
            <a:endParaRPr b="0" lang="en-GB" sz="2000" spc="-1" strike="noStrike">
              <a:latin typeface="Bitstream Vera Sans"/>
            </a:endParaRPr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extShape 1"/>
          <p:cNvSpPr txBox="1"/>
          <p:nvPr/>
        </p:nvSpPr>
        <p:spPr>
          <a:xfrm>
            <a:off x="300600" y="-34920"/>
            <a:ext cx="9601200" cy="142272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200" spc="-1" strike="noStrike">
                <a:latin typeface="DejaVu Sans"/>
              </a:rPr>
              <a:t>Μετά από ~100 χρόνια </a:t>
            </a:r>
            <a:r>
              <a:rPr b="1" lang="en-GB" sz="3200" spc="-1" strike="noStrike">
                <a:latin typeface="DejaVu Sans"/>
              </a:rPr>
              <a:t>πειραμάτων σκέδασης</a:t>
            </a:r>
            <a:r>
              <a:rPr b="0" lang="en-GB" sz="3200" spc="-1" strike="noStrike">
                <a:latin typeface="DejaVu Sans"/>
              </a:rPr>
              <a:t> γνωρίζουμε τα βασικά (</a:t>
            </a:r>
            <a:r>
              <a:rPr b="1" lang="en-GB" sz="3200" spc="-1" strike="noStrike">
                <a:latin typeface="DejaVu Sans"/>
              </a:rPr>
              <a:t>θεμελιώδη</a:t>
            </a:r>
            <a:r>
              <a:rPr b="0" lang="en-GB" sz="3200" spc="-1" strike="noStrike">
                <a:latin typeface="DejaVu Sans"/>
              </a:rPr>
              <a:t>) </a:t>
            </a:r>
            <a:r>
              <a:rPr b="1" lang="en-GB" sz="3200" spc="-1" strike="noStrike">
                <a:latin typeface="DejaVu Sans"/>
              </a:rPr>
              <a:t>σωματίδια της ύλης</a:t>
            </a:r>
            <a:endParaRPr b="0" lang="en-GB" sz="3200" spc="-1" strike="noStrike">
              <a:latin typeface="Bitstream Vera Sans"/>
            </a:endParaRPr>
          </a:p>
        </p:txBody>
      </p:sp>
      <p:sp>
        <p:nvSpPr>
          <p:cNvPr id="517" name="TextShape 2"/>
          <p:cNvSpPr txBox="1"/>
          <p:nvPr/>
        </p:nvSpPr>
        <p:spPr>
          <a:xfrm>
            <a:off x="432000" y="914400"/>
            <a:ext cx="9071640" cy="575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0" lang="en-GB" sz="2400" spc="-1" strike="noStrike">
                <a:latin typeface="Bitstream Vera Sans"/>
              </a:rPr>
              <a:t>  </a:t>
            </a:r>
            <a:endParaRPr b="0" lang="en-GB" sz="2400" spc="-1" strike="noStrike">
              <a:latin typeface="Bitstream Vera Sans"/>
            </a:endParaRPr>
          </a:p>
        </p:txBody>
      </p:sp>
      <p:grpSp>
        <p:nvGrpSpPr>
          <p:cNvPr id="518" name="Group 3"/>
          <p:cNvGrpSpPr/>
          <p:nvPr/>
        </p:nvGrpSpPr>
        <p:grpSpPr>
          <a:xfrm>
            <a:off x="-497880" y="1587600"/>
            <a:ext cx="9267120" cy="5449680"/>
            <a:chOff x="-497880" y="1587600"/>
            <a:chExt cx="9267120" cy="5449680"/>
          </a:xfrm>
        </p:grpSpPr>
        <p:pic>
          <p:nvPicPr>
            <p:cNvPr id="519" name="Picture 6" descr=""/>
            <p:cNvPicPr/>
            <p:nvPr/>
          </p:nvPicPr>
          <p:blipFill>
            <a:blip r:embed="rId1"/>
            <a:stretch/>
          </p:blipFill>
          <p:spPr>
            <a:xfrm>
              <a:off x="-497880" y="1587600"/>
              <a:ext cx="9267120" cy="5449320"/>
            </a:xfrm>
            <a:prstGeom prst="rect">
              <a:avLst/>
            </a:prstGeom>
            <a:ln>
              <a:noFill/>
            </a:ln>
          </p:spPr>
        </p:pic>
        <p:sp>
          <p:nvSpPr>
            <p:cNvPr id="520" name="TextShape 4"/>
            <p:cNvSpPr txBox="1"/>
            <p:nvPr/>
          </p:nvSpPr>
          <p:spPr>
            <a:xfrm>
              <a:off x="-497880" y="1587600"/>
              <a:ext cx="9267120" cy="5449680"/>
            </a:xfrm>
            <a:prstGeom prst="rect">
              <a:avLst/>
            </a:prstGeom>
            <a:noFill/>
            <a:ln>
              <a:noFill/>
            </a:ln>
          </p:spPr>
        </p:sp>
      </p:grpSp>
      <p:sp>
        <p:nvSpPr>
          <p:cNvPr id="521" name="TextShape 5"/>
          <p:cNvSpPr txBox="1"/>
          <p:nvPr/>
        </p:nvSpPr>
        <p:spPr>
          <a:xfrm>
            <a:off x="8686080" y="5060880"/>
            <a:ext cx="1621800" cy="500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2200" spc="-1" strike="noStrike">
                <a:solidFill>
                  <a:srgbClr val="0000ff"/>
                </a:solidFill>
                <a:latin typeface="Bitstream Vera Sans"/>
              </a:rPr>
              <a:t>κουάρκ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522" name="TextShape 6"/>
          <p:cNvSpPr txBox="1"/>
          <p:nvPr/>
        </p:nvSpPr>
        <p:spPr>
          <a:xfrm>
            <a:off x="8434440" y="5790600"/>
            <a:ext cx="1917000" cy="500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2200" spc="-1" strike="noStrike">
                <a:solidFill>
                  <a:srgbClr val="ff0000"/>
                </a:solidFill>
                <a:latin typeface="Bitstream Vera Sans"/>
              </a:rPr>
              <a:t>λεπτόνια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523" name="CustomShape 7"/>
          <p:cNvSpPr/>
          <p:nvPr/>
        </p:nvSpPr>
        <p:spPr>
          <a:xfrm>
            <a:off x="6256800" y="4800600"/>
            <a:ext cx="3765600" cy="842400"/>
          </a:xfrm>
          <a:prstGeom prst="rect">
            <a:avLst/>
          </a:prstGeom>
          <a:noFill/>
          <a:ln w="36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4" name="CustomShape 8"/>
          <p:cNvSpPr/>
          <p:nvPr/>
        </p:nvSpPr>
        <p:spPr>
          <a:xfrm>
            <a:off x="6256800" y="5700600"/>
            <a:ext cx="3751200" cy="842400"/>
          </a:xfrm>
          <a:prstGeom prst="rect">
            <a:avLst/>
          </a:pr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TextShape 1"/>
          <p:cNvSpPr txBox="1"/>
          <p:nvPr/>
        </p:nvSpPr>
        <p:spPr>
          <a:xfrm>
            <a:off x="1511640" y="4283640"/>
            <a:ext cx="7056000" cy="1932480"/>
          </a:xfrm>
          <a:prstGeom prst="rect">
            <a:avLst/>
          </a:prstGeom>
          <a:noFill/>
          <a:ln>
            <a:noFill/>
          </a:ln>
        </p:spPr>
        <p:txBody>
          <a:bodyPr lIns="90360" rIns="90360" tIns="44280" bIns="44280"/>
          <a:p>
            <a:pPr algn="ctr">
              <a:spcBef>
                <a:spcPts val="59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50" spc="-1" strike="noStrike">
                <a:latin typeface="Bitstream Vera Sans"/>
              </a:rPr>
              <a:t> </a:t>
            </a:r>
            <a:endParaRPr b="0" lang="en-GB" sz="2650" spc="-1" strike="noStrike">
              <a:latin typeface="Bitstream Vera Sans"/>
            </a:endParaRPr>
          </a:p>
        </p:txBody>
      </p:sp>
      <p:sp>
        <p:nvSpPr>
          <p:cNvPr id="526" name="TextShape 2"/>
          <p:cNvSpPr txBox="1"/>
          <p:nvPr/>
        </p:nvSpPr>
        <p:spPr>
          <a:xfrm>
            <a:off x="755640" y="2519280"/>
            <a:ext cx="8568000" cy="1260360"/>
          </a:xfrm>
          <a:prstGeom prst="rect">
            <a:avLst/>
          </a:prstGeom>
          <a:noFill/>
          <a:ln w="54720">
            <a:noFill/>
          </a:ln>
        </p:spPr>
        <p:txBody>
          <a:bodyPr lIns="90360" rIns="90360" tIns="44280" bIns="44280" anchor="ctr"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solidFill>
                  <a:srgbClr val="0002d1"/>
                </a:solidFill>
                <a:latin typeface="Bitstream Vera Sans"/>
              </a:rPr>
              <a:t> 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527" name="CustomShape 3"/>
          <p:cNvSpPr/>
          <p:nvPr/>
        </p:nvSpPr>
        <p:spPr>
          <a:xfrm>
            <a:off x="2267640" y="1595880"/>
            <a:ext cx="2435760" cy="4228200"/>
          </a:xfrm>
          <a:custGeom>
            <a:avLst/>
            <a:gdLst/>
            <a:ahLst/>
            <a:rect l="l" t="t" r="r" b="b"/>
            <a:pathLst>
              <a:path w="1392" h="2416">
                <a:moveTo>
                  <a:pt x="0" y="2400"/>
                </a:moveTo>
                <a:cubicBezTo>
                  <a:pt x="104" y="2408"/>
                  <a:pt x="208" y="2416"/>
                  <a:pt x="288" y="2400"/>
                </a:cubicBezTo>
                <a:cubicBezTo>
                  <a:pt x="368" y="2384"/>
                  <a:pt x="424" y="2384"/>
                  <a:pt x="480" y="2304"/>
                </a:cubicBezTo>
                <a:cubicBezTo>
                  <a:pt x="536" y="2224"/>
                  <a:pt x="576" y="2088"/>
                  <a:pt x="624" y="1920"/>
                </a:cubicBezTo>
                <a:cubicBezTo>
                  <a:pt x="672" y="1752"/>
                  <a:pt x="704" y="1504"/>
                  <a:pt x="768" y="1296"/>
                </a:cubicBezTo>
                <a:cubicBezTo>
                  <a:pt x="832" y="1088"/>
                  <a:pt x="928" y="824"/>
                  <a:pt x="1008" y="672"/>
                </a:cubicBezTo>
                <a:cubicBezTo>
                  <a:pt x="1088" y="520"/>
                  <a:pt x="1184" y="496"/>
                  <a:pt x="1248" y="384"/>
                </a:cubicBezTo>
                <a:cubicBezTo>
                  <a:pt x="1312" y="272"/>
                  <a:pt x="1368" y="64"/>
                  <a:pt x="1392" y="0"/>
                </a:cubicBezTo>
              </a:path>
            </a:pathLst>
          </a:custGeom>
          <a:noFill/>
          <a:ln w="28440">
            <a:solidFill>
              <a:srgbClr val="0505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8" name="Line 4"/>
          <p:cNvSpPr/>
          <p:nvPr/>
        </p:nvSpPr>
        <p:spPr>
          <a:xfrm>
            <a:off x="1511640" y="1175760"/>
            <a:ext cx="0" cy="5124240"/>
          </a:xfrm>
          <a:prstGeom prst="line">
            <a:avLst/>
          </a:prstGeom>
          <a:ln w="28440">
            <a:solidFill>
              <a:srgbClr val="0505ff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9" name="Line 5"/>
          <p:cNvSpPr/>
          <p:nvPr/>
        </p:nvSpPr>
        <p:spPr>
          <a:xfrm>
            <a:off x="1427760" y="5879880"/>
            <a:ext cx="4116240" cy="0"/>
          </a:xfrm>
          <a:prstGeom prst="line">
            <a:avLst/>
          </a:prstGeom>
          <a:ln w="28440">
            <a:solidFill>
              <a:srgbClr val="0505ff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0" name="Line 6"/>
          <p:cNvSpPr/>
          <p:nvPr/>
        </p:nvSpPr>
        <p:spPr>
          <a:xfrm>
            <a:off x="1512000" y="5375880"/>
            <a:ext cx="3528000" cy="0"/>
          </a:xfrm>
          <a:prstGeom prst="line">
            <a:avLst/>
          </a:prstGeom>
          <a:ln w="9360">
            <a:solidFill>
              <a:srgbClr val="0505ff"/>
            </a:solidFill>
            <a:custDash>
              <a:ds d="400000" sp="300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1" name="Line 7"/>
          <p:cNvSpPr/>
          <p:nvPr/>
        </p:nvSpPr>
        <p:spPr>
          <a:xfrm>
            <a:off x="1512000" y="4871880"/>
            <a:ext cx="3528000" cy="0"/>
          </a:xfrm>
          <a:prstGeom prst="line">
            <a:avLst/>
          </a:prstGeom>
          <a:ln w="9360">
            <a:solidFill>
              <a:srgbClr val="0505ff"/>
            </a:solidFill>
            <a:custDash>
              <a:ds d="400000" sp="300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2" name="Line 8"/>
          <p:cNvSpPr/>
          <p:nvPr/>
        </p:nvSpPr>
        <p:spPr>
          <a:xfrm>
            <a:off x="1512000" y="4367880"/>
            <a:ext cx="3528000" cy="0"/>
          </a:xfrm>
          <a:prstGeom prst="line">
            <a:avLst/>
          </a:prstGeom>
          <a:ln w="9360">
            <a:solidFill>
              <a:srgbClr val="0505ff"/>
            </a:solidFill>
            <a:custDash>
              <a:ds d="400000" sp="300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3" name="Line 9"/>
          <p:cNvSpPr/>
          <p:nvPr/>
        </p:nvSpPr>
        <p:spPr>
          <a:xfrm>
            <a:off x="1512000" y="3863880"/>
            <a:ext cx="3528000" cy="0"/>
          </a:xfrm>
          <a:prstGeom prst="line">
            <a:avLst/>
          </a:prstGeom>
          <a:ln w="9360">
            <a:solidFill>
              <a:srgbClr val="0505ff"/>
            </a:solidFill>
            <a:custDash>
              <a:ds d="400000" sp="300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4" name="Line 10"/>
          <p:cNvSpPr/>
          <p:nvPr/>
        </p:nvSpPr>
        <p:spPr>
          <a:xfrm>
            <a:off x="1512000" y="3359880"/>
            <a:ext cx="3528000" cy="0"/>
          </a:xfrm>
          <a:prstGeom prst="line">
            <a:avLst/>
          </a:prstGeom>
          <a:ln w="9360">
            <a:solidFill>
              <a:srgbClr val="0505ff"/>
            </a:solidFill>
            <a:custDash>
              <a:ds d="400000" sp="300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5" name="Line 11"/>
          <p:cNvSpPr/>
          <p:nvPr/>
        </p:nvSpPr>
        <p:spPr>
          <a:xfrm>
            <a:off x="1512000" y="2855880"/>
            <a:ext cx="3528000" cy="0"/>
          </a:xfrm>
          <a:prstGeom prst="line">
            <a:avLst/>
          </a:prstGeom>
          <a:ln w="9360">
            <a:solidFill>
              <a:srgbClr val="0505ff"/>
            </a:solidFill>
            <a:custDash>
              <a:ds d="400000" sp="300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6" name="Line 12"/>
          <p:cNvSpPr/>
          <p:nvPr/>
        </p:nvSpPr>
        <p:spPr>
          <a:xfrm>
            <a:off x="1512000" y="2351880"/>
            <a:ext cx="3528000" cy="0"/>
          </a:xfrm>
          <a:prstGeom prst="line">
            <a:avLst/>
          </a:prstGeom>
          <a:ln w="9360">
            <a:solidFill>
              <a:srgbClr val="0505ff"/>
            </a:solidFill>
            <a:custDash>
              <a:ds d="400000" sp="300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7" name="Line 13"/>
          <p:cNvSpPr/>
          <p:nvPr/>
        </p:nvSpPr>
        <p:spPr>
          <a:xfrm>
            <a:off x="1512000" y="1847880"/>
            <a:ext cx="3528000" cy="0"/>
          </a:xfrm>
          <a:prstGeom prst="line">
            <a:avLst/>
          </a:prstGeom>
          <a:ln w="9360">
            <a:solidFill>
              <a:srgbClr val="0505ff"/>
            </a:solidFill>
            <a:custDash>
              <a:ds d="400000" sp="300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8" name="Line 14"/>
          <p:cNvSpPr/>
          <p:nvPr/>
        </p:nvSpPr>
        <p:spPr>
          <a:xfrm flipV="1">
            <a:off x="2015640" y="1847880"/>
            <a:ext cx="0" cy="4032000"/>
          </a:xfrm>
          <a:prstGeom prst="line">
            <a:avLst/>
          </a:prstGeom>
          <a:ln w="9360">
            <a:solidFill>
              <a:srgbClr val="0505ff"/>
            </a:solidFill>
            <a:custDash>
              <a:ds d="400000" sp="300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9" name="Line 15"/>
          <p:cNvSpPr/>
          <p:nvPr/>
        </p:nvSpPr>
        <p:spPr>
          <a:xfrm flipV="1">
            <a:off x="2519640" y="1847880"/>
            <a:ext cx="0" cy="4032000"/>
          </a:xfrm>
          <a:prstGeom prst="line">
            <a:avLst/>
          </a:prstGeom>
          <a:ln w="9360">
            <a:solidFill>
              <a:srgbClr val="0505ff"/>
            </a:solidFill>
            <a:custDash>
              <a:ds d="400000" sp="300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40" name="Line 16"/>
          <p:cNvSpPr/>
          <p:nvPr/>
        </p:nvSpPr>
        <p:spPr>
          <a:xfrm flipV="1">
            <a:off x="3023640" y="1847880"/>
            <a:ext cx="0" cy="4032000"/>
          </a:xfrm>
          <a:prstGeom prst="line">
            <a:avLst/>
          </a:prstGeom>
          <a:ln w="9360">
            <a:solidFill>
              <a:srgbClr val="0505ff"/>
            </a:solidFill>
            <a:custDash>
              <a:ds d="400000" sp="300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41" name="Line 17"/>
          <p:cNvSpPr/>
          <p:nvPr/>
        </p:nvSpPr>
        <p:spPr>
          <a:xfrm flipV="1">
            <a:off x="3527640" y="1847880"/>
            <a:ext cx="0" cy="4032000"/>
          </a:xfrm>
          <a:prstGeom prst="line">
            <a:avLst/>
          </a:prstGeom>
          <a:ln w="9360">
            <a:solidFill>
              <a:srgbClr val="0505ff"/>
            </a:solidFill>
            <a:custDash>
              <a:ds d="400000" sp="300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42" name="Line 18"/>
          <p:cNvSpPr/>
          <p:nvPr/>
        </p:nvSpPr>
        <p:spPr>
          <a:xfrm flipV="1">
            <a:off x="4031640" y="1847880"/>
            <a:ext cx="0" cy="4032000"/>
          </a:xfrm>
          <a:prstGeom prst="line">
            <a:avLst/>
          </a:prstGeom>
          <a:ln w="9360">
            <a:solidFill>
              <a:srgbClr val="0505ff"/>
            </a:solidFill>
            <a:custDash>
              <a:ds d="400000" sp="300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43" name="Line 19"/>
          <p:cNvSpPr/>
          <p:nvPr/>
        </p:nvSpPr>
        <p:spPr>
          <a:xfrm flipV="1">
            <a:off x="4535640" y="1847880"/>
            <a:ext cx="0" cy="4032000"/>
          </a:xfrm>
          <a:prstGeom prst="line">
            <a:avLst/>
          </a:prstGeom>
          <a:ln w="9360">
            <a:solidFill>
              <a:srgbClr val="0505ff"/>
            </a:solidFill>
            <a:custDash>
              <a:ds d="400000" sp="300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44" name="Line 20"/>
          <p:cNvSpPr/>
          <p:nvPr/>
        </p:nvSpPr>
        <p:spPr>
          <a:xfrm flipV="1">
            <a:off x="5039640" y="1847880"/>
            <a:ext cx="0" cy="4032000"/>
          </a:xfrm>
          <a:prstGeom prst="line">
            <a:avLst/>
          </a:prstGeom>
          <a:ln w="9360">
            <a:solidFill>
              <a:srgbClr val="0505ff"/>
            </a:solidFill>
            <a:custDash>
              <a:ds d="400000" sp="300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45" name="CustomShape 21"/>
          <p:cNvSpPr/>
          <p:nvPr/>
        </p:nvSpPr>
        <p:spPr>
          <a:xfrm>
            <a:off x="854280" y="5711760"/>
            <a:ext cx="58896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-30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46" name="CustomShape 22"/>
          <p:cNvSpPr/>
          <p:nvPr/>
        </p:nvSpPr>
        <p:spPr>
          <a:xfrm>
            <a:off x="882360" y="5207760"/>
            <a:ext cx="58896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-20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47" name="CustomShape 23"/>
          <p:cNvSpPr/>
          <p:nvPr/>
        </p:nvSpPr>
        <p:spPr>
          <a:xfrm>
            <a:off x="882360" y="4703760"/>
            <a:ext cx="58896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-10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48" name="CustomShape 24"/>
          <p:cNvSpPr/>
          <p:nvPr/>
        </p:nvSpPr>
        <p:spPr>
          <a:xfrm>
            <a:off x="856440" y="4199760"/>
            <a:ext cx="28908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49" name="CustomShape 25"/>
          <p:cNvSpPr/>
          <p:nvPr/>
        </p:nvSpPr>
        <p:spPr>
          <a:xfrm>
            <a:off x="875520" y="3695760"/>
            <a:ext cx="5252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10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50" name="CustomShape 26"/>
          <p:cNvSpPr/>
          <p:nvPr/>
        </p:nvSpPr>
        <p:spPr>
          <a:xfrm>
            <a:off x="875520" y="3191760"/>
            <a:ext cx="5252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20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51" name="CustomShape 27"/>
          <p:cNvSpPr/>
          <p:nvPr/>
        </p:nvSpPr>
        <p:spPr>
          <a:xfrm>
            <a:off x="875520" y="2687760"/>
            <a:ext cx="5252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30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52" name="CustomShape 28"/>
          <p:cNvSpPr/>
          <p:nvPr/>
        </p:nvSpPr>
        <p:spPr>
          <a:xfrm>
            <a:off x="875520" y="2183760"/>
            <a:ext cx="5252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40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53" name="CustomShape 29"/>
          <p:cNvSpPr/>
          <p:nvPr/>
        </p:nvSpPr>
        <p:spPr>
          <a:xfrm>
            <a:off x="899640" y="1679760"/>
            <a:ext cx="5252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50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54" name="CustomShape 30"/>
          <p:cNvSpPr/>
          <p:nvPr/>
        </p:nvSpPr>
        <p:spPr>
          <a:xfrm>
            <a:off x="1778040" y="5879880"/>
            <a:ext cx="58896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-30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55" name="CustomShape 31"/>
          <p:cNvSpPr/>
          <p:nvPr/>
        </p:nvSpPr>
        <p:spPr>
          <a:xfrm>
            <a:off x="2282040" y="5879880"/>
            <a:ext cx="58896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-20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56" name="CustomShape 32"/>
          <p:cNvSpPr/>
          <p:nvPr/>
        </p:nvSpPr>
        <p:spPr>
          <a:xfrm>
            <a:off x="2807280" y="5879880"/>
            <a:ext cx="58896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-10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57" name="CustomShape 33"/>
          <p:cNvSpPr/>
          <p:nvPr/>
        </p:nvSpPr>
        <p:spPr>
          <a:xfrm>
            <a:off x="3376440" y="5879880"/>
            <a:ext cx="28908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58" name="CustomShape 34"/>
          <p:cNvSpPr/>
          <p:nvPr/>
        </p:nvSpPr>
        <p:spPr>
          <a:xfrm>
            <a:off x="3731400" y="5879880"/>
            <a:ext cx="5252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10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59" name="CustomShape 35"/>
          <p:cNvSpPr/>
          <p:nvPr/>
        </p:nvSpPr>
        <p:spPr>
          <a:xfrm>
            <a:off x="4235400" y="5879880"/>
            <a:ext cx="5252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20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60" name="CustomShape 36"/>
          <p:cNvSpPr/>
          <p:nvPr/>
        </p:nvSpPr>
        <p:spPr>
          <a:xfrm>
            <a:off x="4739400" y="5879880"/>
            <a:ext cx="5252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30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61" name="CustomShape 37"/>
          <p:cNvSpPr/>
          <p:nvPr/>
        </p:nvSpPr>
        <p:spPr>
          <a:xfrm>
            <a:off x="3669120" y="6215760"/>
            <a:ext cx="109980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0f07"/>
                </a:solidFill>
                <a:latin typeface="Comic Sans MS"/>
              </a:rPr>
              <a:t>Size (m)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562" name="CustomShape 38"/>
          <p:cNvSpPr/>
          <p:nvPr/>
        </p:nvSpPr>
        <p:spPr>
          <a:xfrm rot="16200000">
            <a:off x="-6840" y="2340000"/>
            <a:ext cx="124308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0f07"/>
                </a:solidFill>
                <a:latin typeface="Comic Sans MS"/>
              </a:rPr>
              <a:t>Mass (kg)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563" name="CustomShape 39"/>
          <p:cNvSpPr/>
          <p:nvPr/>
        </p:nvSpPr>
        <p:spPr>
          <a:xfrm>
            <a:off x="4451400" y="1764000"/>
            <a:ext cx="168480" cy="167760"/>
          </a:xfrm>
          <a:custGeom>
            <a:avLst/>
            <a:gdLst/>
            <a:ahLst/>
            <a:rect l="0" t="0" r="r" b="b"/>
            <a:pathLst>
              <a:path w="470" h="468">
                <a:moveTo>
                  <a:pt x="116" y="0"/>
                </a:moveTo>
                <a:lnTo>
                  <a:pt x="352" y="0"/>
                </a:lnTo>
                <a:lnTo>
                  <a:pt x="352" y="116"/>
                </a:lnTo>
                <a:lnTo>
                  <a:pt x="469" y="116"/>
                </a:lnTo>
                <a:lnTo>
                  <a:pt x="469" y="350"/>
                </a:lnTo>
                <a:lnTo>
                  <a:pt x="352" y="350"/>
                </a:lnTo>
                <a:lnTo>
                  <a:pt x="352" y="467"/>
                </a:lnTo>
                <a:lnTo>
                  <a:pt x="116" y="467"/>
                </a:lnTo>
                <a:lnTo>
                  <a:pt x="116" y="350"/>
                </a:lnTo>
                <a:lnTo>
                  <a:pt x="0" y="350"/>
                </a:lnTo>
                <a:lnTo>
                  <a:pt x="0" y="116"/>
                </a:lnTo>
                <a:lnTo>
                  <a:pt x="116" y="116"/>
                </a:lnTo>
                <a:lnTo>
                  <a:pt x="116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4" name="CustomShape 40"/>
          <p:cNvSpPr/>
          <p:nvPr/>
        </p:nvSpPr>
        <p:spPr>
          <a:xfrm>
            <a:off x="4367880" y="1931400"/>
            <a:ext cx="168120" cy="168480"/>
          </a:xfrm>
          <a:custGeom>
            <a:avLst/>
            <a:gdLst/>
            <a:ahLst/>
            <a:rect l="0" t="0" r="r" b="b"/>
            <a:pathLst>
              <a:path w="469" h="469">
                <a:moveTo>
                  <a:pt x="116" y="0"/>
                </a:moveTo>
                <a:lnTo>
                  <a:pt x="351" y="0"/>
                </a:lnTo>
                <a:lnTo>
                  <a:pt x="351" y="116"/>
                </a:lnTo>
                <a:lnTo>
                  <a:pt x="468" y="116"/>
                </a:lnTo>
                <a:lnTo>
                  <a:pt x="468" y="352"/>
                </a:lnTo>
                <a:lnTo>
                  <a:pt x="351" y="352"/>
                </a:lnTo>
                <a:lnTo>
                  <a:pt x="351" y="468"/>
                </a:lnTo>
                <a:lnTo>
                  <a:pt x="116" y="468"/>
                </a:lnTo>
                <a:lnTo>
                  <a:pt x="116" y="352"/>
                </a:lnTo>
                <a:lnTo>
                  <a:pt x="0" y="352"/>
                </a:lnTo>
                <a:lnTo>
                  <a:pt x="0" y="116"/>
                </a:lnTo>
                <a:lnTo>
                  <a:pt x="116" y="116"/>
                </a:lnTo>
                <a:lnTo>
                  <a:pt x="116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5" name="CustomShape 41"/>
          <p:cNvSpPr/>
          <p:nvPr/>
        </p:nvSpPr>
        <p:spPr>
          <a:xfrm>
            <a:off x="4367880" y="2183400"/>
            <a:ext cx="168120" cy="168480"/>
          </a:xfrm>
          <a:custGeom>
            <a:avLst/>
            <a:gdLst/>
            <a:ahLst/>
            <a:rect l="0" t="0" r="r" b="b"/>
            <a:pathLst>
              <a:path w="469" h="469">
                <a:moveTo>
                  <a:pt x="116" y="0"/>
                </a:moveTo>
                <a:lnTo>
                  <a:pt x="351" y="0"/>
                </a:lnTo>
                <a:lnTo>
                  <a:pt x="351" y="116"/>
                </a:lnTo>
                <a:lnTo>
                  <a:pt x="468" y="116"/>
                </a:lnTo>
                <a:lnTo>
                  <a:pt x="468" y="352"/>
                </a:lnTo>
                <a:lnTo>
                  <a:pt x="351" y="352"/>
                </a:lnTo>
                <a:lnTo>
                  <a:pt x="351" y="468"/>
                </a:lnTo>
                <a:lnTo>
                  <a:pt x="116" y="468"/>
                </a:lnTo>
                <a:lnTo>
                  <a:pt x="116" y="352"/>
                </a:lnTo>
                <a:lnTo>
                  <a:pt x="0" y="352"/>
                </a:lnTo>
                <a:lnTo>
                  <a:pt x="0" y="116"/>
                </a:lnTo>
                <a:lnTo>
                  <a:pt x="116" y="116"/>
                </a:lnTo>
                <a:lnTo>
                  <a:pt x="116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6" name="CustomShape 42"/>
          <p:cNvSpPr/>
          <p:nvPr/>
        </p:nvSpPr>
        <p:spPr>
          <a:xfrm>
            <a:off x="4199400" y="2435400"/>
            <a:ext cx="168480" cy="168480"/>
          </a:xfrm>
          <a:custGeom>
            <a:avLst/>
            <a:gdLst/>
            <a:ahLst/>
            <a:rect l="0" t="0" r="r" b="b"/>
            <a:pathLst>
              <a:path w="470" h="470">
                <a:moveTo>
                  <a:pt x="117" y="0"/>
                </a:moveTo>
                <a:lnTo>
                  <a:pt x="351" y="0"/>
                </a:lnTo>
                <a:lnTo>
                  <a:pt x="351" y="117"/>
                </a:lnTo>
                <a:lnTo>
                  <a:pt x="469" y="117"/>
                </a:lnTo>
                <a:lnTo>
                  <a:pt x="469" y="351"/>
                </a:lnTo>
                <a:lnTo>
                  <a:pt x="351" y="351"/>
                </a:lnTo>
                <a:lnTo>
                  <a:pt x="351" y="469"/>
                </a:lnTo>
                <a:lnTo>
                  <a:pt x="117" y="469"/>
                </a:lnTo>
                <a:lnTo>
                  <a:pt x="117" y="351"/>
                </a:lnTo>
                <a:lnTo>
                  <a:pt x="0" y="351"/>
                </a:lnTo>
                <a:lnTo>
                  <a:pt x="0" y="117"/>
                </a:lnTo>
                <a:lnTo>
                  <a:pt x="117" y="117"/>
                </a:lnTo>
                <a:lnTo>
                  <a:pt x="117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7" name="CustomShape 43"/>
          <p:cNvSpPr/>
          <p:nvPr/>
        </p:nvSpPr>
        <p:spPr>
          <a:xfrm>
            <a:off x="3947400" y="2687400"/>
            <a:ext cx="168480" cy="168480"/>
          </a:xfrm>
          <a:custGeom>
            <a:avLst/>
            <a:gdLst/>
            <a:ahLst/>
            <a:rect l="0" t="0" r="r" b="b"/>
            <a:pathLst>
              <a:path w="470" h="470">
                <a:moveTo>
                  <a:pt x="117" y="0"/>
                </a:moveTo>
                <a:lnTo>
                  <a:pt x="351" y="0"/>
                </a:lnTo>
                <a:lnTo>
                  <a:pt x="351" y="117"/>
                </a:lnTo>
                <a:lnTo>
                  <a:pt x="469" y="117"/>
                </a:lnTo>
                <a:lnTo>
                  <a:pt x="469" y="351"/>
                </a:lnTo>
                <a:lnTo>
                  <a:pt x="351" y="351"/>
                </a:lnTo>
                <a:lnTo>
                  <a:pt x="351" y="469"/>
                </a:lnTo>
                <a:lnTo>
                  <a:pt x="117" y="469"/>
                </a:lnTo>
                <a:lnTo>
                  <a:pt x="117" y="351"/>
                </a:lnTo>
                <a:lnTo>
                  <a:pt x="0" y="351"/>
                </a:lnTo>
                <a:lnTo>
                  <a:pt x="0" y="117"/>
                </a:lnTo>
                <a:lnTo>
                  <a:pt x="117" y="117"/>
                </a:lnTo>
                <a:lnTo>
                  <a:pt x="117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8" name="CustomShape 44"/>
          <p:cNvSpPr/>
          <p:nvPr/>
        </p:nvSpPr>
        <p:spPr>
          <a:xfrm>
            <a:off x="3864240" y="2939400"/>
            <a:ext cx="167760" cy="168480"/>
          </a:xfrm>
          <a:custGeom>
            <a:avLst/>
            <a:gdLst/>
            <a:ahLst/>
            <a:rect l="0" t="0" r="r" b="b"/>
            <a:pathLst>
              <a:path w="468" h="470">
                <a:moveTo>
                  <a:pt x="116" y="0"/>
                </a:moveTo>
                <a:lnTo>
                  <a:pt x="350" y="0"/>
                </a:lnTo>
                <a:lnTo>
                  <a:pt x="350" y="116"/>
                </a:lnTo>
                <a:lnTo>
                  <a:pt x="467" y="116"/>
                </a:lnTo>
                <a:lnTo>
                  <a:pt x="467" y="352"/>
                </a:lnTo>
                <a:lnTo>
                  <a:pt x="350" y="352"/>
                </a:lnTo>
                <a:lnTo>
                  <a:pt x="350" y="469"/>
                </a:lnTo>
                <a:lnTo>
                  <a:pt x="116" y="469"/>
                </a:lnTo>
                <a:lnTo>
                  <a:pt x="116" y="352"/>
                </a:lnTo>
                <a:lnTo>
                  <a:pt x="0" y="352"/>
                </a:lnTo>
                <a:lnTo>
                  <a:pt x="0" y="116"/>
                </a:lnTo>
                <a:lnTo>
                  <a:pt x="116" y="116"/>
                </a:lnTo>
                <a:lnTo>
                  <a:pt x="116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9" name="CustomShape 45"/>
          <p:cNvSpPr/>
          <p:nvPr/>
        </p:nvSpPr>
        <p:spPr>
          <a:xfrm>
            <a:off x="3780000" y="3107880"/>
            <a:ext cx="167760" cy="168120"/>
          </a:xfrm>
          <a:custGeom>
            <a:avLst/>
            <a:gdLst/>
            <a:ahLst/>
            <a:rect l="0" t="0" r="r" b="b"/>
            <a:pathLst>
              <a:path w="468" h="469">
                <a:moveTo>
                  <a:pt x="116" y="0"/>
                </a:moveTo>
                <a:lnTo>
                  <a:pt x="350" y="0"/>
                </a:lnTo>
                <a:lnTo>
                  <a:pt x="350" y="116"/>
                </a:lnTo>
                <a:lnTo>
                  <a:pt x="467" y="116"/>
                </a:lnTo>
                <a:lnTo>
                  <a:pt x="467" y="351"/>
                </a:lnTo>
                <a:lnTo>
                  <a:pt x="350" y="351"/>
                </a:lnTo>
                <a:lnTo>
                  <a:pt x="350" y="468"/>
                </a:lnTo>
                <a:lnTo>
                  <a:pt x="116" y="468"/>
                </a:lnTo>
                <a:lnTo>
                  <a:pt x="116" y="351"/>
                </a:lnTo>
                <a:lnTo>
                  <a:pt x="0" y="351"/>
                </a:lnTo>
                <a:lnTo>
                  <a:pt x="0" y="116"/>
                </a:lnTo>
                <a:lnTo>
                  <a:pt x="116" y="116"/>
                </a:lnTo>
                <a:lnTo>
                  <a:pt x="116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0" name="CustomShape 46"/>
          <p:cNvSpPr/>
          <p:nvPr/>
        </p:nvSpPr>
        <p:spPr>
          <a:xfrm>
            <a:off x="3695400" y="3275640"/>
            <a:ext cx="168480" cy="168120"/>
          </a:xfrm>
          <a:custGeom>
            <a:avLst/>
            <a:gdLst/>
            <a:ahLst/>
            <a:rect l="0" t="0" r="r" b="b"/>
            <a:pathLst>
              <a:path w="469" h="469">
                <a:moveTo>
                  <a:pt x="116" y="0"/>
                </a:moveTo>
                <a:lnTo>
                  <a:pt x="352" y="0"/>
                </a:lnTo>
                <a:lnTo>
                  <a:pt x="352" y="116"/>
                </a:lnTo>
                <a:lnTo>
                  <a:pt x="468" y="116"/>
                </a:lnTo>
                <a:lnTo>
                  <a:pt x="468" y="351"/>
                </a:lnTo>
                <a:lnTo>
                  <a:pt x="352" y="351"/>
                </a:lnTo>
                <a:lnTo>
                  <a:pt x="352" y="468"/>
                </a:lnTo>
                <a:lnTo>
                  <a:pt x="116" y="468"/>
                </a:lnTo>
                <a:lnTo>
                  <a:pt x="116" y="351"/>
                </a:lnTo>
                <a:lnTo>
                  <a:pt x="0" y="351"/>
                </a:lnTo>
                <a:lnTo>
                  <a:pt x="0" y="116"/>
                </a:lnTo>
                <a:lnTo>
                  <a:pt x="116" y="116"/>
                </a:lnTo>
                <a:lnTo>
                  <a:pt x="116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1" name="CustomShape 47"/>
          <p:cNvSpPr/>
          <p:nvPr/>
        </p:nvSpPr>
        <p:spPr>
          <a:xfrm>
            <a:off x="3611880" y="3527640"/>
            <a:ext cx="168120" cy="168120"/>
          </a:xfrm>
          <a:custGeom>
            <a:avLst/>
            <a:gdLst/>
            <a:ahLst/>
            <a:rect l="0" t="0" r="r" b="b"/>
            <a:pathLst>
              <a:path w="469" h="469">
                <a:moveTo>
                  <a:pt x="116" y="0"/>
                </a:moveTo>
                <a:lnTo>
                  <a:pt x="351" y="0"/>
                </a:lnTo>
                <a:lnTo>
                  <a:pt x="351" y="116"/>
                </a:lnTo>
                <a:lnTo>
                  <a:pt x="468" y="116"/>
                </a:lnTo>
                <a:lnTo>
                  <a:pt x="468" y="351"/>
                </a:lnTo>
                <a:lnTo>
                  <a:pt x="351" y="351"/>
                </a:lnTo>
                <a:lnTo>
                  <a:pt x="351" y="468"/>
                </a:lnTo>
                <a:lnTo>
                  <a:pt x="116" y="468"/>
                </a:lnTo>
                <a:lnTo>
                  <a:pt x="116" y="351"/>
                </a:lnTo>
                <a:lnTo>
                  <a:pt x="0" y="351"/>
                </a:lnTo>
                <a:lnTo>
                  <a:pt x="0" y="116"/>
                </a:lnTo>
                <a:lnTo>
                  <a:pt x="116" y="116"/>
                </a:lnTo>
                <a:lnTo>
                  <a:pt x="116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2" name="CustomShape 48"/>
          <p:cNvSpPr/>
          <p:nvPr/>
        </p:nvSpPr>
        <p:spPr>
          <a:xfrm>
            <a:off x="3527640" y="3947400"/>
            <a:ext cx="168120" cy="168480"/>
          </a:xfrm>
          <a:custGeom>
            <a:avLst/>
            <a:gdLst/>
            <a:ahLst/>
            <a:rect l="0" t="0" r="r" b="b"/>
            <a:pathLst>
              <a:path w="469" h="469">
                <a:moveTo>
                  <a:pt x="116" y="0"/>
                </a:moveTo>
                <a:lnTo>
                  <a:pt x="351" y="0"/>
                </a:lnTo>
                <a:lnTo>
                  <a:pt x="351" y="116"/>
                </a:lnTo>
                <a:lnTo>
                  <a:pt x="468" y="116"/>
                </a:lnTo>
                <a:lnTo>
                  <a:pt x="468" y="352"/>
                </a:lnTo>
                <a:lnTo>
                  <a:pt x="351" y="352"/>
                </a:lnTo>
                <a:lnTo>
                  <a:pt x="351" y="468"/>
                </a:lnTo>
                <a:lnTo>
                  <a:pt x="116" y="468"/>
                </a:lnTo>
                <a:lnTo>
                  <a:pt x="116" y="352"/>
                </a:lnTo>
                <a:lnTo>
                  <a:pt x="0" y="352"/>
                </a:lnTo>
                <a:lnTo>
                  <a:pt x="0" y="116"/>
                </a:lnTo>
                <a:lnTo>
                  <a:pt x="116" y="116"/>
                </a:lnTo>
                <a:lnTo>
                  <a:pt x="116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3" name="CustomShape 49"/>
          <p:cNvSpPr/>
          <p:nvPr/>
        </p:nvSpPr>
        <p:spPr>
          <a:xfrm>
            <a:off x="3443400" y="4283640"/>
            <a:ext cx="168480" cy="168120"/>
          </a:xfrm>
          <a:custGeom>
            <a:avLst/>
            <a:gdLst/>
            <a:ahLst/>
            <a:rect l="0" t="0" r="r" b="b"/>
            <a:pathLst>
              <a:path w="469" h="469">
                <a:moveTo>
                  <a:pt x="116" y="0"/>
                </a:moveTo>
                <a:lnTo>
                  <a:pt x="352" y="0"/>
                </a:lnTo>
                <a:lnTo>
                  <a:pt x="352" y="116"/>
                </a:lnTo>
                <a:lnTo>
                  <a:pt x="468" y="116"/>
                </a:lnTo>
                <a:lnTo>
                  <a:pt x="468" y="351"/>
                </a:lnTo>
                <a:lnTo>
                  <a:pt x="352" y="351"/>
                </a:lnTo>
                <a:lnTo>
                  <a:pt x="352" y="468"/>
                </a:lnTo>
                <a:lnTo>
                  <a:pt x="116" y="468"/>
                </a:lnTo>
                <a:lnTo>
                  <a:pt x="116" y="351"/>
                </a:lnTo>
                <a:lnTo>
                  <a:pt x="0" y="351"/>
                </a:lnTo>
                <a:lnTo>
                  <a:pt x="0" y="116"/>
                </a:lnTo>
                <a:lnTo>
                  <a:pt x="116" y="116"/>
                </a:lnTo>
                <a:lnTo>
                  <a:pt x="116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4" name="CustomShape 50"/>
          <p:cNvSpPr/>
          <p:nvPr/>
        </p:nvSpPr>
        <p:spPr>
          <a:xfrm>
            <a:off x="3359880" y="4451400"/>
            <a:ext cx="168120" cy="168480"/>
          </a:xfrm>
          <a:custGeom>
            <a:avLst/>
            <a:gdLst/>
            <a:ahLst/>
            <a:rect l="0" t="0" r="r" b="b"/>
            <a:pathLst>
              <a:path w="469" h="469">
                <a:moveTo>
                  <a:pt x="116" y="0"/>
                </a:moveTo>
                <a:lnTo>
                  <a:pt x="351" y="0"/>
                </a:lnTo>
                <a:lnTo>
                  <a:pt x="351" y="116"/>
                </a:lnTo>
                <a:lnTo>
                  <a:pt x="468" y="116"/>
                </a:lnTo>
                <a:lnTo>
                  <a:pt x="468" y="352"/>
                </a:lnTo>
                <a:lnTo>
                  <a:pt x="351" y="352"/>
                </a:lnTo>
                <a:lnTo>
                  <a:pt x="351" y="468"/>
                </a:lnTo>
                <a:lnTo>
                  <a:pt x="116" y="468"/>
                </a:lnTo>
                <a:lnTo>
                  <a:pt x="116" y="352"/>
                </a:lnTo>
                <a:lnTo>
                  <a:pt x="0" y="352"/>
                </a:lnTo>
                <a:lnTo>
                  <a:pt x="0" y="116"/>
                </a:lnTo>
                <a:lnTo>
                  <a:pt x="116" y="116"/>
                </a:lnTo>
                <a:lnTo>
                  <a:pt x="116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5" name="CustomShape 51"/>
          <p:cNvSpPr/>
          <p:nvPr/>
        </p:nvSpPr>
        <p:spPr>
          <a:xfrm>
            <a:off x="3275640" y="5040000"/>
            <a:ext cx="168120" cy="167760"/>
          </a:xfrm>
          <a:custGeom>
            <a:avLst/>
            <a:gdLst/>
            <a:ahLst/>
            <a:rect l="0" t="0" r="r" b="b"/>
            <a:pathLst>
              <a:path w="469" h="468">
                <a:moveTo>
                  <a:pt x="116" y="0"/>
                </a:moveTo>
                <a:lnTo>
                  <a:pt x="351" y="0"/>
                </a:lnTo>
                <a:lnTo>
                  <a:pt x="351" y="116"/>
                </a:lnTo>
                <a:lnTo>
                  <a:pt x="468" y="116"/>
                </a:lnTo>
                <a:lnTo>
                  <a:pt x="468" y="350"/>
                </a:lnTo>
                <a:lnTo>
                  <a:pt x="351" y="350"/>
                </a:lnTo>
                <a:lnTo>
                  <a:pt x="351" y="467"/>
                </a:lnTo>
                <a:lnTo>
                  <a:pt x="116" y="467"/>
                </a:lnTo>
                <a:lnTo>
                  <a:pt x="116" y="350"/>
                </a:lnTo>
                <a:lnTo>
                  <a:pt x="0" y="350"/>
                </a:lnTo>
                <a:lnTo>
                  <a:pt x="0" y="116"/>
                </a:lnTo>
                <a:lnTo>
                  <a:pt x="116" y="116"/>
                </a:lnTo>
                <a:lnTo>
                  <a:pt x="116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6" name="CustomShape 52"/>
          <p:cNvSpPr/>
          <p:nvPr/>
        </p:nvSpPr>
        <p:spPr>
          <a:xfrm>
            <a:off x="3023640" y="5544000"/>
            <a:ext cx="168120" cy="167760"/>
          </a:xfrm>
          <a:custGeom>
            <a:avLst/>
            <a:gdLst/>
            <a:ahLst/>
            <a:rect l="0" t="0" r="r" b="b"/>
            <a:pathLst>
              <a:path w="469" h="468">
                <a:moveTo>
                  <a:pt x="116" y="0"/>
                </a:moveTo>
                <a:lnTo>
                  <a:pt x="351" y="0"/>
                </a:lnTo>
                <a:lnTo>
                  <a:pt x="351" y="116"/>
                </a:lnTo>
                <a:lnTo>
                  <a:pt x="468" y="116"/>
                </a:lnTo>
                <a:lnTo>
                  <a:pt x="468" y="350"/>
                </a:lnTo>
                <a:lnTo>
                  <a:pt x="351" y="350"/>
                </a:lnTo>
                <a:lnTo>
                  <a:pt x="351" y="467"/>
                </a:lnTo>
                <a:lnTo>
                  <a:pt x="116" y="467"/>
                </a:lnTo>
                <a:lnTo>
                  <a:pt x="116" y="350"/>
                </a:lnTo>
                <a:lnTo>
                  <a:pt x="0" y="350"/>
                </a:lnTo>
                <a:lnTo>
                  <a:pt x="0" y="116"/>
                </a:lnTo>
                <a:lnTo>
                  <a:pt x="116" y="116"/>
                </a:lnTo>
                <a:lnTo>
                  <a:pt x="116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7" name="CustomShape 53"/>
          <p:cNvSpPr/>
          <p:nvPr/>
        </p:nvSpPr>
        <p:spPr>
          <a:xfrm>
            <a:off x="2687400" y="5711400"/>
            <a:ext cx="168480" cy="168480"/>
          </a:xfrm>
          <a:custGeom>
            <a:avLst/>
            <a:gdLst/>
            <a:ahLst/>
            <a:rect l="0" t="0" r="r" b="b"/>
            <a:pathLst>
              <a:path w="470" h="470">
                <a:moveTo>
                  <a:pt x="117" y="0"/>
                </a:moveTo>
                <a:lnTo>
                  <a:pt x="351" y="0"/>
                </a:lnTo>
                <a:lnTo>
                  <a:pt x="351" y="117"/>
                </a:lnTo>
                <a:lnTo>
                  <a:pt x="469" y="117"/>
                </a:lnTo>
                <a:lnTo>
                  <a:pt x="469" y="351"/>
                </a:lnTo>
                <a:lnTo>
                  <a:pt x="351" y="351"/>
                </a:lnTo>
                <a:lnTo>
                  <a:pt x="351" y="469"/>
                </a:lnTo>
                <a:lnTo>
                  <a:pt x="117" y="469"/>
                </a:lnTo>
                <a:lnTo>
                  <a:pt x="117" y="351"/>
                </a:lnTo>
                <a:lnTo>
                  <a:pt x="0" y="351"/>
                </a:lnTo>
                <a:lnTo>
                  <a:pt x="0" y="117"/>
                </a:lnTo>
                <a:lnTo>
                  <a:pt x="117" y="117"/>
                </a:lnTo>
                <a:lnTo>
                  <a:pt x="117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8" name="CustomShape 54"/>
          <p:cNvSpPr/>
          <p:nvPr/>
        </p:nvSpPr>
        <p:spPr>
          <a:xfrm>
            <a:off x="3099240" y="1427400"/>
            <a:ext cx="136188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Super Cluster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79" name="CustomShape 55"/>
          <p:cNvSpPr/>
          <p:nvPr/>
        </p:nvSpPr>
        <p:spPr>
          <a:xfrm>
            <a:off x="5254920" y="2015640"/>
            <a:ext cx="78732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Cluster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80" name="Line 56"/>
          <p:cNvSpPr/>
          <p:nvPr/>
        </p:nvSpPr>
        <p:spPr>
          <a:xfrm>
            <a:off x="4116240" y="1679760"/>
            <a:ext cx="335880" cy="16812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81" name="Line 57"/>
          <p:cNvSpPr/>
          <p:nvPr/>
        </p:nvSpPr>
        <p:spPr>
          <a:xfrm flipH="1" flipV="1">
            <a:off x="4619520" y="2099520"/>
            <a:ext cx="587880" cy="8388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82" name="CustomShape 58"/>
          <p:cNvSpPr/>
          <p:nvPr/>
        </p:nvSpPr>
        <p:spPr>
          <a:xfrm>
            <a:off x="4655520" y="3191400"/>
            <a:ext cx="57240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Star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83" name="CustomShape 59"/>
          <p:cNvSpPr/>
          <p:nvPr/>
        </p:nvSpPr>
        <p:spPr>
          <a:xfrm>
            <a:off x="4858560" y="2771640"/>
            <a:ext cx="125676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Star Cluster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84" name="CustomShape 60"/>
          <p:cNvSpPr/>
          <p:nvPr/>
        </p:nvSpPr>
        <p:spPr>
          <a:xfrm>
            <a:off x="2983680" y="2099880"/>
            <a:ext cx="7538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Galaxy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85" name="Line 61"/>
          <p:cNvSpPr/>
          <p:nvPr/>
        </p:nvSpPr>
        <p:spPr>
          <a:xfrm>
            <a:off x="3779640" y="2351880"/>
            <a:ext cx="336240" cy="8388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86" name="Line 62"/>
          <p:cNvSpPr/>
          <p:nvPr/>
        </p:nvSpPr>
        <p:spPr>
          <a:xfrm flipH="1" flipV="1">
            <a:off x="4199760" y="2855520"/>
            <a:ext cx="588240" cy="8388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87" name="Line 63"/>
          <p:cNvSpPr/>
          <p:nvPr/>
        </p:nvSpPr>
        <p:spPr>
          <a:xfrm flipH="1" flipV="1">
            <a:off x="4115520" y="3107520"/>
            <a:ext cx="587880" cy="25200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88" name="CustomShape 64"/>
          <p:cNvSpPr/>
          <p:nvPr/>
        </p:nvSpPr>
        <p:spPr>
          <a:xfrm>
            <a:off x="2147040" y="2826000"/>
            <a:ext cx="78588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Planets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89" name="Line 65"/>
          <p:cNvSpPr/>
          <p:nvPr/>
        </p:nvSpPr>
        <p:spPr>
          <a:xfrm>
            <a:off x="3276000" y="3023640"/>
            <a:ext cx="419760" cy="16776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0" name="Line 66"/>
          <p:cNvSpPr/>
          <p:nvPr/>
        </p:nvSpPr>
        <p:spPr>
          <a:xfrm>
            <a:off x="3191760" y="3107880"/>
            <a:ext cx="420120" cy="25200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1" name="CustomShape 67"/>
          <p:cNvSpPr/>
          <p:nvPr/>
        </p:nvSpPr>
        <p:spPr>
          <a:xfrm>
            <a:off x="4252320" y="3611880"/>
            <a:ext cx="91692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Asteroid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92" name="Line 68"/>
          <p:cNvSpPr/>
          <p:nvPr/>
        </p:nvSpPr>
        <p:spPr>
          <a:xfrm flipH="1" flipV="1">
            <a:off x="3863880" y="3695400"/>
            <a:ext cx="335880" cy="8424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3" name="CustomShape 69"/>
          <p:cNvSpPr/>
          <p:nvPr/>
        </p:nvSpPr>
        <p:spPr>
          <a:xfrm>
            <a:off x="2058840" y="3665880"/>
            <a:ext cx="70668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Comet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94" name="Line 70"/>
          <p:cNvSpPr/>
          <p:nvPr/>
        </p:nvSpPr>
        <p:spPr>
          <a:xfrm>
            <a:off x="3024000" y="3863880"/>
            <a:ext cx="419760" cy="16776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5" name="CustomShape 71"/>
          <p:cNvSpPr/>
          <p:nvPr/>
        </p:nvSpPr>
        <p:spPr>
          <a:xfrm>
            <a:off x="4486320" y="4086000"/>
            <a:ext cx="52956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Man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96" name="Line 72"/>
          <p:cNvSpPr/>
          <p:nvPr/>
        </p:nvSpPr>
        <p:spPr>
          <a:xfrm flipH="1">
            <a:off x="3695400" y="4283640"/>
            <a:ext cx="756000" cy="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7" name="CustomShape 73"/>
          <p:cNvSpPr/>
          <p:nvPr/>
        </p:nvSpPr>
        <p:spPr>
          <a:xfrm>
            <a:off x="4236480" y="4673880"/>
            <a:ext cx="5738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Cells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98" name="Line 74"/>
          <p:cNvSpPr/>
          <p:nvPr/>
        </p:nvSpPr>
        <p:spPr>
          <a:xfrm flipH="1" flipV="1">
            <a:off x="3611520" y="4619520"/>
            <a:ext cx="587880" cy="16776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9" name="CustomShape 75"/>
          <p:cNvSpPr/>
          <p:nvPr/>
        </p:nvSpPr>
        <p:spPr>
          <a:xfrm>
            <a:off x="2304720" y="4505760"/>
            <a:ext cx="5846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ADN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600" name="Line 76"/>
          <p:cNvSpPr/>
          <p:nvPr/>
        </p:nvSpPr>
        <p:spPr>
          <a:xfrm>
            <a:off x="2939760" y="4787640"/>
            <a:ext cx="336240" cy="25200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01" name="CustomShape 77"/>
          <p:cNvSpPr/>
          <p:nvPr/>
        </p:nvSpPr>
        <p:spPr>
          <a:xfrm>
            <a:off x="3733560" y="5429880"/>
            <a:ext cx="62892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Atom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602" name="Line 78"/>
          <p:cNvSpPr/>
          <p:nvPr/>
        </p:nvSpPr>
        <p:spPr>
          <a:xfrm flipH="1">
            <a:off x="3276000" y="5627880"/>
            <a:ext cx="419760" cy="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03" name="CustomShape 79"/>
          <p:cNvSpPr/>
          <p:nvPr/>
        </p:nvSpPr>
        <p:spPr>
          <a:xfrm>
            <a:off x="1707120" y="5081760"/>
            <a:ext cx="845280" cy="434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8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Nuclei</a:t>
            </a:r>
            <a:endParaRPr b="0" lang="en-GB" sz="1400" spc="-1" strike="noStrike">
              <a:latin typeface="Bitstream Vera Sans"/>
            </a:endParaRPr>
          </a:p>
          <a:p>
            <a:pPr>
              <a:lnSpc>
                <a:spcPct val="8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Nucleon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604" name="Line 80"/>
          <p:cNvSpPr/>
          <p:nvPr/>
        </p:nvSpPr>
        <p:spPr>
          <a:xfrm>
            <a:off x="2603880" y="5376240"/>
            <a:ext cx="83880" cy="25200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05" name="CustomShape 81"/>
          <p:cNvSpPr/>
          <p:nvPr/>
        </p:nvSpPr>
        <p:spPr>
          <a:xfrm>
            <a:off x="4634280" y="6551640"/>
            <a:ext cx="1738080" cy="24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000" spc="-1" strike="noStrike">
                <a:solidFill>
                  <a:srgbClr val="ff0f07"/>
                </a:solidFill>
                <a:latin typeface="Comic Sans MS"/>
              </a:rPr>
              <a:t>Olivier LOPEZ (LPC Caen)</a:t>
            </a:r>
            <a:endParaRPr b="0" lang="en-GB" sz="1000" spc="-1" strike="noStrike">
              <a:latin typeface="Bitstream Vera Sans"/>
            </a:endParaRPr>
          </a:p>
        </p:txBody>
      </p:sp>
      <p:sp>
        <p:nvSpPr>
          <p:cNvPr id="606" name="CustomShape 82"/>
          <p:cNvSpPr/>
          <p:nvPr/>
        </p:nvSpPr>
        <p:spPr>
          <a:xfrm>
            <a:off x="6299640" y="419760"/>
            <a:ext cx="3443760" cy="6468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4280" bIns="44280" anchor="ctr"/>
          <a:p>
            <a:pPr algn="r">
              <a:lnSpc>
                <a:spcPct val="100000"/>
              </a:lnSpc>
            </a:pPr>
            <a:r>
              <a:rPr b="1" lang="en-US" sz="2400" spc="-1" strike="noStrike">
                <a:solidFill>
                  <a:srgbClr val="02028c"/>
                </a:solidFill>
                <a:latin typeface="Arial"/>
              </a:rPr>
              <a:t>Τα στοιχειώδη σωμάτια και οι πυρήνες είναι το πρώτο βήμα σε μια ιεραρχία όλο και πιό σύνθετων συστημάτων </a:t>
            </a:r>
            <a:endParaRPr b="0" lang="en-GB" sz="2400" spc="-1" strike="noStrike">
              <a:latin typeface="Bitstream Vera Sans"/>
            </a:endParaRPr>
          </a:p>
        </p:txBody>
      </p:sp>
      <p:sp>
        <p:nvSpPr>
          <p:cNvPr id="607" name="CustomShape 83"/>
          <p:cNvSpPr/>
          <p:nvPr/>
        </p:nvSpPr>
        <p:spPr>
          <a:xfrm>
            <a:off x="335880" y="252000"/>
            <a:ext cx="6048000" cy="6552000"/>
          </a:xfrm>
          <a:prstGeom prst="rect">
            <a:avLst/>
          </a:prstGeom>
          <a:noFill/>
          <a:ln w="12600">
            <a:solidFill>
              <a:srgbClr val="a8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08" name="TextShape 84"/>
          <p:cNvSpPr txBox="1"/>
          <p:nvPr/>
        </p:nvSpPr>
        <p:spPr>
          <a:xfrm>
            <a:off x="300600" y="129960"/>
            <a:ext cx="9601200" cy="94860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200" spc="-1" strike="noStrike">
                <a:latin typeface="DejaVu Sans"/>
              </a:rPr>
              <a:t>Ένα σύμπαν με αντικείμενα δραματικά διαφορετικών διαστάσεων</a:t>
            </a:r>
            <a:endParaRPr b="0" lang="en-GB" sz="3200" spc="-1" strike="noStrike">
              <a:latin typeface="Bitstream Vera Sans"/>
            </a:endParaRPr>
          </a:p>
        </p:txBody>
      </p:sp>
    </p:spTree>
  </p:cSld>
  <p:transition spd="med">
    <p:wipe dir="u"/>
  </p:transition>
  <p:timing>
    <p:tnLst>
      <p:par>
        <p:cTn id="3" dur="indefinite" restart="never" nodeType="tmRoot">
          <p:childTnLst>
            <p:seq>
              <p:cTn id="4" dur="indefinite" nodeType="mainSeq">
                <p:childTnLst>
                  <p:par>
                    <p:cTn id="5" fill="hold">
                      <p:stCondLst>
                        <p:cond delay="indefinite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9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504000" y="95400"/>
            <a:ext cx="9071640" cy="5932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4000" spc="-1" strike="noStrike">
                <a:latin typeface="DejaVu Sans"/>
              </a:rPr>
              <a:t>Στόχος και μέσα</a:t>
            </a:r>
            <a:endParaRPr b="0" lang="en-GB" sz="4000" spc="-1" strike="noStrike">
              <a:latin typeface="Bitstream Vera Sans"/>
            </a:endParaRPr>
          </a:p>
        </p:txBody>
      </p:sp>
      <p:sp>
        <p:nvSpPr>
          <p:cNvPr id="215" name="TextShape 2"/>
          <p:cNvSpPr txBox="1"/>
          <p:nvPr/>
        </p:nvSpPr>
        <p:spPr>
          <a:xfrm>
            <a:off x="228600" y="734400"/>
            <a:ext cx="9779400" cy="6359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ff0000"/>
                </a:solidFill>
                <a:latin typeface="DejaVu Sans"/>
              </a:rPr>
              <a:t>Στόχος της Πυρηνικής Φυσικής και της Φυσικής Στοιχειωδών Σωματιδίων: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η κατανόηση του σύμπαντος και του κόσμου, της προέλευσης και δομής της ύλης, ο έλεγχος και η αξιοποίηση της γνώσης</a:t>
            </a:r>
            <a:endParaRPr b="0" lang="en-GB" sz="20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ff0000"/>
                </a:solidFill>
                <a:latin typeface="DejaVu Sans"/>
              </a:rPr>
              <a:t>Το εργαστήριό μας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ff"/>
                </a:solidFill>
                <a:latin typeface="DejaVu Sans"/>
              </a:rPr>
              <a:t>Το σύμπαν – παρατήρση π.χ, </a:t>
            </a:r>
            <a:endParaRPr b="0" lang="en-GB" sz="20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ακτινοβολίας γ που εκπέμπουν οι αστέρες</a:t>
            </a:r>
            <a:endParaRPr b="0" lang="en-GB" sz="20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κοσμικής ακτινοβολίας που προσκρούει στη Γή</a:t>
            </a:r>
            <a:endParaRPr b="0" lang="en-GB" sz="20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ff"/>
                </a:solidFill>
                <a:latin typeface="DejaVu Sans"/>
              </a:rPr>
              <a:t>Τα ανθρώπινα εργαστήρια</a:t>
            </a:r>
            <a:endParaRPr b="0" lang="en-GB" sz="20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πηγές ακτινοβολίας – ραδιενεργά υλικά</a:t>
            </a:r>
            <a:endParaRPr b="0" lang="en-GB" sz="20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πυρηνικοί αντιδραστήρες</a:t>
            </a:r>
            <a:endParaRPr b="0" lang="en-GB" sz="20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επιταχυντές σωματιδίων</a:t>
            </a:r>
            <a:endParaRPr b="0" lang="en-GB" sz="2000" spc="-1" strike="noStrike">
              <a:latin typeface="Bitstream Vera Sans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όπου μπορούμε να αναπαράγουμε συνθήκες του  σύμπαντος λίγο μετά τη γέννησή του</a:t>
            </a:r>
            <a:endParaRPr b="0" lang="en-GB" sz="2000" spc="-1" strike="noStrike">
              <a:latin typeface="Bitstream Vera Sans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και μπορούμε να κατασκευάσουμε νέους πυρήνες και σωματίδια που δεν υπάρχουν γύρω μας</a:t>
            </a:r>
            <a:endParaRPr b="0" lang="en-GB" sz="2000" spc="-1" strike="noStrike">
              <a:latin typeface="Bitstream Vera Sans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TextShape 1"/>
          <p:cNvSpPr txBox="1"/>
          <p:nvPr/>
        </p:nvSpPr>
        <p:spPr>
          <a:xfrm>
            <a:off x="504000" y="157320"/>
            <a:ext cx="9071640" cy="6130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600" spc="-1" strike="noStrike">
                <a:latin typeface="DejaVu Sans"/>
              </a:rPr>
              <a:t>Υπάρχουν και δυνάμεις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610" name="TextShape 2"/>
          <p:cNvSpPr txBox="1"/>
          <p:nvPr/>
        </p:nvSpPr>
        <p:spPr>
          <a:xfrm>
            <a:off x="504000" y="914400"/>
            <a:ext cx="9071640" cy="5952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Τα σωματίδια αισθάνονται το ένα το άλλο – αλληλεπιδρούν με διάφορες δυνάμεις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ff0000"/>
                </a:solidFill>
                <a:latin typeface="DejaVu Sans"/>
              </a:rPr>
              <a:t>ανταλλάσοντας ειδικά σωματίδια που είναι οι φορείς της δύναμης</a:t>
            </a:r>
            <a:endParaRPr b="0" lang="en-GB" sz="2400" spc="-1" strike="noStrike">
              <a:latin typeface="Bitstream Vera Sans"/>
            </a:endParaRPr>
          </a:p>
        </p:txBody>
      </p:sp>
      <p:pic>
        <p:nvPicPr>
          <p:cNvPr id="611" name="" descr=""/>
          <p:cNvPicPr/>
          <p:nvPr/>
        </p:nvPicPr>
        <p:blipFill>
          <a:blip r:embed="rId1"/>
          <a:stretch/>
        </p:blipFill>
        <p:spPr>
          <a:xfrm>
            <a:off x="5305320" y="2438280"/>
            <a:ext cx="4559040" cy="285732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TextShape 1"/>
          <p:cNvSpPr txBox="1"/>
          <p:nvPr/>
        </p:nvSpPr>
        <p:spPr>
          <a:xfrm>
            <a:off x="504000" y="157320"/>
            <a:ext cx="9071640" cy="6130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600" spc="-1" strike="noStrike">
                <a:latin typeface="DejaVu Sans"/>
              </a:rPr>
              <a:t>Υπάρχουν και δυνάμεις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613" name="TextShape 2"/>
          <p:cNvSpPr txBox="1"/>
          <p:nvPr/>
        </p:nvSpPr>
        <p:spPr>
          <a:xfrm>
            <a:off x="504000" y="914400"/>
            <a:ext cx="9071640" cy="5952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Τα σωματίδια αισθάνονται το ένα το άλλο – αλληλεπιδρούν με διάφορες δυνάμεις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ff0000"/>
                </a:solidFill>
                <a:latin typeface="DejaVu Sans"/>
              </a:rPr>
              <a:t>ανταλλάσοντας ειδικά σωματίδια που είναι οι φορείς της δύναμης</a:t>
            </a:r>
            <a:endParaRPr b="0" lang="en-GB" sz="2400" spc="-1" strike="noStrike">
              <a:latin typeface="Bitstream Vera Sans"/>
            </a:endParaRPr>
          </a:p>
        </p:txBody>
      </p:sp>
      <p:pic>
        <p:nvPicPr>
          <p:cNvPr id="614" name="" descr=""/>
          <p:cNvPicPr/>
          <p:nvPr/>
        </p:nvPicPr>
        <p:blipFill>
          <a:blip r:embed="rId1"/>
          <a:stretch/>
        </p:blipFill>
        <p:spPr>
          <a:xfrm>
            <a:off x="5305320" y="2438280"/>
            <a:ext cx="4559040" cy="2857320"/>
          </a:xfrm>
          <a:prstGeom prst="rect">
            <a:avLst/>
          </a:prstGeom>
          <a:ln>
            <a:noFill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TextShape 1"/>
          <p:cNvSpPr txBox="1"/>
          <p:nvPr/>
        </p:nvSpPr>
        <p:spPr>
          <a:xfrm>
            <a:off x="504000" y="157320"/>
            <a:ext cx="9071640" cy="6130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600" spc="-1" strike="noStrike">
                <a:latin typeface="DejaVu Sans"/>
              </a:rPr>
              <a:t>Υπάρχουν και δυνάμεις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616" name="TextShape 2"/>
          <p:cNvSpPr txBox="1"/>
          <p:nvPr/>
        </p:nvSpPr>
        <p:spPr>
          <a:xfrm>
            <a:off x="504000" y="914400"/>
            <a:ext cx="9071640" cy="5952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Τα σωματίδια αισθάνονται το ένα το άλλο – αλληλεπιδρούν με διάφορες δυνάμεις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ff0000"/>
                </a:solidFill>
                <a:latin typeface="DejaVu Sans"/>
              </a:rPr>
              <a:t>ανταλλάσοντας ειδικά σωματίδια που είναι οι φορείς της δύναμης</a:t>
            </a:r>
            <a:endParaRPr b="0" lang="en-GB" sz="2400" spc="-1" strike="noStrike">
              <a:latin typeface="Bitstream Vera Sans"/>
            </a:endParaRPr>
          </a:p>
        </p:txBody>
      </p:sp>
      <p:pic>
        <p:nvPicPr>
          <p:cNvPr id="617" name="" descr=""/>
          <p:cNvPicPr/>
          <p:nvPr/>
        </p:nvPicPr>
        <p:blipFill>
          <a:blip r:embed="rId1"/>
          <a:stretch/>
        </p:blipFill>
        <p:spPr>
          <a:xfrm>
            <a:off x="5305320" y="2438280"/>
            <a:ext cx="4559040" cy="2857320"/>
          </a:xfrm>
          <a:prstGeom prst="rect">
            <a:avLst/>
          </a:prstGeom>
          <a:ln>
            <a:noFill/>
          </a:ln>
        </p:spPr>
      </p:pic>
      <p:pic>
        <p:nvPicPr>
          <p:cNvPr id="618" name="Picture 3" descr=""/>
          <p:cNvPicPr/>
          <p:nvPr/>
        </p:nvPicPr>
        <p:blipFill>
          <a:blip r:embed="rId2"/>
          <a:srcRect l="0" t="1844" r="51876" b="59407"/>
          <a:stretch/>
        </p:blipFill>
        <p:spPr>
          <a:xfrm rot="5400000">
            <a:off x="1464480" y="3250080"/>
            <a:ext cx="2746440" cy="2214720"/>
          </a:xfrm>
          <a:prstGeom prst="rect">
            <a:avLst/>
          </a:prstGeom>
          <a:ln>
            <a:noFill/>
          </a:ln>
        </p:spPr>
      </p:pic>
      <p:pic>
        <p:nvPicPr>
          <p:cNvPr id="619" name="" descr=""/>
          <p:cNvPicPr/>
          <p:nvPr/>
        </p:nvPicPr>
        <p:blipFill>
          <a:blip r:embed="rId3"/>
          <a:stretch/>
        </p:blipFill>
        <p:spPr>
          <a:xfrm>
            <a:off x="3922920" y="2851200"/>
            <a:ext cx="422280" cy="392040"/>
          </a:xfrm>
          <a:prstGeom prst="rect">
            <a:avLst/>
          </a:prstGeom>
          <a:ln>
            <a:noFill/>
          </a:ln>
        </p:spPr>
      </p:pic>
      <p:pic>
        <p:nvPicPr>
          <p:cNvPr id="620" name="Object 7" descr=""/>
          <p:cNvPicPr/>
          <p:nvPr/>
        </p:nvPicPr>
        <p:blipFill>
          <a:blip r:embed="rId4"/>
          <a:stretch/>
        </p:blipFill>
        <p:spPr>
          <a:xfrm>
            <a:off x="1474920" y="2832480"/>
            <a:ext cx="422280" cy="392040"/>
          </a:xfrm>
          <a:prstGeom prst="rect">
            <a:avLst/>
          </a:prstGeom>
          <a:ln>
            <a:noFill/>
          </a:ln>
        </p:spPr>
      </p:pic>
      <p:sp>
        <p:nvSpPr>
          <p:cNvPr id="621" name="TextShape 3"/>
          <p:cNvSpPr txBox="1"/>
          <p:nvPr/>
        </p:nvSpPr>
        <p:spPr>
          <a:xfrm>
            <a:off x="133560" y="3191760"/>
            <a:ext cx="198972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200" spc="-1" strike="noStrike">
                <a:latin typeface="DejaVu Sans"/>
              </a:rPr>
              <a:t>(ηλεκτρόνιο)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622" name="TextShape 4"/>
          <p:cNvSpPr txBox="1"/>
          <p:nvPr/>
        </p:nvSpPr>
        <p:spPr>
          <a:xfrm>
            <a:off x="2869920" y="4200480"/>
            <a:ext cx="1826640" cy="416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r>
              <a:rPr b="0" lang="en-GB" sz="2200" spc="-1" strike="noStrike">
                <a:latin typeface="DejaVu Sans"/>
              </a:rPr>
              <a:t>γ (φωτόνιο)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623" name="TextShape 5"/>
          <p:cNvSpPr txBox="1"/>
          <p:nvPr/>
        </p:nvSpPr>
        <p:spPr>
          <a:xfrm>
            <a:off x="545400" y="6373440"/>
            <a:ext cx="9160200" cy="41652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lIns="90000" rIns="90000" tIns="45000" bIns="45000"/>
          <a:p>
            <a:r>
              <a:rPr b="0" lang="en-GB" sz="2200" spc="-1" strike="noStrike">
                <a:latin typeface="DejaVu Sans"/>
              </a:rPr>
              <a:t>Το φωτόνιο (γ) είναι ο φορέας της ηλεκτρομαγνητικής δύναμης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624" name="Line 6"/>
          <p:cNvSpPr/>
          <p:nvPr/>
        </p:nvSpPr>
        <p:spPr>
          <a:xfrm>
            <a:off x="457200" y="6172200"/>
            <a:ext cx="5257800" cy="0"/>
          </a:xfrm>
          <a:prstGeom prst="line">
            <a:avLst/>
          </a:prstGeom>
          <a:ln w="73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25" name="TextShape 7"/>
          <p:cNvSpPr txBox="1"/>
          <p:nvPr/>
        </p:nvSpPr>
        <p:spPr>
          <a:xfrm>
            <a:off x="5151600" y="5763600"/>
            <a:ext cx="1143000" cy="358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latin typeface="Bitstream Vera Sans"/>
              </a:rPr>
              <a:t>χρόνος</a:t>
            </a:r>
            <a:endParaRPr b="0" lang="en-GB" sz="1800" spc="-1" strike="noStrike">
              <a:latin typeface="Bitstream Vera Sans"/>
            </a:endParaRPr>
          </a:p>
        </p:txBody>
      </p:sp>
      <p:pic>
        <p:nvPicPr>
          <p:cNvPr id="626" name="Object 7" descr=""/>
          <p:cNvPicPr/>
          <p:nvPr/>
        </p:nvPicPr>
        <p:blipFill>
          <a:blip r:embed="rId5"/>
          <a:stretch/>
        </p:blipFill>
        <p:spPr>
          <a:xfrm>
            <a:off x="1475280" y="5316840"/>
            <a:ext cx="422280" cy="392040"/>
          </a:xfrm>
          <a:prstGeom prst="rect">
            <a:avLst/>
          </a:prstGeom>
          <a:ln>
            <a:noFill/>
          </a:ln>
        </p:spPr>
      </p:pic>
      <p:pic>
        <p:nvPicPr>
          <p:cNvPr id="627" name="Object 7" descr=""/>
          <p:cNvPicPr/>
          <p:nvPr/>
        </p:nvPicPr>
        <p:blipFill>
          <a:blip r:embed="rId6"/>
          <a:stretch/>
        </p:blipFill>
        <p:spPr>
          <a:xfrm>
            <a:off x="3923280" y="5352840"/>
            <a:ext cx="422280" cy="392040"/>
          </a:xfrm>
          <a:prstGeom prst="rect">
            <a:avLst/>
          </a:prstGeom>
          <a:ln>
            <a:noFill/>
          </a:ln>
        </p:spPr>
      </p:pic>
      <p:sp>
        <p:nvSpPr>
          <p:cNvPr id="628" name="TextShape 8"/>
          <p:cNvSpPr txBox="1"/>
          <p:nvPr/>
        </p:nvSpPr>
        <p:spPr>
          <a:xfrm>
            <a:off x="133920" y="5604120"/>
            <a:ext cx="198972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200" spc="-1" strike="noStrike">
                <a:latin typeface="DejaVu Sans"/>
              </a:rPr>
              <a:t>(ηλεκτρόνιο)</a:t>
            </a:r>
            <a:endParaRPr b="0" lang="en-GB" sz="2200" spc="-1" strike="noStrike">
              <a:latin typeface="Bitstream Vera Sans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TextShape 1"/>
          <p:cNvSpPr txBox="1"/>
          <p:nvPr/>
        </p:nvSpPr>
        <p:spPr>
          <a:xfrm>
            <a:off x="504000" y="196920"/>
            <a:ext cx="9071640" cy="5338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600" spc="-1" strike="noStrike">
                <a:latin typeface="DejaVu Sans"/>
              </a:rPr>
              <a:t>Υπάρχουν και δυνάμεις</a:t>
            </a:r>
            <a:endParaRPr b="0" lang="en-GB" sz="3600" spc="-1" strike="noStrike">
              <a:latin typeface="Bitstream Vera Sans"/>
            </a:endParaRPr>
          </a:p>
        </p:txBody>
      </p:sp>
      <p:grpSp>
        <p:nvGrpSpPr>
          <p:cNvPr id="630" name="Group 2"/>
          <p:cNvGrpSpPr/>
          <p:nvPr/>
        </p:nvGrpSpPr>
        <p:grpSpPr>
          <a:xfrm>
            <a:off x="177840" y="1123920"/>
            <a:ext cx="9601200" cy="5779080"/>
            <a:chOff x="177840" y="1123920"/>
            <a:chExt cx="9601200" cy="5779080"/>
          </a:xfrm>
        </p:grpSpPr>
        <p:pic>
          <p:nvPicPr>
            <p:cNvPr id="631" name="Picture 6" descr=""/>
            <p:cNvPicPr/>
            <p:nvPr/>
          </p:nvPicPr>
          <p:blipFill>
            <a:blip r:embed="rId1"/>
            <a:stretch/>
          </p:blipFill>
          <p:spPr>
            <a:xfrm>
              <a:off x="177840" y="1123920"/>
              <a:ext cx="9601200" cy="5778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632" name="TextShape 3"/>
            <p:cNvSpPr txBox="1"/>
            <p:nvPr/>
          </p:nvSpPr>
          <p:spPr>
            <a:xfrm>
              <a:off x="177840" y="1123920"/>
              <a:ext cx="9601200" cy="5779080"/>
            </a:xfrm>
            <a:prstGeom prst="rect">
              <a:avLst/>
            </a:prstGeom>
            <a:noFill/>
            <a:ln>
              <a:noFill/>
            </a:ln>
          </p:spPr>
        </p:sp>
      </p:grpSp>
      <p:sp>
        <p:nvSpPr>
          <p:cNvPr id="633" name="CustomShape 4"/>
          <p:cNvSpPr/>
          <p:nvPr/>
        </p:nvSpPr>
        <p:spPr>
          <a:xfrm>
            <a:off x="1900800" y="1720800"/>
            <a:ext cx="1143000" cy="457200"/>
          </a:xfrm>
          <a:prstGeom prst="ellipse">
            <a:avLst/>
          </a:prstGeom>
          <a:noFill/>
          <a:ln w="73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4" name="CustomShape 5"/>
          <p:cNvSpPr/>
          <p:nvPr/>
        </p:nvSpPr>
        <p:spPr>
          <a:xfrm>
            <a:off x="1864800" y="4493160"/>
            <a:ext cx="1528200" cy="457200"/>
          </a:xfrm>
          <a:prstGeom prst="ellipse">
            <a:avLst/>
          </a:prstGeom>
          <a:noFill/>
          <a:ln w="73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5" name="CustomShape 6"/>
          <p:cNvSpPr/>
          <p:nvPr/>
        </p:nvSpPr>
        <p:spPr>
          <a:xfrm>
            <a:off x="7840800" y="4379400"/>
            <a:ext cx="1110600" cy="499320"/>
          </a:xfrm>
          <a:prstGeom prst="ellipse">
            <a:avLst/>
          </a:prstGeom>
          <a:noFill/>
          <a:ln w="73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6" name="CustomShape 7"/>
          <p:cNvSpPr/>
          <p:nvPr/>
        </p:nvSpPr>
        <p:spPr>
          <a:xfrm>
            <a:off x="6172200" y="1319400"/>
            <a:ext cx="2779200" cy="666000"/>
          </a:xfrm>
          <a:prstGeom prst="ellipse">
            <a:avLst/>
          </a:prstGeom>
          <a:noFill/>
          <a:ln w="73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" descr=""/>
          <p:cNvPicPr/>
          <p:nvPr/>
        </p:nvPicPr>
        <p:blipFill>
          <a:blip r:embed="rId1"/>
          <a:stretch/>
        </p:blipFill>
        <p:spPr>
          <a:xfrm>
            <a:off x="2476440" y="837720"/>
            <a:ext cx="4572000" cy="5650920"/>
          </a:xfrm>
          <a:prstGeom prst="rect">
            <a:avLst/>
          </a:prstGeom>
          <a:ln>
            <a:noFill/>
          </a:ln>
        </p:spPr>
      </p:pic>
      <p:sp>
        <p:nvSpPr>
          <p:cNvPr id="638" name="TextShape 1"/>
          <p:cNvSpPr txBox="1"/>
          <p:nvPr/>
        </p:nvSpPr>
        <p:spPr>
          <a:xfrm>
            <a:off x="2899800" y="5873400"/>
            <a:ext cx="3657600" cy="3585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latin typeface="Bitstream Vera Sans"/>
              </a:rPr>
              <a:t>3 γενιές σωματιδίων ύλης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639" name="TextShape 2"/>
          <p:cNvSpPr txBox="1"/>
          <p:nvPr/>
        </p:nvSpPr>
        <p:spPr>
          <a:xfrm rot="16200000">
            <a:off x="5051160" y="3723120"/>
            <a:ext cx="3363120" cy="416520"/>
          </a:xfrm>
          <a:prstGeom prst="rect">
            <a:avLst/>
          </a:prstGeom>
          <a:solidFill>
            <a:srgbClr val="00dcff"/>
          </a:solidFill>
          <a:ln>
            <a:noFill/>
          </a:ln>
        </p:spPr>
        <p:txBody>
          <a:bodyPr lIns="90000" rIns="90000" tIns="45000" bIns="45000"/>
          <a:p>
            <a:pPr algn="ctr"/>
            <a:r>
              <a:rPr b="0" lang="en-GB" sz="2200" spc="-1" strike="noStrike">
                <a:latin typeface="Bitstream Vera Sans"/>
              </a:rPr>
              <a:t>Φορείς των δυνάμεων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640" name="TextShape 3"/>
          <p:cNvSpPr txBox="1"/>
          <p:nvPr/>
        </p:nvSpPr>
        <p:spPr>
          <a:xfrm rot="16200000">
            <a:off x="2065680" y="4466520"/>
            <a:ext cx="1551960" cy="416520"/>
          </a:xfrm>
          <a:prstGeom prst="rect">
            <a:avLst/>
          </a:prstGeom>
          <a:solidFill>
            <a:srgbClr val="94bd5e"/>
          </a:solidFill>
          <a:ln>
            <a:noFill/>
          </a:ln>
        </p:spPr>
        <p:txBody>
          <a:bodyPr lIns="90000" rIns="90000" tIns="45000" bIns="45000"/>
          <a:p>
            <a:pPr algn="ctr"/>
            <a:r>
              <a:rPr b="0" lang="en-GB" sz="2200" spc="-1" strike="noStrike">
                <a:latin typeface="Bitstream Vera Sans"/>
              </a:rPr>
              <a:t>Λεπτόνια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641" name="TextShape 4"/>
          <p:cNvSpPr txBox="1"/>
          <p:nvPr/>
        </p:nvSpPr>
        <p:spPr>
          <a:xfrm rot="16200000">
            <a:off x="2139480" y="2948760"/>
            <a:ext cx="1411920" cy="49644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lIns="90000" rIns="90000" tIns="45000" bIns="45000"/>
          <a:p>
            <a:pPr algn="ctr"/>
            <a:r>
              <a:rPr b="0" lang="en-GB" sz="2200" spc="-1" strike="noStrike">
                <a:latin typeface="Bitstream Vera Sans"/>
              </a:rPr>
              <a:t>κουάρκ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642" name="TextShape 5"/>
          <p:cNvSpPr txBox="1"/>
          <p:nvPr/>
        </p:nvSpPr>
        <p:spPr>
          <a:xfrm>
            <a:off x="2404800" y="819000"/>
            <a:ext cx="4692600" cy="126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643" name="TextShape 6"/>
          <p:cNvSpPr txBox="1"/>
          <p:nvPr/>
        </p:nvSpPr>
        <p:spPr>
          <a:xfrm>
            <a:off x="120600" y="104040"/>
            <a:ext cx="9851400" cy="100800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200" spc="-1" strike="noStrike">
                <a:latin typeface="DejaVu Sans"/>
              </a:rPr>
              <a:t>Μετά από ~100 χρόνια πειραμάτων σκέδασης</a:t>
            </a:r>
            <a:br/>
            <a:r>
              <a:rPr b="0" lang="en-GB" sz="3600" spc="-1" strike="noStrike">
                <a:latin typeface="Bitstream Vera Sans"/>
              </a:rPr>
              <a:t>Οι δομικοί λίθοι της ύλης</a:t>
            </a:r>
            <a:endParaRPr b="0" lang="en-GB" sz="3600" spc="-1" strike="noStrike">
              <a:latin typeface="Bitstream Vera Sans"/>
            </a:endParaRPr>
          </a:p>
        </p:txBody>
      </p:sp>
    </p:spTree>
  </p:cSld>
  <p:timing>
    <p:tnLst>
      <p:par>
        <p:cTn id="10" dur="indefinite" restart="never" nodeType="tmRoot">
          <p:childTnLst>
            <p:seq>
              <p:cTn id="11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TextShape 1"/>
          <p:cNvSpPr txBox="1"/>
          <p:nvPr/>
        </p:nvSpPr>
        <p:spPr>
          <a:xfrm>
            <a:off x="504000" y="127440"/>
            <a:ext cx="9071640" cy="189684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200" spc="-1" strike="noStrike">
                <a:latin typeface="Bitstream Vera Sans"/>
              </a:rPr>
              <a:t>Όλα μαζί – η θεωρία μας για τα δομικά/βασικά συστατικά της ύλης και πώς αυτά αλληλεπιδρούν μεταξύ τους:</a:t>
            </a:r>
            <a:br/>
            <a:r>
              <a:rPr b="0" lang="en-GB" sz="3200" spc="-1" strike="noStrike">
                <a:latin typeface="Bitstream Vera Sans"/>
              </a:rPr>
              <a:t>“</a:t>
            </a:r>
            <a:r>
              <a:rPr b="1" lang="en-GB" sz="3200" spc="-1" strike="noStrike">
                <a:latin typeface="Bitstream Vera Sans"/>
              </a:rPr>
              <a:t>Το Καθιερωμένο Πρότυπο</a:t>
            </a:r>
            <a:r>
              <a:rPr b="0" lang="en-GB" sz="3200" spc="-1" strike="noStrike">
                <a:latin typeface="Bitstream Vera Sans"/>
              </a:rPr>
              <a:t>”</a:t>
            </a:r>
            <a:endParaRPr b="0" lang="en-GB" sz="3200" spc="-1" strike="noStrike">
              <a:latin typeface="Bitstream Vera Sans"/>
            </a:endParaRPr>
          </a:p>
        </p:txBody>
      </p:sp>
      <p:sp>
        <p:nvSpPr>
          <p:cNvPr id="645" name="TextShape 2"/>
          <p:cNvSpPr txBox="1"/>
          <p:nvPr/>
        </p:nvSpPr>
        <p:spPr>
          <a:xfrm>
            <a:off x="10677600" y="8559720"/>
            <a:ext cx="342720" cy="368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Ctr="1"/>
          <a:p>
            <a:pPr algn="r">
              <a:lnSpc>
                <a:spcPct val="100000"/>
              </a:lnSpc>
            </a:pPr>
            <a:fld id="{83007CA1-FDC0-4163-8791-D84A47AF4E64}" type="slidenum">
              <a:rPr b="0" lang="en-GB" sz="18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GB" sz="1800" spc="-1" strike="noStrike">
              <a:latin typeface="Bitstream Vera Sans"/>
            </a:endParaRPr>
          </a:p>
        </p:txBody>
      </p:sp>
      <p:sp>
        <p:nvSpPr>
          <p:cNvPr id="646" name="CustomShape 3"/>
          <p:cNvSpPr/>
          <p:nvPr/>
        </p:nvSpPr>
        <p:spPr>
          <a:xfrm>
            <a:off x="537840" y="2626200"/>
            <a:ext cx="9049680" cy="1103400"/>
          </a:xfrm>
          <a:custGeom>
            <a:avLst/>
            <a:gdLst/>
            <a:ahLst/>
            <a:rect l="0" t="0" r="r" b="b"/>
            <a:pathLst>
              <a:path w="25140" h="3067">
                <a:moveTo>
                  <a:pt x="510" y="0"/>
                </a:moveTo>
                <a:cubicBezTo>
                  <a:pt x="255" y="0"/>
                  <a:pt x="0" y="255"/>
                  <a:pt x="0" y="511"/>
                </a:cubicBezTo>
                <a:lnTo>
                  <a:pt x="0" y="2555"/>
                </a:lnTo>
                <a:cubicBezTo>
                  <a:pt x="0" y="2810"/>
                  <a:pt x="255" y="3066"/>
                  <a:pt x="510" y="3066"/>
                </a:cubicBezTo>
                <a:lnTo>
                  <a:pt x="24628" y="3066"/>
                </a:lnTo>
                <a:cubicBezTo>
                  <a:pt x="24883" y="3066"/>
                  <a:pt x="25139" y="2810"/>
                  <a:pt x="25139" y="2555"/>
                </a:cubicBezTo>
                <a:lnTo>
                  <a:pt x="25139" y="511"/>
                </a:lnTo>
                <a:cubicBezTo>
                  <a:pt x="25139" y="255"/>
                  <a:pt x="24883" y="0"/>
                  <a:pt x="24628" y="0"/>
                </a:cubicBezTo>
                <a:lnTo>
                  <a:pt x="510" y="0"/>
                </a:lnTo>
              </a:path>
            </a:pathLst>
          </a:custGeom>
          <a:solidFill>
            <a:srgbClr val="d52929">
              <a:alpha val="75000"/>
            </a:srgbClr>
          </a:solidFill>
          <a:ln w="3240">
            <a:solidFill>
              <a:srgbClr val="eae7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7" name="CustomShape 4"/>
          <p:cNvSpPr/>
          <p:nvPr/>
        </p:nvSpPr>
        <p:spPr>
          <a:xfrm>
            <a:off x="6364800" y="2849040"/>
            <a:ext cx="623520" cy="665280"/>
          </a:xfrm>
          <a:prstGeom prst="ellipse">
            <a:avLst/>
          </a:prstGeom>
          <a:solidFill>
            <a:srgbClr val="ffffff"/>
          </a:solidFill>
          <a:ln w="3240">
            <a:solidFill>
              <a:srgbClr val="eae7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8" name="CustomShape 5"/>
          <p:cNvSpPr/>
          <p:nvPr/>
        </p:nvSpPr>
        <p:spPr>
          <a:xfrm>
            <a:off x="3217680" y="2849040"/>
            <a:ext cx="624600" cy="665280"/>
          </a:xfrm>
          <a:prstGeom prst="ellipse">
            <a:avLst/>
          </a:prstGeom>
          <a:solidFill>
            <a:srgbClr val="ffffff"/>
          </a:solidFill>
          <a:ln w="3240">
            <a:solidFill>
              <a:srgbClr val="eae7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49" name="" descr=""/>
          <p:cNvPicPr/>
          <p:nvPr/>
        </p:nvPicPr>
        <p:blipFill>
          <a:blip r:embed="rId1"/>
          <a:stretch/>
        </p:blipFill>
        <p:spPr>
          <a:xfrm>
            <a:off x="3378240" y="2926800"/>
            <a:ext cx="297000" cy="470880"/>
          </a:xfrm>
          <a:prstGeom prst="rect">
            <a:avLst/>
          </a:prstGeom>
          <a:ln>
            <a:noFill/>
          </a:ln>
        </p:spPr>
      </p:pic>
      <p:pic>
        <p:nvPicPr>
          <p:cNvPr id="650" name="" descr=""/>
          <p:cNvPicPr/>
          <p:nvPr/>
        </p:nvPicPr>
        <p:blipFill>
          <a:blip r:embed="rId2"/>
          <a:stretch/>
        </p:blipFill>
        <p:spPr>
          <a:xfrm>
            <a:off x="6508440" y="2954880"/>
            <a:ext cx="365040" cy="506160"/>
          </a:xfrm>
          <a:prstGeom prst="rect">
            <a:avLst/>
          </a:prstGeom>
          <a:ln>
            <a:noFill/>
          </a:ln>
        </p:spPr>
      </p:pic>
      <p:pic>
        <p:nvPicPr>
          <p:cNvPr id="651" name="" descr=""/>
          <p:cNvPicPr/>
          <p:nvPr/>
        </p:nvPicPr>
        <p:blipFill>
          <a:blip r:embed="rId3"/>
          <a:stretch/>
        </p:blipFill>
        <p:spPr>
          <a:xfrm>
            <a:off x="806040" y="2745000"/>
            <a:ext cx="1800720" cy="849240"/>
          </a:xfrm>
          <a:prstGeom prst="rect">
            <a:avLst/>
          </a:prstGeom>
          <a:ln>
            <a:noFill/>
          </a:ln>
        </p:spPr>
      </p:pic>
      <p:pic>
        <p:nvPicPr>
          <p:cNvPr id="652" name="" descr=""/>
          <p:cNvPicPr/>
          <p:nvPr/>
        </p:nvPicPr>
        <p:blipFill>
          <a:blip r:embed="rId4"/>
          <a:stretch/>
        </p:blipFill>
        <p:spPr>
          <a:xfrm>
            <a:off x="7734240" y="2798640"/>
            <a:ext cx="1513440" cy="803160"/>
          </a:xfrm>
          <a:prstGeom prst="rect">
            <a:avLst/>
          </a:prstGeom>
          <a:ln>
            <a:noFill/>
          </a:ln>
        </p:spPr>
      </p:pic>
      <p:sp>
        <p:nvSpPr>
          <p:cNvPr id="653" name="CustomShape 6"/>
          <p:cNvSpPr/>
          <p:nvPr/>
        </p:nvSpPr>
        <p:spPr>
          <a:xfrm>
            <a:off x="2841480" y="2140560"/>
            <a:ext cx="2911680" cy="396720"/>
          </a:xfrm>
          <a:prstGeom prst="rect">
            <a:avLst/>
          </a:prstGeom>
          <a:solidFill>
            <a:srgbClr val="ffffff">
              <a:alpha val="89000"/>
            </a:srgbClr>
          </a:solidFill>
          <a:ln w="3240">
            <a:solidFill>
              <a:srgbClr val="d62a2a"/>
            </a:solidFill>
            <a:miter/>
          </a:ln>
          <a:effectLst>
            <a:outerShdw dist="107932" dir="2700000">
              <a:srgbClr val="c0c0c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en-GB" sz="1800" spc="-1" strike="noStrike">
                <a:solidFill>
                  <a:srgbClr val="ff0000"/>
                </a:solidFill>
                <a:latin typeface="Calibri Bold"/>
                <a:ea typeface="Calibri Bold"/>
              </a:rPr>
              <a:t>Σωματίδια ύλης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654" name="CustomShape 7"/>
          <p:cNvSpPr/>
          <p:nvPr/>
        </p:nvSpPr>
        <p:spPr>
          <a:xfrm>
            <a:off x="5943600" y="2140560"/>
            <a:ext cx="3657600" cy="396720"/>
          </a:xfrm>
          <a:prstGeom prst="rect">
            <a:avLst/>
          </a:prstGeom>
          <a:solidFill>
            <a:srgbClr val="ffffff">
              <a:alpha val="89000"/>
            </a:srgbClr>
          </a:solidFill>
          <a:ln w="3240">
            <a:solidFill>
              <a:srgbClr val="d62a2a"/>
            </a:solidFill>
            <a:miter/>
          </a:ln>
          <a:effectLst>
            <a:outerShdw dist="107932" dir="2700000">
              <a:srgbClr val="c0c0c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0" lang="en-GB" sz="1600" spc="-1" strike="noStrike">
                <a:solidFill>
                  <a:srgbClr val="d62a2a"/>
                </a:solidFill>
                <a:latin typeface="Calibri"/>
                <a:ea typeface="Calibri"/>
              </a:rPr>
              <a:t>Κάθε κατηγορία σε 3 οικογένειες</a:t>
            </a:r>
            <a:endParaRPr b="0" lang="en-GB" sz="1600" spc="-1" strike="noStrike">
              <a:latin typeface="Bitstream Vera Sans"/>
            </a:endParaRPr>
          </a:p>
        </p:txBody>
      </p:sp>
      <p:sp>
        <p:nvSpPr>
          <p:cNvPr id="655" name="CustomShape 8"/>
          <p:cNvSpPr/>
          <p:nvPr/>
        </p:nvSpPr>
        <p:spPr>
          <a:xfrm>
            <a:off x="5616000" y="2641320"/>
            <a:ext cx="704880" cy="18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ffffff"/>
                </a:solidFill>
                <a:latin typeface="Calibri Bold Italic"/>
                <a:ea typeface="Calibri Bold Italic"/>
              </a:rPr>
              <a:t>6 κουάρκ</a:t>
            </a:r>
            <a:endParaRPr b="0" lang="en-GB" sz="1200" spc="-1" strike="noStrike">
              <a:latin typeface="Bitstream Vera Sans"/>
            </a:endParaRPr>
          </a:p>
        </p:txBody>
      </p:sp>
      <p:sp>
        <p:nvSpPr>
          <p:cNvPr id="656" name="CustomShape 9"/>
          <p:cNvSpPr/>
          <p:nvPr/>
        </p:nvSpPr>
        <p:spPr>
          <a:xfrm>
            <a:off x="3675960" y="2641320"/>
            <a:ext cx="846720" cy="18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ffffff"/>
                </a:solidFill>
                <a:latin typeface="Calibri Bold Italic"/>
                <a:ea typeface="Calibri Bold Italic"/>
              </a:rPr>
              <a:t>6 Λεπτόνια</a:t>
            </a:r>
            <a:endParaRPr b="0" lang="en-GB" sz="1200" spc="-1" strike="noStrike">
              <a:latin typeface="Bitstream Vera Sans"/>
            </a:endParaRPr>
          </a:p>
        </p:txBody>
      </p:sp>
      <p:sp>
        <p:nvSpPr>
          <p:cNvPr id="657" name="CustomShape 10"/>
          <p:cNvSpPr/>
          <p:nvPr/>
        </p:nvSpPr>
        <p:spPr>
          <a:xfrm>
            <a:off x="393120" y="2274120"/>
            <a:ext cx="1015560" cy="21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100000"/>
              </a:lnSpc>
            </a:pPr>
            <a:r>
              <a:rPr b="1" lang="en-GB" sz="1400" spc="-1" strike="noStrike">
                <a:solidFill>
                  <a:srgbClr val="d52929"/>
                </a:solidFill>
                <a:latin typeface="Calibri Bold Italic"/>
                <a:ea typeface="Calibri Bold Italic"/>
              </a:rPr>
              <a:t>Φερμιόνια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658" name="CustomShape 11"/>
          <p:cNvSpPr/>
          <p:nvPr/>
        </p:nvSpPr>
        <p:spPr>
          <a:xfrm>
            <a:off x="451080" y="4441680"/>
            <a:ext cx="9290880" cy="1142280"/>
          </a:xfrm>
          <a:custGeom>
            <a:avLst/>
            <a:gdLst/>
            <a:ahLst/>
            <a:rect l="0" t="0" r="r" b="b"/>
            <a:pathLst>
              <a:path w="25810" h="3174">
                <a:moveTo>
                  <a:pt x="529" y="0"/>
                </a:moveTo>
                <a:cubicBezTo>
                  <a:pt x="264" y="0"/>
                  <a:pt x="0" y="264"/>
                  <a:pt x="0" y="529"/>
                </a:cubicBezTo>
                <a:lnTo>
                  <a:pt x="0" y="2645"/>
                </a:lnTo>
                <a:cubicBezTo>
                  <a:pt x="0" y="2909"/>
                  <a:pt x="264" y="3173"/>
                  <a:pt x="529" y="3173"/>
                </a:cubicBezTo>
                <a:lnTo>
                  <a:pt x="25280" y="3173"/>
                </a:lnTo>
                <a:cubicBezTo>
                  <a:pt x="25544" y="3173"/>
                  <a:pt x="25809" y="2909"/>
                  <a:pt x="25809" y="2645"/>
                </a:cubicBezTo>
                <a:lnTo>
                  <a:pt x="25809" y="529"/>
                </a:lnTo>
                <a:cubicBezTo>
                  <a:pt x="25809" y="264"/>
                  <a:pt x="25544" y="0"/>
                  <a:pt x="25280" y="0"/>
                </a:cubicBezTo>
                <a:lnTo>
                  <a:pt x="529" y="0"/>
                </a:lnTo>
              </a:path>
            </a:pathLst>
          </a:custGeom>
          <a:solidFill>
            <a:srgbClr val="003399">
              <a:alpha val="75000"/>
            </a:srgbClr>
          </a:solidFill>
          <a:ln w="3240">
            <a:solidFill>
              <a:srgbClr val="eae7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9" name="CustomShape 12"/>
          <p:cNvSpPr/>
          <p:nvPr/>
        </p:nvSpPr>
        <p:spPr>
          <a:xfrm>
            <a:off x="4878720" y="4681800"/>
            <a:ext cx="640080" cy="688680"/>
          </a:xfrm>
          <a:prstGeom prst="ellipse">
            <a:avLst/>
          </a:prstGeom>
          <a:solidFill>
            <a:srgbClr val="ffffff"/>
          </a:solidFill>
          <a:ln w="3240">
            <a:solidFill>
              <a:srgbClr val="eae7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60" name="" descr=""/>
          <p:cNvPicPr/>
          <p:nvPr/>
        </p:nvPicPr>
        <p:blipFill>
          <a:blip r:embed="rId5"/>
          <a:stretch/>
        </p:blipFill>
        <p:spPr>
          <a:xfrm>
            <a:off x="4892760" y="4749480"/>
            <a:ext cx="641520" cy="500040"/>
          </a:xfrm>
          <a:prstGeom prst="rect">
            <a:avLst/>
          </a:prstGeom>
          <a:ln>
            <a:noFill/>
          </a:ln>
        </p:spPr>
      </p:pic>
      <p:sp>
        <p:nvSpPr>
          <p:cNvPr id="661" name="CustomShape 13"/>
          <p:cNvSpPr/>
          <p:nvPr/>
        </p:nvSpPr>
        <p:spPr>
          <a:xfrm>
            <a:off x="2596680" y="4681800"/>
            <a:ext cx="641520" cy="688680"/>
          </a:xfrm>
          <a:prstGeom prst="ellipse">
            <a:avLst/>
          </a:prstGeom>
          <a:solidFill>
            <a:srgbClr val="ffffff"/>
          </a:solidFill>
          <a:ln w="3240">
            <a:solidFill>
              <a:srgbClr val="eae7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2" name="CustomShape 14"/>
          <p:cNvSpPr/>
          <p:nvPr/>
        </p:nvSpPr>
        <p:spPr>
          <a:xfrm>
            <a:off x="5870520" y="4681800"/>
            <a:ext cx="641520" cy="688680"/>
          </a:xfrm>
          <a:prstGeom prst="ellipse">
            <a:avLst/>
          </a:prstGeom>
          <a:solidFill>
            <a:srgbClr val="ffffff"/>
          </a:solidFill>
          <a:ln w="3240">
            <a:solidFill>
              <a:srgbClr val="eae7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3" name="CustomShape 15"/>
          <p:cNvSpPr/>
          <p:nvPr/>
        </p:nvSpPr>
        <p:spPr>
          <a:xfrm>
            <a:off x="8037720" y="4681800"/>
            <a:ext cx="641520" cy="688680"/>
          </a:xfrm>
          <a:prstGeom prst="ellipse">
            <a:avLst/>
          </a:prstGeom>
          <a:solidFill>
            <a:srgbClr val="ffffff"/>
          </a:solidFill>
          <a:ln w="3240">
            <a:solidFill>
              <a:srgbClr val="eae7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64" name="" descr=""/>
          <p:cNvPicPr/>
          <p:nvPr/>
        </p:nvPicPr>
        <p:blipFill>
          <a:blip r:embed="rId6"/>
          <a:stretch/>
        </p:blipFill>
        <p:spPr>
          <a:xfrm>
            <a:off x="2711520" y="4809240"/>
            <a:ext cx="375120" cy="486360"/>
          </a:xfrm>
          <a:prstGeom prst="rect">
            <a:avLst/>
          </a:prstGeom>
          <a:ln>
            <a:noFill/>
          </a:ln>
        </p:spPr>
      </p:pic>
      <p:pic>
        <p:nvPicPr>
          <p:cNvPr id="665" name="" descr=""/>
          <p:cNvPicPr/>
          <p:nvPr/>
        </p:nvPicPr>
        <p:blipFill>
          <a:blip r:embed="rId7"/>
          <a:stretch/>
        </p:blipFill>
        <p:spPr>
          <a:xfrm>
            <a:off x="5976000" y="4737960"/>
            <a:ext cx="486720" cy="503640"/>
          </a:xfrm>
          <a:prstGeom prst="rect">
            <a:avLst/>
          </a:prstGeom>
          <a:ln>
            <a:noFill/>
          </a:ln>
        </p:spPr>
      </p:pic>
      <p:pic>
        <p:nvPicPr>
          <p:cNvPr id="666" name="" descr=""/>
          <p:cNvPicPr/>
          <p:nvPr/>
        </p:nvPicPr>
        <p:blipFill>
          <a:blip r:embed="rId8"/>
          <a:stretch/>
        </p:blipFill>
        <p:spPr>
          <a:xfrm>
            <a:off x="8176320" y="4761000"/>
            <a:ext cx="374760" cy="523080"/>
          </a:xfrm>
          <a:prstGeom prst="rect">
            <a:avLst/>
          </a:prstGeom>
          <a:ln>
            <a:noFill/>
          </a:ln>
        </p:spPr>
      </p:pic>
      <p:sp>
        <p:nvSpPr>
          <p:cNvPr id="667" name="CustomShape 16"/>
          <p:cNvSpPr/>
          <p:nvPr/>
        </p:nvSpPr>
        <p:spPr>
          <a:xfrm>
            <a:off x="2286000" y="3945600"/>
            <a:ext cx="4343400" cy="415440"/>
          </a:xfrm>
          <a:prstGeom prst="rect">
            <a:avLst/>
          </a:prstGeom>
          <a:solidFill>
            <a:srgbClr val="ffffff">
              <a:alpha val="89000"/>
            </a:srgbClr>
          </a:solidFill>
          <a:ln w="3240">
            <a:solidFill>
              <a:srgbClr val="003399"/>
            </a:solidFill>
            <a:miter/>
          </a:ln>
          <a:effectLst>
            <a:outerShdw dist="107932" dir="2700000">
              <a:srgbClr val="c0c0c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en-GB" sz="1800" spc="-1" strike="noStrike">
                <a:solidFill>
                  <a:srgbClr val="003399"/>
                </a:solidFill>
                <a:latin typeface="Calibri Bold"/>
                <a:ea typeface="Calibri Bold"/>
              </a:rPr>
              <a:t>Διαδότες/φορείς των δυνάμεων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668" name="CustomShape 17"/>
          <p:cNvSpPr/>
          <p:nvPr/>
        </p:nvSpPr>
        <p:spPr>
          <a:xfrm>
            <a:off x="7315200" y="3945600"/>
            <a:ext cx="2442600" cy="411840"/>
          </a:xfrm>
          <a:prstGeom prst="rect">
            <a:avLst/>
          </a:prstGeom>
          <a:solidFill>
            <a:srgbClr val="ffffff">
              <a:alpha val="89000"/>
            </a:srgbClr>
          </a:solidFill>
          <a:ln w="3240">
            <a:solidFill>
              <a:srgbClr val="003399"/>
            </a:solidFill>
            <a:miter/>
          </a:ln>
          <a:effectLst>
            <a:outerShdw dist="107932" dir="2700000">
              <a:srgbClr val="c0c0c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0" lang="en-GB" sz="1600" spc="-1" strike="noStrike">
                <a:solidFill>
                  <a:srgbClr val="003399"/>
                </a:solidFill>
                <a:latin typeface="Calibri"/>
                <a:ea typeface="Calibri"/>
              </a:rPr>
              <a:t>3 δυνάμεις</a:t>
            </a:r>
            <a:endParaRPr b="0" lang="en-GB" sz="1600" spc="-1" strike="noStrike">
              <a:latin typeface="Bitstream Vera Sans"/>
            </a:endParaRPr>
          </a:p>
        </p:txBody>
      </p:sp>
      <p:sp>
        <p:nvSpPr>
          <p:cNvPr id="669" name="CustomShape 18"/>
          <p:cNvSpPr/>
          <p:nvPr/>
        </p:nvSpPr>
        <p:spPr>
          <a:xfrm>
            <a:off x="1560960" y="4464720"/>
            <a:ext cx="663840" cy="18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ffffff"/>
                </a:solidFill>
                <a:latin typeface="Calibri Bold Italic"/>
                <a:ea typeface="Calibri Bold Italic"/>
              </a:rPr>
              <a:t>Φωτόνιο</a:t>
            </a:r>
            <a:endParaRPr b="0" lang="en-GB" sz="1200" spc="-1" strike="noStrike">
              <a:latin typeface="Bitstream Vera Sans"/>
            </a:endParaRPr>
          </a:p>
        </p:txBody>
      </p:sp>
      <p:sp>
        <p:nvSpPr>
          <p:cNvPr id="670" name="CustomShape 19"/>
          <p:cNvSpPr/>
          <p:nvPr/>
        </p:nvSpPr>
        <p:spPr>
          <a:xfrm>
            <a:off x="4477680" y="4464720"/>
            <a:ext cx="2827800" cy="18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ffffff"/>
                </a:solidFill>
                <a:latin typeface="Calibri Bold Italic"/>
                <a:ea typeface="Calibri Bold Italic"/>
              </a:rPr>
              <a:t>3 “Ασθενή” Μποζόνια (Weak Bosons)</a:t>
            </a:r>
            <a:endParaRPr b="0" lang="en-GB" sz="1200" spc="-1" strike="noStrike">
              <a:latin typeface="Bitstream Vera Sans"/>
            </a:endParaRPr>
          </a:p>
        </p:txBody>
      </p:sp>
      <p:sp>
        <p:nvSpPr>
          <p:cNvPr id="671" name="CustomShape 20"/>
          <p:cNvSpPr/>
          <p:nvPr/>
        </p:nvSpPr>
        <p:spPr>
          <a:xfrm>
            <a:off x="8217000" y="4464720"/>
            <a:ext cx="924120" cy="18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ffffff"/>
                </a:solidFill>
                <a:latin typeface="Calibri Bold Italic"/>
                <a:ea typeface="Calibri Bold Italic"/>
              </a:rPr>
              <a:t>8 Γκλουόνια</a:t>
            </a:r>
            <a:endParaRPr b="0" lang="en-GB" sz="1200" spc="-1" strike="noStrike">
              <a:latin typeface="Bitstream Vera Sans"/>
            </a:endParaRPr>
          </a:p>
        </p:txBody>
      </p:sp>
      <p:sp>
        <p:nvSpPr>
          <p:cNvPr id="672" name="CustomShape 21"/>
          <p:cNvSpPr/>
          <p:nvPr/>
        </p:nvSpPr>
        <p:spPr>
          <a:xfrm>
            <a:off x="7690320" y="5308920"/>
            <a:ext cx="1488240" cy="24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ffffff"/>
                </a:solidFill>
                <a:latin typeface="Calibri Bold Italic"/>
                <a:ea typeface="Calibri Bold Italic"/>
              </a:rPr>
              <a:t>Ισχυρή δύναμη</a:t>
            </a:r>
            <a:endParaRPr b="0" lang="en-GB" sz="1600" spc="-1" strike="noStrike">
              <a:latin typeface="Bitstream Vera Sans"/>
            </a:endParaRPr>
          </a:p>
        </p:txBody>
      </p:sp>
      <p:sp>
        <p:nvSpPr>
          <p:cNvPr id="673" name="CustomShape 22"/>
          <p:cNvSpPr/>
          <p:nvPr/>
        </p:nvSpPr>
        <p:spPr>
          <a:xfrm>
            <a:off x="4997880" y="5316120"/>
            <a:ext cx="1669680" cy="24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ffffff"/>
                </a:solidFill>
                <a:latin typeface="Calibri Bold Italic"/>
                <a:ea typeface="Calibri Bold Italic"/>
              </a:rPr>
              <a:t>Ασθενής δύναμη</a:t>
            </a:r>
            <a:endParaRPr b="0" lang="en-GB" sz="1600" spc="-1" strike="noStrike">
              <a:latin typeface="Bitstream Vera Sans"/>
            </a:endParaRPr>
          </a:p>
        </p:txBody>
      </p:sp>
      <p:sp>
        <p:nvSpPr>
          <p:cNvPr id="674" name="CustomShape 23"/>
          <p:cNvSpPr/>
          <p:nvPr/>
        </p:nvSpPr>
        <p:spPr>
          <a:xfrm>
            <a:off x="549000" y="4884120"/>
            <a:ext cx="1949040" cy="67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ffffff"/>
                </a:solidFill>
                <a:latin typeface="Calibri Bold Italic"/>
                <a:ea typeface="Calibri Bold Italic"/>
              </a:rPr>
              <a:t>Ηλεκτρομαγνητική</a:t>
            </a:r>
            <a:endParaRPr b="0" lang="en-GB" sz="1600" spc="-1" strike="noStrike">
              <a:latin typeface="Bitstream Vera Sans"/>
            </a:endParaRPr>
          </a:p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ffffff"/>
                </a:solidFill>
                <a:latin typeface="Calibri Bold Italic"/>
                <a:ea typeface="Calibri Bold Italic"/>
              </a:rPr>
              <a:t>δύναμη</a:t>
            </a:r>
            <a:endParaRPr b="0" lang="en-GB" sz="1600" spc="-1" strike="noStrike">
              <a:latin typeface="Bitstream Vera Sans"/>
            </a:endParaRPr>
          </a:p>
        </p:txBody>
      </p:sp>
      <p:sp>
        <p:nvSpPr>
          <p:cNvPr id="675" name="CustomShape 24"/>
          <p:cNvSpPr/>
          <p:nvPr/>
        </p:nvSpPr>
        <p:spPr>
          <a:xfrm>
            <a:off x="248040" y="4084200"/>
            <a:ext cx="982080" cy="21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100000"/>
              </a:lnSpc>
            </a:pPr>
            <a:r>
              <a:rPr b="1" lang="en-GB" sz="1400" spc="-1" strike="noStrike">
                <a:solidFill>
                  <a:srgbClr val="1c4a94"/>
                </a:solidFill>
                <a:latin typeface="Calibri Bold Italic"/>
                <a:ea typeface="Calibri Bold Italic"/>
              </a:rPr>
              <a:t>Μποζόνια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676" name="CustomShape 25"/>
          <p:cNvSpPr/>
          <p:nvPr/>
        </p:nvSpPr>
        <p:spPr>
          <a:xfrm>
            <a:off x="1371600" y="5879160"/>
            <a:ext cx="7772400" cy="944280"/>
          </a:xfrm>
          <a:custGeom>
            <a:avLst/>
            <a:gdLst/>
            <a:ahLst/>
            <a:rect l="0" t="0" r="r" b="b"/>
            <a:pathLst>
              <a:path w="21592" h="2625">
                <a:moveTo>
                  <a:pt x="437" y="0"/>
                </a:moveTo>
                <a:cubicBezTo>
                  <a:pt x="218" y="0"/>
                  <a:pt x="0" y="218"/>
                  <a:pt x="0" y="437"/>
                </a:cubicBezTo>
                <a:lnTo>
                  <a:pt x="0" y="2186"/>
                </a:lnTo>
                <a:cubicBezTo>
                  <a:pt x="0" y="2405"/>
                  <a:pt x="218" y="2624"/>
                  <a:pt x="437" y="2624"/>
                </a:cubicBezTo>
                <a:lnTo>
                  <a:pt x="21153" y="2624"/>
                </a:lnTo>
                <a:cubicBezTo>
                  <a:pt x="21372" y="2624"/>
                  <a:pt x="21591" y="2405"/>
                  <a:pt x="21591" y="2186"/>
                </a:cubicBezTo>
                <a:lnTo>
                  <a:pt x="21591" y="437"/>
                </a:lnTo>
                <a:cubicBezTo>
                  <a:pt x="21591" y="218"/>
                  <a:pt x="21372" y="0"/>
                  <a:pt x="21153" y="0"/>
                </a:cubicBezTo>
                <a:lnTo>
                  <a:pt x="437" y="0"/>
                </a:lnTo>
              </a:path>
            </a:pathLst>
          </a:custGeom>
          <a:solidFill>
            <a:srgbClr val="333333">
              <a:alpha val="75000"/>
            </a:srgbClr>
          </a:solidFill>
          <a:ln w="3240">
            <a:solidFill>
              <a:srgbClr val="eae7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7" name="CustomShape 26"/>
          <p:cNvSpPr/>
          <p:nvPr/>
        </p:nvSpPr>
        <p:spPr>
          <a:xfrm>
            <a:off x="3906000" y="6061320"/>
            <a:ext cx="579240" cy="568080"/>
          </a:xfrm>
          <a:prstGeom prst="ellipse">
            <a:avLst/>
          </a:prstGeom>
          <a:solidFill>
            <a:srgbClr val="ffffff"/>
          </a:solidFill>
          <a:ln w="3240">
            <a:solidFill>
              <a:srgbClr val="eae7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8" name="CustomShape 27"/>
          <p:cNvSpPr/>
          <p:nvPr/>
        </p:nvSpPr>
        <p:spPr>
          <a:xfrm>
            <a:off x="3906000" y="6064560"/>
            <a:ext cx="579240" cy="568080"/>
          </a:xfrm>
          <a:prstGeom prst="ellipse">
            <a:avLst/>
          </a:prstGeom>
          <a:solidFill>
            <a:srgbClr val="ffff00"/>
          </a:solidFill>
          <a:ln w="3240">
            <a:solidFill>
              <a:srgbClr val="eae7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79" name="" descr=""/>
          <p:cNvPicPr/>
          <p:nvPr/>
        </p:nvPicPr>
        <p:blipFill>
          <a:blip r:embed="rId9"/>
          <a:stretch/>
        </p:blipFill>
        <p:spPr>
          <a:xfrm>
            <a:off x="3969360" y="6125040"/>
            <a:ext cx="463680" cy="408960"/>
          </a:xfrm>
          <a:prstGeom prst="rect">
            <a:avLst/>
          </a:prstGeom>
          <a:ln>
            <a:noFill/>
          </a:ln>
        </p:spPr>
      </p:pic>
      <p:sp>
        <p:nvSpPr>
          <p:cNvPr id="680" name="CustomShape 28"/>
          <p:cNvSpPr/>
          <p:nvPr/>
        </p:nvSpPr>
        <p:spPr>
          <a:xfrm>
            <a:off x="2073960" y="6135840"/>
            <a:ext cx="1815840" cy="31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ffff00"/>
                </a:solidFill>
                <a:latin typeface="Calibri Bold Italic"/>
                <a:ea typeface="Calibri Bold Italic"/>
              </a:rPr>
              <a:t>Μποζόνιο Higgs (BEH)</a:t>
            </a:r>
            <a:endParaRPr b="0" lang="en-GB" sz="1600" spc="-1" strike="noStrike">
              <a:latin typeface="Bitstream Vera Sans"/>
            </a:endParaRPr>
          </a:p>
        </p:txBody>
      </p:sp>
      <p:sp>
        <p:nvSpPr>
          <p:cNvPr id="681" name="CustomShape 29"/>
          <p:cNvSpPr/>
          <p:nvPr/>
        </p:nvSpPr>
        <p:spPr>
          <a:xfrm>
            <a:off x="4645800" y="6135840"/>
            <a:ext cx="4343400" cy="55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ffff00"/>
                </a:solidFill>
                <a:latin typeface="Calibri Bold Italic"/>
                <a:ea typeface="Calibri Bold Italic"/>
              </a:rPr>
              <a:t>“</a:t>
            </a:r>
            <a:r>
              <a:rPr b="0" lang="en-GB" sz="1600" spc="-1" strike="noStrike">
                <a:solidFill>
                  <a:srgbClr val="ffff00"/>
                </a:solidFill>
                <a:latin typeface="Calibri Bold Italic"/>
                <a:ea typeface="Calibri Bold Italic"/>
              </a:rPr>
              <a:t>Σπάει” την Ηλεκτρασθενή Συμμετρία</a:t>
            </a:r>
            <a:endParaRPr b="0" lang="en-GB" sz="1600" spc="-1" strike="noStrike">
              <a:latin typeface="Bitstream Vera Sans"/>
            </a:endParaRPr>
          </a:p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ffff00"/>
                </a:solidFill>
                <a:latin typeface="Calibri Bold Italic"/>
                <a:ea typeface="Calibri Bold Italic"/>
              </a:rPr>
              <a:t>Δίνει μάζα στα </a:t>
            </a:r>
            <a:r>
              <a:rPr b="1" lang="en-GB" sz="1600" spc="-1" strike="noStrike">
                <a:solidFill>
                  <a:srgbClr val="ffff00"/>
                </a:solidFill>
                <a:latin typeface="Calibri Bold Italic"/>
                <a:ea typeface="Calibri Bold Italic"/>
              </a:rPr>
              <a:t>στοιχειώδη σωματίδια</a:t>
            </a:r>
            <a:endParaRPr b="0" lang="en-GB" sz="1600" spc="-1" strike="noStrike">
              <a:latin typeface="Bitstream Vera Sans"/>
            </a:endParaRPr>
          </a:p>
        </p:txBody>
      </p:sp>
    </p:spTree>
  </p:cSld>
  <p:timing>
    <p:tnLst>
      <p:par>
        <p:cTn id="12" dur="indefinite" restart="never" nodeType="tmRoot">
          <p:childTnLst>
            <p:seq>
              <p:cTn id="13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" descr=""/>
          <p:cNvPicPr/>
          <p:nvPr/>
        </p:nvPicPr>
        <p:blipFill>
          <a:blip r:embed="rId1"/>
          <a:stretch/>
        </p:blipFill>
        <p:spPr>
          <a:xfrm>
            <a:off x="130320" y="423000"/>
            <a:ext cx="9829080" cy="2371320"/>
          </a:xfrm>
          <a:prstGeom prst="rect">
            <a:avLst/>
          </a:prstGeom>
          <a:ln>
            <a:noFill/>
          </a:ln>
        </p:spPr>
      </p:pic>
      <p:sp>
        <p:nvSpPr>
          <p:cNvPr id="683" name="CustomShape 1"/>
          <p:cNvSpPr/>
          <p:nvPr/>
        </p:nvSpPr>
        <p:spPr>
          <a:xfrm>
            <a:off x="4080960" y="2848320"/>
            <a:ext cx="5846040" cy="295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just"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Trebuchet MS"/>
                <a:ea typeface="Trebuchet MS"/>
              </a:rPr>
              <a:t>8 Οκτωβρίου 2013</a:t>
            </a:r>
            <a:endParaRPr b="0" lang="en-GB" sz="1800" spc="-1" strike="noStrike">
              <a:latin typeface="Bitstream Vera Sans"/>
            </a:endParaRPr>
          </a:p>
          <a:p>
            <a:pPr algn="just">
              <a:lnSpc>
                <a:spcPct val="100000"/>
              </a:lnSpc>
            </a:pPr>
            <a:endParaRPr b="0" lang="en-GB" sz="1800" spc="-1" strike="noStrike">
              <a:latin typeface="Bitstream Vera Sans"/>
            </a:endParaRPr>
          </a:p>
          <a:p>
            <a:pPr algn="just">
              <a:lnSpc>
                <a:spcPct val="100000"/>
              </a:lnSpc>
            </a:pPr>
            <a:r>
              <a:rPr b="1" lang="en-GB" sz="1800" spc="-1" strike="noStrike">
                <a:solidFill>
                  <a:srgbClr val="000000"/>
                </a:solidFill>
                <a:latin typeface="Trebuchet MS"/>
                <a:ea typeface="Trebuchet MS"/>
              </a:rPr>
              <a:t>Η Βασιλική Σουηδική Ακαδημία Επιστημών αποφάσησε να απονείμει το βραβείο Nobel Φυσικής του 2013 στους </a:t>
            </a:r>
            <a:endParaRPr b="0" lang="en-GB" sz="1800" spc="-1" strike="noStrike">
              <a:latin typeface="Bitstream Vera Sans"/>
            </a:endParaRPr>
          </a:p>
          <a:p>
            <a:pPr algn="just">
              <a:lnSpc>
                <a:spcPct val="100000"/>
              </a:lnSpc>
            </a:pPr>
            <a:endParaRPr b="0" lang="en-GB" sz="1800" spc="-1" strike="noStrike">
              <a:latin typeface="Bitstream Vera Sans"/>
            </a:endParaRPr>
          </a:p>
          <a:p>
            <a:pPr algn="just">
              <a:lnSpc>
                <a:spcPct val="100000"/>
              </a:lnSpc>
            </a:pPr>
            <a:r>
              <a:rPr b="1" lang="en-GB" sz="2200" spc="-1" strike="noStrike">
                <a:solidFill>
                  <a:srgbClr val="ff0000"/>
                </a:solidFill>
                <a:latin typeface="Trebuchet MS"/>
                <a:ea typeface="Trebuchet MS"/>
              </a:rPr>
              <a:t>François Englert and Peter Higgs </a:t>
            </a:r>
            <a:endParaRPr b="0" lang="en-GB" sz="2200" spc="-1" strike="noStrike">
              <a:latin typeface="Bitstream Vera Sans"/>
            </a:endParaRPr>
          </a:p>
          <a:p>
            <a:pPr algn="just">
              <a:lnSpc>
                <a:spcPct val="100000"/>
              </a:lnSpc>
            </a:pPr>
            <a:endParaRPr b="0" lang="en-GB" sz="2200" spc="-1" strike="noStrike">
              <a:latin typeface="Bitstream Vera Sans"/>
            </a:endParaRPr>
          </a:p>
          <a:p>
            <a:pPr algn="just">
              <a:lnSpc>
                <a:spcPct val="100000"/>
              </a:lnSpc>
            </a:pPr>
            <a:r>
              <a:rPr b="0" i="1" lang="en-GB" sz="1800" spc="-1" strike="noStrike">
                <a:solidFill>
                  <a:srgbClr val="000000"/>
                </a:solidFill>
                <a:latin typeface="Trebuchet MS"/>
                <a:ea typeface="Trebuchet MS"/>
              </a:rPr>
              <a:t>“</a:t>
            </a:r>
            <a:r>
              <a:rPr b="0" i="1" lang="en-GB" sz="1800" spc="-1" strike="noStrike">
                <a:solidFill>
                  <a:srgbClr val="000000"/>
                </a:solidFill>
                <a:latin typeface="Trebuchet MS"/>
                <a:ea typeface="Trebuchet MS"/>
              </a:rPr>
              <a:t>για τη </a:t>
            </a:r>
            <a:r>
              <a:rPr b="0" i="1" lang="en-GB" sz="1800" spc="-1" strike="noStrike">
                <a:solidFill>
                  <a:srgbClr val="0000ff"/>
                </a:solidFill>
                <a:latin typeface="Trebuchet MS"/>
                <a:ea typeface="Trebuchet MS"/>
              </a:rPr>
              <a:t>θεωρητική ανακάλυψη ενός μηχανισμού</a:t>
            </a:r>
            <a:r>
              <a:rPr b="0" i="1" lang="en-GB" sz="1800" spc="-1" strike="noStrike">
                <a:solidFill>
                  <a:srgbClr val="000000"/>
                </a:solidFill>
                <a:latin typeface="Trebuchet MS"/>
                <a:ea typeface="Trebuchet MS"/>
              </a:rPr>
              <a:t> που συνεισφέρει στην </a:t>
            </a:r>
            <a:r>
              <a:rPr b="0" i="1" lang="en-GB" sz="1800" spc="-1" strike="noStrike">
                <a:solidFill>
                  <a:srgbClr val="0000ff"/>
                </a:solidFill>
                <a:latin typeface="Trebuchet MS"/>
                <a:ea typeface="Trebuchet MS"/>
              </a:rPr>
              <a:t>κατανόηση της μάζας των υπο-ατομικών σωματιδίων</a:t>
            </a:r>
            <a:r>
              <a:rPr b="0" i="1" lang="en-GB" sz="1800" spc="-1" strike="noStrike">
                <a:solidFill>
                  <a:srgbClr val="000000"/>
                </a:solidFill>
                <a:latin typeface="Trebuchet MS"/>
                <a:ea typeface="Trebuchet MS"/>
              </a:rPr>
              <a:t>, και ο οποίος μηχανισμός επιβεβαιώθηκε πρόσφατα μέσω της </a:t>
            </a:r>
            <a:r>
              <a:rPr b="1" i="1" lang="en-GB" sz="1800" spc="-1" strike="noStrike">
                <a:solidFill>
                  <a:srgbClr val="0000ff"/>
                </a:solidFill>
                <a:latin typeface="Trebuchet MS"/>
                <a:ea typeface="Trebuchet MS"/>
              </a:rPr>
              <a:t>ανακάλυψης του προβλεπόμενου  θεμελιώδους σωματιδίου</a:t>
            </a:r>
            <a:r>
              <a:rPr b="1" i="1" lang="en-GB" sz="1800" spc="-1" strike="noStrike">
                <a:solidFill>
                  <a:srgbClr val="000000"/>
                </a:solidFill>
                <a:latin typeface="Trebuchet MS"/>
                <a:ea typeface="Trebuchet MS"/>
              </a:rPr>
              <a:t> από τα </a:t>
            </a:r>
            <a:r>
              <a:rPr b="1" i="1" lang="en-GB" sz="1800" spc="-1" strike="noStrike">
                <a:solidFill>
                  <a:srgbClr val="0000ff"/>
                </a:solidFill>
                <a:latin typeface="Trebuchet MS"/>
                <a:ea typeface="Trebuchet MS"/>
              </a:rPr>
              <a:t>πειράματα ATLAS και CMS στον Μεγάλο Συγκρουστήρα Αδρονίων του CERN</a:t>
            </a:r>
            <a:r>
              <a:rPr b="1" i="1" lang="en-GB" sz="1800" spc="-1" strike="noStrike">
                <a:solidFill>
                  <a:srgbClr val="000000"/>
                </a:solidFill>
                <a:latin typeface="Trebuchet MS"/>
                <a:ea typeface="Trebuchet MS"/>
              </a:rPr>
              <a:t>.</a:t>
            </a:r>
            <a:r>
              <a:rPr b="0" i="1" lang="en-GB" sz="1800" spc="-1" strike="noStrike">
                <a:solidFill>
                  <a:srgbClr val="000000"/>
                </a:solidFill>
                <a:latin typeface="Trebuchet MS"/>
                <a:ea typeface="Trebuchet MS"/>
              </a:rPr>
              <a:t>”</a:t>
            </a:r>
            <a:endParaRPr b="0" lang="en-GB" sz="1800" spc="-1" strike="noStrike">
              <a:latin typeface="Bitstream Vera Sans"/>
            </a:endParaRPr>
          </a:p>
        </p:txBody>
      </p:sp>
      <p:pic>
        <p:nvPicPr>
          <p:cNvPr id="684" name="" descr=""/>
          <p:cNvPicPr/>
          <p:nvPr/>
        </p:nvPicPr>
        <p:blipFill>
          <a:blip r:embed="rId2"/>
          <a:stretch/>
        </p:blipFill>
        <p:spPr>
          <a:xfrm>
            <a:off x="127800" y="3286440"/>
            <a:ext cx="3867840" cy="2880360"/>
          </a:xfrm>
          <a:prstGeom prst="rect">
            <a:avLst/>
          </a:prstGeom>
          <a:ln>
            <a:noFill/>
          </a:ln>
        </p:spPr>
      </p:pic>
      <p:sp>
        <p:nvSpPr>
          <p:cNvPr id="685" name="TextShape 2"/>
          <p:cNvSpPr txBox="1"/>
          <p:nvPr/>
        </p:nvSpPr>
        <p:spPr>
          <a:xfrm>
            <a:off x="199440" y="5851080"/>
            <a:ext cx="1208160" cy="803880"/>
          </a:xfrm>
          <a:prstGeom prst="rect">
            <a:avLst/>
          </a:prstGeom>
          <a:solidFill>
            <a:srgbClr val="e6ff00"/>
          </a:solidFill>
          <a:ln>
            <a:noFill/>
          </a:ln>
        </p:spPr>
        <p:txBody>
          <a:bodyPr lIns="90000" rIns="90000" tIns="45000" bIns="45000"/>
          <a:p>
            <a:r>
              <a:rPr b="0" lang="en-US" sz="2400" spc="-1" strike="noStrike">
                <a:solidFill>
                  <a:srgbClr val="ff0000"/>
                </a:solidFill>
                <a:latin typeface="DejaVu Sans"/>
              </a:rPr>
              <a:t>Peter </a:t>
            </a:r>
            <a:endParaRPr b="0" lang="en-GB" sz="2400" spc="-1" strike="noStrike">
              <a:latin typeface="Bitstream Vera Sans"/>
            </a:endParaRPr>
          </a:p>
          <a:p>
            <a:r>
              <a:rPr b="0" lang="en-US" sz="2400" spc="-1" strike="noStrike">
                <a:solidFill>
                  <a:srgbClr val="ff0000"/>
                </a:solidFill>
                <a:latin typeface="DejaVu Sans"/>
              </a:rPr>
              <a:t>Higgs</a:t>
            </a:r>
            <a:endParaRPr b="0" lang="en-GB" sz="2400" spc="-1" strike="noStrike">
              <a:latin typeface="Bitstream Vera Sans"/>
            </a:endParaRPr>
          </a:p>
        </p:txBody>
      </p:sp>
      <p:sp>
        <p:nvSpPr>
          <p:cNvPr id="686" name="TextShape 3"/>
          <p:cNvSpPr txBox="1"/>
          <p:nvPr/>
        </p:nvSpPr>
        <p:spPr>
          <a:xfrm>
            <a:off x="2431440" y="5851440"/>
            <a:ext cx="1459440" cy="803880"/>
          </a:xfrm>
          <a:prstGeom prst="rect">
            <a:avLst/>
          </a:prstGeom>
          <a:solidFill>
            <a:srgbClr val="e6ff00"/>
          </a:solidFill>
          <a:ln>
            <a:noFill/>
          </a:ln>
        </p:spPr>
        <p:txBody>
          <a:bodyPr lIns="90000" rIns="90000" tIns="45000" bIns="45000"/>
          <a:p>
            <a:r>
              <a:rPr b="0" lang="en-US" sz="2400" spc="-1" strike="noStrike">
                <a:solidFill>
                  <a:srgbClr val="ff0000"/>
                </a:solidFill>
                <a:latin typeface="DejaVu Sans"/>
              </a:rPr>
              <a:t>Francois</a:t>
            </a:r>
            <a:endParaRPr b="0" lang="en-GB" sz="2400" spc="-1" strike="noStrike">
              <a:latin typeface="Bitstream Vera Sans"/>
            </a:endParaRPr>
          </a:p>
          <a:p>
            <a:r>
              <a:rPr b="0" lang="en-US" sz="2400" spc="-1" strike="noStrike">
                <a:solidFill>
                  <a:srgbClr val="ff0000"/>
                </a:solidFill>
                <a:latin typeface="DejaVu Sans"/>
              </a:rPr>
              <a:t>Englert</a:t>
            </a:r>
            <a:endParaRPr b="0" lang="en-GB" sz="2400" spc="-1" strike="noStrike">
              <a:latin typeface="Bitstream Vera Sans"/>
            </a:endParaRPr>
          </a:p>
        </p:txBody>
      </p:sp>
      <p:sp>
        <p:nvSpPr>
          <p:cNvPr id="687" name="Line 4"/>
          <p:cNvSpPr/>
          <p:nvPr/>
        </p:nvSpPr>
        <p:spPr>
          <a:xfrm>
            <a:off x="4113000" y="6748200"/>
            <a:ext cx="1828800" cy="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8" name="Line 5"/>
          <p:cNvSpPr/>
          <p:nvPr/>
        </p:nvSpPr>
        <p:spPr>
          <a:xfrm>
            <a:off x="8037000" y="6208200"/>
            <a:ext cx="1828800" cy="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9" name="Line 6"/>
          <p:cNvSpPr/>
          <p:nvPr/>
        </p:nvSpPr>
        <p:spPr>
          <a:xfrm>
            <a:off x="7713000" y="6460200"/>
            <a:ext cx="1828800" cy="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4" dur="indefinite" restart="never" nodeType="tmRoot">
          <p:childTnLst>
            <p:seq>
              <p:cTn id="15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TextShape 1"/>
          <p:cNvSpPr txBox="1"/>
          <p:nvPr/>
        </p:nvSpPr>
        <p:spPr>
          <a:xfrm>
            <a:off x="504000" y="1915920"/>
            <a:ext cx="9071640" cy="2899800"/>
          </a:xfrm>
          <a:prstGeom prst="rect">
            <a:avLst/>
          </a:prstGeom>
          <a:noFill/>
          <a:ln w="54720">
            <a:solidFill>
              <a:srgbClr val="000000"/>
            </a:solidFill>
            <a:round/>
          </a:ln>
        </p:spPr>
        <p:txBody>
          <a:bodyPr lIns="27360" rIns="27360" tIns="27360" bIns="27360" anchor="ctr"/>
          <a:p>
            <a:pPr algn="ctr"/>
            <a:r>
              <a:rPr b="0" lang="en-GB" sz="3200" spc="-1" strike="noStrike">
                <a:latin typeface="Bitstream Vera Sans"/>
              </a:rPr>
              <a:t>3. Πώς παράγουμε σωματίδια;</a:t>
            </a:r>
            <a:endParaRPr b="0" lang="en-GB" sz="3200" spc="-1" strike="noStrike">
              <a:latin typeface="Bitstream Vera Sans"/>
            </a:endParaRPr>
          </a:p>
          <a:p>
            <a:pPr algn="ctr"/>
            <a:r>
              <a:rPr b="0" lang="en-GB" sz="3200" spc="-1" strike="noStrike">
                <a:latin typeface="Bitstream Vera Sans"/>
              </a:rPr>
              <a:t>Επιταχυντές ως μικροσκόπια </a:t>
            </a:r>
            <a:endParaRPr b="0" lang="en-GB" sz="3200" spc="-1" strike="noStrike">
              <a:latin typeface="Bitstream Vera Sans"/>
            </a:endParaRPr>
          </a:p>
          <a:p>
            <a:pPr algn="ctr"/>
            <a:r>
              <a:rPr b="0" lang="en-GB" sz="3200" spc="-1" strike="noStrike">
                <a:latin typeface="Bitstream Vera Sans"/>
              </a:rPr>
              <a:t>και ως... </a:t>
            </a:r>
            <a:endParaRPr b="0" lang="en-GB" sz="3200" spc="-1" strike="noStrike">
              <a:latin typeface="Bitstream Vera Sans"/>
            </a:endParaRPr>
          </a:p>
          <a:p>
            <a:pPr algn="ctr"/>
            <a:r>
              <a:rPr b="0" lang="en-GB" sz="3200" spc="-1" strike="noStrike">
                <a:latin typeface="Bitstream Vera Sans"/>
              </a:rPr>
              <a:t>τηλεσκόπια</a:t>
            </a:r>
            <a:endParaRPr b="0" lang="en-GB" sz="3200" spc="-1" strike="noStrike">
              <a:latin typeface="Bitstream Vera Sans"/>
            </a:endParaRPr>
          </a:p>
          <a:p>
            <a:pPr algn="ctr"/>
            <a:r>
              <a:rPr b="0" lang="en-GB" sz="3200" spc="-1" strike="noStrike">
                <a:latin typeface="Bitstream Vera Sans"/>
              </a:rPr>
              <a:t>η σχέση με τη </a:t>
            </a:r>
            <a:endParaRPr b="0" lang="en-GB" sz="3200" spc="-1" strike="noStrike">
              <a:latin typeface="Bitstream Vera Sans"/>
            </a:endParaRPr>
          </a:p>
          <a:p>
            <a:pPr algn="ctr"/>
            <a:r>
              <a:rPr b="0" lang="en-GB" sz="3200" spc="-1" strike="noStrike">
                <a:latin typeface="Bitstream Vera Sans"/>
              </a:rPr>
              <a:t>“</a:t>
            </a:r>
            <a:r>
              <a:rPr b="0" lang="en-GB" sz="3200" spc="-1" strike="noStrike">
                <a:latin typeface="Bitstream Vera Sans"/>
              </a:rPr>
              <a:t>Μεγάλη Έκρηξη” (Big Bang)</a:t>
            </a:r>
            <a:endParaRPr b="0" lang="en-GB" sz="3200" spc="-1" strike="noStrike">
              <a:latin typeface="Bitstream Vera Sans"/>
            </a:endParaRPr>
          </a:p>
        </p:txBody>
      </p:sp>
    </p:spTree>
  </p:cSld>
  <p:timing>
    <p:tnLst>
      <p:par>
        <p:cTn id="16" dur="indefinite" restart="never" nodeType="tmRoot">
          <p:childTnLst>
            <p:seq>
              <p:cTn id="17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TextShape 1"/>
          <p:cNvSpPr txBox="1"/>
          <p:nvPr/>
        </p:nvSpPr>
        <p:spPr>
          <a:xfrm>
            <a:off x="504000" y="409320"/>
            <a:ext cx="9071640" cy="6130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600" spc="-1" strike="noStrike">
                <a:latin typeface="Bitstream Vera Sans"/>
              </a:rPr>
              <a:t>Μια εικόνα είναι 1000 λέξεις: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692" name="TextShape 2"/>
          <p:cNvSpPr txBox="1"/>
          <p:nvPr/>
        </p:nvSpPr>
        <p:spPr>
          <a:xfrm>
            <a:off x="1691280" y="1399680"/>
            <a:ext cx="2548080" cy="446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latin typeface="Bitstream Vera Sans"/>
                <a:hlinkClick r:id="rId1"/>
              </a:rPr>
              <a:t>./LHC-event.mov</a:t>
            </a:r>
            <a:endParaRPr b="0" lang="en-GB" sz="1800" spc="-1" strike="noStrike">
              <a:latin typeface="Bitstream Vera Sans"/>
            </a:endParaRPr>
          </a:p>
        </p:txBody>
      </p:sp>
    </p:spTree>
  </p:cSld>
  <p:timing>
    <p:tnLst>
      <p:par>
        <p:cTn id="18" dur="indefinite" restart="never" nodeType="tmRoot">
          <p:childTnLst>
            <p:seq>
              <p:cTn id="19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TextShape 1"/>
          <p:cNvSpPr txBox="1"/>
          <p:nvPr/>
        </p:nvSpPr>
        <p:spPr>
          <a:xfrm>
            <a:off x="504000" y="61920"/>
            <a:ext cx="9071640" cy="94860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200" spc="-1" strike="noStrike">
                <a:latin typeface="DejaVu Sans"/>
              </a:rPr>
              <a:t>Πώς παράγουμε σωματίδια;  </a:t>
            </a:r>
            <a:br/>
            <a:r>
              <a:rPr b="0" lang="en-GB" sz="3200" spc="-1" strike="noStrike">
                <a:latin typeface="DejaVu Sans"/>
              </a:rPr>
              <a:t>Στην πράξη η σκέδαση είναι κάπως έτσι:</a:t>
            </a:r>
            <a:endParaRPr b="0" lang="en-GB" sz="3200" spc="-1" strike="noStrike">
              <a:latin typeface="Bitstream Vera Sans"/>
            </a:endParaRPr>
          </a:p>
        </p:txBody>
      </p:sp>
      <p:pic>
        <p:nvPicPr>
          <p:cNvPr id="694" name="" descr=""/>
          <p:cNvPicPr/>
          <p:nvPr/>
        </p:nvPicPr>
        <p:blipFill>
          <a:blip r:embed="rId1"/>
          <a:stretch/>
        </p:blipFill>
        <p:spPr>
          <a:xfrm>
            <a:off x="594360" y="1436400"/>
            <a:ext cx="4343040" cy="3009600"/>
          </a:xfrm>
          <a:prstGeom prst="rect">
            <a:avLst/>
          </a:prstGeom>
          <a:ln>
            <a:noFill/>
          </a:ln>
        </p:spPr>
      </p:pic>
      <p:sp>
        <p:nvSpPr>
          <p:cNvPr id="695" name="TextShape 2"/>
          <p:cNvSpPr txBox="1"/>
          <p:nvPr/>
        </p:nvSpPr>
        <p:spPr>
          <a:xfrm>
            <a:off x="505800" y="999000"/>
            <a:ext cx="786132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Bitstream Vera Sans"/>
              </a:rPr>
              <a:t> </a:t>
            </a:r>
            <a:r>
              <a:rPr b="0" lang="en-GB" sz="2400" spc="-1" strike="noStrike">
                <a:solidFill>
                  <a:srgbClr val="0000ff"/>
                </a:solidFill>
                <a:latin typeface="Bitstream Vera Sans"/>
              </a:rPr>
              <a:t>Πειράματα σκέδασης – συγκρούσεις σωματιδίων</a:t>
            </a:r>
            <a:endParaRPr b="0" lang="en-GB" sz="2400" spc="-1" strike="noStrike">
              <a:latin typeface="Bitstream Vera Sans"/>
            </a:endParaRPr>
          </a:p>
        </p:txBody>
      </p:sp>
      <p:sp>
        <p:nvSpPr>
          <p:cNvPr id="696" name="Line 3"/>
          <p:cNvSpPr/>
          <p:nvPr/>
        </p:nvSpPr>
        <p:spPr>
          <a:xfrm>
            <a:off x="385200" y="1600200"/>
            <a:ext cx="9144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7" name="Line 4"/>
          <p:cNvSpPr/>
          <p:nvPr/>
        </p:nvSpPr>
        <p:spPr>
          <a:xfrm flipH="1">
            <a:off x="4343400" y="1600200"/>
            <a:ext cx="9144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8" name="CustomShape 5"/>
          <p:cNvSpPr/>
          <p:nvPr/>
        </p:nvSpPr>
        <p:spPr>
          <a:xfrm rot="20100000">
            <a:off x="4740840" y="1877040"/>
            <a:ext cx="5486400" cy="914400"/>
          </a:xfrm>
          <a:prstGeom prst="rect">
            <a:avLst/>
          </a:prstGeom>
          <a:solidFill>
            <a:srgbClr val="99cc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en-GB" sz="2800" spc="-1" strike="noStrike">
                <a:latin typeface="Bitstream Vera Sans"/>
              </a:rPr>
              <a:t>Παράγονται “νέα”σωματίδια!</a:t>
            </a:r>
            <a:endParaRPr b="0" lang="en-GB" sz="2800" spc="-1" strike="noStrike">
              <a:latin typeface="Bitstream Vera Sans"/>
            </a:endParaRPr>
          </a:p>
        </p:txBody>
      </p:sp>
      <p:pic>
        <p:nvPicPr>
          <p:cNvPr id="699" name="" descr=""/>
          <p:cNvPicPr/>
          <p:nvPr/>
        </p:nvPicPr>
        <p:blipFill>
          <a:blip r:embed="rId2"/>
          <a:stretch/>
        </p:blipFill>
        <p:spPr>
          <a:xfrm>
            <a:off x="6764760" y="5029200"/>
            <a:ext cx="2008440" cy="1953000"/>
          </a:xfrm>
          <a:prstGeom prst="rect">
            <a:avLst/>
          </a:prstGeom>
          <a:ln>
            <a:noFill/>
          </a:ln>
        </p:spPr>
      </p:pic>
      <p:sp>
        <p:nvSpPr>
          <p:cNvPr id="700" name="TextShape 6"/>
          <p:cNvSpPr txBox="1"/>
          <p:nvPr/>
        </p:nvSpPr>
        <p:spPr>
          <a:xfrm>
            <a:off x="578160" y="5528520"/>
            <a:ext cx="140904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200" spc="-1" strike="noStrike">
                <a:solidFill>
                  <a:srgbClr val="ff0000"/>
                </a:solidFill>
                <a:latin typeface="DejaVu Sans"/>
              </a:rPr>
              <a:t>ενέργεια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701" name="TextShape 7"/>
          <p:cNvSpPr txBox="1"/>
          <p:nvPr/>
        </p:nvSpPr>
        <p:spPr>
          <a:xfrm>
            <a:off x="2072880" y="5837400"/>
            <a:ext cx="87876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μάζα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702" name="TextShape 8"/>
          <p:cNvSpPr txBox="1"/>
          <p:nvPr/>
        </p:nvSpPr>
        <p:spPr>
          <a:xfrm>
            <a:off x="2984760" y="6210000"/>
            <a:ext cx="371196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200" spc="-1" strike="noStrike">
                <a:latin typeface="DejaVu Sans"/>
              </a:rPr>
              <a:t>c = ταχύτητα του φωτός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703" name="TextShape 9"/>
          <p:cNvSpPr txBox="1"/>
          <p:nvPr/>
        </p:nvSpPr>
        <p:spPr>
          <a:xfrm>
            <a:off x="1672560" y="4910400"/>
            <a:ext cx="2798280" cy="564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200" spc="-1" strike="noStrike">
                <a:solidFill>
                  <a:srgbClr val="ff0000"/>
                </a:solidFill>
                <a:latin typeface="DejaVu Sans"/>
              </a:rPr>
              <a:t>E</a:t>
            </a:r>
            <a:r>
              <a:rPr b="0" lang="en-US" sz="3200" spc="-1" strike="noStrike">
                <a:solidFill>
                  <a:srgbClr val="3333cc"/>
                </a:solidFill>
                <a:latin typeface="DejaVu Sans"/>
              </a:rPr>
              <a:t> = m</a:t>
            </a:r>
            <a:r>
              <a:rPr b="0" lang="en-US" sz="3200" spc="-1" strike="noStrike">
                <a:solidFill>
                  <a:srgbClr val="000000"/>
                </a:solidFill>
                <a:latin typeface="DejaVu Sans"/>
              </a:rPr>
              <a:t>c</a:t>
            </a:r>
            <a:r>
              <a:rPr b="0" lang="en-US" sz="3200" spc="-1" strike="noStrike" baseline="30000">
                <a:solidFill>
                  <a:srgbClr val="000000"/>
                </a:solidFill>
                <a:latin typeface="DejaVu Sans"/>
              </a:rPr>
              <a:t>2</a:t>
            </a:r>
            <a:endParaRPr b="0" lang="en-GB" sz="3200" spc="-1" strike="noStrike">
              <a:latin typeface="Bitstream Vera Sans"/>
            </a:endParaRPr>
          </a:p>
        </p:txBody>
      </p:sp>
      <p:sp>
        <p:nvSpPr>
          <p:cNvPr id="704" name="Line 10"/>
          <p:cNvSpPr/>
          <p:nvPr/>
        </p:nvSpPr>
        <p:spPr>
          <a:xfrm flipV="1">
            <a:off x="1515960" y="5401800"/>
            <a:ext cx="228600" cy="2286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5" name="Line 11"/>
          <p:cNvSpPr/>
          <p:nvPr/>
        </p:nvSpPr>
        <p:spPr>
          <a:xfrm flipV="1">
            <a:off x="2514960" y="5486400"/>
            <a:ext cx="228600" cy="2286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6" name="Line 12"/>
          <p:cNvSpPr/>
          <p:nvPr/>
        </p:nvSpPr>
        <p:spPr>
          <a:xfrm flipV="1">
            <a:off x="3128760" y="5486400"/>
            <a:ext cx="0" cy="6858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7" name="CustomShape 13"/>
          <p:cNvSpPr/>
          <p:nvPr/>
        </p:nvSpPr>
        <p:spPr>
          <a:xfrm>
            <a:off x="7315560" y="4536000"/>
            <a:ext cx="2514600" cy="914400"/>
          </a:xfrm>
          <a:prstGeom prst="wedgeRoundRectCallout">
            <a:avLst>
              <a:gd name="adj1" fmla="val -27171"/>
              <a:gd name="adj2" fmla="val 87935"/>
              <a:gd name="adj3" fmla="val 16667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/>
            <a:r>
              <a:rPr b="0" lang="en-GB" sz="1800" spc="-1" strike="noStrike">
                <a:latin typeface="Bitstream Vera Sans"/>
              </a:rPr>
              <a:t>Η μάζα είναι μια μορφή ενέργειας</a:t>
            </a:r>
            <a:endParaRPr b="0" lang="en-GB" sz="1800" spc="-1" strike="noStrike">
              <a:latin typeface="Bitstream Vera Sans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504000" y="2388960"/>
            <a:ext cx="9071640" cy="2183040"/>
          </a:xfrm>
          <a:prstGeom prst="rect">
            <a:avLst/>
          </a:prstGeom>
          <a:noFill/>
          <a:ln w="54720">
            <a:solidFill>
              <a:srgbClr val="000000"/>
            </a:solidFill>
            <a:round/>
          </a:ln>
        </p:spPr>
        <p:txBody>
          <a:bodyPr lIns="27360" rIns="27360" tIns="27360" bIns="27360" anchor="ctr"/>
          <a:p>
            <a:pPr algn="ctr"/>
            <a:r>
              <a:rPr b="0" lang="en-GB" sz="3200" spc="-1" strike="noStrike">
                <a:latin typeface="Bitstream Vera Sans"/>
              </a:rPr>
              <a:t>1. </a:t>
            </a:r>
            <a:r>
              <a:rPr b="0" lang="en-GB" sz="3200" spc="-1" strike="noStrike">
                <a:latin typeface="Bitstream Vera Sans"/>
              </a:rPr>
              <a:t>Γιατί και πώς</a:t>
            </a:r>
            <a:endParaRPr b="0" lang="en-GB" sz="3200" spc="-1" strike="noStrike">
              <a:latin typeface="Bitstream Vera Sans"/>
            </a:endParaRPr>
          </a:p>
          <a:p>
            <a:pPr algn="ctr"/>
            <a:r>
              <a:rPr b="0" lang="en-GB" sz="3200" spc="-1" strike="noStrike">
                <a:solidFill>
                  <a:srgbClr val="000000"/>
                </a:solidFill>
                <a:latin typeface="Bitstream Vera Sans"/>
              </a:rPr>
              <a:t>παρατηρούμε τον μικρόκοσμο</a:t>
            </a:r>
            <a:endParaRPr b="0" lang="en-GB" sz="3200" spc="-1" strike="noStrike">
              <a:latin typeface="Bitstream Vera Sans"/>
            </a:endParaRPr>
          </a:p>
          <a:p>
            <a:pPr algn="ctr"/>
            <a:r>
              <a:rPr b="0" lang="en-GB" sz="3200" spc="-1" strike="noStrike">
                <a:solidFill>
                  <a:srgbClr val="0000ff"/>
                </a:solidFill>
                <a:latin typeface="Bitstream Vera Sans"/>
              </a:rPr>
              <a:t>Τα πειράματα ως προέκταση των αισθήσεών μας</a:t>
            </a:r>
            <a:endParaRPr b="0" lang="en-GB" sz="3200" spc="-1" strike="noStrike">
              <a:latin typeface="Bitstream Vera Sans"/>
            </a:endParaRPr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" descr=""/>
          <p:cNvPicPr/>
          <p:nvPr/>
        </p:nvPicPr>
        <p:blipFill>
          <a:blip r:embed="rId1"/>
          <a:stretch/>
        </p:blipFill>
        <p:spPr>
          <a:xfrm>
            <a:off x="5732280" y="1600200"/>
            <a:ext cx="3819240" cy="2048400"/>
          </a:xfrm>
          <a:prstGeom prst="rect">
            <a:avLst/>
          </a:prstGeom>
          <a:ln>
            <a:noFill/>
          </a:ln>
        </p:spPr>
      </p:pic>
      <p:sp>
        <p:nvSpPr>
          <p:cNvPr id="709" name="TextShape 1"/>
          <p:cNvSpPr txBox="1"/>
          <p:nvPr/>
        </p:nvSpPr>
        <p:spPr>
          <a:xfrm>
            <a:off x="5486400" y="1888200"/>
            <a:ext cx="1083960" cy="4471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latin typeface="Bitstream Vera Sans"/>
              </a:rPr>
              <a:t>E=100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710" name="TextShape 2"/>
          <p:cNvSpPr txBox="1"/>
          <p:nvPr/>
        </p:nvSpPr>
        <p:spPr>
          <a:xfrm>
            <a:off x="504000" y="157320"/>
            <a:ext cx="9071640" cy="61344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200" spc="-1" strike="noStrike">
                <a:latin typeface="DejaVu Sans"/>
              </a:rPr>
              <a:t>Παράγουμε και ανιχνεύουμε σωματίδια</a:t>
            </a:r>
            <a:endParaRPr b="0" lang="en-GB" sz="3200" spc="-1" strike="noStrike">
              <a:latin typeface="Bitstream Vera Sans"/>
            </a:endParaRPr>
          </a:p>
        </p:txBody>
      </p:sp>
      <p:pic>
        <p:nvPicPr>
          <p:cNvPr id="711" name="" descr=""/>
          <p:cNvPicPr/>
          <p:nvPr/>
        </p:nvPicPr>
        <p:blipFill>
          <a:blip r:embed="rId2"/>
          <a:stretch/>
        </p:blipFill>
        <p:spPr>
          <a:xfrm>
            <a:off x="6764400" y="5029200"/>
            <a:ext cx="2008440" cy="1953000"/>
          </a:xfrm>
          <a:prstGeom prst="rect">
            <a:avLst/>
          </a:prstGeom>
          <a:ln>
            <a:noFill/>
          </a:ln>
        </p:spPr>
      </p:pic>
      <p:pic>
        <p:nvPicPr>
          <p:cNvPr id="712" name="" descr=""/>
          <p:cNvPicPr/>
          <p:nvPr/>
        </p:nvPicPr>
        <p:blipFill>
          <a:blip r:embed="rId3"/>
          <a:stretch/>
        </p:blipFill>
        <p:spPr>
          <a:xfrm>
            <a:off x="594360" y="1436400"/>
            <a:ext cx="4343040" cy="3009600"/>
          </a:xfrm>
          <a:prstGeom prst="rect">
            <a:avLst/>
          </a:prstGeom>
          <a:ln>
            <a:noFill/>
          </a:ln>
        </p:spPr>
      </p:pic>
      <p:sp>
        <p:nvSpPr>
          <p:cNvPr id="713" name="TextShape 3"/>
          <p:cNvSpPr txBox="1"/>
          <p:nvPr/>
        </p:nvSpPr>
        <p:spPr>
          <a:xfrm>
            <a:off x="577800" y="5528520"/>
            <a:ext cx="140904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200" spc="-1" strike="noStrike">
                <a:solidFill>
                  <a:srgbClr val="ff0000"/>
                </a:solidFill>
                <a:latin typeface="DejaVu Sans"/>
              </a:rPr>
              <a:t>ενέργεια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714" name="TextShape 4"/>
          <p:cNvSpPr txBox="1"/>
          <p:nvPr/>
        </p:nvSpPr>
        <p:spPr>
          <a:xfrm>
            <a:off x="2072520" y="5837400"/>
            <a:ext cx="87876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μάζα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715" name="TextShape 5"/>
          <p:cNvSpPr txBox="1"/>
          <p:nvPr/>
        </p:nvSpPr>
        <p:spPr>
          <a:xfrm>
            <a:off x="2984400" y="6210000"/>
            <a:ext cx="371196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200" spc="-1" strike="noStrike">
                <a:latin typeface="DejaVu Sans"/>
              </a:rPr>
              <a:t>c = ταχύτητα του φωτός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716" name="TextShape 6"/>
          <p:cNvSpPr txBox="1"/>
          <p:nvPr/>
        </p:nvSpPr>
        <p:spPr>
          <a:xfrm>
            <a:off x="1672200" y="4910400"/>
            <a:ext cx="2798280" cy="564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200" spc="-1" strike="noStrike">
                <a:solidFill>
                  <a:srgbClr val="ff0000"/>
                </a:solidFill>
                <a:latin typeface="DejaVu Sans"/>
              </a:rPr>
              <a:t>E</a:t>
            </a:r>
            <a:r>
              <a:rPr b="0" lang="en-US" sz="3200" spc="-1" strike="noStrike">
                <a:solidFill>
                  <a:srgbClr val="3333cc"/>
                </a:solidFill>
                <a:latin typeface="DejaVu Sans"/>
              </a:rPr>
              <a:t> = m</a:t>
            </a:r>
            <a:r>
              <a:rPr b="0" lang="en-US" sz="3200" spc="-1" strike="noStrike">
                <a:solidFill>
                  <a:srgbClr val="000000"/>
                </a:solidFill>
                <a:latin typeface="DejaVu Sans"/>
              </a:rPr>
              <a:t>c</a:t>
            </a:r>
            <a:r>
              <a:rPr b="0" lang="en-US" sz="3200" spc="-1" strike="noStrike" baseline="30000">
                <a:solidFill>
                  <a:srgbClr val="000000"/>
                </a:solidFill>
                <a:latin typeface="DejaVu Sans"/>
              </a:rPr>
              <a:t>2</a:t>
            </a:r>
            <a:endParaRPr b="0" lang="en-GB" sz="3200" spc="-1" strike="noStrike">
              <a:latin typeface="Bitstream Vera Sans"/>
            </a:endParaRPr>
          </a:p>
        </p:txBody>
      </p:sp>
      <p:sp>
        <p:nvSpPr>
          <p:cNvPr id="717" name="Line 7"/>
          <p:cNvSpPr/>
          <p:nvPr/>
        </p:nvSpPr>
        <p:spPr>
          <a:xfrm flipV="1">
            <a:off x="1515600" y="5401800"/>
            <a:ext cx="228600" cy="2286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18" name="Line 8"/>
          <p:cNvSpPr/>
          <p:nvPr/>
        </p:nvSpPr>
        <p:spPr>
          <a:xfrm flipV="1">
            <a:off x="2514600" y="5486400"/>
            <a:ext cx="228600" cy="2286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19" name="Line 9"/>
          <p:cNvSpPr/>
          <p:nvPr/>
        </p:nvSpPr>
        <p:spPr>
          <a:xfrm flipV="1">
            <a:off x="3128400" y="5486400"/>
            <a:ext cx="0" cy="6858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0" name="TextShape 10"/>
          <p:cNvSpPr txBox="1"/>
          <p:nvPr/>
        </p:nvSpPr>
        <p:spPr>
          <a:xfrm>
            <a:off x="505800" y="891000"/>
            <a:ext cx="786132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Bitstream Vera Sans"/>
              </a:rPr>
              <a:t> </a:t>
            </a:r>
            <a:r>
              <a:rPr b="0" lang="en-GB" sz="2400" spc="-1" strike="noStrike">
                <a:solidFill>
                  <a:srgbClr val="0000ff"/>
                </a:solidFill>
                <a:latin typeface="Bitstream Vera Sans"/>
              </a:rPr>
              <a:t>Πειράματα σκέδασης – συγκρούσεις σωματιδίων</a:t>
            </a:r>
            <a:endParaRPr b="0" lang="en-GB" sz="2400" spc="-1" strike="noStrike">
              <a:latin typeface="Bitstream Vera Sans"/>
            </a:endParaRPr>
          </a:p>
        </p:txBody>
      </p:sp>
      <p:sp>
        <p:nvSpPr>
          <p:cNvPr id="721" name="Line 11"/>
          <p:cNvSpPr/>
          <p:nvPr/>
        </p:nvSpPr>
        <p:spPr>
          <a:xfrm>
            <a:off x="385200" y="1600200"/>
            <a:ext cx="9144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2" name="Line 12"/>
          <p:cNvSpPr/>
          <p:nvPr/>
        </p:nvSpPr>
        <p:spPr>
          <a:xfrm flipH="1">
            <a:off x="4343400" y="1600200"/>
            <a:ext cx="9144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3" name="CustomShape 13"/>
          <p:cNvSpPr/>
          <p:nvPr/>
        </p:nvSpPr>
        <p:spPr>
          <a:xfrm>
            <a:off x="7315560" y="4536000"/>
            <a:ext cx="2514600" cy="914400"/>
          </a:xfrm>
          <a:prstGeom prst="wedgeRoundRectCallout">
            <a:avLst>
              <a:gd name="adj1" fmla="val -27171"/>
              <a:gd name="adj2" fmla="val 87935"/>
              <a:gd name="adj3" fmla="val 16667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/>
            <a:r>
              <a:rPr b="0" lang="en-GB" sz="1800" spc="-1" strike="noStrike">
                <a:latin typeface="Bitstream Vera Sans"/>
              </a:rPr>
              <a:t>Η μάζα είναι μια μορφή ενέργειας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724" name="TextShape 14"/>
          <p:cNvSpPr txBox="1"/>
          <p:nvPr/>
        </p:nvSpPr>
        <p:spPr>
          <a:xfrm>
            <a:off x="8848080" y="1842840"/>
            <a:ext cx="1083960" cy="4471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latin typeface="Bitstream Vera Sans"/>
              </a:rPr>
              <a:t>E=100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725" name="CustomShape 15"/>
          <p:cNvSpPr/>
          <p:nvPr/>
        </p:nvSpPr>
        <p:spPr>
          <a:xfrm>
            <a:off x="7335360" y="1892160"/>
            <a:ext cx="1211400" cy="1075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0" lang="en-GB" sz="1800" spc="-1" strike="noStrike">
                <a:latin typeface="Bitstream Vera Sans"/>
              </a:rPr>
              <a:t>200</a:t>
            </a:r>
            <a:endParaRPr b="0" lang="en-GB" sz="1800" spc="-1" strike="noStrike">
              <a:latin typeface="Bitstream Vera Sans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TextShape 1"/>
          <p:cNvSpPr txBox="1"/>
          <p:nvPr/>
        </p:nvSpPr>
        <p:spPr>
          <a:xfrm>
            <a:off x="457200" y="130320"/>
            <a:ext cx="9372600" cy="5230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200" spc="-1" strike="noStrike">
                <a:latin typeface="DejaVu Sans"/>
              </a:rPr>
              <a:t>Επιταχυντές – σημαντικό εργαλείο έρευνας</a:t>
            </a:r>
            <a:endParaRPr b="0" lang="en-GB" sz="3200" spc="-1" strike="noStrike">
              <a:latin typeface="Bitstream Vera Sans"/>
            </a:endParaRPr>
          </a:p>
        </p:txBody>
      </p:sp>
      <p:sp>
        <p:nvSpPr>
          <p:cNvPr id="727" name="TextShape 2"/>
          <p:cNvSpPr txBox="1"/>
          <p:nvPr/>
        </p:nvSpPr>
        <p:spPr>
          <a:xfrm>
            <a:off x="468000" y="734400"/>
            <a:ext cx="9071640" cy="6306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DejaVu Sans"/>
              </a:rPr>
              <a:t>Οι μεγάλες ενέργειες συγκρούσεων επιτρέπουν: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Να κοιτάμε όλο και πιο βαθιά στην ύλη </a:t>
            </a:r>
            <a:endParaRPr b="0" lang="en-GB" sz="22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Μεγάλη Ενέργεια → μικρό μήκος κύματος</a:t>
            </a:r>
            <a:endParaRPr b="0" lang="en-GB" sz="2000" spc="-1" strike="noStrike">
              <a:latin typeface="Bitstream Vera Sans"/>
            </a:endParaRPr>
          </a:p>
          <a:p>
            <a:pPr marL="864000" indent="-288000">
              <a:lnSpc>
                <a:spcPct val="100000"/>
              </a:lnSpc>
              <a:spcAft>
                <a:spcPts val="1134"/>
              </a:spcAft>
            </a:pPr>
            <a:r>
              <a:rPr b="0" lang="en-GB" sz="2200" spc="-1" strike="noStrike">
                <a:latin typeface="DejaVu Sans"/>
                <a:ea typeface="Bitstream Vera Sans"/>
              </a:rPr>
              <a:t>                    </a:t>
            </a:r>
            <a:r>
              <a:rPr b="0" lang="en-GB" sz="2200" spc="-1" strike="noStrike">
                <a:latin typeface="DejaVu Sans"/>
                <a:ea typeface="Bitstream Vera Sans"/>
              </a:rPr>
              <a:t>(ορμή)</a:t>
            </a:r>
            <a:endParaRPr b="0" lang="en-GB" sz="2200" spc="-1" strike="noStrike">
              <a:latin typeface="Bitstream Vera Sans"/>
            </a:endParaRPr>
          </a:p>
          <a:p>
            <a:pPr marL="864000" indent="-288000">
              <a:lnSpc>
                <a:spcPct val="100000"/>
              </a:lnSpc>
              <a:spcAft>
                <a:spcPts val="1134"/>
              </a:spcAft>
            </a:pPr>
            <a:endParaRPr b="0" lang="en-GB" sz="22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Να ανακαλύπτουμε βαρύτερα σωματίδια</a:t>
            </a:r>
            <a:endParaRPr b="0" lang="en-GB" sz="22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DejaVu Sans"/>
              </a:rPr>
              <a:t>Η μάζα είναι μιά μορφή ενέργειας</a:t>
            </a:r>
            <a:endParaRPr b="0" lang="en-GB" sz="2000" spc="-1" strike="noStrike">
              <a:latin typeface="Bitstream Vera Sans"/>
            </a:endParaRPr>
          </a:p>
          <a:p>
            <a:pPr marL="864000" indent="-288000">
              <a:lnSpc>
                <a:spcPct val="100000"/>
              </a:lnSpc>
              <a:spcAft>
                <a:spcPts val="1134"/>
              </a:spcAft>
            </a:pPr>
            <a:endParaRPr b="0" lang="en-GB" sz="20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Να μελετάμε συνθήκες σαν του πρώιμου σύμπαντος</a:t>
            </a:r>
            <a:endParaRPr b="0" lang="en-GB" sz="22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latin typeface="DejaVu Sans"/>
              </a:rPr>
              <a:t>Πολύ Ενέργεια σε μικρό χώρο </a:t>
            </a:r>
            <a:endParaRPr b="0" lang="en-GB" sz="2200" spc="-1" strike="noStrike">
              <a:latin typeface="Bitstream Vera Sans"/>
            </a:endParaRPr>
          </a:p>
          <a:p>
            <a:pPr marL="1296000" indent="-216000">
              <a:lnSpc>
                <a:spcPct val="100000"/>
              </a:lnSpc>
              <a:spcAft>
                <a:spcPts val="850"/>
              </a:spcAft>
            </a:pPr>
            <a:r>
              <a:rPr b="0" lang="en-GB" sz="2200" spc="-1" strike="noStrike">
                <a:latin typeface="DejaVu Sans"/>
                <a:ea typeface="Bitstream Vera Sans"/>
              </a:rPr>
              <a:t>   → </a:t>
            </a:r>
            <a:r>
              <a:rPr b="0" lang="en-GB" sz="2200" spc="-1" strike="noStrike">
                <a:latin typeface="DejaVu Sans"/>
                <a:ea typeface="Bitstream Vera Sans"/>
              </a:rPr>
              <a:t>μεγάλες θερμοκρασίες</a:t>
            </a:r>
            <a:endParaRPr b="0" lang="en-GB" sz="2200" spc="-1" strike="noStrike">
              <a:latin typeface="Bitstream Vera Sans"/>
            </a:endParaRPr>
          </a:p>
          <a:p>
            <a:pPr marL="864000" indent="-288000">
              <a:lnSpc>
                <a:spcPct val="100000"/>
              </a:lnSpc>
              <a:spcAft>
                <a:spcPts val="1134"/>
              </a:spcAft>
            </a:pPr>
            <a:endParaRPr b="0" lang="en-GB" sz="2200" spc="-1" strike="noStrike">
              <a:latin typeface="Bitstream Vera Sans"/>
            </a:endParaRPr>
          </a:p>
          <a:p>
            <a:pPr marL="864000" indent="-288000">
              <a:lnSpc>
                <a:spcPct val="100000"/>
              </a:lnSpc>
              <a:spcAft>
                <a:spcPts val="1134"/>
              </a:spcAft>
            </a:pPr>
            <a:r>
              <a:rPr b="0" lang="en-GB" sz="2200" spc="-1" strike="noStrike">
                <a:solidFill>
                  <a:srgbClr val="0000ff"/>
                </a:solidFill>
                <a:latin typeface="DejaVu Sans"/>
                <a:ea typeface="Bitstream Vera Sans"/>
              </a:rPr>
              <a:t>  </a:t>
            </a:r>
            <a:r>
              <a:rPr b="0" lang="en-GB" sz="2200" spc="-1" strike="noStrike">
                <a:solidFill>
                  <a:srgbClr val="ff0000"/>
                </a:solidFill>
                <a:latin typeface="DejaVu Sans"/>
                <a:ea typeface="Bitstream Vera Sans"/>
              </a:rPr>
              <a:t> </a:t>
            </a:r>
            <a:r>
              <a:rPr b="1" lang="en-GB" sz="2200" spc="-1" strike="noStrike">
                <a:solidFill>
                  <a:srgbClr val="ff0000"/>
                </a:solidFill>
                <a:latin typeface="DejaVu Sans"/>
                <a:ea typeface="Bitstream Vera Sans"/>
              </a:rPr>
              <a:t>Μελετάμε φαινόμενα και σωματίδια που </a:t>
            </a:r>
            <a:endParaRPr b="0" lang="en-GB" sz="2200" spc="-1" strike="noStrike">
              <a:latin typeface="Bitstream Vera Sans"/>
            </a:endParaRPr>
          </a:p>
          <a:p>
            <a:pPr marL="864000" indent="-288000">
              <a:lnSpc>
                <a:spcPct val="100000"/>
              </a:lnSpc>
              <a:spcAft>
                <a:spcPts val="1134"/>
              </a:spcAft>
            </a:pPr>
            <a:r>
              <a:rPr b="1" lang="en-GB" sz="2200" spc="-1" strike="noStrike">
                <a:solidFill>
                  <a:srgbClr val="ff0000"/>
                </a:solidFill>
                <a:latin typeface="DejaVu Sans"/>
                <a:ea typeface="Bitstream Vera Sans"/>
              </a:rPr>
              <a:t>   </a:t>
            </a:r>
            <a:r>
              <a:rPr b="1" lang="en-GB" sz="2200" spc="-1" strike="noStrike">
                <a:solidFill>
                  <a:srgbClr val="ff0000"/>
                </a:solidFill>
                <a:latin typeface="DejaVu Sans"/>
                <a:ea typeface="Bitstream Vera Sans"/>
              </a:rPr>
              <a:t>δεν είναι πιά “ορατά” ή υπαρκτά στον σύμπαν</a:t>
            </a:r>
            <a:endParaRPr b="0" lang="en-GB" sz="2200" spc="-1" strike="noStrike">
              <a:latin typeface="Bitstream Vera Sans"/>
            </a:endParaRPr>
          </a:p>
        </p:txBody>
      </p:sp>
      <p:pic>
        <p:nvPicPr>
          <p:cNvPr id="728" name="Picture 11" descr=""/>
          <p:cNvPicPr/>
          <p:nvPr/>
        </p:nvPicPr>
        <p:blipFill>
          <a:blip r:embed="rId1"/>
          <a:stretch/>
        </p:blipFill>
        <p:spPr>
          <a:xfrm>
            <a:off x="8578800" y="833400"/>
            <a:ext cx="1112040" cy="1390680"/>
          </a:xfrm>
          <a:prstGeom prst="rect">
            <a:avLst/>
          </a:prstGeom>
          <a:ln>
            <a:noFill/>
          </a:ln>
        </p:spPr>
      </p:pic>
      <p:sp>
        <p:nvSpPr>
          <p:cNvPr id="729" name="TextShape 3"/>
          <p:cNvSpPr txBox="1"/>
          <p:nvPr/>
        </p:nvSpPr>
        <p:spPr>
          <a:xfrm rot="16200000">
            <a:off x="-593280" y="1814040"/>
            <a:ext cx="1922760" cy="4165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0000" rIns="90000" tIns="45000" bIns="45000"/>
          <a:p>
            <a:r>
              <a:rPr b="0" lang="en-GB" sz="2200" spc="-1" strike="noStrike">
                <a:latin typeface="DejaVu Sans"/>
              </a:rPr>
              <a:t>μικροσκόπια</a:t>
            </a:r>
            <a:endParaRPr b="0" lang="en-GB" sz="2200" spc="-1" strike="noStrike">
              <a:latin typeface="Bitstream Vera Sans"/>
            </a:endParaRPr>
          </a:p>
        </p:txBody>
      </p:sp>
      <p:pic>
        <p:nvPicPr>
          <p:cNvPr id="730" name="" descr=""/>
          <p:cNvPicPr/>
          <p:nvPr/>
        </p:nvPicPr>
        <p:blipFill>
          <a:blip r:embed="rId2"/>
          <a:stretch/>
        </p:blipFill>
        <p:spPr>
          <a:xfrm>
            <a:off x="8470800" y="2770200"/>
            <a:ext cx="1310400" cy="1240200"/>
          </a:xfrm>
          <a:prstGeom prst="rect">
            <a:avLst/>
          </a:prstGeom>
          <a:ln>
            <a:noFill/>
          </a:ln>
        </p:spPr>
      </p:pic>
      <p:sp>
        <p:nvSpPr>
          <p:cNvPr id="731" name="TextShape 4"/>
          <p:cNvSpPr txBox="1"/>
          <p:nvPr/>
        </p:nvSpPr>
        <p:spPr>
          <a:xfrm>
            <a:off x="7915680" y="3988800"/>
            <a:ext cx="2050560" cy="358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1800" spc="-1" strike="noStrike">
                <a:latin typeface="Bitstream Vera Sans"/>
              </a:rPr>
              <a:t>Einstein</a:t>
            </a:r>
            <a:r>
              <a:rPr b="0" lang="en-GB" sz="1800" spc="-1" strike="noStrike">
                <a:latin typeface="Bitstream Vera Sans"/>
              </a:rPr>
              <a:t> (1905)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732" name="CustomShape 5"/>
          <p:cNvSpPr/>
          <p:nvPr/>
        </p:nvSpPr>
        <p:spPr>
          <a:xfrm>
            <a:off x="734400" y="1339200"/>
            <a:ext cx="228600" cy="1143000"/>
          </a:xfrm>
          <a:custGeom>
            <a:avLst/>
            <a:gdLst/>
            <a:ahLst/>
            <a:rect l="0" t="0" r="r" b="b"/>
            <a:pathLst>
              <a:path w="637" h="3177">
                <a:moveTo>
                  <a:pt x="636" y="0"/>
                </a:moveTo>
                <a:cubicBezTo>
                  <a:pt x="477" y="0"/>
                  <a:pt x="318" y="132"/>
                  <a:pt x="318" y="264"/>
                </a:cubicBezTo>
                <a:lnTo>
                  <a:pt x="318" y="1323"/>
                </a:lnTo>
                <a:cubicBezTo>
                  <a:pt x="318" y="1455"/>
                  <a:pt x="159" y="1588"/>
                  <a:pt x="0" y="1588"/>
                </a:cubicBezTo>
                <a:cubicBezTo>
                  <a:pt x="159" y="1588"/>
                  <a:pt x="318" y="1720"/>
                  <a:pt x="318" y="1852"/>
                </a:cubicBezTo>
                <a:lnTo>
                  <a:pt x="318" y="2911"/>
                </a:lnTo>
                <a:cubicBezTo>
                  <a:pt x="318" y="3043"/>
                  <a:pt x="477" y="3176"/>
                  <a:pt x="636" y="3176"/>
                </a:cubicBezTo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33" name="TextShape 6"/>
          <p:cNvSpPr txBox="1"/>
          <p:nvPr/>
        </p:nvSpPr>
        <p:spPr>
          <a:xfrm>
            <a:off x="6355800" y="3564000"/>
            <a:ext cx="1346400" cy="389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solidFill>
                  <a:srgbClr val="ff0000"/>
                </a:solidFill>
                <a:latin typeface="DejaVu Sans"/>
              </a:rPr>
              <a:t>E = mc</a:t>
            </a:r>
            <a:r>
              <a:rPr b="0" lang="en-US" sz="2000" spc="-1" strike="noStrike" baseline="30000">
                <a:solidFill>
                  <a:srgbClr val="ff0000"/>
                </a:solidFill>
                <a:latin typeface="DejaVu Sans"/>
              </a:rPr>
              <a:t>2</a:t>
            </a:r>
            <a:r>
              <a:rPr b="0" lang="en-GB" sz="1800" spc="-1" strike="noStrike">
                <a:solidFill>
                  <a:srgbClr val="ff0000"/>
                </a:solidFill>
                <a:latin typeface="Bitstream Vera Sans"/>
              </a:rPr>
              <a:t>  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734" name="TextShape 7"/>
          <p:cNvSpPr txBox="1"/>
          <p:nvPr/>
        </p:nvSpPr>
        <p:spPr>
          <a:xfrm>
            <a:off x="7544520" y="2205000"/>
            <a:ext cx="2355480" cy="358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1800" spc="-1" strike="noStrike">
                <a:latin typeface="Bitstream Vera Sans"/>
              </a:rPr>
              <a:t>De Broglie</a:t>
            </a:r>
            <a:r>
              <a:rPr b="0" lang="en-GB" sz="1800" spc="-1" strike="noStrike">
                <a:latin typeface="Bitstream Vera Sans"/>
              </a:rPr>
              <a:t> (1924)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735" name="TextShape 8"/>
          <p:cNvSpPr txBox="1"/>
          <p:nvPr/>
        </p:nvSpPr>
        <p:spPr>
          <a:xfrm>
            <a:off x="7711560" y="6112800"/>
            <a:ext cx="2410560" cy="358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1800" spc="-1" strike="noStrike">
                <a:latin typeface="Bitstream Vera Sans"/>
              </a:rPr>
              <a:t>Boltzman</a:t>
            </a:r>
            <a:r>
              <a:rPr b="0" lang="en-GB" sz="1800" spc="-1" strike="noStrike">
                <a:latin typeface="Bitstream Vera Sans"/>
              </a:rPr>
              <a:t> (~1900)</a:t>
            </a:r>
            <a:endParaRPr b="0" lang="en-GB" sz="1800" spc="-1" strike="noStrike">
              <a:latin typeface="Bitstream Vera Sans"/>
            </a:endParaRPr>
          </a:p>
        </p:txBody>
      </p:sp>
      <p:pic>
        <p:nvPicPr>
          <p:cNvPr id="736" name="Picture 6" descr=""/>
          <p:cNvPicPr/>
          <p:nvPr/>
        </p:nvPicPr>
        <p:blipFill>
          <a:blip r:embed="rId3"/>
          <a:stretch/>
        </p:blipFill>
        <p:spPr>
          <a:xfrm>
            <a:off x="8706240" y="4693680"/>
            <a:ext cx="1120680" cy="1371600"/>
          </a:xfrm>
          <a:prstGeom prst="rect">
            <a:avLst/>
          </a:prstGeom>
          <a:ln>
            <a:noFill/>
          </a:ln>
        </p:spPr>
      </p:pic>
      <p:sp>
        <p:nvSpPr>
          <p:cNvPr id="737" name="CustomShape 9"/>
          <p:cNvSpPr/>
          <p:nvPr/>
        </p:nvSpPr>
        <p:spPr>
          <a:xfrm>
            <a:off x="626760" y="3139560"/>
            <a:ext cx="408240" cy="3407040"/>
          </a:xfrm>
          <a:custGeom>
            <a:avLst/>
            <a:gdLst/>
            <a:ahLst/>
            <a:rect l="0" t="0" r="r" b="b"/>
            <a:pathLst>
              <a:path w="1136" h="9466">
                <a:moveTo>
                  <a:pt x="1135" y="0"/>
                </a:moveTo>
                <a:cubicBezTo>
                  <a:pt x="851" y="0"/>
                  <a:pt x="567" y="394"/>
                  <a:pt x="567" y="788"/>
                </a:cubicBezTo>
                <a:lnTo>
                  <a:pt x="567" y="3943"/>
                </a:lnTo>
                <a:cubicBezTo>
                  <a:pt x="567" y="4338"/>
                  <a:pt x="283" y="4732"/>
                  <a:pt x="0" y="4732"/>
                </a:cubicBezTo>
                <a:cubicBezTo>
                  <a:pt x="283" y="4732"/>
                  <a:pt x="567" y="5126"/>
                  <a:pt x="567" y="5521"/>
                </a:cubicBezTo>
                <a:lnTo>
                  <a:pt x="567" y="8676"/>
                </a:lnTo>
                <a:cubicBezTo>
                  <a:pt x="567" y="9070"/>
                  <a:pt x="851" y="9465"/>
                  <a:pt x="1135" y="9465"/>
                </a:cubicBezTo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38" name="TextShape 10"/>
          <p:cNvSpPr txBox="1"/>
          <p:nvPr/>
        </p:nvSpPr>
        <p:spPr>
          <a:xfrm rot="16200000">
            <a:off x="-531360" y="4719600"/>
            <a:ext cx="1799280" cy="4165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0000" rIns="90000" tIns="45000" bIns="45000"/>
          <a:p>
            <a:r>
              <a:rPr b="0" lang="en-GB" sz="2200" spc="-1" strike="noStrike">
                <a:latin typeface="DejaVu Sans"/>
              </a:rPr>
              <a:t>τηλεσκόπια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739" name="TextShape 11"/>
          <p:cNvSpPr txBox="1"/>
          <p:nvPr/>
        </p:nvSpPr>
        <p:spPr>
          <a:xfrm>
            <a:off x="5455800" y="5328000"/>
            <a:ext cx="1247400" cy="389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000" spc="-1" strike="noStrike">
                <a:solidFill>
                  <a:srgbClr val="ff0000"/>
                </a:solidFill>
                <a:latin typeface="DejaVu Sans"/>
              </a:rPr>
              <a:t>E = k T</a:t>
            </a:r>
            <a:r>
              <a:rPr b="0" lang="en-GB" sz="1800" spc="-1" strike="noStrike">
                <a:solidFill>
                  <a:srgbClr val="ff0000"/>
                </a:solidFill>
                <a:latin typeface="Bitstream Vera Sans"/>
              </a:rPr>
              <a:t>  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740" name="TextShape 12"/>
          <p:cNvSpPr txBox="1"/>
          <p:nvPr/>
        </p:nvSpPr>
        <p:spPr>
          <a:xfrm>
            <a:off x="6032160" y="2124000"/>
            <a:ext cx="1276560" cy="389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2000" spc="-1" strike="noStrike">
                <a:solidFill>
                  <a:srgbClr val="ff0000"/>
                </a:solidFill>
                <a:latin typeface="DejaVu Sans"/>
              </a:rPr>
              <a:t>λ = h/p  </a:t>
            </a:r>
            <a:endParaRPr b="0" lang="en-GB" sz="2000" spc="-1" strike="noStrike">
              <a:latin typeface="Bitstream Vera Sans"/>
            </a:endParaRPr>
          </a:p>
        </p:txBody>
      </p:sp>
      <p:sp>
        <p:nvSpPr>
          <p:cNvPr id="741" name="CustomShape 13"/>
          <p:cNvSpPr/>
          <p:nvPr/>
        </p:nvSpPr>
        <p:spPr>
          <a:xfrm>
            <a:off x="6822000" y="4716000"/>
            <a:ext cx="2057400" cy="1143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99cc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en-GB" sz="2200" spc="-1" strike="noStrike">
                <a:solidFill>
                  <a:srgbClr val="ff0000"/>
                </a:solidFill>
                <a:latin typeface="Bitstream Vera Sans"/>
              </a:rPr>
              <a:t>Big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1" lang="en-GB" sz="2200" spc="-1" strike="noStrike">
                <a:solidFill>
                  <a:srgbClr val="ff0000"/>
                </a:solidFill>
                <a:latin typeface="Bitstream Vera Sans"/>
              </a:rPr>
              <a:t>Bang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742" name="Freeform 14"/>
          <p:cNvSpPr/>
          <p:nvPr/>
        </p:nvSpPr>
        <p:spPr>
          <a:xfrm>
            <a:off x="3755880" y="2426040"/>
            <a:ext cx="3145680" cy="420120"/>
          </a:xfrm>
          <a:custGeom>
            <a:avLst/>
            <a:gdLst/>
            <a:ahLst/>
            <a:rect l="0" t="0" r="r" b="b"/>
            <a:pathLst>
              <a:path w="8738" h="1167">
                <a:moveTo>
                  <a:pt x="0" y="0"/>
                </a:moveTo>
                <a:cubicBezTo>
                  <a:pt x="491" y="252"/>
                  <a:pt x="1078" y="262"/>
                  <a:pt x="1548" y="549"/>
                </a:cubicBezTo>
                <a:cubicBezTo>
                  <a:pt x="2066" y="865"/>
                  <a:pt x="2562" y="824"/>
                  <a:pt x="3145" y="998"/>
                </a:cubicBezTo>
                <a:cubicBezTo>
                  <a:pt x="3708" y="1166"/>
                  <a:pt x="4306" y="1082"/>
                  <a:pt x="4893" y="1048"/>
                </a:cubicBezTo>
                <a:cubicBezTo>
                  <a:pt x="5441" y="1016"/>
                  <a:pt x="5997" y="1104"/>
                  <a:pt x="6540" y="998"/>
                </a:cubicBezTo>
                <a:cubicBezTo>
                  <a:pt x="7042" y="900"/>
                  <a:pt x="7556" y="836"/>
                  <a:pt x="8038" y="649"/>
                </a:cubicBezTo>
                <a:lnTo>
                  <a:pt x="8537" y="500"/>
                </a:lnTo>
                <a:lnTo>
                  <a:pt x="8737" y="150"/>
                </a:lnTo>
              </a:path>
            </a:pathLst>
          </a:custGeom>
          <a:ln w="3672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743" name="Line 15"/>
          <p:cNvSpPr/>
          <p:nvPr/>
        </p:nvSpPr>
        <p:spPr>
          <a:xfrm>
            <a:off x="5607000" y="2057400"/>
            <a:ext cx="457200" cy="2286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TextShape 1"/>
          <p:cNvSpPr txBox="1"/>
          <p:nvPr/>
        </p:nvSpPr>
        <p:spPr>
          <a:xfrm>
            <a:off x="408600" y="196920"/>
            <a:ext cx="9347040" cy="5338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600" spc="-1" strike="noStrike">
                <a:latin typeface="DejaVu Sans"/>
              </a:rPr>
              <a:t>Ταξίδι σε συνθήκες πρώιμου σύμπαντος</a:t>
            </a:r>
            <a:endParaRPr b="0" lang="en-GB" sz="3600" spc="-1" strike="noStrike">
              <a:latin typeface="Bitstream Vera Sans"/>
            </a:endParaRPr>
          </a:p>
        </p:txBody>
      </p:sp>
      <p:pic>
        <p:nvPicPr>
          <p:cNvPr id="745" name="Picture 4" descr=""/>
          <p:cNvPicPr/>
          <p:nvPr/>
        </p:nvPicPr>
        <p:blipFill>
          <a:blip r:embed="rId1"/>
          <a:srcRect l="1160" t="2196" r="463" b="2395"/>
          <a:stretch/>
        </p:blipFill>
        <p:spPr>
          <a:xfrm>
            <a:off x="131400" y="711000"/>
            <a:ext cx="10058400" cy="5208480"/>
          </a:xfrm>
          <a:prstGeom prst="rect">
            <a:avLst/>
          </a:prstGeom>
          <a:ln>
            <a:noFill/>
          </a:ln>
        </p:spPr>
      </p:pic>
      <p:sp>
        <p:nvSpPr>
          <p:cNvPr id="746" name="Line 2"/>
          <p:cNvSpPr/>
          <p:nvPr/>
        </p:nvSpPr>
        <p:spPr>
          <a:xfrm>
            <a:off x="3797280" y="1059120"/>
            <a:ext cx="0" cy="4827960"/>
          </a:xfrm>
          <a:prstGeom prst="line">
            <a:avLst/>
          </a:prstGeom>
          <a:ln w="28440">
            <a:solidFill>
              <a:srgbClr val="a5002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47" name="CustomShape 3"/>
          <p:cNvSpPr/>
          <p:nvPr/>
        </p:nvSpPr>
        <p:spPr>
          <a:xfrm>
            <a:off x="1069920" y="5852880"/>
            <a:ext cx="7930080" cy="743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algn="ctr"/>
            <a:r>
              <a:rPr b="0" lang="de-CH" sz="2200" spc="-1" strike="noStrike">
                <a:solidFill>
                  <a:srgbClr val="a50021"/>
                </a:solidFill>
                <a:latin typeface="DejaVu Sans"/>
              </a:rPr>
              <a:t>Μεγάλος Επιταχυντής Αδρονίων (LHC) στο CERN:  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lang="de-CH" sz="2200" spc="-1" strike="noStrike">
                <a:solidFill>
                  <a:srgbClr val="a50021"/>
                </a:solidFill>
                <a:latin typeface="DejaVu Sans"/>
              </a:rPr>
              <a:t>συγκρούσεις πρωτονίων σε ενέργεια 14 TeV ~ 10</a:t>
            </a:r>
            <a:r>
              <a:rPr b="0" lang="de-CH" sz="2200" spc="-1" strike="noStrike" baseline="30000">
                <a:solidFill>
                  <a:srgbClr val="a50021"/>
                </a:solidFill>
                <a:latin typeface="DejaVu Sans"/>
              </a:rPr>
              <a:t>-14 </a:t>
            </a:r>
            <a:r>
              <a:rPr b="0" lang="de-CH" sz="2200" spc="-1" strike="noStrike">
                <a:solidFill>
                  <a:srgbClr val="a50021"/>
                </a:solidFill>
                <a:latin typeface="DejaVu Sans"/>
              </a:rPr>
              <a:t>sec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748" name="TextShape 4"/>
          <p:cNvSpPr txBox="1"/>
          <p:nvPr/>
        </p:nvSpPr>
        <p:spPr>
          <a:xfrm>
            <a:off x="322200" y="6616800"/>
            <a:ext cx="9477000" cy="358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1800" spc="-1" strike="noStrike">
                <a:solidFill>
                  <a:srgbClr val="0000ff"/>
                </a:solidFill>
                <a:latin typeface="Bitstream Vera Sans"/>
              </a:rPr>
              <a:t>( Σημείωση: 1 TeV = 1000 GeV = ενέργεια όση η μάζα 1000 πρωτονίων )</a:t>
            </a:r>
            <a:endParaRPr b="0" lang="en-GB" sz="1800" spc="-1" strike="noStrike">
              <a:latin typeface="Bitstream Vera Sans"/>
            </a:endParaRPr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CustomShape 1"/>
          <p:cNvSpPr/>
          <p:nvPr/>
        </p:nvSpPr>
        <p:spPr>
          <a:xfrm>
            <a:off x="7531920" y="7157520"/>
            <a:ext cx="2351880" cy="52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fld id="{0046E532-F48D-467D-97B2-B4E43D805363}" type="slidenum">
              <a:rPr b="0" lang="en-GB" sz="1800" spc="-1" strike="noStrike">
                <a:latin typeface="Bitstream Vera Sans"/>
              </a:rPr>
              <a:t>&lt;number&gt;</a:t>
            </a:fld>
            <a:endParaRPr b="0" lang="en-GB" sz="1800" spc="-1" strike="noStrike">
              <a:latin typeface="Bitstream Vera Sans"/>
            </a:endParaRPr>
          </a:p>
        </p:txBody>
      </p:sp>
      <p:pic>
        <p:nvPicPr>
          <p:cNvPr id="750" name="Picture 7" descr=""/>
          <p:cNvPicPr/>
          <p:nvPr/>
        </p:nvPicPr>
        <p:blipFill>
          <a:blip r:embed="rId1"/>
          <a:stretch/>
        </p:blipFill>
        <p:spPr>
          <a:xfrm rot="5400000">
            <a:off x="1310760" y="-1238760"/>
            <a:ext cx="7602120" cy="10080000"/>
          </a:xfrm>
          <a:prstGeom prst="rect">
            <a:avLst/>
          </a:prstGeom>
          <a:ln>
            <a:noFill/>
          </a:ln>
        </p:spPr>
      </p:pic>
      <p:sp>
        <p:nvSpPr>
          <p:cNvPr id="751" name="CustomShape 2"/>
          <p:cNvSpPr/>
          <p:nvPr/>
        </p:nvSpPr>
        <p:spPr>
          <a:xfrm>
            <a:off x="755640" y="167760"/>
            <a:ext cx="5376240" cy="58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002f"/>
              </a:gs>
              <a:gs pos="50000">
                <a:srgbClr val="000066"/>
              </a:gs>
              <a:gs pos="100000">
                <a:srgbClr val="00002f"/>
              </a:gs>
            </a:gsLst>
            <a:lin ang="54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spcBef>
                <a:spcPts val="1998"/>
              </a:spcBef>
            </a:pPr>
            <a:r>
              <a:rPr b="0" lang="en-US" sz="3200" spc="-1" strike="noStrike">
                <a:solidFill>
                  <a:srgbClr val="ff0066"/>
                </a:solidFill>
                <a:latin typeface="Bitstream Vera Sans"/>
              </a:rPr>
              <a:t>Η Ιστορ</a:t>
            </a:r>
            <a:r>
              <a:rPr b="0" lang="en-US" sz="3200" spc="-1" strike="noStrike">
                <a:solidFill>
                  <a:srgbClr val="ff0066"/>
                </a:solidFill>
                <a:latin typeface="Bitstream Vera Sans"/>
              </a:rPr>
              <a:t>ία του Σύμπαντος</a:t>
            </a:r>
            <a:endParaRPr b="0" lang="en-GB" sz="3200" spc="-1" strike="noStrike">
              <a:latin typeface="Bitstream Vera Sans"/>
            </a:endParaRPr>
          </a:p>
        </p:txBody>
      </p:sp>
      <p:sp>
        <p:nvSpPr>
          <p:cNvPr id="752" name="CustomShape 3"/>
          <p:cNvSpPr/>
          <p:nvPr/>
        </p:nvSpPr>
        <p:spPr>
          <a:xfrm>
            <a:off x="251640" y="1007640"/>
            <a:ext cx="2688120" cy="642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  <a:spcBef>
                <a:spcPts val="1123"/>
              </a:spcBef>
            </a:pPr>
            <a:r>
              <a:rPr b="0" lang="en-US" sz="1800" spc="-1" strike="noStrike">
                <a:solidFill>
                  <a:srgbClr val="ffffff"/>
                </a:solidFill>
                <a:latin typeface="Verdana"/>
              </a:rPr>
              <a:t>Το LHC αντιστοιχε</a:t>
            </a:r>
            <a:r>
              <a:rPr b="0" lang="en-US" sz="1800" spc="-1" strike="noStrike">
                <a:solidFill>
                  <a:srgbClr val="ffffff"/>
                </a:solidFill>
                <a:latin typeface="Verdana"/>
              </a:rPr>
              <a:t>ί στίς συνθήκες εδώ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753" name="Line 4"/>
          <p:cNvSpPr/>
          <p:nvPr/>
        </p:nvSpPr>
        <p:spPr>
          <a:xfrm>
            <a:off x="2604240" y="1848240"/>
            <a:ext cx="1008000" cy="252000"/>
          </a:xfrm>
          <a:prstGeom prst="line">
            <a:avLst/>
          </a:prstGeom>
          <a:ln w="38160">
            <a:solidFill>
              <a:srgbClr val="ffffff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54" name="CustomShape 5"/>
          <p:cNvSpPr/>
          <p:nvPr/>
        </p:nvSpPr>
        <p:spPr>
          <a:xfrm>
            <a:off x="127440" y="7157520"/>
            <a:ext cx="2352240" cy="52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b="0" lang="en-US" sz="1400" spc="-1" strike="noStrike">
                <a:latin typeface="Bitstream Vera Sans"/>
              </a:rPr>
              <a:t>14/02/2015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755" name="CustomShape 6"/>
          <p:cNvSpPr/>
          <p:nvPr/>
        </p:nvSpPr>
        <p:spPr>
          <a:xfrm>
            <a:off x="2390400" y="7157520"/>
            <a:ext cx="5071320" cy="52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/>
            <a:r>
              <a:rPr b="0" lang="en-US" sz="1400" spc="-1" strike="noStrike">
                <a:latin typeface="Bitstream Vera Sans"/>
              </a:rPr>
              <a:t>Δ. Σαμψωνίδης - Τα μεγάλα Πειράματα στο CERN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756" name="CustomShape 7"/>
          <p:cNvSpPr/>
          <p:nvPr/>
        </p:nvSpPr>
        <p:spPr>
          <a:xfrm rot="6600000">
            <a:off x="3146400" y="2812320"/>
            <a:ext cx="228600" cy="5526360"/>
          </a:xfrm>
          <a:custGeom>
            <a:avLst/>
            <a:gdLst/>
            <a:ahLst/>
            <a:rect l="0" t="0" r="r" b="b"/>
            <a:pathLst>
              <a:path w="637" h="15353">
                <a:moveTo>
                  <a:pt x="0" y="0"/>
                </a:moveTo>
                <a:cubicBezTo>
                  <a:pt x="159" y="0"/>
                  <a:pt x="318" y="639"/>
                  <a:pt x="318" y="1279"/>
                </a:cubicBezTo>
                <a:lnTo>
                  <a:pt x="318" y="6741"/>
                </a:lnTo>
                <a:cubicBezTo>
                  <a:pt x="318" y="7381"/>
                  <a:pt x="477" y="8020"/>
                  <a:pt x="636" y="8020"/>
                </a:cubicBezTo>
                <a:cubicBezTo>
                  <a:pt x="477" y="8020"/>
                  <a:pt x="318" y="8661"/>
                  <a:pt x="318" y="9300"/>
                </a:cubicBezTo>
                <a:lnTo>
                  <a:pt x="317" y="14072"/>
                </a:lnTo>
                <a:cubicBezTo>
                  <a:pt x="318" y="14712"/>
                  <a:pt x="159" y="15352"/>
                  <a:pt x="0" y="15352"/>
                </a:cubicBezTo>
              </a:path>
            </a:pathLst>
          </a:cu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57" name="TextShape 8"/>
          <p:cNvSpPr txBox="1"/>
          <p:nvPr/>
        </p:nvSpPr>
        <p:spPr>
          <a:xfrm>
            <a:off x="70920" y="4897800"/>
            <a:ext cx="2590200" cy="894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solidFill>
                  <a:srgbClr val="ffff00"/>
                </a:solidFill>
                <a:latin typeface="Bitstream Vera Sans"/>
              </a:rPr>
              <a:t>Δεν έχουμε </a:t>
            </a:r>
            <a:endParaRPr b="0" lang="en-GB" sz="1800" spc="-1" strike="noStrike">
              <a:latin typeface="Bitstream Vera Sans"/>
            </a:endParaRPr>
          </a:p>
          <a:p>
            <a:r>
              <a:rPr b="0" lang="en-GB" sz="1800" spc="-1" strike="noStrike">
                <a:solidFill>
                  <a:srgbClr val="ffff00"/>
                </a:solidFill>
                <a:latin typeface="Bitstream Vera Sans"/>
              </a:rPr>
              <a:t>φώς από την εποχή </a:t>
            </a:r>
            <a:endParaRPr b="0" lang="en-GB" sz="1800" spc="-1" strike="noStrike">
              <a:latin typeface="Bitstream Vera Sans"/>
            </a:endParaRPr>
          </a:p>
          <a:p>
            <a:r>
              <a:rPr b="0" lang="en-GB" sz="1800" spc="-1" strike="noStrike">
                <a:solidFill>
                  <a:srgbClr val="ffff00"/>
                </a:solidFill>
                <a:latin typeface="Bitstream Vera Sans"/>
              </a:rPr>
              <a:t>αυτή → επιταχυντές!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758" name="TextShape 9"/>
          <p:cNvSpPr txBox="1"/>
          <p:nvPr/>
        </p:nvSpPr>
        <p:spPr>
          <a:xfrm>
            <a:off x="5867280" y="6589800"/>
            <a:ext cx="4232880" cy="626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solidFill>
                  <a:srgbClr val="ffff00"/>
                </a:solidFill>
                <a:latin typeface="Bitstream Vera Sans"/>
              </a:rPr>
              <a:t>Έχουμε </a:t>
            </a:r>
            <a:endParaRPr b="0" lang="en-GB" sz="1800" spc="-1" strike="noStrike">
              <a:latin typeface="Bitstream Vera Sans"/>
            </a:endParaRPr>
          </a:p>
          <a:p>
            <a:r>
              <a:rPr b="0" lang="en-GB" sz="1800" spc="-1" strike="noStrike">
                <a:solidFill>
                  <a:srgbClr val="ffff00"/>
                </a:solidFill>
                <a:latin typeface="Bitstream Vera Sans"/>
              </a:rPr>
              <a:t>φώς από εκεί και μετά: τηλεσκόπια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759" name="Line 10"/>
          <p:cNvSpPr/>
          <p:nvPr/>
        </p:nvSpPr>
        <p:spPr>
          <a:xfrm flipH="1">
            <a:off x="5486400" y="6400800"/>
            <a:ext cx="457200" cy="685800"/>
          </a:xfrm>
          <a:prstGeom prst="line">
            <a:avLst/>
          </a:prstGeom>
          <a:ln w="54720">
            <a:solidFill>
              <a:srgbClr val="ffff00"/>
            </a:solidFill>
            <a:custDash>
              <a:ds d="300000" sp="300000"/>
              <a:ds d="3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TextShape 1"/>
          <p:cNvSpPr txBox="1"/>
          <p:nvPr/>
        </p:nvSpPr>
        <p:spPr>
          <a:xfrm>
            <a:off x="324000" y="61560"/>
            <a:ext cx="9576000" cy="94860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200" spc="-1" strike="noStrike">
                <a:latin typeface="Bitstream Vera Sans"/>
              </a:rPr>
              <a:t>Το σύμπαν &gt;300k ετών το παρατηρούμε με τηλεσκόπια</a:t>
            </a:r>
            <a:endParaRPr b="0" lang="en-GB" sz="3200" spc="-1" strike="noStrike">
              <a:latin typeface="Bitstream Vera Sans"/>
            </a:endParaRPr>
          </a:p>
        </p:txBody>
      </p:sp>
      <p:pic>
        <p:nvPicPr>
          <p:cNvPr id="761" name="" descr=""/>
          <p:cNvPicPr/>
          <p:nvPr/>
        </p:nvPicPr>
        <p:blipFill>
          <a:blip r:embed="rId1"/>
          <a:stretch/>
        </p:blipFill>
        <p:spPr>
          <a:xfrm>
            <a:off x="843480" y="946080"/>
            <a:ext cx="8778240" cy="6546960"/>
          </a:xfrm>
          <a:prstGeom prst="rect">
            <a:avLst/>
          </a:prstGeom>
          <a:ln>
            <a:noFill/>
          </a:ln>
        </p:spPr>
      </p:pic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TextShape 1"/>
          <p:cNvSpPr txBox="1"/>
          <p:nvPr/>
        </p:nvSpPr>
        <p:spPr>
          <a:xfrm>
            <a:off x="504000" y="2390040"/>
            <a:ext cx="9071640" cy="1951560"/>
          </a:xfrm>
          <a:prstGeom prst="rect">
            <a:avLst/>
          </a:prstGeom>
          <a:noFill/>
          <a:ln w="54720">
            <a:solidFill>
              <a:srgbClr val="000000"/>
            </a:solidFill>
            <a:round/>
          </a:ln>
        </p:spPr>
        <p:txBody>
          <a:bodyPr lIns="27360" rIns="27360" tIns="27360" bIns="27360" anchor="ctr"/>
          <a:p>
            <a:pPr algn="ctr"/>
            <a:r>
              <a:rPr b="0" lang="en-GB" sz="3200" spc="-1" strike="noStrike">
                <a:latin typeface="Bitstream Vera Sans"/>
              </a:rPr>
              <a:t>4. Βασική έρευνα και εφαρμογές</a:t>
            </a:r>
            <a:endParaRPr b="0" lang="en-GB" sz="3200" spc="-1" strike="noStrike">
              <a:latin typeface="Bitstream Vera Sans"/>
            </a:endParaRPr>
          </a:p>
          <a:p>
            <a:pPr algn="ctr"/>
            <a:endParaRPr b="0" lang="en-GB" sz="3200" spc="-1" strike="noStrike">
              <a:latin typeface="Bitstream Vera Sans"/>
            </a:endParaRPr>
          </a:p>
          <a:p>
            <a:pPr algn="ctr"/>
            <a:r>
              <a:rPr b="0" lang="en-GB" sz="3200" spc="-1" strike="noStrike">
                <a:latin typeface="Bitstream Vera Sans"/>
              </a:rPr>
              <a:t>στην Πυρηνική φυσική και τα Στοιχειώδη Σωμάτια</a:t>
            </a:r>
            <a:endParaRPr b="0" lang="en-GB" sz="3200" spc="-1" strike="noStrike">
              <a:latin typeface="Bitstream Vera Sans"/>
            </a:endParaRPr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TextShape 1"/>
          <p:cNvSpPr txBox="1"/>
          <p:nvPr/>
        </p:nvSpPr>
        <p:spPr>
          <a:xfrm>
            <a:off x="504000" y="157320"/>
            <a:ext cx="9071640" cy="6130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600" spc="-1" strike="noStrike">
                <a:latin typeface="Bitstream Vera Sans"/>
              </a:rPr>
              <a:t>Βασική έρευνα και εφαρμογές 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764" name="TextShape 2"/>
          <p:cNvSpPr txBox="1"/>
          <p:nvPr/>
        </p:nvSpPr>
        <p:spPr>
          <a:xfrm>
            <a:off x="228600" y="759600"/>
            <a:ext cx="9601200" cy="666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Bitstream Vera Sans"/>
              </a:rPr>
              <a:t>Από τι είναι φτιαγμένος ο κόσμος και με ποιές δυνάμεις αλληλεπδρούν τα συστατικά του;</a:t>
            </a:r>
            <a:endParaRPr b="0" lang="en-GB" sz="24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ff0000"/>
                </a:solidFill>
                <a:latin typeface="Bitstream Vera Sans"/>
              </a:rPr>
              <a:t>Ανακάλυψη / κατασκευή νέων πυρήνων και νέων σωματιδίων στο εργαστήριο</a:t>
            </a:r>
            <a:endParaRPr b="0" lang="en-GB" sz="24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Bitstream Vera Sans"/>
              </a:rPr>
              <a:t>Μελέτη του τρόπου δημιουργίας των πυρήνων κατανόηση της πυρηνινοσύνθεσης στα άστρα</a:t>
            </a:r>
            <a:endParaRPr b="0" lang="en-GB" sz="24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ff0000"/>
                </a:solidFill>
                <a:latin typeface="Bitstream Vera Sans"/>
              </a:rPr>
              <a:t>Πλάσμα (“σούπα”) από τα συστατικά των πυρήνων</a:t>
            </a:r>
            <a:endParaRPr b="0" lang="en-GB" sz="24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Bitstream Vera Sans"/>
              </a:rPr>
              <a:t>Σχάση και σύντηξη πυρήνων – εφαρμογές στην παραγωγή ενέργειας</a:t>
            </a:r>
            <a:endParaRPr b="0" lang="en-GB" sz="24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ff0000"/>
                </a:solidFill>
                <a:latin typeface="Bitstream Vera Sans"/>
              </a:rPr>
              <a:t>Ανίχνευση ακτονοβολίας, κατασκευή ραδιοϊσοτόπων, μαγνητικός συντονισμός, κλπ - εφαρμογές στην ιατρική.</a:t>
            </a:r>
            <a:endParaRPr b="0" lang="en-GB" sz="24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Bitstream Vera Sans"/>
              </a:rPr>
              <a:t>Ραδιενέργεια περιβάλλοντος - ραδιοχρονολόγηση  κλπ </a:t>
            </a:r>
            <a:endParaRPr b="0" lang="en-GB" sz="24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Bitstream Vera Sans"/>
              </a:rPr>
              <a:t>κλπ, κλπ...</a:t>
            </a:r>
            <a:endParaRPr b="0" lang="en-GB" sz="24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GB" sz="2400" spc="-1" strike="noStrike">
              <a:latin typeface="Bitstream Vera Sans"/>
            </a:endParaRPr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TextShape 1"/>
          <p:cNvSpPr txBox="1"/>
          <p:nvPr/>
        </p:nvSpPr>
        <p:spPr>
          <a:xfrm>
            <a:off x="504000" y="38160"/>
            <a:ext cx="9071640" cy="106740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600" spc="-1" strike="noStrike">
                <a:latin typeface="Bitstream Vera Sans"/>
              </a:rPr>
              <a:t>Στα εργαστήρια φέτος θα δείτε φανταστικά πράγματα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766" name="TextShape 2"/>
          <p:cNvSpPr txBox="1"/>
          <p:nvPr/>
        </p:nvSpPr>
        <p:spPr>
          <a:xfrm>
            <a:off x="421200" y="1159200"/>
            <a:ext cx="9408600" cy="5951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Bitstream Vera Sans"/>
              </a:rPr>
              <a:t>Εργαστήριο Ατομικής , 5ου εξαμήνου: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Bitstream Vera Sans"/>
              </a:rPr>
              <a:t>Πώς μπορείς “να παράγεις” ηλεκτρόνια, </a:t>
            </a:r>
            <a:endParaRPr b="0" lang="en-GB" sz="20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Bitstream Vera Sans"/>
              </a:rPr>
              <a:t>πώς τα “βλέπεις” = “ανιχνεύεις”,</a:t>
            </a:r>
            <a:endParaRPr b="0" lang="en-GB" sz="20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Bitstream Vera Sans"/>
              </a:rPr>
              <a:t>Πώς τα χρησιμοποιείς για να “δείς” χαρακτηριστικά της ύλης   </a:t>
            </a:r>
            <a:endParaRPr b="0" lang="en-GB" sz="20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Bitstream Vera Sans"/>
              </a:rPr>
              <a:t>Πώς ξέρουμε ότι τα άτομα έχουν καθορισμένες ενεργειακές στάθμες, </a:t>
            </a:r>
            <a:endParaRPr b="0" lang="en-GB" sz="20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Bitstream Vera Sans"/>
              </a:rPr>
              <a:t>Μέτρηση της σταθεράς του Planck, κλπ</a:t>
            </a:r>
            <a:endParaRPr b="0" lang="en-GB" sz="20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Bitstream Vera Sans"/>
              </a:rPr>
              <a:t>Εργαστήριο Πυρηνικής, 6ου εξαμήνου: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Bitstream Vera Sans"/>
              </a:rPr>
              <a:t>Πώς ανιχνεύεις ακτινοβολία από τους πυρήνες και τι μαθαίνεις απ'αυτην γα τους πυρήνες;</a:t>
            </a:r>
            <a:endParaRPr b="0" lang="en-GB" sz="20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Bitstream Vera Sans"/>
              </a:rPr>
              <a:t>Απαρίθμηση, ένα-ένα σωμάτιο που βγαίνει</a:t>
            </a:r>
            <a:endParaRPr b="0" lang="en-GB" sz="20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Bitstream Vera Sans"/>
              </a:rPr>
              <a:t>Μέτρηση της ενέργειας ενός ηλεκτρονίου ή φωτονίου</a:t>
            </a:r>
            <a:endParaRPr b="0" lang="en-GB" sz="20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Bitstream Vera Sans"/>
              </a:rPr>
              <a:t>Χρακτηριστικά των ανιχνευτικών διατάξεων, κλπ</a:t>
            </a:r>
            <a:endParaRPr b="0" lang="en-GB" sz="2000" spc="-1" strike="noStrike">
              <a:latin typeface="Bitstream Vera Sans"/>
            </a:endParaRPr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TextShape 1"/>
          <p:cNvSpPr txBox="1"/>
          <p:nvPr/>
        </p:nvSpPr>
        <p:spPr>
          <a:xfrm>
            <a:off x="504000" y="171000"/>
            <a:ext cx="9071640" cy="116136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2600" spc="-1" strike="noStrike">
                <a:latin typeface="Bitstream Vera Sans"/>
              </a:rPr>
              <a:t>Βέβαια, για να κάνουμε την έρευνά μας ωθούμε την τεχνολογία κι έτσι αναπτύσουμε και μεταφέρουμε τεχνολογίες αιχμής που βελτιώνουν τη ζωή μας</a:t>
            </a:r>
            <a:endParaRPr b="0" lang="en-GB" sz="2600" spc="-1" strike="noStrike">
              <a:latin typeface="Bitstream Vera Sans"/>
            </a:endParaRPr>
          </a:p>
        </p:txBody>
      </p:sp>
      <p:sp>
        <p:nvSpPr>
          <p:cNvPr id="768" name="CustomShape 2"/>
          <p:cNvSpPr/>
          <p:nvPr/>
        </p:nvSpPr>
        <p:spPr>
          <a:xfrm>
            <a:off x="827280" y="3091680"/>
            <a:ext cx="3287520" cy="82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/>
            <a:r>
              <a:rPr b="1" lang="en-GB" sz="1600" spc="-1" strike="noStrike">
                <a:solidFill>
                  <a:srgbClr val="000000"/>
                </a:solidFill>
                <a:latin typeface="Bitstream Vera Sans"/>
              </a:rPr>
              <a:t>Silicon detector for a Compton camera in nuclear medical imaging</a:t>
            </a:r>
            <a:endParaRPr b="0" lang="en-GB" sz="1600" spc="-1" strike="noStrike">
              <a:latin typeface="Bitstream Vera Sans"/>
            </a:endParaRPr>
          </a:p>
        </p:txBody>
      </p:sp>
      <p:pic>
        <p:nvPicPr>
          <p:cNvPr id="769" name="Picture 10" descr=""/>
          <p:cNvPicPr/>
          <p:nvPr/>
        </p:nvPicPr>
        <p:blipFill>
          <a:blip r:embed="rId1"/>
          <a:stretch/>
        </p:blipFill>
        <p:spPr>
          <a:xfrm>
            <a:off x="4424760" y="2661120"/>
            <a:ext cx="1405440" cy="2068200"/>
          </a:xfrm>
          <a:prstGeom prst="rect">
            <a:avLst/>
          </a:prstGeom>
          <a:ln>
            <a:noFill/>
          </a:ln>
        </p:spPr>
      </p:pic>
      <p:sp>
        <p:nvSpPr>
          <p:cNvPr id="770" name="CustomShape 3"/>
          <p:cNvSpPr/>
          <p:nvPr/>
        </p:nvSpPr>
        <p:spPr>
          <a:xfrm rot="1200">
            <a:off x="4105080" y="4850640"/>
            <a:ext cx="2041920" cy="75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90000"/>
              </a:lnSpc>
            </a:pPr>
            <a:r>
              <a:rPr b="1" lang="en-GB" sz="1600" spc="-1" strike="noStrike">
                <a:solidFill>
                  <a:srgbClr val="000000"/>
                </a:solidFill>
                <a:latin typeface="Bitstream Vera Sans"/>
              </a:rPr>
              <a:t>Thin films by sputtering or evaporation</a:t>
            </a:r>
            <a:endParaRPr b="0" lang="en-GB" sz="1600" spc="-1" strike="noStrike">
              <a:latin typeface="Bitstream Vera Sans"/>
            </a:endParaRPr>
          </a:p>
        </p:txBody>
      </p:sp>
      <p:sp>
        <p:nvSpPr>
          <p:cNvPr id="771" name="CustomShape 4"/>
          <p:cNvSpPr/>
          <p:nvPr/>
        </p:nvSpPr>
        <p:spPr>
          <a:xfrm>
            <a:off x="885600" y="6216840"/>
            <a:ext cx="4143600" cy="82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/>
            <a:r>
              <a:rPr b="1" lang="en-GB" sz="1600" spc="-1" strike="noStrike">
                <a:solidFill>
                  <a:srgbClr val="000000"/>
                </a:solidFill>
                <a:latin typeface="Bitstream Vera Sans"/>
              </a:rPr>
              <a:t>Medipix: Medical X-ray diagnosis with contrast enhancement and dose reduction</a:t>
            </a:r>
            <a:r>
              <a:rPr b="0" lang="en-GB" sz="1600" spc="-1" strike="noStrike">
                <a:solidFill>
                  <a:srgbClr val="000000"/>
                </a:solidFill>
                <a:latin typeface="Bitstream Vera Sans"/>
              </a:rPr>
              <a:t> </a:t>
            </a:r>
            <a:endParaRPr b="0" lang="en-GB" sz="1600" spc="-1" strike="noStrike">
              <a:latin typeface="Bitstream Vera Sans"/>
            </a:endParaRPr>
          </a:p>
        </p:txBody>
      </p:sp>
      <p:sp>
        <p:nvSpPr>
          <p:cNvPr id="772" name="CustomShape 5"/>
          <p:cNvSpPr/>
          <p:nvPr/>
        </p:nvSpPr>
        <p:spPr>
          <a:xfrm rot="21592800">
            <a:off x="6681960" y="3301920"/>
            <a:ext cx="2555280" cy="82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/>
            <a:r>
              <a:rPr b="1" lang="en-GB" sz="1600" spc="-1" strike="noStrike">
                <a:solidFill>
                  <a:srgbClr val="000000"/>
                </a:solidFill>
                <a:latin typeface="Bitstream Vera Sans"/>
              </a:rPr>
              <a:t>Radio-isotope production for medical applications</a:t>
            </a:r>
            <a:r>
              <a:rPr b="0" lang="en-GB" sz="1600" spc="-1" strike="noStrike">
                <a:solidFill>
                  <a:srgbClr val="000000"/>
                </a:solidFill>
                <a:latin typeface="Bitstream Vera Sans"/>
              </a:rPr>
              <a:t> </a:t>
            </a:r>
            <a:endParaRPr b="0" lang="en-GB" sz="1600" spc="-1" strike="noStrike">
              <a:latin typeface="Bitstream Vera Sans"/>
            </a:endParaRPr>
          </a:p>
        </p:txBody>
      </p:sp>
      <p:sp>
        <p:nvSpPr>
          <p:cNvPr id="773" name="CustomShape 6"/>
          <p:cNvSpPr/>
          <p:nvPr/>
        </p:nvSpPr>
        <p:spPr>
          <a:xfrm>
            <a:off x="6838920" y="6165720"/>
            <a:ext cx="2507040" cy="82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/>
            <a:r>
              <a:rPr b="1" lang="en-GB" sz="1600" spc="-1" strike="noStrike">
                <a:solidFill>
                  <a:srgbClr val="000000"/>
                </a:solidFill>
                <a:latin typeface="Bitstream Vera Sans"/>
              </a:rPr>
              <a:t>Radiography of a bat, recorded with a GEM detector</a:t>
            </a:r>
            <a:endParaRPr b="0" lang="en-GB" sz="1600" spc="-1" strike="noStrike">
              <a:latin typeface="Bitstream Vera Sans"/>
            </a:endParaRPr>
          </a:p>
        </p:txBody>
      </p:sp>
      <p:pic>
        <p:nvPicPr>
          <p:cNvPr id="774" name="Picture 15" descr=""/>
          <p:cNvPicPr/>
          <p:nvPr/>
        </p:nvPicPr>
        <p:blipFill>
          <a:blip r:embed="rId2"/>
          <a:stretch/>
        </p:blipFill>
        <p:spPr>
          <a:xfrm>
            <a:off x="1372320" y="3933000"/>
            <a:ext cx="1985040" cy="2300400"/>
          </a:xfrm>
          <a:prstGeom prst="rect">
            <a:avLst/>
          </a:prstGeom>
          <a:ln>
            <a:noFill/>
          </a:ln>
        </p:spPr>
      </p:pic>
      <p:pic>
        <p:nvPicPr>
          <p:cNvPr id="775" name="Picture 16" descr=""/>
          <p:cNvPicPr/>
          <p:nvPr/>
        </p:nvPicPr>
        <p:blipFill>
          <a:blip r:embed="rId3"/>
          <a:stretch/>
        </p:blipFill>
        <p:spPr>
          <a:xfrm>
            <a:off x="6629760" y="1474920"/>
            <a:ext cx="2699640" cy="1847880"/>
          </a:xfrm>
          <a:prstGeom prst="rect">
            <a:avLst/>
          </a:prstGeom>
          <a:ln>
            <a:noFill/>
          </a:ln>
        </p:spPr>
      </p:pic>
      <p:pic>
        <p:nvPicPr>
          <p:cNvPr id="776" name="Picture 17" descr=""/>
          <p:cNvPicPr/>
          <p:nvPr/>
        </p:nvPicPr>
        <p:blipFill>
          <a:blip r:embed="rId4"/>
          <a:stretch/>
        </p:blipFill>
        <p:spPr>
          <a:xfrm>
            <a:off x="847800" y="1473480"/>
            <a:ext cx="2509560" cy="1563840"/>
          </a:xfrm>
          <a:prstGeom prst="rect">
            <a:avLst/>
          </a:prstGeom>
          <a:ln>
            <a:noFill/>
          </a:ln>
        </p:spPr>
      </p:pic>
      <p:grpSp>
        <p:nvGrpSpPr>
          <p:cNvPr id="777" name="Group 7"/>
          <p:cNvGrpSpPr/>
          <p:nvPr/>
        </p:nvGrpSpPr>
        <p:grpSpPr>
          <a:xfrm>
            <a:off x="7293240" y="4439160"/>
            <a:ext cx="1764720" cy="1641960"/>
            <a:chOff x="7293240" y="4439160"/>
            <a:chExt cx="1764720" cy="1641960"/>
          </a:xfrm>
        </p:grpSpPr>
        <p:pic>
          <p:nvPicPr>
            <p:cNvPr id="778" name="Picture 3" descr=""/>
            <p:cNvPicPr/>
            <p:nvPr/>
          </p:nvPicPr>
          <p:blipFill>
            <a:blip r:embed="rId5"/>
            <a:stretch/>
          </p:blipFill>
          <p:spPr>
            <a:xfrm>
              <a:off x="7293240" y="4439160"/>
              <a:ext cx="954720" cy="16405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9" name="Picture 4" descr=""/>
            <p:cNvPicPr/>
            <p:nvPr/>
          </p:nvPicPr>
          <p:blipFill>
            <a:blip r:embed="rId6"/>
            <a:stretch/>
          </p:blipFill>
          <p:spPr>
            <a:xfrm>
              <a:off x="8453520" y="5390640"/>
              <a:ext cx="604440" cy="690480"/>
            </a:xfrm>
            <a:prstGeom prst="rect">
              <a:avLst/>
            </a:prstGeom>
            <a:ln>
              <a:noFill/>
            </a:ln>
          </p:spPr>
        </p:pic>
        <p:sp>
          <p:nvSpPr>
            <p:cNvPr id="780" name="CustomShape 8"/>
            <p:cNvSpPr/>
            <p:nvPr/>
          </p:nvSpPr>
          <p:spPr>
            <a:xfrm>
              <a:off x="7961040" y="5574960"/>
              <a:ext cx="246240" cy="276480"/>
            </a:xfrm>
            <a:prstGeom prst="rect">
              <a:avLst/>
            </a:prstGeom>
            <a:noFill/>
            <a:ln w="28440">
              <a:solidFill>
                <a:srgbClr val="ff505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1" name="Line 9"/>
            <p:cNvSpPr/>
            <p:nvPr/>
          </p:nvSpPr>
          <p:spPr>
            <a:xfrm flipV="1">
              <a:off x="8207280" y="5390640"/>
              <a:ext cx="245880" cy="183960"/>
            </a:xfrm>
            <a:prstGeom prst="line">
              <a:avLst/>
            </a:prstGeom>
            <a:ln w="28440">
              <a:solidFill>
                <a:srgbClr val="ff505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2" name="Line 10"/>
            <p:cNvSpPr/>
            <p:nvPr/>
          </p:nvSpPr>
          <p:spPr>
            <a:xfrm>
              <a:off x="8207280" y="5851440"/>
              <a:ext cx="245880" cy="214560"/>
            </a:xfrm>
            <a:prstGeom prst="line">
              <a:avLst/>
            </a:prstGeom>
            <a:ln w="28440">
              <a:solidFill>
                <a:srgbClr val="ff505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83" name="TextShape 11"/>
          <p:cNvSpPr txBox="1"/>
          <p:nvPr/>
        </p:nvSpPr>
        <p:spPr>
          <a:xfrm>
            <a:off x="3657600" y="1371600"/>
            <a:ext cx="2971800" cy="986760"/>
          </a:xfrm>
          <a:prstGeom prst="rect">
            <a:avLst/>
          </a:prstGeom>
          <a:solidFill>
            <a:srgbClr val="e6ff00"/>
          </a:solidFill>
          <a:ln>
            <a:noFill/>
          </a:ln>
        </p:spPr>
        <p:txBody>
          <a:bodyPr lIns="90000" rIns="90000" tIns="45000" bIns="45000"/>
          <a:p>
            <a:r>
              <a:rPr b="1" lang="en-GB" sz="2000" spc="-1" strike="noStrike">
                <a:latin typeface="Bitstream Vera Sans"/>
              </a:rPr>
              <a:t>π.χ., διαγνωστικές μέθοδοι στις επιστήμες υγείας</a:t>
            </a:r>
            <a:endParaRPr b="0" lang="en-GB" sz="2000" spc="-1" strike="noStrike">
              <a:latin typeface="Bitstream Vera Sans"/>
            </a:endParaRPr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TextShape 1"/>
          <p:cNvSpPr txBox="1"/>
          <p:nvPr/>
        </p:nvSpPr>
        <p:spPr>
          <a:xfrm>
            <a:off x="140040" y="111600"/>
            <a:ext cx="9689760" cy="14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GB" sz="2400" spc="-1" strike="noStrike">
                <a:latin typeface="Verdana"/>
                <a:ea typeface="ＭＳ Ｐゴシック"/>
              </a:rPr>
              <a:t>To τεράστιο κέρδος  από τη </a:t>
            </a:r>
            <a:r>
              <a:rPr b="1" lang="en-GB" sz="2400" spc="-1" strike="noStrike">
                <a:solidFill>
                  <a:srgbClr val="ff0000"/>
                </a:solidFill>
                <a:latin typeface="Verdana"/>
                <a:ea typeface="ＭＳ Ｐゴシック"/>
              </a:rPr>
              <a:t>βασική έρευνα</a:t>
            </a:r>
            <a:r>
              <a:rPr b="1" lang="en-GB" sz="2400" spc="-1" strike="noStrike">
                <a:latin typeface="Verdana"/>
                <a:ea typeface="ＭＳ Ｐゴシック"/>
              </a:rPr>
              <a:t> </a:t>
            </a:r>
            <a:br/>
            <a:r>
              <a:rPr b="1" lang="en-GB" sz="2400" spc="-1" strike="noStrike">
                <a:latin typeface="Verdana"/>
                <a:ea typeface="ＭＳ Ｐゴシック"/>
              </a:rPr>
              <a:t>όμως είναι ότι μόνο αυτή οδηγεί σε  </a:t>
            </a:r>
            <a:br/>
            <a:r>
              <a:rPr b="1" lang="en-GB" sz="2400" spc="-1" strike="noStrike">
                <a:latin typeface="Verdana"/>
                <a:ea typeface="ＭＳ Ｐゴシック"/>
              </a:rPr>
              <a:t>	</a:t>
            </a:r>
            <a:r>
              <a:rPr b="1" lang="en-GB" sz="2400" spc="-1" strike="noStrike">
                <a:latin typeface="Verdana"/>
                <a:ea typeface="ＭＳ Ｐゴシック"/>
              </a:rPr>
              <a:t>	</a:t>
            </a:r>
            <a:r>
              <a:rPr b="1" lang="en-GB" sz="2400" spc="-1" strike="noStrike">
                <a:latin typeface="Verdana"/>
                <a:ea typeface="ＭＳ Ｐゴシック"/>
              </a:rPr>
              <a:t>	</a:t>
            </a:r>
            <a:r>
              <a:rPr b="1" lang="en-GB" sz="2400" spc="-1" strike="noStrike">
                <a:latin typeface="Verdana"/>
                <a:ea typeface="ＭＳ Ｐゴシック"/>
              </a:rPr>
              <a:t>	</a:t>
            </a:r>
            <a:r>
              <a:rPr b="1" lang="en-GB" sz="2400" spc="-1" strike="noStrike">
                <a:latin typeface="Verdana"/>
                <a:ea typeface="ＭＳ Ｐゴシック"/>
              </a:rPr>
              <a:t>	</a:t>
            </a:r>
            <a:r>
              <a:rPr b="1" lang="en-GB" sz="2400" spc="-1" strike="noStrike">
                <a:latin typeface="Verdana"/>
                <a:ea typeface="ＭＳ Ｐゴシック"/>
              </a:rPr>
              <a:t>	</a:t>
            </a:r>
            <a:r>
              <a:rPr b="1" lang="en-GB" sz="2400" spc="-1" strike="noStrike">
                <a:latin typeface="Verdana"/>
                <a:ea typeface="ＭＳ Ｐゴシック"/>
              </a:rPr>
              <a:t>	</a:t>
            </a:r>
            <a:r>
              <a:rPr b="1" lang="en-GB" sz="2400" spc="-1" strike="noStrike">
                <a:latin typeface="Verdana"/>
                <a:ea typeface="ＭＳ Ｐゴシック"/>
              </a:rPr>
              <a:t>	</a:t>
            </a:r>
            <a:r>
              <a:rPr b="1" lang="en-GB" sz="2400" spc="-1" strike="noStrike">
                <a:latin typeface="Verdana"/>
                <a:ea typeface="ＭＳ Ｐゴシック"/>
              </a:rPr>
              <a:t>	</a:t>
            </a:r>
            <a:r>
              <a:rPr b="1" lang="en-GB" sz="2400" spc="-1" strike="noStrike">
                <a:latin typeface="Verdana"/>
                <a:ea typeface="ＭＳ Ｐゴシック"/>
              </a:rPr>
              <a:t>	</a:t>
            </a:r>
            <a:r>
              <a:rPr b="1" lang="en-GB" sz="2400" spc="-1" strike="noStrike">
                <a:solidFill>
                  <a:srgbClr val="ff0000"/>
                </a:solidFill>
                <a:latin typeface="Verdana"/>
                <a:ea typeface="ＭＳ Ｐゴシック"/>
              </a:rPr>
              <a:t>δραστικές αλλαγές!</a:t>
            </a:r>
            <a:r>
              <a:rPr b="1" lang="en-GB" sz="2400" spc="-1" strike="noStrike">
                <a:latin typeface="Verdana"/>
                <a:ea typeface="ＭＳ Ｐゴシック"/>
              </a:rPr>
              <a:t> </a:t>
            </a:r>
            <a:br/>
            <a:br/>
            <a:r>
              <a:rPr b="1" lang="en-GB" sz="2400" spc="-1" strike="noStrike">
                <a:latin typeface="Verdana"/>
                <a:ea typeface="ＭＳ Ｐゴシック"/>
              </a:rPr>
              <a:t>Αλλιώς απλά βελτιώνεις τα ίδια και ποτέ δεν </a:t>
            </a:r>
            <a:r>
              <a:rPr b="1" lang="en-GB" sz="2400" spc="-1" strike="noStrike">
                <a:solidFill>
                  <a:srgbClr val="ff0000"/>
                </a:solidFill>
                <a:latin typeface="Verdana"/>
                <a:ea typeface="ＭＳ Ｐゴシック"/>
              </a:rPr>
              <a:t>καινοτομείς</a:t>
            </a:r>
            <a:br/>
            <a:endParaRPr b="0" lang="en-GB" sz="2400" spc="-1" strike="noStrike">
              <a:latin typeface="Arial"/>
            </a:endParaRPr>
          </a:p>
        </p:txBody>
      </p:sp>
      <p:sp>
        <p:nvSpPr>
          <p:cNvPr id="785" name="CustomShape 2"/>
          <p:cNvSpPr/>
          <p:nvPr/>
        </p:nvSpPr>
        <p:spPr>
          <a:xfrm>
            <a:off x="215640" y="1842840"/>
            <a:ext cx="9583920" cy="50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6" name="CustomShape 3"/>
          <p:cNvSpPr/>
          <p:nvPr/>
        </p:nvSpPr>
        <p:spPr>
          <a:xfrm>
            <a:off x="517680" y="2351880"/>
            <a:ext cx="905760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87" name="Content Placeholder 3" descr=""/>
          <p:cNvPicPr/>
          <p:nvPr/>
        </p:nvPicPr>
        <p:blipFill>
          <a:blip r:embed="rId1"/>
          <a:stretch/>
        </p:blipFill>
        <p:spPr>
          <a:xfrm>
            <a:off x="713880" y="4254480"/>
            <a:ext cx="3457800" cy="1901520"/>
          </a:xfrm>
          <a:prstGeom prst="rect">
            <a:avLst/>
          </a:prstGeom>
          <a:ln>
            <a:noFill/>
          </a:ln>
        </p:spPr>
      </p:pic>
      <p:pic>
        <p:nvPicPr>
          <p:cNvPr id="788" name="Picture 8" descr=""/>
          <p:cNvPicPr/>
          <p:nvPr/>
        </p:nvPicPr>
        <p:blipFill>
          <a:blip r:embed="rId2"/>
          <a:stretch/>
        </p:blipFill>
        <p:spPr>
          <a:xfrm>
            <a:off x="6453720" y="4211280"/>
            <a:ext cx="3121560" cy="2191680"/>
          </a:xfrm>
          <a:prstGeom prst="rect">
            <a:avLst/>
          </a:prstGeom>
          <a:ln>
            <a:noFill/>
          </a:ln>
        </p:spPr>
      </p:pic>
      <p:pic>
        <p:nvPicPr>
          <p:cNvPr id="789" name="Picture 9" descr=""/>
          <p:cNvPicPr/>
          <p:nvPr/>
        </p:nvPicPr>
        <p:blipFill>
          <a:blip r:embed="rId3"/>
          <a:stretch/>
        </p:blipFill>
        <p:spPr>
          <a:xfrm>
            <a:off x="909720" y="2207520"/>
            <a:ext cx="2771640" cy="1842840"/>
          </a:xfrm>
          <a:prstGeom prst="rect">
            <a:avLst/>
          </a:prstGeom>
          <a:ln>
            <a:noFill/>
          </a:ln>
        </p:spPr>
      </p:pic>
      <p:pic>
        <p:nvPicPr>
          <p:cNvPr id="790" name="Picture 10" descr=""/>
          <p:cNvPicPr/>
          <p:nvPr/>
        </p:nvPicPr>
        <p:blipFill>
          <a:blip r:embed="rId4"/>
          <a:stretch/>
        </p:blipFill>
        <p:spPr>
          <a:xfrm>
            <a:off x="6328080" y="2203200"/>
            <a:ext cx="3023640" cy="1847880"/>
          </a:xfrm>
          <a:prstGeom prst="rect">
            <a:avLst/>
          </a:prstGeom>
          <a:ln>
            <a:noFill/>
          </a:ln>
        </p:spPr>
      </p:pic>
      <p:sp>
        <p:nvSpPr>
          <p:cNvPr id="791" name="CustomShape 4"/>
          <p:cNvSpPr/>
          <p:nvPr/>
        </p:nvSpPr>
        <p:spPr>
          <a:xfrm>
            <a:off x="4410360" y="3316680"/>
            <a:ext cx="1427400" cy="937800"/>
          </a:xfrm>
          <a:custGeom>
            <a:avLst/>
            <a:gdLst/>
            <a:ahLst/>
            <a:rect l="0" t="0" r="r" b="b"/>
            <a:pathLst>
              <a:path w="3967" h="2607">
                <a:moveTo>
                  <a:pt x="0" y="651"/>
                </a:moveTo>
                <a:lnTo>
                  <a:pt x="2974" y="651"/>
                </a:lnTo>
                <a:lnTo>
                  <a:pt x="2974" y="0"/>
                </a:lnTo>
                <a:lnTo>
                  <a:pt x="3966" y="1303"/>
                </a:lnTo>
                <a:lnTo>
                  <a:pt x="2974" y="2606"/>
                </a:lnTo>
                <a:lnTo>
                  <a:pt x="2974" y="1954"/>
                </a:lnTo>
                <a:lnTo>
                  <a:pt x="0" y="1954"/>
                </a:lnTo>
                <a:lnTo>
                  <a:pt x="0" y="651"/>
                </a:lnTo>
              </a:path>
            </a:pathLst>
          </a:custGeom>
          <a:solidFill>
            <a:srgbClr val="ff6600"/>
          </a:solidFill>
          <a:ln w="9360">
            <a:solidFill>
              <a:srgbClr val="b5dcd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2" name="CustomShape 5"/>
          <p:cNvSpPr/>
          <p:nvPr/>
        </p:nvSpPr>
        <p:spPr>
          <a:xfrm>
            <a:off x="3493080" y="2881440"/>
            <a:ext cx="30153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r>
              <a:rPr b="0" lang="en-GB" sz="2000" spc="-1" strike="noStrike">
                <a:solidFill>
                  <a:srgbClr val="ff0000"/>
                </a:solidFill>
                <a:latin typeface="Times New Roman"/>
                <a:ea typeface="ＭＳ Ｐゴシック"/>
              </a:rPr>
              <a:t>Αλλαγη παραδείγματος!</a:t>
            </a:r>
            <a:endParaRPr b="0" lang="en-GB" sz="2000" spc="-1" strike="noStrike">
              <a:latin typeface="Bitstream Vera Sans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228600" y="905040"/>
            <a:ext cx="9601200" cy="6524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Αναρωτιόμαστε, από τι είναι φτιαγμένος ο κόσμος;</a:t>
            </a:r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Πώς μπορούμε να προχωρήσουμε από τις υποθέσεις σε επιστημονικά τεκμηριωμένες θεωρίες; 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“</a:t>
            </a:r>
            <a:r>
              <a:rPr b="0" lang="en-GB" sz="2000" spc="-1" strike="noStrike">
                <a:solidFill>
                  <a:srgbClr val="ff0000"/>
                </a:solidFill>
                <a:latin typeface="DejaVu Sans"/>
              </a:rPr>
              <a:t>Με το </a:t>
            </a:r>
            <a:r>
              <a:rPr b="1" lang="en-GB" sz="2000" spc="-1" strike="noStrike">
                <a:solidFill>
                  <a:srgbClr val="ff0000"/>
                </a:solidFill>
                <a:latin typeface="DejaVu Sans"/>
              </a:rPr>
              <a:t>πείραμα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” - Γαλιλαίος (Galileo Galilei), 1564 – 1642 μ.Χ</a:t>
            </a:r>
            <a:endParaRPr b="0" lang="en-GB" sz="2000" spc="-1" strike="noStrike">
              <a:latin typeface="Bitstream Vera Sans"/>
            </a:endParaRPr>
          </a:p>
          <a:p>
            <a:endParaRPr b="0" lang="en-GB" sz="2000" spc="-1" strike="noStrike">
              <a:latin typeface="Bitstream Vera Sans"/>
            </a:endParaRPr>
          </a:p>
        </p:txBody>
      </p:sp>
      <p:sp>
        <p:nvSpPr>
          <p:cNvPr id="218" name="TextShape 2"/>
          <p:cNvSpPr txBox="1"/>
          <p:nvPr/>
        </p:nvSpPr>
        <p:spPr>
          <a:xfrm>
            <a:off x="504000" y="193320"/>
            <a:ext cx="9071640" cy="61344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600" spc="-1" strike="noStrike">
                <a:latin typeface="DejaVu Sans"/>
              </a:rPr>
              <a:t>Γιατί; Η περιέργεια</a:t>
            </a:r>
            <a:endParaRPr b="0" lang="en-GB" sz="3600" spc="-1" strike="noStrike">
              <a:latin typeface="Bitstream Vera Sans"/>
            </a:endParaRPr>
          </a:p>
        </p:txBody>
      </p:sp>
      <p:grpSp>
        <p:nvGrpSpPr>
          <p:cNvPr id="219" name="Group 3"/>
          <p:cNvGrpSpPr/>
          <p:nvPr/>
        </p:nvGrpSpPr>
        <p:grpSpPr>
          <a:xfrm>
            <a:off x="100440" y="1176480"/>
            <a:ext cx="3341160" cy="2988720"/>
            <a:chOff x="100440" y="1176480"/>
            <a:chExt cx="3341160" cy="2988720"/>
          </a:xfrm>
        </p:grpSpPr>
        <p:grpSp>
          <p:nvGrpSpPr>
            <p:cNvPr id="220" name="Group 4"/>
            <p:cNvGrpSpPr/>
            <p:nvPr/>
          </p:nvGrpSpPr>
          <p:grpSpPr>
            <a:xfrm>
              <a:off x="100440" y="1287000"/>
              <a:ext cx="2955960" cy="2878200"/>
              <a:chOff x="100440" y="1287000"/>
              <a:chExt cx="2955960" cy="2878200"/>
            </a:xfrm>
          </p:grpSpPr>
          <p:pic>
            <p:nvPicPr>
              <p:cNvPr id="221" name="Picture 6" descr=""/>
              <p:cNvPicPr/>
              <p:nvPr/>
            </p:nvPicPr>
            <p:blipFill>
              <a:blip r:embed="rId1"/>
              <a:srcRect l="26226" t="0" r="18388" b="0"/>
              <a:stretch/>
            </p:blipFill>
            <p:spPr>
              <a:xfrm>
                <a:off x="100440" y="1371240"/>
                <a:ext cx="1700280" cy="279396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22" name="CustomShape 5"/>
              <p:cNvSpPr/>
              <p:nvPr/>
            </p:nvSpPr>
            <p:spPr>
              <a:xfrm>
                <a:off x="1072080" y="1287000"/>
                <a:ext cx="1984320" cy="914400"/>
              </a:xfrm>
              <a:custGeom>
                <a:avLst/>
                <a:gdLst/>
                <a:ahLst/>
                <a:rect l="l" t="t" r="r" b="b"/>
                <a:pathLst>
                  <a:path w="1250" h="576">
                    <a:moveTo>
                      <a:pt x="0" y="574"/>
                    </a:moveTo>
                    <a:cubicBezTo>
                      <a:pt x="7" y="549"/>
                      <a:pt x="181" y="452"/>
                      <a:pt x="270" y="391"/>
                    </a:cubicBezTo>
                    <a:cubicBezTo>
                      <a:pt x="347" y="333"/>
                      <a:pt x="465" y="237"/>
                      <a:pt x="576" y="182"/>
                    </a:cubicBezTo>
                    <a:cubicBezTo>
                      <a:pt x="663" y="145"/>
                      <a:pt x="744" y="83"/>
                      <a:pt x="840" y="58"/>
                    </a:cubicBezTo>
                    <a:cubicBezTo>
                      <a:pt x="882" y="56"/>
                      <a:pt x="1098" y="0"/>
                      <a:pt x="1152" y="29"/>
                    </a:cubicBezTo>
                    <a:cubicBezTo>
                      <a:pt x="1160" y="54"/>
                      <a:pt x="1250" y="72"/>
                      <a:pt x="1244" y="195"/>
                    </a:cubicBezTo>
                    <a:cubicBezTo>
                      <a:pt x="1201" y="299"/>
                      <a:pt x="954" y="400"/>
                      <a:pt x="870" y="454"/>
                    </a:cubicBezTo>
                    <a:cubicBezTo>
                      <a:pt x="722" y="516"/>
                      <a:pt x="490" y="543"/>
                      <a:pt x="356" y="569"/>
                    </a:cubicBezTo>
                    <a:cubicBezTo>
                      <a:pt x="268" y="555"/>
                      <a:pt x="250" y="549"/>
                      <a:pt x="180" y="532"/>
                    </a:cubicBezTo>
                    <a:cubicBezTo>
                      <a:pt x="128" y="529"/>
                      <a:pt x="19" y="576"/>
                      <a:pt x="0" y="5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440">
                <a:solidFill>
                  <a:srgbClr val="000066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23" name="CustomShape 6"/>
            <p:cNvSpPr/>
            <p:nvPr/>
          </p:nvSpPr>
          <p:spPr>
            <a:xfrm rot="20340000">
              <a:off x="920880" y="1623600"/>
              <a:ext cx="2551680" cy="300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/>
            <a:p>
              <a:pPr marL="342720" indent="-342720" algn="ctr">
                <a:spcBef>
                  <a:spcPts val="349"/>
                </a:spcBef>
              </a:pPr>
              <a:r>
                <a:rPr b="0" lang="en-GB" sz="1400" spc="-1" strike="noStrike">
                  <a:solidFill>
                    <a:srgbClr val="002060"/>
                  </a:solidFill>
                  <a:latin typeface="Bitstream Vera Sans"/>
                </a:rPr>
                <a:t>Τι είναι  εδώ </a:t>
              </a:r>
              <a:r>
                <a:rPr b="0" lang="en-GB" sz="1400" spc="-1" strike="noStrike">
                  <a:solidFill>
                    <a:srgbClr val="002060"/>
                  </a:solidFill>
                  <a:latin typeface="Bitstream Vera Sans"/>
                </a:rPr>
                <a:t>μέσα;</a:t>
              </a:r>
              <a:endParaRPr b="0" lang="en-GB" sz="1400" spc="-1" strike="noStrike">
                <a:latin typeface="Bitstream Vera Sans"/>
              </a:endParaRPr>
            </a:p>
          </p:txBody>
        </p:sp>
      </p:grpSp>
      <p:pic>
        <p:nvPicPr>
          <p:cNvPr id="224" name="Picture 12" descr=""/>
          <p:cNvPicPr/>
          <p:nvPr/>
        </p:nvPicPr>
        <p:blipFill>
          <a:blip r:embed="rId2"/>
          <a:srcRect l="21069" t="0" r="18844" b="19946"/>
          <a:stretch/>
        </p:blipFill>
        <p:spPr>
          <a:xfrm>
            <a:off x="8123400" y="4199400"/>
            <a:ext cx="1164600" cy="1261800"/>
          </a:xfrm>
          <a:prstGeom prst="rect">
            <a:avLst/>
          </a:prstGeom>
          <a:ln>
            <a:noFill/>
          </a:ln>
        </p:spPr>
      </p:pic>
      <p:sp>
        <p:nvSpPr>
          <p:cNvPr id="225" name="CustomShape 7"/>
          <p:cNvSpPr/>
          <p:nvPr/>
        </p:nvSpPr>
        <p:spPr>
          <a:xfrm>
            <a:off x="4156920" y="3574800"/>
            <a:ext cx="4267080" cy="17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r>
              <a:rPr b="0" lang="en-GB" sz="2000" spc="-1" strike="noStrike">
                <a:solidFill>
                  <a:srgbClr val="0000ff"/>
                </a:solidFill>
                <a:latin typeface="DejaVu Sans"/>
              </a:rPr>
              <a:t>→ </a:t>
            </a:r>
            <a:r>
              <a:rPr b="0" lang="en-GB" sz="2000" spc="-1" strike="noStrike">
                <a:solidFill>
                  <a:srgbClr val="0000ff"/>
                </a:solidFill>
                <a:latin typeface="DejaVu Sans"/>
              </a:rPr>
              <a:t>Υπήρχαν όμως κι άλλες ιδέες</a:t>
            </a:r>
            <a:endParaRPr b="0" lang="en-GB" sz="2000" spc="-1" strike="noStrike">
              <a:latin typeface="Bitstream Vera Sans"/>
            </a:endParaRPr>
          </a:p>
          <a:p>
            <a:endParaRPr b="0" lang="en-GB" sz="2000" spc="-1" strike="noStrike">
              <a:latin typeface="Bitstream Vera Sans"/>
            </a:endParaRPr>
          </a:p>
          <a:p>
            <a:r>
              <a:rPr b="1" lang="en-GB" sz="2000" spc="-1" strike="noStrike" u="sng">
                <a:solidFill>
                  <a:srgbClr val="000000"/>
                </a:solidFill>
                <a:uFillTx/>
                <a:latin typeface="DejaVu Sans"/>
              </a:rPr>
              <a:t>Αριστοτέλης 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(384–322 π.Χ):</a:t>
            </a:r>
            <a:endParaRPr b="0" lang="en-GB" sz="2000" spc="-1" strike="noStrike">
              <a:latin typeface="Bitstream Vera Sans"/>
            </a:endParaRPr>
          </a:p>
          <a:p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  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Όλος ο χώρος είναι γεμάτος      από 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ένα</a:t>
            </a:r>
            <a:r>
              <a:rPr b="0" lang="en-GB" sz="2000" spc="-1" strike="noStrike">
                <a:solidFill>
                  <a:srgbClr val="000066"/>
                </a:solidFill>
                <a:latin typeface="DejaVu Sans"/>
              </a:rPr>
              <a:t> </a:t>
            </a:r>
            <a:r>
              <a:rPr b="1" lang="en-GB" sz="2000" spc="-1" strike="noStrike">
                <a:solidFill>
                  <a:srgbClr val="ff0000"/>
                </a:solidFill>
                <a:latin typeface="DejaVu Sans"/>
              </a:rPr>
              <a:t>συνεχές ύλης</a:t>
            </a:r>
            <a:r>
              <a:rPr b="0" lang="en-GB" sz="2000" spc="-1" strike="noStrike">
                <a:solidFill>
                  <a:srgbClr val="000066"/>
                </a:solidFill>
                <a:latin typeface="DejaVu Sans"/>
              </a:rPr>
              <a:t> </a:t>
            </a:r>
            <a:r>
              <a:rPr b="0" lang="en-GB" sz="2000" spc="-1" strike="noStrike">
                <a:solidFill>
                  <a:srgbClr val="000066"/>
                </a:solidFill>
                <a:latin typeface="Bitstream Vera Sans"/>
              </a:rPr>
              <a:t> </a:t>
            </a:r>
            <a:endParaRPr b="0" lang="en-GB" sz="2000" spc="-1" strike="noStrike">
              <a:latin typeface="Bitstream Vera Sans"/>
            </a:endParaRPr>
          </a:p>
        </p:txBody>
      </p:sp>
      <p:sp>
        <p:nvSpPr>
          <p:cNvPr id="226" name="CustomShape 8"/>
          <p:cNvSpPr/>
          <p:nvPr/>
        </p:nvSpPr>
        <p:spPr>
          <a:xfrm>
            <a:off x="3501720" y="1560600"/>
            <a:ext cx="6087240" cy="142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r>
              <a:rPr b="1" lang="en-GB" sz="2000" spc="-1" strike="noStrike" u="sng">
                <a:solidFill>
                  <a:srgbClr val="000000"/>
                </a:solidFill>
                <a:uFillTx/>
                <a:latin typeface="DejaVu Sans"/>
              </a:rPr>
              <a:t>Δημόκριτος</a:t>
            </a:r>
            <a:r>
              <a:rPr b="1" lang="en-GB" sz="2000" spc="-1" strike="noStrike">
                <a:solidFill>
                  <a:srgbClr val="000000"/>
                </a:solidFill>
                <a:latin typeface="DejaVu Sans"/>
              </a:rPr>
              <a:t> 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(460–371 π.Χ): </a:t>
            </a:r>
            <a:endParaRPr b="0" lang="en-GB" sz="2000" spc="-1" strike="noStrike">
              <a:latin typeface="Bitstream Vera Sans"/>
            </a:endParaRPr>
          </a:p>
          <a:p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       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Η ύλη αποτελείται από θεμελιώδη </a:t>
            </a:r>
            <a:endParaRPr b="0" lang="en-GB" sz="2000" spc="-1" strike="noStrike">
              <a:latin typeface="Bitstream Vera Sans"/>
            </a:endParaRPr>
          </a:p>
          <a:p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 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σωμάτια που είναι</a:t>
            </a:r>
            <a:r>
              <a:rPr b="0" lang="en-GB" sz="2000" spc="-1" strike="noStrike">
                <a:solidFill>
                  <a:srgbClr val="000066"/>
                </a:solidFill>
                <a:latin typeface="DejaVu Sans"/>
              </a:rPr>
              <a:t> </a:t>
            </a:r>
            <a:r>
              <a:rPr b="1" lang="en-GB" sz="2000" spc="-1" strike="noStrike">
                <a:solidFill>
                  <a:srgbClr val="ff0000"/>
                </a:solidFill>
                <a:latin typeface="DejaVu Sans"/>
              </a:rPr>
              <a:t>ά-τομα 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και </a:t>
            </a:r>
            <a:endParaRPr b="0" lang="en-GB" sz="2000" spc="-1" strike="noStrike">
              <a:latin typeface="Bitstream Vera Sans"/>
            </a:endParaRPr>
          </a:p>
          <a:p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 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υπάρχουν στον κατά τ´άλλα </a:t>
            </a:r>
            <a:r>
              <a:rPr b="1" lang="en-GB" sz="2000" spc="-1" strike="noStrike">
                <a:solidFill>
                  <a:srgbClr val="ff0000"/>
                </a:solidFill>
                <a:latin typeface="DejaVu Sans"/>
              </a:rPr>
              <a:t>κενό χώρο</a:t>
            </a:r>
            <a:r>
              <a:rPr b="0" lang="en-GB" sz="1800" spc="-1" strike="noStrike">
                <a:solidFill>
                  <a:srgbClr val="000066"/>
                </a:solidFill>
                <a:latin typeface="Bitstream Vera Sans"/>
              </a:rPr>
              <a:t>  </a:t>
            </a:r>
            <a:endParaRPr b="0" lang="en-GB" sz="1800" spc="-1" strike="noStrike">
              <a:latin typeface="Bitstream Vera Sans"/>
            </a:endParaRPr>
          </a:p>
        </p:txBody>
      </p:sp>
      <p:pic>
        <p:nvPicPr>
          <p:cNvPr id="227" name="Picture 8" descr=""/>
          <p:cNvPicPr/>
          <p:nvPr/>
        </p:nvPicPr>
        <p:blipFill>
          <a:blip r:embed="rId3"/>
          <a:stretch/>
        </p:blipFill>
        <p:spPr>
          <a:xfrm>
            <a:off x="1805400" y="2165400"/>
            <a:ext cx="2273400" cy="2057400"/>
          </a:xfrm>
          <a:prstGeom prst="rect">
            <a:avLst/>
          </a:prstGeom>
          <a:ln>
            <a:noFill/>
          </a:ln>
        </p:spPr>
      </p:pic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TextShape 1"/>
          <p:cNvSpPr txBox="1"/>
          <p:nvPr/>
        </p:nvSpPr>
        <p:spPr>
          <a:xfrm>
            <a:off x="36000" y="177480"/>
            <a:ext cx="9143640" cy="2650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GB" sz="540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Η βασική έρευνα 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ήταν πάντα η κινητήριος δύναμη των </a:t>
            </a:r>
            <a:r>
              <a:rPr b="0" lang="en-GB" sz="54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εφευρέσεων</a:t>
            </a:r>
            <a:br/>
            <a:endParaRPr b="0" lang="en-GB" sz="5400" spc="-1" strike="noStrike">
              <a:latin typeface="Arial"/>
            </a:endParaRPr>
          </a:p>
        </p:txBody>
      </p:sp>
      <p:pic>
        <p:nvPicPr>
          <p:cNvPr id="794" name="Picture 4" descr=""/>
          <p:cNvPicPr/>
          <p:nvPr/>
        </p:nvPicPr>
        <p:blipFill>
          <a:blip r:embed="rId1"/>
          <a:stretch/>
        </p:blipFill>
        <p:spPr>
          <a:xfrm>
            <a:off x="152280" y="2209680"/>
            <a:ext cx="1523520" cy="1523520"/>
          </a:xfrm>
          <a:prstGeom prst="rect">
            <a:avLst/>
          </a:prstGeom>
          <a:ln>
            <a:noFill/>
          </a:ln>
        </p:spPr>
      </p:pic>
      <p:sp>
        <p:nvSpPr>
          <p:cNvPr id="795" name="CustomShape 2"/>
          <p:cNvSpPr/>
          <p:nvPr/>
        </p:nvSpPr>
        <p:spPr>
          <a:xfrm>
            <a:off x="1752480" y="2743200"/>
            <a:ext cx="914040" cy="228240"/>
          </a:xfrm>
          <a:custGeom>
            <a:avLst/>
            <a:gdLst/>
            <a:ahLst/>
            <a:rect l="0" t="0" r="r" b="b"/>
            <a:pathLst>
              <a:path w="2541" h="636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2540" y="317"/>
                </a:lnTo>
                <a:lnTo>
                  <a:pt x="0" y="635"/>
                </a:lnTo>
                <a:lnTo>
                  <a:pt x="0" y="635"/>
                </a:lnTo>
                <a:lnTo>
                  <a:pt x="0" y="635"/>
                </a:lnTo>
                <a:lnTo>
                  <a:pt x="0" y="0"/>
                </a:lnTo>
              </a:path>
            </a:pathLst>
          </a:custGeom>
          <a:solidFill>
            <a:srgbClr val="eeece1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96" name="CustomShape 3"/>
          <p:cNvSpPr/>
          <p:nvPr/>
        </p:nvSpPr>
        <p:spPr>
          <a:xfrm rot="20630400">
            <a:off x="2372040" y="3017880"/>
            <a:ext cx="2061000" cy="821880"/>
          </a:xfrm>
          <a:prstGeom prst="rect">
            <a:avLst/>
          </a:prstGeom>
          <a:solidFill>
            <a:srgbClr val="9999cc"/>
          </a:solidFill>
          <a:ln cap="rnd" w="15840">
            <a:solidFill>
              <a:srgbClr val="000000"/>
            </a:solidFill>
            <a:custDash>
              <a:ds d="100000" sp="100000"/>
            </a:custDash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/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100% ΕΠΙΣΤΗΜΗ</a:t>
            </a:r>
            <a:endParaRPr b="0" lang="en-GB" sz="2400" spc="-1" strike="noStrike">
              <a:latin typeface="Bitstream Vera Sans"/>
            </a:endParaRPr>
          </a:p>
        </p:txBody>
      </p:sp>
      <p:sp>
        <p:nvSpPr>
          <p:cNvPr id="797" name="CustomShape 4"/>
          <p:cNvSpPr/>
          <p:nvPr/>
        </p:nvSpPr>
        <p:spPr>
          <a:xfrm>
            <a:off x="4163400" y="2743200"/>
            <a:ext cx="914040" cy="228240"/>
          </a:xfrm>
          <a:custGeom>
            <a:avLst/>
            <a:gdLst/>
            <a:ahLst/>
            <a:rect l="0" t="0" r="r" b="b"/>
            <a:pathLst>
              <a:path w="2541" h="636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2540" y="317"/>
                </a:lnTo>
                <a:lnTo>
                  <a:pt x="0" y="635"/>
                </a:lnTo>
                <a:lnTo>
                  <a:pt x="0" y="635"/>
                </a:lnTo>
                <a:lnTo>
                  <a:pt x="0" y="635"/>
                </a:lnTo>
                <a:lnTo>
                  <a:pt x="0" y="0"/>
                </a:lnTo>
              </a:path>
            </a:pathLst>
          </a:custGeom>
          <a:solidFill>
            <a:srgbClr val="eeece1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798" name="Picture 13" descr=""/>
          <p:cNvPicPr/>
          <p:nvPr/>
        </p:nvPicPr>
        <p:blipFill>
          <a:blip r:embed="rId2"/>
          <a:stretch/>
        </p:blipFill>
        <p:spPr>
          <a:xfrm>
            <a:off x="5077800" y="2286000"/>
            <a:ext cx="1980720" cy="1449000"/>
          </a:xfrm>
          <a:prstGeom prst="rect">
            <a:avLst/>
          </a:prstGeom>
          <a:ln>
            <a:noFill/>
          </a:ln>
        </p:spPr>
      </p:pic>
      <p:sp>
        <p:nvSpPr>
          <p:cNvPr id="799" name="CustomShape 5"/>
          <p:cNvSpPr/>
          <p:nvPr/>
        </p:nvSpPr>
        <p:spPr>
          <a:xfrm rot="574800">
            <a:off x="5915880" y="3505320"/>
            <a:ext cx="761760" cy="15192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800" name="Picture 16" descr=""/>
          <p:cNvPicPr/>
          <p:nvPr/>
        </p:nvPicPr>
        <p:blipFill>
          <a:blip r:embed="rId3"/>
          <a:stretch/>
        </p:blipFill>
        <p:spPr>
          <a:xfrm>
            <a:off x="228600" y="4343400"/>
            <a:ext cx="1329840" cy="1601280"/>
          </a:xfrm>
          <a:prstGeom prst="rect">
            <a:avLst/>
          </a:prstGeom>
          <a:ln>
            <a:noFill/>
          </a:ln>
        </p:spPr>
      </p:pic>
      <p:sp>
        <p:nvSpPr>
          <p:cNvPr id="801" name="CustomShape 6"/>
          <p:cNvSpPr/>
          <p:nvPr/>
        </p:nvSpPr>
        <p:spPr>
          <a:xfrm>
            <a:off x="1523880" y="5105520"/>
            <a:ext cx="661680" cy="171000"/>
          </a:xfrm>
          <a:custGeom>
            <a:avLst/>
            <a:gdLst/>
            <a:ahLst/>
            <a:rect l="0" t="0" r="r" b="b"/>
            <a:pathLst>
              <a:path w="1840" h="476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1839" y="237"/>
                </a:lnTo>
                <a:lnTo>
                  <a:pt x="0" y="475"/>
                </a:lnTo>
                <a:lnTo>
                  <a:pt x="0" y="475"/>
                </a:lnTo>
                <a:lnTo>
                  <a:pt x="0" y="475"/>
                </a:lnTo>
                <a:lnTo>
                  <a:pt x="0" y="0"/>
                </a:lnTo>
              </a:path>
            </a:pathLst>
          </a:custGeom>
          <a:solidFill>
            <a:srgbClr val="eeece1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02" name="CustomShape 7"/>
          <p:cNvSpPr/>
          <p:nvPr/>
        </p:nvSpPr>
        <p:spPr>
          <a:xfrm rot="20630400">
            <a:off x="2884680" y="5567760"/>
            <a:ext cx="2114640" cy="821880"/>
          </a:xfrm>
          <a:prstGeom prst="rect">
            <a:avLst/>
          </a:prstGeom>
          <a:solidFill>
            <a:srgbClr val="9999cc"/>
          </a:solidFill>
          <a:ln cap="rnd" w="15840">
            <a:solidFill>
              <a:srgbClr val="000000"/>
            </a:solidFill>
            <a:custDash>
              <a:ds d="100000" sp="100000"/>
            </a:custDash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/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100% ΕΠΙΣΤΗΜΗ</a:t>
            </a:r>
            <a:endParaRPr b="0" lang="en-GB" sz="2400" spc="-1" strike="noStrike">
              <a:latin typeface="Bitstream Vera Sans"/>
            </a:endParaRPr>
          </a:p>
        </p:txBody>
      </p:sp>
      <p:sp>
        <p:nvSpPr>
          <p:cNvPr id="803" name="CustomShape 8"/>
          <p:cNvSpPr/>
          <p:nvPr/>
        </p:nvSpPr>
        <p:spPr>
          <a:xfrm>
            <a:off x="5029200" y="5105520"/>
            <a:ext cx="533160" cy="228240"/>
          </a:xfrm>
          <a:custGeom>
            <a:avLst/>
            <a:gdLst/>
            <a:ahLst/>
            <a:rect l="0" t="0" r="r" b="b"/>
            <a:pathLst>
              <a:path w="1483" h="636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1482" y="317"/>
                </a:lnTo>
                <a:lnTo>
                  <a:pt x="0" y="635"/>
                </a:lnTo>
                <a:lnTo>
                  <a:pt x="0" y="635"/>
                </a:lnTo>
                <a:lnTo>
                  <a:pt x="0" y="635"/>
                </a:lnTo>
                <a:lnTo>
                  <a:pt x="0" y="0"/>
                </a:lnTo>
              </a:path>
            </a:pathLst>
          </a:custGeom>
          <a:solidFill>
            <a:srgbClr val="eeece1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804" name="Picture 21" descr=""/>
          <p:cNvPicPr/>
          <p:nvPr/>
        </p:nvPicPr>
        <p:blipFill>
          <a:blip r:embed="rId4"/>
          <a:stretch/>
        </p:blipFill>
        <p:spPr>
          <a:xfrm>
            <a:off x="5562720" y="4608360"/>
            <a:ext cx="1980720" cy="877680"/>
          </a:xfrm>
          <a:prstGeom prst="rect">
            <a:avLst/>
          </a:prstGeom>
          <a:ln>
            <a:noFill/>
          </a:ln>
        </p:spPr>
      </p:pic>
      <p:sp>
        <p:nvSpPr>
          <p:cNvPr id="805" name="CustomShape 9"/>
          <p:cNvSpPr/>
          <p:nvPr/>
        </p:nvSpPr>
        <p:spPr>
          <a:xfrm>
            <a:off x="2209680" y="4952880"/>
            <a:ext cx="28951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Ηλεκτρομαγνητισμός</a:t>
            </a:r>
            <a:endParaRPr b="0" lang="en-GB" sz="2400" spc="-1" strike="noStrike">
              <a:latin typeface="Bitstream Vera Sans"/>
            </a:endParaRPr>
          </a:p>
        </p:txBody>
      </p:sp>
      <p:sp>
        <p:nvSpPr>
          <p:cNvPr id="806" name="CustomShape 10"/>
          <p:cNvSpPr/>
          <p:nvPr/>
        </p:nvSpPr>
        <p:spPr>
          <a:xfrm>
            <a:off x="329760" y="5791320"/>
            <a:ext cx="99756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r>
              <a:rPr b="0" lang="en-GB" sz="12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J.C. Maxwell</a:t>
            </a:r>
            <a:endParaRPr b="0" lang="en-GB" sz="1200" spc="-1" strike="noStrike">
              <a:latin typeface="Bitstream Vera Sans"/>
            </a:endParaRPr>
          </a:p>
        </p:txBody>
      </p:sp>
      <p:sp>
        <p:nvSpPr>
          <p:cNvPr id="807" name="CustomShape 11"/>
          <p:cNvSpPr/>
          <p:nvPr/>
        </p:nvSpPr>
        <p:spPr>
          <a:xfrm>
            <a:off x="175320" y="2209680"/>
            <a:ext cx="86652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r>
              <a:rPr b="0" lang="en-GB" sz="1200" spc="-1" strike="noStrike">
                <a:solidFill>
                  <a:srgbClr val="ffffff"/>
                </a:solidFill>
                <a:latin typeface="Times New Roman"/>
                <a:ea typeface="ＭＳ Ｐゴシック"/>
              </a:rPr>
              <a:t>A. Einstein</a:t>
            </a:r>
            <a:endParaRPr b="0" lang="en-GB" sz="1200" spc="-1" strike="noStrike">
              <a:latin typeface="Bitstream Vera Sans"/>
            </a:endParaRPr>
          </a:p>
        </p:txBody>
      </p:sp>
      <p:sp>
        <p:nvSpPr>
          <p:cNvPr id="808" name="TextShape 12"/>
          <p:cNvSpPr txBox="1"/>
          <p:nvPr/>
        </p:nvSpPr>
        <p:spPr>
          <a:xfrm>
            <a:off x="2563200" y="2514600"/>
            <a:ext cx="1640880" cy="358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latin typeface="Bitstream Vera Sans"/>
              </a:rPr>
              <a:t>Σχετικότητα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809" name="TextShape 13"/>
          <p:cNvSpPr txBox="1"/>
          <p:nvPr/>
        </p:nvSpPr>
        <p:spPr>
          <a:xfrm>
            <a:off x="7117200" y="2286000"/>
            <a:ext cx="2971080" cy="175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600" spc="-1" strike="noStrike">
                <a:latin typeface="Bitstream Vera Sans"/>
              </a:rPr>
              <a:t>Για να δουλέψει το GPS </a:t>
            </a:r>
            <a:endParaRPr b="0" lang="en-GB" sz="1600" spc="-1" strike="noStrike">
              <a:latin typeface="Bitstream Vera Sans"/>
            </a:endParaRPr>
          </a:p>
          <a:p>
            <a:r>
              <a:rPr b="0" lang="en-GB" sz="1600" spc="-1" strike="noStrike">
                <a:latin typeface="Bitstream Vera Sans"/>
              </a:rPr>
              <a:t>πρέπει να  ληφθεί </a:t>
            </a:r>
            <a:endParaRPr b="0" lang="en-GB" sz="1600" spc="-1" strike="noStrike">
              <a:latin typeface="Bitstream Vera Sans"/>
            </a:endParaRPr>
          </a:p>
          <a:p>
            <a:r>
              <a:rPr b="0" lang="en-GB" sz="1600" spc="-1" strike="noStrike">
                <a:latin typeface="Bitstream Vera Sans"/>
              </a:rPr>
              <a:t>υπ' όψιν η διόρθωση από </a:t>
            </a:r>
            <a:endParaRPr b="0" lang="en-GB" sz="1600" spc="-1" strike="noStrike">
              <a:latin typeface="Bitstream Vera Sans"/>
            </a:endParaRPr>
          </a:p>
          <a:p>
            <a:r>
              <a:rPr b="0" lang="en-GB" sz="1600" spc="-1" strike="noStrike">
                <a:latin typeface="Bitstream Vera Sans"/>
              </a:rPr>
              <a:t>τη διαστολή χρόνου,</a:t>
            </a:r>
            <a:endParaRPr b="0" lang="en-GB" sz="1600" spc="-1" strike="noStrike">
              <a:latin typeface="Bitstream Vera Sans"/>
            </a:endParaRPr>
          </a:p>
          <a:p>
            <a:r>
              <a:rPr b="0" lang="en-GB" sz="1600" spc="-1" strike="noStrike">
                <a:latin typeface="Bitstream Vera Sans"/>
              </a:rPr>
              <a:t>Αλλιώς μετά από 5 λεπτά </a:t>
            </a:r>
            <a:endParaRPr b="0" lang="en-GB" sz="1600" spc="-1" strike="noStrike">
              <a:latin typeface="Bitstream Vera Sans"/>
            </a:endParaRPr>
          </a:p>
          <a:p>
            <a:r>
              <a:rPr b="0" lang="en-GB" sz="1600" spc="-1" strike="noStrike">
                <a:latin typeface="Bitstream Vera Sans"/>
              </a:rPr>
              <a:t>στο αυτοκίνητο, θα είχαμε </a:t>
            </a:r>
            <a:endParaRPr b="0" lang="en-GB" sz="1600" spc="-1" strike="noStrike">
              <a:latin typeface="Bitstream Vera Sans"/>
            </a:endParaRPr>
          </a:p>
          <a:p>
            <a:r>
              <a:rPr b="0" lang="en-GB" sz="1600" spc="-1" strike="noStrike">
                <a:latin typeface="Bitstream Vera Sans"/>
              </a:rPr>
              <a:t>απόκλιση 10 μέτρων</a:t>
            </a:r>
            <a:endParaRPr b="0" lang="en-GB" sz="1600" spc="-1" strike="noStrike">
              <a:latin typeface="Bitstream Vera Sans"/>
            </a:endParaRPr>
          </a:p>
        </p:txBody>
      </p:sp>
      <p:sp>
        <p:nvSpPr>
          <p:cNvPr id="810" name="TextShape 14"/>
          <p:cNvSpPr txBox="1"/>
          <p:nvPr/>
        </p:nvSpPr>
        <p:spPr>
          <a:xfrm>
            <a:off x="7585560" y="4698360"/>
            <a:ext cx="2466720" cy="1040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GB" sz="1600" spc="-1" strike="noStrike">
                <a:latin typeface="Bitstream Vera Sans"/>
              </a:rPr>
              <a:t>Τα τηλέφωνα </a:t>
            </a:r>
            <a:endParaRPr b="0" lang="en-GB" sz="1600" spc="-1" strike="noStrike">
              <a:latin typeface="Bitstream Vera Sans"/>
            </a:endParaRPr>
          </a:p>
          <a:p>
            <a:r>
              <a:rPr b="0" lang="en-GB" sz="1600" spc="-1" strike="noStrike">
                <a:latin typeface="Bitstream Vera Sans"/>
              </a:rPr>
              <a:t>επικοινωνούν </a:t>
            </a:r>
            <a:endParaRPr b="0" lang="en-GB" sz="1600" spc="-1" strike="noStrike">
              <a:latin typeface="Bitstream Vera Sans"/>
            </a:endParaRPr>
          </a:p>
          <a:p>
            <a:r>
              <a:rPr b="0" lang="en-GB" sz="1600" spc="-1" strike="noStrike">
                <a:latin typeface="Bitstream Vera Sans"/>
              </a:rPr>
              <a:t>με ηελκτρομαγνητικά </a:t>
            </a:r>
            <a:endParaRPr b="0" lang="en-GB" sz="1600" spc="-1" strike="noStrike">
              <a:latin typeface="Bitstream Vera Sans"/>
            </a:endParaRPr>
          </a:p>
          <a:p>
            <a:r>
              <a:rPr b="0" lang="en-GB" sz="1600" spc="-1" strike="noStrike">
                <a:latin typeface="Bitstream Vera Sans"/>
              </a:rPr>
              <a:t>κύμματα</a:t>
            </a:r>
            <a:endParaRPr b="0" lang="en-GB" sz="1600" spc="-1" strike="noStrike">
              <a:latin typeface="Bitstream Vera Sans"/>
            </a:endParaRPr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TextShape 1"/>
          <p:cNvSpPr txBox="1"/>
          <p:nvPr/>
        </p:nvSpPr>
        <p:spPr>
          <a:xfrm>
            <a:off x="847800" y="-120960"/>
            <a:ext cx="8079840" cy="2102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GB" sz="60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Επιταχυντές :</a:t>
            </a:r>
            <a:r>
              <a:rPr b="0" lang="en-GB" sz="4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b="0" lang="en-GB" sz="3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αναπτύχθηκαν στα εργαστήρια φυσικής και τώρα πιά χρησιμοποιούνται στα νοσοκομεία</a:t>
            </a:r>
            <a:endParaRPr b="0" lang="en-GB" sz="3600" spc="-1" strike="noStrike">
              <a:latin typeface="Arial"/>
            </a:endParaRPr>
          </a:p>
        </p:txBody>
      </p:sp>
      <p:grpSp>
        <p:nvGrpSpPr>
          <p:cNvPr id="812" name="Group 2"/>
          <p:cNvGrpSpPr/>
          <p:nvPr/>
        </p:nvGrpSpPr>
        <p:grpSpPr>
          <a:xfrm>
            <a:off x="304920" y="2133720"/>
            <a:ext cx="4495320" cy="3657240"/>
            <a:chOff x="304920" y="2133720"/>
            <a:chExt cx="4495320" cy="3657240"/>
          </a:xfrm>
        </p:grpSpPr>
        <p:pic>
          <p:nvPicPr>
            <p:cNvPr id="813" name="Picture 4" descr=""/>
            <p:cNvPicPr/>
            <p:nvPr/>
          </p:nvPicPr>
          <p:blipFill>
            <a:blip r:embed="rId1"/>
            <a:stretch/>
          </p:blipFill>
          <p:spPr>
            <a:xfrm>
              <a:off x="304920" y="2133720"/>
              <a:ext cx="4495320" cy="3657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814" name="CustomShape 3"/>
            <p:cNvSpPr/>
            <p:nvPr/>
          </p:nvSpPr>
          <p:spPr>
            <a:xfrm>
              <a:off x="3438360" y="5493240"/>
              <a:ext cx="1069200" cy="2426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 algn="r"/>
              <a:r>
                <a:rPr b="1" lang="en-GB" sz="1000" spc="-1" strike="noStrike">
                  <a:solidFill>
                    <a:srgbClr val="ffffff"/>
                  </a:solidFill>
                  <a:latin typeface="Times New Roman"/>
                  <a:ea typeface="ＭＳ Ｐゴシック"/>
                </a:rPr>
                <a:t>Courtesy of IBA</a:t>
              </a:r>
              <a:endParaRPr b="0" lang="en-GB" sz="1000" spc="-1" strike="noStrike">
                <a:latin typeface="Bitstream Vera Sans"/>
              </a:endParaRPr>
            </a:p>
          </p:txBody>
        </p:sp>
      </p:grpSp>
      <p:sp>
        <p:nvSpPr>
          <p:cNvPr id="815" name="CustomShape 4"/>
          <p:cNvSpPr/>
          <p:nvPr/>
        </p:nvSpPr>
        <p:spPr>
          <a:xfrm>
            <a:off x="4952880" y="2387520"/>
            <a:ext cx="3898440" cy="283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Από του 17000 περίπου επιταχυντές που λειρουργούν σήμερα στον κόσμο, πάνω από τους μισούς (&gt; 9000) χρησιμοποιούνται στην ιατρική!</a:t>
            </a:r>
            <a:endParaRPr b="0" lang="en-GB" sz="1800" spc="-1" strike="noStrike">
              <a:latin typeface="Bitstream Vera Sans"/>
            </a:endParaRPr>
          </a:p>
          <a:p>
            <a:endParaRPr b="0" lang="en-GB" sz="1800" spc="-1" strike="noStrike">
              <a:latin typeface="Bitstream Vera Sans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Μια μέθοδος που έχει ανάπτυξη σχετικά πρόσφατα είναι η  θεραπεία όγκων με δέσμες πρωτονίων και άλων “αδρονίων</a:t>
            </a:r>
            <a:endParaRPr b="0" lang="en-GB" sz="1800" spc="-1" strike="noStrike">
              <a:latin typeface="Bitstream Vera Sans"/>
            </a:endParaRPr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TextShape 1"/>
          <p:cNvSpPr txBox="1"/>
          <p:nvPr/>
        </p:nvSpPr>
        <p:spPr>
          <a:xfrm>
            <a:off x="0" y="58680"/>
            <a:ext cx="9829800" cy="2772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GB" sz="60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Ανιχνευτές:</a:t>
            </a:r>
            <a:r>
              <a:rPr b="0" lang="en-GB" sz="4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b="0" lang="en-GB" sz="3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αναπτύχθηκαν στα εργαστήρια φυσικής χρησιμοποιούνται και στην απεικόνιση στην ιατρική</a:t>
            </a:r>
            <a:br/>
            <a:endParaRPr b="0" lang="en-GB" sz="3600" spc="-1" strike="noStrike">
              <a:latin typeface="Arial"/>
            </a:endParaRPr>
          </a:p>
        </p:txBody>
      </p:sp>
      <p:pic>
        <p:nvPicPr>
          <p:cNvPr id="817" name="Picture 3" descr=""/>
          <p:cNvPicPr/>
          <p:nvPr/>
        </p:nvPicPr>
        <p:blipFill>
          <a:blip r:embed="rId1"/>
          <a:stretch/>
        </p:blipFill>
        <p:spPr>
          <a:xfrm>
            <a:off x="457200" y="2322360"/>
            <a:ext cx="4495320" cy="3315960"/>
          </a:xfrm>
          <a:prstGeom prst="rect">
            <a:avLst/>
          </a:prstGeom>
          <a:ln>
            <a:noFill/>
          </a:ln>
        </p:spPr>
      </p:pic>
      <p:sp>
        <p:nvSpPr>
          <p:cNvPr id="818" name="CustomShape 2"/>
          <p:cNvSpPr/>
          <p:nvPr/>
        </p:nvSpPr>
        <p:spPr>
          <a:xfrm>
            <a:off x="5181480" y="2209680"/>
            <a:ext cx="4648320" cy="161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GB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Η Τομογραφία Εκπομπής Ποζιτρονίου (PET = Positron Emission Tomography) χρησιμοποιεί αντι-ύλη (ποζιτρόνια = αντι ηλεκτρόνια)</a:t>
            </a:r>
            <a:endParaRPr b="0" lang="en-GB" sz="2000" spc="-1" strike="noStrike">
              <a:latin typeface="Bitstream Vera Sans"/>
            </a:endParaRPr>
          </a:p>
          <a:p>
            <a:endParaRPr b="0" lang="en-GB" sz="2000" spc="-1" strike="noStrike">
              <a:latin typeface="Bitstream Vera Sans"/>
            </a:endParaRPr>
          </a:p>
        </p:txBody>
      </p:sp>
      <p:grpSp>
        <p:nvGrpSpPr>
          <p:cNvPr id="819" name="Group 3"/>
          <p:cNvGrpSpPr/>
          <p:nvPr/>
        </p:nvGrpSpPr>
        <p:grpSpPr>
          <a:xfrm>
            <a:off x="5310720" y="3609000"/>
            <a:ext cx="2514240" cy="2815200"/>
            <a:chOff x="5310720" y="3609000"/>
            <a:chExt cx="2514240" cy="2815200"/>
          </a:xfrm>
        </p:grpSpPr>
        <p:pic>
          <p:nvPicPr>
            <p:cNvPr id="820" name="Picture 13" descr=""/>
            <p:cNvPicPr/>
            <p:nvPr/>
          </p:nvPicPr>
          <p:blipFill>
            <a:blip r:embed="rId2"/>
            <a:stretch/>
          </p:blipFill>
          <p:spPr>
            <a:xfrm>
              <a:off x="5310720" y="3609000"/>
              <a:ext cx="2472480" cy="2361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821" name="CustomShape 4"/>
            <p:cNvSpPr/>
            <p:nvPr/>
          </p:nvSpPr>
          <p:spPr>
            <a:xfrm>
              <a:off x="7518600" y="4811040"/>
              <a:ext cx="306360" cy="1613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r>
                <a:rPr b="0" lang="en-GB" sz="1000" spc="-1" strike="noStrike">
                  <a:latin typeface="Bitstream Vera Sans"/>
                  <a:ea typeface="ＭＳ Ｐゴシック"/>
                </a:rPr>
                <a:t>Courtesy NIH</a:t>
              </a:r>
              <a:endParaRPr b="0" lang="en-GB" sz="1000" spc="-1" strike="noStrike">
                <a:latin typeface="Bitstream Vera Sans"/>
              </a:endParaRPr>
            </a:p>
          </p:txBody>
        </p:sp>
      </p:grp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TextShape 1"/>
          <p:cNvSpPr txBox="1"/>
          <p:nvPr/>
        </p:nvSpPr>
        <p:spPr>
          <a:xfrm>
            <a:off x="72000" y="74520"/>
            <a:ext cx="10011600" cy="106740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600" spc="-1" strike="noStrike">
                <a:latin typeface="Bitstream Vera Sans"/>
              </a:rPr>
              <a:t>Βασική έρευνα → φέρνει σημαντικές αλλαγές στη θεώρηση του κόσμου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823" name="TextShape 2"/>
          <p:cNvSpPr txBox="1"/>
          <p:nvPr/>
        </p:nvSpPr>
        <p:spPr>
          <a:xfrm>
            <a:off x="180000" y="1166400"/>
            <a:ext cx="9900000" cy="5952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400" spc="-1" strike="noStrike">
                <a:solidFill>
                  <a:srgbClr val="0000ff"/>
                </a:solidFill>
                <a:latin typeface="DejaVu Sans"/>
              </a:rPr>
              <a:t>Το κυρίως κίνητρο:</a:t>
            </a: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 κάνουμε βασική έρευνα για να καταλάβουμε αυτό “τον κόσμο τον μικρό, τον μέγα”</a:t>
            </a:r>
            <a:r>
              <a:rPr b="0" lang="en-GB" sz="2400" spc="-1" strike="noStrike">
                <a:latin typeface="DejaVu Sans"/>
              </a:rPr>
              <a:t> </a:t>
            </a:r>
            <a:endParaRPr b="0" lang="en-GB" sz="24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ff0000"/>
                </a:solidFill>
                <a:latin typeface="DejaVu Sans"/>
              </a:rPr>
              <a:t>Η παρατήρηση του κόσμου με διάφορα μέσα, </a:t>
            </a:r>
            <a:r>
              <a:rPr b="1" lang="en-GB" sz="2400" spc="-1" strike="noStrike">
                <a:solidFill>
                  <a:srgbClr val="ff0000"/>
                </a:solidFill>
                <a:latin typeface="DejaVu Sans"/>
              </a:rPr>
              <a:t>αλλάζει τον τρόπο που σκεπτόμαστε</a:t>
            </a:r>
            <a:r>
              <a:rPr b="0" lang="en-GB" sz="2400" spc="-1" strike="noStrike">
                <a:solidFill>
                  <a:srgbClr val="ff0000"/>
                </a:solidFill>
                <a:latin typeface="DejaVu Sans"/>
              </a:rPr>
              <a:t>.</a:t>
            </a:r>
            <a:r>
              <a:rPr b="0" lang="en-GB" sz="2400" spc="-1" strike="noStrike">
                <a:latin typeface="DejaVu Sans"/>
              </a:rPr>
              <a:t> Π.χ: 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DejaVu Sans"/>
              </a:rPr>
              <a:t>Η κατάρριψη του γεωκεντρικού μοντέλου του κόσμου.  </a:t>
            </a:r>
            <a:endParaRPr b="0" lang="en-GB" sz="20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DejaVu Sans"/>
              </a:rPr>
              <a:t>Η σχετικότητα του χρόνου.</a:t>
            </a:r>
            <a:endParaRPr b="0" lang="en-GB" sz="20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DejaVu Sans"/>
              </a:rPr>
              <a:t>Η αντικατάσταση της βεβαιότητας με την πιθανότητα.</a:t>
            </a:r>
            <a:endParaRPr b="0" lang="en-GB" sz="2000" spc="-1" strike="noStrike">
              <a:latin typeface="Bitstream Vera Sans"/>
            </a:endParaRPr>
          </a:p>
        </p:txBody>
      </p:sp>
      <p:pic>
        <p:nvPicPr>
          <p:cNvPr id="824" name="" descr=""/>
          <p:cNvPicPr/>
          <p:nvPr/>
        </p:nvPicPr>
        <p:blipFill>
          <a:blip r:embed="rId1"/>
          <a:stretch/>
        </p:blipFill>
        <p:spPr>
          <a:xfrm>
            <a:off x="307080" y="4186800"/>
            <a:ext cx="4686120" cy="2893320"/>
          </a:xfrm>
          <a:prstGeom prst="rect">
            <a:avLst/>
          </a:prstGeom>
          <a:ln>
            <a:noFill/>
          </a:ln>
        </p:spPr>
      </p:pic>
      <p:pic>
        <p:nvPicPr>
          <p:cNvPr id="825" name="" descr=""/>
          <p:cNvPicPr/>
          <p:nvPr/>
        </p:nvPicPr>
        <p:blipFill>
          <a:blip r:embed="rId2"/>
          <a:stretch/>
        </p:blipFill>
        <p:spPr>
          <a:xfrm>
            <a:off x="5221800" y="4186800"/>
            <a:ext cx="4661640" cy="289332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Shape 1"/>
          <p:cNvSpPr txBox="1"/>
          <p:nvPr/>
        </p:nvSpPr>
        <p:spPr>
          <a:xfrm>
            <a:off x="504000" y="119520"/>
            <a:ext cx="9071640" cy="106740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600" spc="-1" strike="noStrike">
                <a:latin typeface="DejaVu Sans"/>
              </a:rPr>
              <a:t>1906: Γνωρίζαμε ήδη ότι τα υλικά είναι φτιαγμένα από άτομα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229" name="TextShape 2"/>
          <p:cNvSpPr txBox="1"/>
          <p:nvPr/>
        </p:nvSpPr>
        <p:spPr>
          <a:xfrm>
            <a:off x="504000" y="1299600"/>
            <a:ext cx="9071640" cy="566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Αναλύοντας τα δομένα παρατηρήσεων, φτάσαμε να ξέρουμε οτι υπάρχουν άτομα και κενός χώρος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latin typeface="DejaVu Sans"/>
              </a:rPr>
              <a:t>Ατομική θεωρία του Dalton, Avogandro κ.α.</a:t>
            </a:r>
            <a:endParaRPr b="0" lang="en-GB" sz="22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endParaRPr b="0" lang="en-GB" sz="22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endParaRPr b="0" lang="en-GB" sz="22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endParaRPr b="0" lang="en-GB" sz="22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endParaRPr b="0" lang="en-GB" sz="22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endParaRPr b="0" lang="en-GB" sz="22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endParaRPr b="0" lang="en-GB" sz="22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1896 o Becquerel ανακάλυψε ότι </a:t>
            </a:r>
            <a:r>
              <a:rPr b="0" lang="en-GB" sz="2200" spc="-1" strike="noStrike">
                <a:solidFill>
                  <a:srgbClr val="ff0000"/>
                </a:solidFill>
                <a:latin typeface="DejaVu Sans"/>
              </a:rPr>
              <a:t>πυρήνες</a:t>
            </a:r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 ουρανίου </a:t>
            </a:r>
            <a:r>
              <a:rPr b="0" lang="en-GB" sz="2200" spc="-1" strike="noStrike">
                <a:solidFill>
                  <a:srgbClr val="ff0000"/>
                </a:solidFill>
                <a:latin typeface="DejaVu Sans"/>
              </a:rPr>
              <a:t>ακτινοβολούν ( = εκμπέμπουν κάτι)</a:t>
            </a:r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 → </a:t>
            </a:r>
            <a:r>
              <a:rPr b="0" lang="en-GB" sz="2200" spc="-1" strike="noStrike">
                <a:solidFill>
                  <a:srgbClr val="ff0000"/>
                </a:solidFill>
                <a:latin typeface="DejaVu Sans"/>
              </a:rPr>
              <a:t>”ραδιενέργεια”</a:t>
            </a:r>
            <a:endParaRPr b="0" lang="en-GB" sz="22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Η προσπάθεια κατανόησης της εκπεμπόμενης ακτινοβολίας μας έδειξε έναν κρυμμένο κόσμο: τους πυρήνες </a:t>
            </a:r>
            <a:endParaRPr b="0" lang="en-GB" sz="2200" spc="-1" strike="noStrike">
              <a:latin typeface="Bitstream Vera Sans"/>
            </a:endParaRPr>
          </a:p>
        </p:txBody>
      </p:sp>
      <p:grpSp>
        <p:nvGrpSpPr>
          <p:cNvPr id="230" name="Group 3"/>
          <p:cNvGrpSpPr/>
          <p:nvPr/>
        </p:nvGrpSpPr>
        <p:grpSpPr>
          <a:xfrm>
            <a:off x="295560" y="2497320"/>
            <a:ext cx="9606240" cy="2217960"/>
            <a:chOff x="295560" y="2497320"/>
            <a:chExt cx="9606240" cy="2217960"/>
          </a:xfrm>
        </p:grpSpPr>
        <p:sp>
          <p:nvSpPr>
            <p:cNvPr id="231" name="CustomShape 4"/>
            <p:cNvSpPr/>
            <p:nvPr/>
          </p:nvSpPr>
          <p:spPr>
            <a:xfrm>
              <a:off x="388800" y="2630160"/>
              <a:ext cx="9513000" cy="19188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672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108360" rIns="108360" tIns="65160" bIns="65160"/>
            <a:p>
              <a:r>
                <a:rPr b="1" lang="en-US" sz="1800" spc="-1" strike="noStrike">
                  <a:latin typeface="Bitstream Vera Sans"/>
                </a:rPr>
                <a:t>                          </a:t>
              </a:r>
              <a:r>
                <a:rPr b="1" lang="en-US" sz="1800" spc="-1" strike="noStrike">
                  <a:latin typeface="Symbol"/>
                </a:rPr>
                <a:t></a:t>
              </a:r>
              <a:r>
                <a:rPr b="1" lang="en-US" sz="1800" spc="-1" strike="noStrike">
                  <a:latin typeface="Bitstream Vera Sans"/>
                </a:rPr>
                <a:t>. Υδρογόνο (H)          Μάζα M</a:t>
              </a:r>
              <a:r>
                <a:rPr b="1" lang="en-US" sz="2000" spc="-1" strike="noStrike" baseline="-24000">
                  <a:latin typeface="Bitstream Vera Sans"/>
                </a:rPr>
                <a:t>H</a:t>
              </a:r>
              <a:r>
                <a:rPr b="1" lang="en-US" sz="1800" spc="-1" strike="noStrike">
                  <a:latin typeface="Bitstream Vera Sans"/>
                </a:rPr>
                <a:t> </a:t>
              </a:r>
              <a:r>
                <a:rPr b="1" lang="en-US" sz="1800" spc="-1" strike="noStrike">
                  <a:latin typeface="Symbol"/>
                </a:rPr>
                <a:t></a:t>
              </a:r>
              <a:r>
                <a:rPr b="1" lang="en-US" sz="1800" spc="-1" strike="noStrike">
                  <a:latin typeface="Bitstream Vera Sans"/>
                </a:rPr>
                <a:t> </a:t>
              </a:r>
              <a:r>
                <a:rPr b="1" lang="en-US" sz="1800" spc="-1" strike="noStrike">
                  <a:latin typeface="Symbol"/>
                </a:rPr>
                <a:t></a:t>
              </a:r>
              <a:r>
                <a:rPr b="1" lang="en-US" sz="1800" spc="-1" strike="noStrike">
                  <a:latin typeface="Bitstream Vera Sans"/>
                </a:rPr>
                <a:t> </a:t>
              </a:r>
              <a:r>
                <a:rPr b="1" lang="en-US" sz="1800" spc="-1" strike="noStrike">
                  <a:latin typeface="Arial Narrow"/>
                </a:rPr>
                <a:t>x </a:t>
              </a:r>
              <a:r>
                <a:rPr b="1" lang="en-US" sz="1800" spc="-1" strike="noStrike">
                  <a:latin typeface="Symbol"/>
                </a:rPr>
                <a:t></a:t>
              </a:r>
              <a:r>
                <a:rPr b="1" lang="en-US" sz="2000" spc="-1" strike="noStrike" baseline="30000">
                  <a:latin typeface="Symbol"/>
                </a:rPr>
                <a:t></a:t>
              </a:r>
              <a:r>
                <a:rPr b="1" lang="en-US" sz="1800" spc="-1" strike="noStrike">
                  <a:latin typeface="Bitstream Vera Sans"/>
                </a:rPr>
                <a:t> g</a:t>
              </a:r>
              <a:endParaRPr b="0" lang="en-GB" sz="1800" spc="-1" strike="noStrike">
                <a:latin typeface="Bitstream Vera Sans"/>
              </a:endParaRPr>
            </a:p>
            <a:p>
              <a:r>
                <a:rPr b="1" lang="en-US" sz="1800" spc="-1" strike="noStrike">
                  <a:latin typeface="Bitstream Vera Sans"/>
                </a:rPr>
                <a:t>                          </a:t>
              </a:r>
              <a:r>
                <a:rPr b="1" lang="en-US" sz="1800" spc="-1" strike="noStrike">
                  <a:latin typeface="Bitstream Vera Sans"/>
                </a:rPr>
                <a:t>2. Ήλιο (He)</a:t>
              </a:r>
              <a:endParaRPr b="0" lang="en-GB" sz="1800" spc="-1" strike="noStrike">
                <a:latin typeface="Bitstream Vera Sans"/>
              </a:endParaRPr>
            </a:p>
            <a:p>
              <a:r>
                <a:rPr b="1" lang="en-US" sz="1800" spc="-1" strike="noStrike">
                  <a:latin typeface="Bitstream Vera Sans"/>
                </a:rPr>
                <a:t>                          </a:t>
              </a:r>
              <a:r>
                <a:rPr b="1" lang="en-US" sz="1800" spc="-1" strike="noStrike">
                  <a:latin typeface="Bitstream Vera Sans"/>
                </a:rPr>
                <a:t>3. Λίθιο (Li)</a:t>
              </a:r>
              <a:endParaRPr b="0" lang="en-GB" sz="1800" spc="-1" strike="noStrike">
                <a:latin typeface="Bitstream Vera Sans"/>
              </a:endParaRPr>
            </a:p>
            <a:p>
              <a:r>
                <a:rPr b="1" lang="en-US" sz="1800" spc="-1" strike="noStrike">
                  <a:latin typeface="Bitstream Vera Sans"/>
                </a:rPr>
                <a:t>                          </a:t>
              </a:r>
              <a:r>
                <a:rPr b="1" lang="en-US" sz="1800" spc="-1" strike="noStrike">
                  <a:latin typeface="Bitstream Vera Sans"/>
                </a:rPr>
                <a:t>.............</a:t>
              </a:r>
              <a:endParaRPr b="0" lang="en-GB" sz="1800" spc="-1" strike="noStrike">
                <a:latin typeface="Bitstream Vera Sans"/>
              </a:endParaRPr>
            </a:p>
            <a:p>
              <a:r>
                <a:rPr b="1" lang="en-US" sz="1800" spc="-1" strike="noStrike">
                  <a:latin typeface="Bitstream Vera Sans"/>
                </a:rPr>
                <a:t>                          </a:t>
              </a:r>
              <a:r>
                <a:rPr b="1" lang="en-US" sz="1800" spc="-1" strike="noStrike">
                  <a:latin typeface="Bitstream Vera Sans"/>
                </a:rPr>
                <a:t>.............</a:t>
              </a:r>
              <a:endParaRPr b="0" lang="en-GB" sz="1800" spc="-1" strike="noStrike">
                <a:latin typeface="Bitstream Vera Sans"/>
              </a:endParaRPr>
            </a:p>
            <a:p>
              <a:r>
                <a:rPr b="1" lang="en-US" sz="1800" spc="-1" strike="noStrike">
                  <a:latin typeface="Bitstream Vera Sans"/>
                </a:rPr>
                <a:t>                        </a:t>
              </a:r>
              <a:r>
                <a:rPr b="1" lang="en-US" sz="1800" spc="-1" strike="noStrike">
                  <a:latin typeface="Bitstream Vera Sans"/>
                </a:rPr>
                <a:t>92. Ουράνιο (U)            Μάζα  </a:t>
              </a:r>
              <a:r>
                <a:rPr b="1" lang="en-US" sz="1800" spc="-1" strike="noStrike">
                  <a:latin typeface="Symbol"/>
                </a:rPr>
                <a:t></a:t>
              </a:r>
              <a:r>
                <a:rPr b="1" lang="en-US" sz="1800" spc="-1" strike="noStrike">
                  <a:latin typeface="Bitstream Vera Sans"/>
                </a:rPr>
                <a:t>  </a:t>
              </a:r>
              <a:r>
                <a:rPr b="1" lang="en-US" sz="1800" spc="-1" strike="noStrike">
                  <a:latin typeface="Symbol"/>
                </a:rPr>
                <a:t></a:t>
              </a:r>
              <a:r>
                <a:rPr b="1" lang="en-US" sz="1800" spc="-1" strike="noStrike">
                  <a:latin typeface="Bitstream Vera Sans"/>
                </a:rPr>
                <a:t>M</a:t>
              </a:r>
              <a:r>
                <a:rPr b="1" lang="en-US" sz="2000" spc="-1" strike="noStrike" baseline="-25000">
                  <a:latin typeface="Bitstream Vera Sans"/>
                </a:rPr>
                <a:t>H</a:t>
              </a:r>
              <a:endParaRPr b="0" lang="en-GB" sz="2000" spc="-1" strike="noStrike">
                <a:latin typeface="Bitstream Vera Sans"/>
              </a:endParaRPr>
            </a:p>
          </p:txBody>
        </p:sp>
        <p:sp>
          <p:nvSpPr>
            <p:cNvPr id="232" name="TextShape 5"/>
            <p:cNvSpPr txBox="1"/>
            <p:nvPr/>
          </p:nvSpPr>
          <p:spPr>
            <a:xfrm rot="18000000">
              <a:off x="171720" y="3158640"/>
              <a:ext cx="2044440" cy="8949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i="1" lang="en-US" sz="1800" spc="-1" strike="noStrike">
                  <a:solidFill>
                    <a:srgbClr val="ff3300"/>
                  </a:solidFill>
                  <a:latin typeface="Bitstream Vera Sans"/>
                </a:rPr>
                <a:t>Τα άτομα των </a:t>
              </a:r>
              <a:endParaRPr b="0" lang="en-GB" sz="1800" spc="-1" strike="noStrike">
                <a:latin typeface="Bitstream Vera Sans"/>
              </a:endParaRPr>
            </a:p>
            <a:p>
              <a:pPr algn="ctr"/>
              <a:r>
                <a:rPr b="1" i="1" lang="en-US" sz="1800" spc="-1" strike="noStrike">
                  <a:solidFill>
                    <a:srgbClr val="ff3300"/>
                  </a:solidFill>
                  <a:latin typeface="Bitstream Vera Sans"/>
                </a:rPr>
                <a:t>92 στοιχείων</a:t>
              </a:r>
              <a:r>
                <a:rPr b="1" lang="en-US" sz="1800" spc="-1" strike="noStrike">
                  <a:solidFill>
                    <a:srgbClr val="ff3300"/>
                  </a:solidFill>
                  <a:latin typeface="Bitstream Vera Sans"/>
                </a:rPr>
                <a:t> </a:t>
              </a:r>
              <a:endParaRPr b="0" lang="en-GB" sz="1800" spc="-1" strike="noStrike">
                <a:latin typeface="Bitstream Vera Sans"/>
              </a:endParaRPr>
            </a:p>
            <a:p>
              <a:pPr algn="ctr"/>
              <a:r>
                <a:rPr b="1" lang="en-US" sz="1800" spc="-1" strike="noStrike">
                  <a:solidFill>
                    <a:srgbClr val="000000"/>
                  </a:solidFill>
                  <a:latin typeface="Bitstream Vera Sans"/>
                </a:rPr>
                <a:t>(19ος αιώνας)</a:t>
              </a:r>
              <a:r>
                <a:rPr b="0" lang="en-GB" sz="1800" spc="-1" strike="noStrike">
                  <a:latin typeface="Bitstream Vera Sans"/>
                </a:rPr>
                <a:t> </a:t>
              </a:r>
              <a:endParaRPr b="0" lang="en-GB" sz="1800" spc="-1" strike="noStrike">
                <a:latin typeface="Bitstream Vera Sans"/>
              </a:endParaRPr>
            </a:p>
          </p:txBody>
        </p:sp>
        <p:sp>
          <p:nvSpPr>
            <p:cNvPr id="233" name="CustomShape 6"/>
            <p:cNvSpPr/>
            <p:nvPr/>
          </p:nvSpPr>
          <p:spPr>
            <a:xfrm>
              <a:off x="7058160" y="3087360"/>
              <a:ext cx="485640" cy="976320"/>
            </a:xfrm>
            <a:custGeom>
              <a:avLst/>
              <a:gdLst/>
              <a:ahLst/>
              <a:rect l="0" t="0" r="r" b="b"/>
              <a:pathLst>
                <a:path w="1351" h="2714">
                  <a:moveTo>
                    <a:pt x="337" y="0"/>
                  </a:moveTo>
                  <a:lnTo>
                    <a:pt x="337" y="2034"/>
                  </a:lnTo>
                  <a:lnTo>
                    <a:pt x="0" y="2034"/>
                  </a:lnTo>
                  <a:lnTo>
                    <a:pt x="675" y="2713"/>
                  </a:lnTo>
                  <a:lnTo>
                    <a:pt x="1350" y="2034"/>
                  </a:lnTo>
                  <a:lnTo>
                    <a:pt x="1012" y="2034"/>
                  </a:lnTo>
                  <a:lnTo>
                    <a:pt x="1012" y="0"/>
                  </a:lnTo>
                  <a:lnTo>
                    <a:pt x="337" y="0"/>
                  </a:lnTo>
                </a:path>
              </a:pathLst>
            </a:custGeom>
            <a:solidFill>
              <a:srgbClr val="0000ff"/>
            </a:solidFill>
            <a:ln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" name="TextShape 7"/>
            <p:cNvSpPr txBox="1"/>
            <p:nvPr/>
          </p:nvSpPr>
          <p:spPr>
            <a:xfrm>
              <a:off x="7461000" y="3272400"/>
              <a:ext cx="2427120" cy="3891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GB" sz="2000" spc="-1" strike="noStrike">
                  <a:solidFill>
                    <a:srgbClr val="0000ff"/>
                  </a:solidFill>
                  <a:latin typeface="Bitstream Vera Sans"/>
                </a:rPr>
                <a:t>Αυξανόμενη μάζα</a:t>
              </a:r>
              <a:endParaRPr b="0" lang="en-GB" sz="2000" spc="-1" strike="noStrike">
                <a:latin typeface="Bitstream Vera Sans"/>
              </a:endParaRPr>
            </a:p>
          </p:txBody>
        </p:sp>
      </p:grp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504000" y="11520"/>
            <a:ext cx="9071640" cy="106740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600" spc="-1" strike="noStrike">
                <a:latin typeface="DejaVu Sans"/>
              </a:rPr>
              <a:t>1906: Γνωρίζαμε ήδη ότι τα ά-τομα... τεμαχίζονται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236" name="TextShape 2"/>
          <p:cNvSpPr txBox="1"/>
          <p:nvPr/>
        </p:nvSpPr>
        <p:spPr>
          <a:xfrm>
            <a:off x="504000" y="1083600"/>
            <a:ext cx="9071640" cy="583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Τα άτομα έχουν δομή = δεν είναι θεμελιώδη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latin typeface="DejaVu Sans"/>
              </a:rPr>
              <a:t>J.J Thomson (πειράματα 1894-1897) </a:t>
            </a:r>
            <a:endParaRPr b="0" lang="en-GB" sz="22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το ηλεκτρόνιο είναι συστατικό του ατόμου</a:t>
            </a:r>
            <a:endParaRPr b="0" lang="en-GB" sz="2200" spc="-1" strike="noStrike">
              <a:latin typeface="Bitstream Vera Sans"/>
            </a:endParaRPr>
          </a:p>
          <a:p>
            <a:endParaRPr b="0" lang="en-GB" sz="2200" spc="-1" strike="noStrike">
              <a:latin typeface="Bitstream Vera Sans"/>
            </a:endParaRPr>
          </a:p>
          <a:p>
            <a:endParaRPr b="0" lang="en-GB" sz="2200" spc="-1" strike="noStrike">
              <a:latin typeface="Bitstream Vera Sans"/>
            </a:endParaRPr>
          </a:p>
          <a:p>
            <a:endParaRPr b="0" lang="en-GB" sz="2200" spc="-1" strike="noStrike">
              <a:latin typeface="Bitstream Vera Sans"/>
            </a:endParaRPr>
          </a:p>
          <a:p>
            <a:endParaRPr b="0" lang="en-GB" sz="22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latin typeface="DejaVu Sans"/>
              </a:rPr>
              <a:t>Αλλά, τα άτομα είναι  ηλεκτρικά ουδέτερα.</a:t>
            </a:r>
            <a:endParaRPr b="0" lang="en-GB" sz="22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GB" sz="2200" spc="-1" strike="noStrike">
                <a:solidFill>
                  <a:srgbClr val="ff0000"/>
                </a:solidFill>
                <a:latin typeface="DejaVu Sans"/>
              </a:rPr>
              <a:t>Ερώτηση: Πώς είναι κατανεμημένα τα ηλεκτρόνια μέσα στο άτομο;</a:t>
            </a:r>
            <a:r>
              <a:rPr b="1" lang="en-GB" sz="2200" spc="-1" strike="noStrike">
                <a:latin typeface="DejaVu Sans"/>
              </a:rPr>
              <a:t> </a:t>
            </a:r>
            <a:endParaRPr b="0" lang="en-GB" sz="22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Είναι το άτομο σαν το σταφιδόψωμο;</a:t>
            </a:r>
            <a:endParaRPr b="0" lang="en-GB" sz="2200" spc="-1" strike="noStrike">
              <a:latin typeface="Bitstream Vera Sans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DejaVu Sans"/>
              </a:rPr>
              <a:t>“</a:t>
            </a:r>
            <a:r>
              <a:rPr b="0" lang="en-GB" sz="2000" spc="-1" strike="noStrike">
                <a:latin typeface="DejaVu Sans"/>
              </a:rPr>
              <a:t>Σταφίδες” →  τα ηλεκτρόνια</a:t>
            </a:r>
            <a:endParaRPr b="0" lang="en-GB" sz="2000" spc="-1" strike="noStrike">
              <a:latin typeface="Bitstream Vera Sans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DejaVu Sans"/>
              </a:rPr>
              <a:t>“</a:t>
            </a:r>
            <a:r>
              <a:rPr b="0" lang="en-GB" sz="2000" spc="-1" strike="noStrike">
                <a:latin typeface="DejaVu Sans"/>
              </a:rPr>
              <a:t>Ζύμη” →  το θετικό φορτίο</a:t>
            </a:r>
            <a:endParaRPr b="0" lang="en-GB" sz="2000" spc="-1" strike="noStrike">
              <a:latin typeface="Bitstream Vera Sans"/>
            </a:endParaRPr>
          </a:p>
        </p:txBody>
      </p:sp>
      <p:pic>
        <p:nvPicPr>
          <p:cNvPr id="237" name="" descr=""/>
          <p:cNvPicPr/>
          <p:nvPr/>
        </p:nvPicPr>
        <p:blipFill>
          <a:blip r:embed="rId1"/>
          <a:stretch/>
        </p:blipFill>
        <p:spPr>
          <a:xfrm>
            <a:off x="3966840" y="2544120"/>
            <a:ext cx="4235760" cy="1381680"/>
          </a:xfrm>
          <a:prstGeom prst="rect">
            <a:avLst/>
          </a:prstGeom>
          <a:ln>
            <a:noFill/>
          </a:ln>
        </p:spPr>
      </p:pic>
      <p:pic>
        <p:nvPicPr>
          <p:cNvPr id="238" name="" descr=""/>
          <p:cNvPicPr/>
          <p:nvPr/>
        </p:nvPicPr>
        <p:blipFill>
          <a:blip r:embed="rId2"/>
          <a:stretch/>
        </p:blipFill>
        <p:spPr>
          <a:xfrm>
            <a:off x="398520" y="2422800"/>
            <a:ext cx="1453680" cy="1634400"/>
          </a:xfrm>
          <a:prstGeom prst="rect">
            <a:avLst/>
          </a:prstGeom>
          <a:ln>
            <a:noFill/>
          </a:ln>
        </p:spPr>
      </p:pic>
      <p:sp>
        <p:nvSpPr>
          <p:cNvPr id="239" name="TextShape 3"/>
          <p:cNvSpPr txBox="1"/>
          <p:nvPr/>
        </p:nvSpPr>
        <p:spPr>
          <a:xfrm>
            <a:off x="3875760" y="3970800"/>
            <a:ext cx="4696200" cy="358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GB" sz="1800" spc="-1" strike="noStrike">
                <a:latin typeface="Bitstream Vera Sans"/>
              </a:rPr>
              <a:t>Καθοδικός σωλήνας (cathode ray tybe)</a:t>
            </a:r>
            <a:endParaRPr b="0" lang="en-GB" sz="1800" spc="-1" strike="noStrike">
              <a:latin typeface="Bitstream Vera Sans"/>
            </a:endParaRPr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504000" y="157320"/>
            <a:ext cx="9071640" cy="6130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600" spc="-1" strike="noStrike">
                <a:latin typeface="DejaVu Sans"/>
              </a:rPr>
              <a:t>Πώς; Πειράματα “</a:t>
            </a:r>
            <a:r>
              <a:rPr b="1" lang="en-GB" sz="3600" spc="-1" strike="noStrike">
                <a:latin typeface="DejaVu Sans"/>
              </a:rPr>
              <a:t>σκέδασης</a:t>
            </a:r>
            <a:r>
              <a:rPr b="0" lang="en-GB" sz="3600" spc="-1" strike="noStrike">
                <a:latin typeface="DejaVu Sans"/>
              </a:rPr>
              <a:t>”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241" name="TextShape 2"/>
          <p:cNvSpPr txBox="1"/>
          <p:nvPr/>
        </p:nvSpPr>
        <p:spPr>
          <a:xfrm>
            <a:off x="0" y="842400"/>
            <a:ext cx="8458200" cy="575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DejaVu Sans"/>
              </a:rPr>
              <a:t>Ernest Rutherford,  Hans Geiger &amp; Ernest Marsden, κάνουν </a:t>
            </a: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πειράματα σκέδασης σωματιδίων άλφα πάνω σε χρυσόχαρτο</a:t>
            </a:r>
            <a:r>
              <a:rPr b="0" lang="en-GB" sz="2400" spc="-1" strike="noStrike">
                <a:latin typeface="DejaVu Sans"/>
              </a:rPr>
              <a:t> (1906)</a:t>
            </a:r>
            <a:endParaRPr b="0" lang="en-GB" sz="2400" spc="-1" strike="noStrike">
              <a:latin typeface="Bitstream Vera Sans"/>
            </a:endParaRPr>
          </a:p>
        </p:txBody>
      </p:sp>
      <p:pic>
        <p:nvPicPr>
          <p:cNvPr id="242" name="Picture 6" descr=""/>
          <p:cNvPicPr/>
          <p:nvPr/>
        </p:nvPicPr>
        <p:blipFill>
          <a:blip r:embed="rId1"/>
          <a:stretch/>
        </p:blipFill>
        <p:spPr>
          <a:xfrm>
            <a:off x="228600" y="2072520"/>
            <a:ext cx="5904000" cy="4114800"/>
          </a:xfrm>
          <a:prstGeom prst="rect">
            <a:avLst/>
          </a:prstGeom>
          <a:ln>
            <a:noFill/>
          </a:ln>
        </p:spPr>
      </p:pic>
      <p:pic>
        <p:nvPicPr>
          <p:cNvPr id="243" name="Picture 8" descr=""/>
          <p:cNvPicPr/>
          <p:nvPr/>
        </p:nvPicPr>
        <p:blipFill>
          <a:blip r:embed="rId2"/>
          <a:stretch/>
        </p:blipFill>
        <p:spPr>
          <a:xfrm>
            <a:off x="8458200" y="757440"/>
            <a:ext cx="1524240" cy="1985760"/>
          </a:xfrm>
          <a:prstGeom prst="rect">
            <a:avLst/>
          </a:prstGeom>
          <a:ln>
            <a:noFill/>
          </a:ln>
        </p:spPr>
      </p:pic>
      <p:sp>
        <p:nvSpPr>
          <p:cNvPr id="244" name="CustomShape 3"/>
          <p:cNvSpPr/>
          <p:nvPr/>
        </p:nvSpPr>
        <p:spPr>
          <a:xfrm>
            <a:off x="6724440" y="1663200"/>
            <a:ext cx="2504880" cy="59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r>
              <a:rPr b="1" lang="de-CH" sz="1800" spc="-1" strike="noStrike">
                <a:latin typeface="Bitstream Vera Sans"/>
              </a:rPr>
              <a:t>Ernest Rutherford</a:t>
            </a:r>
            <a:endParaRPr b="0" lang="en-GB" sz="1800" spc="-1" strike="noStrike">
              <a:latin typeface="Bitstream Vera Sans"/>
            </a:endParaRPr>
          </a:p>
          <a:p>
            <a:r>
              <a:rPr b="0" lang="en-GB" sz="1600" spc="-1" strike="noStrike">
                <a:latin typeface="Bitstream Vera Sans"/>
              </a:rPr>
              <a:t> </a:t>
            </a:r>
            <a:r>
              <a:rPr b="0" lang="en-GB" sz="1600" spc="-1" strike="noStrike">
                <a:latin typeface="Bitstream Vera Sans"/>
              </a:rPr>
              <a:t>(1871-1937)</a:t>
            </a:r>
            <a:endParaRPr b="0" lang="en-GB" sz="1600" spc="-1" strike="noStrike">
              <a:latin typeface="Bitstream Vera Sans"/>
            </a:endParaRPr>
          </a:p>
        </p:txBody>
      </p:sp>
      <p:sp>
        <p:nvSpPr>
          <p:cNvPr id="245" name="TextShape 4"/>
          <p:cNvSpPr txBox="1"/>
          <p:nvPr/>
        </p:nvSpPr>
        <p:spPr>
          <a:xfrm>
            <a:off x="5126400" y="4356000"/>
            <a:ext cx="1616400" cy="626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latin typeface="DejaVu Sans"/>
              </a:rPr>
              <a:t>Ραδιενεργός</a:t>
            </a:r>
            <a:endParaRPr b="0" lang="en-GB" sz="1800" spc="-1" strike="noStrike">
              <a:latin typeface="Bitstream Vera Sans"/>
            </a:endParaRPr>
          </a:p>
          <a:p>
            <a:r>
              <a:rPr b="0" lang="en-GB" sz="1800" spc="-1" strike="noStrike">
                <a:latin typeface="DejaVu Sans"/>
              </a:rPr>
              <a:t>πηγή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46" name="TextShape 5"/>
          <p:cNvSpPr txBox="1"/>
          <p:nvPr/>
        </p:nvSpPr>
        <p:spPr>
          <a:xfrm>
            <a:off x="3434760" y="5796000"/>
            <a:ext cx="1346760" cy="35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latin typeface="DejaVu Sans"/>
              </a:rPr>
              <a:t>Μόλυβδος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47" name="TextShape 6"/>
          <p:cNvSpPr txBox="1"/>
          <p:nvPr/>
        </p:nvSpPr>
        <p:spPr>
          <a:xfrm>
            <a:off x="1094760" y="5796000"/>
            <a:ext cx="1476000" cy="35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latin typeface="DejaVu Sans"/>
              </a:rPr>
              <a:t>Ανιχνευτής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48" name="TextShape 7"/>
          <p:cNvSpPr txBox="1"/>
          <p:nvPr/>
        </p:nvSpPr>
        <p:spPr>
          <a:xfrm>
            <a:off x="3398760" y="3024000"/>
            <a:ext cx="1605600" cy="35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latin typeface="DejaVu Sans"/>
              </a:rPr>
              <a:t>Χρυσόχαρτο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49" name="Line 8"/>
          <p:cNvSpPr/>
          <p:nvPr/>
        </p:nvSpPr>
        <p:spPr>
          <a:xfrm flipH="1" flipV="1">
            <a:off x="4339440" y="4838400"/>
            <a:ext cx="713520" cy="4118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TextShape 9"/>
          <p:cNvSpPr txBox="1"/>
          <p:nvPr/>
        </p:nvSpPr>
        <p:spPr>
          <a:xfrm>
            <a:off x="6602760" y="2736360"/>
            <a:ext cx="3555000" cy="400428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lIns="90000" rIns="90000" tIns="45000" bIns="45000"/>
          <a:p>
            <a:pPr algn="ctr"/>
            <a:r>
              <a:rPr b="0" lang="en-GB" sz="2200" spc="-1" strike="noStrike">
                <a:solidFill>
                  <a:srgbClr val="000000"/>
                </a:solidFill>
                <a:latin typeface="DejaVu Sans"/>
              </a:rPr>
              <a:t>Είδαν ότι μερικές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lang="en-GB" sz="2200" spc="-1" strike="noStrike">
                <a:solidFill>
                  <a:srgbClr val="000000"/>
                </a:solidFill>
                <a:latin typeface="DejaVu Sans"/>
              </a:rPr>
              <a:t>φορές τα βλήματα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lang="en-GB" sz="2200" spc="-1" strike="noStrike">
                <a:solidFill>
                  <a:srgbClr val="000000"/>
                </a:solidFill>
                <a:latin typeface="DejaVu Sans"/>
              </a:rPr>
              <a:t>(σωματίδια “άλφα”)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lang="en-GB" sz="2200" spc="-1" strike="noStrike">
                <a:solidFill>
                  <a:srgbClr val="000000"/>
                </a:solidFill>
                <a:latin typeface="DejaVu Sans"/>
              </a:rPr>
              <a:t>σκεδάζονταν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lang="en-GB" sz="2200" spc="-1" strike="noStrike">
                <a:solidFill>
                  <a:srgbClr val="000000"/>
                </a:solidFill>
                <a:latin typeface="DejaVu Sans"/>
              </a:rPr>
              <a:t>σε πολύ μεγάλες γωνίες</a:t>
            </a:r>
            <a:endParaRPr b="0" lang="en-GB" sz="2200" spc="-1" strike="noStrike">
              <a:latin typeface="Bitstream Vera Sans"/>
            </a:endParaRPr>
          </a:p>
          <a:p>
            <a:pPr algn="ctr"/>
            <a:endParaRPr b="0" lang="en-GB" sz="2200" spc="-1" strike="noStrike">
              <a:latin typeface="Bitstream Vera Sans"/>
            </a:endParaRPr>
          </a:p>
          <a:p>
            <a:pPr algn="ctr"/>
            <a:r>
              <a:rPr b="0" i="1" lang="en-GB" sz="2200" spc="-1" strike="noStrike">
                <a:solidFill>
                  <a:srgbClr val="000000"/>
                </a:solidFill>
                <a:latin typeface="DejaVu Sans"/>
              </a:rPr>
              <a:t>( “σαν να πυροβολείς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i="1" lang="en-GB" sz="2200" spc="-1" strike="noStrike">
                <a:solidFill>
                  <a:srgbClr val="000000"/>
                </a:solidFill>
                <a:latin typeface="DejaVu Sans"/>
              </a:rPr>
              <a:t>ένα φύλλο χαρτιού και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i="1" lang="en-GB" sz="2200" spc="-1" strike="noStrike">
                <a:solidFill>
                  <a:srgbClr val="000000"/>
                </a:solidFill>
                <a:latin typeface="DejaVu Sans"/>
              </a:rPr>
              <a:t>η σφαίρα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i="1" lang="en-GB" sz="2200" spc="-1" strike="noStrike">
                <a:solidFill>
                  <a:srgbClr val="000000"/>
                </a:solidFill>
                <a:latin typeface="DejaVu Sans"/>
              </a:rPr>
              <a:t>να γυρίζει πίσω!” </a:t>
            </a:r>
            <a:endParaRPr b="0" lang="en-GB" sz="2200" spc="-1" strike="noStrike">
              <a:latin typeface="Bitstream Vera Sans"/>
            </a:endParaRPr>
          </a:p>
          <a:p>
            <a:pPr algn="ctr"/>
            <a:endParaRPr b="0" lang="en-GB" sz="2200" spc="-1" strike="noStrike">
              <a:latin typeface="Bitstream Vera Sans"/>
            </a:endParaRPr>
          </a:p>
          <a:p>
            <a:pPr algn="ctr"/>
            <a:r>
              <a:rPr b="0" i="1" lang="en-GB" sz="2200" spc="-1" strike="noStrike">
                <a:solidFill>
                  <a:srgbClr val="000000"/>
                </a:solidFill>
                <a:latin typeface="DejaVu Sans"/>
              </a:rPr>
              <a:t>είπε ο Rutherford )</a:t>
            </a:r>
            <a:endParaRPr b="0" lang="en-GB" sz="2200" spc="-1" strike="noStrike">
              <a:latin typeface="Bitstream Vera Sans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504000" y="157320"/>
            <a:ext cx="9071640" cy="6130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600" spc="-1" strike="noStrike">
                <a:latin typeface="DejaVu Sans"/>
              </a:rPr>
              <a:t>Πώς; Πειράματα “</a:t>
            </a:r>
            <a:r>
              <a:rPr b="1" lang="en-GB" sz="3600" spc="-1" strike="noStrike">
                <a:latin typeface="DejaVu Sans"/>
              </a:rPr>
              <a:t>σκέδασης</a:t>
            </a:r>
            <a:r>
              <a:rPr b="0" lang="en-GB" sz="3600" spc="-1" strike="noStrike">
                <a:latin typeface="DejaVu Sans"/>
              </a:rPr>
              <a:t>”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252" name="TextShape 2"/>
          <p:cNvSpPr txBox="1"/>
          <p:nvPr/>
        </p:nvSpPr>
        <p:spPr>
          <a:xfrm>
            <a:off x="0" y="842400"/>
            <a:ext cx="8458200" cy="575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DejaVu Sans"/>
              </a:rPr>
              <a:t>Ernest Rutherford,  Hans Geiger &amp; Ernest Marsden, κάνουν </a:t>
            </a: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πειράματα σκέδασης σωματιδίων άλφα πάνω σε χρυσόχαρτο</a:t>
            </a:r>
            <a:r>
              <a:rPr b="0" lang="en-GB" sz="2400" spc="-1" strike="noStrike">
                <a:latin typeface="DejaVu Sans"/>
              </a:rPr>
              <a:t> (1906)</a:t>
            </a:r>
            <a:endParaRPr b="0" lang="en-GB" sz="2400" spc="-1" strike="noStrike">
              <a:latin typeface="Bitstream Vera Sans"/>
            </a:endParaRPr>
          </a:p>
        </p:txBody>
      </p:sp>
      <p:pic>
        <p:nvPicPr>
          <p:cNvPr id="253" name="Picture 6" descr=""/>
          <p:cNvPicPr/>
          <p:nvPr/>
        </p:nvPicPr>
        <p:blipFill>
          <a:blip r:embed="rId1"/>
          <a:stretch/>
        </p:blipFill>
        <p:spPr>
          <a:xfrm>
            <a:off x="228600" y="2072520"/>
            <a:ext cx="5904000" cy="4114800"/>
          </a:xfrm>
          <a:prstGeom prst="rect">
            <a:avLst/>
          </a:prstGeom>
          <a:ln>
            <a:noFill/>
          </a:ln>
        </p:spPr>
      </p:pic>
      <p:pic>
        <p:nvPicPr>
          <p:cNvPr id="254" name="Picture 8" descr=""/>
          <p:cNvPicPr/>
          <p:nvPr/>
        </p:nvPicPr>
        <p:blipFill>
          <a:blip r:embed="rId2"/>
          <a:stretch/>
        </p:blipFill>
        <p:spPr>
          <a:xfrm>
            <a:off x="8458200" y="757440"/>
            <a:ext cx="1524240" cy="1985760"/>
          </a:xfrm>
          <a:prstGeom prst="rect">
            <a:avLst/>
          </a:prstGeom>
          <a:ln>
            <a:noFill/>
          </a:ln>
        </p:spPr>
      </p:pic>
      <p:sp>
        <p:nvSpPr>
          <p:cNvPr id="255" name="CustomShape 3"/>
          <p:cNvSpPr/>
          <p:nvPr/>
        </p:nvSpPr>
        <p:spPr>
          <a:xfrm>
            <a:off x="6724440" y="1663200"/>
            <a:ext cx="2504880" cy="59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r>
              <a:rPr b="1" lang="de-CH" sz="1800" spc="-1" strike="noStrike">
                <a:latin typeface="Bitstream Vera Sans"/>
              </a:rPr>
              <a:t>Ernest Rutherford</a:t>
            </a:r>
            <a:endParaRPr b="0" lang="en-GB" sz="1800" spc="-1" strike="noStrike">
              <a:latin typeface="Bitstream Vera Sans"/>
            </a:endParaRPr>
          </a:p>
          <a:p>
            <a:r>
              <a:rPr b="0" lang="en-GB" sz="1600" spc="-1" strike="noStrike">
                <a:latin typeface="Bitstream Vera Sans"/>
              </a:rPr>
              <a:t> </a:t>
            </a:r>
            <a:r>
              <a:rPr b="0" lang="en-GB" sz="1600" spc="-1" strike="noStrike">
                <a:latin typeface="Bitstream Vera Sans"/>
              </a:rPr>
              <a:t>(1871-1937)</a:t>
            </a:r>
            <a:endParaRPr b="0" lang="en-GB" sz="1600" spc="-1" strike="noStrike">
              <a:latin typeface="Bitstream Vera Sans"/>
            </a:endParaRPr>
          </a:p>
        </p:txBody>
      </p:sp>
      <p:sp>
        <p:nvSpPr>
          <p:cNvPr id="256" name="TextShape 4"/>
          <p:cNvSpPr txBox="1"/>
          <p:nvPr/>
        </p:nvSpPr>
        <p:spPr>
          <a:xfrm>
            <a:off x="5126400" y="4356000"/>
            <a:ext cx="1616400" cy="626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latin typeface="DejaVu Sans"/>
              </a:rPr>
              <a:t>Ραδιενεργός</a:t>
            </a:r>
            <a:endParaRPr b="0" lang="en-GB" sz="1800" spc="-1" strike="noStrike">
              <a:latin typeface="Bitstream Vera Sans"/>
            </a:endParaRPr>
          </a:p>
          <a:p>
            <a:r>
              <a:rPr b="0" lang="en-GB" sz="1800" spc="-1" strike="noStrike">
                <a:latin typeface="DejaVu Sans"/>
              </a:rPr>
              <a:t>πηγή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57" name="TextShape 5"/>
          <p:cNvSpPr txBox="1"/>
          <p:nvPr/>
        </p:nvSpPr>
        <p:spPr>
          <a:xfrm>
            <a:off x="3434760" y="5796000"/>
            <a:ext cx="1346760" cy="35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latin typeface="DejaVu Sans"/>
              </a:rPr>
              <a:t>Μόλυβδος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58" name="TextShape 6"/>
          <p:cNvSpPr txBox="1"/>
          <p:nvPr/>
        </p:nvSpPr>
        <p:spPr>
          <a:xfrm>
            <a:off x="1094760" y="5796000"/>
            <a:ext cx="1476000" cy="35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latin typeface="DejaVu Sans"/>
              </a:rPr>
              <a:t>Ανιχνευτής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59" name="TextShape 7"/>
          <p:cNvSpPr txBox="1"/>
          <p:nvPr/>
        </p:nvSpPr>
        <p:spPr>
          <a:xfrm>
            <a:off x="3398760" y="3024000"/>
            <a:ext cx="1605600" cy="35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latin typeface="DejaVu Sans"/>
              </a:rPr>
              <a:t>Χρυσόχαρτο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60" name="Line 8"/>
          <p:cNvSpPr/>
          <p:nvPr/>
        </p:nvSpPr>
        <p:spPr>
          <a:xfrm flipH="1" flipV="1">
            <a:off x="4339440" y="4838400"/>
            <a:ext cx="713520" cy="4118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61" name="Group 9"/>
          <p:cNvGrpSpPr/>
          <p:nvPr/>
        </p:nvGrpSpPr>
        <p:grpSpPr>
          <a:xfrm>
            <a:off x="965880" y="3117960"/>
            <a:ext cx="3657960" cy="2715480"/>
            <a:chOff x="965880" y="3117960"/>
            <a:chExt cx="3657960" cy="2715480"/>
          </a:xfrm>
        </p:grpSpPr>
        <p:pic>
          <p:nvPicPr>
            <p:cNvPr id="262" name="" descr=""/>
            <p:cNvPicPr/>
            <p:nvPr/>
          </p:nvPicPr>
          <p:blipFill>
            <a:blip r:embed="rId3"/>
            <a:stretch/>
          </p:blipFill>
          <p:spPr>
            <a:xfrm rot="1939200">
              <a:off x="1797840" y="3480480"/>
              <a:ext cx="1785240" cy="1476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3" name="TextShape 10"/>
            <p:cNvSpPr txBox="1"/>
            <p:nvPr/>
          </p:nvSpPr>
          <p:spPr>
            <a:xfrm rot="1939200">
              <a:off x="993600" y="4459320"/>
              <a:ext cx="1805400" cy="6267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0000" rIns="90000" tIns="45000" bIns="45000"/>
            <a:p>
              <a:r>
                <a:rPr b="0" lang="en-GB" sz="1800" spc="-1" strike="noStrike">
                  <a:latin typeface="DejaVu Sans"/>
                </a:rPr>
                <a:t>Μεγενθυμένα </a:t>
              </a:r>
              <a:endParaRPr b="0" lang="en-GB" sz="1800" spc="-1" strike="noStrike">
                <a:latin typeface="Bitstream Vera Sans"/>
              </a:endParaRPr>
            </a:p>
            <a:p>
              <a:r>
                <a:rPr b="0" lang="en-GB" sz="1800" spc="-1" strike="noStrike">
                  <a:latin typeface="DejaVu Sans"/>
                </a:rPr>
                <a:t>άτομα χρυσού</a:t>
              </a:r>
              <a:endParaRPr b="0" lang="en-GB" sz="1800" spc="-1" strike="noStrike">
                <a:latin typeface="Bitstream Vera Sans"/>
              </a:endParaRPr>
            </a:p>
          </p:txBody>
        </p:sp>
        <p:sp>
          <p:nvSpPr>
            <p:cNvPr id="264" name="TextShape 11"/>
            <p:cNvSpPr txBox="1"/>
            <p:nvPr/>
          </p:nvSpPr>
          <p:spPr>
            <a:xfrm rot="1939800">
              <a:off x="2561400" y="4932720"/>
              <a:ext cx="2131560" cy="3585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0000" rIns="90000" tIns="45000" bIns="45000"/>
            <a:p>
              <a:r>
                <a:rPr b="0" lang="en-GB" sz="1800" spc="-1" strike="noStrike">
                  <a:latin typeface="DejaVu Sans"/>
                </a:rPr>
                <a:t>Σωματίδια άλφα </a:t>
              </a:r>
              <a:endParaRPr b="0" lang="en-GB" sz="1800" spc="-1" strike="noStrike">
                <a:latin typeface="Bitstream Vera Sans"/>
              </a:endParaRPr>
            </a:p>
          </p:txBody>
        </p:sp>
        <p:sp>
          <p:nvSpPr>
            <p:cNvPr id="265" name="Line 12"/>
            <p:cNvSpPr/>
            <p:nvPr/>
          </p:nvSpPr>
          <p:spPr>
            <a:xfrm flipH="1" flipV="1">
              <a:off x="2893680" y="4210560"/>
              <a:ext cx="56160" cy="28836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6" name="Line 13"/>
            <p:cNvSpPr/>
            <p:nvPr/>
          </p:nvSpPr>
          <p:spPr>
            <a:xfrm flipV="1">
              <a:off x="2949840" y="4278240"/>
              <a:ext cx="450360" cy="22032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67" name="TextShape 14"/>
          <p:cNvSpPr txBox="1"/>
          <p:nvPr/>
        </p:nvSpPr>
        <p:spPr>
          <a:xfrm>
            <a:off x="7106760" y="2880000"/>
            <a:ext cx="2829600" cy="400428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lIns="90000" rIns="90000" tIns="45000" bIns="45000"/>
          <a:p>
            <a:pPr algn="ctr"/>
            <a:r>
              <a:rPr b="0" lang="en-GB" sz="2200" spc="-1" strike="noStrike">
                <a:solidFill>
                  <a:srgbClr val="000000"/>
                </a:solidFill>
                <a:latin typeface="DejaVu Sans"/>
              </a:rPr>
              <a:t>Εξήγηση: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lang="en-GB" sz="2200" spc="-1" strike="noStrike">
                <a:solidFill>
                  <a:srgbClr val="000000"/>
                </a:solidFill>
                <a:latin typeface="DejaVu Sans"/>
              </a:rPr>
              <a:t>Το </a:t>
            </a:r>
            <a:r>
              <a:rPr b="1" lang="en-GB" sz="2200" spc="-1" strike="noStrike">
                <a:solidFill>
                  <a:srgbClr val="000000"/>
                </a:solidFill>
                <a:latin typeface="DejaVu Sans"/>
              </a:rPr>
              <a:t>άτομο</a:t>
            </a:r>
            <a:r>
              <a:rPr b="0" lang="en-GB" sz="2200" spc="-1" strike="noStrike">
                <a:solidFill>
                  <a:srgbClr val="000000"/>
                </a:solidFill>
                <a:latin typeface="DejaVu Sans"/>
              </a:rPr>
              <a:t> έχει το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lang="en-GB" sz="2200" spc="-1" strike="noStrike">
                <a:solidFill>
                  <a:srgbClr val="000000"/>
                </a:solidFill>
                <a:latin typeface="DejaVu Sans"/>
              </a:rPr>
              <a:t>θετικό του φορτίο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lang="en-GB" sz="2200" spc="-1" strike="noStrike">
                <a:solidFill>
                  <a:srgbClr val="000000"/>
                </a:solidFill>
                <a:latin typeface="DejaVu Sans"/>
              </a:rPr>
              <a:t>συγκεντρωμένο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lang="en-GB" sz="2200" spc="-1" strike="noStrike">
                <a:solidFill>
                  <a:srgbClr val="000000"/>
                </a:solidFill>
                <a:latin typeface="DejaVu Sans"/>
              </a:rPr>
              <a:t>σ' έναν </a:t>
            </a:r>
            <a:r>
              <a:rPr b="1" lang="en-GB" sz="2200" spc="-1" strike="noStrike">
                <a:solidFill>
                  <a:srgbClr val="000000"/>
                </a:solidFill>
                <a:latin typeface="DejaVu Sans"/>
              </a:rPr>
              <a:t>πυρήνα</a:t>
            </a:r>
            <a:endParaRPr b="0" lang="en-GB" sz="2200" spc="-1" strike="noStrike">
              <a:latin typeface="Bitstream Vera Sans"/>
            </a:endParaRPr>
          </a:p>
          <a:p>
            <a:pPr algn="ctr"/>
            <a:endParaRPr b="0" lang="en-GB" sz="2200" spc="-1" strike="noStrike">
              <a:latin typeface="Bitstream Vera Sans"/>
            </a:endParaRPr>
          </a:p>
          <a:p>
            <a:pPr algn="ctr"/>
            <a:endParaRPr b="0" lang="en-GB" sz="2200" spc="-1" strike="noStrike">
              <a:latin typeface="Bitstream Vera Sans"/>
            </a:endParaRPr>
          </a:p>
          <a:p>
            <a:pPr algn="ctr"/>
            <a:endParaRPr b="0" lang="en-GB" sz="2200" spc="-1" strike="noStrike">
              <a:latin typeface="Bitstream Vera Sans"/>
            </a:endParaRPr>
          </a:p>
          <a:p>
            <a:pPr algn="ctr"/>
            <a:endParaRPr b="0" lang="en-GB" sz="2200" spc="-1" strike="noStrike">
              <a:latin typeface="Bitstream Vera Sans"/>
            </a:endParaRPr>
          </a:p>
          <a:p>
            <a:pPr algn="ctr"/>
            <a:endParaRPr b="0" lang="en-GB" sz="2200" spc="-1" strike="noStrike">
              <a:latin typeface="Bitstream Vera Sans"/>
            </a:endParaRPr>
          </a:p>
          <a:p>
            <a:pPr algn="ctr"/>
            <a:endParaRPr b="0" lang="en-GB" sz="2200" spc="-1" strike="noStrike">
              <a:latin typeface="Bitstream Vera Sans"/>
            </a:endParaRPr>
          </a:p>
          <a:p>
            <a:pPr algn="ctr"/>
            <a:endParaRPr b="0" lang="en-GB" sz="2200" spc="-1" strike="noStrike">
              <a:latin typeface="Bitstream Vera Sans"/>
            </a:endParaRPr>
          </a:p>
        </p:txBody>
      </p:sp>
      <p:pic>
        <p:nvPicPr>
          <p:cNvPr id="268" name="" descr=""/>
          <p:cNvPicPr/>
          <p:nvPr/>
        </p:nvPicPr>
        <p:blipFill>
          <a:blip r:embed="rId4"/>
          <a:stretch/>
        </p:blipFill>
        <p:spPr>
          <a:xfrm>
            <a:off x="7155360" y="4973760"/>
            <a:ext cx="2742840" cy="1666440"/>
          </a:xfrm>
          <a:prstGeom prst="rect">
            <a:avLst/>
          </a:prstGeom>
          <a:ln>
            <a:noFill/>
          </a:ln>
        </p:spPr>
      </p:pic>
      <p:sp>
        <p:nvSpPr>
          <p:cNvPr id="269" name="TextShape 15"/>
          <p:cNvSpPr txBox="1"/>
          <p:nvPr/>
        </p:nvSpPr>
        <p:spPr>
          <a:xfrm>
            <a:off x="8857440" y="5619600"/>
            <a:ext cx="1153080" cy="35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latin typeface="Bitstream Vera Sans"/>
              </a:rPr>
              <a:t>πυρήνας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70" name="TextShape 16"/>
          <p:cNvSpPr txBox="1"/>
          <p:nvPr/>
        </p:nvSpPr>
        <p:spPr>
          <a:xfrm>
            <a:off x="8353800" y="4827600"/>
            <a:ext cx="1497600" cy="35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latin typeface="Bitstream Vera Sans"/>
              </a:rPr>
              <a:t>ηλεκτρόνια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71" name="Line 17"/>
          <p:cNvSpPr/>
          <p:nvPr/>
        </p:nvSpPr>
        <p:spPr>
          <a:xfrm flipH="1">
            <a:off x="8229600" y="5823000"/>
            <a:ext cx="685800" cy="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Line 18"/>
          <p:cNvSpPr/>
          <p:nvPr/>
        </p:nvSpPr>
        <p:spPr>
          <a:xfrm flipH="1">
            <a:off x="7700400" y="4957200"/>
            <a:ext cx="685800" cy="2286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504000" y="157320"/>
            <a:ext cx="9071640" cy="61344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/>
          <a:p>
            <a:pPr algn="ctr"/>
            <a:r>
              <a:rPr b="0" lang="en-GB" sz="3600" spc="-1" strike="noStrike">
                <a:latin typeface="DejaVu Sans"/>
              </a:rPr>
              <a:t>Μια καθημερινή εμπειρία σκέδασης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274" name="TextShape 2"/>
          <p:cNvSpPr txBox="1"/>
          <p:nvPr/>
        </p:nvSpPr>
        <p:spPr>
          <a:xfrm>
            <a:off x="504000" y="878400"/>
            <a:ext cx="9071640" cy="575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Η όραση!</a:t>
            </a:r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Για να “δούμε” το μήλο, πρέπει να αναλύσουμε τα δεδομένα που ανιχνεύει/μετράει το μάτι μας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solidFill>
                  <a:srgbClr val="000000"/>
                </a:solidFill>
                <a:latin typeface="DejaVu Sans"/>
              </a:rPr>
              <a:t>Ουσιαστικά, ανακατασκευάζουμε το στόχο-μήλο, αναλύοντας τις ιδιότητες των σκεδαζόμενων φωτονίων (τα “δεδομένα” του πειράματος) </a:t>
            </a:r>
            <a:endParaRPr b="0" lang="en-GB" sz="2200" spc="-1" strike="noStrike">
              <a:latin typeface="Bitstream Vera Sans"/>
            </a:endParaRPr>
          </a:p>
        </p:txBody>
      </p:sp>
      <p:pic>
        <p:nvPicPr>
          <p:cNvPr id="275" name="Picture 3" descr=""/>
          <p:cNvPicPr/>
          <p:nvPr/>
        </p:nvPicPr>
        <p:blipFill>
          <a:blip r:embed="rId1"/>
          <a:stretch/>
        </p:blipFill>
        <p:spPr>
          <a:xfrm>
            <a:off x="7686360" y="1574640"/>
            <a:ext cx="1981440" cy="2415960"/>
          </a:xfrm>
          <a:prstGeom prst="rect">
            <a:avLst/>
          </a:prstGeom>
          <a:ln>
            <a:noFill/>
          </a:ln>
        </p:spPr>
      </p:pic>
      <p:pic>
        <p:nvPicPr>
          <p:cNvPr id="276" name="Picture 2" descr=""/>
          <p:cNvPicPr/>
          <p:nvPr/>
        </p:nvPicPr>
        <p:blipFill>
          <a:blip r:embed="rId2"/>
          <a:stretch/>
        </p:blipFill>
        <p:spPr>
          <a:xfrm>
            <a:off x="2733480" y="2709720"/>
            <a:ext cx="2298600" cy="1500120"/>
          </a:xfrm>
          <a:prstGeom prst="rect">
            <a:avLst/>
          </a:prstGeom>
          <a:ln>
            <a:noFill/>
          </a:ln>
        </p:spPr>
      </p:pic>
      <p:grpSp>
        <p:nvGrpSpPr>
          <p:cNvPr id="277" name="Group 3"/>
          <p:cNvGrpSpPr/>
          <p:nvPr/>
        </p:nvGrpSpPr>
        <p:grpSpPr>
          <a:xfrm>
            <a:off x="4410000" y="1490040"/>
            <a:ext cx="4190760" cy="1372320"/>
            <a:chOff x="4410000" y="1490040"/>
            <a:chExt cx="4190760" cy="1372320"/>
          </a:xfrm>
        </p:grpSpPr>
        <p:cxnSp>
          <p:nvCxnSpPr>
            <p:cNvPr id="278" name="Line 4"/>
            <p:cNvCxnSpPr/>
            <p:nvPr/>
          </p:nvCxnSpPr>
          <p:spPr>
            <a:xfrm>
              <a:off x="4485960" y="1490040"/>
              <a:ext cx="4038840" cy="762840"/>
            </a:xfrm>
            <a:prstGeom prst="straightConnector1">
              <a:avLst/>
            </a:prstGeom>
            <a:ln w="31680">
              <a:solidFill>
                <a:srgbClr val="ffc000"/>
              </a:solidFill>
              <a:miter/>
            </a:ln>
          </p:spPr>
        </p:cxnSp>
        <p:cxnSp>
          <p:nvCxnSpPr>
            <p:cNvPr id="279" name="Line 5"/>
            <p:cNvCxnSpPr/>
            <p:nvPr/>
          </p:nvCxnSpPr>
          <p:spPr>
            <a:xfrm>
              <a:off x="4410000" y="1871280"/>
              <a:ext cx="4115160" cy="991440"/>
            </a:xfrm>
            <a:prstGeom prst="straightConnector1">
              <a:avLst/>
            </a:prstGeom>
            <a:ln w="31680">
              <a:solidFill>
                <a:srgbClr val="ffc000"/>
              </a:solidFill>
              <a:miter/>
            </a:ln>
          </p:spPr>
        </p:cxnSp>
        <p:cxnSp>
          <p:nvCxnSpPr>
            <p:cNvPr id="280" name="Line 6"/>
            <p:cNvCxnSpPr/>
            <p:nvPr/>
          </p:nvCxnSpPr>
          <p:spPr>
            <a:xfrm>
              <a:off x="4485960" y="1719000"/>
              <a:ext cx="4115160" cy="838440"/>
            </a:xfrm>
            <a:prstGeom prst="straightConnector1">
              <a:avLst/>
            </a:prstGeom>
            <a:ln w="31680">
              <a:solidFill>
                <a:srgbClr val="ffc000"/>
              </a:solidFill>
              <a:miter/>
            </a:ln>
          </p:spPr>
        </p:cxnSp>
        <p:cxnSp>
          <p:nvCxnSpPr>
            <p:cNvPr id="281" name="Line 7"/>
            <p:cNvCxnSpPr/>
            <p:nvPr/>
          </p:nvCxnSpPr>
          <p:spPr>
            <a:xfrm>
              <a:off x="6194520" y="1809720"/>
              <a:ext cx="79560" cy="14040"/>
            </a:xfrm>
            <a:prstGeom prst="straightConnector1">
              <a:avLst/>
            </a:prstGeom>
            <a:ln w="38160">
              <a:solidFill>
                <a:srgbClr val="ffc000"/>
              </a:solidFill>
              <a:miter/>
              <a:tailEnd len="lg" type="stealth" w="lg"/>
            </a:ln>
          </p:spPr>
        </p:cxnSp>
        <p:cxnSp>
          <p:nvCxnSpPr>
            <p:cNvPr id="282" name="Line 8"/>
            <p:cNvCxnSpPr/>
            <p:nvPr/>
          </p:nvCxnSpPr>
          <p:spPr>
            <a:xfrm>
              <a:off x="6150960" y="2056680"/>
              <a:ext cx="89640" cy="19800"/>
            </a:xfrm>
            <a:prstGeom prst="straightConnector1">
              <a:avLst/>
            </a:prstGeom>
            <a:ln w="38160">
              <a:solidFill>
                <a:srgbClr val="ffc000"/>
              </a:solidFill>
              <a:miter/>
              <a:tailEnd len="lg" type="stealth" w="lg"/>
            </a:ln>
          </p:spPr>
        </p:cxnSp>
        <p:cxnSp>
          <p:nvCxnSpPr>
            <p:cNvPr id="283" name="Line 9"/>
            <p:cNvCxnSpPr/>
            <p:nvPr/>
          </p:nvCxnSpPr>
          <p:spPr>
            <a:xfrm>
              <a:off x="6125400" y="2285640"/>
              <a:ext cx="104040" cy="25200"/>
            </a:xfrm>
            <a:prstGeom prst="straightConnector1">
              <a:avLst/>
            </a:prstGeom>
            <a:ln w="38160">
              <a:solidFill>
                <a:srgbClr val="ffc000"/>
              </a:solidFill>
              <a:miter/>
              <a:tailEnd len="lg" type="stealth" w="lg"/>
            </a:ln>
          </p:spPr>
        </p:cxnSp>
      </p:grpSp>
      <p:grpSp>
        <p:nvGrpSpPr>
          <p:cNvPr id="284" name="Group 10"/>
          <p:cNvGrpSpPr/>
          <p:nvPr/>
        </p:nvGrpSpPr>
        <p:grpSpPr>
          <a:xfrm>
            <a:off x="4638240" y="2250720"/>
            <a:ext cx="3940200" cy="1068480"/>
            <a:chOff x="4638240" y="2250720"/>
            <a:chExt cx="3940200" cy="1068480"/>
          </a:xfrm>
        </p:grpSpPr>
        <p:cxnSp>
          <p:nvCxnSpPr>
            <p:cNvPr id="285" name="Line 11"/>
            <p:cNvCxnSpPr/>
            <p:nvPr/>
          </p:nvCxnSpPr>
          <p:spPr>
            <a:xfrm flipH="1">
              <a:off x="4646520" y="2250720"/>
              <a:ext cx="3856680" cy="1035360"/>
            </a:xfrm>
            <a:prstGeom prst="straightConnector1">
              <a:avLst/>
            </a:prstGeom>
            <a:ln w="31680">
              <a:solidFill>
                <a:srgbClr val="ffc000"/>
              </a:solidFill>
              <a:miter/>
            </a:ln>
          </p:spPr>
        </p:cxnSp>
        <p:cxnSp>
          <p:nvCxnSpPr>
            <p:cNvPr id="286" name="Line 12"/>
            <p:cNvCxnSpPr/>
            <p:nvPr/>
          </p:nvCxnSpPr>
          <p:spPr>
            <a:xfrm flipH="1">
              <a:off x="4638240" y="2556000"/>
              <a:ext cx="3940560" cy="762840"/>
            </a:xfrm>
            <a:prstGeom prst="straightConnector1">
              <a:avLst/>
            </a:prstGeom>
            <a:ln w="31680">
              <a:solidFill>
                <a:srgbClr val="ffc000"/>
              </a:solidFill>
              <a:miter/>
            </a:ln>
          </p:spPr>
        </p:cxnSp>
        <p:cxnSp>
          <p:nvCxnSpPr>
            <p:cNvPr id="287" name="Line 13"/>
            <p:cNvCxnSpPr/>
            <p:nvPr/>
          </p:nvCxnSpPr>
          <p:spPr>
            <a:xfrm flipH="1">
              <a:off x="4638600" y="2862000"/>
              <a:ext cx="3864600" cy="457560"/>
            </a:xfrm>
            <a:prstGeom prst="straightConnector1">
              <a:avLst/>
            </a:prstGeom>
            <a:ln w="31680">
              <a:solidFill>
                <a:srgbClr val="ffc000"/>
              </a:solidFill>
              <a:miter/>
            </a:ln>
          </p:spPr>
        </p:cxnSp>
        <p:cxnSp>
          <p:nvCxnSpPr>
            <p:cNvPr id="288" name="Line 14"/>
            <p:cNvCxnSpPr/>
            <p:nvPr/>
          </p:nvCxnSpPr>
          <p:spPr>
            <a:xfrm flipH="1">
              <a:off x="6431400" y="2779200"/>
              <a:ext cx="87120" cy="26280"/>
            </a:xfrm>
            <a:prstGeom prst="straightConnector1">
              <a:avLst/>
            </a:prstGeom>
            <a:ln w="38160">
              <a:solidFill>
                <a:srgbClr val="ffc000"/>
              </a:solidFill>
              <a:miter/>
              <a:tailEnd len="lg" type="stealth" w="lg"/>
            </a:ln>
          </p:spPr>
        </p:cxnSp>
        <p:cxnSp>
          <p:nvCxnSpPr>
            <p:cNvPr id="289" name="Line 15"/>
            <p:cNvCxnSpPr/>
            <p:nvPr/>
          </p:nvCxnSpPr>
          <p:spPr>
            <a:xfrm flipH="1">
              <a:off x="6467400" y="2946600"/>
              <a:ext cx="100440" cy="16920"/>
            </a:xfrm>
            <a:prstGeom prst="straightConnector1">
              <a:avLst/>
            </a:prstGeom>
            <a:ln w="38160">
              <a:solidFill>
                <a:srgbClr val="ffc000"/>
              </a:solidFill>
              <a:miter/>
              <a:tailEnd len="lg" type="stealth" w="lg"/>
            </a:ln>
          </p:spPr>
        </p:cxnSp>
        <p:cxnSp>
          <p:nvCxnSpPr>
            <p:cNvPr id="290" name="Line 16"/>
            <p:cNvCxnSpPr/>
            <p:nvPr/>
          </p:nvCxnSpPr>
          <p:spPr>
            <a:xfrm flipH="1">
              <a:off x="6469560" y="3090600"/>
              <a:ext cx="113400" cy="10080"/>
            </a:xfrm>
            <a:prstGeom prst="straightConnector1">
              <a:avLst/>
            </a:prstGeom>
            <a:ln w="38160">
              <a:solidFill>
                <a:srgbClr val="ffc000"/>
              </a:solidFill>
              <a:miter/>
              <a:tailEnd len="lg" type="stealth" w="lg"/>
            </a:ln>
          </p:spPr>
        </p:cxnSp>
      </p:grpSp>
      <p:pic>
        <p:nvPicPr>
          <p:cNvPr id="291" name="Picture 7" descr=""/>
          <p:cNvPicPr/>
          <p:nvPr/>
        </p:nvPicPr>
        <p:blipFill>
          <a:blip r:embed="rId3"/>
          <a:stretch/>
        </p:blipFill>
        <p:spPr>
          <a:xfrm>
            <a:off x="836280" y="1530000"/>
            <a:ext cx="2819520" cy="2398680"/>
          </a:xfrm>
          <a:prstGeom prst="rect">
            <a:avLst/>
          </a:prstGeom>
          <a:ln>
            <a:noFill/>
          </a:ln>
        </p:spPr>
      </p:pic>
      <p:pic>
        <p:nvPicPr>
          <p:cNvPr id="292" name="Picture 6" descr=""/>
          <p:cNvPicPr/>
          <p:nvPr/>
        </p:nvPicPr>
        <p:blipFill>
          <a:blip r:embed="rId4"/>
          <a:stretch/>
        </p:blipFill>
        <p:spPr>
          <a:xfrm>
            <a:off x="3647880" y="1109520"/>
            <a:ext cx="1114560" cy="1371600"/>
          </a:xfrm>
          <a:prstGeom prst="rect">
            <a:avLst/>
          </a:prstGeom>
          <a:ln>
            <a:noFill/>
          </a:ln>
        </p:spPr>
      </p:pic>
      <p:sp>
        <p:nvSpPr>
          <p:cNvPr id="293" name="TextShape 17"/>
          <p:cNvSpPr txBox="1"/>
          <p:nvPr/>
        </p:nvSpPr>
        <p:spPr>
          <a:xfrm>
            <a:off x="4017600" y="895320"/>
            <a:ext cx="3004560" cy="35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latin typeface="DejaVu Sans"/>
              </a:rPr>
              <a:t>Πηγή φωτός (φωτονίων)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94" name="TextShape 18"/>
          <p:cNvSpPr txBox="1"/>
          <p:nvPr/>
        </p:nvSpPr>
        <p:spPr>
          <a:xfrm>
            <a:off x="4847400" y="3537000"/>
            <a:ext cx="1476000" cy="35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latin typeface="DejaVu Sans"/>
              </a:rPr>
              <a:t>Ανιχνευτής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95" name="TextShape 19"/>
          <p:cNvSpPr txBox="1"/>
          <p:nvPr/>
        </p:nvSpPr>
        <p:spPr>
          <a:xfrm>
            <a:off x="194400" y="3873600"/>
            <a:ext cx="3161520" cy="626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latin typeface="DejaVu Sans"/>
              </a:rPr>
              <a:t>Μονάδα επεξεργασίας</a:t>
            </a:r>
            <a:endParaRPr b="0" lang="en-GB" sz="1800" spc="-1" strike="noStrike">
              <a:latin typeface="Bitstream Vera Sans"/>
            </a:endParaRPr>
          </a:p>
          <a:p>
            <a:r>
              <a:rPr b="0" lang="en-GB" sz="1800" spc="-1" strike="noStrike">
                <a:latin typeface="DejaVu Sans"/>
              </a:rPr>
              <a:t>δεδομένων – υπολογιστής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96" name="TextShape 20"/>
          <p:cNvSpPr txBox="1"/>
          <p:nvPr/>
        </p:nvSpPr>
        <p:spPr>
          <a:xfrm>
            <a:off x="8367840" y="1145160"/>
            <a:ext cx="1233360" cy="35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r>
              <a:rPr b="0" lang="en-GB" sz="1800" spc="-1" strike="noStrike">
                <a:latin typeface="DejaVu Sans"/>
              </a:rPr>
              <a:t>Στόχος</a:t>
            </a:r>
            <a:endParaRPr b="0" lang="en-GB" sz="1800" spc="-1" strike="noStrike">
              <a:latin typeface="Bitstream Vera Sans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11451</TotalTime>
  <Application>LibreOffice/6.0.7.3$Linux_X86_64 LibreOffice_project/00m0$Build-3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2007-05-08T15:33:04Z</dcterms:created>
  <dc:creator/>
  <dc:description/>
  <dc:language>en-GB</dc:language>
  <cp:lastModifiedBy/>
  <dcterms:modified xsi:type="dcterms:W3CDTF">2019-09-30T20:47:18Z</dcterms:modified>
  <cp:revision>812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