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media/image13.png" ContentType="image/png"/>
  <Override PartName="/ppt/media/image12.jpeg" ContentType="image/jpeg"/>
  <Override PartName="/ppt/media/image11.png" ContentType="image/png"/>
  <Override PartName="/ppt/media/image10.png" ContentType="image/png"/>
  <Override PartName="/ppt/media/image8.jpeg" ContentType="image/jpeg"/>
  <Override PartName="/ppt/media/image9.png" ContentType="image/png"/>
  <Override PartName="/ppt/media/image7.jpeg" ContentType="image/jpeg"/>
  <Override PartName="/ppt/media/image2.jpeg" ContentType="image/jpeg"/>
  <Override PartName="/ppt/media/image1.jpeg" ContentType="image/jpeg"/>
  <Override PartName="/ppt/media/image4.wmf" ContentType="image/x-wmf"/>
  <Override PartName="/ppt/media/image3.png" ContentType="image/png"/>
  <Override PartName="/ppt/media/image5.wmf" ContentType="image/x-wmf"/>
  <Override PartName="/ppt/media/image6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/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957564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217ACC0-26B4-4FD5-BC1A-0D963A3046AB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156600" y="7194600"/>
            <a:ext cx="2021400" cy="3218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936800" y="7194600"/>
            <a:ext cx="7543800" cy="321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/>
          <a:p>
            <a:pPr algn="r"/>
            <a:fld id="{EBB2FB73-ECE9-4D01-AFFB-B7F74E336421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F17B0718-3C00-435E-B503-1C4947B25A6D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81E7D61-0B81-44DF-AA58-9726527D6931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2400"/>
            <a:ext cx="9072000" cy="1260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GB" sz="533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53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000" cy="49892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53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53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68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309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309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658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65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65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547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47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547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547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127080" y="7157160"/>
            <a:ext cx="2352240" cy="52488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en-US" sz="1400" spc="-1" strike="noStrike">
                <a:latin typeface="Bitstream Vera Sans"/>
              </a:rPr>
              <a:t>14/02/2015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2390040" y="7157160"/>
            <a:ext cx="5071320" cy="524880"/>
          </a:xfrm>
          <a:prstGeom prst="rect">
            <a:avLst/>
          </a:prstGeom>
        </p:spPr>
        <p:txBody>
          <a:bodyPr lIns="90000" rIns="90000" tIns="46800" bIns="46800"/>
          <a:p>
            <a:pPr algn="ctr"/>
            <a:r>
              <a:rPr b="0" lang="en-US" sz="1400" spc="-1" strike="noStrike">
                <a:latin typeface="Bitstream Vera Sans"/>
              </a:rPr>
              <a:t>Δ. Σαμψωνίδης - Τα μεγάλα Πειράματα στο CERN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sldNum"/>
          </p:nvPr>
        </p:nvSpPr>
        <p:spPr>
          <a:xfrm>
            <a:off x="7531200" y="7157160"/>
            <a:ext cx="2352240" cy="5248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5A29DE58-7344-4AB8-AB4C-C8BCD6E3A7F4}" type="slidenum">
              <a:rPr b="0" lang="el-GR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skiathos.physics.auth.gr/atlas/Nuclear_Physics/" TargetMode="External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228600" y="597600"/>
            <a:ext cx="9601200" cy="468324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1" lang="en-GB" sz="3600" spc="-1" strike="noStrike">
                <a:latin typeface="DejaVu San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2-3</a:t>
            </a:r>
            <a:br/>
            <a:r>
              <a:rPr b="0" lang="en-GB" sz="2800" spc="-1" strike="noStrike">
                <a:solidFill>
                  <a:srgbClr val="ff0000"/>
                </a:solidFill>
                <a:latin typeface="DejaVu Sans"/>
              </a:rPr>
              <a:t>Σχετικιστική μηχανική, μoνάδες, εκτίμηση μεγέθους ατόμων και πυρήνων, πυρήνες-συμβολισμοί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/>
          <a:p>
            <a:pPr algn="ctr">
              <a:spcBef>
                <a:spcPts val="899"/>
              </a:spcBef>
            </a:pP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228600" y="118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– Παραδείγματα (3)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9" name="Formula 4"/>
              <p:cNvSpPr txBox="1"/>
              <p:nvPr/>
            </p:nvSpPr>
            <p:spPr>
              <a:xfrm>
                <a:off x="169200" y="1101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0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1" name="CustomShape 6"/>
          <p:cNvSpPr/>
          <p:nvPr/>
        </p:nvSpPr>
        <p:spPr>
          <a:xfrm>
            <a:off x="216000" y="120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7"/>
          <p:cNvSpPr/>
          <p:nvPr/>
        </p:nvSpPr>
        <p:spPr>
          <a:xfrm>
            <a:off x="228600" y="613800"/>
            <a:ext cx="1913400" cy="414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TextShape 8"/>
          <p:cNvSpPr txBox="1"/>
          <p:nvPr/>
        </p:nvSpPr>
        <p:spPr>
          <a:xfrm>
            <a:off x="28440" y="1683000"/>
            <a:ext cx="10070280" cy="5449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Αν σε όλους τους υπολογισμούς βάζουμε ενέργειες σε MeV,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και  επίσης βάζουμε hbar =1 και c=1, τότε ό,τι και να υπολογίζουμε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(μήκος, χρόνος, ορμή, κλπ.) θα είναι σε MeV γιατί θα υπάρχουν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αόρατοι” παράγοντες hbar και c τα οποία τα έχουμε βάλει = 1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3600" spc="-1" strike="noStrike">
                <a:solidFill>
                  <a:srgbClr val="ff0000"/>
                </a:solidFill>
                <a:latin typeface="Bitstream Vera Sans"/>
              </a:rPr>
              <a:t>!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να το μετρέψουμε στις κανονικές μονάδες μήκους, χρόνου, κλπ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απλά πολλαπλασιάζουμε το αποτέλεσμα των MeV που βρήκαμε,  με το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σωστό συνσδυασμό hbar και c ώστε να φτιάξουμε τις σωστές μονάδες,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και μετά αντικαθιστούμε hbar * c = 197 MeV * fm και c = 3*10</a:t>
            </a:r>
            <a:r>
              <a:rPr b="0" lang="en-GB" sz="2413" spc="-1" strike="noStrike" baseline="101000">
                <a:solidFill>
                  <a:srgbClr val="ff0000"/>
                </a:solidFill>
                <a:latin typeface="Bitstream Vera Sans"/>
              </a:rPr>
              <a:t>8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m/s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Έτσι φτάνουμε πιό γρήγορα  στo αποτέλεσμα: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2: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Ας υποθέσουμε ότι υπολογίσαμε ένα μήκος κύματος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λ = 3*10</a:t>
            </a:r>
            <a:r>
              <a:rPr b="0" lang="en-GB" sz="2172" spc="-1" strike="noStrike" baseline="101000">
                <a:solidFill>
                  <a:srgbClr val="ff0000"/>
                </a:solidFill>
                <a:latin typeface="Bitstream Vera Sans"/>
              </a:rPr>
              <a:t>6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MeV</a:t>
            </a:r>
            <a:r>
              <a:rPr b="0" lang="en-GB" sz="2172" spc="-1" strike="noStrike" baseline="101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θέλουμε να δώσουμε το λ σε μέτρα, τότε: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λ</a:t>
            </a:r>
            <a:r>
              <a:rPr b="0" lang="en-GB" sz="1800" spc="-1" strike="noStrike">
                <a:latin typeface="Bitstream Vera Sans"/>
              </a:rPr>
              <a:t> =</a:t>
            </a:r>
            <a:r>
              <a:rPr b="0" lang="en-GB" sz="1800" spc="-1" strike="noStrike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*10</a:t>
            </a:r>
            <a:r>
              <a:rPr b="0" lang="en-GB" sz="2172" spc="-1" strike="noStrike" baseline="101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01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3*10</a:t>
            </a:r>
            <a:r>
              <a:rPr b="0" lang="en-GB" sz="2172" spc="-1" strike="noStrike" baseline="101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01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hbar c  =  3*10</a:t>
            </a:r>
            <a:r>
              <a:rPr b="0" lang="en-GB" sz="2172" spc="-1" strike="noStrike" baseline="101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01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 197 MeV * fm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591 nm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3: </a:t>
            </a:r>
            <a:r>
              <a:rPr b="0" lang="en-GB" sz="1800" spc="-1" strike="noStrike">
                <a:latin typeface="Bitstream Vera Sans"/>
              </a:rPr>
              <a:t>Aν είχαμε υπολογίσει κάποιoν χρόνο 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 = 1 MeV</a:t>
            </a:r>
            <a:r>
              <a:rPr b="0" lang="en-GB" sz="2172" spc="-1" strike="noStrike" baseline="101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και θέλαμε να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δώσουμε σε seconds, τότε: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 = 1 MeV</a:t>
            </a:r>
            <a:r>
              <a:rPr b="0" lang="en-GB" sz="2172" spc="-1" strike="noStrike" baseline="101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1 MeV</a:t>
            </a:r>
            <a:r>
              <a:rPr b="0" lang="en-GB" sz="2172" spc="-1" strike="noStrike" baseline="101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hbar c / c = 1 MeV</a:t>
            </a:r>
            <a:r>
              <a:rPr b="0" lang="en-GB" sz="2172" spc="-1" strike="noStrike" baseline="101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197 MeV * fm / (3*10</a:t>
            </a:r>
            <a:r>
              <a:rPr b="0" lang="en-GB" sz="2172" spc="-1" strike="noStrike" baseline="101000">
                <a:latin typeface="Bitstream Vera Sans"/>
              </a:rPr>
              <a:t>8  </a:t>
            </a:r>
            <a:r>
              <a:rPr b="0" lang="en-GB" sz="1800" spc="-1" strike="noStrike">
                <a:latin typeface="Bitstream Vera Sans"/>
              </a:rPr>
              <a:t>m/s) = 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65.7 * 10</a:t>
            </a:r>
            <a:r>
              <a:rPr b="1" lang="en-GB" sz="2172" spc="-1" strike="noStrike" baseline="101000">
                <a:solidFill>
                  <a:srgbClr val="ff0000"/>
                </a:solidFill>
                <a:latin typeface="Bitstream Vera Sans"/>
              </a:rPr>
              <a:t>-23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4" name="Formula 9"/>
              <p:cNvSpPr txBox="1"/>
              <p:nvPr/>
            </p:nvSpPr>
            <p:spPr>
              <a:xfrm>
                <a:off x="207720" y="61308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504000" y="283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DejaVu Sans"/>
              </a:rPr>
              <a:t>Ξέρουμε ότι τα υλικά είναι φτιαγμένα από άτομα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504000" y="1299600"/>
            <a:ext cx="9071640" cy="529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Αναλύοντας τα δομένα παρατηρήσεων, φτάσαμε να ξέρουμε οτι υπάρχουν άτομα και κενός χώρος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Ατομική θεωρία του Dalton, Avogandro κ.α.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grpSp>
        <p:nvGrpSpPr>
          <p:cNvPr id="327" name="Group 3"/>
          <p:cNvGrpSpPr/>
          <p:nvPr/>
        </p:nvGrpSpPr>
        <p:grpSpPr>
          <a:xfrm>
            <a:off x="295560" y="2713320"/>
            <a:ext cx="9606240" cy="2217960"/>
            <a:chOff x="295560" y="2713320"/>
            <a:chExt cx="9606240" cy="2217960"/>
          </a:xfrm>
        </p:grpSpPr>
        <p:sp>
          <p:nvSpPr>
            <p:cNvPr id="328" name="CustomShape 4"/>
            <p:cNvSpPr/>
            <p:nvPr/>
          </p:nvSpPr>
          <p:spPr>
            <a:xfrm>
              <a:off x="388800" y="2846160"/>
              <a:ext cx="9513000" cy="1918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67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360" rIns="108360" tIns="65160" bIns="65160"/>
            <a:p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Symbol"/>
                </a:rPr>
                <a:t></a:t>
              </a:r>
              <a:r>
                <a:rPr b="1" lang="en-US" sz="1800" spc="-1" strike="noStrike">
                  <a:latin typeface="Bitstream Vera Sans"/>
                </a:rPr>
                <a:t>. Υδρογόνο (H)          Μάζα M</a:t>
              </a:r>
              <a:r>
                <a:rPr b="1" lang="en-US" sz="2000" spc="-1" strike="noStrike" baseline="-24000">
                  <a:latin typeface="Bitstream Vera Sans"/>
                </a:rPr>
                <a:t>H</a:t>
              </a:r>
              <a:r>
                <a:rPr b="1" lang="en-US" sz="1800" spc="-1" strike="noStrike">
                  <a:latin typeface="Bitstream Vera Sans"/>
                </a:rPr>
                <a:t> </a:t>
              </a:r>
              <a:r>
                <a:rPr b="1" lang="en-US" sz="1800" spc="-1" strike="noStrike">
                  <a:latin typeface="Symbol"/>
                </a:rPr>
                <a:t></a:t>
              </a:r>
              <a:r>
                <a:rPr b="1" lang="en-US" sz="1800" spc="-1" strike="noStrike">
                  <a:latin typeface="Bitstream Vera Sans"/>
                </a:rPr>
                <a:t> </a:t>
              </a:r>
              <a:r>
                <a:rPr b="1" lang="en-US" sz="1800" spc="-1" strike="noStrike">
                  <a:latin typeface="Symbol"/>
                </a:rPr>
                <a:t></a:t>
              </a:r>
              <a:r>
                <a:rPr b="1" lang="en-US" sz="1800" spc="-1" strike="noStrike">
                  <a:latin typeface="Bitstream Vera Sans"/>
                </a:rPr>
                <a:t> </a:t>
              </a:r>
              <a:r>
                <a:rPr b="1" lang="en-US" sz="1800" spc="-1" strike="noStrike">
                  <a:latin typeface="Arial Narrow"/>
                </a:rPr>
                <a:t>x </a:t>
              </a:r>
              <a:r>
                <a:rPr b="1" lang="en-US" sz="1800" spc="-1" strike="noStrike">
                  <a:latin typeface="Symbol"/>
                </a:rPr>
                <a:t></a:t>
              </a:r>
              <a:r>
                <a:rPr b="1" lang="en-US" sz="2000" spc="-1" strike="noStrike" baseline="30000">
                  <a:latin typeface="Symbol"/>
                </a:rPr>
                <a:t></a:t>
              </a:r>
              <a:r>
                <a:rPr b="1" lang="en-US" sz="1800" spc="-1" strike="noStrike">
                  <a:latin typeface="Bitstream Vera Sans"/>
                </a:rPr>
                <a:t> g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2. Ήλιο (He)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3. Λίθιο (Li)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.............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.............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1" lang="en-US" sz="1800" spc="-1" strike="noStrike">
                  <a:latin typeface="Bitstream Vera Sans"/>
                </a:rPr>
                <a:t>                        </a:t>
              </a:r>
              <a:r>
                <a:rPr b="1" lang="en-US" sz="1800" spc="-1" strike="noStrike">
                  <a:latin typeface="Bitstream Vera Sans"/>
                </a:rPr>
                <a:t>92. Ουράνιο (U)            Μάζα  </a:t>
              </a:r>
              <a:r>
                <a:rPr b="1" lang="en-US" sz="1800" spc="-1" strike="noStrike">
                  <a:latin typeface="Symbol"/>
                </a:rPr>
                <a:t></a:t>
              </a:r>
              <a:r>
                <a:rPr b="1" lang="en-US" sz="1800" spc="-1" strike="noStrike">
                  <a:latin typeface="Bitstream Vera Sans"/>
                </a:rPr>
                <a:t>  </a:t>
              </a:r>
              <a:r>
                <a:rPr b="1" lang="en-US" sz="1800" spc="-1" strike="noStrike">
                  <a:latin typeface="Symbol"/>
                </a:rPr>
                <a:t></a:t>
              </a:r>
              <a:r>
                <a:rPr b="1" lang="en-US" sz="1800" spc="-1" strike="noStrike">
                  <a:latin typeface="Bitstream Vera Sans"/>
                </a:rPr>
                <a:t>M</a:t>
              </a:r>
              <a:r>
                <a:rPr b="1" lang="en-US" sz="2000" spc="-1" strike="noStrike" baseline="-25000">
                  <a:latin typeface="Bitstream Vera Sans"/>
                </a:rPr>
                <a:t>H</a:t>
              </a:r>
              <a:endParaRPr b="0" lang="en-GB" sz="2000" spc="-1" strike="noStrike">
                <a:latin typeface="Bitstream Vera Sans"/>
              </a:endParaRPr>
            </a:p>
          </p:txBody>
        </p:sp>
        <p:sp>
          <p:nvSpPr>
            <p:cNvPr id="329" name="TextShape 5"/>
            <p:cNvSpPr txBox="1"/>
            <p:nvPr/>
          </p:nvSpPr>
          <p:spPr>
            <a:xfrm rot="18000000">
              <a:off x="171720" y="3374640"/>
              <a:ext cx="2044440" cy="894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pPr algn="ctr"/>
              <a:r>
                <a:rPr b="1" i="1" lang="en-US" sz="1800" spc="-1" strike="noStrike">
                  <a:solidFill>
                    <a:srgbClr val="ff3300"/>
                  </a:solidFill>
                  <a:latin typeface="Bitstream Vera Sans"/>
                </a:rPr>
                <a:t>Τα άτομα των </a:t>
              </a:r>
              <a:endParaRPr b="0" lang="en-GB" sz="1800" spc="-1" strike="noStrike">
                <a:latin typeface="Bitstream Vera Sans"/>
              </a:endParaRPr>
            </a:p>
            <a:p>
              <a:pPr algn="ctr"/>
              <a:r>
                <a:rPr b="1" i="1" lang="en-US" sz="1800" spc="-1" strike="noStrike">
                  <a:solidFill>
                    <a:srgbClr val="ff3300"/>
                  </a:solidFill>
                  <a:latin typeface="Bitstream Vera Sans"/>
                </a:rPr>
                <a:t>92 στοιχείων</a:t>
              </a:r>
              <a:r>
                <a:rPr b="1" lang="en-US" sz="1800" spc="-1" strike="noStrike">
                  <a:solidFill>
                    <a:srgbClr val="ff3300"/>
                  </a:solidFill>
                  <a:latin typeface="Bitstream Vera Sans"/>
                </a:rPr>
                <a:t> </a:t>
              </a:r>
              <a:endParaRPr b="0" lang="en-GB" sz="1800" spc="-1" strike="noStrike">
                <a:latin typeface="Bitstream Vera Sans"/>
              </a:endParaRPr>
            </a:p>
            <a:p>
              <a:pPr algn="ctr"/>
              <a:r>
                <a:rPr b="1" lang="en-US" sz="1800" spc="-1" strike="noStrike">
                  <a:solidFill>
                    <a:srgbClr val="000000"/>
                  </a:solidFill>
                  <a:latin typeface="Bitstream Vera Sans"/>
                </a:rPr>
                <a:t>(19ος αιώνας)</a:t>
              </a:r>
              <a:r>
                <a:rPr b="0" lang="en-GB" sz="1800" spc="-1" strike="noStrike">
                  <a:latin typeface="Bitstream Vera Sans"/>
                </a:rPr>
                <a:t> 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330" name="CustomShape 6"/>
            <p:cNvSpPr/>
            <p:nvPr/>
          </p:nvSpPr>
          <p:spPr>
            <a:xfrm>
              <a:off x="7058160" y="3303360"/>
              <a:ext cx="485640" cy="976320"/>
            </a:xfrm>
            <a:custGeom>
              <a:avLst/>
              <a:gdLst/>
              <a:ahLst/>
              <a:rect l="0" t="0" r="r" b="b"/>
              <a:pathLst>
                <a:path w="1351" h="2714">
                  <a:moveTo>
                    <a:pt x="337" y="0"/>
                  </a:moveTo>
                  <a:lnTo>
                    <a:pt x="337" y="2034"/>
                  </a:lnTo>
                  <a:lnTo>
                    <a:pt x="0" y="2034"/>
                  </a:lnTo>
                  <a:lnTo>
                    <a:pt x="675" y="2713"/>
                  </a:lnTo>
                  <a:lnTo>
                    <a:pt x="1350" y="2034"/>
                  </a:lnTo>
                  <a:lnTo>
                    <a:pt x="1012" y="2034"/>
                  </a:lnTo>
                  <a:lnTo>
                    <a:pt x="1012" y="0"/>
                  </a:lnTo>
                  <a:lnTo>
                    <a:pt x="337" y="0"/>
                  </a:lnTo>
                </a:path>
              </a:pathLst>
            </a:cu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TextShape 7"/>
            <p:cNvSpPr txBox="1"/>
            <p:nvPr/>
          </p:nvSpPr>
          <p:spPr>
            <a:xfrm>
              <a:off x="7461000" y="3488400"/>
              <a:ext cx="2427120" cy="389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GB" sz="2000" spc="-1" strike="noStrike">
                  <a:solidFill>
                    <a:srgbClr val="0000ff"/>
                  </a:solidFill>
                  <a:latin typeface="Bitstream Vera Sans"/>
                </a:rPr>
                <a:t>Αυξανόμενη μάζα</a:t>
              </a:r>
              <a:endParaRPr b="0" lang="en-GB" sz="2000" spc="-1" strike="noStrike">
                <a:latin typeface="Bitstream Vera Sans"/>
              </a:endParaRPr>
            </a:p>
          </p:txBody>
        </p:sp>
      </p:grp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540000" y="13032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latin typeface="DejaVu Sans"/>
              </a:rPr>
              <a:t>Κι έχουμε μια ιδέα για το μέγεθος των ατόμων</a:t>
            </a:r>
            <a:br/>
            <a:r>
              <a:rPr b="0" lang="en-GB" sz="2800" spc="-1" strike="noStrike">
                <a:latin typeface="DejaVu Sans"/>
              </a:rPr>
              <a:t>αν τα θεωρήσουμε ασυμπίεστες σφαίρες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120600" y="1083600"/>
            <a:ext cx="9851400" cy="529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Αριθμός ατόμων / cm</a:t>
            </a:r>
            <a:r>
              <a:rPr b="0" lang="en-GB" sz="2400" spc="-1" strike="noStrike" baseline="101000">
                <a:solidFill>
                  <a:srgbClr val="0000ff"/>
                </a:solidFill>
                <a:latin typeface="Bitstream Vera Sans"/>
              </a:rPr>
              <a:t>3 </a:t>
            </a:r>
            <a:r>
              <a:rPr b="0" lang="en-GB" sz="2400" spc="-1" strike="noStrike">
                <a:latin typeface="Bitstream Vera Sans"/>
              </a:rPr>
              <a:t>=               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Τα άτομα ως σφαίρες: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Πακεταρισμένες σφαίρες: </a:t>
            </a:r>
            <a:endParaRPr b="0" lang="en-GB" sz="18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</a:rPr>
              <a:t>Ποσοστό κάλυψης του χώρου = </a:t>
            </a:r>
            <a:r>
              <a:rPr b="1" lang="en-GB" sz="1800" spc="-1" strike="noStrike">
                <a:solidFill>
                  <a:srgbClr val="000000"/>
                </a:solidFill>
                <a:latin typeface="Bitstream Vera Sans"/>
              </a:rPr>
              <a:t>f = 52-74%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Άρα τα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  <a:ea typeface="Bitstream Vera Sans"/>
              </a:rPr>
              <a:t>n άτομα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δεν καταλαμβάνουν ολόκληρο το 1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cm</a:t>
            </a:r>
            <a:r>
              <a:rPr b="1" lang="en-GB" sz="2400" spc="-1" strike="noStrike" baseline="101000">
                <a:solidFill>
                  <a:srgbClr val="0000ff"/>
                </a:solidFill>
                <a:latin typeface="Bitstream Vera Sans"/>
                <a:ea typeface="Bitstream Vera Sans"/>
              </a:rPr>
              <a:t>3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αλλά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  <a:ea typeface="Bitstream Vera Sans"/>
              </a:rPr>
              <a:t>f</a:t>
            </a:r>
            <a:r>
              <a:rPr b="1" lang="en-GB" sz="2400" spc="-1" strike="noStrike" baseline="101000">
                <a:solidFill>
                  <a:srgbClr val="ed1c24"/>
                </a:solidFill>
                <a:latin typeface="Bitstream Vera Sans"/>
                <a:ea typeface="Bitstream Vera Sans"/>
              </a:rPr>
              <a:t>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  <a:ea typeface="Bitstream Vera Sans"/>
              </a:rPr>
              <a:t>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cm</a:t>
            </a:r>
            <a:r>
              <a:rPr b="1" lang="en-GB" sz="2400" spc="-1" strike="noStrike" baseline="101000">
                <a:solidFill>
                  <a:srgbClr val="ed1c24"/>
                </a:solidFill>
                <a:latin typeface="Bitstream Vera Sans"/>
              </a:rPr>
              <a:t>3</a:t>
            </a:r>
            <a:r>
              <a:rPr b="1" lang="en-GB" sz="2400" spc="-1" strike="noStrike" baseline="101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→ όγκος ατόμου: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Ακτίνα ατόμου: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34" name="Formula 3"/>
              <p:cNvSpPr txBox="1"/>
              <p:nvPr/>
            </p:nvSpPr>
            <p:spPr>
              <a:xfrm>
                <a:off x="4419000" y="862560"/>
                <a:ext cx="1385640" cy="83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n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N</m:t>
                        </m:r>
                      </m:e>
                      <m:sub>
                        <m:r>
                          <m:t xml:space="preserve">A</m:t>
                        </m:r>
                      </m:sub>
                    </m:sSub>
                    <m:f>
                      <m:num>
                        <m:r>
                          <m:t xml:space="preserve">ρ</m:t>
                        </m:r>
                      </m:num>
                      <m:den>
                        <m:r>
                          <m:t xml:space="preserve">A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35" name="Formula 4"/>
              <p:cNvSpPr txBox="1"/>
              <p:nvPr/>
            </p:nvSpPr>
            <p:spPr>
              <a:xfrm>
                <a:off x="4003200" y="2527560"/>
                <a:ext cx="1524240" cy="878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V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4</m:t>
                        </m:r>
                      </m:num>
                      <m:den>
                        <m:r>
                          <m:t xml:space="preserve">3</m:t>
                        </m:r>
                      </m:den>
                    </m:f>
                    <m:sSup>
                      <m:e>
                        <m:r>
                          <m:t xml:space="preserve">πR</m:t>
                        </m:r>
                      </m:e>
                      <m:sup>
                        <m:r>
                          <m:t xml:space="preserve">3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grpSp>
        <p:nvGrpSpPr>
          <p:cNvPr id="336" name="Group 5"/>
          <p:cNvGrpSpPr/>
          <p:nvPr/>
        </p:nvGrpSpPr>
        <p:grpSpPr>
          <a:xfrm>
            <a:off x="4737600" y="3368520"/>
            <a:ext cx="593640" cy="289080"/>
            <a:chOff x="4737600" y="3368520"/>
            <a:chExt cx="593640" cy="289080"/>
          </a:xfrm>
        </p:grpSpPr>
        <p:grpSp>
          <p:nvGrpSpPr>
            <p:cNvPr id="337" name="Group 6"/>
            <p:cNvGrpSpPr/>
            <p:nvPr/>
          </p:nvGrpSpPr>
          <p:grpSpPr>
            <a:xfrm>
              <a:off x="4740840" y="3368520"/>
              <a:ext cx="590400" cy="136800"/>
              <a:chOff x="4740840" y="3368520"/>
              <a:chExt cx="590400" cy="136800"/>
            </a:xfrm>
          </p:grpSpPr>
          <p:sp>
            <p:nvSpPr>
              <p:cNvPr id="338" name="CustomShape 7"/>
              <p:cNvSpPr/>
              <p:nvPr/>
            </p:nvSpPr>
            <p:spPr>
              <a:xfrm>
                <a:off x="4740840" y="3368520"/>
                <a:ext cx="13644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9" name="CustomShape 8"/>
              <p:cNvSpPr/>
              <p:nvPr/>
            </p:nvSpPr>
            <p:spPr>
              <a:xfrm>
                <a:off x="4893120" y="3368520"/>
                <a:ext cx="13680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0" name="CustomShape 9"/>
              <p:cNvSpPr/>
              <p:nvPr/>
            </p:nvSpPr>
            <p:spPr>
              <a:xfrm>
                <a:off x="5045760" y="3368520"/>
                <a:ext cx="13644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1" name="CustomShape 10"/>
              <p:cNvSpPr/>
              <p:nvPr/>
            </p:nvSpPr>
            <p:spPr>
              <a:xfrm>
                <a:off x="5194800" y="3368520"/>
                <a:ext cx="13644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42" name="Group 11"/>
            <p:cNvGrpSpPr/>
            <p:nvPr/>
          </p:nvGrpSpPr>
          <p:grpSpPr>
            <a:xfrm>
              <a:off x="4737600" y="3521160"/>
              <a:ext cx="590400" cy="136440"/>
              <a:chOff x="4737600" y="3521160"/>
              <a:chExt cx="590400" cy="136440"/>
            </a:xfrm>
          </p:grpSpPr>
          <p:sp>
            <p:nvSpPr>
              <p:cNvPr id="343" name="CustomShape 12"/>
              <p:cNvSpPr/>
              <p:nvPr/>
            </p:nvSpPr>
            <p:spPr>
              <a:xfrm>
                <a:off x="4737600" y="3521160"/>
                <a:ext cx="13644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4" name="CustomShape 13"/>
              <p:cNvSpPr/>
              <p:nvPr/>
            </p:nvSpPr>
            <p:spPr>
              <a:xfrm>
                <a:off x="4889880" y="3521160"/>
                <a:ext cx="13680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5" name="CustomShape 14"/>
              <p:cNvSpPr/>
              <p:nvPr/>
            </p:nvSpPr>
            <p:spPr>
              <a:xfrm>
                <a:off x="5042520" y="3521160"/>
                <a:ext cx="13644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6" name="CustomShape 15"/>
              <p:cNvSpPr/>
              <p:nvPr/>
            </p:nvSpPr>
            <p:spPr>
              <a:xfrm>
                <a:off x="5191560" y="3521160"/>
                <a:ext cx="13644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347" name="Group 16"/>
          <p:cNvGrpSpPr/>
          <p:nvPr/>
        </p:nvGrpSpPr>
        <p:grpSpPr>
          <a:xfrm>
            <a:off x="5727960" y="3368520"/>
            <a:ext cx="593640" cy="241200"/>
            <a:chOff x="5727960" y="3368520"/>
            <a:chExt cx="593640" cy="241200"/>
          </a:xfrm>
        </p:grpSpPr>
        <p:sp>
          <p:nvSpPr>
            <p:cNvPr id="348" name="CustomShape 17"/>
            <p:cNvSpPr/>
            <p:nvPr/>
          </p:nvSpPr>
          <p:spPr>
            <a:xfrm>
              <a:off x="5727960" y="336852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CustomShape 18"/>
            <p:cNvSpPr/>
            <p:nvPr/>
          </p:nvSpPr>
          <p:spPr>
            <a:xfrm>
              <a:off x="5880240" y="336852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CustomShape 19"/>
            <p:cNvSpPr/>
            <p:nvPr/>
          </p:nvSpPr>
          <p:spPr>
            <a:xfrm>
              <a:off x="6032520" y="3368520"/>
              <a:ext cx="13680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CustomShape 20"/>
            <p:cNvSpPr/>
            <p:nvPr/>
          </p:nvSpPr>
          <p:spPr>
            <a:xfrm>
              <a:off x="6185160" y="336852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21"/>
            <p:cNvSpPr/>
            <p:nvPr/>
          </p:nvSpPr>
          <p:spPr>
            <a:xfrm>
              <a:off x="5956560" y="347328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CustomShape 22"/>
            <p:cNvSpPr/>
            <p:nvPr/>
          </p:nvSpPr>
          <p:spPr>
            <a:xfrm>
              <a:off x="6108840" y="347328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CustomShape 23"/>
            <p:cNvSpPr/>
            <p:nvPr/>
          </p:nvSpPr>
          <p:spPr>
            <a:xfrm>
              <a:off x="5803920" y="3473280"/>
              <a:ext cx="13680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355" name="Formula 24"/>
              <p:cNvSpPr txBox="1"/>
              <p:nvPr/>
            </p:nvSpPr>
            <p:spPr>
              <a:xfrm>
                <a:off x="4302720" y="5018400"/>
                <a:ext cx="2035080" cy="1139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r>
                                  <m:t xml:space="preserve">3</m:t>
                                </m:r>
                                <m:r>
                                  <m:t xml:space="preserve">f</m:t>
                                </m:r>
                              </m:num>
                              <m:den>
                                <m:r>
                                  <m:t xml:space="preserve">4</m:t>
                                </m:r>
                                <m:r>
                                  <m:t xml:space="preserve">πn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356" name="CustomShape 25"/>
          <p:cNvSpPr/>
          <p:nvPr/>
        </p:nvSpPr>
        <p:spPr>
          <a:xfrm>
            <a:off x="3540600" y="5475600"/>
            <a:ext cx="685800" cy="304920"/>
          </a:xfrm>
          <a:custGeom>
            <a:avLst/>
            <a:gdLst/>
            <a:ahLst/>
            <a:rect l="0" t="0" r="r" b="b"/>
            <a:pathLst>
              <a:path w="1907" h="849">
                <a:moveTo>
                  <a:pt x="0" y="212"/>
                </a:moveTo>
                <a:lnTo>
                  <a:pt x="1429" y="212"/>
                </a:lnTo>
                <a:lnTo>
                  <a:pt x="1429" y="0"/>
                </a:lnTo>
                <a:lnTo>
                  <a:pt x="1906" y="424"/>
                </a:lnTo>
                <a:lnTo>
                  <a:pt x="1429" y="848"/>
                </a:lnTo>
                <a:lnTo>
                  <a:pt x="1429" y="636"/>
                </a:lnTo>
                <a:lnTo>
                  <a:pt x="0" y="636"/>
                </a:lnTo>
                <a:lnTo>
                  <a:pt x="0" y="212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26"/>
          <p:cNvSpPr/>
          <p:nvPr/>
        </p:nvSpPr>
        <p:spPr>
          <a:xfrm>
            <a:off x="343440" y="6002640"/>
            <a:ext cx="9406440" cy="96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5160" bIns="65160"/>
          <a:p>
            <a:r>
              <a:rPr b="1" lang="en-US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Παράδειγμα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: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>
              <a:lnSpc>
                <a:spcPct val="150000"/>
              </a:lnSpc>
            </a:pP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 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Σίδηρος (A=</a:t>
            </a:r>
            <a:r>
              <a:rPr b="1" lang="en-US" sz="2000" spc="-1" strike="noStrike">
                <a:solidFill>
                  <a:srgbClr val="3333cc"/>
                </a:solidFill>
                <a:latin typeface="Symbol"/>
              </a:rPr>
              <a:t>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g/mol ,  </a:t>
            </a:r>
            <a:r>
              <a:rPr b="1" lang="en-US" sz="2000" spc="-1" strike="noStrike">
                <a:solidFill>
                  <a:srgbClr val="3333cc"/>
                </a:solidFill>
                <a:latin typeface="Symbol"/>
              </a:rPr>
              <a:t>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=</a:t>
            </a:r>
            <a:r>
              <a:rPr b="1" lang="en-US" sz="2000" spc="-1" strike="noStrike">
                <a:solidFill>
                  <a:srgbClr val="3333cc"/>
                </a:solidFill>
                <a:latin typeface="Symbol"/>
              </a:rPr>
              <a:t>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g cm</a:t>
            </a:r>
            <a:r>
              <a:rPr b="1" lang="en-US" sz="1800" spc="-1" strike="noStrike" baseline="30000">
                <a:solidFill>
                  <a:srgbClr val="3333cc"/>
                </a:solidFill>
                <a:latin typeface="Symbol"/>
              </a:rPr>
              <a:t>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) → </a:t>
            </a:r>
            <a:r>
              <a:rPr b="1" i="1" lang="en-US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= (</a:t>
            </a:r>
            <a:r>
              <a:rPr b="1" lang="en-US" sz="2200" spc="-1" strike="noStrike">
                <a:solidFill>
                  <a:srgbClr val="ff0000"/>
                </a:solidFill>
                <a:latin typeface="Symbol"/>
              </a:rPr>
              <a:t>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—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Symbol"/>
              </a:rPr>
              <a:t>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) </a:t>
            </a:r>
            <a:r>
              <a:rPr b="1" lang="en-US" sz="2200" spc="-1" strike="noStrike">
                <a:solidFill>
                  <a:srgbClr val="ff0000"/>
                </a:solidFill>
                <a:latin typeface="Arial Narrow"/>
              </a:rPr>
              <a:t>x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Symbol"/>
              </a:rPr>
              <a:t></a:t>
            </a:r>
            <a:r>
              <a:rPr b="1" lang="en-US" sz="2200" spc="-1" strike="noStrike" baseline="30000">
                <a:solidFill>
                  <a:srgbClr val="ff0000"/>
                </a:solidFill>
                <a:latin typeface="Symbol"/>
              </a:rPr>
              <a:t>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cm</a:t>
            </a:r>
            <a:endParaRPr b="0" lang="en-GB" sz="2200" spc="-1" strike="noStrike">
              <a:latin typeface="Bitstream Vera Sans"/>
            </a:endParaRPr>
          </a:p>
        </p:txBody>
      </p:sp>
      <p:grpSp>
        <p:nvGrpSpPr>
          <p:cNvPr id="358" name="Group 27"/>
          <p:cNvGrpSpPr/>
          <p:nvPr/>
        </p:nvGrpSpPr>
        <p:grpSpPr>
          <a:xfrm>
            <a:off x="1762560" y="1561320"/>
            <a:ext cx="5324040" cy="989280"/>
            <a:chOff x="1762560" y="1561320"/>
            <a:chExt cx="5324040" cy="989280"/>
          </a:xfrm>
        </p:grpSpPr>
        <p:sp>
          <p:nvSpPr>
            <p:cNvPr id="359" name="CustomShape 28"/>
            <p:cNvSpPr/>
            <p:nvPr/>
          </p:nvSpPr>
          <p:spPr>
            <a:xfrm>
              <a:off x="1857240" y="1561320"/>
              <a:ext cx="5229360" cy="989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/>
            <a:p>
              <a:r>
                <a:rPr b="0" i="1" lang="en-US" sz="1800" spc="-1" strike="noStrike">
                  <a:latin typeface="Bitstream Vera Sans"/>
                </a:rPr>
                <a:t>N</a:t>
              </a:r>
              <a:r>
                <a:rPr b="0" lang="en-US" sz="2000" spc="-1" strike="noStrike" baseline="-25000">
                  <a:latin typeface="Bitstream Vera Sans"/>
                </a:rPr>
                <a:t>A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Symbol"/>
                </a:rPr>
                <a:t>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Symbol"/>
                </a:rPr>
                <a:t>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Arial Narrow"/>
                </a:rPr>
                <a:t>x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Symbol"/>
                </a:rPr>
                <a:t></a:t>
              </a:r>
              <a:r>
                <a:rPr b="0" lang="en-US" sz="2000" spc="-1" strike="noStrike" baseline="30000">
                  <a:latin typeface="Symbol"/>
                </a:rPr>
                <a:t></a:t>
              </a:r>
              <a:r>
                <a:rPr b="0" lang="en-US" sz="1800" spc="-1" strike="noStrike">
                  <a:latin typeface="Bitstream Vera Sans"/>
                </a:rPr>
                <a:t> άτομα/mol (σταθερά Avogadro)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0" i="1" lang="en-US" sz="1800" spc="-1" strike="noStrike">
                  <a:latin typeface="Bitstream Vera Sans"/>
                </a:rPr>
                <a:t>A</a:t>
              </a:r>
              <a:r>
                <a:rPr b="0" lang="en-US" sz="1800" spc="-1" strike="noStrike">
                  <a:latin typeface="Bitstream Vera Sans"/>
                </a:rPr>
                <a:t>: ατομική μάζα (gr/mol)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Symbol"/>
                </a:rPr>
                <a:t></a:t>
              </a:r>
              <a:r>
                <a:rPr b="0" lang="en-US" sz="1800" spc="-1" strike="noStrike">
                  <a:latin typeface="Bitstream Vera Sans"/>
                </a:rPr>
                <a:t>: πυκνότητα (gr/cm</a:t>
              </a:r>
              <a:r>
                <a:rPr b="0" lang="en-US" sz="1800" spc="-1" strike="noStrike" baseline="101000">
                  <a:latin typeface="Bitstream Vera Sans"/>
                </a:rPr>
                <a:t>3</a:t>
              </a:r>
              <a:r>
                <a:rPr b="0" lang="en-US" sz="1800" spc="-1" strike="noStrike">
                  <a:latin typeface="Bitstream Vera Sans"/>
                </a:rPr>
                <a:t>)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360" name="CustomShape 29"/>
            <p:cNvSpPr/>
            <p:nvPr/>
          </p:nvSpPr>
          <p:spPr>
            <a:xfrm>
              <a:off x="1762560" y="1597320"/>
              <a:ext cx="5306040" cy="914400"/>
            </a:xfrm>
            <a:prstGeom prst="bracketPair">
              <a:avLst>
                <a:gd name="adj" fmla="val 17129"/>
              </a:avLst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1" name="TextShape 30"/>
          <p:cNvSpPr txBox="1"/>
          <p:nvPr/>
        </p:nvSpPr>
        <p:spPr>
          <a:xfrm>
            <a:off x="5172840" y="4429800"/>
            <a:ext cx="4428360" cy="41220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n άτομα/(f cm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)  → V</a:t>
            </a:r>
            <a:r>
              <a:rPr b="0" lang="en-GB" sz="2172" spc="-1" strike="noStrike" baseline="-101000">
                <a:latin typeface="Bitstream Vera Sans"/>
              </a:rPr>
              <a:t>ατόμου</a:t>
            </a:r>
            <a:r>
              <a:rPr b="0" lang="en-GB" sz="1800" spc="-1" strike="noStrike">
                <a:latin typeface="Bitstream Vera Sans"/>
              </a:rPr>
              <a:t> = f/n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2" name="Freeform 31"/>
          <p:cNvSpPr/>
          <p:nvPr/>
        </p:nvSpPr>
        <p:spPr>
          <a:xfrm>
            <a:off x="6305040" y="1280520"/>
            <a:ext cx="2382120" cy="2606040"/>
          </a:xfrm>
          <a:custGeom>
            <a:avLst/>
            <a:gdLst/>
            <a:ahLst/>
            <a:rect l="0" t="0" r="r" b="b"/>
            <a:pathLst>
              <a:path w="6617" h="7239">
                <a:moveTo>
                  <a:pt x="0" y="443"/>
                </a:moveTo>
                <a:cubicBezTo>
                  <a:pt x="1686" y="0"/>
                  <a:pt x="3641" y="139"/>
                  <a:pt x="5055" y="1467"/>
                </a:cubicBezTo>
                <a:cubicBezTo>
                  <a:pt x="5653" y="2030"/>
                  <a:pt x="6175" y="2808"/>
                  <a:pt x="6328" y="3840"/>
                </a:cubicBezTo>
                <a:cubicBezTo>
                  <a:pt x="6442" y="4605"/>
                  <a:pt x="6479" y="5384"/>
                  <a:pt x="6534" y="6160"/>
                </a:cubicBezTo>
                <a:lnTo>
                  <a:pt x="6575" y="6807"/>
                </a:lnTo>
                <a:lnTo>
                  <a:pt x="6616" y="7238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3" name="Freeform 32"/>
          <p:cNvSpPr/>
          <p:nvPr/>
        </p:nvSpPr>
        <p:spPr>
          <a:xfrm>
            <a:off x="7489800" y="2683080"/>
            <a:ext cx="1106280" cy="806040"/>
          </a:xfrm>
          <a:custGeom>
            <a:avLst/>
            <a:gdLst/>
            <a:ahLst/>
            <a:rect l="0" t="0" r="r" b="b"/>
            <a:pathLst>
              <a:path w="3073" h="2239">
                <a:moveTo>
                  <a:pt x="128" y="2238"/>
                </a:moveTo>
                <a:cubicBezTo>
                  <a:pt x="0" y="1485"/>
                  <a:pt x="863" y="1303"/>
                  <a:pt x="1209" y="822"/>
                </a:cubicBezTo>
                <a:cubicBezTo>
                  <a:pt x="1480" y="446"/>
                  <a:pt x="2117" y="0"/>
                  <a:pt x="2625" y="337"/>
                </a:cubicBezTo>
                <a:lnTo>
                  <a:pt x="3035" y="636"/>
                </a:lnTo>
                <a:lnTo>
                  <a:pt x="3072" y="636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24000" y="12132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Μέγεθος από αρχές κβαντομηχανικής (1)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365" name="" descr=""/>
          <p:cNvPicPr/>
          <p:nvPr/>
        </p:nvPicPr>
        <p:blipFill>
          <a:blip r:embed="rId1"/>
          <a:stretch/>
        </p:blipFill>
        <p:spPr>
          <a:xfrm>
            <a:off x="752400" y="879120"/>
            <a:ext cx="8069400" cy="6294600"/>
          </a:xfrm>
          <a:prstGeom prst="rect">
            <a:avLst/>
          </a:prstGeom>
          <a:ln>
            <a:noFill/>
          </a:ln>
        </p:spPr>
      </p:pic>
      <p:sp>
        <p:nvSpPr>
          <p:cNvPr id="366" name="TextShape 2"/>
          <p:cNvSpPr txBox="1"/>
          <p:nvPr/>
        </p:nvSpPr>
        <p:spPr>
          <a:xfrm>
            <a:off x="379800" y="819000"/>
            <a:ext cx="65804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Τραχανάς,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“Κβαντομηχανική Ι”,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κεφ. 13, σελ. 339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929880" y="487080"/>
            <a:ext cx="82296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68" name="" descr=""/>
          <p:cNvPicPr/>
          <p:nvPr/>
        </p:nvPicPr>
        <p:blipFill>
          <a:blip r:embed="rId1"/>
          <a:srcRect l="25045" t="12365" r="14991" b="12770"/>
          <a:stretch/>
        </p:blipFill>
        <p:spPr>
          <a:xfrm>
            <a:off x="565560" y="1509840"/>
            <a:ext cx="1638360" cy="1643040"/>
          </a:xfrm>
          <a:prstGeom prst="rect">
            <a:avLst/>
          </a:prstGeom>
          <a:ln>
            <a:noFill/>
          </a:ln>
        </p:spPr>
      </p:pic>
      <p:sp>
        <p:nvSpPr>
          <p:cNvPr id="369" name="CustomShape 2"/>
          <p:cNvSpPr/>
          <p:nvPr/>
        </p:nvSpPr>
        <p:spPr>
          <a:xfrm>
            <a:off x="1083960" y="617400"/>
            <a:ext cx="74898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247"/>
              </a:spcBef>
            </a:pPr>
            <a:r>
              <a:rPr b="1" lang="el-GR" sz="20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Ερμηνεία με Αναγωγή στην Αρχή Απροσδιοριστίας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2552760" y="905400"/>
            <a:ext cx="45795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el-GR" sz="18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Διαστατική ανάλυση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371" name="Group 4"/>
          <p:cNvGrpSpPr/>
          <p:nvPr/>
        </p:nvGrpSpPr>
        <p:grpSpPr>
          <a:xfrm>
            <a:off x="952560" y="2720160"/>
            <a:ext cx="820800" cy="398880"/>
            <a:chOff x="952560" y="2720160"/>
            <a:chExt cx="820800" cy="398880"/>
          </a:xfrm>
        </p:grpSpPr>
        <p:sp>
          <p:nvSpPr>
            <p:cNvPr id="372" name="Line 5"/>
            <p:cNvSpPr/>
            <p:nvPr/>
          </p:nvSpPr>
          <p:spPr>
            <a:xfrm>
              <a:off x="952560" y="2720160"/>
              <a:ext cx="820800" cy="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6"/>
            <p:cNvSpPr/>
            <p:nvPr/>
          </p:nvSpPr>
          <p:spPr>
            <a:xfrm>
              <a:off x="1125720" y="2720160"/>
              <a:ext cx="586800" cy="398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>
                <a:lnSpc>
                  <a:spcPct val="100000"/>
                </a:lnSpc>
                <a:spcBef>
                  <a:spcPts val="1247"/>
                </a:spcBef>
              </a:pPr>
              <a:r>
                <a:rPr b="1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±</a:t>
              </a:r>
              <a:r>
                <a:rPr b="1" lang="el-GR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α</a:t>
              </a:r>
              <a:endParaRPr b="0" lang="en-GB" sz="2000" spc="-1" strike="noStrike">
                <a:latin typeface="Bitstream Vera Sans"/>
              </a:endParaRPr>
            </a:p>
          </p:txBody>
        </p:sp>
      </p:grpSp>
      <p:sp>
        <p:nvSpPr>
          <p:cNvPr id="374" name="CustomShape 7"/>
          <p:cNvSpPr/>
          <p:nvPr/>
        </p:nvSpPr>
        <p:spPr>
          <a:xfrm>
            <a:off x="2466720" y="1423800"/>
            <a:ext cx="13831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749"/>
              </a:spcBef>
            </a:pPr>
            <a:r>
              <a:rPr b="1" lang="el-GR" sz="1800" spc="-1" strike="noStrike">
                <a:latin typeface="Times New Roman"/>
                <a:ea typeface="Times New Roman"/>
              </a:rPr>
              <a:t>Δ</a:t>
            </a:r>
            <a:r>
              <a:rPr b="1" lang="en-US" sz="1800" spc="-1" strike="noStrike">
                <a:latin typeface="Times New Roman"/>
                <a:ea typeface="Times New Roman"/>
              </a:rPr>
              <a:t>x</a:t>
            </a:r>
            <a:r>
              <a:rPr b="1" lang="el-GR" sz="1800" spc="-1" strike="noStrike">
                <a:latin typeface="Times New Roman"/>
                <a:ea typeface="Times New Roman"/>
              </a:rPr>
              <a:t>~α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5" name="CustomShape 8"/>
          <p:cNvSpPr/>
          <p:nvPr/>
        </p:nvSpPr>
        <p:spPr>
          <a:xfrm>
            <a:off x="2305080" y="2029680"/>
            <a:ext cx="1555920" cy="86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b="1" lang="el-GR" sz="1800" spc="-1" strike="noStrike">
                <a:latin typeface="Times New Roman"/>
                <a:ea typeface="Times New Roman"/>
              </a:rPr>
              <a:t>&lt;</a:t>
            </a:r>
            <a:r>
              <a:rPr b="1" lang="en-US" sz="1800" spc="-1" strike="noStrike">
                <a:latin typeface="Times New Roman"/>
                <a:ea typeface="Times New Roman"/>
              </a:rPr>
              <a:t>p&gt;=0</a:t>
            </a:r>
            <a:endParaRPr b="0" lang="en-GB" sz="1800" spc="-1" strike="noStrike">
              <a:latin typeface="Bitstream Vera Sans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b="1" lang="el-GR" sz="1800" spc="-1" strike="noStrike">
                <a:latin typeface="Times New Roman"/>
                <a:ea typeface="Times New Roman"/>
              </a:rPr>
              <a:t>Δ</a:t>
            </a:r>
            <a:r>
              <a:rPr b="1" lang="en-US" sz="1800" spc="-1" strike="noStrike">
                <a:latin typeface="Times New Roman"/>
                <a:ea typeface="Times New Roman"/>
              </a:rPr>
              <a:t>p≠0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6" name="CustomShape 9"/>
          <p:cNvSpPr/>
          <p:nvPr/>
        </p:nvSpPr>
        <p:spPr>
          <a:xfrm>
            <a:off x="4109040" y="1509840"/>
            <a:ext cx="603720" cy="1902240"/>
          </a:xfrm>
          <a:custGeom>
            <a:avLst/>
            <a:gdLst/>
            <a:ahLst/>
            <a:rect l="0" t="0" r="r" b="b"/>
            <a:pathLst>
              <a:path w="1679" h="5286">
                <a:moveTo>
                  <a:pt x="0" y="0"/>
                </a:moveTo>
                <a:cubicBezTo>
                  <a:pt x="419" y="0"/>
                  <a:pt x="839" y="220"/>
                  <a:pt x="839" y="440"/>
                </a:cubicBezTo>
                <a:lnTo>
                  <a:pt x="839" y="2202"/>
                </a:lnTo>
                <a:cubicBezTo>
                  <a:pt x="839" y="2422"/>
                  <a:pt x="1258" y="2642"/>
                  <a:pt x="1678" y="2642"/>
                </a:cubicBezTo>
                <a:cubicBezTo>
                  <a:pt x="1258" y="2642"/>
                  <a:pt x="839" y="2862"/>
                  <a:pt x="839" y="3082"/>
                </a:cubicBezTo>
                <a:lnTo>
                  <a:pt x="839" y="4844"/>
                </a:lnTo>
                <a:cubicBezTo>
                  <a:pt x="839" y="5064"/>
                  <a:pt x="419" y="5285"/>
                  <a:pt x="0" y="5285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7" name="Group 10"/>
          <p:cNvGrpSpPr/>
          <p:nvPr/>
        </p:nvGrpSpPr>
        <p:grpSpPr>
          <a:xfrm>
            <a:off x="4800240" y="1423800"/>
            <a:ext cx="3368520" cy="2497320"/>
            <a:chOff x="4800240" y="1423800"/>
            <a:chExt cx="3368520" cy="2497320"/>
          </a:xfrm>
        </p:grpSpPr>
        <p:graphicFrame>
          <p:nvGraphicFramePr>
            <p:cNvPr id="378" name="Object 11"/>
            <p:cNvGraphicFramePr/>
            <p:nvPr/>
          </p:nvGraphicFramePr>
          <p:xfrm>
            <a:off x="4800240" y="1423800"/>
            <a:ext cx="3368520" cy="2497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379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4800240" y="1423800"/>
                      <a:ext cx="3368520" cy="24973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80" name="CustomShape 12"/>
            <p:cNvSpPr/>
            <p:nvPr/>
          </p:nvSpPr>
          <p:spPr>
            <a:xfrm>
              <a:off x="4800240" y="1423800"/>
              <a:ext cx="3368520" cy="2497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1" name="CustomShape 13"/>
          <p:cNvSpPr/>
          <p:nvPr/>
        </p:nvSpPr>
        <p:spPr>
          <a:xfrm>
            <a:off x="-384840" y="4104000"/>
            <a:ext cx="92469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Βασική Κατάσταση = Κατάσταση Ελαχίστης 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2" name="CustomShape 14"/>
          <p:cNvSpPr/>
          <p:nvPr/>
        </p:nvSpPr>
        <p:spPr>
          <a:xfrm>
            <a:off x="685800" y="6446160"/>
            <a:ext cx="8686800" cy="51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Η Ενέργεια για </a:t>
            </a:r>
            <a:r>
              <a:rPr b="1" lang="el-GR" sz="2400" spc="-1" strike="noStrike">
                <a:solidFill>
                  <a:srgbClr val="009999"/>
                </a:solidFill>
                <a:latin typeface="Times New Roman"/>
                <a:ea typeface="Times New Roman"/>
              </a:rPr>
              <a:t>α&lt;α</a:t>
            </a:r>
            <a:r>
              <a:rPr b="1" lang="el-GR" sz="2400" spc="-1" strike="noStrike" baseline="-25000">
                <a:solidFill>
                  <a:srgbClr val="009999"/>
                </a:solidFill>
                <a:latin typeface="Times New Roman"/>
                <a:ea typeface="Times New Roman"/>
              </a:rPr>
              <a:t>ο</a:t>
            </a: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είναι </a:t>
            </a:r>
            <a:r>
              <a:rPr b="1" lang="el-GR" sz="2400" spc="-1" strike="noStrike" u="sng">
                <a:solidFill>
                  <a:srgbClr val="009999"/>
                </a:solidFill>
                <a:uFillTx/>
                <a:latin typeface="Times New Roman"/>
                <a:ea typeface="Times New Roman"/>
              </a:rPr>
              <a:t>αύξουσα</a:t>
            </a: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συνάρτηση  του μεγέθους του ατόμου</a:t>
            </a:r>
            <a:endParaRPr b="0" lang="en-GB" sz="1800" spc="-1" strike="noStrike">
              <a:latin typeface="Bitstream Vera Sans"/>
            </a:endParaRPr>
          </a:p>
        </p:txBody>
      </p:sp>
      <p:graphicFrame>
        <p:nvGraphicFramePr>
          <p:cNvPr id="383" name="Object 15"/>
          <p:cNvGraphicFramePr/>
          <p:nvPr/>
        </p:nvGraphicFramePr>
        <p:xfrm>
          <a:off x="2505240" y="4681800"/>
          <a:ext cx="3207960" cy="1616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84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505240" y="4681800"/>
                    <a:ext cx="3207960" cy="16167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385" name="CustomShape 16"/>
          <p:cNvSpPr/>
          <p:nvPr/>
        </p:nvSpPr>
        <p:spPr>
          <a:xfrm>
            <a:off x="6269040" y="5661720"/>
            <a:ext cx="34556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el-GR" sz="2400" spc="-1" strike="noStrike">
                <a:latin typeface="Times New Roman"/>
                <a:ea typeface="Times New Roman"/>
              </a:rPr>
              <a:t>ακτίνα </a:t>
            </a:r>
            <a:r>
              <a:rPr b="1" lang="en-US" sz="2400" spc="-1" strike="noStrike">
                <a:latin typeface="Times New Roman"/>
                <a:ea typeface="Times New Roman"/>
              </a:rPr>
              <a:t>Bohr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86" name="Line 17"/>
          <p:cNvSpPr/>
          <p:nvPr/>
        </p:nvSpPr>
        <p:spPr>
          <a:xfrm flipH="1">
            <a:off x="8255160" y="5961240"/>
            <a:ext cx="1371600" cy="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Line 18"/>
          <p:cNvSpPr/>
          <p:nvPr/>
        </p:nvSpPr>
        <p:spPr>
          <a:xfrm>
            <a:off x="461880" y="5961240"/>
            <a:ext cx="1645920" cy="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TextShape 19"/>
          <p:cNvSpPr txBox="1"/>
          <p:nvPr/>
        </p:nvSpPr>
        <p:spPr>
          <a:xfrm>
            <a:off x="324000" y="12168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Μέγεθος από αρχές κβαντομηχανικής (2)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89" name="TextShape 20"/>
          <p:cNvSpPr txBox="1"/>
          <p:nvPr/>
        </p:nvSpPr>
        <p:spPr>
          <a:xfrm>
            <a:off x="305640" y="3321000"/>
            <a:ext cx="2917800" cy="626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Bitstream Vera Sans"/>
              </a:rPr>
              <a:t>Έστω “α” συμβολίζει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την ακτίνα του ατόμου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0" name="CustomShape 21"/>
          <p:cNvSpPr/>
          <p:nvPr/>
        </p:nvSpPr>
        <p:spPr>
          <a:xfrm>
            <a:off x="2250000" y="5486400"/>
            <a:ext cx="5943600" cy="9144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Line 22"/>
          <p:cNvSpPr/>
          <p:nvPr/>
        </p:nvSpPr>
        <p:spPr>
          <a:xfrm>
            <a:off x="6305760" y="1515600"/>
            <a:ext cx="137160" cy="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23"/>
          <p:cNvSpPr/>
          <p:nvPr/>
        </p:nvSpPr>
        <p:spPr>
          <a:xfrm>
            <a:off x="7673760" y="1947600"/>
            <a:ext cx="137160" cy="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Line 24"/>
          <p:cNvSpPr/>
          <p:nvPr/>
        </p:nvSpPr>
        <p:spPr>
          <a:xfrm>
            <a:off x="6990120" y="3099600"/>
            <a:ext cx="137160" cy="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Line 25"/>
          <p:cNvSpPr/>
          <p:nvPr/>
        </p:nvSpPr>
        <p:spPr>
          <a:xfrm>
            <a:off x="3570480" y="4827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Line 26"/>
          <p:cNvSpPr/>
          <p:nvPr/>
        </p:nvSpPr>
        <p:spPr>
          <a:xfrm>
            <a:off x="3318840" y="5655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Line 27"/>
          <p:cNvSpPr/>
          <p:nvPr/>
        </p:nvSpPr>
        <p:spPr>
          <a:xfrm>
            <a:off x="5514840" y="1551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" descr=""/>
          <p:cNvPicPr/>
          <p:nvPr/>
        </p:nvPicPr>
        <p:blipFill>
          <a:blip r:embed="rId1"/>
          <a:stretch/>
        </p:blipFill>
        <p:spPr>
          <a:xfrm>
            <a:off x="723960" y="1303920"/>
            <a:ext cx="9059760" cy="5587920"/>
          </a:xfrm>
          <a:prstGeom prst="rect">
            <a:avLst/>
          </a:prstGeom>
          <a:ln>
            <a:noFill/>
          </a:ln>
        </p:spPr>
      </p:pic>
      <p:sp>
        <p:nvSpPr>
          <p:cNvPr id="398" name="TextShape 1"/>
          <p:cNvSpPr txBox="1"/>
          <p:nvPr/>
        </p:nvSpPr>
        <p:spPr>
          <a:xfrm>
            <a:off x="379800" y="855000"/>
            <a:ext cx="658008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Τραχανάς, “Κβαντομηχανική Ι”, κεφ. 13, σελ. 339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324000" y="12168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Μέγεθος από αρχές κβαντομηχανικής (3)</a:t>
            </a:r>
            <a:endParaRPr b="0" lang="en-GB" sz="3600" spc="-1" strike="noStrike">
              <a:latin typeface="Bitstream Vera Sans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255600" y="1296000"/>
            <a:ext cx="9574200" cy="20574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TextShape 2"/>
          <p:cNvSpPr txBox="1"/>
          <p:nvPr/>
        </p:nvSpPr>
        <p:spPr>
          <a:xfrm>
            <a:off x="504000" y="175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DejaVu Sans"/>
              </a:rPr>
              <a:t>Άρα: χαρακτηριστικό μέγεθος ατόμων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02" name="TextShape 3"/>
          <p:cNvSpPr txBox="1"/>
          <p:nvPr/>
        </p:nvSpPr>
        <p:spPr>
          <a:xfrm>
            <a:off x="504000" y="1083600"/>
            <a:ext cx="9071640" cy="529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Τα άτομα έχουν ακτίνα ~ 10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DejaVu Sans"/>
              </a:rPr>
              <a:t>-1 0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m = 0.1 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nm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= 1  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Α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DejaVu Sans"/>
              </a:rPr>
              <a:t>ο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504000" y="175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DejaVu Sans"/>
              </a:rPr>
              <a:t>Τα ά-τομα... τεμαχίζονται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504000" y="1083600"/>
            <a:ext cx="9071640" cy="583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Τα άτομα έχουν δομή = δεν είναι θεμελιώδη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J.J Thomson (πειράματα 1894-1897)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το ηλεκτρόνιο είναι συστατικό του ατόμου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Αλλά, τα άτομα είναι  ηλεκτρικά ουδέτερα.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200" spc="-1" strike="noStrike">
                <a:solidFill>
                  <a:srgbClr val="ff0000"/>
                </a:solidFill>
                <a:latin typeface="DejaVu Sans"/>
              </a:rPr>
              <a:t>Ερώτηση: Πώς είναι κατανεμημένα τα ηλεκτρόνια μέσα στο άτομο;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Είναι το άτομο σαν το σταφιδόψωμο;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DejaVu Sans"/>
              </a:rPr>
              <a:t>“</a:t>
            </a:r>
            <a:r>
              <a:rPr b="0" lang="en-GB" sz="2000" spc="-1" strike="noStrike">
                <a:latin typeface="DejaVu Sans"/>
              </a:rPr>
              <a:t>Σταφίδες” →  τα ηλεκτρόνια</a:t>
            </a:r>
            <a:endParaRPr b="0" lang="en-GB" sz="20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DejaVu Sans"/>
              </a:rPr>
              <a:t>“</a:t>
            </a:r>
            <a:r>
              <a:rPr b="0" lang="en-GB" sz="2000" spc="-1" strike="noStrike">
                <a:latin typeface="DejaVu Sans"/>
              </a:rPr>
              <a:t>Ζύμη” →  το θετικό φορτίο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405" name="" descr=""/>
          <p:cNvPicPr/>
          <p:nvPr/>
        </p:nvPicPr>
        <p:blipFill>
          <a:blip r:embed="rId1"/>
          <a:stretch/>
        </p:blipFill>
        <p:spPr>
          <a:xfrm>
            <a:off x="3966840" y="2544120"/>
            <a:ext cx="4235760" cy="1381680"/>
          </a:xfrm>
          <a:prstGeom prst="rect">
            <a:avLst/>
          </a:prstGeom>
          <a:ln>
            <a:noFill/>
          </a:ln>
        </p:spPr>
      </p:pic>
      <p:pic>
        <p:nvPicPr>
          <p:cNvPr id="406" name="" descr=""/>
          <p:cNvPicPr/>
          <p:nvPr/>
        </p:nvPicPr>
        <p:blipFill>
          <a:blip r:embed="rId2"/>
          <a:stretch/>
        </p:blipFill>
        <p:spPr>
          <a:xfrm>
            <a:off x="398520" y="2422800"/>
            <a:ext cx="1453680" cy="1634400"/>
          </a:xfrm>
          <a:prstGeom prst="rect">
            <a:avLst/>
          </a:prstGeom>
          <a:ln>
            <a:noFill/>
          </a:ln>
        </p:spPr>
      </p:pic>
      <p:sp>
        <p:nvSpPr>
          <p:cNvPr id="407" name="TextShape 3"/>
          <p:cNvSpPr txBox="1"/>
          <p:nvPr/>
        </p:nvSpPr>
        <p:spPr>
          <a:xfrm>
            <a:off x="3875760" y="3970800"/>
            <a:ext cx="4696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GB" sz="1800" spc="-1" strike="noStrike">
                <a:latin typeface="Bitstream Vera Sans"/>
              </a:rPr>
              <a:t>Καθοδικός σωλήνας (cathode ray tybe)</a:t>
            </a:r>
            <a:endParaRPr b="0" lang="en-GB" sz="1800" spc="-1" strike="noStrike">
              <a:latin typeface="Bitstream Vera Sans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504000" y="157320"/>
            <a:ext cx="9071640" cy="613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DejaVu Sans"/>
              </a:rPr>
              <a:t>Απάντηση με πειράματα σκέδασης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504000" y="914400"/>
            <a:ext cx="9071640" cy="575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DejaVu Sans"/>
              </a:rPr>
              <a:t>Ο Ernest Rutherford,  Hans Geiger και Ernest Marsden, κάνουν </a:t>
            </a: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πειράματα σκέδασης σωματιδίων άλφα πάνω σε χρυσόχαρτο</a:t>
            </a:r>
            <a:r>
              <a:rPr b="0" lang="en-GB" sz="2400" spc="-1" strike="noStrike">
                <a:latin typeface="DejaVu Sans"/>
              </a:rPr>
              <a:t> (1906)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410" name="Picture 6" descr=""/>
          <p:cNvPicPr/>
          <p:nvPr/>
        </p:nvPicPr>
        <p:blipFill>
          <a:blip r:embed="rId1"/>
          <a:stretch/>
        </p:blipFill>
        <p:spPr>
          <a:xfrm>
            <a:off x="228600" y="2072520"/>
            <a:ext cx="5904000" cy="4114800"/>
          </a:xfrm>
          <a:prstGeom prst="rect">
            <a:avLst/>
          </a:prstGeom>
          <a:ln>
            <a:noFill/>
          </a:ln>
        </p:spPr>
      </p:pic>
      <p:pic>
        <p:nvPicPr>
          <p:cNvPr id="411" name="Picture 8" descr=""/>
          <p:cNvPicPr/>
          <p:nvPr/>
        </p:nvPicPr>
        <p:blipFill>
          <a:blip r:embed="rId2"/>
          <a:stretch/>
        </p:blipFill>
        <p:spPr>
          <a:xfrm>
            <a:off x="8076960" y="1671840"/>
            <a:ext cx="1524240" cy="1985760"/>
          </a:xfrm>
          <a:prstGeom prst="rect">
            <a:avLst/>
          </a:prstGeom>
          <a:ln>
            <a:noFill/>
          </a:ln>
        </p:spPr>
      </p:pic>
      <p:sp>
        <p:nvSpPr>
          <p:cNvPr id="412" name="CustomShape 3"/>
          <p:cNvSpPr/>
          <p:nvPr/>
        </p:nvSpPr>
        <p:spPr>
          <a:xfrm>
            <a:off x="6220440" y="2095200"/>
            <a:ext cx="2504880" cy="59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de-CH" sz="1800" spc="-1" strike="noStrike">
                <a:latin typeface="Bitstream Vera Sans"/>
              </a:rPr>
              <a:t>Ernest Rutherford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600" spc="-1" strike="noStrike">
                <a:latin typeface="Bitstream Vera Sans"/>
              </a:rPr>
              <a:t> </a:t>
            </a:r>
            <a:r>
              <a:rPr b="0" lang="en-GB" sz="1600" spc="-1" strike="noStrike">
                <a:latin typeface="Bitstream Vera Sans"/>
              </a:rPr>
              <a:t>(1871-1937)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13" name="TextShape 4"/>
          <p:cNvSpPr txBox="1"/>
          <p:nvPr/>
        </p:nvSpPr>
        <p:spPr>
          <a:xfrm>
            <a:off x="5126400" y="4356000"/>
            <a:ext cx="161640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DejaVu Sans"/>
              </a:rPr>
              <a:t>Ραδιενεργός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DejaVu Sans"/>
              </a:rPr>
              <a:t>Πηγή (Po)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4" name="TextShape 5"/>
          <p:cNvSpPr txBox="1"/>
          <p:nvPr/>
        </p:nvSpPr>
        <p:spPr>
          <a:xfrm>
            <a:off x="3434760" y="5796000"/>
            <a:ext cx="134676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DejaVu Sans"/>
              </a:rPr>
              <a:t>Μόλυβδος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5" name="TextShape 6"/>
          <p:cNvSpPr txBox="1"/>
          <p:nvPr/>
        </p:nvSpPr>
        <p:spPr>
          <a:xfrm>
            <a:off x="1094760" y="5796000"/>
            <a:ext cx="14760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DejaVu Sans"/>
              </a:rPr>
              <a:t>Ανιχνευτής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6" name="TextShape 7"/>
          <p:cNvSpPr txBox="1"/>
          <p:nvPr/>
        </p:nvSpPr>
        <p:spPr>
          <a:xfrm>
            <a:off x="3398760" y="3024000"/>
            <a:ext cx="16056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latin typeface="DejaVu Sans"/>
              </a:rPr>
              <a:t>Χρυσόχαρτο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7" name="Line 8"/>
          <p:cNvSpPr/>
          <p:nvPr/>
        </p:nvSpPr>
        <p:spPr>
          <a:xfrm flipH="1" flipV="1">
            <a:off x="4339440" y="4838400"/>
            <a:ext cx="713520" cy="4118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18" name="Group 9"/>
          <p:cNvGrpSpPr/>
          <p:nvPr/>
        </p:nvGrpSpPr>
        <p:grpSpPr>
          <a:xfrm>
            <a:off x="965880" y="3261960"/>
            <a:ext cx="3657960" cy="2715480"/>
            <a:chOff x="965880" y="3261960"/>
            <a:chExt cx="3657960" cy="2715480"/>
          </a:xfrm>
        </p:grpSpPr>
        <p:pic>
          <p:nvPicPr>
            <p:cNvPr id="419" name="" descr=""/>
            <p:cNvPicPr/>
            <p:nvPr/>
          </p:nvPicPr>
          <p:blipFill>
            <a:blip r:embed="rId3"/>
            <a:stretch/>
          </p:blipFill>
          <p:spPr>
            <a:xfrm rot="1939200">
              <a:off x="1797840" y="3624480"/>
              <a:ext cx="1785240" cy="147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0" name="TextShape 10"/>
            <p:cNvSpPr txBox="1"/>
            <p:nvPr/>
          </p:nvSpPr>
          <p:spPr>
            <a:xfrm rot="1939200">
              <a:off x="993600" y="4603320"/>
              <a:ext cx="1805400" cy="626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rIns="90000" tIns="45000" bIns="45000"/>
            <a:p>
              <a:r>
                <a:rPr b="0" lang="en-GB" sz="1800" spc="-1" strike="noStrike">
                  <a:latin typeface="DejaVu Sans"/>
                </a:rPr>
                <a:t>Μεγενθυμένα 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0" lang="en-GB" sz="1800" spc="-1" strike="noStrike">
                  <a:latin typeface="DejaVu Sans"/>
                </a:rPr>
                <a:t>άτομα χρυσού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1" name="TextShape 11"/>
            <p:cNvSpPr txBox="1"/>
            <p:nvPr/>
          </p:nvSpPr>
          <p:spPr>
            <a:xfrm rot="1939800">
              <a:off x="2561400" y="5076720"/>
              <a:ext cx="2131560" cy="358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rIns="90000" tIns="45000" bIns="45000"/>
            <a:p>
              <a:r>
                <a:rPr b="0" lang="en-GB" sz="1800" spc="-1" strike="noStrike">
                  <a:latin typeface="DejaVu Sans"/>
                </a:rPr>
                <a:t>Σωματίδια άλφα 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2" name="Line 12"/>
            <p:cNvSpPr/>
            <p:nvPr/>
          </p:nvSpPr>
          <p:spPr>
            <a:xfrm flipH="1" flipV="1">
              <a:off x="2893680" y="4354560"/>
              <a:ext cx="56160" cy="288360"/>
            </a:xfrm>
            <a:prstGeom prst="line">
              <a:avLst/>
            </a:prstGeom>
            <a:ln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Line 13"/>
            <p:cNvSpPr/>
            <p:nvPr/>
          </p:nvSpPr>
          <p:spPr>
            <a:xfrm flipV="1">
              <a:off x="2949840" y="4422240"/>
              <a:ext cx="450360" cy="220320"/>
            </a:xfrm>
            <a:prstGeom prst="line">
              <a:avLst/>
            </a:prstGeom>
            <a:ln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4" name="TextShape 14"/>
          <p:cNvSpPr txBox="1"/>
          <p:nvPr/>
        </p:nvSpPr>
        <p:spPr>
          <a:xfrm>
            <a:off x="7070760" y="3708000"/>
            <a:ext cx="28296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Το άτομο έχει το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θετικό του φορτίο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συγκεντρωμένο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σ' έναν πυρήνα</a:t>
            </a:r>
            <a:endParaRPr b="0" lang="en-GB" sz="2200" spc="-1" strike="noStrike">
              <a:latin typeface="Bitstream Vera Sans"/>
            </a:endParaRPr>
          </a:p>
          <a:p>
            <a:pPr algn="ctr"/>
            <a:endParaRPr b="0" lang="en-GB" sz="2200" spc="-1" strike="noStrike">
              <a:latin typeface="Bitstream Vera Sans"/>
            </a:endParaRPr>
          </a:p>
          <a:p>
            <a:pPr algn="ctr"/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έτσι εξηγείται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η σκέδαση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σε μεγάλες γωνίες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25" name="Line 15"/>
          <p:cNvSpPr/>
          <p:nvPr/>
        </p:nvSpPr>
        <p:spPr>
          <a:xfrm>
            <a:off x="8458200" y="5185800"/>
            <a:ext cx="0" cy="4572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504000" y="157320"/>
            <a:ext cx="9325800" cy="613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Bitstream Vera Sans"/>
              </a:rPr>
              <a:t>Σωματίδια με το κατάληλο μήκος κύματος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27" name="TextShape 2"/>
          <p:cNvSpPr txBox="1"/>
          <p:nvPr/>
        </p:nvSpPr>
        <p:spPr>
          <a:xfrm>
            <a:off x="504000" y="914400"/>
            <a:ext cx="9071640" cy="5952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Κβαντική Φυσική – τα σωματίδια συμπεριφέρονται και ως κύμματα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Όσο </a:t>
            </a:r>
            <a:r>
              <a:rPr b="1" lang="en-GB" sz="2200" spc="-1" strike="noStrike">
                <a:latin typeface="DejaVu Sans"/>
              </a:rPr>
              <a:t>μεγαλύτερη</a:t>
            </a:r>
            <a:r>
              <a:rPr b="0" lang="en-GB" sz="2200" spc="-1" strike="noStrike">
                <a:latin typeface="DejaVu Sans"/>
              </a:rPr>
              <a:t> είναι η </a:t>
            </a:r>
            <a:r>
              <a:rPr b="1" lang="en-GB" sz="2200" spc="-1" strike="noStrike" u="sng">
                <a:uFillTx/>
                <a:latin typeface="DejaVu Sans"/>
              </a:rPr>
              <a:t>ορμή p</a:t>
            </a:r>
            <a:r>
              <a:rPr b="0" lang="en-GB" sz="2200" spc="-1" strike="noStrike">
                <a:latin typeface="DejaVu Sans"/>
              </a:rPr>
              <a:t> (= </a:t>
            </a:r>
            <a:r>
              <a:rPr b="1" lang="en-GB" sz="2200" spc="-1" strike="noStrike">
                <a:latin typeface="DejaVu Sans"/>
              </a:rPr>
              <a:t>μάζα </a:t>
            </a:r>
            <a:r>
              <a:rPr b="0" lang="en-GB" sz="2200" spc="-1" strike="noStrike">
                <a:latin typeface="DejaVu Sans"/>
              </a:rPr>
              <a:t>x</a:t>
            </a:r>
            <a:r>
              <a:rPr b="1" lang="en-GB" sz="2200" spc="-1" strike="noStrike">
                <a:latin typeface="DejaVu Sans"/>
              </a:rPr>
              <a:t> ταχύτητα</a:t>
            </a:r>
            <a:r>
              <a:rPr b="0" lang="en-GB" sz="2200" spc="-1" strike="noStrike">
                <a:latin typeface="DejaVu Sans"/>
              </a:rPr>
              <a:t>) ενός σωματιδίου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DejaVu Sans"/>
              </a:rPr>
              <a:t>τόσο </a:t>
            </a:r>
            <a:r>
              <a:rPr b="1" lang="en-GB" sz="2200" spc="-1" strike="noStrike">
                <a:latin typeface="DejaVu Sans"/>
              </a:rPr>
              <a:t>μικρότερο </a:t>
            </a:r>
            <a:r>
              <a:rPr b="1" lang="en-GB" sz="2200" spc="-1" strike="noStrike" u="sng">
                <a:uFillTx/>
                <a:latin typeface="DejaVu Sans"/>
              </a:rPr>
              <a:t>μήκος κύματος (λ)</a:t>
            </a:r>
            <a:r>
              <a:rPr b="0" lang="en-GB" sz="2200" spc="-1" strike="noStrike">
                <a:latin typeface="DejaVu Sans"/>
              </a:rPr>
              <a:t> έχει: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28" name="TextShape 3"/>
          <p:cNvSpPr txBox="1"/>
          <p:nvPr/>
        </p:nvSpPr>
        <p:spPr>
          <a:xfrm>
            <a:off x="9898200" y="7113600"/>
            <a:ext cx="180720" cy="447120"/>
          </a:xfrm>
          <a:prstGeom prst="rect">
            <a:avLst/>
          </a:prstGeom>
          <a:noFill/>
          <a:ln>
            <a:noFill/>
          </a:ln>
        </p:spPr>
      </p:sp>
      <p:pic>
        <p:nvPicPr>
          <p:cNvPr id="429" name="Picture 11" descr=""/>
          <p:cNvPicPr/>
          <p:nvPr/>
        </p:nvPicPr>
        <p:blipFill>
          <a:blip r:embed="rId1"/>
          <a:stretch/>
        </p:blipFill>
        <p:spPr>
          <a:xfrm>
            <a:off x="8519760" y="2178000"/>
            <a:ext cx="1315080" cy="1666080"/>
          </a:xfrm>
          <a:prstGeom prst="rect">
            <a:avLst/>
          </a:prstGeom>
          <a:ln>
            <a:noFill/>
          </a:ln>
        </p:spPr>
      </p:pic>
      <p:sp>
        <p:nvSpPr>
          <p:cNvPr id="430" name="CustomShape 4"/>
          <p:cNvSpPr/>
          <p:nvPr/>
        </p:nvSpPr>
        <p:spPr>
          <a:xfrm>
            <a:off x="7063560" y="3772080"/>
            <a:ext cx="30153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1" lang="en-US" sz="1800" spc="-1" strike="noStrike">
                <a:solidFill>
                  <a:srgbClr val="000000"/>
                </a:solidFill>
                <a:latin typeface="Bitstream Vera Sans"/>
              </a:rPr>
              <a:t>Louis de Broglie</a:t>
            </a:r>
            <a:r>
              <a:rPr b="0" lang="en-US" sz="1800" spc="-1" strike="noStrike">
                <a:solidFill>
                  <a:srgbClr val="3333cc"/>
                </a:solidFill>
                <a:latin typeface="Bitstream Vera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Bitstream Vera Sans"/>
              </a:rPr>
              <a:t>(1924</a:t>
            </a:r>
            <a:r>
              <a:rPr b="0" lang="en-US" sz="1800" spc="-1" strike="noStrike">
                <a:solidFill>
                  <a:srgbClr val="3333cc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431" name="Group 5"/>
          <p:cNvGrpSpPr/>
          <p:nvPr/>
        </p:nvGrpSpPr>
        <p:grpSpPr>
          <a:xfrm>
            <a:off x="4041000" y="3106080"/>
            <a:ext cx="1381320" cy="1066680"/>
            <a:chOff x="4041000" y="3106080"/>
            <a:chExt cx="1381320" cy="1066680"/>
          </a:xfrm>
        </p:grpSpPr>
        <p:sp>
          <p:nvSpPr>
            <p:cNvPr id="432" name="CustomShape 6"/>
            <p:cNvSpPr/>
            <p:nvPr/>
          </p:nvSpPr>
          <p:spPr>
            <a:xfrm>
              <a:off x="4050720" y="3106080"/>
              <a:ext cx="1371600" cy="1066680"/>
            </a:xfrm>
            <a:prstGeom prst="rect">
              <a:avLst/>
            </a:prstGeom>
            <a:solidFill>
              <a:srgbClr val="ffff66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3" name="Group 7"/>
            <p:cNvGrpSpPr/>
            <p:nvPr/>
          </p:nvGrpSpPr>
          <p:grpSpPr>
            <a:xfrm>
              <a:off x="4041000" y="3106080"/>
              <a:ext cx="1243080" cy="989640"/>
              <a:chOff x="4041000" y="3106080"/>
              <a:chExt cx="1243080" cy="989640"/>
            </a:xfrm>
          </p:grpSpPr>
          <p:sp>
            <p:nvSpPr>
              <p:cNvPr id="434" name="CustomShape 8"/>
              <p:cNvSpPr/>
              <p:nvPr/>
            </p:nvSpPr>
            <p:spPr>
              <a:xfrm>
                <a:off x="4041000" y="3318480"/>
                <a:ext cx="835920" cy="5205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/>
              <a:p>
                <a:pPr>
                  <a:lnSpc>
                    <a:spcPct val="100000"/>
                  </a:lnSpc>
                </a:pPr>
                <a:r>
                  <a:rPr b="1" lang="en-US" sz="2800" spc="-1" strike="noStrike">
                    <a:latin typeface="Symbol"/>
                  </a:rPr>
                  <a:t></a:t>
                </a:r>
                <a:endParaRPr b="0" lang="en-GB" sz="2800" spc="-1" strike="noStrike">
                  <a:latin typeface="Bitstream Vera Sans"/>
                </a:endParaRPr>
              </a:p>
            </p:txBody>
          </p:sp>
          <p:sp>
            <p:nvSpPr>
              <p:cNvPr id="435" name="CustomShape 9"/>
              <p:cNvSpPr/>
              <p:nvPr/>
            </p:nvSpPr>
            <p:spPr>
              <a:xfrm>
                <a:off x="4811040" y="3106080"/>
                <a:ext cx="473040" cy="989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/>
              <a:p>
                <a:r>
                  <a:rPr b="1" i="1" lang="en-US" sz="2800" spc="-1" strike="noStrike">
                    <a:latin typeface="Bitstream Vera Sans"/>
                  </a:rPr>
                  <a:t>h</a:t>
                </a:r>
                <a:endParaRPr b="0" lang="en-GB" sz="2800" spc="-1" strike="noStrike">
                  <a:latin typeface="Bitstream Vera Sans"/>
                </a:endParaRPr>
              </a:p>
              <a:p>
                <a:pPr>
                  <a:lnSpc>
                    <a:spcPct val="110000"/>
                  </a:lnSpc>
                </a:pPr>
                <a:r>
                  <a:rPr b="1" i="1" lang="en-US" sz="2800" spc="-1" strike="noStrike">
                    <a:latin typeface="Bitstream Vera Sans"/>
                  </a:rPr>
                  <a:t>p</a:t>
                </a:r>
                <a:endParaRPr b="0" lang="en-GB" sz="2800" spc="-1" strike="noStrike">
                  <a:latin typeface="Bitstream Vera Sans"/>
                </a:endParaRPr>
              </a:p>
            </p:txBody>
          </p:sp>
          <p:sp>
            <p:nvSpPr>
              <p:cNvPr id="436" name="Line 10"/>
              <p:cNvSpPr/>
              <p:nvPr/>
            </p:nvSpPr>
            <p:spPr>
              <a:xfrm>
                <a:off x="4828320" y="3639240"/>
                <a:ext cx="38124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437" name="Freeform 11"/>
          <p:cNvSpPr/>
          <p:nvPr/>
        </p:nvSpPr>
        <p:spPr>
          <a:xfrm>
            <a:off x="5162760" y="3390840"/>
            <a:ext cx="873360" cy="952920"/>
          </a:xfrm>
          <a:custGeom>
            <a:avLst/>
            <a:gdLst/>
            <a:ahLst/>
            <a:rect l="0" t="0" r="r" b="b"/>
            <a:pathLst>
              <a:path w="2426" h="2647">
                <a:moveTo>
                  <a:pt x="985" y="2646"/>
                </a:moveTo>
                <a:cubicBezTo>
                  <a:pt x="1632" y="2349"/>
                  <a:pt x="2425" y="1937"/>
                  <a:pt x="2089" y="1323"/>
                </a:cubicBezTo>
                <a:cubicBezTo>
                  <a:pt x="1879" y="941"/>
                  <a:pt x="1742" y="520"/>
                  <a:pt x="1277" y="220"/>
                </a:cubicBezTo>
                <a:lnTo>
                  <a:pt x="697" y="37"/>
                </a:lnTo>
                <a:lnTo>
                  <a:pt x="116" y="0"/>
                </a:ln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38" name="TextShape 12"/>
          <p:cNvSpPr txBox="1"/>
          <p:nvPr/>
        </p:nvSpPr>
        <p:spPr>
          <a:xfrm>
            <a:off x="2514600" y="4273200"/>
            <a:ext cx="725976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01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9" name="Freeform 13"/>
          <p:cNvSpPr/>
          <p:nvPr/>
        </p:nvSpPr>
        <p:spPr>
          <a:xfrm>
            <a:off x="716760" y="2209680"/>
            <a:ext cx="4084200" cy="2005200"/>
          </a:xfrm>
          <a:custGeom>
            <a:avLst/>
            <a:gdLst/>
            <a:ahLst/>
            <a:rect l="0" t="0" r="r" b="b"/>
            <a:pathLst>
              <a:path w="11345" h="5570">
                <a:moveTo>
                  <a:pt x="1608" y="0"/>
                </a:moveTo>
                <a:cubicBezTo>
                  <a:pt x="722" y="444"/>
                  <a:pt x="222" y="1471"/>
                  <a:pt x="179" y="2434"/>
                </a:cubicBezTo>
                <a:cubicBezTo>
                  <a:pt x="153" y="3017"/>
                  <a:pt x="0" y="3658"/>
                  <a:pt x="708" y="4127"/>
                </a:cubicBezTo>
                <a:cubicBezTo>
                  <a:pt x="2886" y="5569"/>
                  <a:pt x="5245" y="4527"/>
                  <a:pt x="7481" y="4974"/>
                </a:cubicBezTo>
                <a:cubicBezTo>
                  <a:pt x="7998" y="5078"/>
                  <a:pt x="8541" y="4934"/>
                  <a:pt x="9069" y="4975"/>
                </a:cubicBezTo>
                <a:cubicBezTo>
                  <a:pt x="9677" y="5022"/>
                  <a:pt x="10264" y="4858"/>
                  <a:pt x="10868" y="4921"/>
                </a:cubicBezTo>
                <a:lnTo>
                  <a:pt x="11344" y="4868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40" name="TextShape 14"/>
          <p:cNvSpPr txBox="1"/>
          <p:nvPr/>
        </p:nvSpPr>
        <p:spPr>
          <a:xfrm>
            <a:off x="192600" y="4777200"/>
            <a:ext cx="9829800" cy="162108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Αφού στο πείραμα Rutherford-Geiger-Mersden τα βλήματα (σωμτατίδια α) σκεδάστηκαν από τους πυρήνες χρυσού, σημαίνει ότι τα σωμάτια α είχαν το σωστό μήκος κύματος για να “διακρίνουν” τους πυρήνες αυτούς. Δηλαδή μήκος κύμματος παραπλήσιο με τις διαστάσεις των πυρήνων χρυσού.</a:t>
            </a:r>
            <a:endParaRPr b="0" lang="en-GB" sz="2000" spc="-1" strike="noStrike">
              <a:latin typeface="Bitstream Vera Sans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Βασικά 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504000" y="80640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Περίπου πόσο μεγάλοι είναι οι πυρήνες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Πείραμα Rutherford , Μήκος κύμματος σωματιδίων 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Μονάδες και σχετικιστική κινηματική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Συμβολισμοί-ορισμοί</a:t>
            </a:r>
            <a:endParaRPr b="0" lang="en-GB" sz="2400" spc="-1" strike="noStrike">
              <a:latin typeface="Bitstream Vera San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Άσκηση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120960" y="997200"/>
            <a:ext cx="9865440" cy="355068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Αφού στο πείραμα Rutherford-Geiger-Mersden τα βλήματα (σωμτατίδια α) σκεδάστηκαν από τους πυρήνες χρυσού, σημαίνει ότι τα σωμάτια α είχαν το σωστό μήκος κύματος για να “διακρίνουν” τους πυρήνες αυτούς,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Δηλαδή μήκος κύματος παραπλήσιο με τις διαστάσεις των πυρήνων χρυσού.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Άσκηση: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Πόσο μήκος κύματος είχαν τα σωμάτια α στο πείραμα αυτό? ( Ή με άλλα λόγια: “πόση ήταν η διακριτική ικανότητα” των σωμάτιων α?)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.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Δίνεται ότι η κινητική τους ενέργεια ήταν 5.41 ΜεV.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442800" y="4683600"/>
            <a:ext cx="6066000" cy="914400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TextShape 2"/>
          <p:cNvSpPr txBox="1"/>
          <p:nvPr/>
        </p:nvSpPr>
        <p:spPr>
          <a:xfrm>
            <a:off x="144000" y="120960"/>
            <a:ext cx="98298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Άσκηση:</a:t>
            </a:r>
            <a:r>
              <a:rPr b="0" lang="en-GB" sz="2800" spc="-1" strike="noStrike">
                <a:latin typeface="Bitstream Vera Sans"/>
              </a:rPr>
              <a:t>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διακριτική ικανότητα = μήκος κύμματος των εκπεμπόμενων α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192600" y="878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K = 5.41 MeV (κινητική ενέργεια)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m = 3727.38 MeV/c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Ε = K + m = 5.41 + 3727.38 = 3732.79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46" name="Formula 4"/>
              <p:cNvSpPr txBox="1"/>
              <p:nvPr/>
            </p:nvSpPr>
            <p:spPr>
              <a:xfrm>
                <a:off x="603720" y="4679280"/>
                <a:ext cx="5874120" cy="84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p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200</m:t>
                        </m:r>
                        <m:r>
                          <m:t xml:space="preserve">MeV</m:t>
                        </m:r>
                      </m:den>
                    </m:f>
                    <m:r>
                      <m:t xml:space="preserve">∼</m:t>
                    </m:r>
                    <m:r>
                      <m:t xml:space="preserve">6.2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47" name="Formula 5"/>
              <p:cNvSpPr txBox="1"/>
              <p:nvPr/>
            </p:nvSpPr>
            <p:spPr>
              <a:xfrm>
                <a:off x="457200" y="3629520"/>
                <a:ext cx="6659280" cy="47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rad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sSup>
                          <m:e>
                            <m:r>
                              <m:t xml:space="preserve">3732.79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3727.38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rad>
                    <m:r>
                      <m:t xml:space="preserve">∼</m:t>
                    </m:r>
                    <m:r>
                      <m:t xml:space="preserve">200</m:t>
                    </m:r>
                    <m:f>
                      <m:fPr>
                        <m:type m:val="lin"/>
                      </m:fPr>
                      <m:num>
                        <m:r>
                          <m:t xml:space="preserve">MeV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48" name="CustomShape 6"/>
          <p:cNvSpPr/>
          <p:nvPr/>
        </p:nvSpPr>
        <p:spPr>
          <a:xfrm>
            <a:off x="5283000" y="4546800"/>
            <a:ext cx="1371600" cy="11430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TextShape 7"/>
          <p:cNvSpPr txBox="1"/>
          <p:nvPr/>
        </p:nvSpPr>
        <p:spPr>
          <a:xfrm>
            <a:off x="6208200" y="1371600"/>
            <a:ext cx="3200400" cy="119988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08360" rIns="108360" tIns="63360" bIns="6336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Ξεχνάω τα c  και βάζω παντού MeV. Στο τέλος όμως βάζω τις σωστές μονάδες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0" name="Freeform 8"/>
          <p:cNvSpPr/>
          <p:nvPr/>
        </p:nvSpPr>
        <p:spPr>
          <a:xfrm>
            <a:off x="1986840" y="2061360"/>
            <a:ext cx="4241520" cy="742320"/>
          </a:xfrm>
          <a:custGeom>
            <a:avLst/>
            <a:gdLst/>
            <a:ahLst/>
            <a:rect l="0" t="0" r="r" b="b"/>
            <a:pathLst>
              <a:path w="11782" h="2062">
                <a:moveTo>
                  <a:pt x="11781" y="0"/>
                </a:moveTo>
                <a:cubicBezTo>
                  <a:pt x="11459" y="64"/>
                  <a:pt x="11136" y="138"/>
                  <a:pt x="10806" y="139"/>
                </a:cubicBezTo>
                <a:cubicBezTo>
                  <a:pt x="10398" y="140"/>
                  <a:pt x="9988" y="161"/>
                  <a:pt x="9581" y="139"/>
                </a:cubicBezTo>
                <a:cubicBezTo>
                  <a:pt x="9156" y="116"/>
                  <a:pt x="8744" y="212"/>
                  <a:pt x="8327" y="251"/>
                </a:cubicBezTo>
                <a:cubicBezTo>
                  <a:pt x="8000" y="282"/>
                  <a:pt x="7680" y="332"/>
                  <a:pt x="7353" y="362"/>
                </a:cubicBezTo>
                <a:cubicBezTo>
                  <a:pt x="6886" y="405"/>
                  <a:pt x="6427" y="575"/>
                  <a:pt x="5960" y="557"/>
                </a:cubicBezTo>
                <a:cubicBezTo>
                  <a:pt x="5534" y="541"/>
                  <a:pt x="5169" y="688"/>
                  <a:pt x="4763" y="697"/>
                </a:cubicBezTo>
                <a:cubicBezTo>
                  <a:pt x="4434" y="704"/>
                  <a:pt x="4114" y="810"/>
                  <a:pt x="3788" y="836"/>
                </a:cubicBezTo>
                <a:cubicBezTo>
                  <a:pt x="3425" y="865"/>
                  <a:pt x="3089" y="997"/>
                  <a:pt x="2729" y="1031"/>
                </a:cubicBezTo>
                <a:cubicBezTo>
                  <a:pt x="2275" y="1074"/>
                  <a:pt x="1828" y="1181"/>
                  <a:pt x="1393" y="1309"/>
                </a:cubicBezTo>
                <a:cubicBezTo>
                  <a:pt x="1062" y="1406"/>
                  <a:pt x="733" y="1525"/>
                  <a:pt x="446" y="1727"/>
                </a:cubicBezTo>
                <a:lnTo>
                  <a:pt x="139" y="1950"/>
                </a:lnTo>
                <a:lnTo>
                  <a:pt x="0" y="2061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451" name="Freeform 9"/>
          <p:cNvSpPr/>
          <p:nvPr/>
        </p:nvSpPr>
        <p:spPr>
          <a:xfrm>
            <a:off x="2057400" y="2576880"/>
            <a:ext cx="5370840" cy="982800"/>
          </a:xfrm>
          <a:custGeom>
            <a:avLst/>
            <a:gdLst/>
            <a:ahLst/>
            <a:rect l="0" t="0" r="r" b="b"/>
            <a:pathLst>
              <a:path w="14919" h="2730">
                <a:moveTo>
                  <a:pt x="14863" y="0"/>
                </a:moveTo>
                <a:cubicBezTo>
                  <a:pt x="14846" y="306"/>
                  <a:pt x="14918" y="616"/>
                  <a:pt x="14805" y="919"/>
                </a:cubicBezTo>
                <a:cubicBezTo>
                  <a:pt x="14681" y="1250"/>
                  <a:pt x="14333" y="1567"/>
                  <a:pt x="13733" y="1782"/>
                </a:cubicBezTo>
                <a:cubicBezTo>
                  <a:pt x="13150" y="1991"/>
                  <a:pt x="12444" y="2015"/>
                  <a:pt x="11771" y="2033"/>
                </a:cubicBezTo>
                <a:cubicBezTo>
                  <a:pt x="11080" y="2052"/>
                  <a:pt x="10382" y="2038"/>
                  <a:pt x="9690" y="2033"/>
                </a:cubicBezTo>
                <a:cubicBezTo>
                  <a:pt x="9056" y="2028"/>
                  <a:pt x="8424" y="2002"/>
                  <a:pt x="7788" y="2005"/>
                </a:cubicBezTo>
                <a:cubicBezTo>
                  <a:pt x="7124" y="2008"/>
                  <a:pt x="6533" y="1913"/>
                  <a:pt x="5886" y="1922"/>
                </a:cubicBezTo>
                <a:cubicBezTo>
                  <a:pt x="5254" y="1931"/>
                  <a:pt x="4613" y="1905"/>
                  <a:pt x="3984" y="1922"/>
                </a:cubicBezTo>
                <a:cubicBezTo>
                  <a:pt x="3365" y="1939"/>
                  <a:pt x="2775" y="1903"/>
                  <a:pt x="2139" y="2033"/>
                </a:cubicBezTo>
                <a:cubicBezTo>
                  <a:pt x="1462" y="2171"/>
                  <a:pt x="698" y="2253"/>
                  <a:pt x="237" y="2534"/>
                </a:cubicBezTo>
                <a:lnTo>
                  <a:pt x="0" y="2729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504000" y="20196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Άσκηση:   Γιατί δούλεψε το πείραμα Rutherford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504000" y="80640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Τα σωμτατίδια α που εκπέμπονταν από το Πολώνιο (Po) είχαν </a:t>
            </a:r>
            <a:r>
              <a:rPr b="1" lang="en-GB" sz="2200" spc="-1" strike="noStrike" u="sng">
                <a:uFillTx/>
                <a:latin typeface="Bitstream Vera Sans"/>
              </a:rPr>
              <a:t>μήκος κύμματος</a:t>
            </a:r>
            <a:r>
              <a:rPr b="0" lang="en-GB" sz="2200" spc="-1" strike="noStrike">
                <a:latin typeface="Bitstream Vera Sans"/>
              </a:rPr>
              <a:t> συμβατό με τις </a:t>
            </a:r>
            <a:r>
              <a:rPr b="1" lang="en-GB" sz="2200" spc="-1" strike="noStrike" u="sng">
                <a:uFillTx/>
                <a:latin typeface="Bitstream Vera Sans"/>
              </a:rPr>
              <a:t>διαστάσεις</a:t>
            </a:r>
            <a:r>
              <a:rPr b="0" lang="en-GB" sz="2200" spc="-1" strike="noStrike">
                <a:latin typeface="Bitstream Vera Sans"/>
              </a:rPr>
              <a:t> των βομβαρδιζόμενων πυρήνων χρυσού (Au)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4" name="Formula 3"/>
              <p:cNvSpPr txBox="1"/>
              <p:nvPr/>
            </p:nvSpPr>
            <p:spPr>
              <a:xfrm>
                <a:off x="7801560" y="4346640"/>
                <a:ext cx="146556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6.5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55" name="CustomShape 4"/>
          <p:cNvSpPr/>
          <p:nvPr/>
        </p:nvSpPr>
        <p:spPr>
          <a:xfrm>
            <a:off x="7543800" y="4082400"/>
            <a:ext cx="2170800" cy="914400"/>
          </a:xfrm>
          <a:prstGeom prst="ellipse">
            <a:avLst/>
          </a:pr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56" name="Formula 5"/>
              <p:cNvSpPr txBox="1"/>
              <p:nvPr/>
            </p:nvSpPr>
            <p:spPr>
              <a:xfrm>
                <a:off x="927720" y="2411640"/>
                <a:ext cx="5874120" cy="84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p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200</m:t>
                        </m:r>
                        <m:r>
                          <m:t xml:space="preserve">MeV</m:t>
                        </m:r>
                      </m:den>
                    </m:f>
                    <m:r>
                      <m:t xml:space="preserve">∼</m:t>
                    </m:r>
                    <m:r>
                      <m:t xml:space="preserve">6.2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57" name="CustomShape 6"/>
          <p:cNvSpPr/>
          <p:nvPr/>
        </p:nvSpPr>
        <p:spPr>
          <a:xfrm>
            <a:off x="667800" y="2080800"/>
            <a:ext cx="6647400" cy="14040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Freeform 7"/>
          <p:cNvSpPr/>
          <p:nvPr/>
        </p:nvSpPr>
        <p:spPr>
          <a:xfrm>
            <a:off x="395640" y="1362960"/>
            <a:ext cx="480960" cy="1219680"/>
          </a:xfrm>
          <a:custGeom>
            <a:avLst/>
            <a:gdLst/>
            <a:ahLst/>
            <a:rect l="0" t="0" r="r" b="b"/>
            <a:pathLst>
              <a:path w="1336" h="3388">
                <a:moveTo>
                  <a:pt x="1335" y="0"/>
                </a:moveTo>
                <a:cubicBezTo>
                  <a:pt x="688" y="180"/>
                  <a:pt x="359" y="813"/>
                  <a:pt x="171" y="1376"/>
                </a:cubicBezTo>
                <a:cubicBezTo>
                  <a:pt x="0" y="1887"/>
                  <a:pt x="61" y="2518"/>
                  <a:pt x="435" y="2964"/>
                </a:cubicBezTo>
                <a:lnTo>
                  <a:pt x="806" y="3387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59" name="Freeform 8"/>
          <p:cNvSpPr/>
          <p:nvPr/>
        </p:nvSpPr>
        <p:spPr>
          <a:xfrm>
            <a:off x="6959520" y="1479600"/>
            <a:ext cx="1756080" cy="2629080"/>
          </a:xfrm>
          <a:custGeom>
            <a:avLst/>
            <a:gdLst/>
            <a:ahLst/>
            <a:rect l="0" t="0" r="r" b="b"/>
            <a:pathLst>
              <a:path w="4878" h="7303">
                <a:moveTo>
                  <a:pt x="0" y="0"/>
                </a:moveTo>
                <a:cubicBezTo>
                  <a:pt x="745" y="184"/>
                  <a:pt x="1421" y="528"/>
                  <a:pt x="2117" y="846"/>
                </a:cubicBezTo>
                <a:cubicBezTo>
                  <a:pt x="2704" y="1114"/>
                  <a:pt x="3331" y="1401"/>
                  <a:pt x="3704" y="1956"/>
                </a:cubicBezTo>
                <a:cubicBezTo>
                  <a:pt x="4150" y="2621"/>
                  <a:pt x="4609" y="3325"/>
                  <a:pt x="4763" y="4127"/>
                </a:cubicBezTo>
                <a:cubicBezTo>
                  <a:pt x="4877" y="4719"/>
                  <a:pt x="4798" y="5326"/>
                  <a:pt x="4816" y="5926"/>
                </a:cubicBezTo>
                <a:lnTo>
                  <a:pt x="4764" y="6455"/>
                </a:lnTo>
                <a:lnTo>
                  <a:pt x="4551" y="7037"/>
                </a:lnTo>
                <a:lnTo>
                  <a:pt x="4445" y="7302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0" name="TextShape 9"/>
          <p:cNvSpPr txBox="1"/>
          <p:nvPr/>
        </p:nvSpPr>
        <p:spPr>
          <a:xfrm>
            <a:off x="1764000" y="4055400"/>
            <a:ext cx="575712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Στο επόμενο μάθημα θα δούμε ότι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η ακτίνα των πυρήνων Πολωνίου είναι: 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1587600" y="1296000"/>
            <a:ext cx="7059600" cy="2133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TextShape 2"/>
          <p:cNvSpPr txBox="1"/>
          <p:nvPr/>
        </p:nvSpPr>
        <p:spPr>
          <a:xfrm>
            <a:off x="504000" y="175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200" spc="-1" strike="noStrike">
                <a:latin typeface="DejaVu Sans"/>
              </a:rPr>
              <a:t>'Αρα: χαρακτηριστικό μέγεθος Πυρήνων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1828800" y="1083600"/>
            <a:ext cx="7086600" cy="540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Οι πυρήνες έχουν ακτίνα ~ 1-10 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fm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= 1-10 *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 10</a:t>
            </a:r>
            <a:r>
              <a:rPr b="1" lang="en-GB" sz="2400" spc="-1" strike="noStrike" baseline="101000">
                <a:solidFill>
                  <a:srgbClr val="ff0000"/>
                </a:solidFill>
                <a:latin typeface="DejaVu Sans"/>
              </a:rPr>
              <a:t>-1 5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 m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= 10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DejaVu Sans"/>
              </a:rPr>
              <a:t>-5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– 10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DejaVu Sans"/>
              </a:rPr>
              <a:t>-4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  Α</a:t>
            </a:r>
            <a:r>
              <a:rPr b="1" lang="en-GB" sz="2400" spc="-1" strike="noStrike" baseline="101000">
                <a:solidFill>
                  <a:srgbClr val="000000"/>
                </a:solidFill>
                <a:latin typeface="DejaVu Sans"/>
              </a:rPr>
              <a:t>ο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Οι πυρήνες είναι 10 με 100 χιλιάδες φορές μικρότεροι των ατόμων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Ηλεκτρόνιο, πρωτόνιο, νετρόνιο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5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Τη δεκαετία του χίλια εννιακόσια είκοσι (1920's)</a:t>
            </a:r>
            <a:r>
              <a:rPr b="0" lang="en-GB" sz="2400" spc="-1" strike="noStrike">
                <a:latin typeface="Bitstream Vera Sans"/>
              </a:rPr>
              <a:t>, τα “στοιχειώδη σωμάτια” που ήταν  γνωστά μέχρι τότε ήταν το πρωτόνιο και το ηλεκτρόνιο.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Πιστευόταν ότι ο πυρήνας αποτελείται από συνδυασμό πρωτονίων και ηλεκτρονίων </a:t>
            </a:r>
            <a:r>
              <a:rPr b="0" lang="en-GB" sz="2400" spc="-1" strike="noStrike">
                <a:latin typeface="Bitstream Vera Sans"/>
              </a:rPr>
              <a:t>(κάποια από τα ηλεκτρόνια του ατόμου ήταν μέσα στον πυρήνα και τα υπόλοιπα ήταν τα “ατομικά ηλεκτρόνια”). </a:t>
            </a:r>
            <a:r>
              <a:rPr b="0" lang="en-GB" sz="2400" spc="-1" strike="noStrike">
                <a:latin typeface="Bitstream Vera Sans"/>
              </a:rPr>
              <a:t>Αλλά το μοντέλο αυτό είχε διάφορα σοβαρά προβλήματα (θα δούμε στη “διάσπαση βήτα”)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Η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ανακάλυψη του νετρονίου από τον James Chadwick το 1932</a:t>
            </a:r>
            <a:r>
              <a:rPr b="0" lang="en-GB" sz="2400" spc="-1" strike="noStrike">
                <a:latin typeface="Bitstream Vera Sans"/>
              </a:rPr>
              <a:t>, και η ταυτοποίησή του σαν ένα νέο “στοιχειώδες σωμάτιο”, συμπλήρωσε τη φύση των ατόμων και των πυρήνων.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Έτσι, με τα τρία αυτά γνωστά στοιχειώδη σωματίδια εξηγούταν η δομή όλων των πυρήνων και των ατόμων.</a:t>
            </a:r>
            <a:endParaRPr b="0" lang="en-GB" sz="2400" spc="-1" strike="noStrike">
              <a:latin typeface="Bitstream Vera Sans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Συμβολισμοί πυρήνων και Ορολογία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7" name="TextShape 2"/>
          <p:cNvSpPr txBox="1"/>
          <p:nvPr/>
        </p:nvSpPr>
        <p:spPr>
          <a:xfrm>
            <a:off x="228600" y="914400"/>
            <a:ext cx="9829800" cy="6072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0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0" lang="en-GB" sz="4000" spc="-1" strike="noStrike">
                <a:solidFill>
                  <a:srgbClr val="ff0000"/>
                </a:solidFill>
                <a:latin typeface="Bitstream Vera Sans"/>
              </a:rPr>
              <a:t>νουκλίδιο”</a:t>
            </a:r>
            <a:r>
              <a:rPr b="0" lang="en-GB" sz="4000" spc="-1" strike="noStrike">
                <a:latin typeface="Bitstream Vera Sans"/>
              </a:rPr>
              <a:t> Χ :  </a:t>
            </a:r>
            <a:r>
              <a:rPr b="0" lang="en-GB" sz="4000" spc="-1" strike="noStrike" baseline="101000">
                <a:latin typeface="Bitstream Vera Sans"/>
              </a:rPr>
              <a:t> </a:t>
            </a:r>
            <a:r>
              <a:rPr b="1" lang="en-GB" sz="4000" spc="-1" strike="noStrike" baseline="101000">
                <a:solidFill>
                  <a:srgbClr val="0000ff"/>
                </a:solidFill>
                <a:latin typeface="Bitstream Vera Sans"/>
              </a:rPr>
              <a:t>Α </a:t>
            </a:r>
            <a:r>
              <a:rPr b="1" lang="en-GB" sz="4000" spc="-1" strike="noStrike" baseline="-101000">
                <a:solidFill>
                  <a:srgbClr val="0000ff"/>
                </a:solidFill>
                <a:latin typeface="Bitstream Vera Sans"/>
              </a:rPr>
              <a:t>Ζ</a:t>
            </a:r>
            <a:r>
              <a:rPr b="1" lang="en-GB" sz="4000" spc="-1" strike="noStrike">
                <a:solidFill>
                  <a:srgbClr val="0000ff"/>
                </a:solidFill>
                <a:latin typeface="Bitstream Vera Sans"/>
              </a:rPr>
              <a:t> Χ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(π.χ. </a:t>
            </a:r>
            <a:r>
              <a:rPr b="0" lang="en-GB" sz="2800" spc="-1" strike="noStrike" baseline="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 baseline="-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H, </a:t>
            </a:r>
            <a:r>
              <a:rPr b="0" lang="en-GB" sz="28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800" spc="-1" strike="noStrike" baseline="-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H, </a:t>
            </a:r>
            <a:r>
              <a:rPr b="0" lang="en-GB" sz="2800" spc="-1" strike="noStrike" baseline="101000">
                <a:solidFill>
                  <a:srgbClr val="0000ff"/>
                </a:solidFill>
                <a:latin typeface="Bitstream Vera Sans"/>
              </a:rPr>
              <a:t>3</a:t>
            </a:r>
            <a:r>
              <a:rPr b="0" lang="en-GB" sz="2800" spc="-1" strike="noStrike" baseline="-101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H )</a:t>
            </a: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Ισότοπο :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νουκλίδιο με ίδιο αριθμό πρωτονίων (Ζ)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Ισότονο :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 νουκλίδιο με ίδιο αριθμό νετρονίων (Ν)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Ισοβαρές :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 νουκλίδιο με ίδιο μαζικό αριθμό Α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68" name="Line 3"/>
          <p:cNvSpPr/>
          <p:nvPr/>
        </p:nvSpPr>
        <p:spPr>
          <a:xfrm flipH="1" flipV="1">
            <a:off x="5329800" y="1636200"/>
            <a:ext cx="2286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69" name="Line 4"/>
          <p:cNvSpPr/>
          <p:nvPr/>
        </p:nvSpPr>
        <p:spPr>
          <a:xfrm flipV="1">
            <a:off x="3886200" y="1251000"/>
            <a:ext cx="1033200" cy="1035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TextShape 5"/>
          <p:cNvSpPr txBox="1"/>
          <p:nvPr/>
        </p:nvSpPr>
        <p:spPr>
          <a:xfrm>
            <a:off x="228600" y="2286000"/>
            <a:ext cx="48006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 = άθροισμα πρωτονίων και νετρονίων</a:t>
            </a:r>
            <a:r>
              <a:rPr b="0" lang="en-GB" sz="2400" spc="-1" strike="noStrike">
                <a:latin typeface="Bitstream Vera Sans"/>
              </a:rPr>
              <a:t> (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νουκλεόνια)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71" name="TextShape 6"/>
          <p:cNvSpPr txBox="1"/>
          <p:nvPr/>
        </p:nvSpPr>
        <p:spPr>
          <a:xfrm>
            <a:off x="5330160" y="2070360"/>
            <a:ext cx="4499640" cy="344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Ζ = αριθμός πρωτονίων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→ </a:t>
            </a:r>
            <a:r>
              <a:rPr b="0" lang="en-GB" sz="2400" spc="-1" strike="noStrike">
                <a:latin typeface="Bitstream Vera Sans"/>
              </a:rPr>
              <a:t>δίνει το όνομά του στο κάθε στοιχείο.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πχ., κάθε στοιχείο με δύο πρωτόνια (Ζ=2) ονομάζεται ήλιο (He).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** Ειδικά ονόματα για το υδρογόνο (Ζ=1): υδρογόνο, δευτέριο, τρίτιο: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Η (A=1) , D (A=2), T (A=3)</a:t>
            </a:r>
            <a:endParaRPr b="0" lang="en-GB" sz="2200" spc="-1" strike="noStrike">
              <a:latin typeface="Bitstream Vera Sans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" descr=""/>
          <p:cNvPicPr/>
          <p:nvPr/>
        </p:nvPicPr>
        <p:blipFill>
          <a:blip r:embed="rId1"/>
          <a:stretch/>
        </p:blipFill>
        <p:spPr>
          <a:xfrm>
            <a:off x="394920" y="106560"/>
            <a:ext cx="9162360" cy="6867000"/>
          </a:xfrm>
          <a:prstGeom prst="rect">
            <a:avLst/>
          </a:prstGeom>
          <a:ln>
            <a:noFill/>
          </a:ln>
        </p:spPr>
      </p:pic>
      <p:sp>
        <p:nvSpPr>
          <p:cNvPr id="473" name="TextShape 1"/>
          <p:cNvSpPr txBox="1"/>
          <p:nvPr/>
        </p:nvSpPr>
        <p:spPr>
          <a:xfrm>
            <a:off x="612360" y="409680"/>
            <a:ext cx="8639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4000" spc="-1" strike="noStrike">
                <a:latin typeface="Bitstream Vera Sans"/>
              </a:rPr>
              <a:t>Περιοδικός Πίνακας Στοιχείων</a:t>
            </a:r>
            <a:endParaRPr b="0" lang="en-GB" sz="4000" spc="-1" strike="noStrike">
              <a:latin typeface="Bitstream Vera Sans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Περιοδικός πίνακας και </a:t>
            </a:r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ισό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τοπα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75" name="TextShape 2"/>
          <p:cNvSpPr txBox="1"/>
          <p:nvPr/>
        </p:nvSpPr>
        <p:spPr>
          <a:xfrm>
            <a:off x="228600" y="806400"/>
            <a:ext cx="9601200" cy="615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Η μάζα ενός πυρήνα είναι σχεδόν πολλαπλάσιο του μαζικού αριθμού, Α και μετριέται σε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αmu = 1/12 της μάζας του ουδέτερου ατόμου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 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του άνθρακα-12 (</a:t>
            </a:r>
            <a:r>
              <a:rPr b="0" lang="en-GB" sz="2400" spc="-1" strike="noStrike" baseline="101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C)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= 931.494 ΜeV/c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[ Θυμηθείτε: Ε = m 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→ m = E/c</a:t>
            </a:r>
            <a:r>
              <a:rPr b="0" lang="en-GB" sz="2200" spc="-1" strike="noStrike" baseline="101000">
                <a:latin typeface="Bitstream Vera Sans"/>
              </a:rPr>
              <a:t>2  </a:t>
            </a:r>
            <a:r>
              <a:rPr b="0" lang="en-GB" sz="2200" spc="-1" strike="noStrike">
                <a:latin typeface="Bitstream Vera Sans"/>
              </a:rPr>
              <a:t> ]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H </a:t>
            </a:r>
            <a:r>
              <a:rPr b="1" lang="en-GB" sz="2400" spc="-1" strike="noStrike">
                <a:latin typeface="Bitstream Vera Sans"/>
              </a:rPr>
              <a:t>μάζα ενός ουδέτερου ατόμου</a:t>
            </a:r>
            <a:r>
              <a:rPr b="0" lang="en-GB" sz="2400" spc="-1" strike="noStrike">
                <a:latin typeface="Bitstream Vera Sans"/>
              </a:rPr>
              <a:t> είναι </a:t>
            </a:r>
            <a:r>
              <a:rPr b="1" lang="en-GB" sz="2400" spc="-1" strike="noStrike">
                <a:latin typeface="Bitstream Vera Sans"/>
              </a:rPr>
              <a:t>περίπου</a:t>
            </a:r>
            <a:r>
              <a:rPr b="0" lang="en-GB" sz="2400" spc="-1" strike="noStrike">
                <a:latin typeface="Bitstream Vera Sans"/>
              </a:rPr>
              <a:t>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~ Α amu</a:t>
            </a:r>
            <a:r>
              <a:rPr b="0" lang="en-GB" sz="2400" spc="-1" strike="noStrike">
                <a:latin typeface="Bitstream Vera Sans"/>
              </a:rPr>
              <a:t>,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Εξ ορισμού φυσικά, η μάζα του  </a:t>
            </a:r>
            <a:r>
              <a:rPr b="0" lang="en-GB" sz="2400" spc="-1" strike="noStrike" baseline="101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 είναι = 12 amu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Προσέξτε όμως ότι στον περιοδικό πίνακα, έχουμε ότι η μάζα του άνθρακα στη φύση είναι 12.0107 amu.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 u="sng">
                <a:uFillTx/>
                <a:latin typeface="Bitstream Vera Sans"/>
              </a:rPr>
              <a:t>→ </a:t>
            </a:r>
            <a:r>
              <a:rPr b="0" lang="en-GB" sz="2400" spc="-1" strike="noStrike" u="sng">
                <a:uFillTx/>
                <a:latin typeface="Bitstream Vera Sans"/>
              </a:rPr>
              <a:t>Γιατί όχι  ακριβώς =  12 amu ;;;!!! 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476" name="Freeform 3"/>
          <p:cNvSpPr/>
          <p:nvPr/>
        </p:nvSpPr>
        <p:spPr>
          <a:xfrm>
            <a:off x="195840" y="1904760"/>
            <a:ext cx="1170360" cy="2460960"/>
          </a:xfrm>
          <a:custGeom>
            <a:avLst/>
            <a:gdLst/>
            <a:ahLst/>
            <a:rect l="0" t="0" r="r" b="b"/>
            <a:pathLst>
              <a:path w="3251" h="6836">
                <a:moveTo>
                  <a:pt x="3250" y="0"/>
                </a:moveTo>
                <a:cubicBezTo>
                  <a:pt x="2630" y="156"/>
                  <a:pt x="2157" y="612"/>
                  <a:pt x="1653" y="999"/>
                </a:cubicBezTo>
                <a:cubicBezTo>
                  <a:pt x="1177" y="1365"/>
                  <a:pt x="718" y="1796"/>
                  <a:pt x="605" y="2396"/>
                </a:cubicBezTo>
                <a:cubicBezTo>
                  <a:pt x="507" y="2914"/>
                  <a:pt x="283" y="3404"/>
                  <a:pt x="255" y="3944"/>
                </a:cubicBezTo>
                <a:cubicBezTo>
                  <a:pt x="225" y="4513"/>
                  <a:pt x="111" y="5057"/>
                  <a:pt x="55" y="5641"/>
                </a:cubicBezTo>
                <a:cubicBezTo>
                  <a:pt x="0" y="6215"/>
                  <a:pt x="375" y="6835"/>
                  <a:pt x="954" y="6740"/>
                </a:cubicBezTo>
                <a:lnTo>
                  <a:pt x="1204" y="6740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Περιοδικός πίνακας και </a:t>
            </a:r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ισό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τοπα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78" name="TextShape 2"/>
          <p:cNvSpPr txBox="1"/>
          <p:nvPr/>
        </p:nvSpPr>
        <p:spPr>
          <a:xfrm>
            <a:off x="228600" y="806400"/>
            <a:ext cx="9601200" cy="6702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Η μάζα ενός πυρήνα είναι σχεδόν πολλαπλάσιο του μαζικού αριθμού, Α και μετριέται σε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αmu = 1/12 της μάζας του ουδέτερου ατόμου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 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του άνθρακα-12 (</a:t>
            </a:r>
            <a:r>
              <a:rPr b="0" lang="en-GB" sz="2400" spc="-1" strike="noStrike" baseline="101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C)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= 931.494 ΜeV/c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[ Θυμηθείτε: Ε = m 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→ m = E/c</a:t>
            </a:r>
            <a:r>
              <a:rPr b="0" lang="en-GB" sz="2200" spc="-1" strike="noStrike" baseline="101000">
                <a:latin typeface="Bitstream Vera Sans"/>
              </a:rPr>
              <a:t>2  </a:t>
            </a:r>
            <a:r>
              <a:rPr b="0" lang="en-GB" sz="2200" spc="-1" strike="noStrike">
                <a:latin typeface="Bitstream Vera Sans"/>
              </a:rPr>
              <a:t> ]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H </a:t>
            </a:r>
            <a:r>
              <a:rPr b="1" lang="en-GB" sz="2400" spc="-1" strike="noStrike">
                <a:latin typeface="Bitstream Vera Sans"/>
              </a:rPr>
              <a:t>μάζα ενός ουδέτερου ατόμου</a:t>
            </a:r>
            <a:r>
              <a:rPr b="0" lang="en-GB" sz="2400" spc="-1" strike="noStrike">
                <a:latin typeface="Bitstream Vera Sans"/>
              </a:rPr>
              <a:t> είναι </a:t>
            </a:r>
            <a:r>
              <a:rPr b="1" lang="en-GB" sz="2400" spc="-1" strike="noStrike">
                <a:latin typeface="Bitstream Vera Sans"/>
              </a:rPr>
              <a:t>περίπου</a:t>
            </a:r>
            <a:r>
              <a:rPr b="0" lang="en-GB" sz="2400" spc="-1" strike="noStrike">
                <a:latin typeface="Bitstream Vera Sans"/>
              </a:rPr>
              <a:t>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~ Α amu</a:t>
            </a:r>
            <a:r>
              <a:rPr b="0" lang="en-GB" sz="2400" spc="-1" strike="noStrike">
                <a:latin typeface="Bitstream Vera Sans"/>
              </a:rPr>
              <a:t>,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Εξ ορισμού φυσικά, η μάζα του  </a:t>
            </a:r>
            <a:r>
              <a:rPr b="0" lang="en-GB" sz="2400" spc="-1" strike="noStrike" baseline="101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 είναι = 12 amu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Προσέξτε όμως ότι στον περιοδικό πίνακα, έχουμε ότι η μάζα του άνθρακα στη φύση είναι 12.0107 amu.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 u="sng">
                <a:uFillTx/>
                <a:latin typeface="Bitstream Vera Sans"/>
              </a:rPr>
              <a:t>→ </a:t>
            </a:r>
            <a:r>
              <a:rPr b="0" lang="en-GB" sz="2400" spc="-1" strike="noStrike" u="sng">
                <a:uFillTx/>
                <a:latin typeface="Bitstream Vera Sans"/>
              </a:rPr>
              <a:t>Γιατί όχι  ακριβώς =  12 amu ;;;!!! 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(μήπως κι άλλος άνθρακας, εκτός από τον </a:t>
            </a:r>
            <a:r>
              <a:rPr b="0" lang="en-GB" sz="2400" spc="-1" strike="noStrike" baseline="101000">
                <a:latin typeface="Bitstream Vera Sans"/>
              </a:rPr>
              <a:t>12</a:t>
            </a:r>
            <a:r>
              <a:rPr b="0" lang="en-GB" sz="2400" spc="-1" strike="noStrike">
                <a:latin typeface="Bitstream Vera Sans"/>
              </a:rPr>
              <a:t>C  ;; ισότοπα! 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479" name="Freeform 3"/>
          <p:cNvSpPr/>
          <p:nvPr/>
        </p:nvSpPr>
        <p:spPr>
          <a:xfrm>
            <a:off x="195840" y="1904760"/>
            <a:ext cx="1170360" cy="2460960"/>
          </a:xfrm>
          <a:custGeom>
            <a:avLst/>
            <a:gdLst/>
            <a:ahLst/>
            <a:rect l="0" t="0" r="r" b="b"/>
            <a:pathLst>
              <a:path w="3251" h="6836">
                <a:moveTo>
                  <a:pt x="3250" y="0"/>
                </a:moveTo>
                <a:cubicBezTo>
                  <a:pt x="2630" y="156"/>
                  <a:pt x="2157" y="612"/>
                  <a:pt x="1653" y="999"/>
                </a:cubicBezTo>
                <a:cubicBezTo>
                  <a:pt x="1177" y="1365"/>
                  <a:pt x="718" y="1796"/>
                  <a:pt x="605" y="2396"/>
                </a:cubicBezTo>
                <a:cubicBezTo>
                  <a:pt x="507" y="2914"/>
                  <a:pt x="283" y="3404"/>
                  <a:pt x="255" y="3944"/>
                </a:cubicBezTo>
                <a:cubicBezTo>
                  <a:pt x="225" y="4513"/>
                  <a:pt x="111" y="5057"/>
                  <a:pt x="55" y="5641"/>
                </a:cubicBezTo>
                <a:cubicBezTo>
                  <a:pt x="0" y="6215"/>
                  <a:pt x="375" y="6835"/>
                  <a:pt x="954" y="6740"/>
                </a:cubicBezTo>
                <a:lnTo>
                  <a:pt x="1204" y="6740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88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Βασικά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52000" y="590400"/>
            <a:ext cx="9325800" cy="64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Cottingham &amp; Greenwood: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Παρ. 1.4, Παρ. 4.4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Μονάδες, amu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Παρ. 2.3 και Παράρτημα Ε.1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μέσος χρόνος ζωής και ενεργότητα (επίσης από </a:t>
            </a:r>
            <a:r>
              <a:rPr b="1" lang="en-GB" sz="2400" spc="-1" strike="noStrike">
                <a:latin typeface="Bitstream Vera Sans"/>
              </a:rPr>
              <a:t>Σημειώσεις Πυρηνικής, Κεφ. 4, παρ. 4.1-4.5</a:t>
            </a:r>
            <a:r>
              <a:rPr b="0" lang="en-GB" sz="2400" spc="-1" strike="noStrike">
                <a:latin typeface="Bitstream Vera Sans"/>
              </a:rPr>
              <a:t>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Πάρτημα Α.1-Α.3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Ενεργός διατομή και ρυθμός αντιδράσεων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Χ. Ελευθεριάδης</a:t>
            </a:r>
            <a:r>
              <a:rPr b="1" lang="en-GB" sz="2400" spc="-1" strike="noStrike">
                <a:latin typeface="Bitstream Vera Sans"/>
              </a:rPr>
              <a:t>:</a:t>
            </a:r>
            <a:r>
              <a:rPr b="0" lang="en-GB" sz="2400" spc="-1" strike="noStrike">
                <a:latin typeface="Bitstream Vera Sans"/>
              </a:rPr>
              <a:t> παρ. 1.1, 1.2, 3.3.3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 μαθήματος: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http://skiathos.physics.auth.gr/atlas/Nuclear_Physics/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6400" y="5823000"/>
            <a:ext cx="5857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Shape 2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156600" y="4534200"/>
            <a:ext cx="9829800" cy="83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5" name="Formula 4"/>
              <p:cNvSpPr txBox="1"/>
              <p:nvPr/>
            </p:nvSpPr>
            <p:spPr>
              <a:xfrm>
                <a:off x="675360" y="5208120"/>
                <a:ext cx="2592720" cy="43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pc</m:t>
                            </m:r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+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6" name="Formula 5"/>
              <p:cNvSpPr txBox="1"/>
              <p:nvPr/>
            </p:nvSpPr>
            <p:spPr>
              <a:xfrm>
                <a:off x="639720" y="2832480"/>
                <a:ext cx="6287400" cy="433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γενικά</m:t>
                    </m:r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κινητική</m:t>
                    </m:r>
                    <m:r>
                      <m:t xml:space="preserve">ενέργεια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Κ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r>
                      <m:t xml:space="preserve">: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Κ</m:t>
                    </m:r>
                    <m:r>
                      <m:t xml:space="preserve">+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7" name="Formula 6"/>
              <p:cNvSpPr txBox="1"/>
              <p:nvPr/>
            </p:nvSpPr>
            <p:spPr>
              <a:xfrm>
                <a:off x="565200" y="3556080"/>
                <a:ext cx="7432920" cy="614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,</m:t>
                    </m:r>
                    <m:r>
                      <m:t xml:space="preserve">όπου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</m:t>
                            </m:r>
                            <m:r>
                              <m:t xml:space="preserve">−</m:t>
                            </m:r>
                            <m:sSup>
                              <m:e>
                                <m:r>
                                  <m:t xml:space="preserve">β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και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υ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ταχύτητα</m:t>
                    </m:r>
                    <m:r>
                      <m:t xml:space="preserve">σωματιδίου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8" name="Formula 7"/>
              <p:cNvSpPr txBox="1"/>
              <p:nvPr/>
            </p:nvSpPr>
            <p:spPr>
              <a:xfrm>
                <a:off x="640080" y="4380840"/>
                <a:ext cx="4107960" cy="391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β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ορμή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19" name="TextShape 8"/>
          <p:cNvSpPr txBox="1"/>
          <p:nvPr/>
        </p:nvSpPr>
        <p:spPr>
          <a:xfrm>
            <a:off x="360" y="754560"/>
            <a:ext cx="9829800" cy="45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κινηματική: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6836400" y="1285560"/>
            <a:ext cx="2008440" cy="1953000"/>
          </a:xfrm>
          <a:prstGeom prst="rect">
            <a:avLst/>
          </a:prstGeom>
          <a:ln>
            <a:noFill/>
          </a:ln>
        </p:spPr>
      </p:pic>
      <p:sp>
        <p:nvSpPr>
          <p:cNvPr id="221" name="TextShape 9"/>
          <p:cNvSpPr txBox="1"/>
          <p:nvPr/>
        </p:nvSpPr>
        <p:spPr>
          <a:xfrm>
            <a:off x="37800" y="1712880"/>
            <a:ext cx="14090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ff0000"/>
                </a:solidFill>
                <a:latin typeface="DejaVu Sans"/>
              </a:rPr>
              <a:t>ενέργεια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2" name="TextShape 10"/>
          <p:cNvSpPr txBox="1"/>
          <p:nvPr/>
        </p:nvSpPr>
        <p:spPr>
          <a:xfrm>
            <a:off x="1532520" y="1949760"/>
            <a:ext cx="8787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μάζα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3" name="TextShape 11"/>
          <p:cNvSpPr txBox="1"/>
          <p:nvPr/>
        </p:nvSpPr>
        <p:spPr>
          <a:xfrm>
            <a:off x="2768400" y="2034360"/>
            <a:ext cx="37119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DejaVu Sans"/>
              </a:rPr>
              <a:t>c = ταχύτητα του φωτός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4" name="TextShape 12"/>
          <p:cNvSpPr txBox="1"/>
          <p:nvPr/>
        </p:nvSpPr>
        <p:spPr>
          <a:xfrm>
            <a:off x="1132200" y="1094760"/>
            <a:ext cx="6713640" cy="86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solidFill>
                  <a:srgbClr val="ff0000"/>
                </a:solidFill>
                <a:latin typeface="DejaVu Sans"/>
              </a:rPr>
              <a:t>E</a:t>
            </a:r>
            <a:r>
              <a:rPr b="0" lang="en-US" sz="3200" spc="-1" strike="noStrike">
                <a:solidFill>
                  <a:srgbClr val="3333cc"/>
                </a:solidFill>
                <a:latin typeface="DejaVu Sans"/>
              </a:rPr>
              <a:t> = m</a:t>
            </a:r>
            <a:r>
              <a:rPr b="0" lang="en-US" sz="3200" spc="-1" strike="noStrike">
                <a:solidFill>
                  <a:srgbClr val="000000"/>
                </a:solidFill>
                <a:latin typeface="DejaVu Sans"/>
              </a:rPr>
              <a:t>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DejaVu Sans"/>
              </a:rPr>
              <a:t>2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= η ενέργεια πού έχω επειδή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απλά και μόνο έχω μάζα m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5" name="Line 13"/>
          <p:cNvSpPr/>
          <p:nvPr/>
        </p:nvSpPr>
        <p:spPr>
          <a:xfrm flipV="1">
            <a:off x="975600" y="15861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14"/>
          <p:cNvSpPr/>
          <p:nvPr/>
        </p:nvSpPr>
        <p:spPr>
          <a:xfrm flipV="1">
            <a:off x="1974600" y="16707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Line 15"/>
          <p:cNvSpPr/>
          <p:nvPr/>
        </p:nvSpPr>
        <p:spPr>
          <a:xfrm flipH="1" flipV="1">
            <a:off x="2588400" y="1670760"/>
            <a:ext cx="383400" cy="386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6"/>
          <p:cNvSpPr/>
          <p:nvPr/>
        </p:nvSpPr>
        <p:spPr>
          <a:xfrm>
            <a:off x="7423200" y="828360"/>
            <a:ext cx="2514600" cy="914400"/>
          </a:xfrm>
          <a:prstGeom prst="wedgeRoundRectCallout">
            <a:avLst>
              <a:gd name="adj1" fmla="val -27171"/>
              <a:gd name="adj2" fmla="val 87935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/>
            <a:r>
              <a:rPr b="0" lang="en-GB" sz="1800" spc="-1" strike="noStrike">
                <a:latin typeface="Bitstream Vera Sans"/>
              </a:rPr>
              <a:t>Η μάζα είναι μια μορφή 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9" name="TextShape 17"/>
          <p:cNvSpPr txBox="1"/>
          <p:nvPr/>
        </p:nvSpPr>
        <p:spPr>
          <a:xfrm>
            <a:off x="5209200" y="3934800"/>
            <a:ext cx="5050800" cy="249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Όσον αφορά τις μονάδες: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[E] = MeV, και από τους τύπους βλέπουμε ότι για τις μονάδες της ορμής έχουμε: [pc] = [E]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→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[pc] = MeV →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[p] = MeV/c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* Για τις μονάδες μάζας έχουμε: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[Ε] = [mc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] →   [mc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] = MeV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              →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[m] = MeV/c</a:t>
            </a:r>
            <a:r>
              <a:rPr b="1" lang="en-GB" sz="2000" spc="-1" strike="noStrike" baseline="101000">
                <a:solidFill>
                  <a:srgbClr val="ff0000"/>
                </a:solidFill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0" name="Formula 18"/>
              <p:cNvSpPr txBox="1"/>
              <p:nvPr/>
            </p:nvSpPr>
            <p:spPr>
              <a:xfrm>
                <a:off x="27720" y="5819400"/>
                <a:ext cx="5667840" cy="433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Σημείωση: με c = </m:t>
                    </m:r>
                    <m:r>
                      <m:rPr>
                        <m:lit/>
                        <m:nor/>
                      </m:rPr>
                      <m:t xml:space="preserve">1,</m:t>
                    </m:r>
                    <m:r>
                      <m:rPr>
                        <m:lit/>
                        <m:nor/>
                      </m:rPr>
                      <m:t xml:space="preserve"> γράφουμε</m:t>
                    </m:r>
                    <m:r>
                      <m:t xml:space="preserve">: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=p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+m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,κλπ.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1" name="Formula 19"/>
              <p:cNvSpPr txBox="1"/>
              <p:nvPr/>
            </p:nvSpPr>
            <p:spPr>
              <a:xfrm>
                <a:off x="543960" y="6255720"/>
                <a:ext cx="4123440" cy="75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Χρήσιμα</m:t>
                    </m:r>
                    <m:r>
                      <m:t xml:space="preserve">: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pc</m:t>
                        </m:r>
                      </m:num>
                      <m:den>
                        <m:r>
                          <m:t xml:space="preserve">E</m:t>
                        </m:r>
                      </m:den>
                    </m:f>
                    <m:r>
                      <m:t xml:space="preserve">και</m:t>
                    </m:r>
                    <m:r>
                      <m:t xml:space="preserve">βγ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p</m:t>
                        </m:r>
                      </m:num>
                      <m:den>
                        <m:r>
                          <m:t xml:space="preserve">mc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32" name="Line 20"/>
          <p:cNvSpPr/>
          <p:nvPr/>
        </p:nvSpPr>
        <p:spPr>
          <a:xfrm flipH="1">
            <a:off x="1143000" y="4800600"/>
            <a:ext cx="41148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Line 21"/>
          <p:cNvSpPr/>
          <p:nvPr/>
        </p:nvSpPr>
        <p:spPr>
          <a:xfrm flipH="1">
            <a:off x="2057400" y="4800600"/>
            <a:ext cx="32004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28600" y="244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TextShape 3"/>
          <p:cNvSpPr txBox="1"/>
          <p:nvPr/>
        </p:nvSpPr>
        <p:spPr>
          <a:xfrm>
            <a:off x="180000" y="130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(1)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7" name="Formula 4"/>
              <p:cNvSpPr txBox="1"/>
              <p:nvPr/>
            </p:nvSpPr>
            <p:spPr>
              <a:xfrm>
                <a:off x="169200" y="2325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8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9" name="Formula 6"/>
              <p:cNvSpPr txBox="1"/>
              <p:nvPr/>
            </p:nvSpPr>
            <p:spPr>
              <a:xfrm>
                <a:off x="135720" y="1153080"/>
                <a:ext cx="8881920" cy="42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0" name="TextShape 7"/>
          <p:cNvSpPr txBox="1"/>
          <p:nvPr/>
        </p:nvSpPr>
        <p:spPr>
          <a:xfrm>
            <a:off x="169200" y="1519200"/>
            <a:ext cx="8686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Συνήθως χρησιμοποιούμε το MeV (= 10</a:t>
            </a:r>
            <a:r>
              <a:rPr b="0" lang="en-GB" sz="2200" spc="-1" strike="noStrike" baseline="101000">
                <a:latin typeface="Bitstream Vera Sans"/>
              </a:rPr>
              <a:t>9</a:t>
            </a:r>
            <a:r>
              <a:rPr b="0" lang="en-GB" sz="2200" spc="-1" strike="noStrike">
                <a:latin typeface="Bitstream Vera Sans"/>
              </a:rPr>
              <a:t> eV)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41" name="TextShape 8"/>
          <p:cNvSpPr txBox="1"/>
          <p:nvPr/>
        </p:nvSpPr>
        <p:spPr>
          <a:xfrm>
            <a:off x="131040" y="2069280"/>
            <a:ext cx="6058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01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42" name="Line 9"/>
          <p:cNvSpPr/>
          <p:nvPr/>
        </p:nvSpPr>
        <p:spPr>
          <a:xfrm>
            <a:off x="349200" y="1083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10"/>
          <p:cNvSpPr/>
          <p:nvPr/>
        </p:nvSpPr>
        <p:spPr>
          <a:xfrm>
            <a:off x="349560" y="2019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1"/>
          <p:cNvSpPr/>
          <p:nvPr/>
        </p:nvSpPr>
        <p:spPr>
          <a:xfrm>
            <a:off x="216000" y="246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2"/>
          <p:cNvSpPr/>
          <p:nvPr/>
        </p:nvSpPr>
        <p:spPr>
          <a:xfrm>
            <a:off x="228600" y="577800"/>
            <a:ext cx="1913400" cy="52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TextShape 13"/>
          <p:cNvSpPr txBox="1"/>
          <p:nvPr/>
        </p:nvSpPr>
        <p:spPr>
          <a:xfrm>
            <a:off x="61200" y="4656600"/>
            <a:ext cx="10158480" cy="238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Προσοχή: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 γράφουμε στον τύπο της δύναμης Coulomb και της δυναμικής ενέργειας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παράγοντα </a:t>
            </a:r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01000">
                <a:latin typeface="Bitstream Vera Sans"/>
              </a:rPr>
              <a:t>0</a:t>
            </a:r>
            <a:r>
              <a:rPr b="0" lang="en-GB" sz="1800" spc="-1" strike="noStrike">
                <a:latin typeface="Bitstream Vera Sans"/>
              </a:rPr>
              <a:t> , σημαίνει ότι χρησιμοποιούμε το Διεθνές Σύστημα μονάδων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(S.I = mks) , οπότε το φορτίο “e” είναι σε Coulomb και: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 όμως γράφουμε τον τύπο της δύναμης Coulomb και της αντίστοιχης δυναμικής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ενέργειας έχοντας θέσει  </a:t>
            </a:r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01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</a:t>
            </a:r>
            <a:r>
              <a:rPr b="0" lang="en-GB" sz="1800" spc="-1" strike="noStrike">
                <a:latin typeface="Bitstream Vera Sans"/>
              </a:rPr>
              <a:t>, αυτό σημαίνει ότι χρησιμοποιούμε το σύστημα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μονάδων cgs  , οπότε το φορτίο “e” είναι σε esu και: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7" name="Line 14"/>
          <p:cNvSpPr/>
          <p:nvPr/>
        </p:nvSpPr>
        <p:spPr>
          <a:xfrm>
            <a:off x="349920" y="3027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15"/>
          <p:cNvSpPr txBox="1"/>
          <p:nvPr/>
        </p:nvSpPr>
        <p:spPr>
          <a:xfrm>
            <a:off x="4764600" y="3033000"/>
            <a:ext cx="5279400" cy="123588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Θα χρησιμοποιούμε παντού: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eV για ενέργεια (</a:t>
            </a:r>
            <a:r>
              <a:rPr b="0" lang="en-GB" sz="1800" spc="-1" strike="noStrike">
                <a:latin typeface="Bitstream Vera Sans"/>
              </a:rPr>
              <a:t>ή MeV στην πυρηνική</a:t>
            </a:r>
            <a:r>
              <a:rPr b="1" lang="en-GB" sz="1800" spc="-1" strike="noStrike">
                <a:latin typeface="Bitstream Vera Sans"/>
              </a:rPr>
              <a:t>),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01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σε όλους τους τύπους,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θα βάζουμε: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9" name="Formula 16"/>
              <p:cNvSpPr txBox="1"/>
              <p:nvPr/>
            </p:nvSpPr>
            <p:spPr>
              <a:xfrm>
                <a:off x="172080" y="3058920"/>
                <a:ext cx="4552920" cy="772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0" name="CustomShape 17"/>
          <p:cNvSpPr/>
          <p:nvPr/>
        </p:nvSpPr>
        <p:spPr>
          <a:xfrm>
            <a:off x="6650640" y="391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51" name="Formula 18"/>
              <p:cNvSpPr txBox="1"/>
              <p:nvPr/>
            </p:nvSpPr>
            <p:spPr>
              <a:xfrm>
                <a:off x="6832800" y="39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2" name="TextShape 19"/>
          <p:cNvSpPr txBox="1"/>
          <p:nvPr/>
        </p:nvSpPr>
        <p:spPr>
          <a:xfrm>
            <a:off x="72000" y="3801600"/>
            <a:ext cx="51138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α = η σταθερά λεπής υφής = 1/137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(Ελληνικό άλφα: αδιάστατο μέγεθος → ίδια τιμή σε όλα τα συστήματα μονάδων)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3" name="CustomShape 20"/>
          <p:cNvSpPr/>
          <p:nvPr/>
        </p:nvSpPr>
        <p:spPr>
          <a:xfrm>
            <a:off x="6650640" y="445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54" name="Formula 21"/>
              <p:cNvSpPr txBox="1"/>
              <p:nvPr/>
            </p:nvSpPr>
            <p:spPr>
              <a:xfrm>
                <a:off x="6833160" y="4463280"/>
                <a:ext cx="2320920" cy="319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5" name="Formula 22"/>
              <p:cNvSpPr txBox="1"/>
              <p:nvPr/>
            </p:nvSpPr>
            <p:spPr>
              <a:xfrm>
                <a:off x="6329160" y="66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6" name="Formula 23"/>
              <p:cNvSpPr txBox="1"/>
              <p:nvPr/>
            </p:nvSpPr>
            <p:spPr>
              <a:xfrm>
                <a:off x="6594480" y="5480640"/>
                <a:ext cx="3383280" cy="37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4</m:t>
                    </m:r>
                    <m:r>
                      <m:t xml:space="preserve">π</m:t>
                    </m:r>
                    <m:sSub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7" name="Line 24"/>
          <p:cNvSpPr/>
          <p:nvPr/>
        </p:nvSpPr>
        <p:spPr>
          <a:xfrm flipV="1">
            <a:off x="5029200" y="4343400"/>
            <a:ext cx="457200" cy="4572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25"/>
          <p:cNvSpPr/>
          <p:nvPr/>
        </p:nvSpPr>
        <p:spPr>
          <a:xfrm>
            <a:off x="1600200" y="4800600"/>
            <a:ext cx="3429000" cy="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28600" y="244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(2)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2" name="Formula 4"/>
              <p:cNvSpPr txBox="1"/>
              <p:nvPr/>
            </p:nvSpPr>
            <p:spPr>
              <a:xfrm>
                <a:off x="169200" y="2325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3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4" name="Formula 6"/>
              <p:cNvSpPr txBox="1"/>
              <p:nvPr/>
            </p:nvSpPr>
            <p:spPr>
              <a:xfrm>
                <a:off x="135720" y="1153080"/>
                <a:ext cx="8881920" cy="42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5" name="TextShape 7"/>
          <p:cNvSpPr txBox="1"/>
          <p:nvPr/>
        </p:nvSpPr>
        <p:spPr>
          <a:xfrm>
            <a:off x="169200" y="1519200"/>
            <a:ext cx="8686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Συνήθως χρησιμοποιούμε το MeV (= 10</a:t>
            </a:r>
            <a:r>
              <a:rPr b="0" lang="en-GB" sz="2200" spc="-1" strike="noStrike" baseline="101000">
                <a:latin typeface="Bitstream Vera Sans"/>
              </a:rPr>
              <a:t>9</a:t>
            </a:r>
            <a:r>
              <a:rPr b="0" lang="en-GB" sz="2200" spc="-1" strike="noStrike">
                <a:latin typeface="Bitstream Vera Sans"/>
              </a:rPr>
              <a:t> eV)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66" name="TextShape 8"/>
          <p:cNvSpPr txBox="1"/>
          <p:nvPr/>
        </p:nvSpPr>
        <p:spPr>
          <a:xfrm>
            <a:off x="131040" y="2069280"/>
            <a:ext cx="6058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01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67" name="TextShape 9"/>
          <p:cNvSpPr txBox="1"/>
          <p:nvPr/>
        </p:nvSpPr>
        <p:spPr>
          <a:xfrm>
            <a:off x="144000" y="4229280"/>
            <a:ext cx="9842400" cy="28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latin typeface="Bitstream Vera Sans"/>
              </a:rPr>
              <a:t>Μετράμε: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Μάζα</a:t>
            </a:r>
            <a:r>
              <a:rPr b="0" lang="en-GB" sz="2000" spc="-1" strike="noStrike">
                <a:latin typeface="Bitstream Vera Sans"/>
              </a:rPr>
              <a:t>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 baseline="101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 (αφού Ε =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Ορμή: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>
                <a:latin typeface="Bitstream Vera Sans"/>
              </a:rPr>
              <a:t> (αφού p = mγβc)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Χρόνο</a:t>
            </a:r>
            <a:r>
              <a:rPr b="0" lang="en-GB" sz="2000" spc="-1" strike="noStrike">
                <a:latin typeface="Bitstream Vera Sans"/>
              </a:rPr>
              <a:t> σε: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1/MeV</a:t>
            </a:r>
            <a:r>
              <a:rPr b="0" lang="en-GB" sz="2000" spc="-1" strike="noStrike">
                <a:latin typeface="Bitstream Vera Sans"/>
              </a:rPr>
              <a:t> (αφού η μονάδα δράσης = Ενέργεια * Xρόνος = 1)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r>
              <a:rPr b="0" lang="en-GB" sz="2000" spc="-1" strike="noStrike">
                <a:latin typeface="Bitstream Vera Sans"/>
              </a:rPr>
              <a:t> σε: μονάδες χρόνου =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1/MeV</a:t>
            </a:r>
            <a:r>
              <a:rPr b="0" lang="en-GB" sz="2000" spc="-1" strike="noStrike">
                <a:latin typeface="Bitstream Vera Sans"/>
              </a:rPr>
              <a:t> (αφού η μονάδα ταχύτητας=1)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1 amu</a:t>
            </a:r>
            <a:r>
              <a:rPr b="0" lang="en-GB" sz="2000" spc="-1" strike="noStrike">
                <a:latin typeface="Bitstream Vera Sans"/>
              </a:rPr>
              <a:t> = 1/12 μάζας ουδέτρου ατόμου </a:t>
            </a:r>
            <a:r>
              <a:rPr b="0" lang="en-GB" sz="2000" spc="-1" strike="noStrike" baseline="101000">
                <a:latin typeface="Bitstream Vera Sans"/>
              </a:rPr>
              <a:t>12</a:t>
            </a:r>
            <a:r>
              <a:rPr b="0" lang="en-GB" sz="2000" spc="-1" strike="noStrike">
                <a:latin typeface="Bitstream Vera Sans"/>
              </a:rPr>
              <a:t>C = 931.5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Mάζα ηλεκτρονίου = 0.511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Μάζα πρωτονίου = 938.3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,  Μάζα νετρονίου  = 939.6 MeV/c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8" name="Line 10"/>
          <p:cNvSpPr/>
          <p:nvPr/>
        </p:nvSpPr>
        <p:spPr>
          <a:xfrm>
            <a:off x="349200" y="1083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11"/>
          <p:cNvSpPr/>
          <p:nvPr/>
        </p:nvSpPr>
        <p:spPr>
          <a:xfrm>
            <a:off x="349560" y="2019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12"/>
          <p:cNvSpPr/>
          <p:nvPr/>
        </p:nvSpPr>
        <p:spPr>
          <a:xfrm>
            <a:off x="349920" y="3027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13"/>
          <p:cNvSpPr/>
          <p:nvPr/>
        </p:nvSpPr>
        <p:spPr>
          <a:xfrm>
            <a:off x="350280" y="4251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14"/>
          <p:cNvSpPr txBox="1"/>
          <p:nvPr/>
        </p:nvSpPr>
        <p:spPr>
          <a:xfrm>
            <a:off x="4764600" y="3033000"/>
            <a:ext cx="5279400" cy="123588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Θα χρησιμοποιούμε παντού: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eV για ενέργεια (</a:t>
            </a:r>
            <a:r>
              <a:rPr b="0" lang="en-GB" sz="1800" spc="-1" strike="noStrike">
                <a:latin typeface="Bitstream Vera Sans"/>
              </a:rPr>
              <a:t>ή MeV στην πυρηνική</a:t>
            </a:r>
            <a:r>
              <a:rPr b="1" lang="en-GB" sz="1800" spc="-1" strike="noStrike">
                <a:latin typeface="Bitstream Vera Sans"/>
              </a:rPr>
              <a:t>),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01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σε όλους τους τύπους,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θα βάζουμε: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3" name="Formula 15"/>
              <p:cNvSpPr txBox="1"/>
              <p:nvPr/>
            </p:nvSpPr>
            <p:spPr>
              <a:xfrm>
                <a:off x="172080" y="3058920"/>
                <a:ext cx="4552920" cy="772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74" name="CustomShape 16"/>
          <p:cNvSpPr/>
          <p:nvPr/>
        </p:nvSpPr>
        <p:spPr>
          <a:xfrm>
            <a:off x="6650640" y="391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5" name="Formula 17"/>
              <p:cNvSpPr txBox="1"/>
              <p:nvPr/>
            </p:nvSpPr>
            <p:spPr>
              <a:xfrm>
                <a:off x="6832800" y="39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76" name="TextShape 18"/>
          <p:cNvSpPr txBox="1"/>
          <p:nvPr/>
        </p:nvSpPr>
        <p:spPr>
          <a:xfrm>
            <a:off x="178200" y="3765600"/>
            <a:ext cx="4406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 = η σταθερά λεπής υφής = 1/137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7" name="CustomShape 19"/>
          <p:cNvSpPr/>
          <p:nvPr/>
        </p:nvSpPr>
        <p:spPr>
          <a:xfrm>
            <a:off x="6650640" y="4386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8" name="Formula 20"/>
              <p:cNvSpPr txBox="1"/>
              <p:nvPr/>
            </p:nvSpPr>
            <p:spPr>
              <a:xfrm>
                <a:off x="6833160" y="4391280"/>
                <a:ext cx="2320920" cy="319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79" name="CustomShape 21"/>
          <p:cNvSpPr/>
          <p:nvPr/>
        </p:nvSpPr>
        <p:spPr>
          <a:xfrm>
            <a:off x="216000" y="246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2"/>
          <p:cNvSpPr/>
          <p:nvPr/>
        </p:nvSpPr>
        <p:spPr>
          <a:xfrm>
            <a:off x="228600" y="577800"/>
            <a:ext cx="1913400" cy="52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28600" y="1110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– Παραδείγματα (1)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4" name="Formula 4"/>
              <p:cNvSpPr txBox="1"/>
              <p:nvPr/>
            </p:nvSpPr>
            <p:spPr>
              <a:xfrm>
                <a:off x="169200" y="993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85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6" name="CustomShape 6"/>
          <p:cNvSpPr/>
          <p:nvPr/>
        </p:nvSpPr>
        <p:spPr>
          <a:xfrm>
            <a:off x="216000" y="1134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7"/>
          <p:cNvSpPr/>
          <p:nvPr/>
        </p:nvSpPr>
        <p:spPr>
          <a:xfrm>
            <a:off x="228600" y="613800"/>
            <a:ext cx="1913400" cy="414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TextShape 8"/>
          <p:cNvSpPr txBox="1"/>
          <p:nvPr/>
        </p:nvSpPr>
        <p:spPr>
          <a:xfrm>
            <a:off x="28440" y="1287000"/>
            <a:ext cx="9970920" cy="227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1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(άσκηση 6 “περίθαλση ηλεκτρονίων”, εργαστήριο Ατομικής)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Ας υποθέσουμε ότι υπολογίζουμε το μήκος κύματος λ που έχει  ένα ηλεκτρόνιο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(με φορτίο = e) που επιταχύνεται σε διαφορά δυναμικού ΔV = b Volts  = b V, και ότι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ηλεκτρόνιο δεν είναι σχετικιστικό, οπότε η κινητική του ενέργεια είναι p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/ 2m 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 m είναι η μαζα του ηλεκτρονίου, οπότε m = 511 keV / c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= 0.511 MeV/c</a:t>
            </a:r>
            <a:r>
              <a:rPr b="0" lang="en-GB" sz="2172" spc="-1" strike="noStrike" baseline="101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Έχουμε λοιπόν για το μήκος κύματoς του ηλεκτρονίου, λ: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9" name="Formula 9"/>
              <p:cNvSpPr txBox="1"/>
              <p:nvPr/>
            </p:nvSpPr>
            <p:spPr>
              <a:xfrm>
                <a:off x="207720" y="61308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90" name="Formula 10"/>
              <p:cNvSpPr txBox="1"/>
              <p:nvPr/>
            </p:nvSpPr>
            <p:spPr>
              <a:xfrm>
                <a:off x="118800" y="3308400"/>
                <a:ext cx="35388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f>
                      <m:num>
                        <m:sSup>
                          <m:e>
                            <m:r>
                              <m:t xml:space="preserve">p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r>
                      <m:t xml:space="preserve">=</m:t>
                    </m:r>
                    <m:r>
                      <m:t xml:space="preserve">q</m:t>
                    </m:r>
                    <m:r>
                      <m:t xml:space="preserve">∗</m:t>
                    </m:r>
                    <m:r>
                      <m:t xml:space="preserve">ΔV</m:t>
                    </m:r>
                    <m:r>
                      <m:t xml:space="preserve">=</m:t>
                    </m:r>
                    <m:r>
                      <m:t xml:space="preserve">e</m:t>
                    </m:r>
                    <m:r>
                      <m:t xml:space="preserve">ΔV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91" name="Formula 11"/>
              <p:cNvSpPr txBox="1"/>
              <p:nvPr/>
            </p:nvSpPr>
            <p:spPr>
              <a:xfrm>
                <a:off x="4415400" y="3248640"/>
                <a:ext cx="46908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92" name="Line 12"/>
          <p:cNvSpPr/>
          <p:nvPr/>
        </p:nvSpPr>
        <p:spPr>
          <a:xfrm>
            <a:off x="3765600" y="3612600"/>
            <a:ext cx="4572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Line 13"/>
          <p:cNvSpPr/>
          <p:nvPr/>
        </p:nvSpPr>
        <p:spPr>
          <a:xfrm>
            <a:off x="9264600" y="3612600"/>
            <a:ext cx="4572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TextShape 14"/>
          <p:cNvSpPr txBox="1"/>
          <p:nvPr/>
        </p:nvSpPr>
        <p:spPr>
          <a:xfrm>
            <a:off x="79200" y="6714000"/>
            <a:ext cx="9187560" cy="4222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90000" rIns="90000" tIns="45000" bIns="45000"/>
          <a:p>
            <a:r>
              <a:rPr b="0" lang="en-GB" sz="2200" spc="-1" strike="noStrike">
                <a:latin typeface="Bitstream Vera Sans"/>
              </a:rPr>
              <a:t>Έτσι έχουμε το μήκος κύματος λ σε μέτρα, αφού 1 fm = 10</a:t>
            </a:r>
            <a:r>
              <a:rPr b="0" lang="en-GB" sz="2655" spc="-1" strike="noStrike" baseline="101000">
                <a:latin typeface="Bitstream Vera Sans"/>
              </a:rPr>
              <a:t>-15</a:t>
            </a:r>
            <a:r>
              <a:rPr b="0" lang="en-GB" sz="2200" spc="-1" strike="noStrike">
                <a:latin typeface="Bitstream Vera Sans"/>
              </a:rPr>
              <a:t> m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95" name="Line 15"/>
          <p:cNvSpPr/>
          <p:nvPr/>
        </p:nvSpPr>
        <p:spPr>
          <a:xfrm>
            <a:off x="183600" y="53046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Line 16"/>
          <p:cNvSpPr/>
          <p:nvPr/>
        </p:nvSpPr>
        <p:spPr>
          <a:xfrm>
            <a:off x="9216000" y="4743000"/>
            <a:ext cx="228600" cy="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Freeform 17"/>
          <p:cNvSpPr/>
          <p:nvPr/>
        </p:nvSpPr>
        <p:spPr>
          <a:xfrm>
            <a:off x="6469920" y="4743000"/>
            <a:ext cx="2929680" cy="333720"/>
          </a:xfrm>
          <a:custGeom>
            <a:avLst/>
            <a:gdLst/>
            <a:ahLst/>
            <a:rect l="0" t="0" r="r" b="b"/>
            <a:pathLst>
              <a:path w="8138" h="927">
                <a:moveTo>
                  <a:pt x="8137" y="250"/>
                </a:moveTo>
                <a:cubicBezTo>
                  <a:pt x="7621" y="351"/>
                  <a:pt x="7111" y="488"/>
                  <a:pt x="6590" y="549"/>
                </a:cubicBezTo>
                <a:cubicBezTo>
                  <a:pt x="6059" y="612"/>
                  <a:pt x="5520" y="619"/>
                  <a:pt x="4992" y="699"/>
                </a:cubicBezTo>
                <a:cubicBezTo>
                  <a:pt x="4475" y="778"/>
                  <a:pt x="3958" y="702"/>
                  <a:pt x="3445" y="799"/>
                </a:cubicBezTo>
                <a:cubicBezTo>
                  <a:pt x="2918" y="899"/>
                  <a:pt x="2373" y="926"/>
                  <a:pt x="1847" y="849"/>
                </a:cubicBezTo>
                <a:cubicBezTo>
                  <a:pt x="1315" y="771"/>
                  <a:pt x="810" y="567"/>
                  <a:pt x="300" y="400"/>
                </a:cubicBezTo>
                <a:lnTo>
                  <a:pt x="0" y="0"/>
                </a:lnTo>
              </a:path>
            </a:pathLst>
          </a:custGeom>
          <a:ln w="183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98" name="Freeform 18"/>
          <p:cNvSpPr/>
          <p:nvPr/>
        </p:nvSpPr>
        <p:spPr>
          <a:xfrm>
            <a:off x="6966000" y="4711680"/>
            <a:ext cx="2438640" cy="333720"/>
          </a:xfrm>
          <a:custGeom>
            <a:avLst/>
            <a:gdLst/>
            <a:ahLst/>
            <a:rect l="0" t="0" r="r" b="b"/>
            <a:pathLst>
              <a:path w="6774" h="927">
                <a:moveTo>
                  <a:pt x="6773" y="250"/>
                </a:moveTo>
                <a:cubicBezTo>
                  <a:pt x="6344" y="351"/>
                  <a:pt x="5919" y="488"/>
                  <a:pt x="5485" y="549"/>
                </a:cubicBezTo>
                <a:cubicBezTo>
                  <a:pt x="5043" y="611"/>
                  <a:pt x="4595" y="619"/>
                  <a:pt x="4155" y="699"/>
                </a:cubicBezTo>
                <a:cubicBezTo>
                  <a:pt x="3725" y="778"/>
                  <a:pt x="3295" y="701"/>
                  <a:pt x="2867" y="799"/>
                </a:cubicBezTo>
                <a:cubicBezTo>
                  <a:pt x="2429" y="899"/>
                  <a:pt x="1975" y="926"/>
                  <a:pt x="1537" y="849"/>
                </a:cubicBezTo>
                <a:cubicBezTo>
                  <a:pt x="1095" y="771"/>
                  <a:pt x="674" y="567"/>
                  <a:pt x="250" y="400"/>
                </a:cubicBezTo>
                <a:lnTo>
                  <a:pt x="0" y="0"/>
                </a:lnTo>
              </a:path>
            </a:pathLst>
          </a:custGeom>
          <a:ln w="183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99" name="TextShape 19"/>
          <p:cNvSpPr txBox="1"/>
          <p:nvPr/>
        </p:nvSpPr>
        <p:spPr>
          <a:xfrm>
            <a:off x="151560" y="5706360"/>
            <a:ext cx="7980480" cy="899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Σημείωση:</a:t>
            </a:r>
            <a:r>
              <a:rPr b="0" lang="en-GB" sz="1800" spc="-1" strike="noStrike">
                <a:latin typeface="Bitstream Vera Sans"/>
              </a:rPr>
              <a:t> Για να δηλώσουμε ότι το b είναι ο καθαρός αριθμός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που δηλώνει  πόσα Volts είναι η διαφορά δυναμικού, ΔV, γράφουμε: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(πχ. αν ΔV=1 kV → ΔV = 10</a:t>
            </a:r>
            <a:r>
              <a:rPr b="0" lang="en-GB" sz="2172" spc="-1" strike="noStrike" baseline="101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Volts → στον τύπο βάζουμε b = 10</a:t>
            </a:r>
            <a:r>
              <a:rPr b="0" lang="en-GB" sz="2172" spc="-1" strike="noStrike" baseline="101000">
                <a:latin typeface="Bitstream Vera Sans"/>
              </a:rPr>
              <a:t>3 </a:t>
            </a:r>
            <a:r>
              <a:rPr b="0" lang="en-GB" sz="1800" spc="-1" strike="noStrike">
                <a:latin typeface="Bitstream Vera Sans"/>
              </a:rPr>
              <a:t> 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0" name="CustomShape 20"/>
          <p:cNvSpPr/>
          <p:nvPr/>
        </p:nvSpPr>
        <p:spPr>
          <a:xfrm>
            <a:off x="8001000" y="5486400"/>
            <a:ext cx="2057400" cy="11430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01" name="Formula 21"/>
              <p:cNvSpPr txBox="1"/>
              <p:nvPr/>
            </p:nvSpPr>
            <p:spPr>
              <a:xfrm>
                <a:off x="162720" y="4039200"/>
                <a:ext cx="9729360" cy="658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ΜeV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MeV</m:t>
                            </m:r>
                            <m:r>
                              <m:t xml:space="preserve">∗</m:t>
                            </m:r>
                            <m:r>
                              <m:t xml:space="preserve">e</m:t>
                            </m:r>
                            <m:r>
                              <m:t xml:space="preserve">∗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  <m:r>
                              <m:t xml:space="preserve">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02" name="Formula 22"/>
              <p:cNvSpPr txBox="1"/>
              <p:nvPr/>
            </p:nvSpPr>
            <p:spPr>
              <a:xfrm>
                <a:off x="636120" y="5004000"/>
                <a:ext cx="799200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1.225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b</m:t>
                            </m:r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το</m:t>
                    </m:r>
                    <m:r>
                      <m:t xml:space="preserve">b</m:t>
                    </m:r>
                    <m:r>
                      <m:t xml:space="preserve">είναι</m:t>
                    </m:r>
                    <m:r>
                      <m:t xml:space="preserve">καθαρός</m:t>
                    </m:r>
                    <m:r>
                      <m:t xml:space="preserve">αριθμός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03" name="Formula 23"/>
              <p:cNvSpPr txBox="1"/>
              <p:nvPr/>
            </p:nvSpPr>
            <p:spPr>
              <a:xfrm>
                <a:off x="8056080" y="5735880"/>
                <a:ext cx="194760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1.225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b</m:t>
                            </m:r>
                            <m:d>
                              <m:dPr>
                                <m:begChr m:val="["/>
                                <m:endChr m:val="]"/>
                              </m:dPr>
                              <m:e>
                                <m:r>
                                  <m:t xml:space="preserve">Volts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504000" y="67680"/>
            <a:ext cx="9071640" cy="1008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3600" spc="-1" strike="noStrike">
                <a:latin typeface="Bitstream Vera Sans"/>
              </a:rPr>
              <a:t>Παρατήρηση: </a:t>
            </a:r>
            <a:r>
              <a:rPr b="0" lang="en-GB" sz="3200" spc="-1" strike="noStrike">
                <a:latin typeface="Bitstream Vera Sans"/>
              </a:rPr>
              <a:t>πότε είναι καλή προσέγγιση η χρήση κλασσικών εκφράσεων;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44600" y="1227600"/>
            <a:ext cx="9529200" cy="582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Ερώτηση:</a:t>
            </a:r>
            <a:r>
              <a:rPr b="0" lang="en-GB" sz="2200" spc="-1" strike="noStrike">
                <a:latin typeface="Bitstream Vera Sans"/>
              </a:rPr>
              <a:t> Πότε είναι καλή προσέγγιση η χρήση του κλασσικού τύπου p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/2m για την κινητική ενέργεια;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Απάντηση:</a:t>
            </a:r>
            <a:r>
              <a:rPr b="0" lang="en-GB" sz="2200" spc="-1" strike="noStrike">
                <a:latin typeface="Bitstream Vera Sans"/>
              </a:rPr>
              <a:t> Όταν το γ είναι σε καλή προσέγγιση ίσο με 1.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Αλλά: γ  = Ε /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Ξέρω και ότι: Ε =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+ Κινητική_Ενέργεια,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Αν γνωρίζω ότι η Κινητική Ενέργεια είναι μικρή σε σχέση με “τη μάζα”, (δηλ, σε σχέση με τον όρο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),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τότε Ε =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+ Κινητική_Ενέργεια → Ε ~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οπότε,  γ = Ε /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 ~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/ mc</a:t>
            </a:r>
            <a:r>
              <a:rPr b="0" lang="en-GB" sz="2200" spc="-1" strike="noStrike" baseline="101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 → γ ~ 1.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000" spc="-1" strike="noStrike">
                <a:latin typeface="Bitstream Vera Sans"/>
              </a:rPr>
              <a:t> Aν στην προηγούμενη άσκηση, Kινητική ενέργεια = 1000 eV = 1keV,  αυτή είναι μικρή σε σχέση με το 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= 511 keV του ηλεκτρονίου, γιατί Ε = 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+ Κινητική_Ενέργεια → Ε= 512 keV → Ε ~ 511 keV =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.  Έτσι, γ = Ε / mc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 = 521/511 = 1.002 ~ 1 → οπότε ΟΚ ο κλασσικός τύπος p</a:t>
            </a:r>
            <a:r>
              <a:rPr b="0" lang="en-GB" sz="2000" spc="-1" strike="noStrike" baseline="101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/2m για την κινητική ενέργεια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300600" y="2550600"/>
            <a:ext cx="9601200" cy="27432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228600" y="118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/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– Παραδείγματα (2)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0" name="Formula 4"/>
              <p:cNvSpPr txBox="1"/>
              <p:nvPr/>
            </p:nvSpPr>
            <p:spPr>
              <a:xfrm>
                <a:off x="169200" y="1101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1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12" name="CustomShape 6"/>
          <p:cNvSpPr/>
          <p:nvPr/>
        </p:nvSpPr>
        <p:spPr>
          <a:xfrm>
            <a:off x="216000" y="120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7"/>
          <p:cNvSpPr/>
          <p:nvPr/>
        </p:nvSpPr>
        <p:spPr>
          <a:xfrm>
            <a:off x="228600" y="613800"/>
            <a:ext cx="1913400" cy="414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TextShape 8"/>
          <p:cNvSpPr txBox="1"/>
          <p:nvPr/>
        </p:nvSpPr>
        <p:spPr>
          <a:xfrm>
            <a:off x="28440" y="1683000"/>
            <a:ext cx="10078920" cy="534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Αν σε όλους τους υπολογισμούς βάζουμε ενέργειες σε MeV,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και  επίσης βάζουμε hbar =1 και c=1,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τότε ό,τι και να βρούμε (μήκος, χρόνος, ορμή, κλπ.) θα είναι σε MeV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2: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Ας υποθέσουμε ότι υπολογίσαμε κάποιο μήκος κύματος λ , και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έχοντας βάλει hbar=c=1 στους τύπους, βρήκαμε </a:t>
            </a:r>
            <a:r>
              <a:rPr b="0" lang="en-GB" sz="1800" spc="-1" strike="noStrike">
                <a:latin typeface="Bitstream Vera Sans"/>
              </a:rPr>
              <a:t>λ = 3*10</a:t>
            </a:r>
            <a:r>
              <a:rPr b="0" lang="en-GB" sz="2172" spc="-1" strike="noStrike" baseline="101000">
                <a:latin typeface="Bitstream Vera Sans"/>
              </a:rPr>
              <a:t>6</a:t>
            </a:r>
            <a:r>
              <a:rPr b="0" lang="en-GB" sz="1800" spc="-1" strike="noStrike">
                <a:latin typeface="Bitstream Vera Sans"/>
              </a:rPr>
              <a:t> / ΜeV →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λ = 3*10</a:t>
            </a:r>
            <a:r>
              <a:rPr b="0" lang="en-GB" sz="2172" spc="-1" strike="noStrike" baseline="101000">
                <a:solidFill>
                  <a:srgbClr val="ff0000"/>
                </a:solidFill>
                <a:latin typeface="Bitstream Vera Sans"/>
              </a:rPr>
              <a:t>6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MeV</a:t>
            </a:r>
            <a:r>
              <a:rPr b="0" lang="en-GB" sz="2172" spc="-1" strike="noStrike" baseline="101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θέλουμε να δώσουμε το λ σε μέτρα που είναι και οι μονάδες μηκους στο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Διεθνές Σύστημα (S.I) μονάδων.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* Γνωρίζοντας ότι hbar * c = 197 MeV * fm, και ότι έχουμε βάλει τόση ώρα παντού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hbar=1 kai c=1, οπότε και hbar*c = 1, έχουμε ουσιαστικά χρησιμοποιήσει τη σχέση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197 MeV * fm = 1, οπότε 197 ΜeV = 1 fm</a:t>
            </a:r>
            <a:r>
              <a:rPr b="0" lang="en-GB" sz="2172" spc="-1" strike="noStrike" baseline="101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, και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1 MeV</a:t>
            </a:r>
            <a:r>
              <a:rPr b="0" lang="en-GB" sz="2172" spc="-1" strike="noStrike" baseline="101000">
                <a:solidFill>
                  <a:srgbClr val="0000ff"/>
                </a:solidFill>
                <a:latin typeface="Bitstream Vera Sans"/>
              </a:rPr>
              <a:t>-1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= 197 fm</a:t>
            </a:r>
            <a:r>
              <a:rPr b="0" lang="en-GB" sz="1800" spc="-1" strike="noStrike">
                <a:latin typeface="Bitstream Vera Sans"/>
              </a:rPr>
              <a:t> , οπότε: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λ =</a:t>
            </a:r>
            <a:r>
              <a:rPr b="0" lang="en-GB" sz="1800" spc="-1" strike="noStrike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*10</a:t>
            </a:r>
            <a:r>
              <a:rPr b="0" lang="en-GB" sz="2172" spc="-1" strike="noStrike" baseline="101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01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3*10</a:t>
            </a:r>
            <a:r>
              <a:rPr b="0" lang="en-GB" sz="2172" spc="-1" strike="noStrike" baseline="101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* 197 fm = 591 * 10</a:t>
            </a:r>
            <a:r>
              <a:rPr b="0" lang="en-GB" sz="2172" spc="-1" strike="noStrike" baseline="101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* 10</a:t>
            </a:r>
            <a:r>
              <a:rPr b="0" lang="en-GB" sz="2172" spc="-1" strike="noStrike" baseline="101000">
                <a:latin typeface="Bitstream Vera Sans"/>
              </a:rPr>
              <a:t>-15 </a:t>
            </a:r>
            <a:r>
              <a:rPr b="0" lang="en-GB" sz="1800" spc="-1" strike="noStrike">
                <a:latin typeface="Bitstream Vera Sans"/>
              </a:rPr>
              <a:t>m = 591 * 10</a:t>
            </a:r>
            <a:r>
              <a:rPr b="0" lang="en-GB" sz="2172" spc="-1" strike="noStrike" baseline="101000">
                <a:latin typeface="Bitstream Vera Sans"/>
              </a:rPr>
              <a:t>-9 </a:t>
            </a:r>
            <a:r>
              <a:rPr b="0" lang="en-GB" sz="1800" spc="-1" strike="noStrike">
                <a:latin typeface="Bitstream Vera Sans"/>
              </a:rPr>
              <a:t>m →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λ = 591 nm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3: </a:t>
            </a:r>
            <a:r>
              <a:rPr b="0" lang="en-GB" sz="1800" spc="-1" strike="noStrike">
                <a:latin typeface="Bitstream Vera Sans"/>
              </a:rPr>
              <a:t>Aν είχαμε υπολογίσει κάποιoν χρόνο 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 = 1 MeV</a:t>
            </a:r>
            <a:r>
              <a:rPr b="0" lang="en-GB" sz="2172" spc="-1" strike="noStrike" baseline="101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και θέλαμε να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δώσουμε σε seconds, τότε: επειδή ξέρουμε ότι c= 3*10</a:t>
            </a:r>
            <a:r>
              <a:rPr b="0" lang="en-GB" sz="2172" spc="-1" strike="noStrike" baseline="101000">
                <a:latin typeface="Bitstream Vera Sans"/>
              </a:rPr>
              <a:t>8 </a:t>
            </a:r>
            <a:r>
              <a:rPr b="0" lang="en-GB" sz="1800" spc="-1" strike="noStrike">
                <a:latin typeface="Bitstream Vera Sans"/>
              </a:rPr>
              <a:t>m/s , και έχουμε βάλει c=1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 </a:t>
            </a:r>
            <a:r>
              <a:rPr b="0" lang="en-GB" sz="1800" spc="-1" strike="noStrike">
                <a:latin typeface="Bitstream Vera Sans"/>
              </a:rPr>
              <a:t>3*10</a:t>
            </a:r>
            <a:r>
              <a:rPr b="0" lang="en-GB" sz="2172" spc="-1" strike="noStrike" baseline="101000">
                <a:latin typeface="Bitstream Vera Sans"/>
              </a:rPr>
              <a:t>8 </a:t>
            </a:r>
            <a:r>
              <a:rPr b="0" lang="en-GB" sz="1800" spc="-1" strike="noStrike">
                <a:latin typeface="Bitstream Vera Sans"/>
              </a:rPr>
              <a:t>m/s = 1 →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1 m = (1/3) * 10</a:t>
            </a:r>
            <a:r>
              <a:rPr b="0" lang="en-GB" sz="2172" spc="-1" strike="noStrike" baseline="101000">
                <a:solidFill>
                  <a:srgbClr val="0000ff"/>
                </a:solidFill>
                <a:latin typeface="Bitstream Vera Sans"/>
              </a:rPr>
              <a:t>-8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Οπότε, ξέροντας από το hbar*c=1 ότι:  1 MeV</a:t>
            </a:r>
            <a:r>
              <a:rPr b="0" lang="en-GB" sz="2172" spc="-1" strike="noStrike" baseline="101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197 fm = 197 * 10</a:t>
            </a:r>
            <a:r>
              <a:rPr b="0" lang="en-GB" sz="2172" spc="-1" strike="noStrike" baseline="101000">
                <a:latin typeface="Bitstream Vera Sans"/>
              </a:rPr>
              <a:t>-15 </a:t>
            </a:r>
            <a:r>
              <a:rPr b="0" lang="en-GB" sz="1800" spc="-1" strike="noStrike">
                <a:latin typeface="Bitstream Vera Sans"/>
              </a:rPr>
              <a:t>m 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έχουμε επίσης ότι: 1 MeV</a:t>
            </a:r>
            <a:r>
              <a:rPr b="0" lang="en-GB" sz="2172" spc="-1" strike="noStrike" baseline="101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197 * 10</a:t>
            </a:r>
            <a:r>
              <a:rPr b="0" lang="en-GB" sz="2172" spc="-1" strike="noStrike" baseline="101000">
                <a:latin typeface="Bitstream Vera Sans"/>
              </a:rPr>
              <a:t>-15 </a:t>
            </a:r>
            <a:r>
              <a:rPr b="0" lang="en-GB" sz="1800" spc="-1" strike="noStrike">
                <a:latin typeface="Bitstream Vera Sans"/>
              </a:rPr>
              <a:t>*(1/3) * 10</a:t>
            </a:r>
            <a:r>
              <a:rPr b="0" lang="en-GB" sz="2172" spc="-1" strike="noStrike" baseline="101000">
                <a:latin typeface="Bitstream Vera Sans"/>
              </a:rPr>
              <a:t>-8 </a:t>
            </a:r>
            <a:r>
              <a:rPr b="0" lang="en-GB" sz="1800" spc="-1" strike="noStrike">
                <a:latin typeface="Bitstream Vera Sans"/>
              </a:rPr>
              <a:t>s = 65.7 * 10</a:t>
            </a:r>
            <a:r>
              <a:rPr b="0" lang="en-GB" sz="2172" spc="-1" strike="noStrike" baseline="101000">
                <a:latin typeface="Bitstream Vera Sans"/>
              </a:rPr>
              <a:t>-23 </a:t>
            </a:r>
            <a:r>
              <a:rPr b="0" lang="en-GB" sz="1800" spc="-1" strike="noStrike">
                <a:latin typeface="Bitstream Vera Sans"/>
              </a:rPr>
              <a:t>s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** οπότε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 =  1 MeV</a:t>
            </a:r>
            <a:r>
              <a:rPr b="1" lang="en-GB" sz="2172" spc="-1" strike="noStrike" baseline="101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→ τ = 65.7 * 10</a:t>
            </a:r>
            <a:r>
              <a:rPr b="1" lang="en-GB" sz="2172" spc="-1" strike="noStrike" baseline="101000">
                <a:solidFill>
                  <a:srgbClr val="ff0000"/>
                </a:solidFill>
                <a:latin typeface="Bitstream Vera Sans"/>
              </a:rPr>
              <a:t>-23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5" name="Formula 9"/>
              <p:cNvSpPr txBox="1"/>
              <p:nvPr/>
            </p:nvSpPr>
            <p:spPr>
              <a:xfrm>
                <a:off x="207720" y="61308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11995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2019-10-07T23:56:05Z</dcterms:modified>
  <cp:revision>861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