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_rels/presentation.xml.rels" ContentType="application/vnd.openxmlformats-package.relationships+xml"/>
  <Override PartName="/ppt/media/image6.png" ContentType="image/png"/>
  <Override PartName="/ppt/media/image5.png" ContentType="image/png"/>
  <Override PartName="/ppt/media/image4.png" ContentType="image/png"/>
  <Override PartName="/ppt/media/image3.png" ContentType="image/png"/>
  <Override PartName="/ppt/media/image1.png" ContentType="image/png"/>
  <Override PartName="/ppt/media/image2.png" ContentType="image/png"/>
  <Override PartName="/ppt/media/image7.png" ContentType="image/png"/>
  <Override PartName="/ppt/media/image8.png" ContentType="image/png"/>
  <Override PartName="/ppt/media/image9.png" ContentType="image/png"/>
  <Override PartName="/ppt/media/image19.png" ContentType="image/png"/>
  <Override PartName="/ppt/media/image18.png" ContentType="image/png"/>
  <Override PartName="/ppt/media/image17.png" ContentType="image/png"/>
  <Override PartName="/ppt/media/image15.png" ContentType="image/png"/>
  <Override PartName="/ppt/media/image16.png" ContentType="image/png"/>
  <Override PartName="/ppt/media/image10.png" ContentType="image/png"/>
  <Override PartName="/ppt/media/image11.png" ContentType="image/png"/>
  <Override PartName="/ppt/media/image12.png" ContentType="image/png"/>
  <Override PartName="/ppt/media/image13.png" ContentType="image/png"/>
  <Override PartName="/ppt/media/image14.png" ContentType="image/png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presentation.xml" ContentType="application/vnd.openxmlformats-officedocument.presentationml.presentation.main+xml"/>
  <Override PartName="/ppt/theme/theme2.xml" ContentType="application/vnd.openxmlformats-officedocument.theme+xml"/>
  <Override PartName="/ppt/theme/theme1.xml" ContentType="application/vnd.openxmlformats-officedocument.theme+xml"/>
  <Override PartName="/ppt/slideLayouts/_rels/slideLayout24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6.xml.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s/_rels/slide24.xml.rels" ContentType="application/vnd.openxmlformats-package.relationships+xml"/>
  <Override PartName="/ppt/slides/_rels/slide23.xml.rels" ContentType="application/vnd.openxmlformats-package.relationships+xml"/>
  <Override PartName="/ppt/slides/_rels/slide22.xml.rels" ContentType="application/vnd.openxmlformats-package.relationships+xml"/>
  <Override PartName="/ppt/slides/_rels/slide21.xml.rels" ContentType="application/vnd.openxmlformats-package.relationships+xml"/>
  <Override PartName="/ppt/slides/_rels/slide20.xml.rels" ContentType="application/vnd.openxmlformats-package.relationships+xml"/>
  <Override PartName="/ppt/slides/_rels/slide19.xml.rels" ContentType="application/vnd.openxmlformats-package.relationships+xml"/>
  <Override PartName="/ppt/slides/_rels/slide18.xml.rels" ContentType="application/vnd.openxmlformats-package.relationships+xml"/>
  <Override PartName="/ppt/slides/_rels/slide1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1.xml.rels" ContentType="application/vnd.openxmlformats-package.relationships+xml"/>
  <Override PartName="/ppt/slides/_rels/slide9.xml.rels" ContentType="application/vnd.openxmlformats-package.relationships+xml"/>
  <Override PartName="/ppt/slides/_rels/slide2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6.xml.rels" ContentType="application/vnd.openxmlformats-package.relationships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24.xml" ContentType="application/vnd.openxmlformats-officedocument.presentationml.slide+xml"/>
  <Override PartName="/ppt/slides/slide23.xml" ContentType="application/vnd.openxmlformats-officedocument.presentationml.slide+xml"/>
  <Override PartName="/ppt/slides/slide22.xml" ContentType="application/vnd.openxmlformats-officedocument.presentationml.slide+xml"/>
  <Override PartName="/ppt/slides/slide21.xml" ContentType="application/vnd.openxmlformats-officedocument.presentationml.slide+xml"/>
  <Override PartName="/ppt/slides/slide20.xml" ContentType="application/vnd.openxmlformats-officedocument.presentationml.slide+xml"/>
  <Override PartName="/ppt/slides/slide19.xml" ContentType="application/vnd.openxmlformats-officedocument.presentationml.slide+xml"/>
  <Override PartName="/ppt/slides/slide18.xml" ContentType="application/vnd.openxmlformats-officedocument.presentationml.slide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</p:sldIdLst>
  <p:sldSz cx="9144000" cy="6858000"/>
  <p:notesSz cx="6858000" cy="9712325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slide" Target="slides/slide22.xml"/><Relationship Id="rId26" Type="http://schemas.openxmlformats.org/officeDocument/2006/relationships/slide" Target="slides/slide23.xml"/><Relationship Id="rId27" Type="http://schemas.openxmlformats.org/officeDocument/2006/relationships/slide" Target="slides/slide24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0" y="-27360"/>
            <a:ext cx="9136080" cy="1135440"/>
          </a:xfrm>
          <a:prstGeom prst="rect">
            <a:avLst/>
          </a:prstGeom>
        </p:spPr>
        <p:txBody>
          <a:bodyPr lIns="90000" rIns="90000" tIns="46800" bIns="46800" anchor="ctr"/>
          <a:p>
            <a:pPr algn="ctr"/>
            <a:endParaRPr b="0" lang="en-US" sz="3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68360" y="1628640"/>
            <a:ext cx="8221680" cy="18968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8360" y="3706200"/>
            <a:ext cx="8221680" cy="18968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0" y="-27360"/>
            <a:ext cx="9136080" cy="1135440"/>
          </a:xfrm>
          <a:prstGeom prst="rect">
            <a:avLst/>
          </a:prstGeom>
        </p:spPr>
        <p:txBody>
          <a:bodyPr lIns="90000" rIns="90000" tIns="46800" bIns="46800" anchor="ctr"/>
          <a:p>
            <a:pPr algn="ctr"/>
            <a:endParaRPr b="0" lang="en-US" sz="3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468360" y="1628640"/>
            <a:ext cx="4011840" cy="18968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4681080" y="1628640"/>
            <a:ext cx="4011840" cy="18968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468360" y="3706200"/>
            <a:ext cx="4011840" cy="18968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 type="body"/>
          </p:nvPr>
        </p:nvSpPr>
        <p:spPr>
          <a:xfrm>
            <a:off x="4681080" y="3706200"/>
            <a:ext cx="4011840" cy="18968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0" y="-27360"/>
            <a:ext cx="9136080" cy="1135440"/>
          </a:xfrm>
          <a:prstGeom prst="rect">
            <a:avLst/>
          </a:prstGeom>
        </p:spPr>
        <p:txBody>
          <a:bodyPr lIns="90000" rIns="90000" tIns="46800" bIns="46800" anchor="ctr"/>
          <a:p>
            <a:pPr algn="ctr"/>
            <a:endParaRPr b="0" lang="en-US" sz="3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468360" y="1628640"/>
            <a:ext cx="2647080" cy="18968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 type="body"/>
          </p:nvPr>
        </p:nvSpPr>
        <p:spPr>
          <a:xfrm>
            <a:off x="3248280" y="1628640"/>
            <a:ext cx="2647080" cy="18968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4"/>
          <p:cNvSpPr>
            <a:spLocks noGrp="1"/>
          </p:cNvSpPr>
          <p:nvPr>
            <p:ph type="body"/>
          </p:nvPr>
        </p:nvSpPr>
        <p:spPr>
          <a:xfrm>
            <a:off x="6027840" y="1628640"/>
            <a:ext cx="2647080" cy="18968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 type="body"/>
          </p:nvPr>
        </p:nvSpPr>
        <p:spPr>
          <a:xfrm>
            <a:off x="468360" y="3706200"/>
            <a:ext cx="2647080" cy="18968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6"/>
          <p:cNvSpPr>
            <a:spLocks noGrp="1"/>
          </p:cNvSpPr>
          <p:nvPr>
            <p:ph type="body"/>
          </p:nvPr>
        </p:nvSpPr>
        <p:spPr>
          <a:xfrm>
            <a:off x="3248280" y="3706200"/>
            <a:ext cx="2647080" cy="18968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3" name="PlaceHolder 7"/>
          <p:cNvSpPr>
            <a:spLocks noGrp="1"/>
          </p:cNvSpPr>
          <p:nvPr>
            <p:ph type="body"/>
          </p:nvPr>
        </p:nvSpPr>
        <p:spPr>
          <a:xfrm>
            <a:off x="6027840" y="3706200"/>
            <a:ext cx="2647080" cy="18968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0" y="-27360"/>
            <a:ext cx="9136080" cy="1135440"/>
          </a:xfrm>
          <a:prstGeom prst="rect">
            <a:avLst/>
          </a:prstGeom>
        </p:spPr>
        <p:txBody>
          <a:bodyPr lIns="90000" rIns="90000" tIns="46800" bIns="46800" anchor="ctr"/>
          <a:p>
            <a:pPr algn="ctr"/>
            <a:endParaRPr b="0" lang="en-US" sz="3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subTitle"/>
          </p:nvPr>
        </p:nvSpPr>
        <p:spPr>
          <a:xfrm>
            <a:off x="468360" y="1628640"/>
            <a:ext cx="8221680" cy="3977280"/>
          </a:xfrm>
          <a:prstGeom prst="rect">
            <a:avLst/>
          </a:prstGeom>
        </p:spPr>
        <p:txBody>
          <a:bodyPr lIns="0" rIns="0" tIns="0" bIns="0" anchor="ctr"/>
          <a:p>
            <a:pPr marL="342720" indent="-342720" algn="ctr">
              <a:spcBef>
                <a:spcPts val="799"/>
              </a:spcBef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0" y="-27360"/>
            <a:ext cx="9136080" cy="1135440"/>
          </a:xfrm>
          <a:prstGeom prst="rect">
            <a:avLst/>
          </a:prstGeom>
        </p:spPr>
        <p:txBody>
          <a:bodyPr lIns="90000" rIns="90000" tIns="46800" bIns="46800" anchor="ctr"/>
          <a:p>
            <a:pPr algn="ctr"/>
            <a:endParaRPr b="0" lang="en-US" sz="3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468360" y="1628640"/>
            <a:ext cx="8221680" cy="39772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0" y="-27360"/>
            <a:ext cx="9136080" cy="1135440"/>
          </a:xfrm>
          <a:prstGeom prst="rect">
            <a:avLst/>
          </a:prstGeom>
        </p:spPr>
        <p:txBody>
          <a:bodyPr lIns="90000" rIns="90000" tIns="46800" bIns="46800" anchor="ctr"/>
          <a:p>
            <a:pPr algn="ctr"/>
            <a:endParaRPr b="0" lang="en-US" sz="3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468360" y="1628640"/>
            <a:ext cx="4011840" cy="39772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4681080" y="1628640"/>
            <a:ext cx="4011840" cy="39772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0" y="-27360"/>
            <a:ext cx="9136080" cy="1135440"/>
          </a:xfrm>
          <a:prstGeom prst="rect">
            <a:avLst/>
          </a:prstGeom>
        </p:spPr>
        <p:txBody>
          <a:bodyPr lIns="90000" rIns="90000" tIns="46800" bIns="46800" anchor="ctr"/>
          <a:p>
            <a:pPr algn="ctr"/>
            <a:endParaRPr b="0" lang="en-US" sz="36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subTitle"/>
          </p:nvPr>
        </p:nvSpPr>
        <p:spPr>
          <a:xfrm>
            <a:off x="0" y="-27360"/>
            <a:ext cx="9136080" cy="5264640"/>
          </a:xfrm>
          <a:prstGeom prst="rect">
            <a:avLst/>
          </a:prstGeom>
        </p:spPr>
        <p:txBody>
          <a:bodyPr lIns="0" rIns="0" tIns="0" bIns="0" anchor="ctr"/>
          <a:p>
            <a:pPr marL="342720" indent="-342720" algn="ctr">
              <a:spcBef>
                <a:spcPts val="799"/>
              </a:spcBef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0" y="-27360"/>
            <a:ext cx="9136080" cy="1135440"/>
          </a:xfrm>
          <a:prstGeom prst="rect">
            <a:avLst/>
          </a:prstGeom>
        </p:spPr>
        <p:txBody>
          <a:bodyPr lIns="90000" rIns="90000" tIns="46800" bIns="46800" anchor="ctr"/>
          <a:p>
            <a:pPr algn="ctr"/>
            <a:endParaRPr b="0" lang="en-US" sz="3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 type="body"/>
          </p:nvPr>
        </p:nvSpPr>
        <p:spPr>
          <a:xfrm>
            <a:off x="468360" y="1628640"/>
            <a:ext cx="4011840" cy="18968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0" name="PlaceHolder 3"/>
          <p:cNvSpPr>
            <a:spLocks noGrp="1"/>
          </p:cNvSpPr>
          <p:nvPr>
            <p:ph type="body"/>
          </p:nvPr>
        </p:nvSpPr>
        <p:spPr>
          <a:xfrm>
            <a:off x="4681080" y="1628640"/>
            <a:ext cx="4011840" cy="39772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1" name="PlaceHolder 4"/>
          <p:cNvSpPr>
            <a:spLocks noGrp="1"/>
          </p:cNvSpPr>
          <p:nvPr>
            <p:ph type="body"/>
          </p:nvPr>
        </p:nvSpPr>
        <p:spPr>
          <a:xfrm>
            <a:off x="468360" y="3706200"/>
            <a:ext cx="4011840" cy="18968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0" y="-27360"/>
            <a:ext cx="9136080" cy="1135440"/>
          </a:xfrm>
          <a:prstGeom prst="rect">
            <a:avLst/>
          </a:prstGeom>
        </p:spPr>
        <p:txBody>
          <a:bodyPr lIns="90000" rIns="90000" tIns="46800" bIns="46800" anchor="ctr"/>
          <a:p>
            <a:pPr algn="ctr"/>
            <a:endParaRPr b="0" lang="en-US" sz="3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subTitle"/>
          </p:nvPr>
        </p:nvSpPr>
        <p:spPr>
          <a:xfrm>
            <a:off x="468360" y="1628640"/>
            <a:ext cx="8221680" cy="3977280"/>
          </a:xfrm>
          <a:prstGeom prst="rect">
            <a:avLst/>
          </a:prstGeom>
        </p:spPr>
        <p:txBody>
          <a:bodyPr lIns="0" rIns="0" tIns="0" bIns="0" anchor="ctr"/>
          <a:p>
            <a:pPr marL="342720" indent="-342720" algn="ctr">
              <a:spcBef>
                <a:spcPts val="799"/>
              </a:spcBef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0" y="-27360"/>
            <a:ext cx="9136080" cy="1135440"/>
          </a:xfrm>
          <a:prstGeom prst="rect">
            <a:avLst/>
          </a:prstGeom>
        </p:spPr>
        <p:txBody>
          <a:bodyPr lIns="90000" rIns="90000" tIns="46800" bIns="46800" anchor="ctr"/>
          <a:p>
            <a:pPr algn="ctr"/>
            <a:endParaRPr b="0" lang="en-US" sz="3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468360" y="1628640"/>
            <a:ext cx="4011840" cy="39772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4681080" y="1628640"/>
            <a:ext cx="4011840" cy="18968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5" name="PlaceHolder 4"/>
          <p:cNvSpPr>
            <a:spLocks noGrp="1"/>
          </p:cNvSpPr>
          <p:nvPr>
            <p:ph type="body"/>
          </p:nvPr>
        </p:nvSpPr>
        <p:spPr>
          <a:xfrm>
            <a:off x="4681080" y="3706200"/>
            <a:ext cx="4011840" cy="18968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0" y="-27360"/>
            <a:ext cx="9136080" cy="1135440"/>
          </a:xfrm>
          <a:prstGeom prst="rect">
            <a:avLst/>
          </a:prstGeom>
        </p:spPr>
        <p:txBody>
          <a:bodyPr lIns="90000" rIns="90000" tIns="46800" bIns="46800" anchor="ctr"/>
          <a:p>
            <a:pPr algn="ctr"/>
            <a:endParaRPr b="0" lang="en-US" sz="3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468360" y="1628640"/>
            <a:ext cx="4011840" cy="18968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 type="body"/>
          </p:nvPr>
        </p:nvSpPr>
        <p:spPr>
          <a:xfrm>
            <a:off x="4681080" y="1628640"/>
            <a:ext cx="4011840" cy="18968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9" name="PlaceHolder 4"/>
          <p:cNvSpPr>
            <a:spLocks noGrp="1"/>
          </p:cNvSpPr>
          <p:nvPr>
            <p:ph type="body"/>
          </p:nvPr>
        </p:nvSpPr>
        <p:spPr>
          <a:xfrm>
            <a:off x="468360" y="3706200"/>
            <a:ext cx="8221680" cy="18968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0" y="-27360"/>
            <a:ext cx="9136080" cy="1135440"/>
          </a:xfrm>
          <a:prstGeom prst="rect">
            <a:avLst/>
          </a:prstGeom>
        </p:spPr>
        <p:txBody>
          <a:bodyPr lIns="90000" rIns="90000" tIns="46800" bIns="46800" anchor="ctr"/>
          <a:p>
            <a:pPr algn="ctr"/>
            <a:endParaRPr b="0" lang="en-US" sz="3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468360" y="1628640"/>
            <a:ext cx="8221680" cy="18968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468360" y="3706200"/>
            <a:ext cx="8221680" cy="18968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0" y="-27360"/>
            <a:ext cx="9136080" cy="1135440"/>
          </a:xfrm>
          <a:prstGeom prst="rect">
            <a:avLst/>
          </a:prstGeom>
        </p:spPr>
        <p:txBody>
          <a:bodyPr lIns="90000" rIns="90000" tIns="46800" bIns="46800" anchor="ctr"/>
          <a:p>
            <a:pPr algn="ctr"/>
            <a:endParaRPr b="0" lang="en-US" sz="3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468360" y="1628640"/>
            <a:ext cx="4011840" cy="18968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4681080" y="1628640"/>
            <a:ext cx="4011840" cy="18968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6" name="PlaceHolder 4"/>
          <p:cNvSpPr>
            <a:spLocks noGrp="1"/>
          </p:cNvSpPr>
          <p:nvPr>
            <p:ph type="body"/>
          </p:nvPr>
        </p:nvSpPr>
        <p:spPr>
          <a:xfrm>
            <a:off x="468360" y="3706200"/>
            <a:ext cx="4011840" cy="18968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7" name="PlaceHolder 5"/>
          <p:cNvSpPr>
            <a:spLocks noGrp="1"/>
          </p:cNvSpPr>
          <p:nvPr>
            <p:ph type="body"/>
          </p:nvPr>
        </p:nvSpPr>
        <p:spPr>
          <a:xfrm>
            <a:off x="4681080" y="3706200"/>
            <a:ext cx="4011840" cy="18968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0" y="-27360"/>
            <a:ext cx="9136080" cy="1135440"/>
          </a:xfrm>
          <a:prstGeom prst="rect">
            <a:avLst/>
          </a:prstGeom>
        </p:spPr>
        <p:txBody>
          <a:bodyPr lIns="90000" rIns="90000" tIns="46800" bIns="46800" anchor="ctr"/>
          <a:p>
            <a:pPr algn="ctr"/>
            <a:endParaRPr b="0" lang="en-US" sz="3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body"/>
          </p:nvPr>
        </p:nvSpPr>
        <p:spPr>
          <a:xfrm>
            <a:off x="468360" y="1628640"/>
            <a:ext cx="2647080" cy="18968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 type="body"/>
          </p:nvPr>
        </p:nvSpPr>
        <p:spPr>
          <a:xfrm>
            <a:off x="3248280" y="1628640"/>
            <a:ext cx="2647080" cy="18968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1" name="PlaceHolder 4"/>
          <p:cNvSpPr>
            <a:spLocks noGrp="1"/>
          </p:cNvSpPr>
          <p:nvPr>
            <p:ph type="body"/>
          </p:nvPr>
        </p:nvSpPr>
        <p:spPr>
          <a:xfrm>
            <a:off x="6027840" y="1628640"/>
            <a:ext cx="2647080" cy="18968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2" name="PlaceHolder 5"/>
          <p:cNvSpPr>
            <a:spLocks noGrp="1"/>
          </p:cNvSpPr>
          <p:nvPr>
            <p:ph type="body"/>
          </p:nvPr>
        </p:nvSpPr>
        <p:spPr>
          <a:xfrm>
            <a:off x="468360" y="3706200"/>
            <a:ext cx="2647080" cy="18968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3" name="PlaceHolder 6"/>
          <p:cNvSpPr>
            <a:spLocks noGrp="1"/>
          </p:cNvSpPr>
          <p:nvPr>
            <p:ph type="body"/>
          </p:nvPr>
        </p:nvSpPr>
        <p:spPr>
          <a:xfrm>
            <a:off x="3248280" y="3706200"/>
            <a:ext cx="2647080" cy="18968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4" name="PlaceHolder 7"/>
          <p:cNvSpPr>
            <a:spLocks noGrp="1"/>
          </p:cNvSpPr>
          <p:nvPr>
            <p:ph type="body"/>
          </p:nvPr>
        </p:nvSpPr>
        <p:spPr>
          <a:xfrm>
            <a:off x="6027840" y="3706200"/>
            <a:ext cx="2647080" cy="18968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0" y="-27360"/>
            <a:ext cx="9136080" cy="1135440"/>
          </a:xfrm>
          <a:prstGeom prst="rect">
            <a:avLst/>
          </a:prstGeom>
        </p:spPr>
        <p:txBody>
          <a:bodyPr lIns="90000" rIns="90000" tIns="46800" bIns="46800" anchor="ctr"/>
          <a:p>
            <a:pPr algn="ctr"/>
            <a:endParaRPr b="0" lang="en-US" sz="3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468360" y="1628640"/>
            <a:ext cx="8221680" cy="39772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0" y="-27360"/>
            <a:ext cx="9136080" cy="1135440"/>
          </a:xfrm>
          <a:prstGeom prst="rect">
            <a:avLst/>
          </a:prstGeom>
        </p:spPr>
        <p:txBody>
          <a:bodyPr lIns="90000" rIns="90000" tIns="46800" bIns="46800" anchor="ctr"/>
          <a:p>
            <a:pPr algn="ctr"/>
            <a:endParaRPr b="0" lang="en-US" sz="3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468360" y="1628640"/>
            <a:ext cx="4011840" cy="39772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4681080" y="1628640"/>
            <a:ext cx="4011840" cy="39772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0" y="-27360"/>
            <a:ext cx="9136080" cy="1135440"/>
          </a:xfrm>
          <a:prstGeom prst="rect">
            <a:avLst/>
          </a:prstGeom>
        </p:spPr>
        <p:txBody>
          <a:bodyPr lIns="90000" rIns="90000" tIns="46800" bIns="46800" anchor="ctr"/>
          <a:p>
            <a:pPr algn="ctr"/>
            <a:endParaRPr b="0" lang="en-US" sz="36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subTitle"/>
          </p:nvPr>
        </p:nvSpPr>
        <p:spPr>
          <a:xfrm>
            <a:off x="0" y="-27360"/>
            <a:ext cx="9136080" cy="5264640"/>
          </a:xfrm>
          <a:prstGeom prst="rect">
            <a:avLst/>
          </a:prstGeom>
        </p:spPr>
        <p:txBody>
          <a:bodyPr lIns="0" rIns="0" tIns="0" bIns="0" anchor="ctr"/>
          <a:p>
            <a:pPr marL="342720" indent="-342720" algn="ctr">
              <a:spcBef>
                <a:spcPts val="799"/>
              </a:spcBef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0" y="-27360"/>
            <a:ext cx="9136080" cy="1135440"/>
          </a:xfrm>
          <a:prstGeom prst="rect">
            <a:avLst/>
          </a:prstGeom>
        </p:spPr>
        <p:txBody>
          <a:bodyPr lIns="90000" rIns="90000" tIns="46800" bIns="46800" anchor="ctr"/>
          <a:p>
            <a:pPr algn="ctr"/>
            <a:endParaRPr b="0" lang="en-US" sz="3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468360" y="1628640"/>
            <a:ext cx="4011840" cy="18968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4681080" y="1628640"/>
            <a:ext cx="4011840" cy="39772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body"/>
          </p:nvPr>
        </p:nvSpPr>
        <p:spPr>
          <a:xfrm>
            <a:off x="468360" y="3706200"/>
            <a:ext cx="4011840" cy="18968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0" y="-27360"/>
            <a:ext cx="9136080" cy="1135440"/>
          </a:xfrm>
          <a:prstGeom prst="rect">
            <a:avLst/>
          </a:prstGeom>
        </p:spPr>
        <p:txBody>
          <a:bodyPr lIns="90000" rIns="90000" tIns="46800" bIns="46800" anchor="ctr"/>
          <a:p>
            <a:pPr algn="ctr"/>
            <a:endParaRPr b="0" lang="en-US" sz="3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468360" y="1628640"/>
            <a:ext cx="4011840" cy="39772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4681080" y="1628640"/>
            <a:ext cx="4011840" cy="18968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4681080" y="3706200"/>
            <a:ext cx="4011840" cy="18968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0" y="-27360"/>
            <a:ext cx="9136080" cy="1135440"/>
          </a:xfrm>
          <a:prstGeom prst="rect">
            <a:avLst/>
          </a:prstGeom>
        </p:spPr>
        <p:txBody>
          <a:bodyPr lIns="90000" rIns="90000" tIns="46800" bIns="46800" anchor="ctr"/>
          <a:p>
            <a:pPr algn="ctr"/>
            <a:endParaRPr b="0" lang="en-US" sz="3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468360" y="1628640"/>
            <a:ext cx="4011840" cy="18968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4681080" y="1628640"/>
            <a:ext cx="4011840" cy="18968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4"/>
          <p:cNvSpPr>
            <a:spLocks noGrp="1"/>
          </p:cNvSpPr>
          <p:nvPr>
            <p:ph type="body"/>
          </p:nvPr>
        </p:nvSpPr>
        <p:spPr>
          <a:xfrm>
            <a:off x="468360" y="3706200"/>
            <a:ext cx="8221680" cy="18968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/>
          <p:cNvSpPr/>
          <p:nvPr/>
        </p:nvSpPr>
        <p:spPr>
          <a:xfrm>
            <a:off x="120600" y="6521400"/>
            <a:ext cx="8915400" cy="493920"/>
          </a:xfrm>
          <a:prstGeom prst="rect">
            <a:avLst/>
          </a:prstGeom>
          <a:solidFill>
            <a:srgbClr val="ccccff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" name="PlaceHolder 2"/>
          <p:cNvSpPr>
            <a:spLocks noGrp="1"/>
          </p:cNvSpPr>
          <p:nvPr>
            <p:ph type="title"/>
          </p:nvPr>
        </p:nvSpPr>
        <p:spPr>
          <a:xfrm>
            <a:off x="0" y="-27360"/>
            <a:ext cx="9136080" cy="1135440"/>
          </a:xfrm>
          <a:prstGeom prst="rect">
            <a:avLst/>
          </a:prstGeom>
        </p:spPr>
        <p:txBody>
          <a:bodyPr lIns="90000" rIns="90000" tIns="46800" bIns="46800" anchor="ctr"/>
          <a:p>
            <a:pPr algn="ctr"/>
            <a:r>
              <a:rPr b="0" lang="en-US" sz="3600" spc="-1" strike="noStrike">
                <a:solidFill>
                  <a:srgbClr val="000000"/>
                </a:solidFill>
                <a:latin typeface="Calibri"/>
              </a:rPr>
              <a:t>Click </a:t>
            </a:r>
            <a:r>
              <a:rPr b="0" lang="en-US" sz="3600" spc="-1" strike="noStrike">
                <a:solidFill>
                  <a:srgbClr val="000000"/>
                </a:solidFill>
                <a:latin typeface="Calibri"/>
              </a:rPr>
              <a:t>to </a:t>
            </a:r>
            <a:r>
              <a:rPr b="0" lang="en-US" sz="3600" spc="-1" strike="noStrike">
                <a:solidFill>
                  <a:srgbClr val="000000"/>
                </a:solidFill>
                <a:latin typeface="Calibri"/>
              </a:rPr>
              <a:t>edit </a:t>
            </a:r>
            <a:r>
              <a:rPr b="0" lang="en-US" sz="3600" spc="-1" strike="noStrike">
                <a:solidFill>
                  <a:srgbClr val="000000"/>
                </a:solidFill>
                <a:latin typeface="Calibri"/>
              </a:rPr>
              <a:t>the </a:t>
            </a:r>
            <a:r>
              <a:rPr b="0" lang="en-US" sz="3600" spc="-1" strike="noStrike">
                <a:solidFill>
                  <a:srgbClr val="000000"/>
                </a:solidFill>
                <a:latin typeface="Calibri"/>
              </a:rPr>
              <a:t>title </a:t>
            </a:r>
            <a:r>
              <a:rPr b="0" lang="en-US" sz="3600" spc="-1" strike="noStrike">
                <a:solidFill>
                  <a:srgbClr val="000000"/>
                </a:solidFill>
                <a:latin typeface="Calibri"/>
              </a:rPr>
              <a:t>text </a:t>
            </a:r>
            <a:r>
              <a:rPr b="0" lang="en-US" sz="3600" spc="-1" strike="noStrike">
                <a:solidFill>
                  <a:srgbClr val="000000"/>
                </a:solidFill>
                <a:latin typeface="Calibri"/>
              </a:rPr>
              <a:t>forma</a:t>
            </a:r>
            <a:r>
              <a:rPr b="0" lang="en-US" sz="3600" spc="-1" strike="noStrike">
                <a:solidFill>
                  <a:srgbClr val="000000"/>
                </a:solidFill>
                <a:latin typeface="Calibri"/>
              </a:rPr>
              <a:t>t</a:t>
            </a:r>
            <a:endParaRPr b="0" lang="en-US" sz="3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468360" y="1628640"/>
            <a:ext cx="8221680" cy="39772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pPr marL="342720" indent="-342720">
              <a:spcBef>
                <a:spcPts val="799"/>
              </a:spcBef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Click to edit the outline text format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lvl="1" marL="742680" indent="-285480">
              <a:spcBef>
                <a:spcPts val="697"/>
              </a:spcBef>
              <a:buClr>
                <a:srgbClr val="000000"/>
              </a:buClr>
              <a:buFont typeface="Times New Roman"/>
              <a:buChar char="–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Second Outline Level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 lvl="2" marL="1143000" indent="-228600">
              <a:spcBef>
                <a:spcPts val="598"/>
              </a:spcBef>
              <a:buClr>
                <a:srgbClr val="000000"/>
              </a:buClr>
              <a:buFont typeface="Times New Roman"/>
              <a:buChar char="•"/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Third Outline Level</a:t>
            </a:r>
            <a:endParaRPr b="0" lang="en-US" sz="2400" spc="-1" strike="noStrike">
              <a:solidFill>
                <a:srgbClr val="000000"/>
              </a:solidFill>
              <a:latin typeface="Calibri"/>
            </a:endParaRPr>
          </a:p>
          <a:p>
            <a:pPr lvl="3" marL="16002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Fourth Outline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4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Fifth Outline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Sixth Outline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Seventh Outline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CustomShape 4"/>
          <p:cNvSpPr/>
          <p:nvPr/>
        </p:nvSpPr>
        <p:spPr>
          <a:xfrm>
            <a:off x="457200" y="6245280"/>
            <a:ext cx="2133720" cy="4762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" name="CustomShape 5"/>
          <p:cNvSpPr/>
          <p:nvPr/>
        </p:nvSpPr>
        <p:spPr>
          <a:xfrm>
            <a:off x="3124080" y="6245280"/>
            <a:ext cx="2895840" cy="4762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5" name="PlaceHolder 6"/>
          <p:cNvSpPr>
            <a:spLocks noGrp="1"/>
          </p:cNvSpPr>
          <p:nvPr>
            <p:ph type="sldNum"/>
          </p:nvPr>
        </p:nvSpPr>
        <p:spPr>
          <a:xfrm>
            <a:off x="8193240" y="6521400"/>
            <a:ext cx="863280" cy="398880"/>
          </a:xfrm>
          <a:prstGeom prst="rect">
            <a:avLst/>
          </a:prstGeom>
        </p:spPr>
        <p:txBody>
          <a:bodyPr/>
          <a:p>
            <a:pPr/>
            <a:fld id="{8F292582-87B9-4680-B485-00B6106B324A}" type="slidenum">
              <a:rPr b="0" lang="el-GR" sz="2000" spc="-1" strike="noStrike">
                <a:solidFill>
                  <a:srgbClr val="000000"/>
                </a:solidFill>
                <a:latin typeface="Arial"/>
              </a:rPr>
              <a:t>&lt;number&gt;</a:t>
            </a:fld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7"/>
          <p:cNvSpPr>
            <a:spLocks noGrp="1"/>
          </p:cNvSpPr>
          <p:nvPr>
            <p:ph type="ftr"/>
          </p:nvPr>
        </p:nvSpPr>
        <p:spPr>
          <a:xfrm>
            <a:off x="1913040" y="6522840"/>
            <a:ext cx="4798800" cy="396720"/>
          </a:xfrm>
          <a:prstGeom prst="rect">
            <a:avLst/>
          </a:prstGeom>
        </p:spPr>
        <p:txBody>
          <a:bodyPr/>
          <a:p>
            <a:pPr/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&lt;footer&gt;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8"/>
          <p:cNvSpPr>
            <a:spLocks noGrp="1"/>
          </p:cNvSpPr>
          <p:nvPr>
            <p:ph type="dt"/>
          </p:nvPr>
        </p:nvSpPr>
        <p:spPr>
          <a:xfrm>
            <a:off x="133200" y="6522840"/>
            <a:ext cx="1549440" cy="396720"/>
          </a:xfrm>
          <a:prstGeom prst="rect">
            <a:avLst/>
          </a:prstGeom>
        </p:spPr>
        <p:txBody>
          <a:bodyPr/>
          <a:p>
            <a:pPr/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&lt;date/time&gt;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57200" y="249372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en-US" sz="3850" spc="-1" strike="noStrike">
                <a:latin typeface="Arial"/>
              </a:rPr>
              <a:t>Click </a:t>
            </a:r>
            <a:r>
              <a:rPr b="0" lang="en-US" sz="3850" spc="-1" strike="noStrike">
                <a:latin typeface="Arial"/>
              </a:rPr>
              <a:t>to edit </a:t>
            </a:r>
            <a:r>
              <a:rPr b="0" lang="en-US" sz="3850" spc="-1" strike="noStrike">
                <a:latin typeface="Arial"/>
              </a:rPr>
              <a:t>the </a:t>
            </a:r>
            <a:r>
              <a:rPr b="0" lang="en-US" sz="3850" spc="-1" strike="noStrike">
                <a:latin typeface="Arial"/>
              </a:rPr>
              <a:t>title </a:t>
            </a:r>
            <a:r>
              <a:rPr b="0" lang="en-US" sz="3850" spc="-1" strike="noStrike">
                <a:latin typeface="Arial"/>
              </a:rPr>
              <a:t>text </a:t>
            </a:r>
            <a:r>
              <a:rPr b="0" lang="en-US" sz="3850" spc="-1" strike="noStrike">
                <a:latin typeface="Arial"/>
              </a:rPr>
              <a:t>format</a:t>
            </a:r>
            <a:endParaRPr b="0" lang="en-US" sz="3850" spc="-1" strike="noStrike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 rot="10800000">
            <a:off x="8686440" y="1604880"/>
            <a:ext cx="8229240" cy="397764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spcAft>
                <a:spcPts val="1284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910" spc="-1" strike="noStrike">
                <a:latin typeface="Arial"/>
              </a:rPr>
              <a:t>Click to edit the outline text format</a:t>
            </a:r>
            <a:endParaRPr b="0" lang="en-US" sz="2910" spc="-1" strike="noStrike">
              <a:latin typeface="Arial"/>
            </a:endParaRPr>
          </a:p>
          <a:p>
            <a:pPr lvl="1" marL="783000" indent="-261000">
              <a:spcAft>
                <a:spcPts val="1026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540" spc="-1" strike="noStrike">
                <a:latin typeface="Arial"/>
              </a:rPr>
              <a:t>Second Outline Level</a:t>
            </a:r>
            <a:endParaRPr b="0" lang="en-US" sz="2540" spc="-1" strike="noStrike">
              <a:latin typeface="Arial"/>
            </a:endParaRPr>
          </a:p>
          <a:p>
            <a:pPr lvl="2" marL="1174680" indent="-195840">
              <a:spcAft>
                <a:spcPts val="771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180" spc="-1" strike="noStrike">
                <a:latin typeface="Arial"/>
              </a:rPr>
              <a:t>Third Outline Level</a:t>
            </a:r>
            <a:endParaRPr b="0" lang="en-US" sz="2180" spc="-1" strike="noStrike">
              <a:latin typeface="Arial"/>
            </a:endParaRPr>
          </a:p>
          <a:p>
            <a:pPr lvl="3" marL="1566360" indent="-195480">
              <a:spcAft>
                <a:spcPts val="513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20" spc="-1" strike="noStrike">
                <a:latin typeface="Arial"/>
              </a:rPr>
              <a:t>Fourth Outline Level</a:t>
            </a:r>
            <a:endParaRPr b="0" lang="en-US" sz="1820" spc="-1" strike="noStrike">
              <a:latin typeface="Arial"/>
            </a:endParaRPr>
          </a:p>
          <a:p>
            <a:pPr lvl="4" marL="1957680" indent="-195480">
              <a:spcAft>
                <a:spcPts val="255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20" spc="-1" strike="noStrike">
                <a:latin typeface="Arial"/>
              </a:rPr>
              <a:t>Fifth Outline Level</a:t>
            </a:r>
            <a:endParaRPr b="0" lang="en-US" sz="1820" spc="-1" strike="noStrike">
              <a:latin typeface="Arial"/>
            </a:endParaRPr>
          </a:p>
          <a:p>
            <a:pPr lvl="5" marL="2349360" indent="-195480">
              <a:spcAft>
                <a:spcPts val="255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20" spc="-1" strike="noStrike">
                <a:latin typeface="Arial"/>
              </a:rPr>
              <a:t>Sixth Outline Level</a:t>
            </a:r>
            <a:endParaRPr b="0" lang="en-US" sz="1820" spc="-1" strike="noStrike">
              <a:latin typeface="Arial"/>
            </a:endParaRPr>
          </a:p>
          <a:p>
            <a:pPr lvl="6" marL="2740680" indent="-195480">
              <a:spcAft>
                <a:spcPts val="255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20" spc="-1" strike="noStrike">
                <a:latin typeface="Arial"/>
              </a:rPr>
              <a:t>Seventh Outline Level</a:t>
            </a:r>
            <a:endParaRPr b="0" lang="en-US" sz="1820" spc="-1" strike="noStrike"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dt"/>
          </p:nvPr>
        </p:nvSpPr>
        <p:spPr>
          <a:xfrm>
            <a:off x="457200" y="6247440"/>
            <a:ext cx="2130120" cy="473040"/>
          </a:xfrm>
          <a:prstGeom prst="rect">
            <a:avLst/>
          </a:prstGeom>
        </p:spPr>
        <p:txBody>
          <a:bodyPr lIns="0" rIns="0" tIns="0" bIns="0"/>
          <a:p>
            <a:r>
              <a:rPr b="0" lang="en-US" sz="1400" spc="-1" strike="noStrike">
                <a:latin typeface="Times New Roman"/>
              </a:rPr>
              <a:t>&lt;date/time&gt;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47" name="PlaceHolder 4"/>
          <p:cNvSpPr>
            <a:spLocks noGrp="1"/>
          </p:cNvSpPr>
          <p:nvPr>
            <p:ph type="ftr"/>
          </p:nvPr>
        </p:nvSpPr>
        <p:spPr>
          <a:xfrm>
            <a:off x="1658880" y="6247440"/>
            <a:ext cx="6013800" cy="473040"/>
          </a:xfrm>
          <a:prstGeom prst="rect">
            <a:avLst/>
          </a:prstGeom>
        </p:spPr>
        <p:txBody>
          <a:bodyPr lIns="0" rIns="0" tIns="0" bIns="0"/>
          <a:p>
            <a:pPr algn="ctr"/>
            <a:r>
              <a:rPr b="0" lang="en-US" sz="1400" spc="-1" strike="noStrike">
                <a:latin typeface="Times New Roman"/>
              </a:rPr>
              <a:t>&lt;footer&gt;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48" name="PlaceHolder 5"/>
          <p:cNvSpPr>
            <a:spLocks noGrp="1"/>
          </p:cNvSpPr>
          <p:nvPr>
            <p:ph type="sldNum"/>
          </p:nvPr>
        </p:nvSpPr>
        <p:spPr>
          <a:xfrm>
            <a:off x="6555600" y="6247440"/>
            <a:ext cx="2130120" cy="473040"/>
          </a:xfrm>
          <a:prstGeom prst="rect">
            <a:avLst/>
          </a:prstGeom>
        </p:spPr>
        <p:txBody>
          <a:bodyPr lIns="0" rIns="0" tIns="0" bIns="0"/>
          <a:p>
            <a:pPr algn="r"/>
            <a:fld id="{EA44CD8C-5D82-4D15-8849-8172D4170F92}" type="slidenum">
              <a:rPr b="0" lang="en-US" sz="1400" spc="-1" strike="noStrike">
                <a:latin typeface="Times New Roman"/>
              </a:rPr>
              <a:t>&lt;number&gt;</a:t>
            </a:fld>
            <a:endParaRPr b="0" lang="en-US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image" Target="../media/image14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image" Target="../media/image15.png"/><Relationship Id="rId2" Type="http://schemas.openxmlformats.org/officeDocument/2006/relationships/slideLayout" Target="../slideLayouts/slideLayout1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image" Target="../media/image16.png"/><Relationship Id="rId2" Type="http://schemas.openxmlformats.org/officeDocument/2006/relationships/slideLayout" Target="../slideLayouts/slideLayout1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image" Target="../media/image17.png"/><Relationship Id="rId2" Type="http://schemas.openxmlformats.org/officeDocument/2006/relationships/slideLayout" Target="../slideLayouts/slideLayout1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image" Target="../media/image18.png"/><Relationship Id="rId2" Type="http://schemas.openxmlformats.org/officeDocument/2006/relationships/slideLayout" Target="../slideLayouts/slideLayout1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image" Target="../media/image19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0.png"/><Relationship Id="rId2" Type="http://schemas.openxmlformats.org/officeDocument/2006/relationships/image" Target="../media/image11.png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2.png"/><Relationship Id="rId2" Type="http://schemas.openxmlformats.org/officeDocument/2006/relationships/image" Target="../media/image13.png"/><Relationship Id="rId3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TextShape 1"/>
          <p:cNvSpPr txBox="1"/>
          <p:nvPr/>
        </p:nvSpPr>
        <p:spPr>
          <a:xfrm>
            <a:off x="207360" y="444960"/>
            <a:ext cx="8709840" cy="4441320"/>
          </a:xfrm>
          <a:prstGeom prst="rect">
            <a:avLst/>
          </a:prstGeom>
          <a:solidFill>
            <a:srgbClr val="cfe7f5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1" lang="en-US" sz="3600" spc="-1" strike="noStrike">
                <a:latin typeface="DejaVu Sans"/>
              </a:rPr>
              <a:t>Πυρηνική Φυσική και Φυσική Στοιχειωδών Σωματιδίων</a:t>
            </a:r>
            <a:br/>
            <a:r>
              <a:rPr b="1" lang="en-US" sz="3600" spc="-1" strike="noStrike">
                <a:latin typeface="DejaVu Sans"/>
              </a:rPr>
              <a:t>(5ου εξαμήνου)</a:t>
            </a:r>
            <a:br/>
            <a:br/>
            <a:r>
              <a:rPr b="0" lang="en-US" sz="3200" spc="-1" strike="noStrike">
                <a:solidFill>
                  <a:srgbClr val="0000ff"/>
                </a:solidFill>
                <a:latin typeface="DejaVu Sans"/>
              </a:rPr>
              <a:t>Τμήμα T2: Κ. Κορδάς &amp; Δ. Σαμψωνίδης</a:t>
            </a:r>
            <a:br/>
            <a:br/>
            <a:r>
              <a:rPr b="1" lang="en-US" sz="3200" spc="-1" strike="noStrike">
                <a:latin typeface="DejaVu Sans"/>
              </a:rPr>
              <a:t>Μάθημα 4</a:t>
            </a:r>
            <a:br/>
            <a:r>
              <a:rPr b="0" lang="el-GR" sz="3200" spc="-1" strike="noStrike">
                <a:solidFill>
                  <a:srgbClr val="ff0000"/>
                </a:solidFill>
                <a:latin typeface="Calibri"/>
                <a:ea typeface="DejaVu Sans"/>
              </a:rPr>
              <a:t>Μια ματιά στα Στοιχειώδη Σωμάτια και τους κβαντικούς αριθμούς τους</a:t>
            </a:r>
            <a:endParaRPr b="0" lang="en-US" sz="3200" spc="-1" strike="noStrike">
              <a:latin typeface="Arial"/>
            </a:endParaRPr>
          </a:p>
        </p:txBody>
      </p:sp>
      <p:sp>
        <p:nvSpPr>
          <p:cNvPr id="86" name="TextShape 2"/>
          <p:cNvSpPr txBox="1"/>
          <p:nvPr/>
        </p:nvSpPr>
        <p:spPr>
          <a:xfrm>
            <a:off x="622080" y="5136480"/>
            <a:ext cx="7672680" cy="1113840"/>
          </a:xfrm>
          <a:prstGeom prst="rect">
            <a:avLst/>
          </a:prstGeom>
          <a:solidFill>
            <a:srgbClr val="00ffff"/>
          </a:solidFill>
          <a:ln>
            <a:noFill/>
          </a:ln>
        </p:spPr>
        <p:txBody>
          <a:bodyPr lIns="90000" rIns="90000" tIns="46800" bIns="46800"/>
          <a:p>
            <a:pPr algn="ctr">
              <a:spcBef>
                <a:spcPts val="899"/>
              </a:spcBef>
            </a:pPr>
            <a:r>
              <a:rPr b="0" lang="el-GR" sz="3600" spc="-1" strike="noStrike">
                <a:solidFill>
                  <a:srgbClr val="333399"/>
                </a:solidFill>
                <a:latin typeface="DejaVu Sans"/>
              </a:rPr>
              <a:t>Κώστας Κορδάς</a:t>
            </a:r>
            <a:endParaRPr b="0" lang="en-US" sz="3600" spc="-1" strike="noStrike">
              <a:latin typeface="Arial"/>
            </a:endParaRPr>
          </a:p>
          <a:p>
            <a:pPr algn="ctr">
              <a:spcBef>
                <a:spcPts val="697"/>
              </a:spcBef>
            </a:pPr>
            <a:r>
              <a:rPr b="0" lang="en-GB" sz="2800" spc="-1" strike="noStrike">
                <a:latin typeface="Arial"/>
              </a:rPr>
              <a:t>Αριστοτέλειο Πανεπιστήμιο Θεσσαλονίκης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87" name="TextShape 3"/>
          <p:cNvSpPr txBox="1"/>
          <p:nvPr/>
        </p:nvSpPr>
        <p:spPr>
          <a:xfrm>
            <a:off x="1014840" y="6382800"/>
            <a:ext cx="6984360" cy="3952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 algn="ctr"/>
            <a:r>
              <a:rPr b="0" lang="el-GR" sz="2000" spc="-1" strike="noStrike">
                <a:solidFill>
                  <a:srgbClr val="ff0000"/>
                </a:solidFill>
                <a:latin typeface="DejaVu Sans"/>
              </a:rPr>
              <a:t>Πυρηνική &amp; Στοιχειώδη, Αριστοτέλειο Παν. Θ/νίκης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CustomShape 1"/>
          <p:cNvSpPr/>
          <p:nvPr/>
        </p:nvSpPr>
        <p:spPr>
          <a:xfrm>
            <a:off x="0" y="9000"/>
            <a:ext cx="9144000" cy="9414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99ff99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anchor="ctr"/>
          <a:p>
            <a:pPr algn="ctr">
              <a:lnSpc>
                <a:spcPct val="100000"/>
              </a:lnSpc>
            </a:pPr>
            <a:r>
              <a:rPr b="0" lang="el-GR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Οι νέοι κβαντικοί αριθμοί και οι νέοι νόμοι διατήρησης ανακαλύφθηκαν από παρατηρήσεις 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9" name="CustomShape 2"/>
          <p:cNvSpPr/>
          <p:nvPr/>
        </p:nvSpPr>
        <p:spPr>
          <a:xfrm>
            <a:off x="612000" y="835560"/>
            <a:ext cx="8675640" cy="5229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/>
          <a:p>
            <a:pPr>
              <a:lnSpc>
                <a:spcPct val="100000"/>
              </a:lnSpc>
              <a:spcBef>
                <a:spcPts val="697"/>
              </a:spcBef>
              <a:buClr>
                <a:srgbClr val="000000"/>
              </a:buClr>
              <a:buFont typeface="Times New Roman"/>
              <a:buChar char="•"/>
            </a:pPr>
            <a:r>
              <a:rPr b="1" lang="en-U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Λεπτόνια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lvl="1" marL="734760" indent="-277560">
              <a:lnSpc>
                <a:spcPct val="100000"/>
              </a:lnSpc>
              <a:spcBef>
                <a:spcPts val="697"/>
              </a:spcBef>
              <a:buClr>
                <a:srgbClr val="000000"/>
              </a:buClr>
              <a:buFont typeface="Calibri"/>
              <a:buChar char="–"/>
            </a:pPr>
            <a:r>
              <a:rPr b="0" lang="en-US" sz="22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σημειακά – δεν έχουν δομή</a:t>
            </a:r>
            <a:endParaRPr b="0" lang="en-US" sz="2200" spc="-1" strike="noStrike">
              <a:solidFill>
                <a:srgbClr val="000000"/>
              </a:solidFill>
              <a:latin typeface="Arial"/>
            </a:endParaRPr>
          </a:p>
          <a:p>
            <a:pPr lvl="3" marL="1600200" indent="-2286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</a:pPr>
            <a:r>
              <a:rPr b="0" lang="en-US" sz="20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Κάθε οικογένεια έχει τον δικό της Λεπτονικό αριθμό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3" marL="1600200" indent="-2286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</a:pPr>
            <a:r>
              <a:rPr b="0" lang="en-US" sz="20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(λεπτονικός αριθμός ηλεκτρονίου, λεπτονικός αριθμός μιονίου, λεπτονικός αριθμός ταυ).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3" marL="1600200" indent="-2286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</a:pPr>
            <a:r>
              <a:rPr b="1" lang="en-US" sz="2000" spc="-1" strike="noStrike">
                <a:solidFill>
                  <a:srgbClr val="0000ff"/>
                </a:solidFill>
                <a:latin typeface="Calibri"/>
                <a:ea typeface="ＭＳ Ｐゴシック"/>
              </a:rPr>
              <a:t>π.χ., διάσπαση μιονιου σε ηλεκτρόνιο, ένα αντινετρίνο ηλεκτρονίου και ένα νετρομιονίου</a:t>
            </a:r>
            <a:r>
              <a:rPr b="0" lang="en-US" sz="20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Calibri"/>
              <a:buChar char="•"/>
            </a:pPr>
            <a:r>
              <a:rPr b="1" lang="en-U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Αδρόνια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lvl="1" marL="734760" indent="-277560">
              <a:lnSpc>
                <a:spcPct val="100000"/>
              </a:lnSpc>
              <a:spcBef>
                <a:spcPts val="697"/>
              </a:spcBef>
              <a:buClr>
                <a:srgbClr val="000000"/>
              </a:buClr>
              <a:buFont typeface="Calibri"/>
              <a:buChar char="–"/>
            </a:pPr>
            <a:r>
              <a:rPr b="0" lang="en-US" sz="22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Φτιαγμένα από κουάρκ  (τα κουάρκ δεν τα βλέπουμε ελεύθερα – μόνο μέσα σε αδρόνια)</a:t>
            </a:r>
            <a:endParaRPr b="0" lang="en-US" sz="2200" spc="-1" strike="noStrike">
              <a:solidFill>
                <a:srgbClr val="000000"/>
              </a:solidFill>
              <a:latin typeface="Arial"/>
            </a:endParaRPr>
          </a:p>
          <a:p>
            <a:pPr lvl="2" marL="1134720" indent="-220320">
              <a:lnSpc>
                <a:spcPct val="100000"/>
              </a:lnSpc>
              <a:spcBef>
                <a:spcPts val="598"/>
              </a:spcBef>
              <a:buClr>
                <a:srgbClr val="000000"/>
              </a:buClr>
              <a:buFont typeface="Calibri"/>
              <a:buChar char="•"/>
            </a:pPr>
            <a:r>
              <a:rPr b="0" lang="en-US" sz="22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Βαρυόνια – </a:t>
            </a:r>
            <a:r>
              <a:rPr b="0" lang="en-US" sz="2200" spc="-1" strike="noStrike">
                <a:solidFill>
                  <a:srgbClr val="0000ff"/>
                </a:solidFill>
                <a:latin typeface="Calibri"/>
                <a:ea typeface="ＭＳ Ｐゴシック"/>
              </a:rPr>
              <a:t>συνδυασμοί 3 κουάρκ</a:t>
            </a:r>
            <a:r>
              <a:rPr b="0" lang="en-US" sz="22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 </a:t>
            </a:r>
            <a:endParaRPr b="0" lang="en-US" sz="2200" spc="-1" strike="noStrike">
              <a:solidFill>
                <a:srgbClr val="000000"/>
              </a:solidFill>
              <a:latin typeface="Arial"/>
            </a:endParaRPr>
          </a:p>
          <a:p>
            <a:pPr lvl="3" marL="1591920" indent="-22032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Calibri"/>
              <a:buChar char="–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π.χ, p=uud, n=udd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3" marL="1591920" indent="-22032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Calibri"/>
              <a:buChar char="–"/>
            </a:pPr>
            <a:r>
              <a:rPr b="0" lang="en-US" sz="20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Έχουν Bαρυονικό αριθμό B=1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2" marL="1134720" indent="-220320">
              <a:lnSpc>
                <a:spcPct val="100000"/>
              </a:lnSpc>
              <a:spcBef>
                <a:spcPts val="598"/>
              </a:spcBef>
              <a:buClr>
                <a:srgbClr val="000000"/>
              </a:buClr>
              <a:buFont typeface="Calibri"/>
              <a:buChar char="•"/>
            </a:pPr>
            <a:r>
              <a:rPr b="1" lang="en-US" sz="2000" spc="-1" strike="noStrike">
                <a:solidFill>
                  <a:srgbClr val="0000ff"/>
                </a:solidFill>
                <a:latin typeface="Calibri"/>
                <a:ea typeface="ＭＳ Ｐゴシック"/>
              </a:rPr>
              <a:t>π.χ διάσπαση νετρονίου σε πρωτόνιο με εκπομπή ηλεκτρονίου και αντινετρίνο του ηλεκτρονίου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0" name="Line 3"/>
          <p:cNvSpPr/>
          <p:nvPr/>
        </p:nvSpPr>
        <p:spPr>
          <a:xfrm>
            <a:off x="3468960" y="5694480"/>
            <a:ext cx="136440" cy="1440"/>
          </a:xfrm>
          <a:prstGeom prst="line">
            <a:avLst/>
          </a:prstGeom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81" name="Line 4"/>
          <p:cNvSpPr/>
          <p:nvPr/>
        </p:nvSpPr>
        <p:spPr>
          <a:xfrm>
            <a:off x="5558040" y="5694480"/>
            <a:ext cx="136440" cy="1440"/>
          </a:xfrm>
          <a:prstGeom prst="line">
            <a:avLst/>
          </a:prstGeom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82" name="Line 5"/>
          <p:cNvSpPr/>
          <p:nvPr/>
        </p:nvSpPr>
        <p:spPr>
          <a:xfrm>
            <a:off x="6421680" y="5694480"/>
            <a:ext cx="136440" cy="1440"/>
          </a:xfrm>
          <a:prstGeom prst="line">
            <a:avLst/>
          </a:prstGeom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83" name="TextShape 6"/>
          <p:cNvSpPr txBox="1"/>
          <p:nvPr/>
        </p:nvSpPr>
        <p:spPr>
          <a:xfrm rot="16200000">
            <a:off x="-2172600" y="3345480"/>
            <a:ext cx="5237280" cy="7002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lIns="90000" rIns="90000" tIns="45000" bIns="45000"/>
          <a:p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Ό,τι έχουμε παρατηρήσει, σέβεται και αυτούς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τους νέους νόμους διατήρησης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iming>
    <p:tnLst>
      <p:par>
        <p:cTn id="19" dur="indefinite" restart="never" nodeType="tmRoot">
          <p:childTnLst>
            <p:seq>
              <p:cTn id="20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CustomShape 1"/>
          <p:cNvSpPr/>
          <p:nvPr/>
        </p:nvSpPr>
        <p:spPr>
          <a:xfrm>
            <a:off x="0" y="9000"/>
            <a:ext cx="9144000" cy="9414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99ff99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anchor="ctr"/>
          <a:p>
            <a:pPr algn="ctr">
              <a:lnSpc>
                <a:spcPct val="100000"/>
              </a:lnSpc>
            </a:pPr>
            <a:r>
              <a:rPr b="0" lang="el-GR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Νέοι κβαντικοί αριθμοί και νόμοι διατήρησης : Λεπτονικοί αριθμοί (1)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5" name="CustomShape 2"/>
          <p:cNvSpPr/>
          <p:nvPr/>
        </p:nvSpPr>
        <p:spPr>
          <a:xfrm>
            <a:off x="396000" y="835560"/>
            <a:ext cx="8675640" cy="5229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/>
          <a:p>
            <a:pPr>
              <a:lnSpc>
                <a:spcPct val="100000"/>
              </a:lnSpc>
              <a:spcBef>
                <a:spcPts val="499"/>
              </a:spcBef>
            </a:pPr>
            <a:r>
              <a:rPr b="1" lang="en-U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Λεπτόνια</a:t>
            </a:r>
            <a:r>
              <a:rPr b="1" lang="en-US" sz="2200" spc="-1" strike="noStrike">
                <a:solidFill>
                  <a:srgbClr val="000000"/>
                </a:solidFill>
                <a:latin typeface="Calibri"/>
                <a:ea typeface="DejaVu Sans"/>
              </a:rPr>
              <a:t>: </a:t>
            </a:r>
            <a:r>
              <a:rPr b="0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Κάθε οικογένεια (ηλεκτρονίου, μιονίου, και ταυ) έχει δικό της Λεπτονικό αριθμό, που διατηρείται ανεξάρτητα από τους άλλους: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600200" indent="-2286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</a:pPr>
            <a:r>
              <a:rPr b="0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λεπτονικός αριθμός του ηλεκτρονίου </a:t>
            </a:r>
            <a:r>
              <a:rPr b="1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(e, ν</a:t>
            </a:r>
            <a:r>
              <a:rPr b="1" lang="en-US" sz="2172" spc="-1" strike="noStrike" baseline="-101000">
                <a:solidFill>
                  <a:srgbClr val="ff0000"/>
                </a:solidFill>
                <a:latin typeface="Calibri"/>
                <a:ea typeface="ＭＳ Ｐゴシック"/>
              </a:rPr>
              <a:t>e</a:t>
            </a:r>
            <a:r>
              <a:rPr b="1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)</a:t>
            </a:r>
            <a:r>
              <a:rPr b="0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  =</a:t>
            </a:r>
            <a:r>
              <a:rPr b="1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 Le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600200" indent="-2286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</a:pPr>
            <a:r>
              <a:rPr b="0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λεπτονικός αριθμός του μιονίου </a:t>
            </a:r>
            <a:r>
              <a:rPr b="1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(μ, ν</a:t>
            </a:r>
            <a:r>
              <a:rPr b="1" lang="en-US" sz="2172" spc="-1" strike="noStrike" baseline="-101000">
                <a:solidFill>
                  <a:srgbClr val="ff0000"/>
                </a:solidFill>
                <a:latin typeface="Calibri"/>
                <a:ea typeface="ＭＳ Ｐゴシック"/>
              </a:rPr>
              <a:t>μ</a:t>
            </a:r>
            <a:r>
              <a:rPr b="1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)</a:t>
            </a:r>
            <a:r>
              <a:rPr b="0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 = </a:t>
            </a:r>
            <a:r>
              <a:rPr b="1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Lμ</a:t>
            </a:r>
            <a:r>
              <a:rPr b="0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600200" indent="-2286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</a:pPr>
            <a:r>
              <a:rPr b="0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λεπτονικός αριθμός του ταυ </a:t>
            </a:r>
            <a:r>
              <a:rPr b="1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(τ, ν</a:t>
            </a:r>
            <a:r>
              <a:rPr b="1" lang="en-US" sz="2172" spc="-1" strike="noStrike" baseline="-101000">
                <a:solidFill>
                  <a:srgbClr val="ff0000"/>
                </a:solidFill>
                <a:latin typeface="Calibri"/>
                <a:ea typeface="ＭＳ Ｐゴシック"/>
              </a:rPr>
              <a:t>τ</a:t>
            </a:r>
            <a:r>
              <a:rPr b="1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)</a:t>
            </a:r>
            <a:r>
              <a:rPr b="0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 = </a:t>
            </a:r>
            <a:r>
              <a:rPr b="1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Lτ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143000" indent="-2286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</a:pPr>
            <a:r>
              <a:rPr b="0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Επίσης φυσικά πάντα διτηρείται το φορτίο = </a:t>
            </a:r>
            <a:r>
              <a:rPr b="1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Q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99"/>
              </a:spcBef>
            </a:pPr>
            <a:r>
              <a:rPr b="1" lang="en-US" sz="1800" spc="-1" strike="noStrike">
                <a:solidFill>
                  <a:srgbClr val="0000ff"/>
                </a:solidFill>
                <a:latin typeface="Calibri"/>
                <a:ea typeface="ＭＳ Ｐゴシック"/>
              </a:rPr>
              <a:t>Κάθε λεπτόνιο έχει αντίστοιχο λεπτονικό  αριθμό = 1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99"/>
              </a:spcBef>
            </a:pPr>
            <a:r>
              <a:rPr b="1" lang="en-US" sz="1800" spc="-1" strike="noStrike">
                <a:solidFill>
                  <a:srgbClr val="0000ff"/>
                </a:solidFill>
                <a:latin typeface="Calibri"/>
                <a:ea typeface="ＭＳ Ｐゴシック"/>
              </a:rPr>
              <a:t>Tα αντι-λεπτόνια έχουν λεπτονικό αριθμό = -1</a:t>
            </a:r>
            <a:r>
              <a:rPr b="0" lang="en-US" sz="1800" spc="-1" strike="noStrike">
                <a:solidFill>
                  <a:srgbClr val="0000ff"/>
                </a:solidFill>
                <a:latin typeface="Calibri"/>
                <a:ea typeface="ＭＳ Ｐゴシック"/>
              </a:rPr>
              <a:t> </a:t>
            </a:r>
            <a:r>
              <a:rPr b="1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← ΠΡΟΣΟΧΗ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99"/>
              </a:spcBef>
            </a:pPr>
            <a:r>
              <a:rPr b="0" lang="en-US" sz="1800" spc="-1" strike="noStrike">
                <a:latin typeface="Calibri"/>
                <a:ea typeface="ＭＳ Ｐゴシック"/>
              </a:rPr>
              <a:t>Π.χ, βλέπουμε ότι η ακόλουθη “διάσπαση” του μιονίου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99"/>
              </a:spcBef>
            </a:pPr>
            <a:r>
              <a:rPr b="0" lang="en-US" sz="1800" spc="-1" strike="noStrike">
                <a:latin typeface="Calibri"/>
                <a:ea typeface="ＭＳ Ｐゴシック"/>
              </a:rPr>
              <a:t>       </a:t>
            </a:r>
            <a:r>
              <a:rPr b="0" lang="en-US" sz="1800" spc="-1" strike="noStrike">
                <a:latin typeface="Calibri"/>
                <a:ea typeface="ＭＳ Ｐゴシック"/>
              </a:rPr>
              <a:t>γίνεται: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Calibri"/>
              <a:buChar char="•"/>
            </a:pPr>
            <a:r>
              <a:rPr b="1" lang="en-US" sz="2000" spc="-1" strike="noStrike">
                <a:solidFill>
                  <a:srgbClr val="0000ff"/>
                </a:solidFill>
                <a:latin typeface="Calibri"/>
                <a:ea typeface="ＭＳ Ｐゴシック"/>
              </a:rPr>
              <a:t> 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186" name="Table 3"/>
          <p:cNvGraphicFramePr/>
          <p:nvPr/>
        </p:nvGraphicFramePr>
        <p:xfrm>
          <a:off x="228600" y="4393800"/>
          <a:ext cx="8718840" cy="2176560"/>
        </p:xfrm>
        <a:graphic>
          <a:graphicData uri="http://schemas.openxmlformats.org/drawingml/2006/table">
            <a:tbl>
              <a:tblPr/>
              <a:tblGrid>
                <a:gridCol w="1572840"/>
                <a:gridCol w="1121040"/>
                <a:gridCol w="593640"/>
                <a:gridCol w="2007000"/>
                <a:gridCol w="2007000"/>
                <a:gridCol w="1417680"/>
              </a:tblGrid>
              <a:tr h="703800"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Κβαντικός αριθμός</a:t>
                      </a:r>
                      <a:endParaRPr b="0" lang="en-US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1800" spc="-1" strike="noStrike">
                          <a:latin typeface="Arial"/>
                        </a:rPr>
                        <a:t>μιόνιο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1800" spc="-1" strike="noStrike">
                          <a:latin typeface="Arial"/>
                        </a:rPr>
                        <a:t>→ 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1800" spc="-1" strike="noStrike">
                          <a:latin typeface="Arial"/>
                        </a:rPr>
                        <a:t>ηλεκτρόνιο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1800" spc="-1" strike="noStrike">
                          <a:latin typeface="Arial"/>
                        </a:rPr>
                        <a:t>Αντινετρίνο του ηλεκτρονίου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1800" spc="-1" strike="noStrike">
                          <a:latin typeface="Arial"/>
                        </a:rPr>
                        <a:t>Νετρίνο του μιονίου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b3b3b3"/>
                    </a:solidFill>
                  </a:tcPr>
                </a:tc>
              </a:tr>
              <a:tr h="368280">
                <a:tc>
                  <a:txBody>
                    <a:bodyPr lIns="90000" rIns="90000" tIns="46800" bIns="46800"/>
                    <a:p>
                      <a:r>
                        <a:rPr b="0" lang="en-US" sz="1800" spc="-1" strike="noStrike">
                          <a:latin typeface="Arial"/>
                        </a:rPr>
                        <a:t>Q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1800" spc="-1" strike="noStrike">
                          <a:latin typeface="Arial"/>
                        </a:rPr>
                        <a:t>-1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1800" spc="-1" strike="noStrike">
                          <a:latin typeface="Arial"/>
                        </a:rPr>
                        <a:t>=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1800" spc="-1" strike="noStrike">
                          <a:latin typeface="Arial"/>
                        </a:rPr>
                        <a:t>-1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1800" spc="-1" strike="noStrike">
                          <a:latin typeface="Arial"/>
                        </a:rPr>
                        <a:t>0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1800" spc="-1" strike="noStrike">
                          <a:latin typeface="Arial"/>
                        </a:rPr>
                        <a:t>0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</a:tr>
              <a:tr h="368280">
                <a:tc>
                  <a:txBody>
                    <a:bodyPr lIns="90000" rIns="90000" tIns="46800" bIns="46800"/>
                    <a:p>
                      <a:r>
                        <a:rPr b="0" lang="en-US" sz="1800" spc="-1" strike="noStrike">
                          <a:latin typeface="Arial"/>
                        </a:rPr>
                        <a:t>Le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1800" spc="-1" strike="noStrike">
                          <a:latin typeface="Arial"/>
                        </a:rPr>
                        <a:t>0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1800" spc="-1" strike="noStrike">
                          <a:latin typeface="Arial"/>
                        </a:rPr>
                        <a:t>=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1800" spc="-1" strike="noStrike">
                          <a:latin typeface="Arial"/>
                        </a:rPr>
                        <a:t>1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1800" spc="-1" strike="noStrike">
                          <a:latin typeface="Arial"/>
                        </a:rPr>
                        <a:t>-1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1800" spc="-1" strike="noStrike">
                          <a:latin typeface="Arial"/>
                        </a:rPr>
                        <a:t>0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</a:tr>
              <a:tr h="368280">
                <a:tc>
                  <a:txBody>
                    <a:bodyPr lIns="90000" rIns="90000" tIns="46800" bIns="46800"/>
                    <a:p>
                      <a:r>
                        <a:rPr b="0" lang="en-US" sz="1800" spc="-1" strike="noStrike">
                          <a:latin typeface="Arial"/>
                        </a:rPr>
                        <a:t>Lμ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1800" spc="-1" strike="noStrike">
                          <a:latin typeface="Arial"/>
                        </a:rPr>
                        <a:t>1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1800" spc="-1" strike="noStrike">
                          <a:latin typeface="Arial"/>
                        </a:rPr>
                        <a:t>=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1800" spc="-1" strike="noStrike">
                          <a:latin typeface="Arial"/>
                        </a:rPr>
                        <a:t>0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1800" spc="-1" strike="noStrike">
                          <a:latin typeface="Arial"/>
                        </a:rPr>
                        <a:t>0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1800" spc="-1" strike="noStrike">
                          <a:latin typeface="Arial"/>
                        </a:rPr>
                        <a:t>1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</a:tr>
              <a:tr h="368280">
                <a:tc>
                  <a:txBody>
                    <a:bodyPr lIns="90000" rIns="90000" tIns="46800" bIns="46800"/>
                    <a:p>
                      <a:r>
                        <a:rPr b="0" lang="en-US" sz="1800" spc="-1" strike="noStrike">
                          <a:latin typeface="Arial"/>
                        </a:rPr>
                        <a:t>Lτ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1800" spc="-1" strike="noStrike">
                          <a:latin typeface="Arial"/>
                        </a:rPr>
                        <a:t>0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1800" spc="-1" strike="noStrike">
                          <a:latin typeface="Arial"/>
                        </a:rPr>
                        <a:t>=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1800" spc="-1" strike="noStrike">
                          <a:latin typeface="Arial"/>
                        </a:rPr>
                        <a:t>0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1800" spc="-1" strike="noStrike">
                          <a:latin typeface="Arial"/>
                        </a:rPr>
                        <a:t>0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1800" spc="-1" strike="noStrike">
                          <a:latin typeface="Arial"/>
                        </a:rPr>
                        <a:t>0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mc:AlternateContent>
        <mc:Choice xmlns:a14="http://schemas.microsoft.com/office/drawing/2010/main" Requires="a14">
          <p:sp>
            <p:nvSpPr>
              <p:cNvPr id="187" name="Formula 4"/>
              <p:cNvSpPr txBox="1"/>
              <p:nvPr/>
            </p:nvSpPr>
            <p:spPr>
              <a:xfrm>
                <a:off x="6858000" y="3657600"/>
                <a:ext cx="2212920" cy="6400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p>
                      <m:e>
                        <m:r>
                          <m:t xml:space="preserve">μ</m:t>
                        </m:r>
                      </m:e>
                      <m:sup>
                        <m:r>
                          <m:rPr>
                            <m:lit/>
                            <m:nor/>
                          </m:rPr>
                          <m:t xml:space="preserve">-</m:t>
                        </m:r>
                      </m:sup>
                    </m:sSup>
                    <m:r>
                      <m:t xml:space="preserve">→</m:t>
                    </m:r>
                    <m:sSup>
                      <m:e>
                        <m:r>
                          <m:t xml:space="preserve">e</m:t>
                        </m:r>
                      </m:e>
                      <m:sup>
                        <m:r>
                          <m:rPr>
                            <m:lit/>
                            <m:nor/>
                          </m:rPr>
                          <m:t xml:space="preserve">-</m:t>
                        </m:r>
                      </m:sup>
                    </m:sSup>
                    <m:acc>
                      <m:accPr>
                        <m:chr m:val="¯"/>
                      </m:accPr>
                      <m:e>
                        <m:sSub>
                          <m:e>
                            <m:r>
                              <m:t xml:space="preserve">ν</m:t>
                            </m:r>
                          </m:e>
                          <m:sub>
                            <m:r>
                              <m:t xml:space="preserve">e</m:t>
                            </m:r>
                          </m:sub>
                        </m:sSub>
                      </m:e>
                    </m:acc>
                    <m:sSub>
                      <m:e>
                        <m:r>
                          <m:t xml:space="preserve">ν</m:t>
                        </m:r>
                      </m:e>
                      <m:sub>
                        <m:r>
                          <m:t xml:space="preserve">μ</m:t>
                        </m:r>
                      </m:sub>
                    </m:sSub>
                  </m:oMath>
                </a14:m>
              </a:p>
            </p:txBody>
          </p:sp>
        </mc:Choice>
        <mc:Fallback/>
      </mc:AlternateContent>
    </p:spTree>
  </p:cSld>
  <p:timing>
    <p:tnLst>
      <p:par>
        <p:cTn id="21" dur="indefinite" restart="never" nodeType="tmRoot">
          <p:childTnLst>
            <p:seq>
              <p:cTn id="2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CustomShape 1"/>
          <p:cNvSpPr/>
          <p:nvPr/>
        </p:nvSpPr>
        <p:spPr>
          <a:xfrm>
            <a:off x="0" y="9000"/>
            <a:ext cx="9144000" cy="9414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99ff99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anchor="ctr"/>
          <a:p>
            <a:pPr algn="ctr">
              <a:lnSpc>
                <a:spcPct val="100000"/>
              </a:lnSpc>
            </a:pPr>
            <a:r>
              <a:rPr b="0" lang="el-GR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Νέοι κβαντικοί αριθμοί και νόμοι διατήρησης : Λεπτονικοί αριθμοί (2)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9" name="CustomShape 2"/>
          <p:cNvSpPr/>
          <p:nvPr/>
        </p:nvSpPr>
        <p:spPr>
          <a:xfrm>
            <a:off x="396000" y="835560"/>
            <a:ext cx="8675640" cy="5229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/>
          <a:p>
            <a:pPr>
              <a:lnSpc>
                <a:spcPct val="100000"/>
              </a:lnSpc>
              <a:spcBef>
                <a:spcPts val="499"/>
              </a:spcBef>
            </a:pPr>
            <a:r>
              <a:rPr b="1" lang="en-U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Λεπτόνια</a:t>
            </a:r>
            <a:r>
              <a:rPr b="1" lang="en-US" sz="2200" spc="-1" strike="noStrike">
                <a:solidFill>
                  <a:srgbClr val="000000"/>
                </a:solidFill>
                <a:latin typeface="Calibri"/>
                <a:ea typeface="DejaVu Sans"/>
              </a:rPr>
              <a:t>: </a:t>
            </a:r>
            <a:r>
              <a:rPr b="0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Κάθε οικογένεια (ηλεκτρονίου, μιονίου, και ταυ) έχει δικό της Λεπτονικό αριθμό, που διατηρείται ανεξάρτητα από τους άλλους: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99"/>
              </a:spcBef>
            </a:pPr>
            <a:r>
              <a:rPr b="0" lang="en-US" sz="1800" spc="-1" strike="noStrike">
                <a:solidFill>
                  <a:srgbClr val="0000ff"/>
                </a:solidFill>
                <a:latin typeface="Calibri"/>
                <a:ea typeface="ＭＳ Ｐゴシック"/>
              </a:rPr>
              <a:t>Κάθε λεπτόνιο έχει αντίστοιχο λεπτονικό  αριθμό =1,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99"/>
              </a:spcBef>
            </a:pPr>
            <a:r>
              <a:rPr b="1" lang="en-US" sz="1800" spc="-1" strike="noStrike">
                <a:solidFill>
                  <a:srgbClr val="0000ff"/>
                </a:solidFill>
                <a:latin typeface="Calibri"/>
                <a:ea typeface="ＭＳ Ｐゴシック"/>
              </a:rPr>
              <a:t>Tα αντι-λεπτόνια έχουν λεπτονικό αριθμό = -1  </a:t>
            </a:r>
            <a:r>
              <a:rPr b="1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← ΠΡΟΣΟΧΗ</a:t>
            </a:r>
            <a:r>
              <a:rPr b="0" lang="en-US" sz="1800" spc="-1" strike="noStrike">
                <a:solidFill>
                  <a:srgbClr val="0000ff"/>
                </a:solidFill>
                <a:latin typeface="Calibri"/>
                <a:ea typeface="ＭＳ Ｐゴシック"/>
              </a:rPr>
              <a:t>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99"/>
              </a:spcBef>
            </a:pPr>
            <a:r>
              <a:rPr b="0" lang="en-US" sz="1800" spc="-1" strike="noStrike">
                <a:latin typeface="Calibri"/>
                <a:ea typeface="ＭＳ Ｐゴシック"/>
              </a:rPr>
              <a:t>Π.χ, βλέπουμε ότι η ακόλουθη “διάσπαση” του αντι-μιονίου γίνεται: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Calibri"/>
              <a:buChar char="•"/>
            </a:pPr>
            <a:r>
              <a:rPr b="1" lang="en-US" sz="2000" spc="-1" strike="noStrike">
                <a:solidFill>
                  <a:srgbClr val="0000ff"/>
                </a:solidFill>
                <a:latin typeface="Calibri"/>
                <a:ea typeface="ＭＳ Ｐゴシック"/>
              </a:rPr>
              <a:t> 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190" name="Table 3"/>
          <p:cNvGraphicFramePr/>
          <p:nvPr/>
        </p:nvGraphicFramePr>
        <p:xfrm>
          <a:off x="144000" y="3422520"/>
          <a:ext cx="8922960" cy="2944440"/>
        </p:xfrm>
        <a:graphic>
          <a:graphicData uri="http://schemas.openxmlformats.org/drawingml/2006/table">
            <a:tbl>
              <a:tblPr/>
              <a:tblGrid>
                <a:gridCol w="1441800"/>
                <a:gridCol w="1395000"/>
                <a:gridCol w="624960"/>
                <a:gridCol w="2428560"/>
                <a:gridCol w="1671840"/>
                <a:gridCol w="1361160"/>
              </a:tblGrid>
              <a:tr h="1321920"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Κβαντικός αριθμός</a:t>
                      </a:r>
                      <a:endParaRPr b="0" lang="en-US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Θετικό μιόνιο (=”αντι-μιόνιο”)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→ 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Ποζιτρόνιο (=”αντιηλεκτρόνιο”)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Νετρίνο του ηλεκτρονίου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Αντινετρίνο του μιονίου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b3b3b3"/>
                    </a:solidFill>
                  </a:tcPr>
                </a:tc>
              </a:tr>
              <a:tr h="405360"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Q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+1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=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+1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</a:tr>
              <a:tr h="405360"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Le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=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-1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1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</a:tr>
              <a:tr h="405360"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Lμ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-1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=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-1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</a:tr>
              <a:tr h="406800"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Lτ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=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mc:AlternateContent>
        <mc:Choice xmlns:a14="http://schemas.microsoft.com/office/drawing/2010/main" Requires="a14">
          <p:sp>
            <p:nvSpPr>
              <p:cNvPr id="191" name="Formula 4"/>
              <p:cNvSpPr txBox="1"/>
              <p:nvPr/>
            </p:nvSpPr>
            <p:spPr>
              <a:xfrm>
                <a:off x="1018440" y="2557080"/>
                <a:ext cx="2410560" cy="78732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p>
                      <m:e>
                        <m:r>
                          <m:t xml:space="preserve">μ</m:t>
                        </m:r>
                      </m:e>
                      <m:sup>
                        <m:r>
                          <m:rPr>
                            <m:lit/>
                            <m:nor/>
                          </m:rPr>
                          <m:t xml:space="preserve">+</m:t>
                        </m:r>
                      </m:sup>
                    </m:sSup>
                    <m:r>
                      <m:t xml:space="preserve">→</m:t>
                    </m:r>
                    <m:sSup>
                      <m:e>
                        <m:r>
                          <m:t xml:space="preserve">e</m:t>
                        </m:r>
                      </m:e>
                      <m:sup>
                        <m:r>
                          <m:rPr>
                            <m:lit/>
                            <m:nor/>
                          </m:rPr>
                          <m:t xml:space="preserve">+</m:t>
                        </m:r>
                      </m:sup>
                    </m:sSup>
                    <m:sSub>
                      <m:e>
                        <m:r>
                          <m:t xml:space="preserve">ν</m:t>
                        </m:r>
                      </m:e>
                      <m:sub>
                        <m:r>
                          <m:t xml:space="preserve">e</m:t>
                        </m:r>
                      </m:sub>
                    </m:sSub>
                    <m:acc>
                      <m:accPr>
                        <m:chr m:val="¯"/>
                      </m:accPr>
                      <m:e>
                        <m:sSub>
                          <m:e>
                            <m:r>
                              <m:t xml:space="preserve">ν</m:t>
                            </m:r>
                          </m:e>
                          <m:sub>
                            <m:r>
                              <m:t xml:space="preserve">μ</m:t>
                            </m:r>
                          </m:sub>
                        </m:sSub>
                      </m:e>
                    </m:acc>
                  </m:oMath>
                </a14:m>
              </a:p>
            </p:txBody>
          </p:sp>
        </mc:Choice>
        <mc:Fallback/>
      </mc:AlternateContent>
    </p:spTree>
  </p:cSld>
  <p:timing>
    <p:tnLst>
      <p:par>
        <p:cTn id="23" dur="indefinite" restart="never" nodeType="tmRoot">
          <p:childTnLst>
            <p:seq>
              <p:cTn id="2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CustomShape 1"/>
          <p:cNvSpPr/>
          <p:nvPr/>
        </p:nvSpPr>
        <p:spPr>
          <a:xfrm>
            <a:off x="36000" y="1447560"/>
            <a:ext cx="8675640" cy="5229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/>
          <a:p>
            <a:pPr>
              <a:lnSpc>
                <a:spcPct val="100000"/>
              </a:lnSpc>
              <a:spcBef>
                <a:spcPts val="499"/>
              </a:spcBef>
            </a:pPr>
            <a:r>
              <a:rPr b="0" lang="en-US" sz="1800" spc="-1" strike="noStrike">
                <a:solidFill>
                  <a:srgbClr val="0000ff"/>
                </a:solidFill>
                <a:latin typeface="Calibri"/>
                <a:ea typeface="ＭＳ Ｐゴシック"/>
              </a:rPr>
              <a:t>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99"/>
              </a:spcBef>
            </a:pPr>
            <a:r>
              <a:rPr b="0" lang="en-US" sz="1800" spc="-1" strike="noStrike">
                <a:latin typeface="Calibri"/>
                <a:ea typeface="ＭＳ Ｐゴシック"/>
              </a:rPr>
              <a:t>Π.χ : βλέπουμε ότι η ακόλουθη “διάσπαση” του μιονίου ΔΕΝ γίνεται:</a:t>
            </a:r>
            <a:r>
              <a:rPr b="0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Calibri"/>
              <a:buChar char="•"/>
            </a:pPr>
            <a:r>
              <a:rPr b="1" lang="en-US" sz="2000" spc="-1" strike="noStrike">
                <a:solidFill>
                  <a:srgbClr val="0000ff"/>
                </a:solidFill>
                <a:latin typeface="Calibri"/>
                <a:ea typeface="ＭＳ Ｐゴシック"/>
              </a:rPr>
              <a:t> 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193" name="Table 2"/>
          <p:cNvGraphicFramePr/>
          <p:nvPr/>
        </p:nvGraphicFramePr>
        <p:xfrm>
          <a:off x="104400" y="2774520"/>
          <a:ext cx="9128880" cy="2298960"/>
        </p:xfrm>
        <a:graphic>
          <a:graphicData uri="http://schemas.openxmlformats.org/drawingml/2006/table">
            <a:tbl>
              <a:tblPr/>
              <a:tblGrid>
                <a:gridCol w="1765080"/>
                <a:gridCol w="1257840"/>
                <a:gridCol w="666000"/>
                <a:gridCol w="1436040"/>
                <a:gridCol w="1186560"/>
                <a:gridCol w="2817720"/>
              </a:tblGrid>
              <a:tr h="703800"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Κβαντικός αριθμός</a:t>
                      </a:r>
                      <a:endParaRPr b="0" lang="en-US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μιόνιο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→ 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ηλεκτρόνιο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Φωτόνιο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1800" spc="-1" strike="noStrike">
                          <a:latin typeface="Arial"/>
                        </a:rPr>
                        <a:t>Αποτέλεσμα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b3b3b3"/>
                    </a:solidFill>
                  </a:tcPr>
                </a:tc>
              </a:tr>
              <a:tr h="398880"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Q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-1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=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-1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1800" spc="-1" strike="noStrike">
                          <a:latin typeface="Arial"/>
                        </a:rPr>
                        <a:t>Διατηρείται: ΟΚ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</a:tr>
              <a:tr h="398880"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Le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=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1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1800" spc="-1" strike="noStrike">
                          <a:latin typeface="Arial"/>
                        </a:rPr>
                        <a:t>ΔΕΝ Διατηρείται: </a:t>
                      </a:r>
                      <a:r>
                        <a:rPr b="0" lang="en-US" sz="1800" spc="-1" strike="noStrike">
                          <a:solidFill>
                            <a:srgbClr val="ff0000"/>
                          </a:solidFill>
                          <a:latin typeface="Arial"/>
                        </a:rPr>
                        <a:t>Χ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</a:tr>
              <a:tr h="398880"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Lμ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1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=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1800" spc="-1" strike="noStrike">
                          <a:latin typeface="Arial"/>
                        </a:rPr>
                        <a:t>ΔΕΝ Διατηρείται: </a:t>
                      </a:r>
                      <a:r>
                        <a:rPr b="0" lang="en-US" sz="1800" spc="-1" strike="noStrike">
                          <a:solidFill>
                            <a:srgbClr val="ff0000"/>
                          </a:solidFill>
                          <a:latin typeface="Arial"/>
                        </a:rPr>
                        <a:t>Χ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</a:tr>
              <a:tr h="398880"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Lτ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=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1800" spc="-1" strike="noStrike">
                          <a:latin typeface="Arial"/>
                        </a:rPr>
                        <a:t>Διατηρείται: ΟΚ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mc:AlternateContent>
        <mc:Choice xmlns:a14="http://schemas.microsoft.com/office/drawing/2010/main" Requires="a14">
          <p:sp>
            <p:nvSpPr>
              <p:cNvPr id="194" name="Formula 3"/>
              <p:cNvSpPr txBox="1"/>
              <p:nvPr/>
            </p:nvSpPr>
            <p:spPr>
              <a:xfrm>
                <a:off x="1143000" y="2007000"/>
                <a:ext cx="1659600" cy="7016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p>
                      <m:e>
                        <m:r>
                          <m:t xml:space="preserve">μ</m:t>
                        </m:r>
                      </m:e>
                      <m:sup>
                        <m:r>
                          <m:rPr>
                            <m:lit/>
                            <m:nor/>
                          </m:rPr>
                          <m:t xml:space="preserve">-</m:t>
                        </m:r>
                      </m:sup>
                    </m:sSup>
                    <m:r>
                      <m:t xml:space="preserve">→</m:t>
                    </m:r>
                    <m:sSup>
                      <m:e>
                        <m:r>
                          <m:t xml:space="preserve">e</m:t>
                        </m:r>
                      </m:e>
                      <m:sup>
                        <m:r>
                          <m:rPr>
                            <m:lit/>
                            <m:nor/>
                          </m:rPr>
                          <m:t xml:space="preserve">-</m:t>
                        </m:r>
                      </m:sup>
                    </m:sSup>
                    <m:r>
                      <m:t xml:space="preserve">γ</m:t>
                    </m:r>
                  </m:oMath>
                </a14:m>
              </a:p>
            </p:txBody>
          </p:sp>
        </mc:Choice>
        <mc:Fallback/>
      </mc:AlternateContent>
      <p:sp>
        <p:nvSpPr>
          <p:cNvPr id="195" name="TextShape 4"/>
          <p:cNvSpPr txBox="1"/>
          <p:nvPr/>
        </p:nvSpPr>
        <p:spPr>
          <a:xfrm>
            <a:off x="228600" y="5207400"/>
            <a:ext cx="8059680" cy="10051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Η παραπάνω αντίδραση ΔΕΝ διατηρεί ούτε τον λεπτονικό αριθμό του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ηλετρονίου, ούτε τον λεπτονικό αριθμό του μιονίου: οπότε ΔΕΝ γίνεται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Και </a:t>
            </a:r>
            <a:r>
              <a:rPr b="0" lang="en-US" sz="2000" spc="-1" strike="noStrike">
                <a:solidFill>
                  <a:srgbClr val="ff0000"/>
                </a:solidFill>
                <a:latin typeface="Arial"/>
              </a:rPr>
              <a:t>όντως ΔΕΝ την έχουμε παρατηρήσει στη φύση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.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6" name="TextShape 5"/>
          <p:cNvSpPr txBox="1"/>
          <p:nvPr/>
        </p:nvSpPr>
        <p:spPr>
          <a:xfrm>
            <a:off x="196560" y="984600"/>
            <a:ext cx="8641800" cy="7002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US" sz="2000" spc="-1" strike="noStrike">
                <a:solidFill>
                  <a:srgbClr val="0000ff"/>
                </a:solidFill>
                <a:latin typeface="Arial"/>
              </a:rPr>
              <a:t>Αν η αντίδρασή μας σέβεται ΟΛΟΥΣ τους νόμους διατήρησης , τότε γίνεται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r>
              <a:rPr b="1" lang="en-US" sz="2000" spc="-1" strike="noStrike">
                <a:solidFill>
                  <a:srgbClr val="ff0000"/>
                </a:solidFill>
                <a:latin typeface="Arial"/>
              </a:rPr>
              <a:t>Αν όμως παραβιάζει έστω και έναν, δεν μπορεί να γίνει!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7" name="CustomShape 6"/>
          <p:cNvSpPr/>
          <p:nvPr/>
        </p:nvSpPr>
        <p:spPr>
          <a:xfrm>
            <a:off x="360" y="9000"/>
            <a:ext cx="9144000" cy="9414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99ff99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anchor="ctr"/>
          <a:p>
            <a:pPr algn="ctr">
              <a:lnSpc>
                <a:spcPct val="100000"/>
              </a:lnSpc>
            </a:pPr>
            <a:r>
              <a:rPr b="0" lang="el-GR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Νέοι κβαντικοί αριθμοί και νόμοι διατήρησης : Λεπτονικοί αριθμοί (3)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iming>
    <p:tnLst>
      <p:par>
        <p:cTn id="25" dur="indefinite" restart="never" nodeType="tmRoot">
          <p:childTnLst>
            <p:seq>
              <p:cTn id="2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CustomShape 1"/>
          <p:cNvSpPr/>
          <p:nvPr/>
        </p:nvSpPr>
        <p:spPr>
          <a:xfrm>
            <a:off x="0" y="9000"/>
            <a:ext cx="9144000" cy="9414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99ff99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anchor="ctr"/>
          <a:p>
            <a:pPr algn="ctr">
              <a:lnSpc>
                <a:spcPct val="100000"/>
              </a:lnSpc>
            </a:pPr>
            <a:r>
              <a:rPr b="0" lang="el-GR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Νέοι κβαντικοί αριθμοί και νόμοι διατήρησης : Βαρυονικός αριθμός (1) 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9" name="CustomShape 2"/>
          <p:cNvSpPr/>
          <p:nvPr/>
        </p:nvSpPr>
        <p:spPr>
          <a:xfrm>
            <a:off x="0" y="943560"/>
            <a:ext cx="8675640" cy="5229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/>
          <a:p>
            <a:pPr>
              <a:lnSpc>
                <a:spcPct val="100000"/>
              </a:lnSpc>
              <a:spcBef>
                <a:spcPts val="697"/>
              </a:spcBef>
              <a:buClr>
                <a:srgbClr val="000000"/>
              </a:buClr>
              <a:buFont typeface="Times New Roman"/>
              <a:buChar char="•"/>
            </a:pPr>
            <a:r>
              <a:rPr b="1" lang="en-U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b="1" lang="en-U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Αδρόνια: 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lvl="2" marL="1143000" indent="-2286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Βαρυόνια – </a:t>
            </a:r>
            <a:r>
              <a:rPr b="0" lang="en-US" sz="1800" spc="-1" strike="noStrike">
                <a:solidFill>
                  <a:srgbClr val="0000ff"/>
                </a:solidFill>
                <a:latin typeface="Calibri"/>
                <a:ea typeface="ＭＳ Ｐゴシック"/>
              </a:rPr>
              <a:t>συνδυασμοί 3 κουάρκ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 .  π.χ: p=uud, n=udd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591920" indent="-22032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Calibri"/>
              <a:buChar char="–"/>
            </a:pPr>
            <a:r>
              <a:rPr b="0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Έχουν Bαρυονικό αριθμό B=1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143000" indent="-2286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</a:pPr>
            <a:r>
              <a:rPr b="0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Κάθε κουάρκ λέμε ότι έχει βαρυονικό αριθμό Β = + 1/3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143000" indent="-2286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</a:pPr>
            <a:r>
              <a:rPr b="0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Κάθε αντι-κουάρκ έχει τον αντίθετο, δηλαδή: Β =  - 1/3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143000" indent="-2286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</a:pPr>
            <a:r>
              <a:rPr b="0" lang="en-US" sz="1800" spc="-1" strike="noStrike">
                <a:solidFill>
                  <a:srgbClr val="0000ff"/>
                </a:solidFill>
                <a:latin typeface="Calibri"/>
                <a:ea typeface="ＭＳ Ｐゴシック"/>
              </a:rPr>
              <a:t>Τα λεπτόνια δεν έχουν βαρυονικό αριθμό, όπως και τα κουάρκ δεν έχουν λεπτονικό αριθμό</a:t>
            </a:r>
            <a:r>
              <a:rPr b="0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134720" indent="-220320">
              <a:lnSpc>
                <a:spcPct val="100000"/>
              </a:lnSpc>
              <a:spcBef>
                <a:spcPts val="598"/>
              </a:spcBef>
              <a:buClr>
                <a:srgbClr val="000000"/>
              </a:buClr>
              <a:buFont typeface="Calibri"/>
              <a:buChar char="•"/>
            </a:pPr>
            <a:r>
              <a:rPr b="0" lang="en-US" sz="1800" spc="-1" strike="noStrike">
                <a:latin typeface="Calibri"/>
                <a:ea typeface="ＭＳ Ｐゴシック"/>
              </a:rPr>
              <a:t>π.χ</a:t>
            </a:r>
            <a:r>
              <a:rPr b="1" lang="en-US" sz="1800" spc="-1" strike="noStrike">
                <a:solidFill>
                  <a:srgbClr val="0000ff"/>
                </a:solidFill>
                <a:latin typeface="Calibri"/>
                <a:ea typeface="ＭＳ Ｐゴシック"/>
              </a:rPr>
              <a:t>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200" name="Table 3"/>
          <p:cNvGraphicFramePr/>
          <p:nvPr/>
        </p:nvGraphicFramePr>
        <p:xfrm>
          <a:off x="230400" y="3958200"/>
          <a:ext cx="8684640" cy="2544840"/>
        </p:xfrm>
        <a:graphic>
          <a:graphicData uri="http://schemas.openxmlformats.org/drawingml/2006/table">
            <a:tbl>
              <a:tblPr/>
              <a:tblGrid>
                <a:gridCol w="1482840"/>
                <a:gridCol w="1056960"/>
                <a:gridCol w="559800"/>
                <a:gridCol w="1156320"/>
                <a:gridCol w="1948680"/>
                <a:gridCol w="2480400"/>
              </a:tblGrid>
              <a:tr h="703800"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Κβαντικός αριθμός</a:t>
                      </a:r>
                      <a:endParaRPr b="0" lang="en-US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1800" spc="-1" strike="noStrike">
                          <a:latin typeface="Arial"/>
                        </a:rPr>
                        <a:t>d κουάρκ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1800" spc="-1" strike="noStrike">
                          <a:latin typeface="Arial"/>
                        </a:rPr>
                        <a:t>→ 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1800" spc="-1" strike="noStrike">
                          <a:latin typeface="Arial"/>
                        </a:rPr>
                        <a:t>u κουάρκ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1800" spc="-1" strike="noStrike">
                          <a:latin typeface="Arial"/>
                        </a:rPr>
                        <a:t>ηλεκτρόνιο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1800" spc="-1" strike="noStrike">
                          <a:latin typeface="Arial"/>
                        </a:rPr>
                        <a:t>αντινετρίνο του ηλεκτρονίου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b3b3b3"/>
                    </a:solidFill>
                  </a:tcPr>
                </a:tc>
              </a:tr>
              <a:tr h="368280">
                <a:tc>
                  <a:txBody>
                    <a:bodyPr lIns="90000" rIns="90000" tIns="46800" bIns="46800"/>
                    <a:p>
                      <a:r>
                        <a:rPr b="0" lang="en-US" sz="1800" spc="-1" strike="noStrike">
                          <a:latin typeface="Arial"/>
                        </a:rPr>
                        <a:t>Q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1800" spc="-1" strike="noStrike">
                          <a:latin typeface="Arial"/>
                        </a:rPr>
                        <a:t>0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1800" spc="-1" strike="noStrike">
                          <a:latin typeface="Arial"/>
                        </a:rPr>
                        <a:t>=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1800" spc="-1" strike="noStrike">
                          <a:latin typeface="Arial"/>
                        </a:rPr>
                        <a:t>+1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1800" spc="-1" strike="noStrike">
                          <a:latin typeface="Arial"/>
                        </a:rPr>
                        <a:t>-1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1800" spc="-1" strike="noStrike">
                          <a:latin typeface="Arial"/>
                        </a:rPr>
                        <a:t>0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</a:tr>
              <a:tr h="368280">
                <a:tc>
                  <a:txBody>
                    <a:bodyPr lIns="90000" rIns="90000" tIns="46800" bIns="46800"/>
                    <a:p>
                      <a:r>
                        <a:rPr b="0" lang="en-US" sz="1800" spc="-1" strike="noStrike">
                          <a:latin typeface="Arial"/>
                        </a:rPr>
                        <a:t>Le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1800" spc="-1" strike="noStrike">
                          <a:latin typeface="Arial"/>
                        </a:rPr>
                        <a:t>0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1800" spc="-1" strike="noStrike">
                          <a:latin typeface="Arial"/>
                        </a:rPr>
                        <a:t>=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1800" spc="-1" strike="noStrike">
                          <a:latin typeface="Arial"/>
                        </a:rPr>
                        <a:t>0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1800" spc="-1" strike="noStrike">
                          <a:latin typeface="Arial"/>
                        </a:rPr>
                        <a:t>1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1800" spc="-1" strike="noStrike">
                          <a:latin typeface="Arial"/>
                        </a:rPr>
                        <a:t>-1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</a:tr>
              <a:tr h="368280">
                <a:tc>
                  <a:txBody>
                    <a:bodyPr lIns="90000" rIns="90000" tIns="46800" bIns="46800"/>
                    <a:p>
                      <a:r>
                        <a:rPr b="0" lang="en-US" sz="1800" spc="-1" strike="noStrike">
                          <a:latin typeface="Arial"/>
                        </a:rPr>
                        <a:t>Lμ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1800" spc="-1" strike="noStrike">
                          <a:latin typeface="Arial"/>
                        </a:rPr>
                        <a:t>0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1800" spc="-1" strike="noStrike">
                          <a:latin typeface="Arial"/>
                        </a:rPr>
                        <a:t>=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1800" spc="-1" strike="noStrike">
                          <a:latin typeface="Arial"/>
                        </a:rPr>
                        <a:t>0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1800" spc="-1" strike="noStrike">
                          <a:latin typeface="Arial"/>
                        </a:rPr>
                        <a:t>0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1800" spc="-1" strike="noStrike">
                          <a:latin typeface="Arial"/>
                        </a:rPr>
                        <a:t>0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</a:tr>
              <a:tr h="368280">
                <a:tc>
                  <a:txBody>
                    <a:bodyPr lIns="90000" rIns="90000" tIns="46800" bIns="46800"/>
                    <a:p>
                      <a:r>
                        <a:rPr b="0" lang="en-US" sz="1800" spc="-1" strike="noStrike">
                          <a:latin typeface="Arial"/>
                        </a:rPr>
                        <a:t>Lτ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1800" spc="-1" strike="noStrike">
                          <a:latin typeface="Arial"/>
                        </a:rPr>
                        <a:t>0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1800" spc="-1" strike="noStrike">
                          <a:latin typeface="Arial"/>
                        </a:rPr>
                        <a:t>=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1800" spc="-1" strike="noStrike">
                          <a:latin typeface="Arial"/>
                        </a:rPr>
                        <a:t>0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1800" spc="-1" strike="noStrike">
                          <a:latin typeface="Arial"/>
                        </a:rPr>
                        <a:t>0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1800" spc="-1" strike="noStrike">
                          <a:latin typeface="Arial"/>
                        </a:rPr>
                        <a:t>0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</a:tr>
              <a:tr h="368280">
                <a:tc>
                  <a:txBody>
                    <a:bodyPr lIns="90000" rIns="90000" tIns="46800" bIns="46800"/>
                    <a:p>
                      <a:r>
                        <a:rPr b="0" lang="en-US" sz="1800" spc="-1" strike="noStrike">
                          <a:latin typeface="Arial"/>
                        </a:rPr>
                        <a:t>Β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1800" spc="-1" strike="noStrike">
                          <a:latin typeface="Arial"/>
                        </a:rPr>
                        <a:t>1/3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1800" spc="-1" strike="noStrike">
                          <a:latin typeface="Arial"/>
                        </a:rPr>
                        <a:t>=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1800" spc="-1" strike="noStrike">
                          <a:latin typeface="Arial"/>
                        </a:rPr>
                        <a:t>1/3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1800" spc="-1" strike="noStrike">
                          <a:latin typeface="Arial"/>
                        </a:rPr>
                        <a:t>0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1800" spc="-1" strike="noStrike">
                          <a:latin typeface="Arial"/>
                        </a:rPr>
                        <a:t>0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</a:tr>
            </a:tbl>
          </a:graphicData>
        </a:graphic>
      </p:graphicFrame>
      <mc:AlternateContent>
        <mc:Choice xmlns:a14="http://schemas.microsoft.com/office/drawing/2010/main" Requires="a14">
          <p:sp>
            <p:nvSpPr>
              <p:cNvPr id="201" name="Formula 4"/>
              <p:cNvSpPr txBox="1"/>
              <p:nvPr/>
            </p:nvSpPr>
            <p:spPr>
              <a:xfrm>
                <a:off x="1719000" y="3246120"/>
                <a:ext cx="1938600" cy="6400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d</m:t>
                    </m:r>
                    <m:r>
                      <m:t xml:space="preserve">→</m:t>
                    </m:r>
                    <m:r>
                      <m:t xml:space="preserve">u</m:t>
                    </m:r>
                    <m:sSup>
                      <m:e>
                        <m:r>
                          <m:t xml:space="preserve">e</m:t>
                        </m:r>
                      </m:e>
                      <m:sup>
                        <m:r>
                          <m:rPr>
                            <m:lit/>
                            <m:nor/>
                          </m:rPr>
                          <m:t xml:space="preserve">-</m:t>
                        </m:r>
                      </m:sup>
                    </m:sSup>
                    <m:acc>
                      <m:accPr>
                        <m:chr m:val="¯"/>
                      </m:accPr>
                      <m:e>
                        <m:sSub>
                          <m:e>
                            <m:r>
                              <m:t xml:space="preserve">ν</m:t>
                            </m:r>
                          </m:e>
                          <m:sub>
                            <m:r>
                              <m:t xml:space="preserve">e</m:t>
                            </m:r>
                          </m:sub>
                        </m:sSub>
                      </m:e>
                    </m:acc>
                  </m:oMath>
                </a14:m>
              </a:p>
            </p:txBody>
          </p:sp>
        </mc:Choice>
        <mc:Fallback/>
      </mc:AlternateContent>
    </p:spTree>
  </p:cSld>
  <p:timing>
    <p:tnLst>
      <p:par>
        <p:cTn id="27" dur="indefinite" restart="never" nodeType="tmRoot">
          <p:childTnLst>
            <p:seq>
              <p:cTn id="28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CustomShape 1"/>
          <p:cNvSpPr/>
          <p:nvPr/>
        </p:nvSpPr>
        <p:spPr>
          <a:xfrm>
            <a:off x="4728600" y="3164400"/>
            <a:ext cx="3429000" cy="685800"/>
          </a:xfrm>
          <a:prstGeom prst="rect">
            <a:avLst/>
          </a:prstGeom>
          <a:solidFill>
            <a:srgbClr val="99ccff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203" name="CustomShape 2"/>
          <p:cNvSpPr/>
          <p:nvPr/>
        </p:nvSpPr>
        <p:spPr>
          <a:xfrm>
            <a:off x="0" y="9000"/>
            <a:ext cx="9144000" cy="9414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99ff99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anchor="ctr"/>
          <a:p>
            <a:pPr algn="ctr">
              <a:lnSpc>
                <a:spcPct val="100000"/>
              </a:lnSpc>
            </a:pPr>
            <a:r>
              <a:rPr b="0" lang="el-GR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Νέοι κβαντικοί αριθμοί και νόμοι διατήρησης : Βαρυονικός αριθμός (2) 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4" name="CustomShape 3"/>
          <p:cNvSpPr/>
          <p:nvPr/>
        </p:nvSpPr>
        <p:spPr>
          <a:xfrm>
            <a:off x="0" y="943560"/>
            <a:ext cx="8675640" cy="5229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/>
          <a:p>
            <a:pPr>
              <a:lnSpc>
                <a:spcPct val="100000"/>
              </a:lnSpc>
              <a:spcBef>
                <a:spcPts val="697"/>
              </a:spcBef>
              <a:buClr>
                <a:srgbClr val="000000"/>
              </a:buClr>
              <a:buFont typeface="Times New Roman"/>
              <a:buChar char="•"/>
            </a:pPr>
            <a:r>
              <a:rPr b="1" lang="en-U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b="1" lang="en-U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Αδρόνια: 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lvl="2" marL="1143000" indent="-2286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Βαρυόνια – </a:t>
            </a:r>
            <a:r>
              <a:rPr b="0" lang="en-US" sz="1800" spc="-1" strike="noStrike">
                <a:solidFill>
                  <a:srgbClr val="0000ff"/>
                </a:solidFill>
                <a:latin typeface="Calibri"/>
                <a:ea typeface="ＭＳ Ｐゴシック"/>
              </a:rPr>
              <a:t>συνδυασμοί 3 κουάρκ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 .  π.χ: p=uud, n=udd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591920" indent="-22032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Calibri"/>
              <a:buChar char="–"/>
            </a:pPr>
            <a:r>
              <a:rPr b="0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Έχουν Bαρυονικό αριθμό B=1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143000" indent="-2286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</a:pPr>
            <a:r>
              <a:rPr b="0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Κάθε κουάρκ λέμε ότι έχει βαρυονικό αριθμό Β = + 1/3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143000" indent="-2286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</a:pPr>
            <a:r>
              <a:rPr b="0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Κάθε αντι-κουάρκ έχει τον αντίθετο, δηλαδή: Β =  - 1/3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143000" indent="-2286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</a:pPr>
            <a:r>
              <a:rPr b="0" lang="en-US" sz="1800" spc="-1" strike="noStrike">
                <a:solidFill>
                  <a:srgbClr val="0000ff"/>
                </a:solidFill>
                <a:latin typeface="Calibri"/>
                <a:ea typeface="ＭＳ Ｐゴシック"/>
              </a:rPr>
              <a:t>Τα λεπτόνια δεν έχουν βαρυονικό αριθμό, όπως και τα κουάρκ δεν έχουν λεπτονικό αριθμό</a:t>
            </a:r>
            <a:r>
              <a:rPr b="0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134720" indent="-220320">
              <a:lnSpc>
                <a:spcPct val="100000"/>
              </a:lnSpc>
              <a:spcBef>
                <a:spcPts val="598"/>
              </a:spcBef>
              <a:buClr>
                <a:srgbClr val="000000"/>
              </a:buClr>
              <a:buFont typeface="Calibri"/>
              <a:buChar char="•"/>
            </a:pPr>
            <a:r>
              <a:rPr b="0" lang="en-US" sz="1800" spc="-1" strike="noStrike">
                <a:latin typeface="Calibri"/>
                <a:ea typeface="ＭＳ Ｐゴシック"/>
              </a:rPr>
              <a:t>π.χ</a:t>
            </a:r>
            <a:r>
              <a:rPr b="1" lang="en-US" sz="1800" spc="-1" strike="noStrike">
                <a:solidFill>
                  <a:srgbClr val="0000ff"/>
                </a:solidFill>
                <a:latin typeface="Calibri"/>
                <a:ea typeface="ＭＳ Ｐゴシック"/>
              </a:rPr>
              <a:t>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mc:AlternateContent>
        <mc:Choice xmlns:a14="http://schemas.microsoft.com/office/drawing/2010/main" Requires="a14">
          <p:sp>
            <p:nvSpPr>
              <p:cNvPr id="205" name="Formula 4"/>
              <p:cNvSpPr txBox="1"/>
              <p:nvPr/>
            </p:nvSpPr>
            <p:spPr>
              <a:xfrm>
                <a:off x="1789920" y="3249000"/>
                <a:ext cx="1965960" cy="6400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n</m:t>
                    </m:r>
                    <m:r>
                      <m:t xml:space="preserve">→</m:t>
                    </m:r>
                    <m:r>
                      <m:t xml:space="preserve">p</m:t>
                    </m:r>
                    <m:sSup>
                      <m:e>
                        <m:r>
                          <m:t xml:space="preserve">e</m:t>
                        </m:r>
                      </m:e>
                      <m:sup>
                        <m:r>
                          <m:rPr>
                            <m:lit/>
                            <m:nor/>
                          </m:rPr>
                          <m:t xml:space="preserve">-</m:t>
                        </m:r>
                      </m:sup>
                    </m:sSup>
                    <m:acc>
                      <m:accPr>
                        <m:chr m:val="¯"/>
                      </m:accPr>
                      <m:e>
                        <m:sSub>
                          <m:e>
                            <m:r>
                              <m:t xml:space="preserve">ν</m:t>
                            </m:r>
                          </m:e>
                          <m:sub>
                            <m:r>
                              <m:t xml:space="preserve">e</m:t>
                            </m:r>
                          </m:sub>
                        </m:sSub>
                      </m:e>
                    </m:acc>
                  </m:oMath>
                </a14:m>
              </a:p>
            </p:txBody>
          </p:sp>
        </mc:Choice>
        <mc:Fallback/>
      </mc:AlternateContent>
      <p:graphicFrame>
        <p:nvGraphicFramePr>
          <p:cNvPr id="206" name="Table 5"/>
          <p:cNvGraphicFramePr/>
          <p:nvPr/>
        </p:nvGraphicFramePr>
        <p:xfrm>
          <a:off x="230400" y="3958200"/>
          <a:ext cx="8684640" cy="2697840"/>
        </p:xfrm>
        <a:graphic>
          <a:graphicData uri="http://schemas.openxmlformats.org/drawingml/2006/table">
            <a:tbl>
              <a:tblPr/>
              <a:tblGrid>
                <a:gridCol w="1482840"/>
                <a:gridCol w="1056960"/>
                <a:gridCol w="559800"/>
                <a:gridCol w="1156320"/>
                <a:gridCol w="1948680"/>
                <a:gridCol w="2480400"/>
              </a:tblGrid>
              <a:tr h="703800"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Κβαντικός αριθμός</a:t>
                      </a:r>
                      <a:endParaRPr b="0" lang="en-US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νετρόνιο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→ 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πρωτόνιο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ηλεκτρόνιο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ανινετρίνο του ηλεκτρονίου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b3b3b3"/>
                    </a:solidFill>
                  </a:tcPr>
                </a:tc>
              </a:tr>
              <a:tr h="398880"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Q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=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+1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-1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</a:tr>
              <a:tr h="398880"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Le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=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1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-1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</a:tr>
              <a:tr h="398880"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Lμ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=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</a:tr>
              <a:tr h="398880"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Lτ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=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</a:tr>
              <a:tr h="398880"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Β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1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=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1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</a:tr>
            </a:tbl>
          </a:graphicData>
        </a:graphic>
      </p:graphicFrame>
      <mc:AlternateContent>
        <mc:Choice xmlns:a14="http://schemas.microsoft.com/office/drawing/2010/main" Requires="a14">
          <p:sp>
            <p:nvSpPr>
              <p:cNvPr id="207" name="Formula 6"/>
              <p:cNvSpPr txBox="1"/>
              <p:nvPr/>
            </p:nvSpPr>
            <p:spPr>
              <a:xfrm>
                <a:off x="4750200" y="3273840"/>
                <a:ext cx="1554480" cy="4572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p</m:t>
                    </m:r>
                    <m:r>
                      <m:t xml:space="preserve">=</m:t>
                    </m:r>
                    <m:r>
                      <m:t xml:space="preserve">u</m:t>
                    </m:r>
                    <m:r>
                      <m:t xml:space="preserve">u</m:t>
                    </m:r>
                    <m:r>
                      <m:t xml:space="preserve">d</m:t>
                    </m:r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208" name="Formula 7"/>
              <p:cNvSpPr txBox="1"/>
              <p:nvPr/>
            </p:nvSpPr>
            <p:spPr>
              <a:xfrm>
                <a:off x="6596280" y="3272400"/>
                <a:ext cx="1536120" cy="4572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n</m:t>
                    </m:r>
                    <m:r>
                      <m:t xml:space="preserve">=</m:t>
                    </m:r>
                    <m:r>
                      <m:t xml:space="preserve">u</m:t>
                    </m:r>
                    <m:r>
                      <m:t xml:space="preserve">d</m:t>
                    </m:r>
                    <m:r>
                      <m:t xml:space="preserve">d</m:t>
                    </m:r>
                  </m:oMath>
                </a14:m>
              </a:p>
            </p:txBody>
          </p:sp>
        </mc:Choice>
        <mc:Fallback/>
      </mc:AlternateContent>
    </p:spTree>
  </p:cSld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CustomShape 1"/>
          <p:cNvSpPr/>
          <p:nvPr/>
        </p:nvSpPr>
        <p:spPr>
          <a:xfrm>
            <a:off x="0" y="9000"/>
            <a:ext cx="9144000" cy="9414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99ff99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anchor="ctr"/>
          <a:p>
            <a:pPr algn="ctr">
              <a:lnSpc>
                <a:spcPct val="100000"/>
              </a:lnSpc>
            </a:pPr>
            <a:r>
              <a:rPr b="0" lang="el-GR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Νέοι κβαντικοί αριθμοί και νόμοι διατήρησης : Βαρυονικός αριθμός (3) 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0" name="CustomShape 2"/>
          <p:cNvSpPr/>
          <p:nvPr/>
        </p:nvSpPr>
        <p:spPr>
          <a:xfrm>
            <a:off x="0" y="943560"/>
            <a:ext cx="8675640" cy="5229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/>
          <a:p>
            <a:pPr>
              <a:lnSpc>
                <a:spcPct val="100000"/>
              </a:lnSpc>
              <a:spcBef>
                <a:spcPts val="697"/>
              </a:spcBef>
              <a:buClr>
                <a:srgbClr val="000000"/>
              </a:buClr>
              <a:buFont typeface="Times New Roman"/>
              <a:buChar char="•"/>
            </a:pPr>
            <a:r>
              <a:rPr b="1" lang="en-U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b="1" lang="en-U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Αδρόνια: 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lvl="2" marL="1143000" indent="-2286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</a:pPr>
            <a:r>
              <a:rPr b="1" lang="en-US" sz="1800" spc="-1" strike="noStrike" u="sng">
                <a:solidFill>
                  <a:srgbClr val="000000"/>
                </a:solidFill>
                <a:uFillTx/>
                <a:latin typeface="Calibri"/>
                <a:ea typeface="ＭＳ Ｐゴシック"/>
              </a:rPr>
              <a:t>Βαρυόνια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 : </a:t>
            </a:r>
            <a:r>
              <a:rPr b="0" lang="en-US" sz="1800" spc="-1" strike="noStrike">
                <a:solidFill>
                  <a:srgbClr val="0000ff"/>
                </a:solidFill>
                <a:latin typeface="Calibri"/>
                <a:ea typeface="ＭＳ Ｐゴシック"/>
              </a:rPr>
              <a:t>συνδυασμοί 3 κουάρκ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 .  π.χ: p=uud, n=udd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591920" indent="-22032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Calibri"/>
              <a:buChar char="–"/>
            </a:pPr>
            <a:r>
              <a:rPr b="0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Έχουν Bαρυονικό αριθμό B=1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143000" indent="-2286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</a:pPr>
            <a:r>
              <a:rPr b="0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Κάθε κουάρκ λέμε ότι έχει βαρυονικό αριθμό Β = + 1/3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143000" indent="-2286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</a:pPr>
            <a:r>
              <a:rPr b="0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Κάθε αντι-κουάρκ έχει τον αντίθετο, δηλαδή: Β =  - 1/3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143000" indent="-2286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</a:pPr>
            <a:r>
              <a:rPr b="1" lang="en-US" sz="1800" spc="-1" strike="noStrike" u="sng">
                <a:solidFill>
                  <a:srgbClr val="0000ff"/>
                </a:solidFill>
                <a:uFillTx/>
                <a:latin typeface="Calibri"/>
                <a:ea typeface="ＭＳ Ｐゴシック"/>
              </a:rPr>
              <a:t>Αντιβαρυόνια</a:t>
            </a:r>
            <a:r>
              <a:rPr b="0" lang="en-US" sz="1800" spc="-1" strike="noStrike">
                <a:solidFill>
                  <a:srgbClr val="0000ff"/>
                </a:solidFill>
                <a:latin typeface="Calibri"/>
                <a:ea typeface="ＭＳ Ｐゴシック"/>
              </a:rPr>
              <a:t> : συνδυασμοί 3 αντικουάρκ, π.χ.                , </a:t>
            </a:r>
            <a:r>
              <a:rPr b="0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134720" indent="-220320">
              <a:lnSpc>
                <a:spcPct val="100000"/>
              </a:lnSpc>
              <a:spcBef>
                <a:spcPts val="598"/>
              </a:spcBef>
              <a:buClr>
                <a:srgbClr val="000000"/>
              </a:buClr>
              <a:buFont typeface="Calibri"/>
              <a:buChar char="•"/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134720" indent="-220320">
              <a:lnSpc>
                <a:spcPct val="100000"/>
              </a:lnSpc>
              <a:spcBef>
                <a:spcPts val="598"/>
              </a:spcBef>
              <a:buClr>
                <a:srgbClr val="000000"/>
              </a:buClr>
              <a:buFont typeface="Calibri"/>
              <a:buChar char="•"/>
            </a:pPr>
            <a:r>
              <a:rPr b="0" lang="en-US" sz="1800" spc="-1" strike="noStrike">
                <a:latin typeface="Calibri"/>
                <a:ea typeface="ＭＳ Ｐゴシック"/>
              </a:rPr>
              <a:t>π.χ</a:t>
            </a:r>
            <a:r>
              <a:rPr b="1" lang="en-US" sz="1800" spc="-1" strike="noStrike">
                <a:solidFill>
                  <a:srgbClr val="0000ff"/>
                </a:solidFill>
                <a:latin typeface="Calibri"/>
                <a:ea typeface="ＭＳ Ｐゴシック"/>
              </a:rPr>
              <a:t>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211" name="Table 3"/>
          <p:cNvGraphicFramePr/>
          <p:nvPr/>
        </p:nvGraphicFramePr>
        <p:xfrm>
          <a:off x="455040" y="3886920"/>
          <a:ext cx="8915040" cy="2697840"/>
        </p:xfrm>
        <a:graphic>
          <a:graphicData uri="http://schemas.openxmlformats.org/drawingml/2006/table">
            <a:tbl>
              <a:tblPr/>
              <a:tblGrid>
                <a:gridCol w="1431720"/>
                <a:gridCol w="1377000"/>
                <a:gridCol w="476280"/>
                <a:gridCol w="1449000"/>
                <a:gridCol w="1989000"/>
                <a:gridCol w="2192400"/>
              </a:tblGrid>
              <a:tr h="703800"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Κβαντικός αριθμός</a:t>
                      </a:r>
                      <a:endParaRPr b="0" lang="en-US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Αντι-νετρόνιο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→ 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Αντι-πρωτόνιο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ποζιτρόνιο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νετρίνο του ηλεκτρονίου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b3b3b3"/>
                    </a:solidFill>
                  </a:tcPr>
                </a:tc>
              </a:tr>
              <a:tr h="398880"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Q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=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-1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1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</a:tr>
              <a:tr h="398880"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Le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=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-1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1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</a:tr>
              <a:tr h="398880"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Lμ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=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</a:tr>
              <a:tr h="398880"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Lτ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=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</a:tr>
              <a:tr h="398880"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Β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-1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=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-1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</a:tr>
            </a:tbl>
          </a:graphicData>
        </a:graphic>
      </p:graphicFrame>
      <mc:AlternateContent>
        <mc:Choice xmlns:a14="http://schemas.microsoft.com/office/drawing/2010/main" Requires="a14">
          <p:sp>
            <p:nvSpPr>
              <p:cNvPr id="212" name="Formula 4"/>
              <p:cNvSpPr txBox="1"/>
              <p:nvPr/>
            </p:nvSpPr>
            <p:spPr>
              <a:xfrm>
                <a:off x="1792800" y="3210120"/>
                <a:ext cx="2020680" cy="6400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acc>
                      <m:accPr>
                        <m:chr m:val="¯"/>
                      </m:accPr>
                      <m:e>
                        <m:r>
                          <m:t xml:space="preserve">n</m:t>
                        </m:r>
                      </m:e>
                    </m:acc>
                    <m:r>
                      <m:t xml:space="preserve">→</m:t>
                    </m:r>
                    <m:acc>
                      <m:accPr>
                        <m:chr m:val="¯"/>
                      </m:accPr>
                      <m:e>
                        <m:r>
                          <m:t xml:space="preserve">p</m:t>
                        </m:r>
                      </m:e>
                    </m:acc>
                    <m:sSup>
                      <m:e>
                        <m:r>
                          <m:t xml:space="preserve">e</m:t>
                        </m:r>
                      </m:e>
                      <m:sup>
                        <m:r>
                          <m:rPr>
                            <m:lit/>
                            <m:nor/>
                          </m:rPr>
                          <m:t xml:space="preserve">+</m:t>
                        </m:r>
                      </m:sup>
                    </m:sSup>
                    <m:sSub>
                      <m:e>
                        <m:r>
                          <m:t xml:space="preserve">ν</m:t>
                        </m:r>
                      </m:e>
                      <m:sub>
                        <m:r>
                          <m:t xml:space="preserve">e</m:t>
                        </m:r>
                      </m:sub>
                    </m:sSub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213" name="Formula 5"/>
              <p:cNvSpPr txBox="1"/>
              <p:nvPr/>
            </p:nvSpPr>
            <p:spPr>
              <a:xfrm>
                <a:off x="6678000" y="2743200"/>
                <a:ext cx="1243440" cy="3657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acc>
                      <m:accPr>
                        <m:chr m:val="¯"/>
                      </m:accPr>
                      <m:e>
                        <m:r>
                          <m:t xml:space="preserve">p</m:t>
                        </m:r>
                      </m:e>
                    </m:acc>
                    <m:r>
                      <m:t xml:space="preserve">=</m:t>
                    </m:r>
                    <m:acc>
                      <m:accPr>
                        <m:chr m:val="¯"/>
                      </m:accPr>
                      <m:e>
                        <m:r>
                          <m:t xml:space="preserve">u</m:t>
                        </m:r>
                      </m:e>
                    </m:acc>
                    <m:acc>
                      <m:accPr>
                        <m:chr m:val="¯"/>
                      </m:accPr>
                      <m:e>
                        <m:r>
                          <m:t xml:space="preserve">u</m:t>
                        </m:r>
                      </m:e>
                    </m:acc>
                    <m:acc>
                      <m:accPr>
                        <m:chr m:val="¯"/>
                      </m:accPr>
                      <m:e>
                        <m:r>
                          <m:t xml:space="preserve">d</m:t>
                        </m:r>
                      </m:e>
                    </m:acc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214" name="Formula 6"/>
              <p:cNvSpPr txBox="1"/>
              <p:nvPr/>
            </p:nvSpPr>
            <p:spPr>
              <a:xfrm>
                <a:off x="7938000" y="2739240"/>
                <a:ext cx="1225440" cy="3657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acc>
                      <m:accPr>
                        <m:chr m:val="¯"/>
                      </m:accPr>
                      <m:e>
                        <m:r>
                          <m:t xml:space="preserve">n</m:t>
                        </m:r>
                      </m:e>
                    </m:acc>
                    <m:r>
                      <m:t xml:space="preserve">=</m:t>
                    </m:r>
                    <m:acc>
                      <m:accPr>
                        <m:chr m:val="¯"/>
                      </m:accPr>
                      <m:e>
                        <m:r>
                          <m:t xml:space="preserve">u</m:t>
                        </m:r>
                      </m:e>
                    </m:acc>
                    <m:acc>
                      <m:accPr>
                        <m:chr m:val="¯"/>
                      </m:accPr>
                      <m:e>
                        <m:r>
                          <m:t xml:space="preserve">d</m:t>
                        </m:r>
                      </m:e>
                    </m:acc>
                    <m:acc>
                      <m:accPr>
                        <m:chr m:val="¯"/>
                      </m:accPr>
                      <m:e>
                        <m:r>
                          <m:t xml:space="preserve">d</m:t>
                        </m:r>
                      </m:e>
                    </m:acc>
                  </m:oMath>
                </a14:m>
              </a:p>
            </p:txBody>
          </p:sp>
        </mc:Choice>
        <mc:Fallback/>
      </mc:AlternateContent>
    </p:spTree>
  </p:cSld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CustomShape 1"/>
          <p:cNvSpPr/>
          <p:nvPr/>
        </p:nvSpPr>
        <p:spPr>
          <a:xfrm>
            <a:off x="36000" y="1447560"/>
            <a:ext cx="8675640" cy="5229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/>
          <a:p>
            <a:pPr>
              <a:lnSpc>
                <a:spcPct val="100000"/>
              </a:lnSpc>
              <a:spcBef>
                <a:spcPts val="499"/>
              </a:spcBef>
            </a:pPr>
            <a:r>
              <a:rPr b="0" lang="en-US" sz="1800" spc="-1" strike="noStrike">
                <a:solidFill>
                  <a:srgbClr val="0000ff"/>
                </a:solidFill>
                <a:latin typeface="Calibri"/>
                <a:ea typeface="ＭＳ Ｐゴシック"/>
              </a:rPr>
              <a:t>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99"/>
              </a:spcBef>
            </a:pPr>
            <a:r>
              <a:rPr b="0" lang="en-US" sz="1800" spc="-1" strike="noStrike">
                <a:latin typeface="Calibri"/>
                <a:ea typeface="ＭＳ Ｐゴシック"/>
              </a:rPr>
              <a:t>Π.χ : βλέπουμε ότι η ακόλουθη “διάσπαση” του νετρονιου ΔΕΝ γίνεται:</a:t>
            </a:r>
            <a:r>
              <a:rPr b="0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Calibri"/>
              <a:buChar char="•"/>
            </a:pPr>
            <a:r>
              <a:rPr b="1" lang="en-US" sz="2000" spc="-1" strike="noStrike">
                <a:solidFill>
                  <a:srgbClr val="0000ff"/>
                </a:solidFill>
                <a:latin typeface="Calibri"/>
                <a:ea typeface="ＭＳ Ｐゴシック"/>
              </a:rPr>
              <a:t> 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216" name="Table 2"/>
          <p:cNvGraphicFramePr/>
          <p:nvPr/>
        </p:nvGraphicFramePr>
        <p:xfrm>
          <a:off x="56160" y="2822040"/>
          <a:ext cx="8967240" cy="2679120"/>
        </p:xfrm>
        <a:graphic>
          <a:graphicData uri="http://schemas.openxmlformats.org/drawingml/2006/table">
            <a:tbl>
              <a:tblPr/>
              <a:tblGrid>
                <a:gridCol w="1459080"/>
                <a:gridCol w="1186200"/>
                <a:gridCol w="521280"/>
                <a:gridCol w="1401840"/>
                <a:gridCol w="1581480"/>
                <a:gridCol w="2817720"/>
              </a:tblGrid>
              <a:tr h="703800"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Κβαντικός αριθμός</a:t>
                      </a:r>
                      <a:endParaRPr b="0" lang="en-US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νετρόνιο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→ 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ποζιτρόνιο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ηλεκτρόνιο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Αποτέλεσμα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b3b3b3"/>
                    </a:solidFill>
                  </a:tcPr>
                </a:tc>
              </a:tr>
              <a:tr h="398880"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Q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=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+1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-1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Διατηρείται: ΟΚ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</a:tr>
              <a:tr h="398880"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Le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=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-1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1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1800" spc="-1" strike="noStrike">
                          <a:latin typeface="Arial"/>
                        </a:rPr>
                        <a:t>Διατηρείται: ΟΚ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</a:tr>
              <a:tr h="398880"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Lμ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=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1800" spc="-1" strike="noStrike">
                          <a:latin typeface="Arial"/>
                        </a:rPr>
                        <a:t>Διατηρείται: ΟΚ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</a:tr>
              <a:tr h="398880"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Lτ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=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0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2000" spc="-1" strike="noStrike">
                          <a:latin typeface="Arial"/>
                        </a:rPr>
                        <a:t>Διατηρείται: ΟΚ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</a:tr>
              <a:tr h="380160">
                <a:tc>
                  <a:txBody>
                    <a:bodyPr lIns="90000" rIns="90000" tIns="46800" bIns="46800"/>
                    <a:p>
                      <a:r>
                        <a:rPr b="0" lang="en-US" sz="1800" spc="-1" strike="noStrike">
                          <a:latin typeface="Arial"/>
                        </a:rPr>
                        <a:t>B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1800" spc="-1" strike="noStrike">
                          <a:latin typeface="Arial"/>
                        </a:rPr>
                        <a:t>1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1800" spc="-1" strike="noStrike">
                          <a:latin typeface="Arial"/>
                        </a:rPr>
                        <a:t>0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1800" spc="-1" strike="noStrike">
                          <a:latin typeface="Arial"/>
                        </a:rPr>
                        <a:t>0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1800" spc="-1" strike="noStrike">
                          <a:latin typeface="Arial"/>
                        </a:rPr>
                        <a:t>ΔΕΝ διατηρείται:</a:t>
                      </a:r>
                      <a:r>
                        <a:rPr b="0" lang="en-US" sz="1800" spc="-1" strike="noStrike">
                          <a:solidFill>
                            <a:srgbClr val="ff0000"/>
                          </a:solidFill>
                          <a:latin typeface="Arial"/>
                        </a:rPr>
                        <a:t> Χ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</a:tr>
            </a:tbl>
          </a:graphicData>
        </a:graphic>
      </p:graphicFrame>
      <p:sp>
        <p:nvSpPr>
          <p:cNvPr id="217" name="TextShape 3"/>
          <p:cNvSpPr txBox="1"/>
          <p:nvPr/>
        </p:nvSpPr>
        <p:spPr>
          <a:xfrm>
            <a:off x="48600" y="5531400"/>
            <a:ext cx="9114480" cy="7002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Η παραπάνω αντίδραση ΔΕΝ διατηρεί το βαρυονικό αριθμό, οπότε ΔΕΝ γίνεται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Και </a:t>
            </a:r>
            <a:r>
              <a:rPr b="0" lang="en-US" sz="2000" spc="-1" strike="noStrike">
                <a:solidFill>
                  <a:srgbClr val="ff0000"/>
                </a:solidFill>
                <a:latin typeface="Arial"/>
              </a:rPr>
              <a:t>όντως ΔΕΝ την έχουμε παρατηρήσει στη φύση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.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8" name="TextShape 4"/>
          <p:cNvSpPr txBox="1"/>
          <p:nvPr/>
        </p:nvSpPr>
        <p:spPr>
          <a:xfrm>
            <a:off x="196560" y="984600"/>
            <a:ext cx="8641800" cy="7002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US" sz="2000" spc="-1" strike="noStrike">
                <a:solidFill>
                  <a:srgbClr val="0000ff"/>
                </a:solidFill>
                <a:latin typeface="Arial"/>
              </a:rPr>
              <a:t>Αν η αντίδρασή μας σέβεται ΟΛΟΥΣ τους νόμους διατήρησης , τότε γίνεται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r>
              <a:rPr b="1" lang="en-US" sz="2000" spc="-1" strike="noStrike">
                <a:solidFill>
                  <a:srgbClr val="ff0000"/>
                </a:solidFill>
                <a:latin typeface="Arial"/>
              </a:rPr>
              <a:t>Αν όμως παραβιάζει έστω και έναν, δεν μπορεί να γίνει!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9" name="CustomShape 5"/>
          <p:cNvSpPr/>
          <p:nvPr/>
        </p:nvSpPr>
        <p:spPr>
          <a:xfrm>
            <a:off x="360" y="9000"/>
            <a:ext cx="9144000" cy="9414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99ff99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anchor="ctr"/>
          <a:p>
            <a:pPr algn="ctr">
              <a:lnSpc>
                <a:spcPct val="100000"/>
              </a:lnSpc>
            </a:pPr>
            <a:r>
              <a:rPr b="0" lang="el-GR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Νέοι κβαντικοί αριθμοί και νόμοι διατήρησης : Βαρυονικός αριθμός (4)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mc:AlternateContent>
        <mc:Choice xmlns:a14="http://schemas.microsoft.com/office/drawing/2010/main" Requires="a14">
          <p:sp>
            <p:nvSpPr>
              <p:cNvPr id="220" name="Formula 6"/>
              <p:cNvSpPr txBox="1"/>
              <p:nvPr/>
            </p:nvSpPr>
            <p:spPr>
              <a:xfrm>
                <a:off x="675000" y="2106720"/>
                <a:ext cx="1828800" cy="6400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n</m:t>
                    </m:r>
                    <m:r>
                      <m:t xml:space="preserve">→</m:t>
                    </m:r>
                    <m:sSup>
                      <m:e>
                        <m:r>
                          <m:t xml:space="preserve">e</m:t>
                        </m:r>
                      </m:e>
                      <m:sup>
                        <m:r>
                          <m:rPr>
                            <m:lit/>
                            <m:nor/>
                          </m:rPr>
                          <m:t xml:space="preserve">+</m:t>
                        </m:r>
                      </m:sup>
                    </m:sSup>
                    <m:sSup>
                      <m:e>
                        <m:r>
                          <m:t xml:space="preserve">e</m:t>
                        </m:r>
                      </m:e>
                      <m:sup>
                        <m:r>
                          <m:rPr>
                            <m:lit/>
                            <m:nor/>
                          </m:rPr>
                          <m:t xml:space="preserve">-</m:t>
                        </m:r>
                      </m:sup>
                    </m:sSup>
                  </m:oMath>
                </a14:m>
              </a:p>
            </p:txBody>
          </p:sp>
        </mc:Choice>
        <mc:Fallback/>
      </mc:AlternateContent>
    </p:spTree>
  </p:cSld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CustomShape 1"/>
          <p:cNvSpPr/>
          <p:nvPr/>
        </p:nvSpPr>
        <p:spPr>
          <a:xfrm>
            <a:off x="457200" y="1656000"/>
            <a:ext cx="8229600" cy="33732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99ff99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/>
          <a:p>
            <a:pPr algn="ctr">
              <a:lnSpc>
                <a:spcPct val="100000"/>
              </a:lnSpc>
            </a:pPr>
            <a:r>
              <a:rPr b="1" lang="en-US" sz="2400" spc="-1" strike="noStrike">
                <a:solidFill>
                  <a:srgbClr val="000000"/>
                </a:solidFill>
                <a:latin typeface="Arial"/>
              </a:rPr>
              <a:t>Αυτά φτάνουν για το κομμάτι της Πυρηνικής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 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Θα τα δούμε πάλι και εκτενέστερα στα πρώτα μαθήματα 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για τα Στοιχειώδη Σωμάτια.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Όπως και να έχει,  στις επόμενες διαφάνειες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σας δίνουμε κάποιες ασκήσεις για πρακτική,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που θα τις δούμε αναλυτικά στα Στοιχειώδη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2" name="CustomShape 2"/>
          <p:cNvSpPr/>
          <p:nvPr/>
        </p:nvSpPr>
        <p:spPr>
          <a:xfrm>
            <a:off x="565200" y="1780200"/>
            <a:ext cx="8001000" cy="1720800"/>
          </a:xfrm>
          <a:prstGeom prst="rect">
            <a:avLst/>
          </a:prstGeom>
          <a:noFill/>
          <a:ln w="5472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</p:sp>
    </p:spTree>
  </p:cSld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3" name="" descr=""/>
          <p:cNvPicPr/>
          <p:nvPr/>
        </p:nvPicPr>
        <p:blipFill>
          <a:blip r:embed="rId1"/>
          <a:stretch/>
        </p:blipFill>
        <p:spPr>
          <a:xfrm>
            <a:off x="434880" y="343080"/>
            <a:ext cx="7553520" cy="5722920"/>
          </a:xfrm>
          <a:prstGeom prst="rect">
            <a:avLst/>
          </a:prstGeom>
          <a:ln>
            <a:noFill/>
          </a:ln>
        </p:spPr>
      </p:pic>
      <p:sp>
        <p:nvSpPr>
          <p:cNvPr id="224" name="CustomShape 1"/>
          <p:cNvSpPr/>
          <p:nvPr/>
        </p:nvSpPr>
        <p:spPr>
          <a:xfrm>
            <a:off x="0" y="-120600"/>
            <a:ext cx="9144000" cy="12636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99ff99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/>
          <a:p>
            <a:pPr algn="ctr">
              <a:lnSpc>
                <a:spcPct val="100000"/>
              </a:lnSpc>
            </a:pPr>
            <a:r>
              <a:rPr b="0" lang="el-GR" sz="24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Ασκηση 1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l-GR" sz="22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Ποιά είναι τα συστατικά κουάρκ των παρακάτω αδρονίων?</a:t>
            </a:r>
            <a:endParaRPr b="0" lang="en-US" sz="2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5" name="CustomShape 2"/>
          <p:cNvSpPr/>
          <p:nvPr/>
        </p:nvSpPr>
        <p:spPr>
          <a:xfrm>
            <a:off x="-1440" y="1087560"/>
            <a:ext cx="9144000" cy="6998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/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Αν το αδρόνιο είναι συνδυασμός περισσότερων του ενός ζεύγους q q να δωθούν όλα τα ζεύγη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6" name="CustomShape 3"/>
          <p:cNvSpPr/>
          <p:nvPr/>
        </p:nvSpPr>
        <p:spPr>
          <a:xfrm>
            <a:off x="5740560" y="3886200"/>
            <a:ext cx="228600" cy="757080"/>
          </a:xfrm>
          <a:custGeom>
            <a:avLst/>
            <a:gdLst/>
            <a:ahLst/>
            <a:rect l="0" t="0" r="r" b="b"/>
            <a:pathLst>
              <a:path w="637" h="2105">
                <a:moveTo>
                  <a:pt x="0" y="0"/>
                </a:moveTo>
                <a:cubicBezTo>
                  <a:pt x="159" y="0"/>
                  <a:pt x="318" y="87"/>
                  <a:pt x="318" y="175"/>
                </a:cubicBezTo>
                <a:lnTo>
                  <a:pt x="318" y="876"/>
                </a:lnTo>
                <a:cubicBezTo>
                  <a:pt x="318" y="964"/>
                  <a:pt x="477" y="1052"/>
                  <a:pt x="636" y="1052"/>
                </a:cubicBezTo>
                <a:cubicBezTo>
                  <a:pt x="477" y="1052"/>
                  <a:pt x="318" y="1139"/>
                  <a:pt x="318" y="1227"/>
                </a:cubicBezTo>
                <a:lnTo>
                  <a:pt x="318" y="1928"/>
                </a:lnTo>
                <a:cubicBezTo>
                  <a:pt x="318" y="2016"/>
                  <a:pt x="159" y="2104"/>
                  <a:pt x="0" y="2104"/>
                </a:cubicBezTo>
              </a:path>
            </a:pathLst>
          </a:custGeom>
          <a:noFill/>
          <a:ln w="367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27" name="CustomShape 4"/>
          <p:cNvSpPr/>
          <p:nvPr/>
        </p:nvSpPr>
        <p:spPr>
          <a:xfrm>
            <a:off x="6400800" y="3664080"/>
            <a:ext cx="2597040" cy="10047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/>
            <a:r>
              <a:rPr b="0" lang="el-GR" sz="2000" spc="-1" strike="noStrike">
                <a:solidFill>
                  <a:srgbClr val="0000ff"/>
                </a:solidFill>
                <a:latin typeface="Arial"/>
              </a:rPr>
              <a:t>Συνδυασμοί u και d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/>
            <a:r>
              <a:rPr b="0" lang="el-GR" sz="2000" spc="-1" strike="noStrike">
                <a:solidFill>
                  <a:srgbClr val="0000ff"/>
                </a:solidFill>
                <a:latin typeface="Arial"/>
              </a:rPr>
              <a:t>(εννοείται και των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/>
            <a:r>
              <a:rPr b="0" lang="el-GR" sz="2000" spc="-1" strike="noStrike">
                <a:solidFill>
                  <a:srgbClr val="0000ff"/>
                </a:solidFill>
                <a:latin typeface="Arial"/>
              </a:rPr>
              <a:t>αντι-κουάρκ τους)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8" name="Line 5"/>
          <p:cNvSpPr/>
          <p:nvPr/>
        </p:nvSpPr>
        <p:spPr>
          <a:xfrm flipH="1">
            <a:off x="5654520" y="4836960"/>
            <a:ext cx="689040" cy="1800"/>
          </a:xfrm>
          <a:prstGeom prst="line">
            <a:avLst/>
          </a:prstGeom>
          <a:ln w="3672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229" name="CustomShape 6"/>
          <p:cNvSpPr/>
          <p:nvPr/>
        </p:nvSpPr>
        <p:spPr>
          <a:xfrm>
            <a:off x="6354720" y="4621320"/>
            <a:ext cx="2708280" cy="3952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/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Συνδυαμoί  u, d και s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0" name="Line 7"/>
          <p:cNvSpPr/>
          <p:nvPr/>
        </p:nvSpPr>
        <p:spPr>
          <a:xfrm>
            <a:off x="7718400" y="1194840"/>
            <a:ext cx="136800" cy="1800"/>
          </a:xfrm>
          <a:prstGeom prst="line">
            <a:avLst/>
          </a:prstGeom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TextShape 1"/>
          <p:cNvSpPr txBox="1"/>
          <p:nvPr/>
        </p:nvSpPr>
        <p:spPr>
          <a:xfrm>
            <a:off x="0" y="-27360"/>
            <a:ext cx="9136080" cy="113544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 anchor="ctr"/>
          <a:p>
            <a:pPr algn="ctr"/>
            <a:r>
              <a:rPr b="0" lang="en-US" sz="3600" spc="-1" strike="noStrike">
                <a:solidFill>
                  <a:srgbClr val="000000"/>
                </a:solidFill>
                <a:latin typeface="Calibri"/>
              </a:rPr>
              <a:t>Από τους πυρήνες...</a:t>
            </a:r>
            <a:endParaRPr b="0" lang="en-US" sz="3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9" name="TextShape 2"/>
          <p:cNvSpPr txBox="1"/>
          <p:nvPr/>
        </p:nvSpPr>
        <p:spPr>
          <a:xfrm>
            <a:off x="468360" y="1238400"/>
            <a:ext cx="8221680" cy="469152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>
            <a:normAutofit/>
          </a:bodyPr>
          <a:p>
            <a:pPr marL="342720" indent="-342720">
              <a:spcBef>
                <a:spcPts val="799"/>
              </a:spcBef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 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2720" indent="-342720">
              <a:spcBef>
                <a:spcPts val="799"/>
              </a:spcBef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 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2720" indent="-342720">
              <a:spcBef>
                <a:spcPts val="799"/>
              </a:spcBef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...στα </a:t>
            </a:r>
            <a:r>
              <a:rPr b="1" lang="en-US" sz="3200" spc="-1" strike="noStrike">
                <a:solidFill>
                  <a:srgbClr val="000000"/>
                </a:solidFill>
                <a:latin typeface="Calibri"/>
              </a:rPr>
              <a:t>Στοιχειώδη σωμάτια</a:t>
            </a: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, 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2720" indent="-342720">
              <a:spcBef>
                <a:spcPts val="799"/>
              </a:spcBef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με παρατήρηση και πειράματα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2720" indent="-342720">
              <a:spcBef>
                <a:spcPts val="799"/>
              </a:spcBef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κοσμικής ακτινοβολίας, 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2720" indent="-342720">
              <a:spcBef>
                <a:spcPts val="799"/>
              </a:spcBef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ραδιενεργών διασπάσεων και 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2720" indent="-342720">
              <a:spcBef>
                <a:spcPts val="799"/>
              </a:spcBef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σκεδάσεις σωματιδίων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2720" indent="-342720">
              <a:spcBef>
                <a:spcPts val="799"/>
              </a:spcBef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 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2720" indent="-342720">
              <a:spcBef>
                <a:spcPts val="799"/>
              </a:spcBef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Έτσι, 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2720" indent="-342720">
              <a:spcBef>
                <a:spcPts val="799"/>
              </a:spcBef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έχουμε φτιάξει τον πίνακα των “στοιχειδών σωματιδίων”. 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2720" indent="-342720">
              <a:spcBef>
                <a:spcPts val="799"/>
              </a:spcBef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Κάτι σαν τον περοδικό πίνακα του Medeleyev. Ιδού → 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0" name="TextShape 3"/>
          <p:cNvSpPr txBox="1"/>
          <p:nvPr/>
        </p:nvSpPr>
        <p:spPr>
          <a:xfrm>
            <a:off x="228960" y="914760"/>
            <a:ext cx="9829800" cy="607284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>
            <a:normAutofit/>
          </a:bodyPr>
          <a:p>
            <a:pPr lvl="2" marL="1143000" indent="-228600">
              <a:spcBef>
                <a:spcPts val="598"/>
              </a:spcBef>
              <a:buClr>
                <a:srgbClr val="000000"/>
              </a:buClr>
              <a:buFont typeface="Times New Roman"/>
              <a:buChar char="•"/>
            </a:pPr>
            <a:r>
              <a:rPr b="1" lang="en-US" sz="4000" spc="-1" strike="noStrike" baseline="101000">
                <a:solidFill>
                  <a:srgbClr val="0000ff"/>
                </a:solidFill>
                <a:latin typeface="Calibri"/>
              </a:rPr>
              <a:t>Α </a:t>
            </a:r>
            <a:r>
              <a:rPr b="1" lang="en-US" sz="4000" spc="-1" strike="noStrike" baseline="-101000">
                <a:solidFill>
                  <a:srgbClr val="0000ff"/>
                </a:solidFill>
                <a:latin typeface="Calibri"/>
              </a:rPr>
              <a:t>Ζ</a:t>
            </a:r>
            <a:r>
              <a:rPr b="1" lang="en-US" sz="4000" spc="-1" strike="noStrike">
                <a:solidFill>
                  <a:srgbClr val="0000ff"/>
                </a:solidFill>
                <a:latin typeface="Calibri"/>
              </a:rPr>
              <a:t> Χ  </a:t>
            </a:r>
            <a:r>
              <a:rPr b="0" lang="en-US" sz="2800" spc="-1" strike="noStrike">
                <a:solidFill>
                  <a:srgbClr val="0000ff"/>
                </a:solidFill>
                <a:latin typeface="Calibri"/>
              </a:rPr>
              <a:t>(π.χ. </a:t>
            </a:r>
            <a:r>
              <a:rPr b="0" lang="en-US" sz="2800" spc="-1" strike="noStrike" baseline="101000">
                <a:solidFill>
                  <a:srgbClr val="0000ff"/>
                </a:solidFill>
                <a:latin typeface="Calibri"/>
              </a:rPr>
              <a:t>1</a:t>
            </a:r>
            <a:r>
              <a:rPr b="0" lang="en-US" sz="2800" spc="-1" strike="noStrike" baseline="-101000">
                <a:solidFill>
                  <a:srgbClr val="0000ff"/>
                </a:solidFill>
                <a:latin typeface="Calibri"/>
              </a:rPr>
              <a:t>1</a:t>
            </a:r>
            <a:r>
              <a:rPr b="0" lang="en-US" sz="2800" spc="-1" strike="noStrike">
                <a:solidFill>
                  <a:srgbClr val="0000ff"/>
                </a:solidFill>
                <a:latin typeface="Calibri"/>
              </a:rPr>
              <a:t>H, </a:t>
            </a:r>
            <a:r>
              <a:rPr b="0" lang="en-US" sz="2800" spc="-1" strike="noStrike" baseline="101000">
                <a:solidFill>
                  <a:srgbClr val="0000ff"/>
                </a:solidFill>
                <a:latin typeface="Calibri"/>
              </a:rPr>
              <a:t>2</a:t>
            </a:r>
            <a:r>
              <a:rPr b="0" lang="en-US" sz="2800" spc="-1" strike="noStrike" baseline="-101000">
                <a:solidFill>
                  <a:srgbClr val="0000ff"/>
                </a:solidFill>
                <a:latin typeface="Calibri"/>
              </a:rPr>
              <a:t>1</a:t>
            </a:r>
            <a:r>
              <a:rPr b="0" lang="en-US" sz="2800" spc="-1" strike="noStrike">
                <a:solidFill>
                  <a:srgbClr val="0000ff"/>
                </a:solidFill>
                <a:latin typeface="Calibri"/>
              </a:rPr>
              <a:t>H, </a:t>
            </a:r>
            <a:r>
              <a:rPr b="0" lang="en-US" sz="2800" spc="-1" strike="noStrike" baseline="101000">
                <a:solidFill>
                  <a:srgbClr val="0000ff"/>
                </a:solidFill>
                <a:latin typeface="Calibri"/>
              </a:rPr>
              <a:t>3</a:t>
            </a:r>
            <a:r>
              <a:rPr b="0" lang="en-US" sz="2800" spc="-1" strike="noStrike" baseline="-101000">
                <a:solidFill>
                  <a:srgbClr val="0000ff"/>
                </a:solidFill>
                <a:latin typeface="Calibri"/>
              </a:rPr>
              <a:t>1</a:t>
            </a:r>
            <a:r>
              <a:rPr b="0" lang="en-US" sz="2800" spc="-1" strike="noStrike">
                <a:solidFill>
                  <a:srgbClr val="0000ff"/>
                </a:solidFill>
                <a:latin typeface="Calibri"/>
              </a:rPr>
              <a:t>H )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p:timing>
    <p:tnLst>
      <p:par>
        <p:cTn id="3" dur="indefinite" restart="never" nodeType="tmRoot">
          <p:childTnLst>
            <p:seq>
              <p:cTn id="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1" name="" descr=""/>
          <p:cNvPicPr/>
          <p:nvPr/>
        </p:nvPicPr>
        <p:blipFill>
          <a:blip r:embed="rId1"/>
          <a:stretch/>
        </p:blipFill>
        <p:spPr>
          <a:xfrm>
            <a:off x="-1293120" y="343080"/>
            <a:ext cx="7553520" cy="5722920"/>
          </a:xfrm>
          <a:prstGeom prst="rect">
            <a:avLst/>
          </a:prstGeom>
          <a:ln>
            <a:noFill/>
          </a:ln>
        </p:spPr>
      </p:pic>
      <p:sp>
        <p:nvSpPr>
          <p:cNvPr id="232" name="CustomShape 1"/>
          <p:cNvSpPr/>
          <p:nvPr/>
        </p:nvSpPr>
        <p:spPr>
          <a:xfrm>
            <a:off x="0" y="-120600"/>
            <a:ext cx="9144000" cy="12636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99ff99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/>
          <a:p>
            <a:pPr algn="ctr">
              <a:lnSpc>
                <a:spcPct val="100000"/>
              </a:lnSpc>
            </a:pPr>
            <a:r>
              <a:rPr b="0" lang="el-GR" sz="24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Ασκηση 1 - Λύση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l-GR" sz="22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Ποιά είναι τα συστατικά κουάρκ των παρακάτω αδρονίων?</a:t>
            </a:r>
            <a:endParaRPr b="0" lang="en-US" sz="2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3" name="CustomShape 2"/>
          <p:cNvSpPr/>
          <p:nvPr/>
        </p:nvSpPr>
        <p:spPr>
          <a:xfrm>
            <a:off x="-1440" y="1087560"/>
            <a:ext cx="9144000" cy="6998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/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Αν το αδρόνιο είναι συνδυασμός περισσότερων του ενός ζεύγους q q να δωθούν όλα τα ζεύγη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4" name="Line 3"/>
          <p:cNvSpPr/>
          <p:nvPr/>
        </p:nvSpPr>
        <p:spPr>
          <a:xfrm>
            <a:off x="7682400" y="1158840"/>
            <a:ext cx="136800" cy="1800"/>
          </a:xfrm>
          <a:prstGeom prst="line">
            <a:avLst/>
          </a:prstGeom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mc:AlternateContent>
        <mc:Choice xmlns:a14="http://schemas.microsoft.com/office/drawing/2010/main" Requires="a14">
          <p:sp>
            <p:nvSpPr>
              <p:cNvPr id="235" name="Formula 4"/>
              <p:cNvSpPr txBox="1"/>
              <p:nvPr/>
            </p:nvSpPr>
            <p:spPr>
              <a:xfrm>
                <a:off x="3863880" y="3303000"/>
                <a:ext cx="3171240" cy="3722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n</m:t>
                    </m:r>
                    <m:r>
                      <m:t xml:space="preserve">=</m:t>
                    </m:r>
                    <m:r>
                      <m:t xml:space="preserve">udd</m:t>
                    </m:r>
                    <m:r>
                      <m:t xml:space="preserve">,</m:t>
                    </m:r>
                    <m:r>
                      <m:t xml:space="preserve">p</m:t>
                    </m:r>
                    <m:r>
                      <m:t xml:space="preserve">=</m:t>
                    </m:r>
                    <m:r>
                      <m:t xml:space="preserve">uud</m:t>
                    </m:r>
                    <m:r>
                      <m:t xml:space="preserve">,</m:t>
                    </m:r>
                    <m:sSup>
                      <m:e>
                        <m:r>
                          <m:t xml:space="preserve">Δ</m:t>
                        </m:r>
                      </m:e>
                      <m:sup>
                        <m:r>
                          <m:rPr>
                            <m:lit/>
                            <m:nor/>
                          </m:rPr>
                          <m:t xml:space="preserve">++</m:t>
                        </m:r>
                      </m:sup>
                    </m:sSup>
                    <m:r>
                      <m:t xml:space="preserve">=</m:t>
                    </m:r>
                    <m:r>
                      <m:t xml:space="preserve">uuu</m:t>
                    </m:r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236" name="Formula 5"/>
              <p:cNvSpPr txBox="1"/>
              <p:nvPr/>
            </p:nvSpPr>
            <p:spPr>
              <a:xfrm>
                <a:off x="3864240" y="3663000"/>
                <a:ext cx="2203200" cy="3722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p>
                      <m:e>
                        <m:r>
                          <m:t xml:space="preserve">Λ</m:t>
                        </m:r>
                      </m:e>
                      <m:sup>
                        <m:r>
                          <m:rPr>
                            <m:lit/>
                            <m:nor/>
                          </m:rPr>
                          <m:t xml:space="preserve">0</m:t>
                        </m:r>
                      </m:sup>
                    </m:sSup>
                    <m:r>
                      <m:t xml:space="preserve">=</m:t>
                    </m:r>
                    <m:r>
                      <m:t xml:space="preserve">s</m:t>
                    </m:r>
                    <m:r>
                      <m:t xml:space="preserve">d</m:t>
                    </m:r>
                    <m:r>
                      <m:t xml:space="preserve">u</m:t>
                    </m:r>
                    <m:r>
                      <m:t xml:space="preserve">,</m:t>
                    </m:r>
                    <m:sSup>
                      <m:e>
                        <m:r>
                          <m:t xml:space="preserve">Ω</m:t>
                        </m:r>
                      </m:e>
                      <m:sup>
                        <m:r>
                          <m:rPr>
                            <m:lit/>
                            <m:nor/>
                          </m:rPr>
                          <m:t xml:space="preserve">-</m:t>
                        </m:r>
                      </m:sup>
                    </m:sSup>
                    <m:r>
                      <m:t xml:space="preserve">=</m:t>
                    </m:r>
                    <m:r>
                      <m:t xml:space="preserve">sss</m:t>
                    </m:r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237" name="Formula 6"/>
              <p:cNvSpPr txBox="1"/>
              <p:nvPr/>
            </p:nvSpPr>
            <p:spPr>
              <a:xfrm>
                <a:off x="3862800" y="4030560"/>
                <a:ext cx="1020240" cy="3722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p>
                      <m:e>
                        <m:r>
                          <m:t xml:space="preserve">π</m:t>
                        </m:r>
                      </m:e>
                      <m:sup>
                        <m:r>
                          <m:rPr>
                            <m:lit/>
                            <m:nor/>
                          </m:rPr>
                          <m:t xml:space="preserve">+</m:t>
                        </m:r>
                      </m:sup>
                    </m:sSup>
                    <m:r>
                      <m:t xml:space="preserve">=</m:t>
                    </m:r>
                    <m:r>
                      <m:t xml:space="preserve">u</m:t>
                    </m:r>
                    <m:acc>
                      <m:accPr>
                        <m:chr m:val="¯"/>
                      </m:accPr>
                      <m:e>
                        <m:r>
                          <m:t xml:space="preserve">d</m:t>
                        </m:r>
                      </m:e>
                    </m:acc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238" name="Formula 7"/>
              <p:cNvSpPr txBox="1"/>
              <p:nvPr/>
            </p:nvSpPr>
            <p:spPr>
              <a:xfrm>
                <a:off x="3826800" y="4390560"/>
                <a:ext cx="5185800" cy="3722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p>
                      <m:e>
                        <m:r>
                          <m:t xml:space="preserve">π</m:t>
                        </m:r>
                      </m:e>
                      <m:sup>
                        <m:r>
                          <m:rPr>
                            <m:lit/>
                            <m:nor/>
                          </m:rPr>
                          <m:t xml:space="preserve">0</m:t>
                        </m:r>
                      </m:sup>
                    </m:sSup>
                    <m:r>
                      <m:t xml:space="preserve">=</m:t>
                    </m:r>
                    <m:r>
                      <m:rPr>
                        <m:lit/>
                        <m:nor/>
                      </m:rPr>
                      <m:t xml:space="preserve">γραμμικός συνδυασμός των </m:t>
                    </m:r>
                    <m:r>
                      <m:t xml:space="preserve">u</m:t>
                    </m:r>
                    <m:acc>
                      <m:accPr>
                        <m:chr m:val="¯"/>
                      </m:accPr>
                      <m:e>
                        <m:r>
                          <m:t xml:space="preserve">u</m:t>
                        </m:r>
                      </m:e>
                    </m:acc>
                    <m:r>
                      <m:rPr>
                        <m:lit/>
                        <m:nor/>
                      </m:rPr>
                      <m:t xml:space="preserve"> και </m:t>
                    </m:r>
                    <m:r>
                      <m:t xml:space="preserve">d</m:t>
                    </m:r>
                    <m:acc>
                      <m:accPr>
                        <m:chr m:val="¯"/>
                      </m:accPr>
                      <m:e>
                        <m:r>
                          <m:t xml:space="preserve">d</m:t>
                        </m:r>
                      </m:e>
                    </m:acc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239" name="Formula 8"/>
              <p:cNvSpPr txBox="1"/>
              <p:nvPr/>
            </p:nvSpPr>
            <p:spPr>
              <a:xfrm>
                <a:off x="3853800" y="5148360"/>
                <a:ext cx="4890600" cy="3722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p>
                      <m:e>
                        <m:r>
                          <m:t xml:space="preserve">ρ</m:t>
                        </m:r>
                      </m:e>
                      <m:sup>
                        <m:r>
                          <m:rPr>
                            <m:lit/>
                            <m:nor/>
                          </m:rPr>
                          <m:t xml:space="preserve">0</m:t>
                        </m:r>
                      </m:sup>
                    </m:sSup>
                    <m:r>
                      <m:t xml:space="preserve">=</m:t>
                    </m:r>
                    <m:r>
                      <m:rPr>
                        <m:lit/>
                        <m:nor/>
                      </m:rPr>
                      <m:t xml:space="preserve">{</m:t>
                    </m:r>
                    <m:r>
                      <m:t xml:space="preserve">u</m:t>
                    </m:r>
                    <m:acc>
                      <m:accPr>
                        <m:chr m:val="¯"/>
                      </m:accPr>
                      <m:e>
                        <m:r>
                          <m:t xml:space="preserve">u</m:t>
                        </m:r>
                      </m:e>
                    </m:acc>
                    <m:r>
                      <m:rPr>
                        <m:lit/>
                        <m:nor/>
                      </m:rPr>
                      <m:t xml:space="preserve"> , </m:t>
                    </m:r>
                    <m:r>
                      <m:t xml:space="preserve">d</m:t>
                    </m:r>
                    <m:acc>
                      <m:accPr>
                        <m:chr m:val="¯"/>
                      </m:accPr>
                      <m:e>
                        <m:r>
                          <m:t xml:space="preserve">d</m:t>
                        </m:r>
                      </m:e>
                    </m:acc>
                    <m:r>
                      <m:rPr>
                        <m:lit/>
                        <m:nor/>
                      </m:rPr>
                      <m:t xml:space="preserve">}</m:t>
                    </m:r>
                    <m:r>
                      <m:rPr>
                        <m:lit/>
                        <m:nor/>
                      </m:rPr>
                      <m:t xml:space="preserve"> (αλλιώτικος γραμ. συνδ.)</m:t>
                    </m:r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240" name="Formula 9"/>
              <p:cNvSpPr txBox="1"/>
              <p:nvPr/>
            </p:nvSpPr>
            <p:spPr>
              <a:xfrm>
                <a:off x="3827160" y="5578560"/>
                <a:ext cx="5381640" cy="3718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p>
                      <m:e>
                        <m:r>
                          <m:t xml:space="preserve">η</m:t>
                        </m:r>
                      </m:e>
                      <m:sup>
                        <m:r>
                          <m:rPr>
                            <m:lit/>
                            <m:nor/>
                          </m:rPr>
                          <m:t xml:space="preserve">'</m:t>
                        </m:r>
                      </m:sup>
                    </m:sSup>
                    <m:r>
                      <m:t xml:space="preserve">=</m:t>
                    </m:r>
                    <m:r>
                      <m:rPr>
                        <m:lit/>
                        <m:nor/>
                      </m:rPr>
                      <m:t xml:space="preserve">{</m:t>
                    </m:r>
                    <m:r>
                      <m:t xml:space="preserve">u</m:t>
                    </m:r>
                    <m:acc>
                      <m:accPr>
                        <m:chr m:val="¯"/>
                      </m:accPr>
                      <m:e>
                        <m:r>
                          <m:t xml:space="preserve">u</m:t>
                        </m:r>
                      </m:e>
                    </m:acc>
                    <m:r>
                      <m:rPr>
                        <m:lit/>
                        <m:nor/>
                      </m:rPr>
                      <m:t xml:space="preserve"> , </m:t>
                    </m:r>
                    <m:r>
                      <m:t xml:space="preserve">d</m:t>
                    </m:r>
                    <m:acc>
                      <m:accPr>
                        <m:chr m:val="¯"/>
                      </m:accPr>
                      <m:e>
                        <m:r>
                          <m:t xml:space="preserve">d</m:t>
                        </m:r>
                      </m:e>
                    </m:acc>
                    <m:r>
                      <m:rPr>
                        <m:lit/>
                        <m:nor/>
                      </m:rPr>
                      <m:t xml:space="preserve"> , </m:t>
                    </m:r>
                    <m:r>
                      <m:t xml:space="preserve">s</m:t>
                    </m:r>
                    <m:acc>
                      <m:accPr>
                        <m:chr m:val="¯"/>
                      </m:accPr>
                      <m:e>
                        <m:r>
                          <m:t xml:space="preserve">s</m:t>
                        </m:r>
                      </m:e>
                    </m:acc>
                    <m:r>
                      <m:rPr>
                        <m:lit/>
                        <m:nor/>
                      </m:rPr>
                      <m:t xml:space="preserve">}</m:t>
                    </m:r>
                    <m:r>
                      <m:rPr>
                        <m:lit/>
                        <m:nor/>
                      </m:rPr>
                      <m:t xml:space="preserve"> (γραμμικός συνδυασμός)</m:t>
                    </m:r>
                  </m:oMath>
                </a14:m>
              </a:p>
            </p:txBody>
          </p:sp>
        </mc:Choice>
        <mc:Fallback/>
      </mc:AlternateContent>
      <p:sp>
        <p:nvSpPr>
          <p:cNvPr id="241" name="TextShape 10"/>
          <p:cNvSpPr txBox="1"/>
          <p:nvPr/>
        </p:nvSpPr>
        <p:spPr>
          <a:xfrm>
            <a:off x="4006800" y="4703400"/>
            <a:ext cx="5137200" cy="3646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(</a:t>
            </a:r>
            <a:r>
              <a:rPr b="0" lang="en-US" sz="1800" spc="-1" strike="noStrike">
                <a:solidFill>
                  <a:srgbClr val="0000ff"/>
                </a:solidFill>
                <a:latin typeface="Arial"/>
              </a:rPr>
              <a:t>Σημείωση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: εμφανίζεται είτε ως        είτε ως        )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mc:AlternateContent>
        <mc:Choice xmlns:a14="http://schemas.microsoft.com/office/drawing/2010/main" Requires="a14">
          <p:sp>
            <p:nvSpPr>
              <p:cNvPr id="242" name="Formula 11"/>
              <p:cNvSpPr txBox="1"/>
              <p:nvPr/>
            </p:nvSpPr>
            <p:spPr>
              <a:xfrm>
                <a:off x="7243200" y="4739400"/>
                <a:ext cx="491040" cy="3312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u</m:t>
                    </m:r>
                    <m:acc>
                      <m:accPr>
                        <m:chr m:val="¯"/>
                      </m:accPr>
                      <m:e>
                        <m:r>
                          <m:t xml:space="preserve">u</m:t>
                        </m:r>
                      </m:e>
                    </m:acc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243" name="Formula 12"/>
              <p:cNvSpPr txBox="1"/>
              <p:nvPr/>
            </p:nvSpPr>
            <p:spPr>
              <a:xfrm>
                <a:off x="8432640" y="4739400"/>
                <a:ext cx="518760" cy="3312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d</m:t>
                    </m:r>
                    <m:acc>
                      <m:accPr>
                        <m:chr m:val="¯"/>
                      </m:accPr>
                      <m:e>
                        <m:r>
                          <m:t xml:space="preserve">d</m:t>
                        </m:r>
                      </m:e>
                    </m:acc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244" name="Formula 13"/>
              <p:cNvSpPr txBox="1"/>
              <p:nvPr/>
            </p:nvSpPr>
            <p:spPr>
              <a:xfrm>
                <a:off x="3826800" y="6010560"/>
                <a:ext cx="5125320" cy="3812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p>
                      <m:e>
                        <m:r>
                          <m:t xml:space="preserve">K</m:t>
                        </m:r>
                      </m:e>
                      <m:sup>
                        <m:r>
                          <m:rPr>
                            <m:lit/>
                            <m:nor/>
                          </m:rPr>
                          <m:t xml:space="preserve">+</m:t>
                        </m:r>
                      </m:sup>
                    </m:sSup>
                    <m:r>
                      <m:t xml:space="preserve">=</m:t>
                    </m:r>
                    <m:r>
                      <m:t xml:space="preserve">u</m:t>
                    </m:r>
                    <m:acc>
                      <m:accPr>
                        <m:chr m:val="¯"/>
                      </m:accPr>
                      <m:e>
                        <m:r>
                          <m:t xml:space="preserve">s</m:t>
                        </m:r>
                      </m:e>
                    </m:acc>
                    <m:r>
                      <m:t xml:space="preserve">,</m:t>
                    </m:r>
                    <m:sSup>
                      <m:e>
                        <m:r>
                          <m:t xml:space="preserve">K</m:t>
                        </m:r>
                      </m:e>
                      <m:sup>
                        <m:r>
                          <m:rPr>
                            <m:lit/>
                            <m:nor/>
                          </m:rPr>
                          <m:t xml:space="preserve">-</m:t>
                        </m:r>
                      </m:sup>
                    </m:sSup>
                    <m:r>
                      <m:t xml:space="preserve">=</m:t>
                    </m:r>
                    <m:acc>
                      <m:accPr>
                        <m:chr m:val="¯"/>
                      </m:accPr>
                      <m:e>
                        <m:r>
                          <m:t xml:space="preserve">u</m:t>
                        </m:r>
                      </m:e>
                    </m:acc>
                    <m:r>
                      <m:t xml:space="preserve">s</m:t>
                    </m:r>
                    <m:r>
                      <m:t xml:space="preserve">,</m:t>
                    </m:r>
                    <m:sSup>
                      <m:e>
                        <m:r>
                          <m:t xml:space="preserve">K</m:t>
                        </m:r>
                      </m:e>
                      <m:sup>
                        <m:r>
                          <m:t xml:space="preserve">0</m:t>
                        </m:r>
                      </m:sup>
                    </m:sSup>
                    <m:r>
                      <m:t xml:space="preserve">=</m:t>
                    </m:r>
                    <m:acc>
                      <m:accPr>
                        <m:chr m:val="¯"/>
                      </m:accPr>
                      <m:e>
                        <m:r>
                          <m:t xml:space="preserve">s</m:t>
                        </m:r>
                      </m:e>
                    </m:acc>
                    <m:r>
                      <m:t xml:space="preserve">d</m:t>
                    </m:r>
                    <m:r>
                      <m:t xml:space="preserve">,</m:t>
                    </m:r>
                    <m:acc>
                      <m:accPr>
                        <m:chr m:val="¯"/>
                      </m:accPr>
                      <m:e>
                        <m:sSup>
                          <m:e>
                            <m:r>
                              <m:t xml:space="preserve">K</m:t>
                            </m:r>
                          </m:e>
                          <m:sup>
                            <m:r>
                              <m:t xml:space="preserve">0</m:t>
                            </m:r>
                          </m:sup>
                        </m:sSup>
                      </m:e>
                    </m:acc>
                    <m:r>
                      <m:t xml:space="preserve">=</m:t>
                    </m:r>
                    <m:r>
                      <m:t xml:space="preserve">s</m:t>
                    </m:r>
                    <m:acc>
                      <m:accPr>
                        <m:chr m:val="¯"/>
                      </m:accPr>
                      <m:e>
                        <m:r>
                          <m:t xml:space="preserve">d</m:t>
                        </m:r>
                      </m:e>
                    </m:acc>
                    <m:r>
                      <m:t xml:space="preserve">,</m:t>
                    </m:r>
                    <m:sSup>
                      <m:e>
                        <m:r>
                          <m:t xml:space="preserve">D</m:t>
                        </m:r>
                      </m:e>
                      <m:sup>
                        <m:r>
                          <m:rPr>
                            <m:lit/>
                            <m:nor/>
                          </m:rPr>
                          <m:t xml:space="preserve">+</m:t>
                        </m:r>
                      </m:sup>
                    </m:sSup>
                    <m:r>
                      <m:t xml:space="preserve">=</m:t>
                    </m:r>
                    <m:r>
                      <m:t xml:space="preserve">c</m:t>
                    </m:r>
                    <m:acc>
                      <m:accPr>
                        <m:chr m:val="¯"/>
                      </m:accPr>
                      <m:e>
                        <m:r>
                          <m:t xml:space="preserve">d</m:t>
                        </m:r>
                      </m:e>
                    </m:acc>
                  </m:oMath>
                </a14:m>
              </a:p>
            </p:txBody>
          </p:sp>
        </mc:Choice>
        <mc:Fallback/>
      </mc:AlternateContent>
      <p:sp>
        <p:nvSpPr>
          <p:cNvPr id="245" name="TextShape 14"/>
          <p:cNvSpPr txBox="1"/>
          <p:nvPr/>
        </p:nvSpPr>
        <p:spPr>
          <a:xfrm>
            <a:off x="3934800" y="1427760"/>
            <a:ext cx="5137200" cy="1736280"/>
          </a:xfrm>
          <a:prstGeom prst="rect">
            <a:avLst/>
          </a:prstGeom>
          <a:solidFill>
            <a:srgbClr val="e6ff00"/>
          </a:solidFill>
          <a:ln>
            <a:noFill/>
          </a:ln>
        </p:spPr>
        <p:txBody>
          <a:bodyPr lIns="90000" rIns="90000" tIns="45000" bIns="45000"/>
          <a:p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Σημείωση: οι κβαντικοί αριθμοί “stangness/παραξενιά” και “charmness/χάρη”  έχουν το πρόσημο του φορτίου του αντίστοιχου κουάρκ.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Π.χ., το s έχει φορτίο -1/3 , άρα: strangness=-1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        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το c έχει φορτίο +2/3 , άρα: charmness=+1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CustomShape 1"/>
          <p:cNvSpPr/>
          <p:nvPr/>
        </p:nvSpPr>
        <p:spPr>
          <a:xfrm>
            <a:off x="0" y="-27000"/>
            <a:ext cx="9144000" cy="1143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99ff99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/>
          <a:p>
            <a:pPr algn="ctr">
              <a:lnSpc>
                <a:spcPct val="100000"/>
              </a:lnSpc>
            </a:pPr>
            <a:r>
              <a:rPr b="0" lang="el-GR" sz="24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Άσκηση 2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l-GR" sz="22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Ποιές από τις παρακάτω αντιδράσεις/διασπάσεις γίνονται?</a:t>
            </a:r>
            <a:endParaRPr b="0" lang="en-US" sz="22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l-GR" sz="22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Αυτές που δεν γίνοται, ποιόν νόμο διατήρησης παραβιάζουν?</a:t>
            </a:r>
            <a:endParaRPr b="0" lang="en-US" sz="2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7" name="CustomShape 2"/>
          <p:cNvSpPr/>
          <p:nvPr/>
        </p:nvSpPr>
        <p:spPr>
          <a:xfrm>
            <a:off x="144360" y="4734000"/>
            <a:ext cx="8915400" cy="16142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fff00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1" lang="el-GR" sz="2000" spc="-1" strike="noStrike">
                <a:solidFill>
                  <a:srgbClr val="000000"/>
                </a:solidFill>
                <a:latin typeface="FreeSans"/>
                <a:ea typeface="DejaVu Sans"/>
              </a:rPr>
              <a:t>Σημείωση: 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2000" spc="-1" strike="noStrike">
                <a:solidFill>
                  <a:srgbClr val="000000"/>
                </a:solidFill>
                <a:latin typeface="FreeSans"/>
                <a:ea typeface="DejaVu Sans"/>
              </a:rPr>
              <a:t> </a:t>
            </a:r>
            <a:r>
              <a:rPr b="0" lang="el-GR" sz="2000" spc="-1" strike="noStrike">
                <a:solidFill>
                  <a:srgbClr val="000000"/>
                </a:solidFill>
                <a:latin typeface="FreeSans"/>
                <a:ea typeface="DejaVu Sans"/>
              </a:rPr>
              <a:t>Στη διάσπαση ενός σωματιδίου ελέγχουμε τη διατήρηση της ενέργειας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2000" spc="-1" strike="noStrike">
                <a:solidFill>
                  <a:srgbClr val="000000"/>
                </a:solidFill>
                <a:latin typeface="FreeSans"/>
                <a:ea typeface="DejaVu Sans"/>
              </a:rPr>
              <a:t> </a:t>
            </a:r>
            <a:r>
              <a:rPr b="0" lang="el-GR" sz="2000" spc="-1" strike="noStrike">
                <a:solidFill>
                  <a:srgbClr val="000000"/>
                </a:solidFill>
                <a:latin typeface="FreeSans"/>
                <a:ea typeface="DejaVu Sans"/>
              </a:rPr>
              <a:t>Όταν όμως έχουμε σκέδαση δύο σωματιδίων υποθέτουμε ότι η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l-GR" sz="2000" spc="-1" strike="noStrike">
                <a:solidFill>
                  <a:srgbClr val="000000"/>
                </a:solidFill>
                <a:latin typeface="FreeSans"/>
                <a:ea typeface="DejaVu Sans"/>
              </a:rPr>
              <a:t>   </a:t>
            </a:r>
            <a:r>
              <a:rPr b="0" lang="el-GR" sz="2000" spc="-1" strike="noStrike">
                <a:solidFill>
                  <a:srgbClr val="000000"/>
                </a:solidFill>
                <a:latin typeface="FreeSans"/>
                <a:ea typeface="DejaVu Sans"/>
              </a:rPr>
              <a:t>αρχική ενέργεια (που περιλαμβάνει την κινητική ενέργεια)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l-GR" sz="2000" spc="-1" strike="noStrike">
                <a:solidFill>
                  <a:srgbClr val="000000"/>
                </a:solidFill>
                <a:latin typeface="FreeSans"/>
                <a:ea typeface="DejaVu Sans"/>
              </a:rPr>
              <a:t>    </a:t>
            </a:r>
            <a:r>
              <a:rPr b="0" lang="el-GR" sz="2000" spc="-1" strike="noStrike">
                <a:solidFill>
                  <a:srgbClr val="000000"/>
                </a:solidFill>
                <a:latin typeface="FreeSans"/>
                <a:ea typeface="DejaVu Sans"/>
              </a:rPr>
              <a:t>μπορεί πάντα να γίνει είναι αρκετή για να επιτρέπεται η αντίδραση 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248" name="" descr=""/>
          <p:cNvPicPr/>
          <p:nvPr/>
        </p:nvPicPr>
        <p:blipFill>
          <a:blip r:embed="rId1"/>
          <a:srcRect l="0" t="21923" r="60129" b="0"/>
          <a:stretch/>
        </p:blipFill>
        <p:spPr>
          <a:xfrm>
            <a:off x="423720" y="1488960"/>
            <a:ext cx="3510000" cy="2784600"/>
          </a:xfrm>
          <a:prstGeom prst="rect">
            <a:avLst/>
          </a:prstGeom>
          <a:ln>
            <a:noFill/>
          </a:ln>
        </p:spPr>
      </p:pic>
      <mc:AlternateContent>
        <mc:Choice xmlns:a14="http://schemas.microsoft.com/office/drawing/2010/main" Requires="a14">
          <p:sp>
            <p:nvSpPr>
              <p:cNvPr id="249" name="Formula 3"/>
              <p:cNvSpPr txBox="1"/>
              <p:nvPr/>
            </p:nvSpPr>
            <p:spPr>
              <a:xfrm>
                <a:off x="2063880" y="4490640"/>
                <a:ext cx="2144880" cy="3726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p>
                      <m:e>
                        <m:r>
                          <m:t xml:space="preserve">Σ</m:t>
                        </m:r>
                      </m:e>
                      <m:sup>
                        <m:r>
                          <m:rPr>
                            <m:lit/>
                            <m:nor/>
                          </m:rPr>
                          <m:t xml:space="preserve">+</m:t>
                        </m:r>
                      </m:sup>
                    </m:sSup>
                    <m:r>
                      <m:t xml:space="preserve">=</m:t>
                    </m:r>
                    <m:r>
                      <m:t xml:space="preserve">u</m:t>
                    </m:r>
                    <m:r>
                      <m:t xml:space="preserve">u</m:t>
                    </m:r>
                    <m:r>
                      <m:t xml:space="preserve">s</m:t>
                    </m:r>
                    <m:r>
                      <m:t xml:space="preserve">,</m:t>
                    </m:r>
                    <m:sSup>
                      <m:e>
                        <m:r>
                          <m:t xml:space="preserve">K</m:t>
                        </m:r>
                      </m:e>
                      <m:sup>
                        <m:r>
                          <m:rPr>
                            <m:lit/>
                            <m:nor/>
                          </m:rPr>
                          <m:t xml:space="preserve">-</m:t>
                        </m:r>
                      </m:sup>
                    </m:sSup>
                    <m:r>
                      <m:t xml:space="preserve">=</m:t>
                    </m:r>
                    <m:acc>
                      <m:accPr>
                        <m:chr m:val="¯"/>
                      </m:accPr>
                      <m:e>
                        <m:r>
                          <m:t xml:space="preserve">u</m:t>
                        </m:r>
                      </m:e>
                    </m:acc>
                    <m:r>
                      <m:t xml:space="preserve">s</m:t>
                    </m:r>
                  </m:oMath>
                </a14:m>
              </a:p>
            </p:txBody>
          </p:sp>
        </mc:Choice>
        <mc:Fallback/>
      </mc:AlternateContent>
      <p:sp>
        <p:nvSpPr>
          <p:cNvPr id="250" name="Freeform 4"/>
          <p:cNvSpPr/>
          <p:nvPr/>
        </p:nvSpPr>
        <p:spPr>
          <a:xfrm>
            <a:off x="1805040" y="4241520"/>
            <a:ext cx="3134880" cy="793440"/>
          </a:xfrm>
          <a:custGeom>
            <a:avLst/>
            <a:gdLst/>
            <a:ahLst/>
            <a:rect l="0" t="0" r="r" b="b"/>
            <a:pathLst>
              <a:path w="8708" h="2204">
                <a:moveTo>
                  <a:pt x="8406" y="1724"/>
                </a:moveTo>
                <a:cubicBezTo>
                  <a:pt x="8575" y="1610"/>
                  <a:pt x="8626" y="1477"/>
                  <a:pt x="8650" y="1347"/>
                </a:cubicBezTo>
                <a:cubicBezTo>
                  <a:pt x="8671" y="1225"/>
                  <a:pt x="8707" y="1104"/>
                  <a:pt x="8677" y="981"/>
                </a:cubicBezTo>
                <a:cubicBezTo>
                  <a:pt x="8644" y="848"/>
                  <a:pt x="8564" y="715"/>
                  <a:pt x="8433" y="593"/>
                </a:cubicBezTo>
                <a:cubicBezTo>
                  <a:pt x="8280" y="448"/>
                  <a:pt x="8058" y="300"/>
                  <a:pt x="7704" y="240"/>
                </a:cubicBezTo>
                <a:cubicBezTo>
                  <a:pt x="7418" y="190"/>
                  <a:pt x="7145" y="123"/>
                  <a:pt x="6841" y="98"/>
                </a:cubicBezTo>
                <a:cubicBezTo>
                  <a:pt x="6528" y="73"/>
                  <a:pt x="6210" y="62"/>
                  <a:pt x="5895" y="40"/>
                </a:cubicBezTo>
                <a:cubicBezTo>
                  <a:pt x="5568" y="15"/>
                  <a:pt x="5247" y="20"/>
                  <a:pt x="4923" y="16"/>
                </a:cubicBezTo>
                <a:cubicBezTo>
                  <a:pt x="4599" y="11"/>
                  <a:pt x="4275" y="13"/>
                  <a:pt x="3951" y="16"/>
                </a:cubicBezTo>
                <a:cubicBezTo>
                  <a:pt x="3609" y="18"/>
                  <a:pt x="3263" y="0"/>
                  <a:pt x="2926" y="39"/>
                </a:cubicBezTo>
                <a:cubicBezTo>
                  <a:pt x="2640" y="72"/>
                  <a:pt x="2357" y="114"/>
                  <a:pt x="2089" y="169"/>
                </a:cubicBezTo>
                <a:cubicBezTo>
                  <a:pt x="1782" y="232"/>
                  <a:pt x="1511" y="324"/>
                  <a:pt x="1225" y="405"/>
                </a:cubicBezTo>
                <a:cubicBezTo>
                  <a:pt x="902" y="496"/>
                  <a:pt x="767" y="637"/>
                  <a:pt x="577" y="769"/>
                </a:cubicBezTo>
                <a:cubicBezTo>
                  <a:pt x="412" y="885"/>
                  <a:pt x="307" y="1015"/>
                  <a:pt x="226" y="1147"/>
                </a:cubicBezTo>
                <a:cubicBezTo>
                  <a:pt x="151" y="1270"/>
                  <a:pt x="197" y="1402"/>
                  <a:pt x="119" y="1523"/>
                </a:cubicBezTo>
                <a:cubicBezTo>
                  <a:pt x="0" y="1706"/>
                  <a:pt x="450" y="1801"/>
                  <a:pt x="713" y="1866"/>
                </a:cubicBezTo>
                <a:cubicBezTo>
                  <a:pt x="995" y="1935"/>
                  <a:pt x="1301" y="1989"/>
                  <a:pt x="1603" y="2042"/>
                </a:cubicBezTo>
                <a:cubicBezTo>
                  <a:pt x="1914" y="2096"/>
                  <a:pt x="2245" y="2120"/>
                  <a:pt x="2576" y="2137"/>
                </a:cubicBezTo>
                <a:cubicBezTo>
                  <a:pt x="2878" y="2152"/>
                  <a:pt x="3162" y="2187"/>
                  <a:pt x="3466" y="2184"/>
                </a:cubicBezTo>
                <a:cubicBezTo>
                  <a:pt x="3816" y="2179"/>
                  <a:pt x="4174" y="2203"/>
                  <a:pt x="4519" y="2172"/>
                </a:cubicBezTo>
                <a:cubicBezTo>
                  <a:pt x="4815" y="2145"/>
                  <a:pt x="5125" y="2160"/>
                  <a:pt x="5410" y="2112"/>
                </a:cubicBezTo>
                <a:cubicBezTo>
                  <a:pt x="5670" y="2070"/>
                  <a:pt x="5949" y="2055"/>
                  <a:pt x="6220" y="2066"/>
                </a:cubicBezTo>
                <a:cubicBezTo>
                  <a:pt x="6533" y="2079"/>
                  <a:pt x="6826" y="2035"/>
                  <a:pt x="7138" y="2030"/>
                </a:cubicBezTo>
                <a:cubicBezTo>
                  <a:pt x="7432" y="2026"/>
                  <a:pt x="7707" y="1962"/>
                  <a:pt x="7948" y="1889"/>
                </a:cubicBezTo>
                <a:lnTo>
                  <a:pt x="8245" y="1807"/>
                </a:lnTo>
                <a:lnTo>
                  <a:pt x="8461" y="1712"/>
                </a:lnTo>
                <a:lnTo>
                  <a:pt x="8406" y="1724"/>
                </a:lnTo>
              </a:path>
            </a:pathLst>
          </a:custGeom>
          <a:noFill/>
          <a:ln w="36720">
            <a:solidFill>
              <a:srgbClr val="0000ff"/>
            </a:solidFill>
            <a:round/>
          </a:ln>
        </p:spPr>
      </p:sp>
      <p:sp>
        <p:nvSpPr>
          <p:cNvPr id="251" name="TextShape 5"/>
          <p:cNvSpPr txBox="1"/>
          <p:nvPr/>
        </p:nvSpPr>
        <p:spPr>
          <a:xfrm>
            <a:off x="2935800" y="4212720"/>
            <a:ext cx="1371600" cy="3952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US" sz="2000" spc="-1" strike="noStrike">
                <a:solidFill>
                  <a:srgbClr val="0000ff"/>
                </a:solidFill>
                <a:latin typeface="Arial"/>
              </a:rPr>
              <a:t>Δίνονται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: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2" name="TextShape 6"/>
          <p:cNvSpPr txBox="1"/>
          <p:nvPr/>
        </p:nvSpPr>
        <p:spPr>
          <a:xfrm>
            <a:off x="4602600" y="1182600"/>
            <a:ext cx="4541400" cy="31842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US" sz="1800" spc="-1" strike="noStrike">
                <a:solidFill>
                  <a:srgbClr val="0000ff"/>
                </a:solidFill>
                <a:latin typeface="Arial"/>
              </a:rPr>
              <a:t>Δίνονται oι μάζες των σωματιδίων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M(γ) = 0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Μ(ν</a:t>
            </a:r>
            <a:r>
              <a:rPr b="0" lang="en-US" sz="1800" spc="-1" strike="noStrike" baseline="-101000">
                <a:solidFill>
                  <a:srgbClr val="000000"/>
                </a:solidFill>
                <a:latin typeface="Arial"/>
              </a:rPr>
              <a:t>e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) = M(ν</a:t>
            </a:r>
            <a:r>
              <a:rPr b="0" lang="en-US" sz="1800" spc="-1" strike="noStrike" baseline="-101000">
                <a:solidFill>
                  <a:srgbClr val="000000"/>
                </a:solidFill>
                <a:latin typeface="Arial"/>
              </a:rPr>
              <a:t>μ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) = 0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Μ(e</a:t>
            </a:r>
            <a:r>
              <a:rPr b="0" lang="en-US" sz="1800" spc="-1" strike="noStrike" baseline="101000">
                <a:solidFill>
                  <a:srgbClr val="000000"/>
                </a:solidFill>
                <a:latin typeface="Arial"/>
              </a:rPr>
              <a:t>+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) = Me</a:t>
            </a:r>
            <a:r>
              <a:rPr b="0" lang="en-US" sz="1800" spc="-1" strike="noStrike" baseline="101000">
                <a:solidFill>
                  <a:srgbClr val="000000"/>
                </a:solidFill>
                <a:latin typeface="Arial"/>
              </a:rPr>
              <a:t>-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) = 0.511 MeV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Μ(π</a:t>
            </a:r>
            <a:r>
              <a:rPr b="0" lang="en-US" sz="1800" spc="-1" strike="noStrike" baseline="101000">
                <a:solidFill>
                  <a:srgbClr val="000000"/>
                </a:solidFill>
                <a:latin typeface="Arial"/>
              </a:rPr>
              <a:t>+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) = Μ(π</a:t>
            </a:r>
            <a:r>
              <a:rPr b="0" lang="en-US" sz="1800" spc="-1" strike="noStrike" baseline="101000">
                <a:solidFill>
                  <a:srgbClr val="000000"/>
                </a:solidFill>
                <a:latin typeface="Arial"/>
              </a:rPr>
              <a:t>-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) = 139.6 MeV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M(π</a:t>
            </a:r>
            <a:r>
              <a:rPr b="0" lang="en-US" sz="1800" spc="-1" strike="noStrike" baseline="101000">
                <a:solidFill>
                  <a:srgbClr val="000000"/>
                </a:solidFill>
                <a:latin typeface="Arial"/>
              </a:rPr>
              <a:t>0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) = 135  MeV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M(μ</a:t>
            </a:r>
            <a:r>
              <a:rPr b="0" lang="en-US" sz="1800" spc="-1" strike="noStrike" baseline="101000">
                <a:solidFill>
                  <a:srgbClr val="000000"/>
                </a:solidFill>
                <a:latin typeface="Arial"/>
              </a:rPr>
              <a:t>+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) = Μ(μ</a:t>
            </a:r>
            <a:r>
              <a:rPr b="0" lang="en-US" sz="1800" spc="-1" strike="noStrike" baseline="101000">
                <a:solidFill>
                  <a:srgbClr val="000000"/>
                </a:solidFill>
                <a:latin typeface="Arial"/>
              </a:rPr>
              <a:t>-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) = 105.7  MeV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M(p) = 938.3 MeV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M(n) = 939.6 MeV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M(Σ</a:t>
            </a:r>
            <a:r>
              <a:rPr b="0" lang="en-US" sz="1800" spc="-1" strike="noStrike" baseline="101000">
                <a:solidFill>
                  <a:srgbClr val="000000"/>
                </a:solidFill>
                <a:latin typeface="Arial"/>
              </a:rPr>
              <a:t>+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) = 1189.4 MeV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M(K</a:t>
            </a:r>
            <a:r>
              <a:rPr b="0" lang="en-US" sz="1800" spc="-1" strike="noStrike" baseline="101000">
                <a:solidFill>
                  <a:srgbClr val="000000"/>
                </a:solidFill>
                <a:latin typeface="Arial"/>
              </a:rPr>
              <a:t>+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) = M(K</a:t>
            </a:r>
            <a:r>
              <a:rPr b="0" lang="en-US" sz="1800" spc="-1" strike="noStrike" baseline="101000">
                <a:solidFill>
                  <a:srgbClr val="000000"/>
                </a:solidFill>
                <a:latin typeface="Arial"/>
              </a:rPr>
              <a:t>-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) = 493.7 MeV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CustomShape 1"/>
          <p:cNvSpPr/>
          <p:nvPr/>
        </p:nvSpPr>
        <p:spPr>
          <a:xfrm>
            <a:off x="0" y="0"/>
            <a:ext cx="9144000" cy="1143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99ff99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/>
          <a:p>
            <a:pPr algn="ctr">
              <a:lnSpc>
                <a:spcPct val="100000"/>
              </a:lnSpc>
            </a:pPr>
            <a:r>
              <a:rPr b="0" lang="el-GR" sz="24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Άσκηση 2 - λύση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l-GR" sz="22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Ποιές από τις παρακάτω αντιδράσεις/διασπάσεις γίνονται?</a:t>
            </a:r>
            <a:endParaRPr b="0" lang="en-US" sz="22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l-GR" sz="22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Αυτές που δεν γίνοται, ποιόν νόμο διατήρησης παραβιάζουν?</a:t>
            </a:r>
            <a:endParaRPr b="0" lang="en-US" sz="22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254" name="" descr=""/>
          <p:cNvPicPr/>
          <p:nvPr/>
        </p:nvPicPr>
        <p:blipFill>
          <a:blip r:embed="rId1"/>
          <a:srcRect l="0" t="21923" r="60129" b="0"/>
          <a:stretch/>
        </p:blipFill>
        <p:spPr>
          <a:xfrm>
            <a:off x="423720" y="1128960"/>
            <a:ext cx="3510000" cy="2784600"/>
          </a:xfrm>
          <a:prstGeom prst="rect">
            <a:avLst/>
          </a:prstGeom>
          <a:ln>
            <a:noFill/>
          </a:ln>
        </p:spPr>
      </p:pic>
      <p:sp>
        <p:nvSpPr>
          <p:cNvPr id="255" name="CustomShape 2"/>
          <p:cNvSpPr/>
          <p:nvPr/>
        </p:nvSpPr>
        <p:spPr>
          <a:xfrm>
            <a:off x="3860640" y="1173600"/>
            <a:ext cx="5069160" cy="27036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 marL="334800" indent="-334800">
              <a:spcBef>
                <a:spcPts val="624"/>
              </a:spcBef>
              <a:buClr>
                <a:srgbClr val="000000"/>
              </a:buClr>
              <a:buFont typeface="StarSymbol"/>
              <a:buAutoNum type="arabicPeriod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Διατήρηση λεπτονικού αριθμού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marL="334800" indent="-334800">
              <a:spcBef>
                <a:spcPts val="624"/>
              </a:spcBef>
              <a:buClr>
                <a:srgbClr val="000000"/>
              </a:buClr>
              <a:buFont typeface="StarSymbol"/>
              <a:buAutoNum type="arabicPeriod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Διατήρηση φορτίου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marL="334800" indent="-334800">
              <a:spcBef>
                <a:spcPts val="624"/>
              </a:spcBef>
              <a:buClr>
                <a:srgbClr val="000000"/>
              </a:buClr>
              <a:buFont typeface="StarSymbol"/>
              <a:buAutoNum type="arabicPeriod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Διατήρηση φορτίου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marL="334800" indent="-334800">
              <a:spcBef>
                <a:spcPts val="624"/>
              </a:spcBef>
              <a:buClr>
                <a:srgbClr val="000000"/>
              </a:buClr>
              <a:buFont typeface="StarSymbol"/>
              <a:buAutoNum type="arabicPeriod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Διατήρηση βαρυονικού αριθμού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marL="334800" indent="-334800">
              <a:spcBef>
                <a:spcPts val="624"/>
              </a:spcBef>
              <a:buClr>
                <a:srgbClr val="000000"/>
              </a:buClr>
              <a:buFont typeface="StarSymbol"/>
              <a:buAutoNum type="arabicPeriod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Διατήρηση ενέργειας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marL="334800" indent="-334800">
              <a:spcBef>
                <a:spcPts val="624"/>
              </a:spcBef>
              <a:buClr>
                <a:srgbClr val="000000"/>
              </a:buClr>
              <a:buFont typeface="StarSymbol"/>
              <a:buAutoNum type="arabicPeriod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Επιτρέπεται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marL="334800" indent="-334800">
              <a:spcBef>
                <a:spcPts val="624"/>
              </a:spcBef>
              <a:buClr>
                <a:srgbClr val="000000"/>
              </a:buClr>
              <a:buFont typeface="StarSymbol"/>
              <a:buAutoNum type="arabicPeriod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Επιτρέπεται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256" name="Table 3"/>
          <p:cNvGraphicFramePr/>
          <p:nvPr/>
        </p:nvGraphicFramePr>
        <p:xfrm>
          <a:off x="3324600" y="3927960"/>
          <a:ext cx="5709960" cy="2481480"/>
        </p:xfrm>
        <a:graphic>
          <a:graphicData uri="http://schemas.openxmlformats.org/drawingml/2006/table">
            <a:tbl>
              <a:tblPr/>
              <a:tblGrid>
                <a:gridCol w="477720"/>
                <a:gridCol w="964800"/>
                <a:gridCol w="1583280"/>
                <a:gridCol w="1484280"/>
                <a:gridCol w="1200240"/>
              </a:tblGrid>
              <a:tr h="413640">
                <a:tc>
                  <a:tcPr marL="90000" marR="90000"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1800" spc="-1" strike="noStrike">
                          <a:latin typeface="Arial"/>
                        </a:rPr>
                        <a:t>Φορτίο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1800" spc="-1" strike="noStrike">
                          <a:latin typeface="Arial"/>
                        </a:rPr>
                        <a:t>Βαρυονικός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1800" spc="-1" strike="noStrike">
                          <a:latin typeface="Arial"/>
                        </a:rPr>
                        <a:t>Λεπτονικός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1800" spc="-1" strike="noStrike">
                          <a:latin typeface="Arial"/>
                        </a:rPr>
                        <a:t>Ενέργεια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b3b3b3"/>
                    </a:solidFill>
                  </a:tcPr>
                </a:tc>
              </a:tr>
              <a:tr h="413640">
                <a:tc>
                  <a:txBody>
                    <a:bodyPr lIns="90000" rIns="90000" tIns="46800" bIns="46800"/>
                    <a:p>
                      <a:r>
                        <a:rPr b="0" lang="en-US" sz="1800" spc="-1" strike="noStrike">
                          <a:latin typeface="Arial"/>
                        </a:rPr>
                        <a:t>1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1800" spc="-1" strike="noStrike">
                          <a:latin typeface="Arial"/>
                        </a:rPr>
                        <a:t>ΟΚ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1800" spc="-1" strike="noStrike">
                          <a:latin typeface="Arial"/>
                        </a:rPr>
                        <a:t>ΟΚ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1800" spc="-1" strike="noStrike">
                          <a:solidFill>
                            <a:srgbClr val="ff0000"/>
                          </a:solidFill>
                          <a:latin typeface="Arial"/>
                        </a:rPr>
                        <a:t>Χ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cPr marL="90000" marR="90000">
                    <a:solidFill>
                      <a:srgbClr val="cccccc"/>
                    </a:solidFill>
                  </a:tcPr>
                </a:tc>
              </a:tr>
              <a:tr h="413640">
                <a:tc>
                  <a:txBody>
                    <a:bodyPr lIns="90000" rIns="90000" tIns="46800" bIns="46800"/>
                    <a:p>
                      <a:r>
                        <a:rPr b="0" lang="en-US" sz="1800" spc="-1" strike="noStrike">
                          <a:latin typeface="Arial"/>
                        </a:rPr>
                        <a:t>2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1800" spc="-1" strike="noStrike">
                          <a:latin typeface="Arial"/>
                        </a:rPr>
                        <a:t>Χ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cPr marL="90000" marR="90000">
                    <a:solidFill>
                      <a:srgbClr val="e6e6e6"/>
                    </a:solidFill>
                  </a:tcPr>
                </a:tc>
                <a:tc>
                  <a:tcPr marL="90000" marR="90000">
                    <a:solidFill>
                      <a:srgbClr val="e6e6e6"/>
                    </a:solidFill>
                  </a:tcPr>
                </a:tc>
                <a:tc>
                  <a:tcPr marL="90000" marR="90000">
                    <a:solidFill>
                      <a:srgbClr val="e6e6e6"/>
                    </a:solidFill>
                  </a:tcPr>
                </a:tc>
              </a:tr>
              <a:tr h="413640">
                <a:tc>
                  <a:txBody>
                    <a:bodyPr lIns="90000" rIns="90000" tIns="46800" bIns="46800"/>
                    <a:p>
                      <a:r>
                        <a:rPr b="0" lang="en-US" sz="1800" spc="-1" strike="noStrike">
                          <a:latin typeface="Arial"/>
                        </a:rPr>
                        <a:t>3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1800" spc="-1" strike="noStrike">
                          <a:latin typeface="Arial"/>
                        </a:rPr>
                        <a:t>Χ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cPr marL="90000" marR="90000">
                    <a:solidFill>
                      <a:srgbClr val="cccccc"/>
                    </a:solidFill>
                  </a:tcPr>
                </a:tc>
                <a:tc>
                  <a:tcPr marL="90000" marR="90000">
                    <a:solidFill>
                      <a:srgbClr val="cccccc"/>
                    </a:solidFill>
                  </a:tcPr>
                </a:tc>
                <a:tc>
                  <a:tcPr marL="90000" marR="90000">
                    <a:solidFill>
                      <a:srgbClr val="cccccc"/>
                    </a:solidFill>
                  </a:tcPr>
                </a:tc>
              </a:tr>
              <a:tr h="413640">
                <a:tc>
                  <a:txBody>
                    <a:bodyPr lIns="90000" rIns="90000" tIns="46800" bIns="46800"/>
                    <a:p>
                      <a:r>
                        <a:rPr b="0" lang="en-US" sz="1800" spc="-1" strike="noStrike">
                          <a:latin typeface="Arial"/>
                        </a:rPr>
                        <a:t>4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1800" spc="-1" strike="noStrike">
                          <a:latin typeface="Arial"/>
                        </a:rPr>
                        <a:t>ΟΚ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1800" spc="-1" strike="noStrike">
                          <a:solidFill>
                            <a:srgbClr val="ff0000"/>
                          </a:solidFill>
                          <a:latin typeface="Arial"/>
                        </a:rPr>
                        <a:t>Χ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cPr marL="90000" marR="90000">
                    <a:solidFill>
                      <a:srgbClr val="e6e6e6"/>
                    </a:solidFill>
                  </a:tcPr>
                </a:tc>
                <a:tc>
                  <a:tcPr marL="90000" marR="90000">
                    <a:solidFill>
                      <a:srgbClr val="e6e6e6"/>
                    </a:solidFill>
                  </a:tcPr>
                </a:tc>
              </a:tr>
              <a:tr h="413640">
                <a:tc>
                  <a:txBody>
                    <a:bodyPr lIns="90000" rIns="90000" tIns="46800" bIns="46800"/>
                    <a:p>
                      <a:r>
                        <a:rPr b="0" lang="en-US" sz="1800" spc="-1" strike="noStrike">
                          <a:latin typeface="Arial"/>
                        </a:rPr>
                        <a:t>5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1800" spc="-1" strike="noStrike">
                          <a:latin typeface="Arial"/>
                        </a:rPr>
                        <a:t>ΟΚ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1800" spc="-1" strike="noStrike">
                          <a:latin typeface="Arial"/>
                        </a:rPr>
                        <a:t>ΟΚ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1800" spc="-1" strike="noStrike">
                          <a:latin typeface="Arial"/>
                        </a:rPr>
                        <a:t>ΟΚ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1800" spc="-1" strike="noStrike">
                          <a:solidFill>
                            <a:srgbClr val="ff0000"/>
                          </a:solidFill>
                          <a:latin typeface="Arial"/>
                        </a:rPr>
                        <a:t>Χ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</a:tr>
            </a:tbl>
          </a:graphicData>
        </a:graphic>
      </p:graphicFrame>
      <p:sp>
        <p:nvSpPr>
          <p:cNvPr id="257" name="TextShape 4"/>
          <p:cNvSpPr txBox="1"/>
          <p:nvPr/>
        </p:nvSpPr>
        <p:spPr>
          <a:xfrm>
            <a:off x="90720" y="3912120"/>
            <a:ext cx="3061440" cy="2559240"/>
          </a:xfrm>
          <a:prstGeom prst="rect">
            <a:avLst/>
          </a:prstGeom>
          <a:solidFill>
            <a:srgbClr val="e6ff00"/>
          </a:solidFill>
          <a:ln>
            <a:noFill/>
          </a:ln>
        </p:spPr>
        <p:txBody>
          <a:bodyPr lIns="90000" rIns="90000" tIns="45000" bIns="45000"/>
          <a:p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Βάζω σε πίνακα τις ποσότητες / κβαντικούς αριθμούς που διατηρούνται πάντα, σε όλες τις αλληλεπιδράσεις.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Πρώτα βάζω τα πιό εύκολα να ελγχθούν και σταματάω με το πρώτο που παραβιάζεται!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CustomShape 1"/>
          <p:cNvSpPr/>
          <p:nvPr/>
        </p:nvSpPr>
        <p:spPr>
          <a:xfrm>
            <a:off x="0" y="-27000"/>
            <a:ext cx="9144000" cy="1143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99ff99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59" name="CustomShape 2"/>
          <p:cNvSpPr/>
          <p:nvPr/>
        </p:nvSpPr>
        <p:spPr>
          <a:xfrm>
            <a:off x="277920" y="-14400"/>
            <a:ext cx="8588160" cy="11271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0" lang="el-GR" sz="24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Άσκηση 3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l-GR" sz="22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Οι παρακάτω διασπάσεις δεν γίνονται. Γιατί? (ποιόν νόμο διατήρησης παραβιάζουν?)</a:t>
            </a:r>
            <a:endParaRPr b="0" lang="en-US" sz="22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260" name="" descr=""/>
          <p:cNvPicPr/>
          <p:nvPr/>
        </p:nvPicPr>
        <p:blipFill>
          <a:blip r:embed="rId1"/>
          <a:srcRect l="32037" t="15177" r="41109" b="0"/>
          <a:stretch/>
        </p:blipFill>
        <p:spPr>
          <a:xfrm>
            <a:off x="722160" y="1616400"/>
            <a:ext cx="2421000" cy="2351160"/>
          </a:xfrm>
          <a:prstGeom prst="rect">
            <a:avLst/>
          </a:prstGeom>
          <a:ln>
            <a:noFill/>
          </a:ln>
        </p:spPr>
      </p:pic>
      <p:sp>
        <p:nvSpPr>
          <p:cNvPr id="261" name="TextShape 3"/>
          <p:cNvSpPr txBox="1"/>
          <p:nvPr/>
        </p:nvSpPr>
        <p:spPr>
          <a:xfrm>
            <a:off x="4530960" y="1254960"/>
            <a:ext cx="4541400" cy="31842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US" sz="1800" spc="-1" strike="noStrike">
                <a:solidFill>
                  <a:srgbClr val="0000ff"/>
                </a:solidFill>
                <a:latin typeface="Arial"/>
              </a:rPr>
              <a:t>Δίνονται oι μάζες των σωματιδίων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M(γ) = 0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Μ(ν</a:t>
            </a:r>
            <a:r>
              <a:rPr b="0" lang="en-US" sz="1800" spc="-1" strike="noStrike" baseline="-101000">
                <a:solidFill>
                  <a:srgbClr val="000000"/>
                </a:solidFill>
                <a:latin typeface="Arial"/>
              </a:rPr>
              <a:t>e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) = M(ν</a:t>
            </a:r>
            <a:r>
              <a:rPr b="0" lang="en-US" sz="1800" spc="-1" strike="noStrike" baseline="-101000">
                <a:solidFill>
                  <a:srgbClr val="000000"/>
                </a:solidFill>
                <a:latin typeface="Arial"/>
              </a:rPr>
              <a:t>μ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) = 0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Μ(e</a:t>
            </a:r>
            <a:r>
              <a:rPr b="0" lang="en-US" sz="1800" spc="-1" strike="noStrike" baseline="101000">
                <a:solidFill>
                  <a:srgbClr val="000000"/>
                </a:solidFill>
                <a:latin typeface="Arial"/>
              </a:rPr>
              <a:t>+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) = Me</a:t>
            </a:r>
            <a:r>
              <a:rPr b="0" lang="en-US" sz="1800" spc="-1" strike="noStrike" baseline="101000">
                <a:solidFill>
                  <a:srgbClr val="000000"/>
                </a:solidFill>
                <a:latin typeface="Arial"/>
              </a:rPr>
              <a:t>-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) = 0.511 MeV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Μ(π</a:t>
            </a:r>
            <a:r>
              <a:rPr b="0" lang="en-US" sz="1800" spc="-1" strike="noStrike" baseline="101000">
                <a:solidFill>
                  <a:srgbClr val="000000"/>
                </a:solidFill>
                <a:latin typeface="Arial"/>
              </a:rPr>
              <a:t>+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) = Μ(π</a:t>
            </a:r>
            <a:r>
              <a:rPr b="0" lang="en-US" sz="1800" spc="-1" strike="noStrike" baseline="101000">
                <a:solidFill>
                  <a:srgbClr val="000000"/>
                </a:solidFill>
                <a:latin typeface="Arial"/>
              </a:rPr>
              <a:t>-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) = 139.6 MeV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M(π</a:t>
            </a:r>
            <a:r>
              <a:rPr b="0" lang="en-US" sz="1800" spc="-1" strike="noStrike" baseline="101000">
                <a:solidFill>
                  <a:srgbClr val="000000"/>
                </a:solidFill>
                <a:latin typeface="Arial"/>
              </a:rPr>
              <a:t>0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) = 135  MeV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M(μ</a:t>
            </a:r>
            <a:r>
              <a:rPr b="0" lang="en-US" sz="1800" spc="-1" strike="noStrike" baseline="101000">
                <a:solidFill>
                  <a:srgbClr val="000000"/>
                </a:solidFill>
                <a:latin typeface="Arial"/>
              </a:rPr>
              <a:t>+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) = Μ(μ</a:t>
            </a:r>
            <a:r>
              <a:rPr b="0" lang="en-US" sz="1800" spc="-1" strike="noStrike" baseline="101000">
                <a:solidFill>
                  <a:srgbClr val="000000"/>
                </a:solidFill>
                <a:latin typeface="Arial"/>
              </a:rPr>
              <a:t>-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) = 105.7  MeV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M(p) = 938.3 MeV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M(n) = 939.6 MeV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M(Σ</a:t>
            </a:r>
            <a:r>
              <a:rPr b="0" lang="en-US" sz="1800" spc="-1" strike="noStrike" baseline="101000">
                <a:solidFill>
                  <a:srgbClr val="000000"/>
                </a:solidFill>
                <a:latin typeface="Arial"/>
              </a:rPr>
              <a:t>+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) = 1189.4 MeV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M(K</a:t>
            </a:r>
            <a:r>
              <a:rPr b="0" lang="en-US" sz="1800" spc="-1" strike="noStrike" baseline="101000">
                <a:solidFill>
                  <a:srgbClr val="000000"/>
                </a:solidFill>
                <a:latin typeface="Arial"/>
              </a:rPr>
              <a:t>+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) = M(K</a:t>
            </a:r>
            <a:r>
              <a:rPr b="0" lang="en-US" sz="1800" spc="-1" strike="noStrike" baseline="101000">
                <a:solidFill>
                  <a:srgbClr val="000000"/>
                </a:solidFill>
                <a:latin typeface="Arial"/>
              </a:rPr>
              <a:t>-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) = 493.7 MeV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CustomShape 1"/>
          <p:cNvSpPr/>
          <p:nvPr/>
        </p:nvSpPr>
        <p:spPr>
          <a:xfrm>
            <a:off x="0" y="0"/>
            <a:ext cx="9144000" cy="1143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99ff99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63" name="CustomShape 2"/>
          <p:cNvSpPr/>
          <p:nvPr/>
        </p:nvSpPr>
        <p:spPr>
          <a:xfrm>
            <a:off x="277920" y="-14400"/>
            <a:ext cx="8588160" cy="11271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0" lang="el-GR" sz="24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Άσκηση 3 - λύση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l-GR" sz="22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Οι παρακάτω διασπάσεις δεν γίνονται. Γιατί? (ποιόν νόμο διατήρησης παραβιάζουν?)</a:t>
            </a:r>
            <a:endParaRPr b="0" lang="en-US" sz="22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264" name="" descr=""/>
          <p:cNvPicPr/>
          <p:nvPr/>
        </p:nvPicPr>
        <p:blipFill>
          <a:blip r:embed="rId1"/>
          <a:srcRect l="32037" t="15177" r="41109" b="0"/>
          <a:stretch/>
        </p:blipFill>
        <p:spPr>
          <a:xfrm>
            <a:off x="182520" y="1220760"/>
            <a:ext cx="2421000" cy="2350800"/>
          </a:xfrm>
          <a:prstGeom prst="rect">
            <a:avLst/>
          </a:prstGeom>
          <a:ln>
            <a:noFill/>
          </a:ln>
        </p:spPr>
      </p:pic>
      <p:sp>
        <p:nvSpPr>
          <p:cNvPr id="265" name="CustomShape 3"/>
          <p:cNvSpPr/>
          <p:nvPr/>
        </p:nvSpPr>
        <p:spPr>
          <a:xfrm>
            <a:off x="2738520" y="1338120"/>
            <a:ext cx="6202440" cy="25884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 marL="334800" indent="-334800">
              <a:spcBef>
                <a:spcPts val="337"/>
              </a:spcBef>
              <a:buClr>
                <a:srgbClr val="000000"/>
              </a:buClr>
              <a:buFont typeface="StarSymbol"/>
              <a:buAutoNum type="arabicPeriod"/>
            </a:pPr>
            <a:r>
              <a:rPr b="0" lang="el-GR" sz="1800" spc="-1" strike="noStrike">
                <a:solidFill>
                  <a:srgbClr val="000000"/>
                </a:solidFill>
                <a:latin typeface="Arial"/>
              </a:rPr>
              <a:t>Διατήρηση λεπτονικού αριθμού και στροφορμής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marL="334800" indent="-334800">
              <a:spcBef>
                <a:spcPts val="337"/>
              </a:spcBef>
              <a:buClr>
                <a:srgbClr val="000000"/>
              </a:buClr>
              <a:buFont typeface="StarSymbol"/>
              <a:buAutoNum type="arabicPeriod"/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marL="334800" indent="-334800">
              <a:spcBef>
                <a:spcPts val="337"/>
              </a:spcBef>
              <a:buClr>
                <a:srgbClr val="000000"/>
              </a:buClr>
              <a:buFont typeface="StarSymbol"/>
              <a:buAutoNum type="arabicPeriod"/>
            </a:pPr>
            <a:r>
              <a:rPr b="0" lang="el-GR" sz="1800" spc="-1" strike="noStrike">
                <a:solidFill>
                  <a:srgbClr val="000000"/>
                </a:solidFill>
                <a:latin typeface="Arial"/>
              </a:rPr>
              <a:t>Διατήρηση βαρυονικού και λεπτονικού  αριθμού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marL="334800" indent="-334800">
              <a:spcBef>
                <a:spcPts val="337"/>
              </a:spcBef>
              <a:buClr>
                <a:srgbClr val="000000"/>
              </a:buClr>
              <a:buFont typeface="StarSymbol"/>
              <a:buAutoNum type="arabicPeriod"/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marL="334800" indent="-334800">
              <a:spcBef>
                <a:spcPts val="337"/>
              </a:spcBef>
              <a:buClr>
                <a:srgbClr val="000000"/>
              </a:buClr>
              <a:buFont typeface="StarSymbol"/>
              <a:buAutoNum type="arabicPeriod"/>
            </a:pPr>
            <a:r>
              <a:rPr b="0" lang="el-GR" sz="1800" spc="-1" strike="noStrike">
                <a:solidFill>
                  <a:srgbClr val="000000"/>
                </a:solidFill>
                <a:latin typeface="Arial"/>
              </a:rPr>
              <a:t>Διατήρηση ενέργειας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marL="334800" indent="-334800">
              <a:spcBef>
                <a:spcPts val="337"/>
              </a:spcBef>
              <a:buClr>
                <a:srgbClr val="000000"/>
              </a:buClr>
              <a:buFont typeface="StarSymbol"/>
              <a:buAutoNum type="arabicPeriod"/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marL="334800" indent="-334800">
              <a:spcBef>
                <a:spcPts val="337"/>
              </a:spcBef>
              <a:buClr>
                <a:srgbClr val="000000"/>
              </a:buClr>
              <a:buFont typeface="StarSymbol"/>
              <a:buAutoNum type="arabicPeriod"/>
            </a:pPr>
            <a:r>
              <a:rPr b="0" lang="el-GR" sz="1800" spc="-1" strike="noStrike">
                <a:solidFill>
                  <a:srgbClr val="000000"/>
                </a:solidFill>
                <a:latin typeface="Arial"/>
              </a:rPr>
              <a:t>Διατήρηση φορτίου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marL="334800" indent="-334800">
              <a:spcBef>
                <a:spcPts val="337"/>
              </a:spcBef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266" name="Table 4"/>
          <p:cNvGraphicFramePr/>
          <p:nvPr/>
        </p:nvGraphicFramePr>
        <p:xfrm>
          <a:off x="3324960" y="3964320"/>
          <a:ext cx="5709960" cy="2481480"/>
        </p:xfrm>
        <a:graphic>
          <a:graphicData uri="http://schemas.openxmlformats.org/drawingml/2006/table">
            <a:tbl>
              <a:tblPr/>
              <a:tblGrid>
                <a:gridCol w="477720"/>
                <a:gridCol w="964800"/>
                <a:gridCol w="1583280"/>
                <a:gridCol w="1484280"/>
                <a:gridCol w="1200240"/>
              </a:tblGrid>
              <a:tr h="496080">
                <a:tc>
                  <a:tcPr marL="90000" marR="90000"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1800" spc="-1" strike="noStrike">
                          <a:latin typeface="Arial"/>
                        </a:rPr>
                        <a:t>Φορτίο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1800" spc="-1" strike="noStrike">
                          <a:latin typeface="Arial"/>
                        </a:rPr>
                        <a:t>Βαρυονικός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1800" spc="-1" strike="noStrike">
                          <a:latin typeface="Arial"/>
                        </a:rPr>
                        <a:t>Λεπτονικός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1800" spc="-1" strike="noStrike">
                          <a:latin typeface="Arial"/>
                        </a:rPr>
                        <a:t>Ενέργεια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b3b3b3"/>
                    </a:solidFill>
                  </a:tcPr>
                </a:tc>
              </a:tr>
              <a:tr h="496080">
                <a:tc>
                  <a:txBody>
                    <a:bodyPr lIns="90000" rIns="90000" tIns="46800" bIns="46800"/>
                    <a:p>
                      <a:r>
                        <a:rPr b="0" lang="en-US" sz="1800" spc="-1" strike="noStrike">
                          <a:latin typeface="Arial"/>
                        </a:rPr>
                        <a:t>1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1800" spc="-1" strike="noStrike">
                          <a:latin typeface="Arial"/>
                        </a:rPr>
                        <a:t>ΟΚ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1800" spc="-1" strike="noStrike">
                          <a:latin typeface="Arial"/>
                        </a:rPr>
                        <a:t>ΟΚ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1800" spc="-1" strike="noStrike">
                          <a:solidFill>
                            <a:srgbClr val="ff0000"/>
                          </a:solidFill>
                          <a:latin typeface="Arial"/>
                        </a:rPr>
                        <a:t>Χ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cPr marL="90000" marR="90000">
                    <a:solidFill>
                      <a:srgbClr val="cccccc"/>
                    </a:solidFill>
                  </a:tcPr>
                </a:tc>
              </a:tr>
              <a:tr h="496080">
                <a:tc>
                  <a:txBody>
                    <a:bodyPr lIns="90000" rIns="90000" tIns="46800" bIns="46800"/>
                    <a:p>
                      <a:r>
                        <a:rPr b="0" lang="en-US" sz="1800" spc="-1" strike="noStrike">
                          <a:latin typeface="Arial"/>
                        </a:rPr>
                        <a:t>2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1800" spc="-1" strike="noStrike">
                          <a:latin typeface="Arial"/>
                        </a:rPr>
                        <a:t>ΟΚ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1800" spc="-1" strike="noStrike">
                          <a:solidFill>
                            <a:srgbClr val="ff0000"/>
                          </a:solidFill>
                          <a:latin typeface="Arial"/>
                        </a:rPr>
                        <a:t>Χ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1800" spc="-1" strike="noStrike">
                          <a:solidFill>
                            <a:srgbClr val="ff0000"/>
                          </a:solidFill>
                          <a:latin typeface="Arial"/>
                        </a:rPr>
                        <a:t>Χ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cPr marL="90000" marR="90000">
                    <a:solidFill>
                      <a:srgbClr val="e6e6e6"/>
                    </a:solidFill>
                  </a:tcPr>
                </a:tc>
              </a:tr>
              <a:tr h="496080">
                <a:tc>
                  <a:txBody>
                    <a:bodyPr lIns="90000" rIns="90000" tIns="46800" bIns="46800"/>
                    <a:p>
                      <a:r>
                        <a:rPr b="0" lang="en-US" sz="1800" spc="-1" strike="noStrike">
                          <a:latin typeface="Arial"/>
                        </a:rPr>
                        <a:t>3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1800" spc="-1" strike="noStrike">
                          <a:latin typeface="Arial"/>
                        </a:rPr>
                        <a:t>ΟΚ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1800" spc="-1" strike="noStrike">
                          <a:latin typeface="Arial"/>
                        </a:rPr>
                        <a:t>ΟΚ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1800" spc="-1" strike="noStrike">
                          <a:latin typeface="Arial"/>
                        </a:rPr>
                        <a:t>ΟΚ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1800" spc="-1" strike="noStrike">
                          <a:solidFill>
                            <a:srgbClr val="ff0000"/>
                          </a:solidFill>
                          <a:latin typeface="Arial"/>
                        </a:rPr>
                        <a:t>Χ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cccccc"/>
                    </a:solidFill>
                  </a:tcPr>
                </a:tc>
              </a:tr>
              <a:tr h="497520">
                <a:tc>
                  <a:txBody>
                    <a:bodyPr lIns="90000" rIns="90000" tIns="46800" bIns="46800"/>
                    <a:p>
                      <a:r>
                        <a:rPr b="0" lang="en-US" sz="1800" spc="-1" strike="noStrike">
                          <a:latin typeface="Arial"/>
                        </a:rPr>
                        <a:t>4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1800" spc="-1" strike="noStrike">
                          <a:solidFill>
                            <a:srgbClr val="ff0000"/>
                          </a:solidFill>
                          <a:latin typeface="Arial"/>
                        </a:rPr>
                        <a:t>Χ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solidFill>
                      <a:srgbClr val="e6e6e6"/>
                    </a:solidFill>
                  </a:tcPr>
                </a:tc>
                <a:tc>
                  <a:tcPr marL="90000" marR="90000">
                    <a:solidFill>
                      <a:srgbClr val="e6e6e6"/>
                    </a:solidFill>
                  </a:tcPr>
                </a:tc>
                <a:tc>
                  <a:tcPr marL="90000" marR="90000">
                    <a:solidFill>
                      <a:srgbClr val="e6e6e6"/>
                    </a:solidFill>
                  </a:tcPr>
                </a:tc>
                <a:tc>
                  <a:tcPr marL="90000" marR="90000"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sp>
        <p:nvSpPr>
          <p:cNvPr id="267" name="TextShape 5"/>
          <p:cNvSpPr txBox="1"/>
          <p:nvPr/>
        </p:nvSpPr>
        <p:spPr>
          <a:xfrm>
            <a:off x="90720" y="3911760"/>
            <a:ext cx="3061440" cy="2559240"/>
          </a:xfrm>
          <a:prstGeom prst="rect">
            <a:avLst/>
          </a:prstGeom>
          <a:solidFill>
            <a:srgbClr val="e6ff00"/>
          </a:solidFill>
          <a:ln>
            <a:noFill/>
          </a:ln>
        </p:spPr>
        <p:txBody>
          <a:bodyPr lIns="90000" rIns="90000" tIns="45000" bIns="45000"/>
          <a:p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Βάζω σε πίνακα τις ποσότητες / κβαντικούς αριθμούς που διατηρούνται πάντα, σε όλες τις αλληλεπιδράσεις.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Πρώτα βάζω τα πιό εύκολα να ελγχθούν και σταματάω με το πρώτο που παραβιάζεται!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TextShape 1"/>
          <p:cNvSpPr txBox="1"/>
          <p:nvPr/>
        </p:nvSpPr>
        <p:spPr>
          <a:xfrm>
            <a:off x="457200" y="48960"/>
            <a:ext cx="8458200" cy="1854000"/>
          </a:xfrm>
          <a:prstGeom prst="rect">
            <a:avLst/>
          </a:prstGeom>
          <a:solidFill>
            <a:srgbClr val="ccffff"/>
          </a:solidFill>
          <a:ln>
            <a:noFill/>
          </a:ln>
        </p:spPr>
        <p:txBody>
          <a:bodyPr lIns="90000" rIns="90000" tIns="46800" bIns="46800" anchor="ctr"/>
          <a:p>
            <a:pPr algn="ctr"/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Όλα μαζί – η θεωρία μας για τα δομικά/βασικά συστατικά της ύλης και πώς αυτά αλληλεπιδρούν μεταξύ τους:</a:t>
            </a:r>
            <a:br/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“</a:t>
            </a:r>
            <a:r>
              <a:rPr b="1" lang="en-US" sz="2800" spc="-1" strike="noStrike">
                <a:solidFill>
                  <a:srgbClr val="000000"/>
                </a:solidFill>
                <a:latin typeface="Calibri"/>
              </a:rPr>
              <a:t>Το Καθιερωμένο Πρότυπο</a:t>
            </a: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”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2" name="TextShape 2"/>
          <p:cNvSpPr txBox="1"/>
          <p:nvPr/>
        </p:nvSpPr>
        <p:spPr>
          <a:xfrm>
            <a:off x="9685800" y="7764840"/>
            <a:ext cx="311040" cy="36828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 anchorCtr="1"/>
          <a:p>
            <a:pPr algn="r">
              <a:lnSpc>
                <a:spcPct val="100000"/>
              </a:lnSpc>
            </a:pPr>
            <a:fld id="{665D8F95-ABB9-4283-B252-1DE2DCBB941D}" type="slidenum">
              <a:rPr b="0" lang="en-US" sz="1800" spc="-1" strike="noStrike">
                <a:solidFill>
                  <a:srgbClr val="000000"/>
                </a:solidFill>
                <a:latin typeface="Arial"/>
                <a:ea typeface="Arial"/>
              </a:rPr>
              <a:t>&lt;number&gt;</a:t>
            </a:fld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3" name="CustomShape 3"/>
          <p:cNvSpPr/>
          <p:nvPr/>
        </p:nvSpPr>
        <p:spPr>
          <a:xfrm>
            <a:off x="487800" y="2382120"/>
            <a:ext cx="8209080" cy="1001160"/>
          </a:xfrm>
          <a:custGeom>
            <a:avLst/>
            <a:gdLst/>
            <a:ahLst/>
            <a:rect l="0" t="0" r="r" b="b"/>
            <a:pathLst>
              <a:path w="22804" h="2783">
                <a:moveTo>
                  <a:pt x="463" y="0"/>
                </a:moveTo>
                <a:cubicBezTo>
                  <a:pt x="231" y="0"/>
                  <a:pt x="0" y="231"/>
                  <a:pt x="0" y="463"/>
                </a:cubicBezTo>
                <a:lnTo>
                  <a:pt x="0" y="2318"/>
                </a:lnTo>
                <a:cubicBezTo>
                  <a:pt x="0" y="2550"/>
                  <a:pt x="231" y="2782"/>
                  <a:pt x="463" y="2782"/>
                </a:cubicBezTo>
                <a:lnTo>
                  <a:pt x="22340" y="2782"/>
                </a:lnTo>
                <a:cubicBezTo>
                  <a:pt x="22571" y="2782"/>
                  <a:pt x="22803" y="2550"/>
                  <a:pt x="22803" y="2318"/>
                </a:cubicBezTo>
                <a:lnTo>
                  <a:pt x="22803" y="463"/>
                </a:lnTo>
                <a:cubicBezTo>
                  <a:pt x="22803" y="231"/>
                  <a:pt x="22571" y="0"/>
                  <a:pt x="22340" y="0"/>
                </a:cubicBezTo>
                <a:lnTo>
                  <a:pt x="463" y="0"/>
                </a:lnTo>
              </a:path>
            </a:pathLst>
          </a:custGeom>
          <a:solidFill>
            <a:srgbClr val="d52929">
              <a:alpha val="75000"/>
            </a:srgbClr>
          </a:solidFill>
          <a:ln w="3240">
            <a:solidFill>
              <a:srgbClr val="eae7e4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94" name="CustomShape 4"/>
          <p:cNvSpPr/>
          <p:nvPr/>
        </p:nvSpPr>
        <p:spPr>
          <a:xfrm>
            <a:off x="5773680" y="2584440"/>
            <a:ext cx="565560" cy="603360"/>
          </a:xfrm>
          <a:prstGeom prst="ellipse">
            <a:avLst/>
          </a:prstGeom>
          <a:solidFill>
            <a:srgbClr val="ffffff"/>
          </a:solidFill>
          <a:ln w="3240">
            <a:solidFill>
              <a:srgbClr val="eae7e4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95" name="CustomShape 5"/>
          <p:cNvSpPr/>
          <p:nvPr/>
        </p:nvSpPr>
        <p:spPr>
          <a:xfrm>
            <a:off x="2918520" y="2584440"/>
            <a:ext cx="566640" cy="603360"/>
          </a:xfrm>
          <a:prstGeom prst="ellipse">
            <a:avLst/>
          </a:prstGeom>
          <a:solidFill>
            <a:srgbClr val="ffffff"/>
          </a:solidFill>
          <a:ln w="3240">
            <a:solidFill>
              <a:srgbClr val="eae7e4"/>
            </a:solidFill>
            <a:round/>
          </a:ln>
        </p:spPr>
        <p:style>
          <a:lnRef idx="0"/>
          <a:fillRef idx="0"/>
          <a:effectRef idx="0"/>
          <a:fontRef idx="minor"/>
        </p:style>
      </p:sp>
      <p:pic>
        <p:nvPicPr>
          <p:cNvPr id="96" name="" descr=""/>
          <p:cNvPicPr/>
          <p:nvPr/>
        </p:nvPicPr>
        <p:blipFill>
          <a:blip r:embed="rId1"/>
          <a:stretch/>
        </p:blipFill>
        <p:spPr>
          <a:xfrm>
            <a:off x="3064320" y="2655000"/>
            <a:ext cx="269280" cy="427320"/>
          </a:xfrm>
          <a:prstGeom prst="rect">
            <a:avLst/>
          </a:prstGeom>
          <a:ln>
            <a:noFill/>
          </a:ln>
        </p:spPr>
      </p:pic>
      <p:pic>
        <p:nvPicPr>
          <p:cNvPr id="97" name="" descr=""/>
          <p:cNvPicPr/>
          <p:nvPr/>
        </p:nvPicPr>
        <p:blipFill>
          <a:blip r:embed="rId2"/>
          <a:stretch/>
        </p:blipFill>
        <p:spPr>
          <a:xfrm>
            <a:off x="5904000" y="2680200"/>
            <a:ext cx="331200" cy="459000"/>
          </a:xfrm>
          <a:prstGeom prst="rect">
            <a:avLst/>
          </a:prstGeom>
          <a:ln>
            <a:noFill/>
          </a:ln>
        </p:spPr>
      </p:pic>
      <p:pic>
        <p:nvPicPr>
          <p:cNvPr id="98" name="" descr=""/>
          <p:cNvPicPr/>
          <p:nvPr/>
        </p:nvPicPr>
        <p:blipFill>
          <a:blip r:embed="rId3"/>
          <a:stretch/>
        </p:blipFill>
        <p:spPr>
          <a:xfrm>
            <a:off x="731160" y="2489760"/>
            <a:ext cx="1633680" cy="770400"/>
          </a:xfrm>
          <a:prstGeom prst="rect">
            <a:avLst/>
          </a:prstGeom>
          <a:ln>
            <a:noFill/>
          </a:ln>
        </p:spPr>
      </p:pic>
      <p:pic>
        <p:nvPicPr>
          <p:cNvPr id="99" name="" descr=""/>
          <p:cNvPicPr/>
          <p:nvPr/>
        </p:nvPicPr>
        <p:blipFill>
          <a:blip r:embed="rId4"/>
          <a:stretch/>
        </p:blipFill>
        <p:spPr>
          <a:xfrm>
            <a:off x="7016040" y="2538720"/>
            <a:ext cx="1373040" cy="728640"/>
          </a:xfrm>
          <a:prstGeom prst="rect">
            <a:avLst/>
          </a:prstGeom>
          <a:ln>
            <a:noFill/>
          </a:ln>
        </p:spPr>
      </p:pic>
      <p:sp>
        <p:nvSpPr>
          <p:cNvPr id="100" name="CustomShape 6"/>
          <p:cNvSpPr/>
          <p:nvPr/>
        </p:nvSpPr>
        <p:spPr>
          <a:xfrm>
            <a:off x="2577600" y="1941840"/>
            <a:ext cx="2641320" cy="359640"/>
          </a:xfrm>
          <a:prstGeom prst="rect">
            <a:avLst/>
          </a:prstGeom>
          <a:solidFill>
            <a:srgbClr val="ffffff">
              <a:alpha val="89000"/>
            </a:srgbClr>
          </a:solidFill>
          <a:ln w="3240">
            <a:solidFill>
              <a:srgbClr val="d62a2a"/>
            </a:solidFill>
            <a:miter/>
          </a:ln>
          <a:effectLst>
            <a:outerShdw dist="107932" dir="2700000">
              <a:srgbClr val="c0c0c0">
                <a:alpha val="50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0" rIns="0" tIns="0" bIns="0"/>
          <a:p>
            <a:pPr algn="ctr">
              <a:lnSpc>
                <a:spcPct val="100000"/>
              </a:lnSpc>
            </a:pPr>
            <a:r>
              <a:rPr b="1" lang="en-US" sz="1800" spc="-1" strike="noStrike">
                <a:solidFill>
                  <a:srgbClr val="ff0000"/>
                </a:solidFill>
                <a:latin typeface="Calibri Bold"/>
                <a:ea typeface="Calibri Bold"/>
              </a:rPr>
              <a:t>Σωματίδια ύλης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1" name="CustomShape 7"/>
          <p:cNvSpPr/>
          <p:nvPr/>
        </p:nvSpPr>
        <p:spPr>
          <a:xfrm>
            <a:off x="5391720" y="1941840"/>
            <a:ext cx="3523680" cy="359640"/>
          </a:xfrm>
          <a:prstGeom prst="rect">
            <a:avLst/>
          </a:prstGeom>
          <a:solidFill>
            <a:srgbClr val="ffffff">
              <a:alpha val="89000"/>
            </a:srgbClr>
          </a:solidFill>
          <a:ln w="3240">
            <a:solidFill>
              <a:srgbClr val="d62a2a"/>
            </a:solidFill>
            <a:miter/>
          </a:ln>
          <a:effectLst>
            <a:outerShdw dist="107932" dir="2700000">
              <a:srgbClr val="c0c0c0">
                <a:alpha val="50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0" rIns="0" tIns="0" bIns="0"/>
          <a:p>
            <a:pPr algn="ctr">
              <a:lnSpc>
                <a:spcPct val="100000"/>
              </a:lnSpc>
            </a:pPr>
            <a:r>
              <a:rPr b="0" lang="en-US" sz="1600" spc="-1" strike="noStrike">
                <a:solidFill>
                  <a:srgbClr val="d62a2a"/>
                </a:solidFill>
                <a:latin typeface="Calibri"/>
                <a:ea typeface="Calibri"/>
              </a:rPr>
              <a:t>Κάθε κατηγορία σε 3 οικογένειες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2" name="CustomShape 8"/>
          <p:cNvSpPr/>
          <p:nvPr/>
        </p:nvSpPr>
        <p:spPr>
          <a:xfrm>
            <a:off x="5061600" y="2395800"/>
            <a:ext cx="704880" cy="182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/>
          <a:p>
            <a:pPr>
              <a:lnSpc>
                <a:spcPct val="100000"/>
              </a:lnSpc>
            </a:pPr>
            <a:r>
              <a:rPr b="0" lang="en-US" sz="1200" spc="-1" strike="noStrike">
                <a:solidFill>
                  <a:srgbClr val="ffffff"/>
                </a:solidFill>
                <a:latin typeface="Calibri Bold Italic"/>
                <a:ea typeface="Calibri Bold Italic"/>
              </a:rPr>
              <a:t>6 κουάρκ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3" name="CustomShape 9"/>
          <p:cNvSpPr/>
          <p:nvPr/>
        </p:nvSpPr>
        <p:spPr>
          <a:xfrm>
            <a:off x="3295080" y="2395800"/>
            <a:ext cx="846720" cy="182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/>
          <a:p>
            <a:pPr>
              <a:lnSpc>
                <a:spcPct val="100000"/>
              </a:lnSpc>
            </a:pPr>
            <a:r>
              <a:rPr b="0" lang="en-US" sz="1200" spc="-1" strike="noStrike">
                <a:solidFill>
                  <a:srgbClr val="ffffff"/>
                </a:solidFill>
                <a:latin typeface="Calibri Bold Italic"/>
                <a:ea typeface="Calibri Bold Italic"/>
              </a:rPr>
              <a:t>6 Λεπτόνια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4" name="CustomShape 10"/>
          <p:cNvSpPr/>
          <p:nvPr/>
        </p:nvSpPr>
        <p:spPr>
          <a:xfrm>
            <a:off x="167400" y="2062800"/>
            <a:ext cx="1299240" cy="27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/>
          <a:p>
            <a:pPr>
              <a:lnSpc>
                <a:spcPct val="100000"/>
              </a:lnSpc>
            </a:pPr>
            <a:r>
              <a:rPr b="1" lang="en-US" sz="1800" spc="-1" strike="noStrike">
                <a:solidFill>
                  <a:srgbClr val="d52929"/>
                </a:solidFill>
                <a:latin typeface="Calibri Bold Italic"/>
                <a:ea typeface="Calibri Bold Italic"/>
              </a:rPr>
              <a:t>Φερμιόνια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5" name="CustomShape 11"/>
          <p:cNvSpPr/>
          <p:nvPr/>
        </p:nvSpPr>
        <p:spPr>
          <a:xfrm>
            <a:off x="409320" y="3992760"/>
            <a:ext cx="8427960" cy="1036440"/>
          </a:xfrm>
          <a:custGeom>
            <a:avLst/>
            <a:gdLst/>
            <a:ahLst/>
            <a:rect l="0" t="0" r="r" b="b"/>
            <a:pathLst>
              <a:path w="23413" h="2881">
                <a:moveTo>
                  <a:pt x="480" y="0"/>
                </a:moveTo>
                <a:cubicBezTo>
                  <a:pt x="240" y="0"/>
                  <a:pt x="0" y="240"/>
                  <a:pt x="0" y="480"/>
                </a:cubicBezTo>
                <a:lnTo>
                  <a:pt x="0" y="2400"/>
                </a:lnTo>
                <a:cubicBezTo>
                  <a:pt x="0" y="2640"/>
                  <a:pt x="240" y="2880"/>
                  <a:pt x="480" y="2880"/>
                </a:cubicBezTo>
                <a:lnTo>
                  <a:pt x="22932" y="2880"/>
                </a:lnTo>
                <a:cubicBezTo>
                  <a:pt x="23172" y="2880"/>
                  <a:pt x="23412" y="2640"/>
                  <a:pt x="23412" y="2400"/>
                </a:cubicBezTo>
                <a:lnTo>
                  <a:pt x="23412" y="480"/>
                </a:lnTo>
                <a:cubicBezTo>
                  <a:pt x="23412" y="240"/>
                  <a:pt x="23172" y="0"/>
                  <a:pt x="22932" y="0"/>
                </a:cubicBezTo>
                <a:lnTo>
                  <a:pt x="480" y="0"/>
                </a:lnTo>
              </a:path>
            </a:pathLst>
          </a:custGeom>
          <a:solidFill>
            <a:srgbClr val="003399">
              <a:alpha val="75000"/>
            </a:srgbClr>
          </a:solidFill>
          <a:ln w="3240">
            <a:solidFill>
              <a:srgbClr val="eae7e4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06" name="CustomShape 12"/>
          <p:cNvSpPr/>
          <p:nvPr/>
        </p:nvSpPr>
        <p:spPr>
          <a:xfrm>
            <a:off x="4425840" y="4246560"/>
            <a:ext cx="580320" cy="624960"/>
          </a:xfrm>
          <a:prstGeom prst="ellipse">
            <a:avLst/>
          </a:prstGeom>
          <a:solidFill>
            <a:srgbClr val="ffffff"/>
          </a:solidFill>
          <a:ln w="3240">
            <a:solidFill>
              <a:srgbClr val="eae7e4"/>
            </a:solidFill>
            <a:round/>
          </a:ln>
        </p:spPr>
        <p:style>
          <a:lnRef idx="0"/>
          <a:fillRef idx="0"/>
          <a:effectRef idx="0"/>
          <a:fontRef idx="minor"/>
        </p:style>
      </p:sp>
      <p:pic>
        <p:nvPicPr>
          <p:cNvPr id="107" name="" descr=""/>
          <p:cNvPicPr/>
          <p:nvPr/>
        </p:nvPicPr>
        <p:blipFill>
          <a:blip r:embed="rId5"/>
          <a:stretch/>
        </p:blipFill>
        <p:spPr>
          <a:xfrm>
            <a:off x="4438080" y="4308120"/>
            <a:ext cx="582120" cy="453600"/>
          </a:xfrm>
          <a:prstGeom prst="rect">
            <a:avLst/>
          </a:prstGeom>
          <a:ln>
            <a:noFill/>
          </a:ln>
        </p:spPr>
      </p:pic>
      <p:sp>
        <p:nvSpPr>
          <p:cNvPr id="108" name="CustomShape 13"/>
          <p:cNvSpPr/>
          <p:nvPr/>
        </p:nvSpPr>
        <p:spPr>
          <a:xfrm>
            <a:off x="2355480" y="4246560"/>
            <a:ext cx="581760" cy="624960"/>
          </a:xfrm>
          <a:prstGeom prst="ellipse">
            <a:avLst/>
          </a:prstGeom>
          <a:solidFill>
            <a:srgbClr val="ffffff"/>
          </a:solidFill>
          <a:ln w="3240">
            <a:solidFill>
              <a:srgbClr val="eae7e4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09" name="CustomShape 14"/>
          <p:cNvSpPr/>
          <p:nvPr/>
        </p:nvSpPr>
        <p:spPr>
          <a:xfrm>
            <a:off x="5325480" y="4246560"/>
            <a:ext cx="581760" cy="624960"/>
          </a:xfrm>
          <a:prstGeom prst="ellipse">
            <a:avLst/>
          </a:prstGeom>
          <a:solidFill>
            <a:srgbClr val="ffffff"/>
          </a:solidFill>
          <a:ln w="3240">
            <a:solidFill>
              <a:srgbClr val="eae7e4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10" name="CustomShape 15"/>
          <p:cNvSpPr/>
          <p:nvPr/>
        </p:nvSpPr>
        <p:spPr>
          <a:xfrm>
            <a:off x="7291440" y="4246560"/>
            <a:ext cx="581760" cy="624960"/>
          </a:xfrm>
          <a:prstGeom prst="ellipse">
            <a:avLst/>
          </a:prstGeom>
          <a:solidFill>
            <a:srgbClr val="ffffff"/>
          </a:solidFill>
          <a:ln w="3240">
            <a:solidFill>
              <a:srgbClr val="eae7e4"/>
            </a:solidFill>
            <a:round/>
          </a:ln>
        </p:spPr>
        <p:style>
          <a:lnRef idx="0"/>
          <a:fillRef idx="0"/>
          <a:effectRef idx="0"/>
          <a:fontRef idx="minor"/>
        </p:style>
      </p:sp>
      <p:pic>
        <p:nvPicPr>
          <p:cNvPr id="111" name="" descr=""/>
          <p:cNvPicPr/>
          <p:nvPr/>
        </p:nvPicPr>
        <p:blipFill>
          <a:blip r:embed="rId6"/>
          <a:stretch/>
        </p:blipFill>
        <p:spPr>
          <a:xfrm>
            <a:off x="2459520" y="4362480"/>
            <a:ext cx="340200" cy="441360"/>
          </a:xfrm>
          <a:prstGeom prst="rect">
            <a:avLst/>
          </a:prstGeom>
          <a:ln>
            <a:noFill/>
          </a:ln>
        </p:spPr>
      </p:pic>
      <p:pic>
        <p:nvPicPr>
          <p:cNvPr id="112" name="" descr=""/>
          <p:cNvPicPr/>
          <p:nvPr/>
        </p:nvPicPr>
        <p:blipFill>
          <a:blip r:embed="rId7"/>
          <a:stretch/>
        </p:blipFill>
        <p:spPr>
          <a:xfrm>
            <a:off x="5420880" y="4297680"/>
            <a:ext cx="441360" cy="456840"/>
          </a:xfrm>
          <a:prstGeom prst="rect">
            <a:avLst/>
          </a:prstGeom>
          <a:ln>
            <a:noFill/>
          </a:ln>
        </p:spPr>
      </p:pic>
      <p:pic>
        <p:nvPicPr>
          <p:cNvPr id="113" name="" descr=""/>
          <p:cNvPicPr/>
          <p:nvPr/>
        </p:nvPicPr>
        <p:blipFill>
          <a:blip r:embed="rId8"/>
          <a:stretch/>
        </p:blipFill>
        <p:spPr>
          <a:xfrm>
            <a:off x="7417080" y="4318560"/>
            <a:ext cx="339840" cy="474480"/>
          </a:xfrm>
          <a:prstGeom prst="rect">
            <a:avLst/>
          </a:prstGeom>
          <a:ln>
            <a:noFill/>
          </a:ln>
        </p:spPr>
      </p:pic>
      <p:sp>
        <p:nvSpPr>
          <p:cNvPr id="114" name="CustomShape 16"/>
          <p:cNvSpPr/>
          <p:nvPr/>
        </p:nvSpPr>
        <p:spPr>
          <a:xfrm>
            <a:off x="2073240" y="3579120"/>
            <a:ext cx="4327560" cy="376560"/>
          </a:xfrm>
          <a:prstGeom prst="rect">
            <a:avLst/>
          </a:prstGeom>
          <a:solidFill>
            <a:srgbClr val="ffffff">
              <a:alpha val="89000"/>
            </a:srgbClr>
          </a:solidFill>
          <a:ln w="3240">
            <a:solidFill>
              <a:srgbClr val="003399"/>
            </a:solidFill>
            <a:miter/>
          </a:ln>
          <a:effectLst>
            <a:outerShdw dist="107932" dir="2700000">
              <a:srgbClr val="c0c0c0">
                <a:alpha val="50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0" rIns="0" tIns="0" bIns="0"/>
          <a:p>
            <a:pPr algn="ctr">
              <a:lnSpc>
                <a:spcPct val="100000"/>
              </a:lnSpc>
            </a:pPr>
            <a:r>
              <a:rPr b="1" lang="en-US" sz="1800" spc="-1" strike="noStrike">
                <a:solidFill>
                  <a:srgbClr val="003399"/>
                </a:solidFill>
                <a:latin typeface="Calibri Bold"/>
                <a:ea typeface="Calibri Bold"/>
              </a:rPr>
              <a:t>Διαδότες/φορείς των δυνάμεων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5" name="CustomShape 17"/>
          <p:cNvSpPr/>
          <p:nvPr/>
        </p:nvSpPr>
        <p:spPr>
          <a:xfrm>
            <a:off x="6635520" y="3579120"/>
            <a:ext cx="2279880" cy="373320"/>
          </a:xfrm>
          <a:prstGeom prst="rect">
            <a:avLst/>
          </a:prstGeom>
          <a:solidFill>
            <a:srgbClr val="ffffff">
              <a:alpha val="89000"/>
            </a:srgbClr>
          </a:solidFill>
          <a:ln w="3240">
            <a:solidFill>
              <a:srgbClr val="003399"/>
            </a:solidFill>
            <a:miter/>
          </a:ln>
          <a:effectLst>
            <a:outerShdw dist="107932" dir="2700000">
              <a:srgbClr val="c0c0c0">
                <a:alpha val="50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0" rIns="0" tIns="0" bIns="0"/>
          <a:p>
            <a:pPr algn="ctr">
              <a:lnSpc>
                <a:spcPct val="100000"/>
              </a:lnSpc>
            </a:pPr>
            <a:r>
              <a:rPr b="0" lang="en-US" sz="1600" spc="-1" strike="noStrike">
                <a:solidFill>
                  <a:srgbClr val="003399"/>
                </a:solidFill>
                <a:latin typeface="Calibri"/>
                <a:ea typeface="Calibri"/>
              </a:rPr>
              <a:t>3 δυνάμεις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6" name="CustomShape 18"/>
          <p:cNvSpPr/>
          <p:nvPr/>
        </p:nvSpPr>
        <p:spPr>
          <a:xfrm>
            <a:off x="1384920" y="4050000"/>
            <a:ext cx="663840" cy="182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/>
          <a:p>
            <a:pPr>
              <a:lnSpc>
                <a:spcPct val="100000"/>
              </a:lnSpc>
            </a:pPr>
            <a:r>
              <a:rPr b="0" lang="en-US" sz="1200" spc="-1" strike="noStrike">
                <a:solidFill>
                  <a:srgbClr val="ffffff"/>
                </a:solidFill>
                <a:latin typeface="Calibri Bold Italic"/>
                <a:ea typeface="Calibri Bold Italic"/>
              </a:rPr>
              <a:t>Φωτόνιο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7" name="CustomShape 19"/>
          <p:cNvSpPr/>
          <p:nvPr/>
        </p:nvSpPr>
        <p:spPr>
          <a:xfrm>
            <a:off x="3930840" y="4050000"/>
            <a:ext cx="2827800" cy="182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/>
          <a:p>
            <a:pPr>
              <a:lnSpc>
                <a:spcPct val="100000"/>
              </a:lnSpc>
            </a:pPr>
            <a:r>
              <a:rPr b="0" lang="en-US" sz="1200" spc="-1" strike="noStrike">
                <a:solidFill>
                  <a:srgbClr val="ffffff"/>
                </a:solidFill>
                <a:latin typeface="Calibri Bold Italic"/>
                <a:ea typeface="Calibri Bold Italic"/>
              </a:rPr>
              <a:t>3 “Ασθενή” Μποζόνια (Weak Bosons)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8" name="CustomShape 20"/>
          <p:cNvSpPr/>
          <p:nvPr/>
        </p:nvSpPr>
        <p:spPr>
          <a:xfrm>
            <a:off x="7410960" y="4050000"/>
            <a:ext cx="924120" cy="182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/>
          <a:p>
            <a:pPr>
              <a:lnSpc>
                <a:spcPct val="100000"/>
              </a:lnSpc>
            </a:pPr>
            <a:r>
              <a:rPr b="0" lang="en-US" sz="1200" spc="-1" strike="noStrike">
                <a:solidFill>
                  <a:srgbClr val="ffffff"/>
                </a:solidFill>
                <a:latin typeface="Calibri Bold Italic"/>
                <a:ea typeface="Calibri Bold Italic"/>
              </a:rPr>
              <a:t>8 Γκλουόνια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9" name="CustomShape 21"/>
          <p:cNvSpPr/>
          <p:nvPr/>
        </p:nvSpPr>
        <p:spPr>
          <a:xfrm>
            <a:off x="6906960" y="4815720"/>
            <a:ext cx="1488240" cy="243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/>
          <a:p>
            <a:pPr>
              <a:lnSpc>
                <a:spcPct val="100000"/>
              </a:lnSpc>
            </a:pPr>
            <a:r>
              <a:rPr b="0" lang="en-US" sz="1600" spc="-1" strike="noStrike">
                <a:solidFill>
                  <a:srgbClr val="ffffff"/>
                </a:solidFill>
                <a:latin typeface="Calibri Bold Italic"/>
                <a:ea typeface="Calibri Bold Italic"/>
              </a:rPr>
              <a:t>Ισχυρή δύναμη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0" name="CustomShape 22"/>
          <p:cNvSpPr/>
          <p:nvPr/>
        </p:nvSpPr>
        <p:spPr>
          <a:xfrm>
            <a:off x="4456080" y="4822200"/>
            <a:ext cx="1669680" cy="243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/>
          <a:p>
            <a:pPr>
              <a:lnSpc>
                <a:spcPct val="100000"/>
              </a:lnSpc>
            </a:pPr>
            <a:r>
              <a:rPr b="0" lang="en-US" sz="1600" spc="-1" strike="noStrike">
                <a:solidFill>
                  <a:srgbClr val="ffffff"/>
                </a:solidFill>
                <a:latin typeface="Calibri Bold Italic"/>
                <a:ea typeface="Calibri Bold Italic"/>
              </a:rPr>
              <a:t>Ασθενής δύναμη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1" name="CustomShape 23"/>
          <p:cNvSpPr/>
          <p:nvPr/>
        </p:nvSpPr>
        <p:spPr>
          <a:xfrm>
            <a:off x="497880" y="4430520"/>
            <a:ext cx="1768320" cy="613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/>
          <a:p>
            <a:pPr>
              <a:lnSpc>
                <a:spcPct val="100000"/>
              </a:lnSpc>
            </a:pPr>
            <a:r>
              <a:rPr b="0" lang="en-US" sz="1600" spc="-1" strike="noStrike">
                <a:solidFill>
                  <a:srgbClr val="ffffff"/>
                </a:solidFill>
                <a:latin typeface="Calibri Bold Italic"/>
                <a:ea typeface="Calibri Bold Italic"/>
              </a:rPr>
              <a:t>Ηλεκτρομαγνητική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600" spc="-1" strike="noStrike">
                <a:solidFill>
                  <a:srgbClr val="ffffff"/>
                </a:solidFill>
                <a:latin typeface="Calibri Bold Italic"/>
                <a:ea typeface="Calibri Bold Italic"/>
              </a:rPr>
              <a:t>δύναμη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2" name="CustomShape 24"/>
          <p:cNvSpPr/>
          <p:nvPr/>
        </p:nvSpPr>
        <p:spPr>
          <a:xfrm>
            <a:off x="113040" y="3632760"/>
            <a:ext cx="1259640" cy="27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/>
          <a:p>
            <a:pPr>
              <a:lnSpc>
                <a:spcPct val="100000"/>
              </a:lnSpc>
            </a:pPr>
            <a:r>
              <a:rPr b="1" lang="en-US" sz="1800" spc="-1" strike="noStrike">
                <a:solidFill>
                  <a:srgbClr val="1c4a94"/>
                </a:solidFill>
                <a:latin typeface="Calibri Bold Italic"/>
                <a:ea typeface="Calibri Bold Italic"/>
              </a:rPr>
              <a:t>Μποζόνια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3" name="CustomShape 25"/>
          <p:cNvSpPr/>
          <p:nvPr/>
        </p:nvSpPr>
        <p:spPr>
          <a:xfrm>
            <a:off x="1244160" y="5333040"/>
            <a:ext cx="7050600" cy="1067760"/>
          </a:xfrm>
          <a:custGeom>
            <a:avLst/>
            <a:gdLst/>
            <a:ahLst/>
            <a:rect l="0" t="0" r="r" b="b"/>
            <a:pathLst>
              <a:path w="19587" h="2967">
                <a:moveTo>
                  <a:pt x="494" y="0"/>
                </a:moveTo>
                <a:cubicBezTo>
                  <a:pt x="247" y="0"/>
                  <a:pt x="0" y="247"/>
                  <a:pt x="0" y="494"/>
                </a:cubicBezTo>
                <a:lnTo>
                  <a:pt x="0" y="2472"/>
                </a:lnTo>
                <a:cubicBezTo>
                  <a:pt x="0" y="2719"/>
                  <a:pt x="247" y="2966"/>
                  <a:pt x="494" y="2966"/>
                </a:cubicBezTo>
                <a:lnTo>
                  <a:pt x="19091" y="2966"/>
                </a:lnTo>
                <a:cubicBezTo>
                  <a:pt x="19338" y="2966"/>
                  <a:pt x="19586" y="2719"/>
                  <a:pt x="19586" y="2472"/>
                </a:cubicBezTo>
                <a:lnTo>
                  <a:pt x="19586" y="494"/>
                </a:lnTo>
                <a:cubicBezTo>
                  <a:pt x="19586" y="247"/>
                  <a:pt x="19338" y="0"/>
                  <a:pt x="19091" y="0"/>
                </a:cubicBezTo>
                <a:lnTo>
                  <a:pt x="494" y="0"/>
                </a:lnTo>
              </a:path>
            </a:pathLst>
          </a:custGeom>
          <a:solidFill>
            <a:srgbClr val="333333">
              <a:alpha val="75000"/>
            </a:srgbClr>
          </a:solidFill>
          <a:ln w="3240">
            <a:solidFill>
              <a:srgbClr val="eae7e4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24" name="CustomShape 26"/>
          <p:cNvSpPr/>
          <p:nvPr/>
        </p:nvSpPr>
        <p:spPr>
          <a:xfrm>
            <a:off x="3543120" y="5498640"/>
            <a:ext cx="525600" cy="515160"/>
          </a:xfrm>
          <a:prstGeom prst="ellipse">
            <a:avLst/>
          </a:prstGeom>
          <a:solidFill>
            <a:srgbClr val="ffffff"/>
          </a:solidFill>
          <a:ln w="3240">
            <a:solidFill>
              <a:srgbClr val="eae7e4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25" name="CustomShape 27"/>
          <p:cNvSpPr/>
          <p:nvPr/>
        </p:nvSpPr>
        <p:spPr>
          <a:xfrm>
            <a:off x="3543120" y="5501520"/>
            <a:ext cx="525600" cy="515160"/>
          </a:xfrm>
          <a:prstGeom prst="ellipse">
            <a:avLst/>
          </a:prstGeom>
          <a:solidFill>
            <a:srgbClr val="ffff00"/>
          </a:solidFill>
          <a:ln w="3240">
            <a:solidFill>
              <a:srgbClr val="eae7e4"/>
            </a:solidFill>
            <a:round/>
          </a:ln>
        </p:spPr>
        <p:style>
          <a:lnRef idx="0"/>
          <a:fillRef idx="0"/>
          <a:effectRef idx="0"/>
          <a:fontRef idx="minor"/>
        </p:style>
      </p:sp>
      <p:pic>
        <p:nvPicPr>
          <p:cNvPr id="126" name="" descr=""/>
          <p:cNvPicPr/>
          <p:nvPr/>
        </p:nvPicPr>
        <p:blipFill>
          <a:blip r:embed="rId9"/>
          <a:stretch/>
        </p:blipFill>
        <p:spPr>
          <a:xfrm>
            <a:off x="3600720" y="5556240"/>
            <a:ext cx="420480" cy="371160"/>
          </a:xfrm>
          <a:prstGeom prst="rect">
            <a:avLst/>
          </a:prstGeom>
          <a:ln>
            <a:noFill/>
          </a:ln>
        </p:spPr>
      </p:pic>
      <p:sp>
        <p:nvSpPr>
          <p:cNvPr id="127" name="CustomShape 28"/>
          <p:cNvSpPr/>
          <p:nvPr/>
        </p:nvSpPr>
        <p:spPr>
          <a:xfrm>
            <a:off x="1881360" y="5565960"/>
            <a:ext cx="1647360" cy="287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/>
          <a:p>
            <a:pPr>
              <a:lnSpc>
                <a:spcPct val="100000"/>
              </a:lnSpc>
            </a:pPr>
            <a:r>
              <a:rPr b="0" lang="en-US" sz="1600" spc="-1" strike="noStrike">
                <a:solidFill>
                  <a:srgbClr val="ffff00"/>
                </a:solidFill>
                <a:latin typeface="Calibri Bold Italic"/>
                <a:ea typeface="Calibri Bold Italic"/>
              </a:rPr>
              <a:t>Μποζόνιο Higgs (BEH)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8" name="CustomShape 29"/>
          <p:cNvSpPr/>
          <p:nvPr/>
        </p:nvSpPr>
        <p:spPr>
          <a:xfrm>
            <a:off x="4214160" y="5565960"/>
            <a:ext cx="3940200" cy="506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/>
          <a:p>
            <a:pPr>
              <a:lnSpc>
                <a:spcPct val="100000"/>
              </a:lnSpc>
            </a:pPr>
            <a:r>
              <a:rPr b="0" lang="en-US" sz="1600" spc="-1" strike="noStrike">
                <a:solidFill>
                  <a:srgbClr val="ffff00"/>
                </a:solidFill>
                <a:latin typeface="Calibri Bold Italic"/>
                <a:ea typeface="Calibri Bold Italic"/>
              </a:rPr>
              <a:t>“</a:t>
            </a:r>
            <a:r>
              <a:rPr b="0" lang="en-US" sz="1600" spc="-1" strike="noStrike">
                <a:solidFill>
                  <a:srgbClr val="ffff00"/>
                </a:solidFill>
                <a:latin typeface="Calibri Bold Italic"/>
                <a:ea typeface="Calibri Bold Italic"/>
              </a:rPr>
              <a:t>Σπάει” την Ηλεκτρασθενή Συμμετρία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600" spc="-1" strike="noStrike">
                <a:solidFill>
                  <a:srgbClr val="ffff00"/>
                </a:solidFill>
                <a:latin typeface="Calibri Bold Italic"/>
                <a:ea typeface="Calibri Bold Italic"/>
              </a:rPr>
              <a:t>Δίνει μάζα στα </a:t>
            </a:r>
            <a:r>
              <a:rPr b="1" lang="en-US" sz="1600" spc="-1" strike="noStrike">
                <a:solidFill>
                  <a:srgbClr val="ffff00"/>
                </a:solidFill>
                <a:latin typeface="Calibri Bold Italic"/>
                <a:ea typeface="Calibri Bold Italic"/>
              </a:rPr>
              <a:t>στοιχειώδη σωματίδια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iming>
    <p:tnLst>
      <p:par>
        <p:cTn id="5" dur="indefinite" restart="never" nodeType="tmRoot">
          <p:childTnLst>
            <p:seq>
              <p:cTn id="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CustomShape 1"/>
          <p:cNvSpPr/>
          <p:nvPr/>
        </p:nvSpPr>
        <p:spPr>
          <a:xfrm>
            <a:off x="0" y="969840"/>
            <a:ext cx="9144000" cy="2687760"/>
          </a:xfrm>
          <a:prstGeom prst="rect">
            <a:avLst/>
          </a:prstGeom>
          <a:solidFill>
            <a:srgbClr val="cc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30" name="CustomShape 2"/>
          <p:cNvSpPr/>
          <p:nvPr/>
        </p:nvSpPr>
        <p:spPr>
          <a:xfrm>
            <a:off x="0" y="0"/>
            <a:ext cx="9144000" cy="9144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99ff99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anchor="ctr"/>
          <a:p>
            <a:pPr algn="ctr">
              <a:lnSpc>
                <a:spcPct val="100000"/>
              </a:lnSpc>
            </a:pP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l-GR" sz="3600" spc="-1" strike="noStrike">
                <a:solidFill>
                  <a:srgbClr val="000000"/>
                </a:solidFill>
                <a:latin typeface="Calibri"/>
              </a:rPr>
              <a:t>Κουάρκ &amp; γεύσεις (quarks &amp; flavors)</a:t>
            </a:r>
            <a:br/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131" name="Table 3"/>
          <p:cNvGraphicFramePr/>
          <p:nvPr/>
        </p:nvGraphicFramePr>
        <p:xfrm>
          <a:off x="257040" y="2236680"/>
          <a:ext cx="2534760" cy="1041120"/>
        </p:xfrm>
        <a:graphic>
          <a:graphicData uri="http://schemas.openxmlformats.org/drawingml/2006/table">
            <a:tbl>
              <a:tblPr/>
              <a:tblGrid>
                <a:gridCol w="844920"/>
                <a:gridCol w="845280"/>
                <a:gridCol w="844920"/>
              </a:tblGrid>
              <a:tr h="520920"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1" lang="el-GR" sz="26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u</a:t>
                      </a:r>
                      <a:endParaRPr b="0" lang="en-US" sz="2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0099ff"/>
                    </a:solidFill>
                  </a:tcPr>
                </a:tc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1" lang="el-GR" sz="26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c</a:t>
                      </a:r>
                      <a:endParaRPr b="0" lang="en-US" sz="2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0099ff"/>
                    </a:solidFill>
                  </a:tcPr>
                </a:tc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1" lang="el-GR" sz="26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t</a:t>
                      </a:r>
                      <a:endParaRPr b="0" lang="en-US" sz="2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0099ff"/>
                    </a:solidFill>
                  </a:tcPr>
                </a:tc>
              </a:tr>
              <a:tr h="520560"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1" lang="el-GR" sz="26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d</a:t>
                      </a:r>
                      <a:endParaRPr b="0" lang="en-US" sz="2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99ccff"/>
                    </a:solidFill>
                  </a:tcPr>
                </a:tc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1" lang="el-GR" sz="26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s</a:t>
                      </a:r>
                      <a:endParaRPr b="0" lang="en-US" sz="2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99ccff"/>
                    </a:solidFill>
                  </a:tcPr>
                </a:tc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1" lang="el-GR" sz="26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b</a:t>
                      </a:r>
                      <a:endParaRPr b="0" lang="en-US" sz="2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99ccff"/>
                    </a:solidFill>
                  </a:tcPr>
                </a:tc>
              </a:tr>
            </a:tbl>
          </a:graphicData>
        </a:graphic>
      </p:graphicFrame>
      <p:sp>
        <p:nvSpPr>
          <p:cNvPr id="132" name="CustomShape 4"/>
          <p:cNvSpPr/>
          <p:nvPr/>
        </p:nvSpPr>
        <p:spPr>
          <a:xfrm>
            <a:off x="157320" y="1527120"/>
            <a:ext cx="2147760" cy="486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/>
            <a:r>
              <a:rPr b="1" lang="el-GR" sz="2600" spc="-1" strike="noStrike">
                <a:solidFill>
                  <a:srgbClr val="000000"/>
                </a:solidFill>
                <a:latin typeface="Arial"/>
              </a:rPr>
              <a:t>Κουάρκ</a:t>
            </a:r>
            <a:endParaRPr b="0" lang="en-US" sz="26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133" name="Table 5"/>
          <p:cNvGraphicFramePr/>
          <p:nvPr/>
        </p:nvGraphicFramePr>
        <p:xfrm>
          <a:off x="2866320" y="859320"/>
          <a:ext cx="5899320" cy="2443680"/>
        </p:xfrm>
        <a:graphic>
          <a:graphicData uri="http://schemas.openxmlformats.org/drawingml/2006/table">
            <a:tbl>
              <a:tblPr/>
              <a:tblGrid>
                <a:gridCol w="1626120"/>
                <a:gridCol w="1617480"/>
                <a:gridCol w="2656080"/>
              </a:tblGrid>
              <a:tr h="1361160"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0" lang="el-GR" sz="20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Φορτίο (Q)</a:t>
                      </a:r>
                      <a:endParaRPr b="0" lang="en-US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ccccff"/>
                    </a:solidFill>
                  </a:tcPr>
                </a:tc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0" lang="el-GR" sz="20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Βαρυονικός Αριθμός (Β)</a:t>
                      </a:r>
                      <a:endParaRPr b="0" lang="en-US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ccccff"/>
                    </a:solidFill>
                  </a:tcPr>
                </a:tc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0" lang="el-GR" sz="20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Αντίστοιχος Αριθμός “γεύσης” (</a:t>
                      </a:r>
                      <a:r>
                        <a:rPr b="1" lang="el-GR" sz="2000" spc="-1" strike="noStrike">
                          <a:latin typeface="Arial"/>
                          <a:ea typeface="DejaVu Sans"/>
                        </a:rPr>
                        <a:t>ίδιο πρόσημο με το φορτίο</a:t>
                      </a:r>
                      <a:r>
                        <a:rPr b="0" lang="el-GR" sz="20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)</a:t>
                      </a:r>
                      <a:endParaRPr b="0" lang="en-US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ccccff"/>
                    </a:solidFill>
                  </a:tcPr>
                </a:tc>
              </a:tr>
              <a:tr h="573120"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0" lang="el-GR" sz="20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+2/3</a:t>
                      </a:r>
                      <a:endParaRPr b="0" lang="en-US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0099ff"/>
                    </a:solidFill>
                  </a:tcPr>
                </a:tc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0" lang="el-GR" sz="20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+1/3</a:t>
                      </a:r>
                      <a:endParaRPr b="0" lang="en-US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0099ff"/>
                    </a:solidFill>
                  </a:tcPr>
                </a:tc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0" lang="el-GR" sz="20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+1</a:t>
                      </a:r>
                      <a:endParaRPr b="0" lang="en-US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0099ff"/>
                    </a:solidFill>
                  </a:tcPr>
                </a:tc>
              </a:tr>
              <a:tr h="509760"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0" lang="el-GR" sz="20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-1/3</a:t>
                      </a:r>
                      <a:endParaRPr b="0" lang="en-US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99ccff"/>
                    </a:solidFill>
                  </a:tcPr>
                </a:tc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0" lang="el-GR" sz="20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+1/3</a:t>
                      </a:r>
                      <a:endParaRPr b="0" lang="en-US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99ccff"/>
                    </a:solidFill>
                  </a:tcPr>
                </a:tc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0" lang="el-GR" sz="20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-1</a:t>
                      </a:r>
                      <a:endParaRPr b="0" lang="en-US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99ccff"/>
                    </a:solidFill>
                  </a:tcPr>
                </a:tc>
              </a:tr>
            </a:tbl>
          </a:graphicData>
        </a:graphic>
      </p:graphicFrame>
      <p:sp>
        <p:nvSpPr>
          <p:cNvPr id="134" name="CustomShape 6"/>
          <p:cNvSpPr/>
          <p:nvPr/>
        </p:nvSpPr>
        <p:spPr>
          <a:xfrm>
            <a:off x="3290760" y="3297240"/>
            <a:ext cx="5715000" cy="3952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35" name="CustomShape 7"/>
          <p:cNvSpPr/>
          <p:nvPr/>
        </p:nvSpPr>
        <p:spPr>
          <a:xfrm>
            <a:off x="374760" y="2058840"/>
            <a:ext cx="685800" cy="1600200"/>
          </a:xfrm>
          <a:prstGeom prst="ellipse">
            <a:avLst/>
          </a:pr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36" name="CustomShape 8"/>
          <p:cNvSpPr/>
          <p:nvPr/>
        </p:nvSpPr>
        <p:spPr>
          <a:xfrm>
            <a:off x="1166760" y="2058840"/>
            <a:ext cx="685800" cy="1600200"/>
          </a:xfrm>
          <a:prstGeom prst="ellipse">
            <a:avLst/>
          </a:pr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37" name="CustomShape 9"/>
          <p:cNvSpPr/>
          <p:nvPr/>
        </p:nvSpPr>
        <p:spPr>
          <a:xfrm>
            <a:off x="2066760" y="2060640"/>
            <a:ext cx="685800" cy="1600200"/>
          </a:xfrm>
          <a:prstGeom prst="ellipse">
            <a:avLst/>
          </a:pr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38" name="TextShape 10"/>
          <p:cNvSpPr txBox="1"/>
          <p:nvPr/>
        </p:nvSpPr>
        <p:spPr>
          <a:xfrm>
            <a:off x="84600" y="3587400"/>
            <a:ext cx="4484520" cy="3139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* Η δεύτερη οικογένεια (c, s) είναι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   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αντίγραφο της πρώτης (u, d),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   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αλλά με πιό βαριά κουάρκ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* Και η τρίτη οικογένεια (t,b)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   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είναι επίσης αντίγραφο της πρώτης,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   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με ακόμα βαρύτερα κουάρκ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2000" spc="-1" strike="noStrike">
                <a:solidFill>
                  <a:srgbClr val="0000ff"/>
                </a:solidFill>
                <a:latin typeface="Arial"/>
              </a:rPr>
              <a:t>c=charm quark=“γοητευτικό” κουάρκ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2000" spc="-1" strike="noStrike">
                <a:solidFill>
                  <a:srgbClr val="0000ff"/>
                </a:solidFill>
                <a:latin typeface="Arial"/>
              </a:rPr>
              <a:t>s=strange quark=“παράξενο” κουάρκ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2000" spc="-1" strike="noStrike">
                <a:solidFill>
                  <a:srgbClr val="0000ff"/>
                </a:solidFill>
                <a:latin typeface="Arial"/>
              </a:rPr>
              <a:t>t= top quark , b = bottom quark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9" name="TextShape 11"/>
          <p:cNvSpPr txBox="1"/>
          <p:nvPr/>
        </p:nvSpPr>
        <p:spPr>
          <a:xfrm>
            <a:off x="4343400" y="3697200"/>
            <a:ext cx="4800600" cy="2834640"/>
          </a:xfrm>
          <a:prstGeom prst="rect">
            <a:avLst/>
          </a:prstGeom>
          <a:solidFill>
            <a:srgbClr val="e6e6ff"/>
          </a:solidFill>
          <a:ln>
            <a:noFill/>
          </a:ln>
        </p:spPr>
        <p:txBody>
          <a:bodyPr lIns="90000" rIns="90000" tIns="45000" bIns="45000"/>
          <a:p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→ 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Λέω ότι </a:t>
            </a:r>
            <a:r>
              <a:rPr b="1" lang="en-US" sz="2000" spc="-1" strike="noStrike">
                <a:solidFill>
                  <a:srgbClr val="000000"/>
                </a:solidFill>
                <a:latin typeface="Arial"/>
              </a:rPr>
              <a:t>τα κουάρκς έρχονται σε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r>
              <a:rPr b="1" lang="en-US" sz="2000" spc="-1" strike="noStrike">
                <a:solidFill>
                  <a:srgbClr val="000000"/>
                </a:solidFill>
                <a:latin typeface="Arial"/>
              </a:rPr>
              <a:t>     </a:t>
            </a:r>
            <a:r>
              <a:rPr b="1" lang="en-US" sz="2000" spc="-1" strike="noStrike">
                <a:solidFill>
                  <a:srgbClr val="000000"/>
                </a:solidFill>
                <a:latin typeface="Arial"/>
              </a:rPr>
              <a:t>6 “γεύσεις”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: up, down, strange, κλπ.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* Αντί να λέω ότι έχω ένα </a:t>
            </a:r>
            <a:r>
              <a:rPr b="0" lang="en-US" sz="2000" spc="-1" strike="noStrike">
                <a:solidFill>
                  <a:srgbClr val="0000ff"/>
                </a:solidFill>
                <a:latin typeface="Arial"/>
              </a:rPr>
              <a:t>charm κουάρκ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  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μπορώ να λέω ότι έχω ένα </a:t>
            </a:r>
            <a:r>
              <a:rPr b="0" lang="en-US" sz="2000" spc="-1" strike="noStrike">
                <a:solidFill>
                  <a:srgbClr val="0000ff"/>
                </a:solidFill>
                <a:latin typeface="Arial"/>
              </a:rPr>
              <a:t>κουάρκ με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2000" spc="-1" strike="noStrike">
                <a:solidFill>
                  <a:srgbClr val="0000ff"/>
                </a:solidFill>
                <a:latin typeface="Arial"/>
              </a:rPr>
              <a:t>  “</a:t>
            </a:r>
            <a:r>
              <a:rPr b="0" lang="en-US" sz="2000" spc="-1" strike="noStrike">
                <a:solidFill>
                  <a:srgbClr val="0000ff"/>
                </a:solidFill>
                <a:latin typeface="Arial"/>
              </a:rPr>
              <a:t>γεύση charm” και “charmness” = +1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* Αντί να λέω ότι έχω ένα </a:t>
            </a:r>
            <a:r>
              <a:rPr b="0" lang="en-US" sz="2000" spc="-1" strike="noStrike">
                <a:solidFill>
                  <a:srgbClr val="ff0000"/>
                </a:solidFill>
                <a:latin typeface="Arial"/>
              </a:rPr>
              <a:t>strange κουάρκ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  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μπορώ να λέω ότι έχω ένα </a:t>
            </a:r>
            <a:r>
              <a:rPr b="0" lang="en-US" sz="2000" spc="-1" strike="noStrike">
                <a:solidFill>
                  <a:srgbClr val="ff0000"/>
                </a:solidFill>
                <a:latin typeface="Arial"/>
              </a:rPr>
              <a:t>κουάρκ με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2000" spc="-1" strike="noStrike">
                <a:solidFill>
                  <a:srgbClr val="ff0000"/>
                </a:solidFill>
                <a:latin typeface="Arial"/>
              </a:rPr>
              <a:t>  “</a:t>
            </a:r>
            <a:r>
              <a:rPr b="0" lang="en-US" sz="2000" spc="-1" strike="noStrike">
                <a:solidFill>
                  <a:srgbClr val="ff0000"/>
                </a:solidFill>
                <a:latin typeface="Arial"/>
              </a:rPr>
              <a:t>γεύση strange” και “strangeness” = -1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iming>
    <p:tnLst>
      <p:par>
        <p:cTn id="7" dur="indefinite" restart="never" nodeType="tmRoot">
          <p:childTnLst>
            <p:seq>
              <p:cTn id="8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CustomShape 1"/>
          <p:cNvSpPr/>
          <p:nvPr/>
        </p:nvSpPr>
        <p:spPr>
          <a:xfrm>
            <a:off x="0" y="-112680"/>
            <a:ext cx="9144000" cy="13111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99ff99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anchor="ctr"/>
          <a:p>
            <a:pPr algn="ctr">
              <a:lnSpc>
                <a:spcPct val="100000"/>
              </a:lnSpc>
            </a:pPr>
            <a:r>
              <a:rPr b="0" lang="el-GR" sz="3600" spc="-1" strike="noStrike">
                <a:solidFill>
                  <a:srgbClr val="000000"/>
                </a:solidFill>
                <a:latin typeface="Calibri"/>
                <a:ea typeface="DejaVu Sans"/>
              </a:rPr>
              <a:t>Κουάρκ &amp; κβαντικοί αριθμοί τους </a:t>
            </a:r>
            <a:br/>
            <a:r>
              <a:rPr b="0" lang="el-GR" sz="2200" spc="-1" strike="noStrike">
                <a:solidFill>
                  <a:srgbClr val="000000"/>
                </a:solidFill>
                <a:latin typeface="Calibri"/>
                <a:ea typeface="DejaVu Sans"/>
              </a:rPr>
              <a:t>Μπορούν να συμμετέχουν σε όλες τις αλλήλεπιδράσεις </a:t>
            </a:r>
            <a:br/>
            <a:r>
              <a:rPr b="0" lang="el-GR" sz="2200" spc="-1" strike="noStrike">
                <a:solidFill>
                  <a:srgbClr val="000000"/>
                </a:solidFill>
                <a:latin typeface="Calibri"/>
                <a:ea typeface="DejaVu Sans"/>
              </a:rPr>
              <a:t>(Iσχυρές, Aσθενείς και ΗλεκτροΜαγνητικές)</a:t>
            </a:r>
            <a:endParaRPr b="0" lang="en-US" sz="2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1" name="CustomShape 2"/>
          <p:cNvSpPr/>
          <p:nvPr/>
        </p:nvSpPr>
        <p:spPr>
          <a:xfrm>
            <a:off x="250920" y="1214280"/>
            <a:ext cx="3004920" cy="52023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/>
          <a:p>
            <a:pPr algn="ctr">
              <a:lnSpc>
                <a:spcPct val="100000"/>
              </a:lnSpc>
              <a:spcBef>
                <a:spcPts val="697"/>
              </a:spcBef>
            </a:pPr>
            <a:r>
              <a:rPr b="0" lang="el-GR" sz="2800" spc="-1" strike="noStrike">
                <a:solidFill>
                  <a:srgbClr val="333399"/>
                </a:solidFill>
                <a:latin typeface="Calibri"/>
                <a:ea typeface="DejaVu Sans"/>
              </a:rPr>
              <a:t>Κβαντικοί Αριθμοί 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697"/>
              </a:spcBef>
            </a:pPr>
            <a:r>
              <a:rPr b="0" lang="el-GR" sz="2800" spc="-1" strike="noStrike">
                <a:solidFill>
                  <a:srgbClr val="333399"/>
                </a:solidFill>
                <a:latin typeface="Calibri"/>
                <a:ea typeface="DejaVu Sans"/>
              </a:rPr>
              <a:t>των </a:t>
            </a:r>
            <a:r>
              <a:rPr b="1" lang="el-GR" sz="2800" spc="-1" strike="noStrike">
                <a:solidFill>
                  <a:srgbClr val="333399"/>
                </a:solidFill>
                <a:latin typeface="Calibri"/>
                <a:ea typeface="DejaVu Sans"/>
              </a:rPr>
              <a:t>κουάρκ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697"/>
              </a:spcBef>
            </a:pPr>
            <a:r>
              <a:rPr b="0" lang="el-GR" sz="2800" spc="-1" strike="noStrike">
                <a:solidFill>
                  <a:srgbClr val="333399"/>
                </a:solidFill>
                <a:latin typeface="Calibri"/>
                <a:ea typeface="DejaVu Sans"/>
              </a:rPr>
              <a:t>και 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697"/>
              </a:spcBef>
            </a:pPr>
            <a:r>
              <a:rPr b="0" lang="el-GR" sz="2800" spc="-1" strike="noStrike">
                <a:solidFill>
                  <a:srgbClr val="333399"/>
                </a:solidFill>
                <a:latin typeface="Calibri"/>
                <a:ea typeface="DejaVu Sans"/>
              </a:rPr>
              <a:t>των </a:t>
            </a:r>
            <a:r>
              <a:rPr b="1" lang="el-GR" sz="2800" spc="-1" strike="noStrike">
                <a:solidFill>
                  <a:srgbClr val="ff0000"/>
                </a:solidFill>
                <a:latin typeface="Calibri"/>
                <a:ea typeface="DejaVu Sans"/>
              </a:rPr>
              <a:t>αντικουάρκ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697"/>
              </a:spcBef>
            </a:pPr>
            <a:r>
              <a:rPr b="0" lang="el-GR" sz="2800" spc="-1" strike="noStrike">
                <a:solidFill>
                  <a:srgbClr val="ff0000"/>
                </a:solidFill>
                <a:latin typeface="Calibri"/>
                <a:ea typeface="DejaVu Sans"/>
              </a:rPr>
              <a:t>(αντίθετες τιμές στους κβαντικούς αριθμούς τους) 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algn="r">
              <a:lnSpc>
                <a:spcPct val="100000"/>
              </a:lnSpc>
              <a:spcBef>
                <a:spcPts val="697"/>
              </a:spcBef>
            </a:pP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697"/>
              </a:spcBef>
            </a:pP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42" name="" descr=""/>
          <p:cNvPicPr/>
          <p:nvPr/>
        </p:nvPicPr>
        <p:blipFill>
          <a:blip r:embed="rId1"/>
          <a:stretch/>
        </p:blipFill>
        <p:spPr>
          <a:xfrm>
            <a:off x="3537000" y="1347840"/>
            <a:ext cx="5070600" cy="2409840"/>
          </a:xfrm>
          <a:prstGeom prst="rect">
            <a:avLst/>
          </a:prstGeom>
          <a:ln>
            <a:noFill/>
          </a:ln>
        </p:spPr>
      </p:pic>
      <p:pic>
        <p:nvPicPr>
          <p:cNvPr id="143" name="" descr=""/>
          <p:cNvPicPr/>
          <p:nvPr/>
        </p:nvPicPr>
        <p:blipFill>
          <a:blip r:embed="rId2"/>
          <a:stretch/>
        </p:blipFill>
        <p:spPr>
          <a:xfrm>
            <a:off x="3517920" y="3792600"/>
            <a:ext cx="5168880" cy="253980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9" dur="indefinite" restart="never" nodeType="tmRoot">
          <p:childTnLst>
            <p:seq>
              <p:cTn id="10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CustomShape 1"/>
          <p:cNvSpPr/>
          <p:nvPr/>
        </p:nvSpPr>
        <p:spPr>
          <a:xfrm>
            <a:off x="0" y="0"/>
            <a:ext cx="9144000" cy="9144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99ff99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anchor="ctr"/>
          <a:p>
            <a:pPr algn="ctr">
              <a:lnSpc>
                <a:spcPct val="100000"/>
              </a:lnSpc>
            </a:pPr>
            <a:r>
              <a:rPr b="0" lang="el-GR" sz="3200" spc="-1" strike="noStrike">
                <a:solidFill>
                  <a:srgbClr val="000000"/>
                </a:solidFill>
                <a:latin typeface="Calibri"/>
              </a:rPr>
              <a:t>Λεπτόνια: έχουν λεπτονικούς κβαντικούς αριθμούς (δεν έχουν “βαρυονικό” αριθμό)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145" name="Table 2"/>
          <p:cNvGraphicFramePr/>
          <p:nvPr/>
        </p:nvGraphicFramePr>
        <p:xfrm>
          <a:off x="257040" y="2057040"/>
          <a:ext cx="2534760" cy="1120320"/>
        </p:xfrm>
        <a:graphic>
          <a:graphicData uri="http://schemas.openxmlformats.org/drawingml/2006/table">
            <a:tbl>
              <a:tblPr/>
              <a:tblGrid>
                <a:gridCol w="844920"/>
                <a:gridCol w="845280"/>
                <a:gridCol w="844920"/>
              </a:tblGrid>
              <a:tr h="606240"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1" lang="el-GR" sz="26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ν</a:t>
                      </a:r>
                      <a:r>
                        <a:rPr b="1" lang="el-GR" sz="2600" spc="-1" strike="noStrike" baseline="-3300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e</a:t>
                      </a:r>
                      <a:endParaRPr b="0" lang="en-US" sz="2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0099ff"/>
                    </a:solidFill>
                  </a:tcPr>
                </a:tc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1" lang="el-GR" sz="26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ν</a:t>
                      </a:r>
                      <a:r>
                        <a:rPr b="1" lang="el-GR" sz="2600" spc="-1" strike="noStrike" baseline="-3300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μ</a:t>
                      </a:r>
                      <a:endParaRPr b="0" lang="en-US" sz="2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0099ff"/>
                    </a:solidFill>
                  </a:tcPr>
                </a:tc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1" lang="el-GR" sz="26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ν</a:t>
                      </a:r>
                      <a:r>
                        <a:rPr b="1" lang="el-GR" sz="2600" spc="-1" strike="noStrike" baseline="-3300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τ</a:t>
                      </a:r>
                      <a:endParaRPr b="0" lang="en-US" sz="2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0099ff"/>
                    </a:solidFill>
                  </a:tcPr>
                </a:tc>
              </a:tr>
              <a:tr h="514440"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1" lang="el-GR" sz="26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e</a:t>
                      </a:r>
                      <a:r>
                        <a:rPr b="1" lang="el-GR" sz="2600" spc="-1" strike="noStrike" baseline="3300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-</a:t>
                      </a:r>
                      <a:endParaRPr b="0" lang="en-US" sz="2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99ccff"/>
                    </a:solidFill>
                  </a:tcPr>
                </a:tc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1" lang="el-GR" sz="26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μ</a:t>
                      </a:r>
                      <a:r>
                        <a:rPr b="1" lang="el-GR" sz="2600" spc="-1" strike="noStrike" baseline="3300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-</a:t>
                      </a:r>
                      <a:endParaRPr b="0" lang="en-US" sz="2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99ccff"/>
                    </a:solidFill>
                  </a:tcPr>
                </a:tc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1" lang="el-GR" sz="26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τ</a:t>
                      </a:r>
                      <a:r>
                        <a:rPr b="1" lang="el-GR" sz="2600" spc="-1" strike="noStrike" baseline="3300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-</a:t>
                      </a:r>
                      <a:endParaRPr b="0" lang="en-US" sz="2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99ccff"/>
                    </a:solidFill>
                  </a:tcPr>
                </a:tc>
              </a:tr>
            </a:tbl>
          </a:graphicData>
        </a:graphic>
      </p:graphicFrame>
      <p:sp>
        <p:nvSpPr>
          <p:cNvPr id="146" name="CustomShape 3"/>
          <p:cNvSpPr/>
          <p:nvPr/>
        </p:nvSpPr>
        <p:spPr>
          <a:xfrm>
            <a:off x="157320" y="1274400"/>
            <a:ext cx="2147760" cy="4856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/>
            <a:r>
              <a:rPr b="1" lang="el-GR" sz="2600" spc="-1" strike="noStrike">
                <a:solidFill>
                  <a:srgbClr val="000000"/>
                </a:solidFill>
                <a:latin typeface="Arial"/>
              </a:rPr>
              <a:t>Λεπτόνια</a:t>
            </a:r>
            <a:endParaRPr b="0" lang="en-US" sz="26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147" name="Table 4"/>
          <p:cNvGraphicFramePr/>
          <p:nvPr/>
        </p:nvGraphicFramePr>
        <p:xfrm>
          <a:off x="2902320" y="896400"/>
          <a:ext cx="5714280" cy="2268360"/>
        </p:xfrm>
        <a:graphic>
          <a:graphicData uri="http://schemas.openxmlformats.org/drawingml/2006/table">
            <a:tbl>
              <a:tblPr/>
              <a:tblGrid>
                <a:gridCol w="1903680"/>
                <a:gridCol w="1903680"/>
                <a:gridCol w="1907280"/>
              </a:tblGrid>
              <a:tr h="1173240"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0" lang="el-GR" sz="20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Φορτίο (Q)</a:t>
                      </a:r>
                      <a:endParaRPr b="0" lang="en-US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ccccff"/>
                    </a:solidFill>
                  </a:tcPr>
                </a:tc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0" lang="el-GR" sz="20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Βαρυονικός Αριθμός (Β)</a:t>
                      </a:r>
                      <a:endParaRPr b="0" lang="en-US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ccccff"/>
                    </a:solidFill>
                  </a:tcPr>
                </a:tc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0" lang="el-GR" sz="20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Αντίστοιος Λεπτονικός Αριθμός</a:t>
                      </a:r>
                      <a:endParaRPr b="0" lang="en-US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ccccff"/>
                    </a:solidFill>
                  </a:tcPr>
                </a:tc>
              </a:tr>
              <a:tr h="579600"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0" lang="el-GR" sz="20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0</a:t>
                      </a:r>
                      <a:endParaRPr b="0" lang="en-US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0099ff"/>
                    </a:solidFill>
                  </a:tcPr>
                </a:tc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0" lang="el-GR" sz="20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0</a:t>
                      </a:r>
                      <a:endParaRPr b="0" lang="en-US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0099ff"/>
                    </a:solidFill>
                  </a:tcPr>
                </a:tc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0" lang="el-GR" sz="20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+1</a:t>
                      </a:r>
                      <a:endParaRPr b="0" lang="en-US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0099ff"/>
                    </a:solidFill>
                  </a:tcPr>
                </a:tc>
              </a:tr>
              <a:tr h="515880"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0" lang="el-GR" sz="20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-1</a:t>
                      </a:r>
                      <a:endParaRPr b="0" lang="en-US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99ccff"/>
                    </a:solidFill>
                  </a:tcPr>
                </a:tc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0" lang="el-GR" sz="20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0</a:t>
                      </a:r>
                      <a:endParaRPr b="0" lang="en-US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99ccff"/>
                    </a:solidFill>
                  </a:tcPr>
                </a:tc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0" lang="el-GR" sz="20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+1</a:t>
                      </a:r>
                      <a:endParaRPr b="0" lang="en-US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99ccff"/>
                    </a:solidFill>
                  </a:tcPr>
                </a:tc>
              </a:tr>
            </a:tbl>
          </a:graphicData>
        </a:graphic>
      </p:graphicFrame>
      <p:sp>
        <p:nvSpPr>
          <p:cNvPr id="148" name="CustomShape 5"/>
          <p:cNvSpPr/>
          <p:nvPr/>
        </p:nvSpPr>
        <p:spPr>
          <a:xfrm>
            <a:off x="2066760" y="1772640"/>
            <a:ext cx="685800" cy="1600200"/>
          </a:xfrm>
          <a:prstGeom prst="ellipse">
            <a:avLst/>
          </a:pr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49" name="CustomShape 6"/>
          <p:cNvSpPr/>
          <p:nvPr/>
        </p:nvSpPr>
        <p:spPr>
          <a:xfrm>
            <a:off x="1203480" y="1772640"/>
            <a:ext cx="685800" cy="1600200"/>
          </a:xfrm>
          <a:prstGeom prst="ellipse">
            <a:avLst/>
          </a:pr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50" name="CustomShape 7"/>
          <p:cNvSpPr/>
          <p:nvPr/>
        </p:nvSpPr>
        <p:spPr>
          <a:xfrm>
            <a:off x="339840" y="1772640"/>
            <a:ext cx="685800" cy="1600200"/>
          </a:xfrm>
          <a:prstGeom prst="ellipse">
            <a:avLst/>
          </a:pr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51" name="TextShape 8"/>
          <p:cNvSpPr txBox="1"/>
          <p:nvPr/>
        </p:nvSpPr>
        <p:spPr>
          <a:xfrm>
            <a:off x="4680" y="3364200"/>
            <a:ext cx="9183240" cy="29829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>
              <a:lnSpc>
                <a:spcPct val="100000"/>
              </a:lnSpc>
              <a:spcBef>
                <a:spcPts val="499"/>
              </a:spcBef>
            </a:pPr>
            <a:r>
              <a:rPr b="1" lang="en-U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Λεπτόνια</a:t>
            </a:r>
            <a:r>
              <a:rPr b="1" lang="en-US" sz="2200" spc="-1" strike="noStrike">
                <a:solidFill>
                  <a:srgbClr val="000000"/>
                </a:solidFill>
                <a:latin typeface="Calibri"/>
                <a:ea typeface="DejaVu Sans"/>
              </a:rPr>
              <a:t>: </a:t>
            </a:r>
            <a:r>
              <a:rPr b="0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Κάθε οικογένεια (ηλεκτρονίου, μιονίου, και ταυ) έχει δικό της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99"/>
              </a:spcBef>
            </a:pPr>
            <a:r>
              <a:rPr b="0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                   </a:t>
            </a:r>
            <a:r>
              <a:rPr b="0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Λεπτονικό αριθμό, που διατηρείται ανεξάρτητα από τους άλλους: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600200" indent="-2286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</a:pPr>
            <a:r>
              <a:rPr b="0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λεπτονικός αριθμός του ηλεκτρονίου </a:t>
            </a:r>
            <a:r>
              <a:rPr b="1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(e, ν</a:t>
            </a:r>
            <a:r>
              <a:rPr b="1" lang="en-US" sz="2172" spc="-1" strike="noStrike" baseline="-101000">
                <a:solidFill>
                  <a:srgbClr val="ff0000"/>
                </a:solidFill>
                <a:latin typeface="Calibri"/>
                <a:ea typeface="ＭＳ Ｐゴシック"/>
              </a:rPr>
              <a:t>e</a:t>
            </a:r>
            <a:r>
              <a:rPr b="1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)</a:t>
            </a:r>
            <a:r>
              <a:rPr b="0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  =</a:t>
            </a:r>
            <a:r>
              <a:rPr b="1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 Le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600200" indent="-2286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</a:pPr>
            <a:r>
              <a:rPr b="0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λεπτονικός αριθμός του μιονίου </a:t>
            </a:r>
            <a:r>
              <a:rPr b="1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(μ, ν</a:t>
            </a:r>
            <a:r>
              <a:rPr b="1" lang="en-US" sz="2172" spc="-1" strike="noStrike" baseline="-101000">
                <a:solidFill>
                  <a:srgbClr val="ff0000"/>
                </a:solidFill>
                <a:latin typeface="Calibri"/>
                <a:ea typeface="ＭＳ Ｐゴシック"/>
              </a:rPr>
              <a:t>μ</a:t>
            </a:r>
            <a:r>
              <a:rPr b="1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)</a:t>
            </a:r>
            <a:r>
              <a:rPr b="0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 = </a:t>
            </a:r>
            <a:r>
              <a:rPr b="1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Lμ</a:t>
            </a:r>
            <a:r>
              <a:rPr b="0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600200" indent="-2286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</a:pPr>
            <a:r>
              <a:rPr b="0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λεπτονικός αριθμός του ταυ </a:t>
            </a:r>
            <a:r>
              <a:rPr b="1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(τ, ν</a:t>
            </a:r>
            <a:r>
              <a:rPr b="1" lang="en-US" sz="2172" spc="-1" strike="noStrike" baseline="-101000">
                <a:solidFill>
                  <a:srgbClr val="ff0000"/>
                </a:solidFill>
                <a:latin typeface="Calibri"/>
                <a:ea typeface="ＭＳ Ｐゴシック"/>
              </a:rPr>
              <a:t>τ</a:t>
            </a:r>
            <a:r>
              <a:rPr b="1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)</a:t>
            </a:r>
            <a:r>
              <a:rPr b="0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 = </a:t>
            </a:r>
            <a:r>
              <a:rPr b="1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Lτ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143000" indent="-2286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</a:pPr>
            <a:r>
              <a:rPr b="0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Επίσης φυσικά πάντα διτηρείται το φορτίο = </a:t>
            </a:r>
            <a:r>
              <a:rPr b="1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Q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99"/>
              </a:spcBef>
            </a:pPr>
            <a:r>
              <a:rPr b="1" lang="en-US" sz="1800" spc="-1" strike="noStrike">
                <a:solidFill>
                  <a:srgbClr val="0000ff"/>
                </a:solidFill>
                <a:latin typeface="Calibri"/>
                <a:ea typeface="ＭＳ Ｐゴシック"/>
              </a:rPr>
              <a:t>Κάθε λεπτόνιο έχει αντίστοιχο λεπτονικό  αριθμό = 1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99"/>
              </a:spcBef>
            </a:pPr>
            <a:r>
              <a:rPr b="1" lang="en-US" sz="1800" spc="-1" strike="noStrike">
                <a:solidFill>
                  <a:srgbClr val="0000ff"/>
                </a:solidFill>
                <a:latin typeface="Calibri"/>
                <a:ea typeface="ＭＳ Ｐゴシック"/>
              </a:rPr>
              <a:t>Tα αντι-λεπτόνια έχουν λεπτονικό αριθμό = -1</a:t>
            </a:r>
            <a:r>
              <a:rPr b="0" lang="en-US" sz="1800" spc="-1" strike="noStrike">
                <a:solidFill>
                  <a:srgbClr val="0000ff"/>
                </a:solidFill>
                <a:latin typeface="Calibri"/>
                <a:ea typeface="ＭＳ Ｐゴシック"/>
              </a:rPr>
              <a:t> </a:t>
            </a:r>
            <a:r>
              <a:rPr b="1" lang="en-US" sz="18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← ΠΡΟΣΟΧΗ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iming>
    <p:tnLst>
      <p:par>
        <p:cTn id="11" dur="indefinite" restart="never" nodeType="tmRoot">
          <p:childTnLst>
            <p:seq>
              <p:cTn id="1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CustomShape 1"/>
          <p:cNvSpPr/>
          <p:nvPr/>
        </p:nvSpPr>
        <p:spPr>
          <a:xfrm>
            <a:off x="0" y="-38160"/>
            <a:ext cx="9144000" cy="15242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99ff99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anchor="ctr"/>
          <a:p>
            <a:pPr algn="ctr">
              <a:lnSpc>
                <a:spcPct val="100000"/>
              </a:lnSpc>
            </a:pPr>
            <a:r>
              <a:rPr b="0" lang="el-GR" sz="3600" spc="-1" strike="noStrike">
                <a:solidFill>
                  <a:srgbClr val="000000"/>
                </a:solidFill>
                <a:latin typeface="Calibri"/>
                <a:ea typeface="DejaVu Sans"/>
              </a:rPr>
              <a:t>Λεπτόνια</a:t>
            </a:r>
            <a:br/>
            <a:r>
              <a:rPr b="0" lang="el-GR" sz="3600" spc="-1" strike="noStrike">
                <a:solidFill>
                  <a:srgbClr val="000000"/>
                </a:solidFill>
                <a:latin typeface="Calibri"/>
                <a:ea typeface="DejaVu Sans"/>
              </a:rPr>
              <a:t>ΔΕΝ </a:t>
            </a:r>
            <a:r>
              <a:rPr b="0" lang="el-GR" sz="2200" spc="-1" strike="noStrike">
                <a:solidFill>
                  <a:srgbClr val="000000"/>
                </a:solidFill>
                <a:latin typeface="Calibri"/>
                <a:ea typeface="DejaVu Sans"/>
              </a:rPr>
              <a:t>συμμετέχουν στις Ισχυρές αλλήλεπιδράσεις </a:t>
            </a:r>
            <a:br/>
            <a:r>
              <a:rPr b="0" lang="el-GR" sz="2200" spc="-1" strike="noStrike">
                <a:solidFill>
                  <a:srgbClr val="000000"/>
                </a:solidFill>
                <a:latin typeface="Calibri"/>
                <a:ea typeface="DejaVu Sans"/>
              </a:rPr>
              <a:t>(“αισθάνονται” μόνο τις Ασθενείς και ΗλεκτροΜαγνητικές)</a:t>
            </a:r>
            <a:endParaRPr b="0" lang="en-US" sz="2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3" name="CustomShape 2"/>
          <p:cNvSpPr/>
          <p:nvPr/>
        </p:nvSpPr>
        <p:spPr>
          <a:xfrm>
            <a:off x="493560" y="1370160"/>
            <a:ext cx="8229600" cy="5554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/>
          <a:p>
            <a:pPr algn="ctr">
              <a:lnSpc>
                <a:spcPct val="100000"/>
              </a:lnSpc>
              <a:spcBef>
                <a:spcPts val="697"/>
              </a:spcBef>
            </a:pPr>
            <a:r>
              <a:rPr b="0" lang="el-GR" sz="2800" spc="-1" strike="noStrike">
                <a:solidFill>
                  <a:srgbClr val="333399"/>
                </a:solidFill>
                <a:latin typeface="Calibri"/>
                <a:ea typeface="DejaVu Sans"/>
              </a:rPr>
              <a:t>Λεπτονικός  Αριθμός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54" name="" descr=""/>
          <p:cNvPicPr/>
          <p:nvPr/>
        </p:nvPicPr>
        <p:blipFill>
          <a:blip r:embed="rId1"/>
          <a:stretch/>
        </p:blipFill>
        <p:spPr>
          <a:xfrm>
            <a:off x="1631880" y="1887480"/>
            <a:ext cx="5958000" cy="1754280"/>
          </a:xfrm>
          <a:prstGeom prst="rect">
            <a:avLst/>
          </a:prstGeom>
          <a:ln>
            <a:noFill/>
          </a:ln>
        </p:spPr>
      </p:pic>
      <p:pic>
        <p:nvPicPr>
          <p:cNvPr id="155" name="" descr=""/>
          <p:cNvPicPr/>
          <p:nvPr/>
        </p:nvPicPr>
        <p:blipFill>
          <a:blip r:embed="rId2"/>
          <a:stretch/>
        </p:blipFill>
        <p:spPr>
          <a:xfrm>
            <a:off x="1647720" y="3686040"/>
            <a:ext cx="5931000" cy="1758960"/>
          </a:xfrm>
          <a:prstGeom prst="rect">
            <a:avLst/>
          </a:prstGeom>
          <a:ln>
            <a:noFill/>
          </a:ln>
        </p:spPr>
      </p:pic>
      <p:sp>
        <p:nvSpPr>
          <p:cNvPr id="156" name="CustomShape 3"/>
          <p:cNvSpPr/>
          <p:nvPr/>
        </p:nvSpPr>
        <p:spPr>
          <a:xfrm>
            <a:off x="228600" y="5576760"/>
            <a:ext cx="8915400" cy="9169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n-US" sz="18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Κ</a:t>
            </a:r>
            <a:r>
              <a:rPr b="0" lang="en-US" sz="1800" spc="-1" strike="noStrike">
                <a:solidFill>
                  <a:srgbClr val="000000"/>
                </a:solidFill>
                <a:latin typeface="Times New Roman"/>
                <a:ea typeface="ＭＳ Ｐゴシック"/>
              </a:rPr>
              <a:t>άθε ‘οικογένεια’ λεπτονίων </a:t>
            </a:r>
            <a:r>
              <a:rPr b="0" lang="en-US" sz="1800" spc="-1" strike="noStrike">
                <a:solidFill>
                  <a:srgbClr val="ff0000"/>
                </a:solidFill>
                <a:latin typeface="Times New Roman"/>
                <a:ea typeface="ＭＳ Ｐゴシック"/>
              </a:rPr>
              <a:t>ΔΙΑΤΗΡΕΙ</a:t>
            </a:r>
            <a:r>
              <a:rPr b="0" lang="en-US" sz="1800" spc="-1" strike="noStrike">
                <a:solidFill>
                  <a:srgbClr val="000000"/>
                </a:solidFill>
                <a:latin typeface="Times New Roman"/>
                <a:ea typeface="ＭＳ Ｐゴシック"/>
              </a:rPr>
              <a:t>  τον αντίστοιχο Λεπτονικό Αριθμό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n-US" sz="18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Ο Λεπτονικ</a:t>
            </a:r>
            <a:r>
              <a:rPr b="0" lang="en-US" sz="1800" spc="-1" strike="noStrike">
                <a:solidFill>
                  <a:srgbClr val="000000"/>
                </a:solidFill>
                <a:latin typeface="Times New Roman"/>
                <a:ea typeface="ＭＳ Ｐゴシック"/>
              </a:rPr>
              <a:t>ός αριθμός  </a:t>
            </a:r>
            <a:r>
              <a:rPr b="0" lang="en-US" sz="1800" spc="-1" strike="noStrike">
                <a:solidFill>
                  <a:srgbClr val="ff0000"/>
                </a:solidFill>
                <a:latin typeface="Times New Roman"/>
                <a:ea typeface="ＭＳ Ｐゴシック"/>
              </a:rPr>
              <a:t>ΔΙΑΤΗΡΕΙΤΑΙ ΠΑΝΤΑ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iming>
    <p:tnLst>
      <p:par>
        <p:cTn id="13" dur="indefinite" restart="never" nodeType="tmRoot">
          <p:childTnLst>
            <p:seq>
              <p:cTn id="1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CustomShape 1"/>
          <p:cNvSpPr/>
          <p:nvPr/>
        </p:nvSpPr>
        <p:spPr>
          <a:xfrm>
            <a:off x="0" y="969840"/>
            <a:ext cx="9144000" cy="2687760"/>
          </a:xfrm>
          <a:prstGeom prst="rect">
            <a:avLst/>
          </a:prstGeom>
          <a:solidFill>
            <a:srgbClr val="cc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58" name="CustomShape 2"/>
          <p:cNvSpPr/>
          <p:nvPr/>
        </p:nvSpPr>
        <p:spPr>
          <a:xfrm>
            <a:off x="0" y="0"/>
            <a:ext cx="9144000" cy="9144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99ff99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anchor="ctr"/>
          <a:p>
            <a:pPr algn="ctr">
              <a:lnSpc>
                <a:spcPct val="100000"/>
              </a:lnSpc>
            </a:pP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l-GR" sz="3600" spc="-1" strike="noStrike">
                <a:solidFill>
                  <a:srgbClr val="000000"/>
                </a:solidFill>
                <a:latin typeface="Calibri"/>
              </a:rPr>
              <a:t>Κουάρκ και Λεπτόνια</a:t>
            </a:r>
            <a:br/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159" name="Table 3"/>
          <p:cNvGraphicFramePr/>
          <p:nvPr/>
        </p:nvGraphicFramePr>
        <p:xfrm>
          <a:off x="257040" y="2236680"/>
          <a:ext cx="2534760" cy="1041120"/>
        </p:xfrm>
        <a:graphic>
          <a:graphicData uri="http://schemas.openxmlformats.org/drawingml/2006/table">
            <a:tbl>
              <a:tblPr/>
              <a:tblGrid>
                <a:gridCol w="844920"/>
                <a:gridCol w="845280"/>
                <a:gridCol w="844920"/>
              </a:tblGrid>
              <a:tr h="520920"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1" lang="el-GR" sz="26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u</a:t>
                      </a:r>
                      <a:endParaRPr b="0" lang="en-US" sz="2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0099ff"/>
                    </a:solidFill>
                  </a:tcPr>
                </a:tc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1" lang="el-GR" sz="26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c</a:t>
                      </a:r>
                      <a:endParaRPr b="0" lang="en-US" sz="2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0099ff"/>
                    </a:solidFill>
                  </a:tcPr>
                </a:tc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1" lang="el-GR" sz="26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t</a:t>
                      </a:r>
                      <a:endParaRPr b="0" lang="en-US" sz="2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0099ff"/>
                    </a:solidFill>
                  </a:tcPr>
                </a:tc>
              </a:tr>
              <a:tr h="520560"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1" lang="el-GR" sz="26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d</a:t>
                      </a:r>
                      <a:endParaRPr b="0" lang="en-US" sz="2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99ccff"/>
                    </a:solidFill>
                  </a:tcPr>
                </a:tc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1" lang="el-GR" sz="26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s</a:t>
                      </a:r>
                      <a:endParaRPr b="0" lang="en-US" sz="2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99ccff"/>
                    </a:solidFill>
                  </a:tcPr>
                </a:tc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1" lang="el-GR" sz="26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b</a:t>
                      </a:r>
                      <a:endParaRPr b="0" lang="en-US" sz="2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99ccff"/>
                    </a:solidFill>
                  </a:tcPr>
                </a:tc>
              </a:tr>
            </a:tbl>
          </a:graphicData>
        </a:graphic>
      </p:graphicFrame>
      <p:sp>
        <p:nvSpPr>
          <p:cNvPr id="160" name="CustomShape 4"/>
          <p:cNvSpPr/>
          <p:nvPr/>
        </p:nvSpPr>
        <p:spPr>
          <a:xfrm>
            <a:off x="157320" y="1527120"/>
            <a:ext cx="2147760" cy="486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/>
            <a:r>
              <a:rPr b="1" lang="el-GR" sz="2600" spc="-1" strike="noStrike">
                <a:solidFill>
                  <a:srgbClr val="000000"/>
                </a:solidFill>
                <a:latin typeface="Arial"/>
              </a:rPr>
              <a:t>Κουάρκ</a:t>
            </a:r>
            <a:endParaRPr b="0" lang="en-US" sz="26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161" name="Table 5"/>
          <p:cNvGraphicFramePr/>
          <p:nvPr/>
        </p:nvGraphicFramePr>
        <p:xfrm>
          <a:off x="3262320" y="1003320"/>
          <a:ext cx="5714280" cy="2268000"/>
        </p:xfrm>
        <a:graphic>
          <a:graphicData uri="http://schemas.openxmlformats.org/drawingml/2006/table">
            <a:tbl>
              <a:tblPr/>
              <a:tblGrid>
                <a:gridCol w="1903680"/>
                <a:gridCol w="1903680"/>
                <a:gridCol w="1907280"/>
              </a:tblGrid>
              <a:tr h="1173240"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0" lang="el-GR" sz="20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Φορτίο (Q)</a:t>
                      </a:r>
                      <a:endParaRPr b="0" lang="en-US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ccccff"/>
                    </a:solidFill>
                  </a:tcPr>
                </a:tc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0" lang="el-GR" sz="20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Βαρυονικός Αριθμός (Β)</a:t>
                      </a:r>
                      <a:endParaRPr b="0" lang="en-US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ccccff"/>
                    </a:solidFill>
                  </a:tcPr>
                </a:tc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0" lang="el-GR" sz="20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Αντίστοιος Αριθμός “γεύσης”</a:t>
                      </a:r>
                      <a:endParaRPr b="0" lang="en-US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ccccff"/>
                    </a:solidFill>
                  </a:tcPr>
                </a:tc>
              </a:tr>
              <a:tr h="579240"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0" lang="el-GR" sz="20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+2/3</a:t>
                      </a:r>
                      <a:endParaRPr b="0" lang="en-US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0099ff"/>
                    </a:solidFill>
                  </a:tcPr>
                </a:tc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0" lang="el-GR" sz="20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+1/3</a:t>
                      </a:r>
                      <a:endParaRPr b="0" lang="en-US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0099ff"/>
                    </a:solidFill>
                  </a:tcPr>
                </a:tc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0" lang="el-GR" sz="20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+1</a:t>
                      </a:r>
                      <a:endParaRPr b="0" lang="en-US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0099ff"/>
                    </a:solidFill>
                  </a:tcPr>
                </a:tc>
              </a:tr>
              <a:tr h="515880"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0" lang="el-GR" sz="20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-1/3</a:t>
                      </a:r>
                      <a:endParaRPr b="0" lang="en-US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99ccff"/>
                    </a:solidFill>
                  </a:tcPr>
                </a:tc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0" lang="el-GR" sz="20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+1/3</a:t>
                      </a:r>
                      <a:endParaRPr b="0" lang="en-US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99ccff"/>
                    </a:solidFill>
                  </a:tcPr>
                </a:tc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0" lang="el-GR" sz="20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-1</a:t>
                      </a:r>
                      <a:endParaRPr b="0" lang="en-US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99ccff"/>
                    </a:solidFill>
                  </a:tcPr>
                </a:tc>
              </a:tr>
            </a:tbl>
          </a:graphicData>
        </a:graphic>
      </p:graphicFrame>
      <p:sp>
        <p:nvSpPr>
          <p:cNvPr id="162" name="CustomShape 6"/>
          <p:cNvSpPr/>
          <p:nvPr/>
        </p:nvSpPr>
        <p:spPr>
          <a:xfrm>
            <a:off x="3182760" y="3189240"/>
            <a:ext cx="5715000" cy="3952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/>
            <a:r>
              <a:rPr b="0" lang="el-GR" sz="2000" spc="-1" strike="noStrike">
                <a:solidFill>
                  <a:srgbClr val="ff0000"/>
                </a:solidFill>
                <a:latin typeface="Arial"/>
              </a:rPr>
              <a:t>Λεπτονικός Αριθμός = 0 γιά όλα τα κουάρκ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163" name="Table 7"/>
          <p:cNvGraphicFramePr/>
          <p:nvPr/>
        </p:nvGraphicFramePr>
        <p:xfrm>
          <a:off x="257040" y="5261040"/>
          <a:ext cx="2534760" cy="1120320"/>
        </p:xfrm>
        <a:graphic>
          <a:graphicData uri="http://schemas.openxmlformats.org/drawingml/2006/table">
            <a:tbl>
              <a:tblPr/>
              <a:tblGrid>
                <a:gridCol w="844920"/>
                <a:gridCol w="845280"/>
                <a:gridCol w="844920"/>
              </a:tblGrid>
              <a:tr h="606240"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1" lang="el-GR" sz="26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ν</a:t>
                      </a:r>
                      <a:r>
                        <a:rPr b="1" lang="el-GR" sz="2600" spc="-1" strike="noStrike" baseline="-3300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e</a:t>
                      </a:r>
                      <a:endParaRPr b="0" lang="en-US" sz="2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0099ff"/>
                    </a:solidFill>
                  </a:tcPr>
                </a:tc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1" lang="el-GR" sz="26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ν</a:t>
                      </a:r>
                      <a:r>
                        <a:rPr b="1" lang="el-GR" sz="2600" spc="-1" strike="noStrike" baseline="-3300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μ</a:t>
                      </a:r>
                      <a:endParaRPr b="0" lang="en-US" sz="2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0099ff"/>
                    </a:solidFill>
                  </a:tcPr>
                </a:tc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1" lang="el-GR" sz="26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ν</a:t>
                      </a:r>
                      <a:r>
                        <a:rPr b="1" lang="el-GR" sz="2600" spc="-1" strike="noStrike" baseline="-3300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τ</a:t>
                      </a:r>
                      <a:endParaRPr b="0" lang="en-US" sz="2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0099ff"/>
                    </a:solidFill>
                  </a:tcPr>
                </a:tc>
              </a:tr>
              <a:tr h="514440"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1" lang="el-GR" sz="26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e</a:t>
                      </a:r>
                      <a:r>
                        <a:rPr b="1" lang="el-GR" sz="2600" spc="-1" strike="noStrike" baseline="3300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-</a:t>
                      </a:r>
                      <a:endParaRPr b="0" lang="en-US" sz="2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99ccff"/>
                    </a:solidFill>
                  </a:tcPr>
                </a:tc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1" lang="el-GR" sz="26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μ</a:t>
                      </a:r>
                      <a:r>
                        <a:rPr b="1" lang="el-GR" sz="2600" spc="-1" strike="noStrike" baseline="3300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-</a:t>
                      </a:r>
                      <a:endParaRPr b="0" lang="en-US" sz="2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99ccff"/>
                    </a:solidFill>
                  </a:tcPr>
                </a:tc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1" lang="el-GR" sz="26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τ</a:t>
                      </a:r>
                      <a:r>
                        <a:rPr b="1" lang="el-GR" sz="2600" spc="-1" strike="noStrike" baseline="3300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-</a:t>
                      </a:r>
                      <a:endParaRPr b="0" lang="en-US" sz="2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99ccff"/>
                    </a:solidFill>
                  </a:tcPr>
                </a:tc>
              </a:tr>
            </a:tbl>
          </a:graphicData>
        </a:graphic>
      </p:graphicFrame>
      <p:sp>
        <p:nvSpPr>
          <p:cNvPr id="164" name="CustomShape 8"/>
          <p:cNvSpPr/>
          <p:nvPr/>
        </p:nvSpPr>
        <p:spPr>
          <a:xfrm>
            <a:off x="157320" y="4478400"/>
            <a:ext cx="2147760" cy="4856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/>
            <a:r>
              <a:rPr b="1" lang="el-GR" sz="2600" spc="-1" strike="noStrike">
                <a:solidFill>
                  <a:srgbClr val="000000"/>
                </a:solidFill>
                <a:latin typeface="Arial"/>
              </a:rPr>
              <a:t>Λεπτόνια</a:t>
            </a:r>
            <a:endParaRPr b="0" lang="en-US" sz="26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165" name="Table 9"/>
          <p:cNvGraphicFramePr/>
          <p:nvPr/>
        </p:nvGraphicFramePr>
        <p:xfrm>
          <a:off x="3263760" y="4207680"/>
          <a:ext cx="5714280" cy="2268360"/>
        </p:xfrm>
        <a:graphic>
          <a:graphicData uri="http://schemas.openxmlformats.org/drawingml/2006/table">
            <a:tbl>
              <a:tblPr/>
              <a:tblGrid>
                <a:gridCol w="1903680"/>
                <a:gridCol w="1903680"/>
                <a:gridCol w="1907280"/>
              </a:tblGrid>
              <a:tr h="1173240"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0" lang="el-GR" sz="20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Φορτίο (Q)</a:t>
                      </a:r>
                      <a:endParaRPr b="0" lang="en-US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ccccff"/>
                    </a:solidFill>
                  </a:tcPr>
                </a:tc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0" lang="el-GR" sz="20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Βαρυονικός Αριθμός (Β)</a:t>
                      </a:r>
                      <a:endParaRPr b="0" lang="en-US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ccccff"/>
                    </a:solidFill>
                  </a:tcPr>
                </a:tc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0" lang="el-GR" sz="20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Αντίστοιος Λεπτονικός Αριθμός</a:t>
                      </a:r>
                      <a:endParaRPr b="0" lang="en-US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ccccff"/>
                    </a:solidFill>
                  </a:tcPr>
                </a:tc>
              </a:tr>
              <a:tr h="579600"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0" lang="el-GR" sz="20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0</a:t>
                      </a:r>
                      <a:endParaRPr b="0" lang="en-US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0099ff"/>
                    </a:solidFill>
                  </a:tcPr>
                </a:tc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0" lang="el-GR" sz="20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0</a:t>
                      </a:r>
                      <a:endParaRPr b="0" lang="en-US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0099ff"/>
                    </a:solidFill>
                  </a:tcPr>
                </a:tc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0" lang="el-GR" sz="20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+1</a:t>
                      </a:r>
                      <a:endParaRPr b="0" lang="en-US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0099ff"/>
                    </a:solidFill>
                  </a:tcPr>
                </a:tc>
              </a:tr>
              <a:tr h="515880"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0" lang="el-GR" sz="20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-1</a:t>
                      </a:r>
                      <a:endParaRPr b="0" lang="en-US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99ccff"/>
                    </a:solidFill>
                  </a:tcPr>
                </a:tc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0" lang="el-GR" sz="20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0</a:t>
                      </a:r>
                      <a:endParaRPr b="0" lang="en-US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99ccff"/>
                    </a:solidFill>
                  </a:tcPr>
                </a:tc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0" lang="el-GR" sz="20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+1</a:t>
                      </a:r>
                      <a:endParaRPr b="0" lang="en-US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solidFill>
                      <a:srgbClr val="99ccff"/>
                    </a:solidFill>
                  </a:tcPr>
                </a:tc>
              </a:tr>
            </a:tbl>
          </a:graphicData>
        </a:graphic>
      </p:graphicFrame>
      <p:sp>
        <p:nvSpPr>
          <p:cNvPr id="166" name="CustomShape 10"/>
          <p:cNvSpPr/>
          <p:nvPr/>
        </p:nvSpPr>
        <p:spPr>
          <a:xfrm>
            <a:off x="374760" y="2058840"/>
            <a:ext cx="685800" cy="1600200"/>
          </a:xfrm>
          <a:prstGeom prst="ellipse">
            <a:avLst/>
          </a:pr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67" name="CustomShape 11"/>
          <p:cNvSpPr/>
          <p:nvPr/>
        </p:nvSpPr>
        <p:spPr>
          <a:xfrm>
            <a:off x="1166760" y="2058840"/>
            <a:ext cx="685800" cy="1600200"/>
          </a:xfrm>
          <a:prstGeom prst="ellipse">
            <a:avLst/>
          </a:pr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68" name="CustomShape 12"/>
          <p:cNvSpPr/>
          <p:nvPr/>
        </p:nvSpPr>
        <p:spPr>
          <a:xfrm>
            <a:off x="2066760" y="2060640"/>
            <a:ext cx="685800" cy="1600200"/>
          </a:xfrm>
          <a:prstGeom prst="ellipse">
            <a:avLst/>
          </a:pr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69" name="CustomShape 13"/>
          <p:cNvSpPr/>
          <p:nvPr/>
        </p:nvSpPr>
        <p:spPr>
          <a:xfrm>
            <a:off x="2066760" y="4976640"/>
            <a:ext cx="685800" cy="1600200"/>
          </a:xfrm>
          <a:prstGeom prst="ellipse">
            <a:avLst/>
          </a:pr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70" name="CustomShape 14"/>
          <p:cNvSpPr/>
          <p:nvPr/>
        </p:nvSpPr>
        <p:spPr>
          <a:xfrm>
            <a:off x="1203480" y="4976640"/>
            <a:ext cx="685800" cy="1600200"/>
          </a:xfrm>
          <a:prstGeom prst="ellipse">
            <a:avLst/>
          </a:pr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71" name="CustomShape 15"/>
          <p:cNvSpPr/>
          <p:nvPr/>
        </p:nvSpPr>
        <p:spPr>
          <a:xfrm>
            <a:off x="339840" y="4976640"/>
            <a:ext cx="685800" cy="1600200"/>
          </a:xfrm>
          <a:prstGeom prst="ellipse">
            <a:avLst/>
          </a:pr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72" name="CustomShape 16"/>
          <p:cNvSpPr/>
          <p:nvPr/>
        </p:nvSpPr>
        <p:spPr>
          <a:xfrm>
            <a:off x="3229200" y="3872520"/>
            <a:ext cx="5715000" cy="3952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/>
            <a:r>
              <a:rPr b="0" lang="el-GR" sz="2000" spc="-1" strike="noStrike">
                <a:solidFill>
                  <a:srgbClr val="ff0000"/>
                </a:solidFill>
                <a:latin typeface="Arial"/>
              </a:rPr>
              <a:t>Βαρυονικός Αριθμός = 0 γιά όλα τα λεπτόνια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iming>
    <p:tnLst>
      <p:par>
        <p:cTn id="15" dur="indefinite" restart="never" nodeType="tmRoot">
          <p:childTnLst>
            <p:seq>
              <p:cTn id="1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CustomShape 1"/>
          <p:cNvSpPr/>
          <p:nvPr/>
        </p:nvSpPr>
        <p:spPr>
          <a:xfrm>
            <a:off x="84600" y="156600"/>
            <a:ext cx="8915400" cy="8874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99ff99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anchor="ctr"/>
          <a:p>
            <a:pPr algn="ctr">
              <a:lnSpc>
                <a:spcPct val="100000"/>
              </a:lnSpc>
            </a:pPr>
            <a:r>
              <a:rPr b="0" lang="el-GR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Όμως δεν παρατηρούμε ελεύθερα τα “γυμνά” κουάρκ - Σωματίδια που παρατηρούμε στη φύση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4" name="CustomShape 2"/>
          <p:cNvSpPr/>
          <p:nvPr/>
        </p:nvSpPr>
        <p:spPr>
          <a:xfrm>
            <a:off x="144000" y="1159560"/>
            <a:ext cx="8675640" cy="5229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/>
          <a:p>
            <a:pPr>
              <a:lnSpc>
                <a:spcPct val="100000"/>
              </a:lnSpc>
              <a:spcBef>
                <a:spcPts val="697"/>
              </a:spcBef>
              <a:buClr>
                <a:srgbClr val="000000"/>
              </a:buClr>
              <a:buFont typeface="Times New Roman"/>
              <a:buChar char="•"/>
            </a:pPr>
            <a:r>
              <a:rPr b="1" lang="en-US" sz="2400" spc="-1" strike="noStrike" u="sng">
                <a:solidFill>
                  <a:srgbClr val="000000"/>
                </a:solidFill>
                <a:uFillTx/>
                <a:latin typeface="Calibri"/>
                <a:ea typeface="DejaVu Sans"/>
              </a:rPr>
              <a:t>Λεπτόνια </a:t>
            </a:r>
            <a:r>
              <a:rPr b="0" lang="en-US" sz="2400" spc="-1" strike="noStrike" u="sng">
                <a:solidFill>
                  <a:srgbClr val="000000"/>
                </a:solidFill>
                <a:uFillTx/>
                <a:latin typeface="Calibri"/>
                <a:ea typeface="DejaVu Sans"/>
              </a:rPr>
              <a:t>(π.χ., το ηλεκτρόνιο)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lvl="1" marL="734760" indent="-277560">
              <a:lnSpc>
                <a:spcPct val="100000"/>
              </a:lnSpc>
              <a:spcBef>
                <a:spcPts val="697"/>
              </a:spcBef>
              <a:buClr>
                <a:srgbClr val="000000"/>
              </a:buClr>
              <a:buFont typeface="Calibri"/>
              <a:buChar char="–"/>
            </a:pPr>
            <a:r>
              <a:rPr b="0" lang="en-US" sz="22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σημειακά – δεν έχουν δομή</a:t>
            </a:r>
            <a:endParaRPr b="0" lang="en-US" sz="2200" spc="-1" strike="noStrike">
              <a:solidFill>
                <a:srgbClr val="000000"/>
              </a:solidFill>
              <a:latin typeface="Arial"/>
            </a:endParaRPr>
          </a:p>
          <a:p>
            <a:pPr lvl="3" marL="1600200" indent="-2286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</a:pPr>
            <a:r>
              <a:rPr b="0" lang="en-US" sz="20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Κάθε οικογένεια έχει τον δικό της Λεπτονικό αριθμό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Calibri"/>
              <a:buChar char="•"/>
            </a:pPr>
            <a:r>
              <a:rPr b="1" lang="en-US" sz="2400" spc="-1" strike="noStrike" u="sng">
                <a:solidFill>
                  <a:srgbClr val="000000"/>
                </a:solidFill>
                <a:uFillTx/>
                <a:latin typeface="Calibri"/>
                <a:ea typeface="DejaVu Sans"/>
              </a:rPr>
              <a:t>Αδρόνια </a:t>
            </a:r>
            <a:r>
              <a:rPr b="0" lang="en-US" sz="2400" spc="-1" strike="noStrike" u="sng">
                <a:solidFill>
                  <a:srgbClr val="000000"/>
                </a:solidFill>
                <a:uFillTx/>
                <a:latin typeface="Calibri"/>
                <a:ea typeface="DejaVu Sans"/>
              </a:rPr>
              <a:t>(π.χ., το πρωτόνιο)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lvl="1" marL="734760" indent="-277560">
              <a:lnSpc>
                <a:spcPct val="100000"/>
              </a:lnSpc>
              <a:spcBef>
                <a:spcPts val="697"/>
              </a:spcBef>
              <a:buClr>
                <a:srgbClr val="000000"/>
              </a:buClr>
              <a:buFont typeface="Calibri"/>
              <a:buChar char="–"/>
            </a:pPr>
            <a:r>
              <a:rPr b="0" lang="en-US" sz="22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Φτιαγμένα από κουάρκ  (τα κουάρκ δεν τα βλέπουμε ελεύθερα – μόνο μέσα σε αδρόνια)</a:t>
            </a:r>
            <a:endParaRPr b="0" lang="en-US" sz="2200" spc="-1" strike="noStrike">
              <a:solidFill>
                <a:srgbClr val="000000"/>
              </a:solidFill>
              <a:latin typeface="Arial"/>
            </a:endParaRPr>
          </a:p>
          <a:p>
            <a:pPr lvl="2" marL="1134720" indent="-220320">
              <a:lnSpc>
                <a:spcPct val="100000"/>
              </a:lnSpc>
              <a:spcBef>
                <a:spcPts val="598"/>
              </a:spcBef>
              <a:buClr>
                <a:srgbClr val="000000"/>
              </a:buClr>
              <a:buFont typeface="Calibri"/>
              <a:buChar char="•"/>
            </a:pPr>
            <a:r>
              <a:rPr b="0" lang="en-US" sz="22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Βαρυόνια – </a:t>
            </a:r>
            <a:r>
              <a:rPr b="0" lang="en-US" sz="2200" spc="-1" strike="noStrike">
                <a:solidFill>
                  <a:srgbClr val="0000ff"/>
                </a:solidFill>
                <a:latin typeface="Calibri"/>
                <a:ea typeface="ＭＳ Ｐゴシック"/>
              </a:rPr>
              <a:t>συνδυασμοί 3 κουάρκ</a:t>
            </a:r>
            <a:r>
              <a:rPr b="0" lang="en-US" sz="22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 </a:t>
            </a:r>
            <a:endParaRPr b="0" lang="en-US" sz="2200" spc="-1" strike="noStrike">
              <a:solidFill>
                <a:srgbClr val="000000"/>
              </a:solidFill>
              <a:latin typeface="Arial"/>
            </a:endParaRPr>
          </a:p>
          <a:p>
            <a:pPr lvl="3" marL="1591920" indent="-22032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Calibri"/>
              <a:buChar char="–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π.χ, τα “νουκλεόνια”: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3" marL="1591920" indent="-22032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Calibri"/>
              <a:buChar char="–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πρωτόνιο p=uud, νετρόνιο n=udd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3" marL="1591920" indent="-22032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Calibri"/>
              <a:buChar char="–"/>
            </a:pPr>
            <a:r>
              <a:rPr b="0" lang="en-US" sz="20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Έχουν Bαρυονικό αριθμό B=1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2" marL="1134720" indent="-220320">
              <a:lnSpc>
                <a:spcPct val="100000"/>
              </a:lnSpc>
              <a:spcBef>
                <a:spcPts val="598"/>
              </a:spcBef>
              <a:buClr>
                <a:srgbClr val="000000"/>
              </a:buClr>
              <a:buFont typeface="Calibri"/>
              <a:buChar char="•"/>
            </a:pPr>
            <a:r>
              <a:rPr b="0" lang="en-US" sz="22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Μεσόνια – </a:t>
            </a:r>
            <a:r>
              <a:rPr b="0" lang="en-US" sz="2200" spc="-1" strike="noStrike">
                <a:solidFill>
                  <a:srgbClr val="0000ff"/>
                </a:solidFill>
                <a:latin typeface="Calibri"/>
                <a:ea typeface="ＭＳ Ｐゴシック"/>
              </a:rPr>
              <a:t>συνδυασμοί κουάρκ με αντι-κουάρκ</a:t>
            </a:r>
            <a:r>
              <a:rPr b="0" lang="en-US" sz="22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 </a:t>
            </a:r>
            <a:endParaRPr b="0" lang="en-US" sz="2200" spc="-1" strike="noStrike">
              <a:solidFill>
                <a:srgbClr val="000000"/>
              </a:solidFill>
              <a:latin typeface="Arial"/>
            </a:endParaRPr>
          </a:p>
          <a:p>
            <a:pPr lvl="3" marL="1591920" indent="-22032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Calibri"/>
              <a:buChar char="–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π.χ. πιόνια: π</a:t>
            </a:r>
            <a:r>
              <a:rPr b="0" lang="en-US" sz="2000" spc="-1" strike="noStrike" baseline="33000">
                <a:solidFill>
                  <a:srgbClr val="000000"/>
                </a:solidFill>
                <a:latin typeface="Calibri"/>
                <a:ea typeface="ＭＳ Ｐゴシック"/>
              </a:rPr>
              <a:t>+</a:t>
            </a:r>
            <a:r>
              <a:rPr b="0" lang="en-US" sz="20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=ud, D</a:t>
            </a:r>
            <a:r>
              <a:rPr b="0" lang="en-US" sz="2000" spc="-1" strike="noStrike" baseline="33000">
                <a:solidFill>
                  <a:srgbClr val="000000"/>
                </a:solidFill>
                <a:latin typeface="Calibri"/>
                <a:ea typeface="ＭＳ Ｐゴシック"/>
              </a:rPr>
              <a:t>-</a:t>
            </a:r>
            <a:r>
              <a:rPr b="0" lang="en-US" sz="20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=cd,  π</a:t>
            </a:r>
            <a:r>
              <a:rPr b="0" lang="en-US" sz="2000" spc="-1" strike="noStrike" baseline="33000">
                <a:solidFill>
                  <a:srgbClr val="000000"/>
                </a:solidFill>
                <a:latin typeface="Calibri"/>
                <a:ea typeface="ＭＳ Ｐゴシック"/>
              </a:rPr>
              <a:t>0</a:t>
            </a:r>
            <a:r>
              <a:rPr b="0" lang="en-US" sz="2000" spc="-1" strike="noStrike">
                <a:solidFill>
                  <a:srgbClr val="000000"/>
                </a:solidFill>
                <a:latin typeface="Calibri"/>
                <a:ea typeface="ＭＳ Ｐゴシック"/>
              </a:rPr>
              <a:t> = uu και dd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3" marL="1591920" indent="-22032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</a:pPr>
            <a:r>
              <a:rPr b="0" lang="en-US" sz="2000" spc="-1" strike="noStrike">
                <a:solidFill>
                  <a:srgbClr val="ff0000"/>
                </a:solidFill>
                <a:latin typeface="Calibri"/>
                <a:ea typeface="ＭＳ Ｐゴシック"/>
              </a:rPr>
              <a:t>Έχουν Bαρυονικό αριθμό B=0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5" name="Line 3"/>
          <p:cNvSpPr/>
          <p:nvPr/>
        </p:nvSpPr>
        <p:spPr>
          <a:xfrm>
            <a:off x="3252960" y="5694480"/>
            <a:ext cx="136440" cy="1440"/>
          </a:xfrm>
          <a:prstGeom prst="line">
            <a:avLst/>
          </a:prstGeom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76" name="Line 4"/>
          <p:cNvSpPr/>
          <p:nvPr/>
        </p:nvSpPr>
        <p:spPr>
          <a:xfrm>
            <a:off x="5342040" y="5694480"/>
            <a:ext cx="136440" cy="1440"/>
          </a:xfrm>
          <a:prstGeom prst="line">
            <a:avLst/>
          </a:prstGeom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77" name="Line 5"/>
          <p:cNvSpPr/>
          <p:nvPr/>
        </p:nvSpPr>
        <p:spPr>
          <a:xfrm>
            <a:off x="6205680" y="5694480"/>
            <a:ext cx="136440" cy="1440"/>
          </a:xfrm>
          <a:prstGeom prst="line">
            <a:avLst/>
          </a:prstGeom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</p:spTree>
  </p:cSld>
  <p:timing>
    <p:tnLst>
      <p:par>
        <p:cTn id="17" dur="indefinite" restart="never" nodeType="tmRoot">
          <p:childTnLst>
            <p:seq>
              <p:cTn id="18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4185</TotalTime>
  <Application>LibreOffice/6.0.7.3$Linux_X86_64 LibreOffice_project/00m0$Build-3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2009-12-10T10:58:46Z</dcterms:created>
  <dc:creator>Dimos Sampsonidis</dc:creator>
  <dc:description/>
  <dc:language>en-US</dc:language>
  <cp:lastModifiedBy/>
  <dcterms:modified xsi:type="dcterms:W3CDTF">2019-10-28T20:51:26Z</dcterms:modified>
  <cp:revision>154</cp:revision>
  <dc:subject/>
  <dc:title>Slide 1</dc:title>
</cp:coreProperties>
</file>