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notesSlides/_rels/notesSlide30.xml.rels" ContentType="application/vnd.openxmlformats-package.relationships+xml"/>
  <Override PartName="/ppt/notesSlides/_rels/notesSlide28.xml.rels" ContentType="application/vnd.openxmlformats-package.relationships+xml"/>
  <Override PartName="/ppt/notesSlides/_rels/notesSlide29.xml.rels" ContentType="application/vnd.openxmlformats-package.relationships+xml"/>
  <Override PartName="/ppt/notesSlides/notesSlide28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29.xml" ContentType="application/vnd.openxmlformats-officedocument.presentationml.notesSlide+xml"/>
  <Override PartName="/ppt/media/image20.wmf" ContentType="image/x-wmf"/>
  <Override PartName="/ppt/media/image19.wmf" ContentType="image/x-wmf"/>
  <Override PartName="/ppt/media/image6.png" ContentType="image/png"/>
  <Override PartName="/ppt/media/image5.png" ContentType="image/png"/>
  <Override PartName="/ppt/media/image4.png" ContentType="image/png"/>
  <Override PartName="/ppt/media/image3.png" ContentType="image/png"/>
  <Override PartName="/ppt/media/image1.png" ContentType="image/png"/>
  <Override PartName="/ppt/media/image2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8.png" ContentType="image/png"/>
  <Override PartName="/ppt/media/image17.png" ContentType="image/png"/>
  <Override PartName="/ppt/media/image15.png" ContentType="image/png"/>
  <Override PartName="/ppt/media/image16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slideMasters/slideMaster5.xml" ContentType="application/vnd.openxmlformats-officedocument.presentationml.slideMaster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6.xml" ContentType="application/vnd.openxmlformats-officedocument.theme+xml"/>
  <Override PartName="/ppt/theme/theme5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_rels/slideLayout57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29.xml.rels" ContentType="application/vnd.openxmlformats-package.relationships+xml"/>
  <Override PartName="/ppt/slides/_rels/slide28.xml.rels" ContentType="application/vnd.openxmlformats-package.relationships+xml"/>
  <Override PartName="/ppt/slides/_rels/slide27.xml.rels" ContentType="application/vnd.openxmlformats-package.relationships+xml"/>
  <Override PartName="/ppt/slides/_rels/slide26.xml.rels" ContentType="application/vnd.openxmlformats-package.relationships+xml"/>
  <Override PartName="/ppt/slides/_rels/slide31.xml.rels" ContentType="application/vnd.openxmlformats-package.relationships+xml"/>
  <Override PartName="/ppt/slides/_rels/slide25.xml.rels" ContentType="application/vnd.openxmlformats-package.relationships+xml"/>
  <Override PartName="/ppt/slides/_rels/slide30.xml.rels" ContentType="application/vnd.openxmlformats-package.relationships+xml"/>
  <Override PartName="/ppt/slides/_rels/slide24.xml.rels" ContentType="application/vnd.openxmlformats-package.relationships+xml"/>
  <Override PartName="/ppt/slides/_rels/slide23.xml.rels" ContentType="application/vnd.openxmlformats-package.relationships+xml"/>
  <Override PartName="/ppt/slides/_rels/slide22.xml.rels" ContentType="application/vnd.openxmlformats-package.relationships+xml"/>
  <Override PartName="/ppt/slides/_rels/slide21.xml.rels" ContentType="application/vnd.openxmlformats-package.relationships+xml"/>
  <Override PartName="/ppt/slides/_rels/slide20.xml.rels" ContentType="application/vnd.openxmlformats-package.relationships+xml"/>
  <Override PartName="/ppt/slides/_rels/slide19.xml.rels" ContentType="application/vnd.openxmlformats-package.relationships+xml"/>
  <Override PartName="/ppt/slides/_rels/slide18.xml.rels" ContentType="application/vnd.openxmlformats-package.relationships+xml"/>
  <Override PartName="/ppt/slides/_rels/slide1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1.xml.rels" ContentType="application/vnd.openxmlformats-package.relationships+xml"/>
  <Override PartName="/ppt/slides/_rels/slide9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6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sldImg"/>
          </p:nvPr>
        </p:nvSpPr>
        <p:spPr>
          <a:xfrm>
            <a:off x="1371600" y="764280"/>
            <a:ext cx="5028480" cy="3771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move the slide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207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2000" spc="-1" strike="noStrike">
                <a:latin typeface="Arial"/>
              </a:rPr>
              <a:t>Click to edit the notes format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20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&lt;header&gt;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209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210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211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018D8ECE-059C-4E2D-8958-E2B191AC1054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8.xml.rels><?xml version="1.0" encoding="UTF-8"?>
<Relationships xmlns="http://schemas.openxmlformats.org/package/2006/relationships"><Relationship Id="rId1" Type="http://schemas.openxmlformats.org/officeDocument/2006/relationships/slide" Target="../slides/slide28.xml"/><Relationship Id="rId2" Type="http://schemas.openxmlformats.org/officeDocument/2006/relationships/notesMaster" Target="../notesMasters/notesMaster1.xml"/>
</Relationships>
</file>

<file path=ppt/notesSlides/_rels/notesSlide29.xml.rels><?xml version="1.0" encoding="UTF-8"?>
<Relationships xmlns="http://schemas.openxmlformats.org/package/2006/relationships"><Relationship Id="rId1" Type="http://schemas.openxmlformats.org/officeDocument/2006/relationships/slide" Target="../slides/slide29.xml"/><Relationship Id="rId2" Type="http://schemas.openxmlformats.org/officeDocument/2006/relationships/notesMaster" Target="../notesMasters/notesMaster1.xml"/>
</Relationships>
</file>

<file path=ppt/notesSlides/_rels/notesSlide30.xml.rels><?xml version="1.0" encoding="UTF-8"?>
<Relationships xmlns="http://schemas.openxmlformats.org/package/2006/relationships"><Relationship Id="rId1" Type="http://schemas.openxmlformats.org/officeDocument/2006/relationships/slide" Target="../slides/slide30.xml"/><Relationship Id="rId2" Type="http://schemas.openxmlformats.org/officeDocument/2006/relationships/notesMaster" Target="../notesMasters/notesMaster1.xml"/>
</Relationship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CustomShape 1"/>
          <p:cNvSpPr/>
          <p:nvPr/>
        </p:nvSpPr>
        <p:spPr>
          <a:xfrm>
            <a:off x="4402800" y="9553680"/>
            <a:ext cx="3367800" cy="502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/>
          <a:p>
            <a:pPr/>
            <a:fld id="{608A4DA0-9A5D-4A25-A5A5-F087022264F5}" type="slidenum">
              <a:rPr b="0" lang="en-GB" sz="1800" spc="-1" strike="noStrike">
                <a:latin typeface="Bitstream Vera Sans"/>
              </a:rPr>
              <a:t>&lt;number&gt;</a:t>
            </a:fld>
            <a:endParaRPr b="0" lang="en-GB" sz="1800" spc="-1" strike="noStrike">
              <a:latin typeface="Bitstream Vera Sans"/>
            </a:endParaRPr>
          </a:p>
        </p:txBody>
      </p:sp>
      <p:sp>
        <p:nvSpPr>
          <p:cNvPr id="674" name="PlaceHolder 2"/>
          <p:cNvSpPr>
            <a:spLocks noGrp="1"/>
          </p:cNvSpPr>
          <p:nvPr>
            <p:ph type="sldImg"/>
          </p:nvPr>
        </p:nvSpPr>
        <p:spPr>
          <a:xfrm>
            <a:off x="1295280" y="754200"/>
            <a:ext cx="5181480" cy="3772080"/>
          </a:xfrm>
          <a:prstGeom prst="rect">
            <a:avLst/>
          </a:prstGeom>
        </p:spPr>
      </p:sp>
      <p:sp>
        <p:nvSpPr>
          <p:cNvPr id="675" name="TextShape 3"/>
          <p:cNvSpPr txBox="1"/>
          <p:nvPr/>
        </p:nvSpPr>
        <p:spPr>
          <a:xfrm>
            <a:off x="777240" y="4777560"/>
            <a:ext cx="6217920" cy="4526280"/>
          </a:xfrm>
          <a:prstGeom prst="rect">
            <a:avLst/>
          </a:prstGeom>
          <a:noFill/>
          <a:ln>
            <a:noFill/>
          </a:ln>
        </p:spPr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CustomShape 1"/>
          <p:cNvSpPr/>
          <p:nvPr/>
        </p:nvSpPr>
        <p:spPr>
          <a:xfrm>
            <a:off x="4402800" y="9553680"/>
            <a:ext cx="3367800" cy="502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/>
          <a:p>
            <a:pPr/>
            <a:fld id="{7CD4471C-497F-4839-9E39-B5B77498D429}" type="slidenum">
              <a:rPr b="0" lang="en-GB" sz="1800" spc="-1" strike="noStrike">
                <a:latin typeface="Bitstream Vera Sans"/>
              </a:rPr>
              <a:t>&lt;number&gt;</a:t>
            </a:fld>
            <a:endParaRPr b="0" lang="en-GB" sz="1800" spc="-1" strike="noStrike">
              <a:latin typeface="Bitstream Vera Sans"/>
            </a:endParaRPr>
          </a:p>
        </p:txBody>
      </p:sp>
      <p:sp>
        <p:nvSpPr>
          <p:cNvPr id="677" name="PlaceHolder 2"/>
          <p:cNvSpPr>
            <a:spLocks noGrp="1"/>
          </p:cNvSpPr>
          <p:nvPr>
            <p:ph type="sldImg"/>
          </p:nvPr>
        </p:nvSpPr>
        <p:spPr>
          <a:xfrm>
            <a:off x="1295280" y="754200"/>
            <a:ext cx="5181480" cy="3772080"/>
          </a:xfrm>
          <a:prstGeom prst="rect">
            <a:avLst/>
          </a:prstGeom>
        </p:spPr>
      </p:sp>
      <p:sp>
        <p:nvSpPr>
          <p:cNvPr id="678" name="TextShape 3"/>
          <p:cNvSpPr txBox="1"/>
          <p:nvPr/>
        </p:nvSpPr>
        <p:spPr>
          <a:xfrm>
            <a:off x="777240" y="4777560"/>
            <a:ext cx="6217920" cy="4526280"/>
          </a:xfrm>
          <a:prstGeom prst="rect">
            <a:avLst/>
          </a:prstGeom>
          <a:noFill/>
          <a:ln>
            <a:noFill/>
          </a:ln>
        </p:spPr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CustomShape 1"/>
          <p:cNvSpPr/>
          <p:nvPr/>
        </p:nvSpPr>
        <p:spPr>
          <a:xfrm>
            <a:off x="4402800" y="9553680"/>
            <a:ext cx="3367800" cy="502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/>
          <a:p>
            <a:pPr/>
            <a:fld id="{A52259B6-11C1-4B2E-A406-3AF6B8727CDF}" type="slidenum">
              <a:rPr b="0" lang="en-GB" sz="1800" spc="-1" strike="noStrike">
                <a:latin typeface="Bitstream Vera Sans"/>
              </a:rPr>
              <a:t>&lt;number&gt;</a:t>
            </a:fld>
            <a:endParaRPr b="0" lang="en-GB" sz="1800" spc="-1" strike="noStrike">
              <a:latin typeface="Bitstream Vera Sans"/>
            </a:endParaRPr>
          </a:p>
        </p:txBody>
      </p:sp>
      <p:sp>
        <p:nvSpPr>
          <p:cNvPr id="680" name="PlaceHolder 2"/>
          <p:cNvSpPr>
            <a:spLocks noGrp="1"/>
          </p:cNvSpPr>
          <p:nvPr>
            <p:ph type="sldImg"/>
          </p:nvPr>
        </p:nvSpPr>
        <p:spPr>
          <a:xfrm>
            <a:off x="1295280" y="754200"/>
            <a:ext cx="5181480" cy="3772080"/>
          </a:xfrm>
          <a:prstGeom prst="rect">
            <a:avLst/>
          </a:prstGeom>
        </p:spPr>
      </p:sp>
      <p:sp>
        <p:nvSpPr>
          <p:cNvPr id="681" name="TextShape 3"/>
          <p:cNvSpPr txBox="1"/>
          <p:nvPr/>
        </p:nvSpPr>
        <p:spPr>
          <a:xfrm>
            <a:off x="777240" y="4777560"/>
            <a:ext cx="6217920" cy="4526280"/>
          </a:xfrm>
          <a:prstGeom prst="rect">
            <a:avLst/>
          </a:prstGeom>
          <a:noFill/>
          <a:ln>
            <a:noFill/>
          </a:ln>
        </p:spPr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3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4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7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2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9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0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3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8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2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3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4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5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749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 rot="10800000">
            <a:off x="957564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72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1600200" y="6887160"/>
            <a:ext cx="77724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58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95D4BBF7-BA97-4772-964B-E90A80773B1E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Click to edit the title text format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Click to edit the outline text format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Second Outline Level</a:t>
            </a:r>
            <a:endParaRPr b="0" lang="en-GB" sz="24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Third Outline Level</a:t>
            </a:r>
            <a:endParaRPr b="0" lang="en-GB" sz="2200" spc="-1" strike="noStrike">
              <a:latin typeface="Bitstream Vera Sans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Fourth Outline Level</a:t>
            </a:r>
            <a:endParaRPr b="0" lang="en-GB" sz="2000" spc="-1" strike="noStrike">
              <a:latin typeface="Bitstream Vera Sans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Fifth Outline Level</a:t>
            </a:r>
            <a:endParaRPr b="0" lang="en-GB" sz="2000" spc="-1" strike="noStrike">
              <a:latin typeface="Bitstream Vera Sans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Sixth Outline Level</a:t>
            </a:r>
            <a:endParaRPr b="0" lang="en-GB" sz="2000" spc="-1" strike="noStrike">
              <a:latin typeface="Bitstream Vera Sans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Seventh Outline Level</a:t>
            </a:r>
            <a:endParaRPr b="0" lang="en-GB" sz="2000" spc="-1" strike="noStrike">
              <a:latin typeface="Bitstream Vera Sans"/>
            </a:endParaRPr>
          </a:p>
          <a:p>
            <a:pPr lvl="7" marL="3456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Eighth Outline Level</a:t>
            </a:r>
            <a:endParaRPr b="0" lang="en-GB" sz="2000" spc="-1" strike="noStrike">
              <a:latin typeface="Bitstream Vera Sans"/>
            </a:endParaRPr>
          </a:p>
          <a:p>
            <a:pPr lvl="8" marL="3888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Ninth Outline Level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120600" y="7194600"/>
            <a:ext cx="2021400" cy="32184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1936800" y="7194600"/>
            <a:ext cx="7664400" cy="32184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9480600" y="7194600"/>
            <a:ext cx="457200" cy="321840"/>
          </a:xfrm>
          <a:prstGeom prst="rect">
            <a:avLst/>
          </a:prstGeom>
        </p:spPr>
        <p:txBody>
          <a:bodyPr lIns="0" rIns="0" tIns="0" bIns="0"/>
          <a:p>
            <a:pPr algn="r"/>
            <a:fld id="{2E827127-0265-4B6D-82C2-8A22B1651B89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  <p:sp>
        <p:nvSpPr>
          <p:cNvPr id="46" name="Line 6"/>
          <p:cNvSpPr/>
          <p:nvPr/>
        </p:nvSpPr>
        <p:spPr>
          <a:xfrm>
            <a:off x="300600" y="7074000"/>
            <a:ext cx="9601200" cy="0"/>
          </a:xfrm>
          <a:prstGeom prst="line">
            <a:avLst/>
          </a:prstGeom>
          <a:ln w="54720">
            <a:solidFill>
              <a:srgbClr val="666699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D250108C-8254-45E1-8F79-5068CD21EB1A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34279E5A-9295-4E19-BB94-E71887AA4B7A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504000" y="302400"/>
            <a:ext cx="9072000" cy="12600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r>
              <a:rPr b="0" lang="en-GB" sz="533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GB" sz="533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504000" y="1764000"/>
            <a:ext cx="9072000" cy="4989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87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353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GB" sz="3530" spc="-1" strike="noStrike">
              <a:solidFill>
                <a:srgbClr val="000000"/>
              </a:solidFill>
              <a:latin typeface="Arial"/>
            </a:endParaRPr>
          </a:p>
          <a:p>
            <a:pPr lvl="1" marL="742680" indent="-285480">
              <a:spcBef>
                <a:spcPts val="768"/>
              </a:spcBef>
              <a:buClr>
                <a:srgbClr val="000000"/>
              </a:buClr>
              <a:buFont typeface="Arial"/>
              <a:buChar char="–"/>
            </a:pPr>
            <a:r>
              <a:rPr b="0" lang="en-GB" sz="309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GB" sz="309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spcBef>
                <a:spcPts val="658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65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GB" sz="265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spcBef>
                <a:spcPts val="547"/>
              </a:spcBef>
              <a:buClr>
                <a:srgbClr val="000000"/>
              </a:buClr>
              <a:buFont typeface="Arial"/>
              <a:buChar char="–"/>
            </a:pPr>
            <a:r>
              <a:rPr b="0" lang="en-GB" sz="221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GB" sz="221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spcBef>
                <a:spcPts val="547"/>
              </a:spcBef>
              <a:buClr>
                <a:srgbClr val="000000"/>
              </a:buClr>
              <a:buFont typeface="Arial"/>
              <a:buChar char="»"/>
            </a:pPr>
            <a:r>
              <a:rPr b="0" lang="en-GB" sz="221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GB" sz="2210" spc="-1" strike="noStrike">
              <a:solidFill>
                <a:srgbClr val="000000"/>
              </a:solidFill>
              <a:latin typeface="Arial"/>
            </a:endParaRPr>
          </a:p>
          <a:p>
            <a:pPr lvl="5" marL="2057400" indent="-228600">
              <a:spcBef>
                <a:spcPts val="547"/>
              </a:spcBef>
              <a:buClr>
                <a:srgbClr val="000000"/>
              </a:buClr>
              <a:buFont typeface="Arial"/>
              <a:buChar char="»"/>
            </a:pPr>
            <a:r>
              <a:rPr b="0" lang="en-GB" sz="221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GB" sz="2210" spc="-1" strike="noStrike">
              <a:solidFill>
                <a:srgbClr val="000000"/>
              </a:solidFill>
              <a:latin typeface="Arial"/>
            </a:endParaRPr>
          </a:p>
          <a:p>
            <a:pPr lvl="6" marL="2057400" indent="-228600">
              <a:spcBef>
                <a:spcPts val="547"/>
              </a:spcBef>
              <a:buClr>
                <a:srgbClr val="000000"/>
              </a:buClr>
              <a:buFont typeface="Arial"/>
              <a:buChar char="»"/>
            </a:pPr>
            <a:r>
              <a:rPr b="0" lang="en-GB" sz="221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GB" sz="22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 type="dt"/>
          </p:nvPr>
        </p:nvSpPr>
        <p:spPr>
          <a:xfrm>
            <a:off x="127080" y="7157160"/>
            <a:ext cx="2352240" cy="524880"/>
          </a:xfrm>
          <a:prstGeom prst="rect">
            <a:avLst/>
          </a:prstGeom>
        </p:spPr>
        <p:txBody>
          <a:bodyPr lIns="90000" rIns="90000" tIns="46800" bIns="46800"/>
          <a:p>
            <a:pPr/>
            <a:r>
              <a:rPr b="0" lang="en-US" sz="1400" spc="-1" strike="noStrike">
                <a:latin typeface="Bitstream Vera Sans"/>
              </a:rPr>
              <a:t>14/02/2015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68" name="PlaceHolder 4"/>
          <p:cNvSpPr>
            <a:spLocks noGrp="1"/>
          </p:cNvSpPr>
          <p:nvPr>
            <p:ph type="ftr"/>
          </p:nvPr>
        </p:nvSpPr>
        <p:spPr>
          <a:xfrm>
            <a:off x="2390040" y="7157160"/>
            <a:ext cx="5071320" cy="524880"/>
          </a:xfrm>
          <a:prstGeom prst="rect">
            <a:avLst/>
          </a:prstGeom>
        </p:spPr>
        <p:txBody>
          <a:bodyPr lIns="90000" rIns="90000" tIns="46800" bIns="46800"/>
          <a:p>
            <a:pPr algn="ctr"/>
            <a:r>
              <a:rPr b="0" lang="en-US" sz="1400" spc="-1" strike="noStrike">
                <a:latin typeface="Bitstream Vera Sans"/>
              </a:rPr>
              <a:t>Δ. Σαμψωνίδης - Τα μεγάλα Πειράματα στο CERN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69" name="PlaceHolder 5"/>
          <p:cNvSpPr>
            <a:spLocks noGrp="1"/>
          </p:cNvSpPr>
          <p:nvPr>
            <p:ph type="sldNum"/>
          </p:nvPr>
        </p:nvSpPr>
        <p:spPr>
          <a:xfrm>
            <a:off x="7531200" y="7157160"/>
            <a:ext cx="2352240" cy="524880"/>
          </a:xfrm>
          <a:prstGeom prst="rect">
            <a:avLst/>
          </a:prstGeom>
        </p:spPr>
        <p:txBody>
          <a:bodyPr lIns="90000" rIns="90000" tIns="46800" bIns="46800"/>
          <a:p>
            <a:pPr algn="r"/>
            <a:fld id="{BAE611B3-5A30-45EA-93E8-830CF043A480}" type="slidenum">
              <a:rPr b="0" lang="el-GR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slideLayout" Target="../slideLayouts/slideLayout1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1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image" Target="../media/image15.png"/><Relationship Id="rId3" Type="http://schemas.openxmlformats.org/officeDocument/2006/relationships/slideLayout" Target="../slideLayouts/slideLayout1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image" Target="../media/image17.png"/><Relationship Id="rId3" Type="http://schemas.openxmlformats.org/officeDocument/2006/relationships/slideLayout" Target="../slideLayouts/slideLayout1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slideLayout" Target="../slideLayouts/slideLayout15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8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hyperlink" Target="http://www.physics.auth.gr/course/show/125" TargetMode="External"/><Relationship Id="rId2" Type="http://schemas.openxmlformats.org/officeDocument/2006/relationships/slideLayout" Target="../slideLayouts/slideLayout15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19.wmf"/><Relationship Id="rId2" Type="http://schemas.openxmlformats.org/officeDocument/2006/relationships/image" Target="../media/image20.wmf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30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hyperlink" Target="http://hyperphysics.phy-astr.gsu.edu/Hbase/rutsca.html#c2" TargetMode="External"/><Relationship Id="rId2" Type="http://schemas.openxmlformats.org/officeDocument/2006/relationships/hyperlink" Target="http://hyperphysics.phy-astr.gsu.edu/Hbase/nuclear/crosec.html#c5" TargetMode="External"/><Relationship Id="rId3" Type="http://schemas.openxmlformats.org/officeDocument/2006/relationships/hyperlink" Target="http://hyperphysics.phy-astr.gsu.edu/Hbase/grexp.html#c1" TargetMode="External"/><Relationship Id="rId4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TextShape 1"/>
          <p:cNvSpPr txBox="1"/>
          <p:nvPr/>
        </p:nvSpPr>
        <p:spPr>
          <a:xfrm>
            <a:off x="228600" y="596880"/>
            <a:ext cx="9601200" cy="4683240"/>
          </a:xfrm>
          <a:prstGeom prst="rect">
            <a:avLst/>
          </a:prstGeom>
          <a:solidFill>
            <a:srgbClr val="cfe7f5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1" lang="en-GB" sz="3600" spc="-1" strike="noStrike">
                <a:latin typeface="DejaVu Sans"/>
              </a:rPr>
              <a:t>Πυρηνική Φυσική και Φυσική Στοιχειωδών Σωματιδίων</a:t>
            </a:r>
            <a:br/>
            <a:r>
              <a:rPr b="1" lang="en-GB" sz="3600" spc="-1" strike="noStrike">
                <a:latin typeface="DejaVu Sans"/>
              </a:rPr>
              <a:t>(5ου εξαμήνου, χειμερινό)</a:t>
            </a:r>
            <a:br/>
            <a:br/>
            <a:r>
              <a:rPr b="0" lang="en-GB" sz="3600" spc="-1" strike="noStrike">
                <a:solidFill>
                  <a:srgbClr val="0000ff"/>
                </a:solidFill>
                <a:latin typeface="DejaVu Sans"/>
              </a:rPr>
              <a:t>Τμήμα T2: Κ. Κορδάς &amp; Δ. Σαμψωνίδης</a:t>
            </a:r>
            <a:br/>
            <a:br/>
            <a:r>
              <a:rPr b="1" lang="en-GB" sz="4000" spc="-1" strike="noStrike">
                <a:latin typeface="DejaVu Sans"/>
              </a:rPr>
              <a:t>Μάθημα 5</a:t>
            </a:r>
            <a:br/>
            <a:r>
              <a:rPr b="0" lang="en-GB" sz="2800" spc="-1" strike="noStrike">
                <a:solidFill>
                  <a:srgbClr val="ff0000"/>
                </a:solidFill>
                <a:latin typeface="DejaVu Sans"/>
              </a:rPr>
              <a:t>Αυθόρητη διάσπαση και χρόνος ζωής,</a:t>
            </a:r>
            <a:br/>
            <a:r>
              <a:rPr b="0" lang="en-GB" sz="2800" spc="-1" strike="noStrike">
                <a:solidFill>
                  <a:srgbClr val="ff0000"/>
                </a:solidFill>
                <a:latin typeface="DejaVu Sans"/>
              </a:rPr>
              <a:t>Σκεδάσεις και Ενεργός διατομή</a:t>
            </a:r>
            <a:endParaRPr b="0" lang="en-GB" sz="2800" spc="-1" strike="noStrike">
              <a:latin typeface="Arial"/>
            </a:endParaRPr>
          </a:p>
        </p:txBody>
      </p:sp>
      <p:sp>
        <p:nvSpPr>
          <p:cNvPr id="213" name="TextShape 2"/>
          <p:cNvSpPr txBox="1"/>
          <p:nvPr/>
        </p:nvSpPr>
        <p:spPr>
          <a:xfrm>
            <a:off x="685800" y="5860800"/>
            <a:ext cx="8458200" cy="1113840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txBody>
          <a:bodyPr lIns="90000" rIns="90000" tIns="46800" bIns="46800"/>
          <a:p>
            <a:pPr algn="ctr">
              <a:spcBef>
                <a:spcPts val="899"/>
              </a:spcBef>
            </a:pPr>
            <a:r>
              <a:rPr b="0" lang="el-GR" sz="3600" spc="-1" strike="noStrike">
                <a:solidFill>
                  <a:srgbClr val="333399"/>
                </a:solidFill>
                <a:latin typeface="DejaVu Sans"/>
              </a:rPr>
              <a:t>Κώστας Κορδάς</a:t>
            </a:r>
            <a:endParaRPr b="0" lang="en-GB" sz="3600" spc="-1" strike="noStrike">
              <a:latin typeface="Arial"/>
            </a:endParaRPr>
          </a:p>
          <a:p>
            <a:pPr algn="ctr">
              <a:spcBef>
                <a:spcPts val="697"/>
              </a:spcBef>
            </a:pPr>
            <a:r>
              <a:rPr b="0" lang="en-GB" sz="2800" spc="-1" strike="noStrike">
                <a:latin typeface="Arial"/>
              </a:rPr>
              <a:t>Αριστοτέλειο Πανεπιστήμιο Θεσσαλονίκης</a:t>
            </a:r>
            <a:endParaRPr b="0" lang="en-GB" sz="2800" spc="-1" strike="noStrike">
              <a:latin typeface="Arial"/>
            </a:endParaRPr>
          </a:p>
        </p:txBody>
      </p:sp>
      <p:sp>
        <p:nvSpPr>
          <p:cNvPr id="214" name="TextShape 3"/>
          <p:cNvSpPr txBox="1"/>
          <p:nvPr/>
        </p:nvSpPr>
        <p:spPr>
          <a:xfrm>
            <a:off x="603000" y="7036200"/>
            <a:ext cx="8751600" cy="389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/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                 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Πυρηνική &amp; Στοιχειώδη, Αριστοτέλειο Παν. Θ/νίκης</a:t>
            </a:r>
            <a:endParaRPr b="0" lang="en-GB" sz="2000" spc="-1" strike="noStrike">
              <a:latin typeface="Bitstream Vera Sans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CustomShape 1"/>
          <p:cNvSpPr/>
          <p:nvPr/>
        </p:nvSpPr>
        <p:spPr>
          <a:xfrm>
            <a:off x="516960" y="808200"/>
            <a:ext cx="5390640" cy="216360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52" name="CustomShape 2"/>
          <p:cNvSpPr/>
          <p:nvPr/>
        </p:nvSpPr>
        <p:spPr>
          <a:xfrm>
            <a:off x="6105600" y="6384600"/>
            <a:ext cx="3724200" cy="70200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pic>
        <p:nvPicPr>
          <p:cNvPr id="253" name="Picture 2" descr=""/>
          <p:cNvPicPr/>
          <p:nvPr/>
        </p:nvPicPr>
        <p:blipFill>
          <a:blip r:embed="rId1"/>
          <a:stretch/>
        </p:blipFill>
        <p:spPr>
          <a:xfrm>
            <a:off x="6629400" y="775800"/>
            <a:ext cx="3277800" cy="2732760"/>
          </a:xfrm>
          <a:prstGeom prst="rect">
            <a:avLst/>
          </a:prstGeom>
          <a:ln>
            <a:noFill/>
          </a:ln>
        </p:spPr>
      </p:pic>
      <p:sp>
        <p:nvSpPr>
          <p:cNvPr id="254" name="CustomShape 3"/>
          <p:cNvSpPr/>
          <p:nvPr/>
        </p:nvSpPr>
        <p:spPr>
          <a:xfrm>
            <a:off x="7617600" y="4332600"/>
            <a:ext cx="806400" cy="91440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55" name="TextShape 4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Αυθόρμητη διάσπαση – χρόνος ζωής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56" name="TextShape 5"/>
          <p:cNvSpPr txBox="1"/>
          <p:nvPr/>
        </p:nvSpPr>
        <p:spPr>
          <a:xfrm>
            <a:off x="228600" y="914400"/>
            <a:ext cx="9601200" cy="5951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N(t) = N</a:t>
            </a:r>
            <a:r>
              <a:rPr b="1" lang="en-GB" sz="2400" spc="-1" strike="noStrike" baseline="-101000">
                <a:solidFill>
                  <a:srgbClr val="0000ff"/>
                </a:solidFill>
                <a:latin typeface="Bitstream Vera Sans"/>
              </a:rPr>
              <a:t>0</a:t>
            </a: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 * e</a:t>
            </a:r>
            <a:r>
              <a:rPr b="1" lang="en-GB" sz="2400" spc="-1" strike="noStrike" baseline="101000">
                <a:solidFill>
                  <a:srgbClr val="0000ff"/>
                </a:solidFill>
                <a:latin typeface="Bitstream Vera Sans"/>
              </a:rPr>
              <a:t>- λ t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Εκθετική μείωση του αδιάσπαστου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(και άρα “ραδιενεργού”) πληθυσμού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με το πέρασμα του χρόνου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Μέσος χρόνος ζωής σωματιδίου = τ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= η μέση “ηλικία” του σωματιδίου όταν διασπάσται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000" spc="-1" strike="noStrike">
              <a:latin typeface="Bitstream Vera Sans"/>
            </a:endParaRPr>
          </a:p>
          <a:p>
            <a:pPr marL="432000" indent="-324000">
              <a:lnSpc>
                <a:spcPct val="6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Χρόνος ημίσειας ζωής: T</a:t>
            </a:r>
            <a:r>
              <a:rPr b="1" lang="en-GB" sz="2400" spc="-1" strike="noStrike" baseline="-101000">
                <a:solidFill>
                  <a:srgbClr val="0000ff"/>
                </a:solidFill>
                <a:latin typeface="Bitstream Vera Sans"/>
              </a:rPr>
              <a:t>1 / 2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lnSpc>
                <a:spcPct val="6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N(t=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T</a:t>
            </a:r>
            <a:r>
              <a:rPr b="0" lang="en-GB" sz="2200" spc="-1" strike="noStrike" baseline="-101000">
                <a:solidFill>
                  <a:srgbClr val="0000ff"/>
                </a:solidFill>
                <a:latin typeface="Bitstream Vera Sans"/>
              </a:rPr>
              <a:t>1 / 2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) = Ν</a:t>
            </a:r>
            <a:r>
              <a:rPr b="0" lang="en-GB" sz="2200" spc="-1" strike="noStrike" baseline="-101000">
                <a:solidFill>
                  <a:srgbClr val="000000"/>
                </a:solidFill>
                <a:latin typeface="Bitstream Vera Sans"/>
              </a:rPr>
              <a:t>0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/2 : Ν</a:t>
            </a:r>
            <a:r>
              <a:rPr b="0" lang="en-GB" sz="2200" spc="-1" strike="noStrike" baseline="-101000">
                <a:solidFill>
                  <a:srgbClr val="000000"/>
                </a:solidFill>
                <a:latin typeface="Bitstream Vera Sans"/>
              </a:rPr>
              <a:t>0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/2 = Ν</a:t>
            </a:r>
            <a:r>
              <a:rPr b="0" lang="en-GB" sz="2200" spc="-1" strike="noStrike" baseline="-101000">
                <a:solidFill>
                  <a:srgbClr val="000000"/>
                </a:solidFill>
                <a:latin typeface="Bitstream Vera Sans"/>
              </a:rPr>
              <a:t>0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 * e</a:t>
            </a:r>
            <a:r>
              <a:rPr b="0" lang="en-GB" sz="2200" spc="-1" strike="noStrike" baseline="101000">
                <a:solidFill>
                  <a:srgbClr val="000000"/>
                </a:solidFill>
                <a:latin typeface="Bitstream Vera Sans"/>
              </a:rPr>
              <a:t>-</a:t>
            </a:r>
            <a:r>
              <a:rPr b="0" lang="en-GB" sz="2200" spc="-1" strike="noStrike" baseline="33000">
                <a:solidFill>
                  <a:srgbClr val="000000"/>
                </a:solidFill>
                <a:latin typeface="Bitstream Vera Sans"/>
              </a:rPr>
              <a:t> λ t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 → t=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T</a:t>
            </a:r>
            <a:r>
              <a:rPr b="0" lang="en-GB" sz="2200" spc="-1" strike="noStrike" baseline="-101000">
                <a:solidFill>
                  <a:srgbClr val="0000ff"/>
                </a:solidFill>
                <a:latin typeface="Bitstream Vera Sans"/>
              </a:rPr>
              <a:t>1 / 2 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= τ * ln(2) = 0.693*τ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57" name="Formula 6"/>
              <p:cNvSpPr txBox="1"/>
              <p:nvPr/>
            </p:nvSpPr>
            <p:spPr>
              <a:xfrm>
                <a:off x="686880" y="3913200"/>
                <a:ext cx="7671960" cy="18378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τ</m:t>
                    </m:r>
                    <m:r>
                      <m:t xml:space="preserve">=</m:t>
                    </m:r>
                    <m:f>
                      <m:num>
                        <m:sSub>
                          <m:e>
                            <m:r>
                              <m:t xml:space="preserve">t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sSub>
                          <m:e>
                            <m:r>
                              <m:t xml:space="preserve">N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+</m:t>
                        </m:r>
                        <m:sSub>
                          <m:e>
                            <m:r>
                              <m:t xml:space="preserve">t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sSub>
                          <m:e>
                            <m:r>
                              <m:t xml:space="preserve">N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</m:num>
                      <m:den>
                        <m:sSub>
                          <m:e>
                            <m:r>
                              <m:t xml:space="preserve">N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+</m:t>
                        </m:r>
                        <m:sSub>
                          <m:e>
                            <m:r>
                              <m:t xml:space="preserve">N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+</m:t>
                        </m:r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</m:den>
                    </m:f>
                    <m:r>
                      <m:t xml:space="preserve">=</m:t>
                    </m:r>
                    <m:f>
                      <m:num>
                        <m:nary>
                          <m:naryPr>
                            <m:chr m:val="∫"/>
                          </m:naryPr>
                          <m:sub>
                            <m:r>
                              <m:t xml:space="preserve">0</m:t>
                            </m:r>
                          </m:sub>
                          <m:sup>
                            <m:r>
                              <m:t xml:space="preserve">∞</m:t>
                            </m:r>
                          </m: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tN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dt</m:t>
                            </m:r>
                          </m:e>
                        </m:nary>
                      </m:num>
                      <m:den>
                        <m:nary>
                          <m:naryPr>
                            <m:chr m:val="∫"/>
                          </m:naryPr>
                          <m:sub>
                            <m:r>
                              <m:t xml:space="preserve">0</m:t>
                            </m:r>
                          </m:sub>
                          <m:sup>
                            <m:r>
                              <m:t xml:space="preserve">∞</m:t>
                            </m:r>
                          </m:sup>
                          <m:e>
                            <m:r>
                              <m:t xml:space="preserve">N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dt</m:t>
                            </m:r>
                          </m:e>
                        </m:nary>
                      </m:den>
                    </m:f>
                    <m:r>
                      <m:t xml:space="preserve">=</m:t>
                    </m:r>
                    <m:f>
                      <m:num>
                        <m:sSub>
                          <m:e>
                            <m:r>
                              <m:t xml:space="preserve">N</m:t>
                            </m:r>
                          </m:e>
                          <m:sub>
                            <m:r>
                              <m:t xml:space="preserve">0</m:t>
                            </m:r>
                          </m:sub>
                        </m:sSub>
                        <m:nary>
                          <m:naryPr>
                            <m:chr m:val="∫"/>
                          </m:naryPr>
                          <m:sub>
                            <m:r>
                              <m:t xml:space="preserve">0</m:t>
                            </m:r>
                          </m:sub>
                          <m:sup>
                            <m:r>
                              <m:t xml:space="preserve">∞</m:t>
                            </m:r>
                          </m:sup>
                          <m:e>
                            <m:sSup>
                              <m:e>
                                <m:r>
                                  <m:rPr>
                                    <m:lit/>
                                    <m:nor/>
                                  </m:rPr>
                                  <m:t xml:space="preserve">te</m:t>
                                </m:r>
                              </m:e>
                              <m:sup>
                                <m:r>
                                  <m:t xml:space="preserve">−</m:t>
                                </m:r>
                                <m:r>
                                  <m:t xml:space="preserve">λt</m:t>
                                </m:r>
                              </m:sup>
                            </m:sSup>
                            <m:r>
                              <m:rPr>
                                <m:lit/>
                                <m:nor/>
                              </m:rPr>
                              <m:t xml:space="preserve">dt</m:t>
                            </m:r>
                          </m:e>
                        </m:nary>
                      </m:num>
                      <m:den>
                        <m:sSub>
                          <m:e>
                            <m:r>
                              <m:t xml:space="preserve">N</m:t>
                            </m:r>
                          </m:e>
                          <m:sub>
                            <m:r>
                              <m:t xml:space="preserve">0</m:t>
                            </m:r>
                          </m:sub>
                        </m:sSub>
                        <m:nary>
                          <m:naryPr>
                            <m:chr m:val="∫"/>
                          </m:naryPr>
                          <m:sub>
                            <m:r>
                              <m:t xml:space="preserve">0</m:t>
                            </m:r>
                          </m:sub>
                          <m:sup>
                            <m:r>
                              <m:t xml:space="preserve">∞</m:t>
                            </m:r>
                          </m:sup>
                          <m:e>
                            <m:sSup>
                              <m:e>
                                <m:r>
                                  <m:t xml:space="preserve">e</m:t>
                                </m:r>
                              </m:e>
                              <m:sup>
                                <m:r>
                                  <m:t xml:space="preserve">−</m:t>
                                </m:r>
                                <m:r>
                                  <m:t xml:space="preserve">λt</m:t>
                                </m:r>
                              </m:sup>
                            </m:sSup>
                            <m:r>
                              <m:rPr>
                                <m:lit/>
                                <m:nor/>
                              </m:rPr>
                              <m:t xml:space="preserve">dt</m:t>
                            </m:r>
                          </m:e>
                        </m:nary>
                      </m:den>
                    </m:f>
                    <m:r>
                      <m:t xml:space="preserve">=</m:t>
                    </m:r>
                    <m:f>
                      <m:num>
                        <m:sSup>
                          <m:e>
                            <m:r>
                              <m:t xml:space="preserve">λ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sSup>
                          <m:e>
                            <m:r>
                              <m:t xml:space="preserve">λ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sup>
                        </m:sSup>
                      </m:den>
                    </m:f>
                    <m:r>
                      <m:t xml:space="preserve">=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λ</m:t>
                        </m:r>
                      </m:den>
                    </m:f>
                    <m:r>
                      <m:t xml:space="preserve">→</m:t>
                    </m:r>
                    <m:r>
                      <m:t xml:space="preserve">λ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τ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258" name="Line 7"/>
          <p:cNvSpPr/>
          <p:nvPr/>
        </p:nvSpPr>
        <p:spPr>
          <a:xfrm>
            <a:off x="3825000" y="1107000"/>
            <a:ext cx="2286000" cy="0"/>
          </a:xfrm>
          <a:prstGeom prst="line">
            <a:avLst/>
          </a:prstGeom>
          <a:ln w="5472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19" dur="indefinite" restart="never" nodeType="tmRoot">
          <p:childTnLst>
            <p:seq>
              <p:cTn id="2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CustomShape 1"/>
          <p:cNvSpPr/>
          <p:nvPr/>
        </p:nvSpPr>
        <p:spPr>
          <a:xfrm>
            <a:off x="516960" y="808200"/>
            <a:ext cx="2912040" cy="56340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60" name="CustomShape 2"/>
          <p:cNvSpPr/>
          <p:nvPr/>
        </p:nvSpPr>
        <p:spPr>
          <a:xfrm>
            <a:off x="4114800" y="3285000"/>
            <a:ext cx="685800" cy="6858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61" name="CustomShape 3"/>
          <p:cNvSpPr/>
          <p:nvPr/>
        </p:nvSpPr>
        <p:spPr>
          <a:xfrm>
            <a:off x="4764600" y="3007800"/>
            <a:ext cx="685800" cy="1143000"/>
          </a:xfrm>
          <a:prstGeom prst="ellipse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62" name="CustomShape 4"/>
          <p:cNvSpPr/>
          <p:nvPr/>
        </p:nvSpPr>
        <p:spPr>
          <a:xfrm>
            <a:off x="525960" y="5340600"/>
            <a:ext cx="8389440" cy="150300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pic>
        <p:nvPicPr>
          <p:cNvPr id="263" name="Picture 2" descr=""/>
          <p:cNvPicPr/>
          <p:nvPr/>
        </p:nvPicPr>
        <p:blipFill>
          <a:blip r:embed="rId1"/>
          <a:stretch/>
        </p:blipFill>
        <p:spPr>
          <a:xfrm>
            <a:off x="5715000" y="559800"/>
            <a:ext cx="4048200" cy="3375000"/>
          </a:xfrm>
          <a:prstGeom prst="rect">
            <a:avLst/>
          </a:prstGeom>
          <a:ln>
            <a:noFill/>
          </a:ln>
        </p:spPr>
      </p:pic>
      <p:sp>
        <p:nvSpPr>
          <p:cNvPr id="264" name="TextShape 5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Αυθόρμητη διάσπαση – χρόνος ζωής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65" name="TextShape 6"/>
          <p:cNvSpPr txBox="1"/>
          <p:nvPr/>
        </p:nvSpPr>
        <p:spPr>
          <a:xfrm>
            <a:off x="228600" y="914400"/>
            <a:ext cx="9601200" cy="6373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N(t) = N</a:t>
            </a:r>
            <a:r>
              <a:rPr b="1" lang="en-GB" sz="2400" spc="-1" strike="noStrike" baseline="-101000">
                <a:solidFill>
                  <a:srgbClr val="0000ff"/>
                </a:solidFill>
                <a:latin typeface="Bitstream Vera Sans"/>
              </a:rPr>
              <a:t>0</a:t>
            </a: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 * e</a:t>
            </a:r>
            <a:r>
              <a:rPr b="1" lang="en-GB" sz="2400" spc="-1" strike="noStrike" baseline="101000">
                <a:solidFill>
                  <a:srgbClr val="0000ff"/>
                </a:solidFill>
                <a:latin typeface="Bitstream Vera Sans"/>
              </a:rPr>
              <a:t>- λ t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latin typeface="Bitstream Vera Sans"/>
              </a:rPr>
              <a:t>Έτσι, ξαναφτάνουμε εδώ: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Ενεργότητα, Α =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  </a:t>
            </a: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διασπάσεις/μονάδα χρόνου: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Η ενεργότητα μειώνεται εκθετικά με το χρόνο,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με τον ίδιο τρόπο όπως και ο πληθυσμός των εναπομείναντων αδιάσπαστων (ραδιενεργών) πυρήνων.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0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66" name="Formula 7"/>
              <p:cNvSpPr txBox="1"/>
              <p:nvPr/>
            </p:nvSpPr>
            <p:spPr>
              <a:xfrm>
                <a:off x="666720" y="3106800"/>
                <a:ext cx="4864680" cy="1042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A</m:t>
                    </m:r>
                    <m:r>
                      <m:t xml:space="preserve">(</m:t>
                    </m:r>
                    <m:r>
                      <m:t xml:space="preserve">t</m:t>
                    </m:r>
                    <m:r>
                      <m:t xml:space="preserve">)</m:t>
                    </m:r>
                    <m:r>
                      <m:t xml:space="preserve">=</m:t>
                    </m:r>
                    <m:d>
                      <m:dPr>
                        <m:begChr m:val="|"/>
                        <m:endChr m:val="|"/>
                      </m:dPr>
                      <m:e>
                        <m:f>
                          <m:num>
                            <m:r>
                              <m:rPr>
                                <m:lit/>
                                <m:nor/>
                              </m:rPr>
                              <m:t xml:space="preserve">dN</m:t>
                            </m:r>
                          </m:num>
                          <m:den>
                            <m:r>
                              <m:rPr>
                                <m:lit/>
                                <m:nor/>
                              </m:rPr>
                              <m:t xml:space="preserve">d t</m:t>
                            </m:r>
                          </m:den>
                        </m:f>
                      </m:e>
                    </m:d>
                    <m:r>
                      <m:t xml:space="preserve">=</m:t>
                    </m:r>
                    <m:r>
                      <m:t xml:space="preserve">λN</m:t>
                    </m:r>
                    <m:r>
                      <m:t xml:space="preserve">(</m:t>
                    </m:r>
                    <m:r>
                      <m:t xml:space="preserve">t</m:t>
                    </m:r>
                    <m:r>
                      <m:t xml:space="preserve">)</m:t>
                    </m:r>
                    <m:r>
                      <m:t xml:space="preserve">=</m:t>
                    </m:r>
                    <m:sSub>
                      <m:e>
                        <m:r>
                          <m:t xml:space="preserve">λN</m:t>
                        </m:r>
                      </m:e>
                      <m:sub>
                        <m:r>
                          <m:t xml:space="preserve">0</m:t>
                        </m:r>
                      </m:sub>
                    </m:sSub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−</m:t>
                        </m:r>
                        <m:r>
                          <m:t xml:space="preserve">λt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p:sp>
        <p:nvSpPr>
          <p:cNvPr id="267" name="Line 8"/>
          <p:cNvSpPr/>
          <p:nvPr/>
        </p:nvSpPr>
        <p:spPr>
          <a:xfrm flipV="1">
            <a:off x="5257800" y="3657600"/>
            <a:ext cx="1249200" cy="1787400"/>
          </a:xfrm>
          <a:prstGeom prst="line">
            <a:avLst/>
          </a:prstGeom>
          <a:ln w="5472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68" name="TextShape 9"/>
          <p:cNvSpPr txBox="1"/>
          <p:nvPr/>
        </p:nvSpPr>
        <p:spPr>
          <a:xfrm>
            <a:off x="912600" y="4487400"/>
            <a:ext cx="3202200" cy="54180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lIns="90000" rIns="90000" tIns="45000" bIns="45000"/>
          <a:p>
            <a:r>
              <a:rPr b="0" lang="en-GB" sz="2400" spc="-1" strike="noStrike">
                <a:latin typeface="Bitstream Vera Sans"/>
              </a:rPr>
              <a:t>Αρχική ενεργότητα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269" name="Line 10"/>
          <p:cNvSpPr/>
          <p:nvPr/>
        </p:nvSpPr>
        <p:spPr>
          <a:xfrm flipV="1">
            <a:off x="5230440" y="4114800"/>
            <a:ext cx="27360" cy="1330560"/>
          </a:xfrm>
          <a:prstGeom prst="line">
            <a:avLst/>
          </a:prstGeom>
          <a:ln w="5472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70" name="Line 11"/>
          <p:cNvSpPr/>
          <p:nvPr/>
        </p:nvSpPr>
        <p:spPr>
          <a:xfrm flipV="1">
            <a:off x="3886200" y="4006800"/>
            <a:ext cx="433080" cy="565200"/>
          </a:xfrm>
          <a:prstGeom prst="line">
            <a:avLst/>
          </a:prstGeom>
          <a:ln w="5472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21" dur="indefinite" restart="never" nodeType="tmRoot">
          <p:childTnLst>
            <p:seq>
              <p:cTn id="2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Άσκηση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72" name="TextShape 2"/>
          <p:cNvSpPr txBox="1"/>
          <p:nvPr/>
        </p:nvSpPr>
        <p:spPr>
          <a:xfrm>
            <a:off x="120960" y="997560"/>
            <a:ext cx="9865440" cy="157968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Άσκηση:</a:t>
            </a:r>
            <a:endParaRPr b="0" lang="en-GB" sz="2200" spc="-1" strike="noStrike">
              <a:latin typeface="Bitstream Vera Sans"/>
            </a:endParaRPr>
          </a:p>
          <a:p>
            <a:pPr>
              <a:lnSpc>
                <a:spcPct val="100000"/>
              </a:lnSpc>
              <a:spcAft>
                <a:spcPts val="598"/>
              </a:spcAft>
            </a:pPr>
            <a:r>
              <a:rPr b="1" i="1" lang="el-GR" sz="2400" spc="-1" strike="noStrike">
                <a:solidFill>
                  <a:srgbClr val="0000ff"/>
                </a:solidFill>
                <a:latin typeface="Calibri"/>
              </a:rPr>
              <a:t>Ποια η ενεργότητα 1</a:t>
            </a:r>
            <a:r>
              <a:rPr b="1" i="1" lang="en-US" sz="2400" spc="-1" strike="noStrike">
                <a:solidFill>
                  <a:srgbClr val="0000ff"/>
                </a:solidFill>
                <a:latin typeface="Calibri"/>
              </a:rPr>
              <a:t>g   </a:t>
            </a:r>
            <a:r>
              <a:rPr b="1" i="1" lang="en-US" sz="2400" spc="-1" strike="noStrike" baseline="30000">
                <a:solidFill>
                  <a:srgbClr val="0000ff"/>
                </a:solidFill>
                <a:latin typeface="Calibri"/>
              </a:rPr>
              <a:t>226</a:t>
            </a:r>
            <a:r>
              <a:rPr b="1" i="1" lang="en-US" sz="2400" spc="-1" strike="noStrike">
                <a:solidFill>
                  <a:srgbClr val="0000ff"/>
                </a:solidFill>
                <a:latin typeface="Calibri"/>
              </a:rPr>
              <a:t>Ra ?</a:t>
            </a:r>
            <a:endParaRPr b="0" lang="en-GB" sz="2400" spc="-1" strike="noStrike">
              <a:latin typeface="Bitstream Vera Sans"/>
            </a:endParaRPr>
          </a:p>
          <a:p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Δίνονται: </a:t>
            </a:r>
            <a:endParaRPr b="0" lang="en-GB" sz="2200" spc="-1" strike="noStrike">
              <a:latin typeface="Bitstream Vera Sans"/>
            </a:endParaRPr>
          </a:p>
          <a:p>
            <a:r>
              <a:rPr b="1" i="1" lang="en-US" sz="2200" spc="-1" strike="noStrike">
                <a:solidFill>
                  <a:srgbClr val="0000ff"/>
                </a:solidFill>
                <a:latin typeface="Calibri"/>
              </a:rPr>
              <a:t>T</a:t>
            </a:r>
            <a:r>
              <a:rPr b="1" i="1" lang="en-US" sz="2200" spc="-1" strike="noStrike" baseline="-25000">
                <a:solidFill>
                  <a:srgbClr val="0000ff"/>
                </a:solidFill>
                <a:latin typeface="Calibri"/>
              </a:rPr>
              <a:t>1/2</a:t>
            </a:r>
            <a:r>
              <a:rPr b="1" i="1" lang="en-US" sz="2200" spc="-1" strike="noStrike">
                <a:solidFill>
                  <a:srgbClr val="0000ff"/>
                </a:solidFill>
                <a:latin typeface="Calibri"/>
              </a:rPr>
              <a:t>=1670y</a:t>
            </a:r>
            <a:r>
              <a:rPr b="1" i="1" lang="el-GR" sz="2200" spc="-1" strike="noStrike">
                <a:solidFill>
                  <a:srgbClr val="0000ff"/>
                </a:solidFill>
                <a:latin typeface="Calibri"/>
              </a:rPr>
              <a:t> </a:t>
            </a:r>
            <a:r>
              <a:rPr b="1" i="1" lang="en-US" sz="2200" spc="-1" strike="noStrike">
                <a:solidFill>
                  <a:srgbClr val="0000ff"/>
                </a:solidFill>
                <a:latin typeface="Calibri"/>
              </a:rPr>
              <a:t>≈</a:t>
            </a:r>
            <a:r>
              <a:rPr b="1" i="1" lang="el-GR" sz="2200" spc="-1" strike="noStrike">
                <a:solidFill>
                  <a:srgbClr val="0000ff"/>
                </a:solidFill>
                <a:latin typeface="Calibri"/>
              </a:rPr>
              <a:t> </a:t>
            </a:r>
            <a:r>
              <a:rPr b="1" i="1" lang="en-US" sz="2200" spc="-1" strike="noStrike">
                <a:solidFill>
                  <a:srgbClr val="0000ff"/>
                </a:solidFill>
                <a:latin typeface="Calibri"/>
              </a:rPr>
              <a:t>1.6x10</a:t>
            </a:r>
            <a:r>
              <a:rPr b="1" i="1" lang="en-US" sz="2200" spc="-1" strike="noStrike" baseline="30000">
                <a:solidFill>
                  <a:srgbClr val="0000ff"/>
                </a:solidFill>
                <a:latin typeface="Calibri"/>
              </a:rPr>
              <a:t>3 </a:t>
            </a:r>
            <a:r>
              <a:rPr b="1" i="1" lang="en-US" sz="2200" spc="-1" strike="noStrike">
                <a:solidFill>
                  <a:srgbClr val="0000ff"/>
                </a:solidFill>
                <a:latin typeface="Calibri"/>
              </a:rPr>
              <a:t>x 3.1x10</a:t>
            </a:r>
            <a:r>
              <a:rPr b="1" i="1" lang="en-US" sz="2200" spc="-1" strike="noStrike" baseline="30000">
                <a:solidFill>
                  <a:srgbClr val="0000ff"/>
                </a:solidFill>
                <a:latin typeface="Calibri"/>
              </a:rPr>
              <a:t>7</a:t>
            </a:r>
            <a:r>
              <a:rPr b="1" i="1" lang="en-US" sz="2200" spc="-1" strike="noStrike">
                <a:solidFill>
                  <a:srgbClr val="0000ff"/>
                </a:solidFill>
                <a:latin typeface="Calibri"/>
              </a:rPr>
              <a:t> s ≈ 5x10</a:t>
            </a:r>
            <a:r>
              <a:rPr b="1" i="1" lang="en-US" sz="2200" spc="-1" strike="noStrike" baseline="30000">
                <a:solidFill>
                  <a:srgbClr val="0000ff"/>
                </a:solidFill>
                <a:latin typeface="Calibri"/>
              </a:rPr>
              <a:t>1 0 </a:t>
            </a:r>
            <a:r>
              <a:rPr b="1" i="1" lang="en-US" sz="2200" spc="-1" strike="noStrike">
                <a:solidFill>
                  <a:srgbClr val="0000ff"/>
                </a:solidFill>
                <a:latin typeface="Calibri"/>
              </a:rPr>
              <a:t>s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273" name="TextShape 3"/>
          <p:cNvSpPr txBox="1"/>
          <p:nvPr/>
        </p:nvSpPr>
        <p:spPr>
          <a:xfrm>
            <a:off x="145800" y="2763000"/>
            <a:ext cx="8780400" cy="25203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i="1" lang="en-US" sz="2400" spc="-1" strike="noStrike">
                <a:solidFill>
                  <a:srgbClr val="ff0000"/>
                </a:solidFill>
                <a:latin typeface="Calibri"/>
              </a:rPr>
              <a:t>Λύση</a:t>
            </a:r>
            <a:r>
              <a:rPr b="1" i="1" lang="en-US" sz="2400" spc="-1" strike="noStrike">
                <a:solidFill>
                  <a:srgbClr val="000000"/>
                </a:solidFill>
                <a:latin typeface="Calibri"/>
              </a:rPr>
              <a:t>:</a:t>
            </a:r>
            <a:endParaRPr b="0" lang="en-GB" sz="2400" spc="-1" strike="noStrike">
              <a:latin typeface="Bitstream Vera Sans"/>
            </a:endParaRP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b="0" lang="el-GR" sz="2200" spc="-1" strike="noStrike">
                <a:solidFill>
                  <a:srgbClr val="000000"/>
                </a:solidFill>
                <a:latin typeface="Calibri"/>
              </a:rPr>
              <a:t>λ= 0.693/(5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x10</a:t>
            </a:r>
            <a:r>
              <a:rPr b="0" lang="en-US" sz="2200" spc="-1" strike="noStrike" baseline="30000">
                <a:solidFill>
                  <a:srgbClr val="000000"/>
                </a:solidFill>
                <a:latin typeface="Calibri"/>
              </a:rPr>
              <a:t>1 0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 s) ≈</a:t>
            </a:r>
            <a:r>
              <a:rPr b="0" lang="el-GR" sz="2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1.4x10</a:t>
            </a:r>
            <a:r>
              <a:rPr b="0" lang="en-US" sz="2200" spc="-1" strike="noStrike" baseline="30000">
                <a:solidFill>
                  <a:srgbClr val="000000"/>
                </a:solidFill>
                <a:latin typeface="Calibri"/>
              </a:rPr>
              <a:t>-1 1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 /s</a:t>
            </a:r>
            <a:endParaRPr b="0" lang="en-GB" sz="2200" spc="-1" strike="noStrike">
              <a:latin typeface="Bitstream Vera Sans"/>
            </a:endParaRP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1g </a:t>
            </a:r>
            <a:r>
              <a:rPr b="0" lang="el-GR" sz="2200" spc="-1" strike="noStrike">
                <a:solidFill>
                  <a:srgbClr val="000000"/>
                </a:solidFill>
                <a:latin typeface="Calibri"/>
              </a:rPr>
              <a:t>περιέχει Ν</a:t>
            </a:r>
            <a:r>
              <a:rPr b="0" lang="el-GR" sz="2200" spc="-1" strike="noStrike" baseline="-25000">
                <a:solidFill>
                  <a:srgbClr val="000000"/>
                </a:solidFill>
                <a:latin typeface="Calibri"/>
              </a:rPr>
              <a:t>ο</a:t>
            </a:r>
            <a:r>
              <a:rPr b="0" lang="en-US" sz="2200" spc="-1" strike="noStrike">
                <a:solidFill>
                  <a:srgbClr val="000000"/>
                </a:solidFill>
                <a:latin typeface="Bitstream Vera Sans"/>
              </a:rPr>
              <a:t>≈</a:t>
            </a:r>
            <a:r>
              <a:rPr b="0" lang="el-GR" sz="2200" spc="-1" strike="noStrike">
                <a:solidFill>
                  <a:srgbClr val="000000"/>
                </a:solidFill>
                <a:latin typeface="Bitstream Vera Sans"/>
              </a:rPr>
              <a:t>6</a:t>
            </a:r>
            <a:r>
              <a:rPr b="0" lang="en-US" sz="2200" spc="-1" strike="noStrike">
                <a:solidFill>
                  <a:srgbClr val="000000"/>
                </a:solidFill>
                <a:latin typeface="Bitstream Vera Sans"/>
              </a:rPr>
              <a:t>x10</a:t>
            </a:r>
            <a:r>
              <a:rPr b="0" lang="en-US" sz="2200" spc="-1" strike="noStrike" baseline="30000">
                <a:solidFill>
                  <a:srgbClr val="000000"/>
                </a:solidFill>
                <a:latin typeface="Bitstream Vera Sans"/>
              </a:rPr>
              <a:t>2 3 </a:t>
            </a:r>
            <a:r>
              <a:rPr b="0" lang="en-US" sz="2200" spc="-1" strike="noStrike">
                <a:solidFill>
                  <a:srgbClr val="000000"/>
                </a:solidFill>
                <a:latin typeface="Bitstream Vera Sans"/>
              </a:rPr>
              <a:t>/ 226 ≈ 2.7x10</a:t>
            </a:r>
            <a:r>
              <a:rPr b="0" lang="en-US" sz="2200" spc="-1" strike="noStrike" baseline="30000">
                <a:solidFill>
                  <a:srgbClr val="000000"/>
                </a:solidFill>
                <a:latin typeface="Bitstream Vera Sans"/>
              </a:rPr>
              <a:t>21 </a:t>
            </a:r>
            <a:r>
              <a:rPr b="0" lang="el-GR" sz="2200" spc="-1" strike="noStrike">
                <a:solidFill>
                  <a:srgbClr val="000000"/>
                </a:solidFill>
                <a:latin typeface="Bitstream Vera Sans"/>
              </a:rPr>
              <a:t>πυρήνες</a:t>
            </a:r>
            <a:endParaRPr b="0" lang="en-GB" sz="2200" spc="-1" strike="noStrike">
              <a:latin typeface="Bitstream Vera Sans"/>
            </a:endParaRP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b="0" lang="el-GR" sz="2200" spc="-1" strike="noStrike">
                <a:solidFill>
                  <a:srgbClr val="000000"/>
                </a:solidFill>
                <a:latin typeface="Calibri"/>
              </a:rPr>
              <a:t>Η ενεργότητα στην αρχή δημιουργίας του δείγματος είναι</a:t>
            </a:r>
            <a:endParaRPr b="0" lang="en-GB" sz="2200" spc="-1" strike="noStrike">
              <a:latin typeface="Bitstream Vera Sans"/>
            </a:endParaRP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t=0 </a:t>
            </a:r>
            <a:r>
              <a:rPr b="0" lang="el-GR" sz="2200" spc="-1" strike="noStrike">
                <a:solidFill>
                  <a:srgbClr val="000000"/>
                </a:solidFill>
                <a:latin typeface="Calibri"/>
              </a:rPr>
              <a:t>Α(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t=0)=</a:t>
            </a:r>
            <a:r>
              <a:rPr b="0" lang="el-GR" sz="2200" spc="-1" strike="noStrike">
                <a:solidFill>
                  <a:srgbClr val="000000"/>
                </a:solidFill>
                <a:latin typeface="Calibri"/>
              </a:rPr>
              <a:t>λΝ</a:t>
            </a:r>
            <a:r>
              <a:rPr b="0" lang="el-GR" sz="2200" spc="-1" strike="noStrike" baseline="-25000">
                <a:solidFill>
                  <a:srgbClr val="000000"/>
                </a:solidFill>
                <a:latin typeface="Calibri"/>
              </a:rPr>
              <a:t>0</a:t>
            </a:r>
            <a:r>
              <a:rPr b="0" lang="en-US" sz="2200" spc="-1" strike="noStrike">
                <a:solidFill>
                  <a:srgbClr val="000000"/>
                </a:solidFill>
                <a:latin typeface="Bitstream Vera Sans"/>
              </a:rPr>
              <a:t>≈</a:t>
            </a:r>
            <a:r>
              <a:rPr b="0" lang="el-GR" sz="2200" spc="-1" strike="noStrike">
                <a:solidFill>
                  <a:srgbClr val="000000"/>
                </a:solidFill>
                <a:latin typeface="Bitstream Vera Sans"/>
              </a:rPr>
              <a:t> 1.4</a:t>
            </a:r>
            <a:r>
              <a:rPr b="0" lang="en-US" sz="2200" spc="-1" strike="noStrike">
                <a:solidFill>
                  <a:srgbClr val="000000"/>
                </a:solidFill>
                <a:latin typeface="Bitstream Vera Sans"/>
              </a:rPr>
              <a:t>x10</a:t>
            </a:r>
            <a:r>
              <a:rPr b="0" lang="en-US" sz="2200" spc="-1" strike="noStrike" baseline="30000">
                <a:solidFill>
                  <a:srgbClr val="000000"/>
                </a:solidFill>
                <a:latin typeface="Bitstream Vera Sans"/>
              </a:rPr>
              <a:t>-11</a:t>
            </a:r>
            <a:r>
              <a:rPr b="0" lang="en-US" sz="2200" spc="-1" strike="noStrike">
                <a:solidFill>
                  <a:srgbClr val="000000"/>
                </a:solidFill>
                <a:latin typeface="Bitstream Vera Sans"/>
              </a:rPr>
              <a:t>x2.7x10</a:t>
            </a:r>
            <a:r>
              <a:rPr b="0" lang="en-US" sz="2200" spc="-1" strike="noStrike" baseline="30000">
                <a:solidFill>
                  <a:srgbClr val="000000"/>
                </a:solidFill>
                <a:latin typeface="Bitstream Vera Sans"/>
              </a:rPr>
              <a:t>21</a:t>
            </a:r>
            <a:r>
              <a:rPr b="0" lang="en-US" sz="2200" spc="-1" strike="noStrike">
                <a:solidFill>
                  <a:srgbClr val="000000"/>
                </a:solidFill>
                <a:latin typeface="Bitstream Vera Sans"/>
              </a:rPr>
              <a:t> /s ≈ </a:t>
            </a:r>
            <a:r>
              <a:rPr b="1" lang="en-US" sz="2200" spc="-1" strike="noStrike">
                <a:solidFill>
                  <a:srgbClr val="000000"/>
                </a:solidFill>
                <a:latin typeface="Bitstream Vera Sans"/>
              </a:rPr>
              <a:t>3.7x10</a:t>
            </a:r>
            <a:r>
              <a:rPr b="1" lang="en-US" sz="2200" spc="-1" strike="noStrike" baseline="30000">
                <a:solidFill>
                  <a:srgbClr val="000000"/>
                </a:solidFill>
                <a:latin typeface="Bitstream Vera Sans"/>
              </a:rPr>
              <a:t>1 0</a:t>
            </a:r>
            <a:r>
              <a:rPr b="1" lang="en-US" sz="2200" spc="-1" strike="noStrike">
                <a:solidFill>
                  <a:srgbClr val="000000"/>
                </a:solidFill>
                <a:latin typeface="Bitstream Vera Sans"/>
              </a:rPr>
              <a:t> </a:t>
            </a:r>
            <a:r>
              <a:rPr b="1" lang="el-GR" sz="2200" spc="-1" strike="noStrike">
                <a:solidFill>
                  <a:srgbClr val="000000"/>
                </a:solidFill>
                <a:latin typeface="Bitstream Vera Sans"/>
              </a:rPr>
              <a:t>διασπ./</a:t>
            </a:r>
            <a:r>
              <a:rPr b="1" lang="en-US" sz="2200" spc="-1" strike="noStrike">
                <a:solidFill>
                  <a:srgbClr val="000000"/>
                </a:solidFill>
                <a:latin typeface="Bitstream Vera Sans"/>
              </a:rPr>
              <a:t>s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274" name="CustomShape 4"/>
          <p:cNvSpPr/>
          <p:nvPr/>
        </p:nvSpPr>
        <p:spPr>
          <a:xfrm>
            <a:off x="257040" y="5646960"/>
            <a:ext cx="9115560" cy="1103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648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r>
              <a:rPr b="1" lang="el-GR" sz="2200" spc="-1" strike="noStrike">
                <a:solidFill>
                  <a:srgbClr val="ff0000"/>
                </a:solidFill>
                <a:latin typeface="Bitstream Vera Sans"/>
              </a:rPr>
              <a:t>Μονάδες ενεργότητας: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US" sz="2210" spc="-1" strike="noStrike">
                <a:solidFill>
                  <a:srgbClr val="0000ff"/>
                </a:solidFill>
                <a:latin typeface="Bitstream Vera Sans"/>
              </a:rPr>
              <a:t>Curie</a:t>
            </a:r>
            <a:r>
              <a:rPr b="0" lang="en-US" sz="2210" spc="-1" strike="noStrike">
                <a:latin typeface="Bitstream Vera Sans"/>
              </a:rPr>
              <a:t> </a:t>
            </a:r>
            <a:r>
              <a:rPr b="0" lang="el-GR" sz="2210" spc="-1" strike="noStrike">
                <a:latin typeface="Bitstream Vera Sans"/>
              </a:rPr>
              <a:t>	</a:t>
            </a:r>
            <a:r>
              <a:rPr b="0" lang="el-GR" sz="2210" spc="-1" strike="noStrike">
                <a:latin typeface="Bitstream Vera Sans"/>
              </a:rPr>
              <a:t>	</a:t>
            </a:r>
            <a:r>
              <a:rPr b="0" lang="en-US" sz="2210" spc="-1" strike="noStrike">
                <a:latin typeface="Bitstream Vera Sans"/>
              </a:rPr>
              <a:t>1Ci = 3.7 10</a:t>
            </a:r>
            <a:r>
              <a:rPr b="0" lang="en-US" sz="2208" spc="-1" strike="noStrike" baseline="30000">
                <a:latin typeface="Bitstream Vera Sans"/>
              </a:rPr>
              <a:t>1 0</a:t>
            </a:r>
            <a:r>
              <a:rPr b="0" lang="en-US" sz="2210" spc="-1" strike="noStrike">
                <a:latin typeface="Bitstream Vera Sans"/>
              </a:rPr>
              <a:t> </a:t>
            </a:r>
            <a:r>
              <a:rPr b="0" lang="el-GR" sz="2210" spc="-1" strike="noStrike">
                <a:latin typeface="Bitstream Vera Sans"/>
              </a:rPr>
              <a:t>διασπ./</a:t>
            </a:r>
            <a:r>
              <a:rPr b="0" lang="en-US" sz="2210" spc="-1" strike="noStrike">
                <a:latin typeface="Bitstream Vera Sans"/>
              </a:rPr>
              <a:t>s </a:t>
            </a:r>
            <a:endParaRPr b="0" lang="en-GB" sz="2210" spc="-1" strike="noStrike">
              <a:latin typeface="Bitstream Vera Sans"/>
            </a:endParaRPr>
          </a:p>
          <a:p>
            <a:r>
              <a:rPr b="0" lang="en-US" sz="2210" spc="-1" strike="noStrike">
                <a:solidFill>
                  <a:srgbClr val="0000ff"/>
                </a:solidFill>
                <a:latin typeface="Bitstream Vera Sans"/>
              </a:rPr>
              <a:t>Becquerel</a:t>
            </a:r>
            <a:r>
              <a:rPr b="0" lang="en-US" sz="2210" spc="-1" strike="noStrike">
                <a:latin typeface="Bitstream Vera Sans"/>
              </a:rPr>
              <a:t>  </a:t>
            </a:r>
            <a:r>
              <a:rPr b="0" lang="el-GR" sz="2210" spc="-1" strike="noStrike">
                <a:latin typeface="Bitstream Vera Sans"/>
              </a:rPr>
              <a:t>	</a:t>
            </a:r>
            <a:r>
              <a:rPr b="0" lang="en-US" sz="2210" spc="-1" strike="noStrike">
                <a:latin typeface="Bitstream Vera Sans"/>
              </a:rPr>
              <a:t>1Bq  = 1 </a:t>
            </a:r>
            <a:r>
              <a:rPr b="0" lang="el-GR" sz="2210" spc="-1" strike="noStrike">
                <a:latin typeface="Bitstream Vera Sans"/>
              </a:rPr>
              <a:t>διασπ./</a:t>
            </a:r>
            <a:r>
              <a:rPr b="0" lang="en-US" sz="2210" spc="-1" strike="noStrike">
                <a:latin typeface="Bitstream Vera Sans"/>
              </a:rPr>
              <a:t>s </a:t>
            </a:r>
            <a:endParaRPr b="0" lang="en-GB" sz="2210" spc="-1" strike="noStrike">
              <a:latin typeface="Bitstream Vera Sans"/>
            </a:endParaRPr>
          </a:p>
        </p:txBody>
      </p:sp>
    </p:spTree>
  </p:cSld>
  <p:timing>
    <p:tnLst>
      <p:par>
        <p:cTn id="23" dur="indefinite" restart="never" nodeType="tmRoot">
          <p:childTnLst>
            <p:seq>
              <p:cTn id="2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TextShape 1"/>
          <p:cNvSpPr txBox="1"/>
          <p:nvPr/>
        </p:nvSpPr>
        <p:spPr>
          <a:xfrm>
            <a:off x="180000" y="226080"/>
            <a:ext cx="9829800" cy="54684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Σημείωση: Ραδιοχρονολόγηση με </a:t>
            </a:r>
            <a:r>
              <a:rPr b="0" lang="en-GB" sz="3600" spc="-1" strike="noStrike" baseline="101000">
                <a:latin typeface="Bitstream Vera Sans"/>
              </a:rPr>
              <a:t>14</a:t>
            </a:r>
            <a:r>
              <a:rPr b="0" lang="en-GB" sz="3600" spc="-1" strike="noStrike">
                <a:latin typeface="Bitstream Vera Sans"/>
              </a:rPr>
              <a:t>C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76" name="CustomShape 2"/>
          <p:cNvSpPr/>
          <p:nvPr/>
        </p:nvSpPr>
        <p:spPr>
          <a:xfrm>
            <a:off x="108000" y="831600"/>
            <a:ext cx="6172200" cy="63568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</a:pPr>
            <a:r>
              <a:rPr b="0" lang="el-GR" sz="1800" spc="-1" strike="noStrike">
                <a:latin typeface="Calibri"/>
              </a:rPr>
              <a:t>Το ισότοπο </a:t>
            </a:r>
            <a:r>
              <a:rPr b="0" lang="el-GR" sz="1800" spc="-1" strike="noStrike" baseline="30000">
                <a:latin typeface="Calibri"/>
              </a:rPr>
              <a:t>14</a:t>
            </a:r>
            <a:r>
              <a:rPr b="0" lang="en-US" sz="1800" spc="-1" strike="noStrike">
                <a:latin typeface="Calibri"/>
              </a:rPr>
              <a:t>C</a:t>
            </a:r>
            <a:r>
              <a:rPr b="0" lang="el-GR" sz="1800" spc="-1" strike="noStrike">
                <a:latin typeface="Calibri"/>
              </a:rPr>
              <a:t> παράγεται απο την αλληλεπίδραση της κοσμικής με το άζωτο </a:t>
            </a:r>
            <a:r>
              <a:rPr b="0" lang="el-GR" sz="1800" spc="-1" strike="noStrike" baseline="30000">
                <a:latin typeface="Calibri"/>
              </a:rPr>
              <a:t>14</a:t>
            </a:r>
            <a:r>
              <a:rPr b="0" lang="el-GR" sz="1800" spc="-1" strike="noStrike">
                <a:latin typeface="Calibri"/>
              </a:rPr>
              <a:t>Ν της ατμόσφαιρας</a:t>
            </a: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r>
              <a:rPr b="0" lang="el-GR" sz="1800" spc="-1" strike="noStrike">
                <a:latin typeface="Calibri"/>
              </a:rPr>
              <a:t>β</a:t>
            </a:r>
            <a:r>
              <a:rPr b="0" lang="el-GR" sz="1800" spc="-1" strike="noStrike" baseline="30000">
                <a:latin typeface="Calibri"/>
              </a:rPr>
              <a:t>-</a:t>
            </a:r>
            <a:r>
              <a:rPr b="0" lang="el-GR" sz="1800" spc="-1" strike="noStrike">
                <a:latin typeface="Calibri"/>
              </a:rPr>
              <a:t> ραδιενεργό</a:t>
            </a: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latin typeface="Calibri"/>
              </a:rPr>
              <a:t>T</a:t>
            </a:r>
            <a:r>
              <a:rPr b="0" lang="en-US" sz="1800" spc="-1" strike="noStrike" baseline="-25000">
                <a:latin typeface="Calibri"/>
              </a:rPr>
              <a:t>1/2</a:t>
            </a:r>
            <a:r>
              <a:rPr b="0" lang="en-US" sz="1800" spc="-1" strike="noStrike">
                <a:latin typeface="Calibri"/>
              </a:rPr>
              <a:t> = </a:t>
            </a:r>
            <a:r>
              <a:rPr b="0" lang="el-GR" sz="1800" spc="-1" strike="noStrike">
                <a:latin typeface="Calibri"/>
              </a:rPr>
              <a:t>5730 χρόνια.</a:t>
            </a: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r>
              <a:rPr b="1" lang="el-GR" sz="1800" spc="-1" strike="noStrike">
                <a:solidFill>
                  <a:srgbClr val="0000ff"/>
                </a:solidFill>
                <a:latin typeface="Calibri"/>
              </a:rPr>
              <a:t>Ζωντανοί οργανισμοί καταναλώνουν </a:t>
            </a:r>
            <a:r>
              <a:rPr b="1" lang="en-US" sz="1800" spc="-1" strike="noStrike">
                <a:solidFill>
                  <a:srgbClr val="0000ff"/>
                </a:solidFill>
                <a:latin typeface="Calibri"/>
              </a:rPr>
              <a:t>CO</a:t>
            </a:r>
            <a:r>
              <a:rPr b="1" lang="en-US" sz="1800" spc="-1" strike="noStrike" baseline="-25000">
                <a:solidFill>
                  <a:srgbClr val="0000ff"/>
                </a:solidFill>
                <a:latin typeface="Calibri"/>
              </a:rPr>
              <a:t>2</a:t>
            </a:r>
            <a:r>
              <a:rPr b="1" lang="en-US" sz="1800" spc="-1" strike="noStrike">
                <a:solidFill>
                  <a:srgbClr val="0000ff"/>
                </a:solidFill>
                <a:latin typeface="Calibri"/>
              </a:rPr>
              <a:t> </a:t>
            </a:r>
            <a:r>
              <a:rPr b="1" lang="el-GR" sz="1800" spc="-1" strike="noStrike">
                <a:solidFill>
                  <a:srgbClr val="0000ff"/>
                </a:solidFill>
                <a:latin typeface="Calibri"/>
              </a:rPr>
              <a:t>το οποίο περιέχει τα ισότοπα του </a:t>
            </a:r>
            <a:r>
              <a:rPr b="1" lang="en-US" sz="1800" spc="-1" strike="noStrike" baseline="30000">
                <a:solidFill>
                  <a:srgbClr val="0000ff"/>
                </a:solidFill>
                <a:latin typeface="Calibri"/>
              </a:rPr>
              <a:t>1 2 </a:t>
            </a:r>
            <a:r>
              <a:rPr b="1" lang="en-US" sz="1800" spc="-1" strike="noStrike">
                <a:solidFill>
                  <a:srgbClr val="0000ff"/>
                </a:solidFill>
                <a:latin typeface="Calibri"/>
              </a:rPr>
              <a:t>C </a:t>
            </a:r>
            <a:r>
              <a:rPr b="1" lang="el-GR" sz="1800" spc="-1" strike="noStrike">
                <a:solidFill>
                  <a:srgbClr val="0000ff"/>
                </a:solidFill>
                <a:latin typeface="Calibri"/>
              </a:rPr>
              <a:t>και </a:t>
            </a: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 baseline="30000">
                <a:solidFill>
                  <a:srgbClr val="0000ff"/>
                </a:solidFill>
                <a:latin typeface="Calibri"/>
              </a:rPr>
              <a:t>1 4 </a:t>
            </a:r>
            <a:r>
              <a:rPr b="1" lang="en-US" sz="1800" spc="-1" strike="noStrike">
                <a:solidFill>
                  <a:srgbClr val="0000ff"/>
                </a:solidFill>
                <a:latin typeface="Calibri"/>
              </a:rPr>
              <a:t>C.</a:t>
            </a: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r>
              <a:rPr b="1" lang="el-GR" sz="1800" spc="-1" strike="noStrike">
                <a:solidFill>
                  <a:srgbClr val="0000ff"/>
                </a:solidFill>
                <a:latin typeface="Calibri"/>
              </a:rPr>
              <a:t>Μετά το τέλος της ζωής του οργανισμού παύει η πρόσληψη </a:t>
            </a:r>
            <a:r>
              <a:rPr b="1" lang="en-US" sz="1800" spc="-1" strike="noStrike" baseline="30000">
                <a:solidFill>
                  <a:srgbClr val="0000ff"/>
                </a:solidFill>
                <a:latin typeface="Calibri"/>
              </a:rPr>
              <a:t>1 4 </a:t>
            </a:r>
            <a:r>
              <a:rPr b="1" lang="en-US" sz="1800" spc="-1" strike="noStrike">
                <a:solidFill>
                  <a:srgbClr val="0000ff"/>
                </a:solidFill>
                <a:latin typeface="Calibri"/>
              </a:rPr>
              <a:t>C</a:t>
            </a:r>
            <a:r>
              <a:rPr b="1" lang="el-GR" sz="1800" spc="-1" strike="noStrike">
                <a:solidFill>
                  <a:srgbClr val="0000ff"/>
                </a:solidFill>
                <a:latin typeface="Calibri"/>
              </a:rPr>
              <a:t> και συνεχίζεται μόνο η διάσπασή του. </a:t>
            </a: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r>
              <a:rPr b="0" lang="el-GR" sz="1800" spc="-1" strike="noStrike">
                <a:solidFill>
                  <a:srgbClr val="ff0000"/>
                </a:solidFill>
                <a:latin typeface="Calibri"/>
              </a:rPr>
              <a:t>Χρονολόγηση με τη σύγκριση της ενεργότητας του </a:t>
            </a:r>
            <a:r>
              <a:rPr b="0" lang="en-US" sz="1800" spc="-1" strike="noStrike" baseline="30000">
                <a:solidFill>
                  <a:srgbClr val="ff0000"/>
                </a:solidFill>
                <a:latin typeface="Calibri"/>
              </a:rPr>
              <a:t>14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</a:rPr>
              <a:t>C</a:t>
            </a:r>
            <a:r>
              <a:rPr b="0" lang="el-GR" sz="1800" spc="-1" strike="noStrike">
                <a:solidFill>
                  <a:srgbClr val="ff0000"/>
                </a:solidFill>
                <a:latin typeface="Calibri"/>
              </a:rPr>
              <a:t> στο δείγμα τώρα,  σε σχέση με την ενεργότητα του </a:t>
            </a:r>
            <a:r>
              <a:rPr b="0" lang="en-US" sz="1800" spc="-1" strike="noStrike" baseline="30000">
                <a:solidFill>
                  <a:srgbClr val="ff0000"/>
                </a:solidFill>
                <a:latin typeface="Calibri"/>
              </a:rPr>
              <a:t>14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</a:rPr>
              <a:t>C </a:t>
            </a:r>
            <a:r>
              <a:rPr b="0" lang="el-GR" sz="1800" spc="-1" strike="noStrike">
                <a:solidFill>
                  <a:srgbClr val="ff0000"/>
                </a:solidFill>
                <a:latin typeface="Calibri"/>
              </a:rPr>
              <a:t>σε ζωντανό οργανισμό.</a:t>
            </a: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ff"/>
                </a:solidFill>
                <a:latin typeface="Calibri"/>
              </a:rPr>
              <a:t>--&gt; O λόγος των πυρήνων </a:t>
            </a:r>
            <a:r>
              <a:rPr b="0" lang="en-US" sz="2000" spc="-1" strike="noStrike" baseline="30000">
                <a:solidFill>
                  <a:srgbClr val="0000ff"/>
                </a:solidFill>
                <a:latin typeface="Calibri"/>
              </a:rPr>
              <a:t>1</a:t>
            </a:r>
            <a:r>
              <a:rPr b="0" lang="el-GR" sz="2000" spc="-1" strike="noStrike" baseline="30000">
                <a:solidFill>
                  <a:srgbClr val="0000ff"/>
                </a:solidFill>
                <a:latin typeface="Calibri"/>
              </a:rPr>
              <a:t>4</a:t>
            </a:r>
            <a:r>
              <a:rPr b="0" lang="en-US" sz="2000" spc="-1" strike="noStrike">
                <a:solidFill>
                  <a:srgbClr val="0000ff"/>
                </a:solidFill>
                <a:latin typeface="Calibri"/>
              </a:rPr>
              <a:t>C</a:t>
            </a:r>
            <a:r>
              <a:rPr b="0" lang="el-GR" sz="2000" spc="-1" strike="noStrike">
                <a:solidFill>
                  <a:srgbClr val="0000ff"/>
                </a:solidFill>
                <a:latin typeface="Calibri"/>
              </a:rPr>
              <a:t>/</a:t>
            </a:r>
            <a:r>
              <a:rPr b="0" lang="en-US" sz="2000" spc="-1" strike="noStrike" baseline="30000">
                <a:solidFill>
                  <a:srgbClr val="0000ff"/>
                </a:solidFill>
                <a:latin typeface="Calibri"/>
              </a:rPr>
              <a:t>12</a:t>
            </a:r>
            <a:r>
              <a:rPr b="0" lang="en-US" sz="2000" spc="-1" strike="noStrike">
                <a:solidFill>
                  <a:srgbClr val="0000ff"/>
                </a:solidFill>
                <a:latin typeface="Calibri"/>
              </a:rPr>
              <a:t>C</a:t>
            </a:r>
            <a:r>
              <a:rPr b="0" lang="el-GR" sz="2000" spc="-1" strike="noStrike">
                <a:solidFill>
                  <a:srgbClr val="0000ff"/>
                </a:solidFill>
                <a:latin typeface="Calibri"/>
              </a:rPr>
              <a:t> σε ένα ζωντανό δένδρο είναι 1.3</a:t>
            </a:r>
            <a:r>
              <a:rPr b="0" lang="en-US" sz="2000" spc="-1" strike="noStrike">
                <a:solidFill>
                  <a:srgbClr val="0000ff"/>
                </a:solidFill>
                <a:latin typeface="Calibri"/>
              </a:rPr>
              <a:t>x10</a:t>
            </a:r>
            <a:r>
              <a:rPr b="0" lang="en-US" sz="2000" spc="-1" strike="noStrike" baseline="30000">
                <a:solidFill>
                  <a:srgbClr val="0000ff"/>
                </a:solidFill>
                <a:latin typeface="Calibri"/>
              </a:rPr>
              <a:t>-12</a:t>
            </a:r>
            <a:r>
              <a:rPr b="0" lang="en-US" sz="2000" spc="-1" strike="noStrike">
                <a:solidFill>
                  <a:srgbClr val="0000ff"/>
                </a:solidFill>
                <a:latin typeface="Calibri"/>
              </a:rPr>
              <a:t> . Mετά το θάνατο του δέντρου, η αναλογία μικραίνει αφού το </a:t>
            </a:r>
            <a:r>
              <a:rPr b="0" lang="en-US" sz="2000" spc="-1" strike="noStrike" baseline="101000">
                <a:solidFill>
                  <a:srgbClr val="0000ff"/>
                </a:solidFill>
                <a:latin typeface="Calibri"/>
              </a:rPr>
              <a:t>1</a:t>
            </a:r>
            <a:r>
              <a:rPr b="0" lang="el-GR" sz="2000" spc="-1" strike="noStrike" baseline="101000">
                <a:solidFill>
                  <a:srgbClr val="0000ff"/>
                </a:solidFill>
                <a:latin typeface="Calibri"/>
              </a:rPr>
              <a:t>4</a:t>
            </a:r>
            <a:r>
              <a:rPr b="0" lang="en-US" sz="2000" spc="-1" strike="noStrike">
                <a:solidFill>
                  <a:srgbClr val="0000ff"/>
                </a:solidFill>
                <a:latin typeface="Calibri"/>
              </a:rPr>
              <a:t>C διασπάται χωρίς να αναπληρώνεται.</a:t>
            </a:r>
            <a:endParaRPr b="0" lang="en-GB" sz="2000" spc="-1" strike="noStrike">
              <a:latin typeface="Bitstream Vera Sans"/>
            </a:endParaRPr>
          </a:p>
        </p:txBody>
      </p:sp>
      <p:pic>
        <p:nvPicPr>
          <p:cNvPr id="277" name="Picture 6" descr=""/>
          <p:cNvPicPr/>
          <p:nvPr/>
        </p:nvPicPr>
        <p:blipFill>
          <a:blip r:embed="rId1"/>
          <a:stretch/>
        </p:blipFill>
        <p:spPr>
          <a:xfrm>
            <a:off x="8063280" y="1746360"/>
            <a:ext cx="1525680" cy="2271960"/>
          </a:xfrm>
          <a:prstGeom prst="rect">
            <a:avLst/>
          </a:prstGeom>
          <a:ln>
            <a:noFill/>
          </a:ln>
        </p:spPr>
      </p:pic>
      <p:pic>
        <p:nvPicPr>
          <p:cNvPr id="278" name="Picture 11" descr=""/>
          <p:cNvPicPr/>
          <p:nvPr/>
        </p:nvPicPr>
        <p:blipFill>
          <a:blip r:embed="rId2"/>
          <a:srcRect l="0" t="31158" r="0" b="0"/>
          <a:stretch/>
        </p:blipFill>
        <p:spPr>
          <a:xfrm>
            <a:off x="5715360" y="5666040"/>
            <a:ext cx="4076640" cy="1257120"/>
          </a:xfrm>
          <a:prstGeom prst="rect">
            <a:avLst/>
          </a:prstGeom>
          <a:ln>
            <a:noFill/>
          </a:ln>
        </p:spPr>
      </p:pic>
      <p:pic>
        <p:nvPicPr>
          <p:cNvPr id="279" name="Picture 5" descr=""/>
          <p:cNvPicPr/>
          <p:nvPr/>
        </p:nvPicPr>
        <p:blipFill>
          <a:blip r:embed="rId3"/>
          <a:stretch/>
        </p:blipFill>
        <p:spPr>
          <a:xfrm>
            <a:off x="6716880" y="3407040"/>
            <a:ext cx="2135160" cy="2467080"/>
          </a:xfrm>
          <a:prstGeom prst="rect">
            <a:avLst/>
          </a:prstGeom>
          <a:ln>
            <a:noFill/>
          </a:ln>
        </p:spPr>
      </p:pic>
      <p:pic>
        <p:nvPicPr>
          <p:cNvPr id="280" name="Picture 2" descr=""/>
          <p:cNvPicPr/>
          <p:nvPr/>
        </p:nvPicPr>
        <p:blipFill>
          <a:blip r:embed="rId4"/>
          <a:srcRect l="9295" t="0" r="20915" b="72241"/>
          <a:stretch/>
        </p:blipFill>
        <p:spPr>
          <a:xfrm>
            <a:off x="2881080" y="1449000"/>
            <a:ext cx="2319120" cy="476280"/>
          </a:xfrm>
          <a:prstGeom prst="rect">
            <a:avLst/>
          </a:prstGeom>
          <a:ln>
            <a:noFill/>
          </a:ln>
        </p:spPr>
      </p:pic>
      <p:pic>
        <p:nvPicPr>
          <p:cNvPr id="281" name="Picture 2" descr=""/>
          <p:cNvPicPr/>
          <p:nvPr/>
        </p:nvPicPr>
        <p:blipFill>
          <a:blip r:embed="rId5"/>
          <a:srcRect l="6972" t="72241" r="18591" b="0"/>
          <a:stretch/>
        </p:blipFill>
        <p:spPr>
          <a:xfrm>
            <a:off x="2955600" y="1909440"/>
            <a:ext cx="2347920" cy="4507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25" dur="indefinite" restart="never" nodeType="tmRoot">
          <p:childTnLst>
            <p:seq>
              <p:cTn id="2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TextShape 1"/>
          <p:cNvSpPr txBox="1"/>
          <p:nvPr/>
        </p:nvSpPr>
        <p:spPr>
          <a:xfrm>
            <a:off x="504000" y="2426400"/>
            <a:ext cx="8868600" cy="1636200"/>
          </a:xfrm>
          <a:prstGeom prst="rect">
            <a:avLst/>
          </a:prstGeom>
          <a:noFill/>
          <a:ln w="36720">
            <a:solidFill>
              <a:srgbClr val="0000ff"/>
            </a:solidFill>
            <a:round/>
          </a:ln>
        </p:spPr>
        <p:txBody>
          <a:bodyPr lIns="18000" rIns="18000" tIns="18000" bIns="18000"/>
          <a:p>
            <a:pPr marL="432000" indent="-324000" algn="ctr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4000" spc="-1" strike="noStrike">
                <a:latin typeface="Bitstream Vera Sans"/>
              </a:rPr>
              <a:t>2. Σκεδάσεις σωματιδίων και ενεργός διατομή</a:t>
            </a:r>
            <a:endParaRPr b="0" lang="en-GB" sz="4000" spc="-1" strike="noStrike">
              <a:latin typeface="Bitstream Vera Sans"/>
            </a:endParaRPr>
          </a:p>
        </p:txBody>
      </p:sp>
    </p:spTree>
  </p:cSld>
  <p:timing>
    <p:tnLst>
      <p:par>
        <p:cTn id="27" dur="indefinite" restart="never" nodeType="tmRoot">
          <p:childTnLst>
            <p:seq>
              <p:cTn id="2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TextShape 1"/>
          <p:cNvSpPr txBox="1"/>
          <p:nvPr/>
        </p:nvSpPr>
        <p:spPr>
          <a:xfrm>
            <a:off x="108000" y="112320"/>
            <a:ext cx="9829800" cy="142272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latin typeface="Bitstream Vera Sans"/>
              </a:rPr>
              <a:t>2. </a:t>
            </a:r>
            <a:br/>
            <a:r>
              <a:rPr b="0" lang="en-GB" sz="3200" spc="-1" strike="noStrike">
                <a:latin typeface="Bitstream Vera Sans"/>
              </a:rPr>
              <a:t>Τι μπορεί να πάθουν δυό σωματίδια που περνά το ένα από τη γειτονιά του άλλου;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284" name="TextShape 2"/>
          <p:cNvSpPr txBox="1"/>
          <p:nvPr/>
        </p:nvSpPr>
        <p:spPr>
          <a:xfrm>
            <a:off x="36000" y="1096200"/>
            <a:ext cx="9972000" cy="5176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Ή δεν θα “αισθανθεί” κανείς την παρουσία του άλλου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Ή θα αλληλεπιδράσουν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Η </a:t>
            </a:r>
            <a:r>
              <a:rPr b="1" lang="en-GB" sz="2200" spc="-1" strike="noStrike">
                <a:latin typeface="Bitstream Vera Sans"/>
              </a:rPr>
              <a:t>“ενεργός διατομή” της αλληλεπίδρασης</a:t>
            </a:r>
            <a:r>
              <a:rPr b="0" lang="en-GB" sz="2200" spc="-1" strike="noStrike">
                <a:latin typeface="Bitstream Vera Sans"/>
              </a:rPr>
              <a:t> είναι ένα μέγεθος (σε μονάδες επιφάνειας) που είναι ανάλογο της πιθανότητας αλληλεπίδρασης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Βιβλίο Cottingham &amp; Greenwood (C&amp;G): Παράρτημα Α.1-Α.3</a:t>
            </a:r>
            <a:endParaRPr b="0" lang="en-GB" sz="2200" spc="-1" strike="noStrike">
              <a:latin typeface="Bitstream Vera Sans"/>
            </a:endParaRPr>
          </a:p>
          <a:p>
            <a:endParaRPr b="0" lang="en-GB" sz="2200" spc="-1" strike="noStrike">
              <a:latin typeface="Bitstream Vera Sans"/>
            </a:endParaRPr>
          </a:p>
        </p:txBody>
      </p:sp>
    </p:spTree>
  </p:cSld>
  <p:timing>
    <p:tnLst>
      <p:par>
        <p:cTn id="29" dur="indefinite" restart="never" nodeType="tmRoot">
          <p:childTnLst>
            <p:seq>
              <p:cTn id="3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CustomShape 1"/>
          <p:cNvSpPr/>
          <p:nvPr/>
        </p:nvSpPr>
        <p:spPr>
          <a:xfrm>
            <a:off x="0" y="2815200"/>
            <a:ext cx="10080000" cy="18288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86" name="TextShape 2"/>
          <p:cNvSpPr txBox="1"/>
          <p:nvPr/>
        </p:nvSpPr>
        <p:spPr>
          <a:xfrm>
            <a:off x="228600" y="202320"/>
            <a:ext cx="960120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latin typeface="Bitstream Vera Sans"/>
              </a:rPr>
              <a:t>Αλληλεπιδράσεις και ενεργός διατομή: “1+1”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287" name="TextShape 3"/>
          <p:cNvSpPr txBox="1"/>
          <p:nvPr/>
        </p:nvSpPr>
        <p:spPr>
          <a:xfrm>
            <a:off x="493560" y="911520"/>
            <a:ext cx="90716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Όταν έχουμε σκέδαση δύο σωματιδίων, μιλάμε για την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ενεργό διατομή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της αλληλεπίδρασης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Έστω </a:t>
            </a:r>
            <a:r>
              <a:rPr b="0" lang="en-GB" sz="2200" spc="-1" strike="noStrike" u="sng">
                <a:uFillTx/>
                <a:latin typeface="Bitstream Vera Sans"/>
              </a:rPr>
              <a:t>ένα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σωματίδιο 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“βλήμα”</a:t>
            </a:r>
            <a:r>
              <a:rPr b="0" lang="en-GB" sz="2200" spc="-1" strike="noStrike">
                <a:latin typeface="Bitstream Vera Sans"/>
              </a:rPr>
              <a:t> που προσεγγίζει από κάποια απόσταση </a:t>
            </a:r>
            <a:r>
              <a:rPr b="0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έναν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ακίνητο στόχο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 Χ</a:t>
            </a:r>
            <a:r>
              <a:rPr b="1" lang="en-GB" sz="2200" spc="-1" strike="noStrike">
                <a:latin typeface="Bitstream Vera Sans"/>
              </a:rPr>
              <a:t>, </a:t>
            </a:r>
            <a:r>
              <a:rPr b="0" lang="en-GB" sz="2200" spc="-1" strike="noStrike">
                <a:latin typeface="Bitstream Vera Sans"/>
              </a:rPr>
              <a:t>και προσπίπτει τυχαία οπουδήποτε σε μια </a:t>
            </a:r>
            <a:r>
              <a:rPr b="1" lang="en-GB" sz="2200" spc="-1" strike="noStrike">
                <a:latin typeface="Bitstream Vera Sans"/>
              </a:rPr>
              <a:t>επιφάνεια</a:t>
            </a:r>
            <a:r>
              <a:rPr b="0" lang="en-GB" sz="2200" spc="-1" strike="noStrike">
                <a:latin typeface="Bitstream Vera Sans"/>
              </a:rPr>
              <a:t> </a:t>
            </a:r>
            <a:r>
              <a:rPr b="1" lang="en-GB" sz="2200" spc="-1" strike="noStrike">
                <a:latin typeface="Bitstream Vera Sans"/>
              </a:rPr>
              <a:t>Α</a:t>
            </a:r>
            <a:r>
              <a:rPr b="0" lang="en-GB" sz="2200" spc="-1" strike="noStrike">
                <a:latin typeface="Bitstream Vera Sans"/>
              </a:rPr>
              <a:t> που περιέχει το στόχο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</p:txBody>
      </p:sp>
      <p:sp>
        <p:nvSpPr>
          <p:cNvPr id="288" name="TextShape 4"/>
          <p:cNvSpPr txBox="1"/>
          <p:nvPr/>
        </p:nvSpPr>
        <p:spPr>
          <a:xfrm>
            <a:off x="1800" y="4633200"/>
            <a:ext cx="3886200" cy="742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Πιθανότητα αλληλεπίδρασης =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289" name="TextShape 5"/>
          <p:cNvSpPr txBox="1"/>
          <p:nvPr/>
        </p:nvSpPr>
        <p:spPr>
          <a:xfrm>
            <a:off x="457200" y="6100200"/>
            <a:ext cx="9144000" cy="90864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lIns="90000" rIns="90000" tIns="45000" bIns="45000"/>
          <a:p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σ</a:t>
            </a:r>
            <a:r>
              <a:rPr b="0" lang="en-GB" sz="2400" spc="-1" strike="noStrike" baseline="-101000">
                <a:solidFill>
                  <a:srgbClr val="ff0000"/>
                </a:solidFill>
                <a:latin typeface="Bitstream Vera Sans"/>
              </a:rPr>
              <a:t>t o t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 = Ενεργός διατομή της αλληλεπίδρασης                                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μονάδες επιφανείας, σε barn (“b”).  1b = (10 fm)</a:t>
            </a:r>
            <a:r>
              <a:rPr b="0" lang="en-GB" sz="24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290" name="Freeform 6"/>
          <p:cNvSpPr/>
          <p:nvPr/>
        </p:nvSpPr>
        <p:spPr>
          <a:xfrm>
            <a:off x="4761000" y="4915440"/>
            <a:ext cx="617760" cy="1149120"/>
          </a:xfrm>
          <a:custGeom>
            <a:avLst/>
            <a:gdLst/>
            <a:ahLst/>
            <a:rect l="0" t="0" r="r" b="b"/>
            <a:pathLst>
              <a:path w="1716" h="3192">
                <a:moveTo>
                  <a:pt x="1715" y="3191"/>
                </a:moveTo>
                <a:cubicBezTo>
                  <a:pt x="1659" y="2261"/>
                  <a:pt x="1464" y="1362"/>
                  <a:pt x="1172" y="873"/>
                </a:cubicBezTo>
                <a:cubicBezTo>
                  <a:pt x="910" y="435"/>
                  <a:pt x="613" y="0"/>
                  <a:pt x="286" y="101"/>
                </a:cubicBezTo>
                <a:lnTo>
                  <a:pt x="0" y="101"/>
                </a:lnTo>
              </a:path>
            </a:pathLst>
          </a:custGeom>
          <a:ln w="36720">
            <a:solidFill>
              <a:srgbClr val="ff0000"/>
            </a:solidFill>
            <a:round/>
            <a:tailEnd len="med" type="triangle" w="med"/>
          </a:ln>
        </p:spPr>
      </p:sp>
      <p:sp>
        <p:nvSpPr>
          <p:cNvPr id="291" name="CustomShape 7"/>
          <p:cNvSpPr/>
          <p:nvPr/>
        </p:nvSpPr>
        <p:spPr>
          <a:xfrm>
            <a:off x="4840560" y="2997360"/>
            <a:ext cx="1590840" cy="1515240"/>
          </a:xfrm>
          <a:prstGeom prst="ellipse">
            <a:avLst/>
          </a:prstGeom>
          <a:solidFill>
            <a:srgbClr val="ffffcc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92" name="TextShape 8"/>
          <p:cNvSpPr txBox="1"/>
          <p:nvPr/>
        </p:nvSpPr>
        <p:spPr>
          <a:xfrm>
            <a:off x="147600" y="3012480"/>
            <a:ext cx="3738600" cy="1160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Βλήμα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εισερχόμενο</a:t>
            </a:r>
            <a:r>
              <a:rPr b="0" lang="en-GB" sz="2400" spc="-1" strike="noStrike">
                <a:latin typeface="Bitstream Vera Sans"/>
              </a:rPr>
              <a:t> τυχαία 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μέσα στην επιφάνεια Α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293" name="TextShape 9"/>
          <p:cNvSpPr txBox="1"/>
          <p:nvPr/>
        </p:nvSpPr>
        <p:spPr>
          <a:xfrm>
            <a:off x="5408280" y="3588480"/>
            <a:ext cx="419760" cy="447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X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294" name="TextShape 10"/>
          <p:cNvSpPr txBox="1"/>
          <p:nvPr/>
        </p:nvSpPr>
        <p:spPr>
          <a:xfrm>
            <a:off x="5797440" y="3134520"/>
            <a:ext cx="839520" cy="505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800" spc="-1" strike="noStrike">
                <a:latin typeface="Bitstream Vera Sans"/>
              </a:rPr>
              <a:t>Α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95" name="Line 11"/>
          <p:cNvSpPr/>
          <p:nvPr/>
        </p:nvSpPr>
        <p:spPr>
          <a:xfrm>
            <a:off x="3963600" y="4003200"/>
            <a:ext cx="685800" cy="0"/>
          </a:xfrm>
          <a:prstGeom prst="line">
            <a:avLst/>
          </a:prstGeom>
          <a:ln w="10980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96" name="Line 12"/>
          <p:cNvSpPr/>
          <p:nvPr/>
        </p:nvSpPr>
        <p:spPr>
          <a:xfrm flipV="1">
            <a:off x="6544440" y="3621240"/>
            <a:ext cx="675360" cy="119160"/>
          </a:xfrm>
          <a:prstGeom prst="line">
            <a:avLst/>
          </a:prstGeom>
          <a:ln w="7308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97" name="TextShape 13"/>
          <p:cNvSpPr txBox="1"/>
          <p:nvPr/>
        </p:nvSpPr>
        <p:spPr>
          <a:xfrm>
            <a:off x="5513400" y="4622400"/>
            <a:ext cx="4304880" cy="14313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σ=σταθερά</a:t>
            </a:r>
            <a:r>
              <a:rPr b="0" lang="en-GB" sz="1800" spc="-1" strike="noStrike">
                <a:latin typeface="Bitstream Vera Sans"/>
              </a:rPr>
              <a:t>.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Οπότε λογικά, αν στέλνω βλήματα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τυχαία σε </a:t>
            </a:r>
            <a:r>
              <a:rPr b="1" lang="en-GB" sz="1800" spc="-1" strike="noStrike">
                <a:latin typeface="Bitstream Vera Sans"/>
              </a:rPr>
              <a:t>μεγάλη επιφάνεια A</a:t>
            </a:r>
            <a:r>
              <a:rPr b="0" lang="en-GB" sz="1800" spc="-1" strike="noStrike">
                <a:latin typeface="Bitstream Vera Sans"/>
              </a:rPr>
              <a:t>,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το </a:t>
            </a:r>
            <a:r>
              <a:rPr b="1" lang="en-GB" sz="1800" spc="-1" strike="noStrike">
                <a:latin typeface="Bitstream Vera Sans"/>
              </a:rPr>
              <a:t>ποσοστό των σκεδαζόμενων </a:t>
            </a:r>
            <a:endParaRPr b="0" lang="en-GB" sz="1800" spc="-1" strike="noStrike">
              <a:latin typeface="Bitstream Vera Sans"/>
            </a:endParaRPr>
          </a:p>
          <a:p>
            <a:r>
              <a:rPr b="1" lang="en-GB" sz="1800" spc="-1" strike="noStrike">
                <a:latin typeface="Bitstream Vera Sans"/>
              </a:rPr>
              <a:t>βλημάτων θα είναι μικρό</a:t>
            </a:r>
            <a:r>
              <a:rPr b="0" lang="en-GB" sz="1800" spc="-1" strike="noStrike">
                <a:latin typeface="Bitstream Vera Sans"/>
              </a:rPr>
              <a:t>.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98" name="Formula 14"/>
              <p:cNvSpPr txBox="1"/>
              <p:nvPr/>
            </p:nvSpPr>
            <p:spPr>
              <a:xfrm>
                <a:off x="2727720" y="4727880"/>
                <a:ext cx="1956960" cy="777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t xml:space="preserve">σταθερά</m:t>
                        </m:r>
                      </m:num>
                      <m:den>
                        <m:r>
                          <m:t xml:space="preserve">A</m:t>
                        </m:r>
                      </m:den>
                    </m:f>
                    <m:r>
                      <m:t xml:space="preserve">=</m:t>
                    </m:r>
                    <m:f>
                      <m:num>
                        <m:sSub>
                          <m:e>
                            <m:r>
                              <m:t xml:space="preserve">σ</m:t>
                            </m:r>
                          </m:e>
                          <m:sub>
                            <m:r>
                              <m:t xml:space="preserve">tot</m:t>
                            </m:r>
                          </m:sub>
                        </m:sSub>
                      </m:num>
                      <m:den>
                        <m:r>
                          <m:t xml:space="preserve">A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299" name="TextShape 15"/>
          <p:cNvSpPr txBox="1"/>
          <p:nvPr/>
        </p:nvSpPr>
        <p:spPr>
          <a:xfrm>
            <a:off x="7311600" y="3012480"/>
            <a:ext cx="2768400" cy="15174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Βλήμα 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εξερχόμενο</a:t>
            </a:r>
            <a:r>
              <a:rPr b="0" lang="en-GB" sz="2400" spc="-1" strike="noStrike">
                <a:latin typeface="Bitstream Vera Sans"/>
              </a:rPr>
              <a:t> 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έχοντας υποστεί 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(ή όχι) σκέδαση </a:t>
            </a:r>
            <a:endParaRPr b="0" lang="en-GB" sz="2400" spc="-1" strike="noStrike">
              <a:latin typeface="Bitstream Vera Sans"/>
            </a:endParaRPr>
          </a:p>
        </p:txBody>
      </p:sp>
    </p:spTree>
  </p:cSld>
  <p:timing>
    <p:tnLst>
      <p:par>
        <p:cTn id="31" dur="indefinite" restart="never" nodeType="tmRoot">
          <p:childTnLst>
            <p:seq>
              <p:cTn id="3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CustomShape 1"/>
          <p:cNvSpPr/>
          <p:nvPr/>
        </p:nvSpPr>
        <p:spPr>
          <a:xfrm>
            <a:off x="685800" y="1600200"/>
            <a:ext cx="8915400" cy="11430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01" name="TextShape 2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Ενεργός διατομή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302" name="TextShape 3"/>
          <p:cNvSpPr txBox="1"/>
          <p:nvPr/>
        </p:nvSpPr>
        <p:spPr>
          <a:xfrm>
            <a:off x="396000" y="698400"/>
            <a:ext cx="90716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Όταν έχουμε σκέδαση δύο σωματιδίων, μιλάμε για την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ενεργό διατομή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 της αλληλεπίδρασης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Η </a:t>
            </a:r>
            <a:r>
              <a:rPr b="0" i="1" lang="en-GB" sz="2400" spc="-1" strike="noStrike">
                <a:latin typeface="Bitstream Vera Sans"/>
              </a:rPr>
              <a:t>ενεργός διατομή</a:t>
            </a:r>
            <a:r>
              <a:rPr b="0" lang="en-GB" sz="2400" spc="-1" strike="noStrike">
                <a:latin typeface="Bitstream Vera Sans"/>
              </a:rPr>
              <a:t> μπορεί να θεωρηθεί το μηχανικό ανάλογο για την</a:t>
            </a:r>
            <a:r>
              <a:rPr b="1" lang="en-GB" sz="2400" spc="-1" strike="noStrike">
                <a:latin typeface="Bitstream Vera Sans"/>
              </a:rPr>
              <a:t> </a:t>
            </a:r>
            <a:r>
              <a:rPr b="0" i="1" lang="en-GB" sz="2400" spc="-1" strike="noStrike">
                <a:latin typeface="Bitstream Vera Sans"/>
              </a:rPr>
              <a:t>“ενεργό επιφάνεια” που παρουσιάζει ο πυρήνας Χ σε σημειακό επερχόμενο σωματίδιο βλήμα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</p:txBody>
      </p:sp>
      <p:sp>
        <p:nvSpPr>
          <p:cNvPr id="303" name="TextShape 4"/>
          <p:cNvSpPr txBox="1"/>
          <p:nvPr/>
        </p:nvSpPr>
        <p:spPr>
          <a:xfrm>
            <a:off x="5704560" y="3386160"/>
            <a:ext cx="4125240" cy="115164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latin typeface="Bitstream Vera Sans"/>
              </a:rPr>
              <a:t>→ </a:t>
            </a:r>
            <a:r>
              <a:rPr b="1" lang="en-GB" sz="1800" spc="-1" strike="noStrike">
                <a:latin typeface="Bitstream Vera Sans"/>
              </a:rPr>
              <a:t>Αλλά δεν είναι το ίδιο!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   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Δεν έχουμε “το πέτυχα ή όχι” στην αλληλεπίδραση σωματιδίων.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04" name="CustomShape 5"/>
          <p:cNvSpPr/>
          <p:nvPr/>
        </p:nvSpPr>
        <p:spPr>
          <a:xfrm>
            <a:off x="3472560" y="2791800"/>
            <a:ext cx="2157840" cy="2241360"/>
          </a:xfrm>
          <a:prstGeom prst="ellipse">
            <a:avLst/>
          </a:prstGeom>
          <a:solidFill>
            <a:srgbClr val="ffffcc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05" name="Line 6"/>
          <p:cNvSpPr/>
          <p:nvPr/>
        </p:nvSpPr>
        <p:spPr>
          <a:xfrm>
            <a:off x="540360" y="3598560"/>
            <a:ext cx="2653920" cy="1512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108360" rIns="108360" tIns="63360" bIns="63360" anchor="ctr" anchorCtr="1"/>
          <a:p>
            <a:pPr algn="ctr"/>
            <a:r>
              <a:rPr b="0" lang="en-GB" sz="1800" spc="-1" strike="noStrike">
                <a:latin typeface="Bitstream Vera Sans"/>
              </a:rPr>
              <a:t>[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06" name="TextShape 7"/>
          <p:cNvSpPr txBox="1"/>
          <p:nvPr/>
        </p:nvSpPr>
        <p:spPr>
          <a:xfrm>
            <a:off x="1927080" y="3048480"/>
            <a:ext cx="457200" cy="447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latin typeface="Bitstream Vera Sans"/>
              </a:rPr>
              <a:t>α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07" name="TextShape 8"/>
          <p:cNvSpPr txBox="1"/>
          <p:nvPr/>
        </p:nvSpPr>
        <p:spPr>
          <a:xfrm>
            <a:off x="4076280" y="3732480"/>
            <a:ext cx="419760" cy="447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latin typeface="Bitstream Vera Sans"/>
              </a:rPr>
              <a:t>X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08" name="TextShape 9"/>
          <p:cNvSpPr txBox="1"/>
          <p:nvPr/>
        </p:nvSpPr>
        <p:spPr>
          <a:xfrm>
            <a:off x="4681440" y="3134520"/>
            <a:ext cx="839520" cy="505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800" spc="-1" strike="noStrike">
                <a:latin typeface="Bitstream Vera Sans"/>
              </a:rPr>
              <a:t>Α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309" name="CustomShape 10"/>
          <p:cNvSpPr/>
          <p:nvPr/>
        </p:nvSpPr>
        <p:spPr>
          <a:xfrm>
            <a:off x="4048200" y="3663000"/>
            <a:ext cx="548640" cy="54864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1" lang="en-GB" sz="1800" spc="-1" strike="noStrike">
                <a:latin typeface="Bitstream Vera Sans"/>
              </a:rPr>
              <a:t>σ</a:t>
            </a:r>
            <a:r>
              <a:rPr b="1" lang="en-GB" sz="1800" spc="-1" strike="noStrike" baseline="-101000">
                <a:latin typeface="Bitstream Vera Sans"/>
              </a:rPr>
              <a:t>t  o t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10" name="TextShape 11"/>
          <p:cNvSpPr txBox="1"/>
          <p:nvPr/>
        </p:nvSpPr>
        <p:spPr>
          <a:xfrm>
            <a:off x="288000" y="5164200"/>
            <a:ext cx="9613800" cy="187416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txBody>
          <a:bodyPr lIns="90000" rIns="90000" tIns="45000" bIns="45000"/>
          <a:p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Η ενεργός διατομή</a:t>
            </a:r>
            <a:r>
              <a:rPr b="0" lang="en-GB" sz="2400" spc="-1" strike="noStrike">
                <a:solidFill>
                  <a:srgbClr val="000000"/>
                </a:solidFill>
                <a:latin typeface="Bitstream Vera Sans"/>
              </a:rPr>
              <a:t> δεν είναι γεωμετρικός παράγοντας, αλλά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είναι συλλογική ιδιότητα των δύο σωματιδίων που αλληλεπιδρούν</a:t>
            </a:r>
            <a:r>
              <a:rPr b="0" lang="en-GB" sz="2400" spc="-1" strike="noStrike">
                <a:solidFill>
                  <a:srgbClr val="000000"/>
                </a:solidFill>
                <a:latin typeface="Bitstream Vera Sans"/>
              </a:rPr>
              <a:t>. 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Εξαρτάται και από τον τύπο των σωματιδίων και από την ενέργειά τους</a:t>
            </a:r>
            <a:endParaRPr b="0" lang="en-GB" sz="2400" spc="-1" strike="noStrike">
              <a:latin typeface="Bitstream Vera Sans"/>
            </a:endParaRPr>
          </a:p>
        </p:txBody>
      </p:sp>
    </p:spTree>
  </p:cSld>
  <p:timing>
    <p:tnLst>
      <p:par>
        <p:cTn id="33" dur="indefinite" restart="never" nodeType="tmRoot">
          <p:childTnLst>
            <p:seq>
              <p:cTn id="3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Παράδειγμα: ενεργός διατομή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312" name="TextShape 2"/>
          <p:cNvSpPr txBox="1"/>
          <p:nvPr/>
        </p:nvSpPr>
        <p:spPr>
          <a:xfrm>
            <a:off x="7086600" y="950400"/>
            <a:ext cx="2849040" cy="481824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Η ενεργός διατομή</a:t>
            </a:r>
            <a:r>
              <a:rPr b="0" lang="en-GB" sz="2400" spc="-1" strike="noStrike">
                <a:solidFill>
                  <a:srgbClr val="000000"/>
                </a:solidFill>
                <a:latin typeface="Bitstream Vera Sans"/>
              </a:rPr>
              <a:t> είναι </a:t>
            </a:r>
            <a:r>
              <a:rPr b="1" lang="en-GB" sz="2400" spc="-1" strike="noStrike">
                <a:solidFill>
                  <a:srgbClr val="0066b3"/>
                </a:solidFill>
                <a:latin typeface="Bitstream Vera Sans"/>
              </a:rPr>
              <a:t>συλλογική ιδιότητα</a:t>
            </a:r>
            <a:r>
              <a:rPr b="0" lang="en-GB" sz="2400" spc="-1" strike="noStrike">
                <a:solidFill>
                  <a:srgbClr val="000000"/>
                </a:solidFill>
                <a:latin typeface="Bitstream Vera Sans"/>
              </a:rPr>
              <a:t> των δύο σωματιδίων που αλληλεπιδρούν: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εξαρτάται από τον </a:t>
            </a: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τύπο των σωματιδίων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 και την </a:t>
            </a: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ενέργειά τους</a:t>
            </a:r>
            <a:endParaRPr b="0" lang="en-GB" sz="2400" spc="-1" strike="noStrike">
              <a:latin typeface="Bitstream Vera Sans"/>
            </a:endParaRPr>
          </a:p>
        </p:txBody>
      </p:sp>
      <p:pic>
        <p:nvPicPr>
          <p:cNvPr id="313" name="" descr=""/>
          <p:cNvPicPr/>
          <p:nvPr/>
        </p:nvPicPr>
        <p:blipFill>
          <a:blip r:embed="rId1"/>
          <a:stretch/>
        </p:blipFill>
        <p:spPr>
          <a:xfrm>
            <a:off x="608040" y="914400"/>
            <a:ext cx="5564160" cy="5911560"/>
          </a:xfrm>
          <a:prstGeom prst="rect">
            <a:avLst/>
          </a:prstGeom>
          <a:ln>
            <a:noFill/>
          </a:ln>
        </p:spPr>
      </p:pic>
      <p:sp>
        <p:nvSpPr>
          <p:cNvPr id="314" name="TextShape 3"/>
          <p:cNvSpPr txBox="1"/>
          <p:nvPr/>
        </p:nvSpPr>
        <p:spPr>
          <a:xfrm>
            <a:off x="6629400" y="5943600"/>
            <a:ext cx="3200400" cy="986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>
                <a:latin typeface="Bitstream Vera Sans"/>
              </a:rPr>
              <a:t>Σχήμα 3.1 στο βιβλίο πυρηνικής C&amp;G (5ου εξαμήνου)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315" name="TextShape 4"/>
          <p:cNvSpPr txBox="1"/>
          <p:nvPr/>
        </p:nvSpPr>
        <p:spPr>
          <a:xfrm>
            <a:off x="3729600" y="3340800"/>
            <a:ext cx="3706200" cy="1165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γ+d (d=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200" spc="-1" strike="noStrike" baseline="-101000">
                <a:solidFill>
                  <a:srgbClr val="0000ff"/>
                </a:solidFill>
                <a:latin typeface="Bitstream Vera Sans"/>
              </a:rPr>
              <a:t>1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H= δευτέριο)</a:t>
            </a:r>
            <a:endParaRPr b="0" lang="en-GB" sz="2200" spc="-1" strike="noStrike">
              <a:latin typeface="Bitstream Vera Sans"/>
            </a:endParaRPr>
          </a:p>
          <a:p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γ+p</a:t>
            </a:r>
            <a:endParaRPr b="0" lang="en-GB" sz="2200" spc="-1" strike="noStrike">
              <a:latin typeface="Bitstream Vera Sans"/>
            </a:endParaRPr>
          </a:p>
        </p:txBody>
      </p:sp>
    </p:spTree>
  </p:cSld>
  <p:timing>
    <p:tnLst>
      <p:par>
        <p:cTn id="35" dur="indefinite" restart="never" nodeType="tmRoot">
          <p:childTnLst>
            <p:seq>
              <p:cTn id="3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TextShape 1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Ενεργός διατομή: επί μέρους και ολική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317" name="TextShape 2"/>
          <p:cNvSpPr txBox="1"/>
          <p:nvPr/>
        </p:nvSpPr>
        <p:spPr>
          <a:xfrm>
            <a:off x="180000" y="806400"/>
            <a:ext cx="9554400" cy="64609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Η ενεργός διατομή δεν είναι γεωμετρικός παράγοντας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Εξαρτάται από τα σωματίδια που αλληλεπιδρούν και τις ενέργειές τους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π.χ. σ(π+p) &gt; σ(e+p) &gt; σ(ν+p)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Ανάλογα με την ερώτηση που θέλουμε να απαντήσουμε, μπορεί να εξαρτάται επίσης και από τα παραγόμενα σωματίδια και τα χαρακτηριστικά τους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Mπορούμε να ορίσουμε τις “επί μέρους ενεργές διατομές” =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“exclusive cross sections”</a:t>
            </a:r>
            <a:r>
              <a:rPr b="0" lang="en-GB" sz="2200" spc="-1" strike="noStrike">
                <a:latin typeface="Bitstream Vera Sans"/>
              </a:rPr>
              <a:t> =</a:t>
            </a:r>
            <a:r>
              <a:rPr b="1" lang="en-GB" sz="2200" spc="-1" strike="noStrike">
                <a:latin typeface="Bitstream Vera Sans"/>
              </a:rPr>
              <a:t> σ</a:t>
            </a:r>
            <a:r>
              <a:rPr b="1" lang="en-GB" sz="2200" spc="-1" strike="noStrike" baseline="-101000">
                <a:latin typeface="Bitstream Vera Sans"/>
              </a:rPr>
              <a:t>i</a:t>
            </a:r>
            <a:endParaRPr b="0" lang="en-GB" sz="22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π.χ., σ(pp → W), σ(pp → Z)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“</a:t>
            </a:r>
            <a:r>
              <a:rPr b="0" lang="en-GB" sz="2200" spc="-1" strike="noStrike">
                <a:latin typeface="Bitstream Vera Sans"/>
              </a:rPr>
              <a:t>ολική ενεργός διατομή” =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“inclusive cross section”</a:t>
            </a:r>
            <a:r>
              <a:rPr b="0" lang="en-GB" sz="2200" spc="-1" strike="noStrike">
                <a:latin typeface="Bitstream Vera Sans"/>
              </a:rPr>
              <a:t> = </a:t>
            </a:r>
            <a:r>
              <a:rPr b="1" lang="en-GB" sz="2200" spc="-1" strike="noStrike">
                <a:latin typeface="Bitstream Vera Sans"/>
              </a:rPr>
              <a:t> σ</a:t>
            </a:r>
            <a:r>
              <a:rPr b="1" lang="en-GB" sz="2200" spc="-1" strike="noStrike" baseline="-101000">
                <a:latin typeface="Bitstream Vera Sans"/>
              </a:rPr>
              <a:t>t o t</a:t>
            </a:r>
            <a:r>
              <a:rPr b="1" lang="en-GB" sz="2200" spc="-1" strike="noStrike">
                <a:latin typeface="Bitstream Vera Sans"/>
              </a:rPr>
              <a:t> = Σ σ</a:t>
            </a:r>
            <a:r>
              <a:rPr b="1" lang="en-GB" sz="2200" spc="-1" strike="noStrike" baseline="-101000">
                <a:latin typeface="Bitstream Vera Sans"/>
              </a:rPr>
              <a:t>i     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200" spc="-1" strike="noStrike">
                <a:latin typeface="Bitstream Vera Sans"/>
              </a:rPr>
              <a:t>π.χ., σ</a:t>
            </a:r>
            <a:r>
              <a:rPr b="0" lang="en-GB" sz="2200" spc="-1" strike="noStrike" baseline="-101000">
                <a:latin typeface="Bitstream Vera Sans"/>
              </a:rPr>
              <a:t>tot</a:t>
            </a:r>
            <a:r>
              <a:rPr b="0" lang="en-GB" sz="2200" spc="-1" strike="noStrike">
                <a:latin typeface="Bitstream Vera Sans"/>
              </a:rPr>
              <a:t>(pp → ο,τιδήποτε) =  σ(pp → W) +  σ(pp → Z)+ ...</a:t>
            </a:r>
            <a:r>
              <a:rPr b="0" lang="en-GB" sz="2000" spc="-1" strike="noStrike"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</p:txBody>
      </p:sp>
    </p:spTree>
  </p:cSld>
  <p:timing>
    <p:tnLst>
      <p:par>
        <p:cTn id="37" dur="indefinite" restart="never" nodeType="tmRoot">
          <p:childTnLst>
            <p:seq>
              <p:cTn id="3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TextShape 1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Βασικά  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16" name="TextShape 2"/>
          <p:cNvSpPr txBox="1"/>
          <p:nvPr/>
        </p:nvSpPr>
        <p:spPr>
          <a:xfrm>
            <a:off x="504000" y="806400"/>
            <a:ext cx="90716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latin typeface="Bitstream Vera Sans"/>
              </a:rPr>
              <a:t>Μεταβολές στους πυρήνες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Αυθόρμητη διάσπαση, χρόνος ζωής και νόμος ραδιενεργών διασπάσεων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Ενεργός διατομή και ρυθμός αλληλεπιδράσεων</a:t>
            </a:r>
            <a:endParaRPr b="0" lang="en-GB" sz="2200" spc="-1" strike="noStrike">
              <a:latin typeface="Bitstream Vera Sans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TextShape 1"/>
          <p:cNvSpPr txBox="1"/>
          <p:nvPr/>
        </p:nvSpPr>
        <p:spPr>
          <a:xfrm>
            <a:off x="504000" y="97560"/>
            <a:ext cx="9071640" cy="9486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latin typeface="Bitstream Vera Sans"/>
              </a:rPr>
              <a:t>Μιά αίσθηση του μεγέθους των ενεργών διατομών </a:t>
            </a:r>
            <a:r>
              <a:rPr b="1" lang="en-GB" sz="3200" spc="-1" strike="noStrike">
                <a:latin typeface="Bitstream Vera Sans"/>
              </a:rPr>
              <a:t>στις ισχυρές αλληλεπιδράσεις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319" name="TextShape 2"/>
          <p:cNvSpPr txBox="1"/>
          <p:nvPr/>
        </p:nvSpPr>
        <p:spPr>
          <a:xfrm>
            <a:off x="288000" y="698400"/>
            <a:ext cx="9529200" cy="63486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Ας πάρουμε τη γεωμετρική θεώρηση μιας σκέδασης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Σωματίδιο α σκεδάζεται από πυρήνα που έχει ακτίνα r =6 fm.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Αν θεωρήσουμε το α σημειακό που πέφτει τυχαία οπουδήποτε στην επιφάνεια Α, και επίσης</a:t>
            </a:r>
            <a:r>
              <a:rPr b="0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 αν θεωρήσουμε την επιφάνεια </a:t>
            </a:r>
            <a:r>
              <a:rPr b="1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σ</a:t>
            </a:r>
            <a:r>
              <a:rPr b="0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 που παρουσιάζει ο πυρήνας σαν την “</a:t>
            </a:r>
            <a:r>
              <a:rPr b="0" i="1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ενεργό διατομή” της αλληλεπίδρασης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,</a:t>
            </a:r>
            <a:r>
              <a:rPr b="0" lang="en-GB" sz="2200" spc="-1" strike="noStrike">
                <a:latin typeface="Bitstream Vera Sans"/>
              </a:rPr>
              <a:t> τότε η ενεργός διατομή αλληλεπίδρασης είναι απλά η επιφάνεια του πυρήνα: σ = π * r</a:t>
            </a:r>
            <a:r>
              <a:rPr b="0" lang="en-GB" sz="2200" spc="-1" strike="noStrike" baseline="101000">
                <a:latin typeface="Bitstream Vera Sans"/>
              </a:rPr>
              <a:t>2</a:t>
            </a:r>
            <a:r>
              <a:rPr b="0" lang="en-GB" sz="2200" spc="-1" strike="noStrike">
                <a:latin typeface="Bitstream Vera Sans"/>
              </a:rPr>
              <a:t> = 113 fm</a:t>
            </a:r>
            <a:r>
              <a:rPr b="0" lang="en-GB" sz="2200" spc="-1" strike="noStrike" baseline="101000">
                <a:latin typeface="Bitstream Vera Sans"/>
              </a:rPr>
              <a:t>2</a:t>
            </a:r>
            <a:r>
              <a:rPr b="0" lang="en-GB" sz="2200" spc="-1" strike="noStrike">
                <a:latin typeface="Bitstream Vera Sans"/>
              </a:rPr>
              <a:t> = 1.13 b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Τότε, η γεωμετρική πιθανότητα το α να πέσει πάνω στον πυρήνα είναι = </a:t>
            </a:r>
            <a:r>
              <a:rPr b="0" lang="en-GB" sz="2200" spc="-1" strike="noStrike">
                <a:latin typeface="Bitstream Vera Sans"/>
              </a:rPr>
              <a:t>σ / A, με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σ=1.13 b, που είναι σωστή τάξη μεγέθους </a:t>
            </a:r>
            <a:r>
              <a:rPr b="0" lang="en-GB" sz="2200" spc="-1" strike="noStrike">
                <a:solidFill>
                  <a:srgbClr val="ed1c24"/>
                </a:solidFill>
                <a:latin typeface="Bitstream Vera Sans"/>
              </a:rPr>
              <a:t>μόνο για τις ισχυρές αλληλεπιδράσεις  : </a:t>
            </a:r>
            <a:r>
              <a:rPr b="0" lang="en-GB" sz="2200" spc="-1" strike="noStrike">
                <a:solidFill>
                  <a:srgbClr val="ed1c24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ed1c24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ed1c24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ed1c24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ed1c24"/>
                </a:solidFill>
                <a:latin typeface="Bitstream Vera Sans"/>
              </a:rPr>
              <a:t>π.χ., σ( pp →   ο,τιδήποτε) ~ 0.1 b!</a:t>
            </a:r>
            <a:r>
              <a:rPr b="0" lang="en-GB" sz="2200" spc="-1" strike="noStrike">
                <a:latin typeface="Bitstream Vera Sans"/>
              </a:rPr>
              <a:t>   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20" name="CustomShape 3"/>
          <p:cNvSpPr/>
          <p:nvPr/>
        </p:nvSpPr>
        <p:spPr>
          <a:xfrm>
            <a:off x="3472920" y="1540800"/>
            <a:ext cx="2747880" cy="1659600"/>
          </a:xfrm>
          <a:prstGeom prst="ellipse">
            <a:avLst/>
          </a:prstGeom>
          <a:solidFill>
            <a:srgbClr val="ffffcc"/>
          </a:solidFill>
          <a:ln w="18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21" name="Line 4"/>
          <p:cNvSpPr/>
          <p:nvPr/>
        </p:nvSpPr>
        <p:spPr>
          <a:xfrm>
            <a:off x="720720" y="2230920"/>
            <a:ext cx="2653920" cy="1512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108360" rIns="108360" tIns="63360" bIns="63360" anchor="ctr" anchorCtr="1"/>
          <a:p>
            <a:pPr algn="ctr"/>
            <a:r>
              <a:rPr b="0" lang="en-GB" sz="1800" spc="-1" strike="noStrike">
                <a:latin typeface="Bitstream Vera Sans"/>
              </a:rPr>
              <a:t>[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22" name="TextShape 5"/>
          <p:cNvSpPr txBox="1"/>
          <p:nvPr/>
        </p:nvSpPr>
        <p:spPr>
          <a:xfrm>
            <a:off x="2107440" y="1680840"/>
            <a:ext cx="457200" cy="447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latin typeface="Bitstream Vera Sans"/>
              </a:rPr>
              <a:t>α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23" name="TextShape 6"/>
          <p:cNvSpPr txBox="1"/>
          <p:nvPr/>
        </p:nvSpPr>
        <p:spPr>
          <a:xfrm>
            <a:off x="4256640" y="2364840"/>
            <a:ext cx="419760" cy="447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latin typeface="Bitstream Vera Sans"/>
              </a:rPr>
              <a:t>X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24" name="TextShape 7"/>
          <p:cNvSpPr txBox="1"/>
          <p:nvPr/>
        </p:nvSpPr>
        <p:spPr>
          <a:xfrm>
            <a:off x="4753800" y="1694880"/>
            <a:ext cx="839520" cy="505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800" spc="-1" strike="noStrike">
                <a:latin typeface="Bitstream Vera Sans"/>
              </a:rPr>
              <a:t>Α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325" name="CustomShape 8"/>
          <p:cNvSpPr/>
          <p:nvPr/>
        </p:nvSpPr>
        <p:spPr>
          <a:xfrm>
            <a:off x="4228560" y="2295360"/>
            <a:ext cx="457200" cy="45720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0" lang="en-GB" sz="1800" spc="-1" strike="noStrike">
                <a:latin typeface="Bitstream Vera Sans"/>
              </a:rPr>
              <a:t>σ</a:t>
            </a:r>
            <a:endParaRPr b="0" lang="en-GB" sz="1800" spc="-1" strike="noStrike">
              <a:latin typeface="Bitstream Vera Sans"/>
            </a:endParaRPr>
          </a:p>
        </p:txBody>
      </p:sp>
    </p:spTree>
  </p:cSld>
  <p:timing>
    <p:tnLst>
      <p:par>
        <p:cTn id="39" dur="indefinite" restart="never" nodeType="tmRoot">
          <p:childTnLst>
            <p:seq>
              <p:cTn id="4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CustomShape 1"/>
          <p:cNvSpPr/>
          <p:nvPr/>
        </p:nvSpPr>
        <p:spPr>
          <a:xfrm>
            <a:off x="361800" y="2628000"/>
            <a:ext cx="9464040" cy="73152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27" name="CustomShape 2"/>
          <p:cNvSpPr/>
          <p:nvPr/>
        </p:nvSpPr>
        <p:spPr>
          <a:xfrm>
            <a:off x="5373000" y="5065200"/>
            <a:ext cx="914400" cy="3006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28" name="CustomShape 3"/>
          <p:cNvSpPr/>
          <p:nvPr/>
        </p:nvSpPr>
        <p:spPr>
          <a:xfrm>
            <a:off x="361800" y="6021000"/>
            <a:ext cx="9468000" cy="102960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29" name="CustomShape 4"/>
          <p:cNvSpPr/>
          <p:nvPr/>
        </p:nvSpPr>
        <p:spPr>
          <a:xfrm>
            <a:off x="8026200" y="5020200"/>
            <a:ext cx="950400" cy="878400"/>
          </a:xfrm>
          <a:prstGeom prst="rect">
            <a:avLst/>
          </a:prstGeom>
          <a:solidFill>
            <a:srgbClr val="00d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30" name="TextShape 5"/>
          <p:cNvSpPr txBox="1"/>
          <p:nvPr/>
        </p:nvSpPr>
        <p:spPr>
          <a:xfrm>
            <a:off x="228600" y="202320"/>
            <a:ext cx="960120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latin typeface="Bitstream Vera Sans"/>
              </a:rPr>
              <a:t>Ενεργός διατομή και ρυθμός αντίδρασης: ”πολλά+1”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331" name="TextShape 6"/>
          <p:cNvSpPr txBox="1"/>
          <p:nvPr/>
        </p:nvSpPr>
        <p:spPr>
          <a:xfrm>
            <a:off x="0" y="734400"/>
            <a:ext cx="9865800" cy="6455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Δέσμη σωματιδίων </a:t>
            </a:r>
            <a:r>
              <a:rPr b="1" lang="en-GB" sz="2400" spc="-1" strike="noStrike">
                <a:solidFill>
                  <a:srgbClr val="000000"/>
                </a:solidFill>
                <a:latin typeface="Bitstream Vera Sans"/>
              </a:rPr>
              <a:t>α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, προσπίπτει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με ταχύτητα υ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 σε έναν πυρήνα </a:t>
            </a:r>
            <a:r>
              <a:rPr b="1" lang="en-GB" sz="2400" spc="-1" strike="noStrike">
                <a:solidFill>
                  <a:srgbClr val="000000"/>
                </a:solidFill>
                <a:latin typeface="Bitstream Vera Sans"/>
              </a:rPr>
              <a:t>Χ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Ροή των σωματιδίων-βλημάτων (α) :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  <a:ea typeface="Bitstream Vera Sans"/>
              </a:rPr>
              <a:t>Φ =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 </a:t>
            </a:r>
            <a:r>
              <a:rPr b="0" i="1" lang="en-GB" sz="2000" spc="-1" strike="noStrike">
                <a:latin typeface="Bitstream Vera Sans"/>
                <a:ea typeface="Bitstream Vera Sans"/>
              </a:rPr>
              <a:t>αριθμός σωματιδίων α που περνούν </a:t>
            </a:r>
            <a:r>
              <a:rPr b="0" i="1" lang="en-GB" sz="2000" spc="-1" strike="noStrike">
                <a:solidFill>
                  <a:srgbClr val="000000"/>
                </a:solidFill>
                <a:latin typeface="Bitstream Vera Sans"/>
                <a:ea typeface="Bitstream Vera Sans"/>
              </a:rPr>
              <a:t>ανά</a:t>
            </a:r>
            <a:r>
              <a:rPr b="0" i="1" lang="en-GB" sz="2000" spc="-1" strike="noStrike">
                <a:solidFill>
                  <a:srgbClr val="ff0000"/>
                </a:solidFill>
                <a:latin typeface="Bitstream Vera Sans"/>
                <a:ea typeface="Bitstream Vera Sans"/>
              </a:rPr>
              <a:t> </a:t>
            </a:r>
            <a:r>
              <a:rPr b="0" i="1" lang="en-GB" sz="2000" spc="-1" strike="noStrike">
                <a:latin typeface="Bitstream Vera Sans"/>
                <a:ea typeface="Bitstream Vera Sans"/>
              </a:rPr>
              <a:t>μονάδα επιφάνειας, ανά μονάδα χρόνου.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Bitstream Vera Sans"/>
                <a:ea typeface="Bitstream Vera Sans"/>
              </a:rPr>
              <a:t>Μπορώ να υπολογίσω τη ροή Φ από την 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αριθμητική πυκνότητα της δέσμης α :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ρ</a:t>
            </a:r>
            <a:r>
              <a:rPr b="0" lang="en-GB" sz="1800" spc="-1" strike="noStrike" baseline="-101000">
                <a:solidFill>
                  <a:srgbClr val="ff0000"/>
                </a:solidFill>
                <a:latin typeface="Bitstream Vera Sans"/>
              </a:rPr>
              <a:t>α</a:t>
            </a:r>
            <a:r>
              <a:rPr b="0" lang="en-GB" sz="1800" spc="-1" strike="noStrike">
                <a:latin typeface="Bitstream Vera Sans"/>
              </a:rPr>
              <a:t> = αριθμός σωματιδίων α, ανά μονάδα όγκου. Οπότε Φ = 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ρ</a:t>
            </a:r>
            <a:r>
              <a:rPr b="0" lang="en-GB" sz="1800" spc="-1" strike="noStrike" baseline="-101000">
                <a:solidFill>
                  <a:srgbClr val="ff0000"/>
                </a:solidFill>
                <a:latin typeface="Bitstream Vera Sans"/>
              </a:rPr>
              <a:t>α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 * υ</a:t>
            </a:r>
            <a:r>
              <a:rPr b="0" lang="en-GB" sz="1800" spc="-1" strike="noStrike">
                <a:latin typeface="Bitstream Vera Sans"/>
              </a:rPr>
              <a:t> [γιατί σε χρόνο dt από την επιφάνεια dA περνούν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ρ</a:t>
            </a:r>
            <a:r>
              <a:rPr b="0" lang="en-GB" sz="1800" spc="-1" strike="noStrike" baseline="-101000">
                <a:solidFill>
                  <a:srgbClr val="ff0000"/>
                </a:solidFill>
                <a:latin typeface="Bitstream Vera Sans"/>
              </a:rPr>
              <a:t>α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 * dA * υ * dt </a:t>
            </a: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σωματίδια α ]</a:t>
            </a:r>
            <a:endParaRPr b="0" lang="en-GB" sz="18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Αριθμός βλημάτων α που διέρχεται από επιφάνεια A γύρω έναν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πυρήνα Χ, στη μονάδα χρόνου (dt=1) :</a:t>
            </a: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Φ * A</a:t>
            </a:r>
            <a:r>
              <a:rPr b="0" lang="en-GB" sz="2000" spc="-1" strike="noStrike" baseline="101000">
                <a:solidFill>
                  <a:srgbClr val="ff0000"/>
                </a:solidFill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Θυμάστε: πιθανότητα αλληλεπίδρασης ενός α με έναν Χ</a:t>
            </a:r>
            <a:r>
              <a:rPr b="0" lang="en-GB" sz="2000" spc="-1" strike="noStrike">
                <a:latin typeface="Bitstream Vera Sans"/>
              </a:rPr>
              <a:t> =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Ρυθμός (dN/dt) αλληλεπίδρασης σωματιδίων α </a:t>
            </a:r>
            <a:r>
              <a:rPr b="1" lang="en-GB" sz="2000" spc="-1" strike="noStrike" u="sng">
                <a:solidFill>
                  <a:srgbClr val="0000ff"/>
                </a:solidFill>
                <a:uFillTx/>
                <a:latin typeface="Bitstream Vera Sans"/>
              </a:rPr>
              <a:t>με έναν πυρήνα Χ 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=       = (Φ*A</a:t>
            </a:r>
            <a:r>
              <a:rPr b="0" lang="en-GB" sz="2000" spc="-1" strike="noStrike" baseline="101000">
                <a:solidFill>
                  <a:srgbClr val="000000"/>
                </a:solidFill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)*(σ</a:t>
            </a:r>
            <a:r>
              <a:rPr b="0" lang="en-GB" sz="2000" spc="-1" strike="noStrike" baseline="-101000">
                <a:solidFill>
                  <a:srgbClr val="000000"/>
                </a:solidFill>
                <a:latin typeface="Bitstream Vera Sans"/>
              </a:rPr>
              <a:t>tot 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/ A)</a:t>
            </a: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latin typeface="Bitstream Vera Sans"/>
              </a:rPr>
              <a:t>= Φ * σ</a:t>
            </a:r>
            <a:r>
              <a:rPr b="0" lang="en-GB" sz="2000" spc="-1" strike="noStrike" baseline="-101000">
                <a:latin typeface="Bitstream Vera Sans"/>
              </a:rPr>
              <a:t>tot </a:t>
            </a:r>
            <a:r>
              <a:rPr b="0" lang="en-GB" sz="2000" spc="-1" strike="noStrike">
                <a:latin typeface="Bitstream Vera Sans"/>
              </a:rPr>
              <a:t>=&gt;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dN/dt =  Φ * σ</a:t>
            </a:r>
            <a:r>
              <a:rPr b="1" lang="en-GB" sz="2000" spc="-1" strike="noStrike" baseline="-101000">
                <a:solidFill>
                  <a:srgbClr val="ff0000"/>
                </a:solidFill>
                <a:latin typeface="Bitstream Vera Sans"/>
              </a:rPr>
              <a:t>tot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                      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0" lang="en-GB" sz="2000" spc="-1" strike="noStrike" u="sng">
                <a:solidFill>
                  <a:srgbClr val="ff0000"/>
                </a:solidFill>
                <a:uFillTx/>
                <a:latin typeface="Bitstream Vera Sans"/>
              </a:rPr>
              <a:t>= ροή προσπίπτοντων σωματιδίων * ενεργός διατομή αλληλεπίδρασης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332" name="Line 7"/>
          <p:cNvSpPr/>
          <p:nvPr/>
        </p:nvSpPr>
        <p:spPr>
          <a:xfrm>
            <a:off x="5187960" y="1848600"/>
            <a:ext cx="365760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33" name="Line 8"/>
          <p:cNvSpPr/>
          <p:nvPr/>
        </p:nvSpPr>
        <p:spPr>
          <a:xfrm>
            <a:off x="5187960" y="1992600"/>
            <a:ext cx="365760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34" name="Line 9"/>
          <p:cNvSpPr/>
          <p:nvPr/>
        </p:nvSpPr>
        <p:spPr>
          <a:xfrm>
            <a:off x="5187960" y="2136600"/>
            <a:ext cx="365760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35" name="TextShape 10"/>
          <p:cNvSpPr txBox="1"/>
          <p:nvPr/>
        </p:nvSpPr>
        <p:spPr>
          <a:xfrm>
            <a:off x="8123400" y="1370880"/>
            <a:ext cx="457200" cy="447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latin typeface="Bitstream Vera Sans"/>
              </a:rPr>
              <a:t>α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36" name="TextShape 11"/>
          <p:cNvSpPr txBox="1"/>
          <p:nvPr/>
        </p:nvSpPr>
        <p:spPr>
          <a:xfrm>
            <a:off x="8966160" y="1391400"/>
            <a:ext cx="457200" cy="447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latin typeface="Bitstream Vera Sans"/>
              </a:rPr>
              <a:t>Χ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37" name="CustomShape 12"/>
          <p:cNvSpPr/>
          <p:nvPr/>
        </p:nvSpPr>
        <p:spPr>
          <a:xfrm rot="16200000">
            <a:off x="7126200" y="1301400"/>
            <a:ext cx="658800" cy="1335600"/>
          </a:xfrm>
          <a:prstGeom prst="can">
            <a:avLst>
              <a:gd name="adj" fmla="val 25000"/>
            </a:avLst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38" name="TextShape 13"/>
          <p:cNvSpPr txBox="1"/>
          <p:nvPr/>
        </p:nvSpPr>
        <p:spPr>
          <a:xfrm>
            <a:off x="7101000" y="2264400"/>
            <a:ext cx="114300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υ*dt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39" name="Line 14"/>
          <p:cNvSpPr/>
          <p:nvPr/>
        </p:nvSpPr>
        <p:spPr>
          <a:xfrm>
            <a:off x="9158400" y="186300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40" name="TextShape 15"/>
          <p:cNvSpPr txBox="1"/>
          <p:nvPr/>
        </p:nvSpPr>
        <p:spPr>
          <a:xfrm>
            <a:off x="6710400" y="1771200"/>
            <a:ext cx="6858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dA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41" name="CustomShape 16"/>
          <p:cNvSpPr/>
          <p:nvPr/>
        </p:nvSpPr>
        <p:spPr>
          <a:xfrm>
            <a:off x="9025200" y="4656600"/>
            <a:ext cx="228600" cy="1287000"/>
          </a:xfrm>
          <a:custGeom>
            <a:avLst/>
            <a:gdLst/>
            <a:ahLst/>
            <a:rect l="0" t="0" r="r" b="b"/>
            <a:pathLst>
              <a:path w="637" h="3577">
                <a:moveTo>
                  <a:pt x="0" y="0"/>
                </a:moveTo>
                <a:cubicBezTo>
                  <a:pt x="159" y="0"/>
                  <a:pt x="318" y="149"/>
                  <a:pt x="318" y="298"/>
                </a:cubicBezTo>
                <a:lnTo>
                  <a:pt x="318" y="1490"/>
                </a:lnTo>
                <a:cubicBezTo>
                  <a:pt x="318" y="1639"/>
                  <a:pt x="477" y="1788"/>
                  <a:pt x="636" y="1788"/>
                </a:cubicBezTo>
                <a:cubicBezTo>
                  <a:pt x="477" y="1788"/>
                  <a:pt x="318" y="1937"/>
                  <a:pt x="318" y="2086"/>
                </a:cubicBezTo>
                <a:lnTo>
                  <a:pt x="318" y="3278"/>
                </a:lnTo>
                <a:cubicBezTo>
                  <a:pt x="318" y="3427"/>
                  <a:pt x="159" y="3576"/>
                  <a:pt x="0" y="3576"/>
                </a:cubicBezTo>
              </a:path>
            </a:pathLst>
          </a:custGeom>
          <a:noFill/>
          <a:ln w="547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42" name="Line 17"/>
          <p:cNvSpPr/>
          <p:nvPr/>
        </p:nvSpPr>
        <p:spPr>
          <a:xfrm>
            <a:off x="9372600" y="5293800"/>
            <a:ext cx="457200" cy="0"/>
          </a:xfrm>
          <a:prstGeom prst="line">
            <a:avLst/>
          </a:prstGeom>
          <a:ln w="54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43" name="TextShape 18"/>
          <p:cNvSpPr txBox="1"/>
          <p:nvPr/>
        </p:nvSpPr>
        <p:spPr>
          <a:xfrm>
            <a:off x="1882080" y="1365840"/>
            <a:ext cx="4047120" cy="1245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ρ</a:t>
            </a:r>
            <a:r>
              <a:rPr b="1" lang="en-GB" sz="2200" spc="-1" strike="noStrike" baseline="-101000">
                <a:solidFill>
                  <a:srgbClr val="ff0000"/>
                </a:solidFill>
                <a:latin typeface="Bitstream Vera Sans"/>
              </a:rPr>
              <a:t>α 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= αριθμητική πυκνότητα όγκου δέσμης σωματιδίων α</a:t>
            </a:r>
            <a:r>
              <a:rPr b="1" lang="en-GB" sz="2200" spc="-1" strike="noStrike" baseline="-101000">
                <a:solidFill>
                  <a:srgbClr val="ff0000"/>
                </a:solidFill>
                <a:latin typeface="Bitstream Vera Sans"/>
              </a:rPr>
              <a:t> 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44" name="CustomShape 19"/>
          <p:cNvSpPr/>
          <p:nvPr/>
        </p:nvSpPr>
        <p:spPr>
          <a:xfrm>
            <a:off x="7198200" y="17478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45" name="CustomShape 20"/>
          <p:cNvSpPr/>
          <p:nvPr/>
        </p:nvSpPr>
        <p:spPr>
          <a:xfrm>
            <a:off x="7378560" y="174816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46" name="CustomShape 21"/>
          <p:cNvSpPr/>
          <p:nvPr/>
        </p:nvSpPr>
        <p:spPr>
          <a:xfrm>
            <a:off x="7378920" y="185652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47" name="CustomShape 22"/>
          <p:cNvSpPr/>
          <p:nvPr/>
        </p:nvSpPr>
        <p:spPr>
          <a:xfrm>
            <a:off x="7163280" y="185688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48" name="CustomShape 23"/>
          <p:cNvSpPr/>
          <p:nvPr/>
        </p:nvSpPr>
        <p:spPr>
          <a:xfrm>
            <a:off x="7163640" y="200124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49" name="CustomShape 24"/>
          <p:cNvSpPr/>
          <p:nvPr/>
        </p:nvSpPr>
        <p:spPr>
          <a:xfrm>
            <a:off x="7344000" y="20016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50" name="CustomShape 25"/>
          <p:cNvSpPr/>
          <p:nvPr/>
        </p:nvSpPr>
        <p:spPr>
          <a:xfrm>
            <a:off x="7488360" y="192996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51" name="CustomShape 26"/>
          <p:cNvSpPr/>
          <p:nvPr/>
        </p:nvSpPr>
        <p:spPr>
          <a:xfrm>
            <a:off x="7488720" y="178632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52" name="CustomShape 27"/>
          <p:cNvSpPr/>
          <p:nvPr/>
        </p:nvSpPr>
        <p:spPr>
          <a:xfrm>
            <a:off x="7597080" y="164268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53" name="CustomShape 28"/>
          <p:cNvSpPr/>
          <p:nvPr/>
        </p:nvSpPr>
        <p:spPr>
          <a:xfrm>
            <a:off x="7597440" y="164304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54" name="CustomShape 29"/>
          <p:cNvSpPr/>
          <p:nvPr/>
        </p:nvSpPr>
        <p:spPr>
          <a:xfrm>
            <a:off x="7597800" y="18234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55" name="CustomShape 30"/>
          <p:cNvSpPr/>
          <p:nvPr/>
        </p:nvSpPr>
        <p:spPr>
          <a:xfrm>
            <a:off x="7706160" y="196776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56" name="CustomShape 31"/>
          <p:cNvSpPr/>
          <p:nvPr/>
        </p:nvSpPr>
        <p:spPr>
          <a:xfrm>
            <a:off x="7778520" y="168012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57" name="CustomShape 32"/>
          <p:cNvSpPr/>
          <p:nvPr/>
        </p:nvSpPr>
        <p:spPr>
          <a:xfrm>
            <a:off x="7922880" y="175248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58" name="CustomShape 33"/>
          <p:cNvSpPr/>
          <p:nvPr/>
        </p:nvSpPr>
        <p:spPr>
          <a:xfrm>
            <a:off x="7923240" y="193284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59" name="CustomShape 34"/>
          <p:cNvSpPr/>
          <p:nvPr/>
        </p:nvSpPr>
        <p:spPr>
          <a:xfrm>
            <a:off x="7815600" y="19332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60" name="CustomShape 35"/>
          <p:cNvSpPr/>
          <p:nvPr/>
        </p:nvSpPr>
        <p:spPr>
          <a:xfrm>
            <a:off x="7815960" y="211356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61" name="CustomShape 36"/>
          <p:cNvSpPr/>
          <p:nvPr/>
        </p:nvSpPr>
        <p:spPr>
          <a:xfrm>
            <a:off x="7672320" y="211392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62" name="CustomShape 37"/>
          <p:cNvSpPr/>
          <p:nvPr/>
        </p:nvSpPr>
        <p:spPr>
          <a:xfrm>
            <a:off x="7456320" y="211392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63" name="CustomShape 38"/>
          <p:cNvSpPr/>
          <p:nvPr/>
        </p:nvSpPr>
        <p:spPr>
          <a:xfrm>
            <a:off x="7204680" y="211428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64" name="CustomShape 39"/>
          <p:cNvSpPr/>
          <p:nvPr/>
        </p:nvSpPr>
        <p:spPr>
          <a:xfrm>
            <a:off x="7097040" y="164664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65" name="CustomShape 40"/>
          <p:cNvSpPr/>
          <p:nvPr/>
        </p:nvSpPr>
        <p:spPr>
          <a:xfrm>
            <a:off x="7925040" y="211464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66" name="CustomShape 41"/>
          <p:cNvSpPr/>
          <p:nvPr/>
        </p:nvSpPr>
        <p:spPr>
          <a:xfrm>
            <a:off x="7241040" y="211464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367" name="Formula 42"/>
              <p:cNvSpPr txBox="1"/>
              <p:nvPr/>
            </p:nvSpPr>
            <p:spPr>
              <a:xfrm>
                <a:off x="8163720" y="4979880"/>
                <a:ext cx="684000" cy="8755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sSub>
                          <m:e>
                            <m:r>
                              <m:t xml:space="preserve">σ</m:t>
                            </m:r>
                          </m:e>
                          <m:sub>
                            <m:r>
                              <m:t xml:space="preserve">tot</m:t>
                            </m:r>
                          </m:sub>
                        </m:sSub>
                      </m:num>
                      <m:den>
                        <m:r>
                          <m:t xml:space="preserve">A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368" name="TextShape 43"/>
          <p:cNvSpPr txBox="1"/>
          <p:nvPr/>
        </p:nvSpPr>
        <p:spPr>
          <a:xfrm>
            <a:off x="8686800" y="1143000"/>
            <a:ext cx="1009800" cy="355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στόχος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69" name="TextShape 44"/>
          <p:cNvSpPr txBox="1"/>
          <p:nvPr/>
        </p:nvSpPr>
        <p:spPr>
          <a:xfrm>
            <a:off x="5510160" y="1276200"/>
            <a:ext cx="1191240" cy="355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βλήματα</a:t>
            </a:r>
            <a:endParaRPr b="0" lang="en-GB" sz="1800" spc="-1" strike="noStrike">
              <a:latin typeface="Bitstream Vera Sans"/>
            </a:endParaRPr>
          </a:p>
        </p:txBody>
      </p:sp>
    </p:spTree>
  </p:cSld>
  <p:timing>
    <p:tnLst>
      <p:par>
        <p:cTn id="41" dur="indefinite" restart="never" nodeType="tmRoot">
          <p:childTnLst>
            <p:seq>
              <p:cTn id="4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CustomShape 1"/>
          <p:cNvSpPr/>
          <p:nvPr/>
        </p:nvSpPr>
        <p:spPr>
          <a:xfrm>
            <a:off x="1824840" y="6630840"/>
            <a:ext cx="4118760" cy="58716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71" name="CustomShape 2"/>
          <p:cNvSpPr/>
          <p:nvPr/>
        </p:nvSpPr>
        <p:spPr>
          <a:xfrm>
            <a:off x="709200" y="2671200"/>
            <a:ext cx="3562200" cy="54180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72" name="TextShape 3"/>
          <p:cNvSpPr txBox="1"/>
          <p:nvPr/>
        </p:nvSpPr>
        <p:spPr>
          <a:xfrm>
            <a:off x="504000" y="156960"/>
            <a:ext cx="907164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latin typeface="Bitstream Vera Sans"/>
              </a:rPr>
              <a:t>Πέρασμα δέσμης μέσα από υλικό με πολλούς πυρήνες: “πολλά + πολλά”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373" name="TextShape 4"/>
          <p:cNvSpPr txBox="1"/>
          <p:nvPr/>
        </p:nvSpPr>
        <p:spPr>
          <a:xfrm>
            <a:off x="504000" y="1094400"/>
            <a:ext cx="9071640" cy="60253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Όταν μια δέσμη πολλών σωματιδίων α, πέφτει πάνω σε Ν</a:t>
            </a:r>
            <a:r>
              <a:rPr b="0" lang="en-GB" sz="2200" spc="-1" strike="noStrike" baseline="-101000">
                <a:solidFill>
                  <a:srgbClr val="ff0000"/>
                </a:solidFill>
                <a:latin typeface="Bitstream Vera Sans"/>
              </a:rPr>
              <a:t>X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πυρήνες, τότε ο ρυθμός αλληλεπιδράσεων είναι Ν</a:t>
            </a:r>
            <a:r>
              <a:rPr b="0" lang="en-GB" sz="2200" spc="-1" strike="noStrike" baseline="-101000">
                <a:solidFill>
                  <a:srgbClr val="ff0000"/>
                </a:solidFill>
                <a:latin typeface="Bitstream Vera Sans"/>
              </a:rPr>
              <a:t>Χ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φορές μεγαλύτερος απ' ότι αν η δέσμη των σωματιδιων  α έπεφτε σε στόχο με έναν μόνο πυρήνα X: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dN/dt = Ν</a:t>
            </a:r>
            <a:r>
              <a:rPr b="0" lang="en-GB" sz="2200" spc="-1" strike="noStrike" baseline="-101000">
                <a:solidFill>
                  <a:srgbClr val="0000ff"/>
                </a:solidFill>
                <a:latin typeface="Bitstream Vera Sans"/>
              </a:rPr>
              <a:t>Χ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* ( Φ * σ )               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  <a:ea typeface="Bitstream Vera Sans"/>
              </a:rPr>
              <a:t>Ο αριθμός στόχων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Ν</a:t>
            </a:r>
            <a:r>
              <a:rPr b="0" lang="en-GB" sz="2200" spc="-1" strike="noStrike" baseline="-101000">
                <a:solidFill>
                  <a:srgbClr val="0000ff"/>
                </a:solidFill>
                <a:latin typeface="Bitstream Vera Sans"/>
              </a:rPr>
              <a:t>Χ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latin typeface="Bitstream Vera Sans"/>
              </a:rPr>
              <a:t>μπορεί να βρεθεί ως εξής: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Αν </a:t>
            </a:r>
            <a:r>
              <a:rPr b="0" lang="en-GB" sz="2200" spc="-1" strike="noStrike" u="sng">
                <a:uFillTx/>
                <a:latin typeface="Bitstream Vera Sans"/>
              </a:rPr>
              <a:t>η δέσμη των σωματιδίων α έχει </a:t>
            </a:r>
            <a:r>
              <a:rPr b="1" lang="en-GB" sz="2200" spc="-1" strike="noStrike" u="sng">
                <a:uFillTx/>
                <a:latin typeface="Bitstream Vera Sans"/>
              </a:rPr>
              <a:t>επιφάνεια Α </a:t>
            </a:r>
            <a:r>
              <a:rPr b="0" lang="en-GB" sz="2200" spc="-1" strike="noStrike">
                <a:latin typeface="Bitstream Vera Sans"/>
              </a:rPr>
              <a:t>(αλληλεπικάλυψης με το στόχο), </a:t>
            </a:r>
            <a:r>
              <a:rPr b="0" lang="en-GB" sz="2200" spc="-1" strike="noStrike">
                <a:latin typeface="Bitstream Vera Sans"/>
              </a:rPr>
              <a:t>και πέφτει στο </a:t>
            </a:r>
            <a:r>
              <a:rPr b="0" lang="en-GB" sz="2200" spc="-1" strike="noStrike" u="sng">
                <a:uFillTx/>
                <a:latin typeface="Bitstream Vera Sans"/>
              </a:rPr>
              <a:t>στόχο που έχει </a:t>
            </a:r>
            <a:r>
              <a:rPr b="1" lang="en-GB" sz="2200" spc="-1" strike="noStrike" u="sng">
                <a:uFillTx/>
                <a:latin typeface="Bitstream Vera Sans"/>
              </a:rPr>
              <a:t>πάχος dx</a:t>
            </a:r>
            <a:r>
              <a:rPr b="0" lang="en-GB" sz="2200" spc="-1" strike="noStrike">
                <a:latin typeface="Bitstream Vera Sans"/>
              </a:rPr>
              <a:t>,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Αν οι πυρήνες Χ έχουν </a:t>
            </a:r>
            <a:r>
              <a:rPr b="0" lang="en-GB" sz="2200" spc="-1" strike="noStrike" u="sng">
                <a:uFillTx/>
                <a:latin typeface="Bitstream Vera Sans"/>
              </a:rPr>
              <a:t>αριθμητική πυκνότητα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 u="sng">
                <a:uFillTx/>
                <a:latin typeface="Bitstream Vera Sans"/>
              </a:rPr>
              <a:t>όγκου:</a:t>
            </a:r>
            <a:r>
              <a:rPr b="0" lang="en-GB" sz="2200" spc="-1" strike="noStrike"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ρ</a:t>
            </a:r>
            <a:r>
              <a:rPr b="0" lang="en-GB" sz="2200" spc="-1" strike="noStrike" baseline="-101000">
                <a:solidFill>
                  <a:srgbClr val="0000ff"/>
                </a:solidFill>
                <a:latin typeface="Bitstream Vera Sans"/>
              </a:rPr>
              <a:t>X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(=αριθμός πυρήνων / cm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3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)</a:t>
            </a:r>
            <a:r>
              <a:rPr b="0" lang="en-GB" sz="2200" spc="-1" strike="noStrike">
                <a:latin typeface="Bitstream Vera Sans"/>
              </a:rPr>
              <a:t>,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τότε: 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Ν</a:t>
            </a:r>
            <a:r>
              <a:rPr b="0" lang="en-GB" sz="2200" spc="-1" strike="noStrike" baseline="-101000">
                <a:solidFill>
                  <a:srgbClr val="0000ff"/>
                </a:solidFill>
                <a:latin typeface="Bitstream Vera Sans"/>
              </a:rPr>
              <a:t>Χ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= ρ</a:t>
            </a:r>
            <a:r>
              <a:rPr b="0" lang="en-GB" sz="2200" spc="-1" strike="noStrike" baseline="-101000">
                <a:solidFill>
                  <a:srgbClr val="0000ff"/>
                </a:solidFill>
                <a:latin typeface="Bitstream Vera Sans"/>
              </a:rPr>
              <a:t>X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* όγκος = ρ</a:t>
            </a:r>
            <a:r>
              <a:rPr b="0" lang="en-GB" sz="2200" spc="-1" strike="noStrike" baseline="-101000">
                <a:solidFill>
                  <a:srgbClr val="0000ff"/>
                </a:solidFill>
                <a:latin typeface="Bitstream Vera Sans"/>
              </a:rPr>
              <a:t>X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* Α * dx 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74" name="Freeform 5"/>
          <p:cNvSpPr/>
          <p:nvPr/>
        </p:nvSpPr>
        <p:spPr>
          <a:xfrm>
            <a:off x="277920" y="3151080"/>
            <a:ext cx="2123280" cy="3627360"/>
          </a:xfrm>
          <a:custGeom>
            <a:avLst/>
            <a:gdLst/>
            <a:ahLst/>
            <a:rect l="0" t="0" r="r" b="b"/>
            <a:pathLst>
              <a:path w="5898" h="10076">
                <a:moveTo>
                  <a:pt x="3963" y="10075"/>
                </a:moveTo>
                <a:cubicBezTo>
                  <a:pt x="3266" y="10030"/>
                  <a:pt x="2654" y="9648"/>
                  <a:pt x="1980" y="9514"/>
                </a:cubicBezTo>
                <a:cubicBezTo>
                  <a:pt x="1255" y="9370"/>
                  <a:pt x="1041" y="8792"/>
                  <a:pt x="707" y="8293"/>
                </a:cubicBezTo>
                <a:cubicBezTo>
                  <a:pt x="364" y="7782"/>
                  <a:pt x="627" y="7070"/>
                  <a:pt x="554" y="6462"/>
                </a:cubicBezTo>
                <a:cubicBezTo>
                  <a:pt x="490" y="5930"/>
                  <a:pt x="355" y="5411"/>
                  <a:pt x="249" y="4884"/>
                </a:cubicBezTo>
                <a:cubicBezTo>
                  <a:pt x="142" y="4351"/>
                  <a:pt x="155" y="3834"/>
                  <a:pt x="147" y="3307"/>
                </a:cubicBezTo>
                <a:cubicBezTo>
                  <a:pt x="139" y="2789"/>
                  <a:pt x="0" y="2115"/>
                  <a:pt x="503" y="1780"/>
                </a:cubicBezTo>
                <a:cubicBezTo>
                  <a:pt x="1006" y="1446"/>
                  <a:pt x="1521" y="911"/>
                  <a:pt x="2233" y="1068"/>
                </a:cubicBezTo>
                <a:cubicBezTo>
                  <a:pt x="2731" y="1179"/>
                  <a:pt x="3252" y="1013"/>
                  <a:pt x="3760" y="1222"/>
                </a:cubicBezTo>
                <a:cubicBezTo>
                  <a:pt x="4249" y="1422"/>
                  <a:pt x="4808" y="1394"/>
                  <a:pt x="5337" y="1374"/>
                </a:cubicBezTo>
                <a:lnTo>
                  <a:pt x="5744" y="763"/>
                </a:lnTo>
                <a:lnTo>
                  <a:pt x="5897" y="0"/>
                </a:lnTo>
                <a:lnTo>
                  <a:pt x="5795" y="101"/>
                </a:lnTo>
              </a:path>
            </a:pathLst>
          </a:custGeom>
          <a:ln w="91440">
            <a:solidFill>
              <a:srgbClr val="0000ff"/>
            </a:solidFill>
            <a:round/>
            <a:tailEnd len="med" type="triangle" w="med"/>
          </a:ln>
        </p:spPr>
      </p:sp>
      <p:sp>
        <p:nvSpPr>
          <p:cNvPr id="375" name="CustomShape 6"/>
          <p:cNvSpPr/>
          <p:nvPr/>
        </p:nvSpPr>
        <p:spPr>
          <a:xfrm rot="20400000">
            <a:off x="6056280" y="5685480"/>
            <a:ext cx="4092840" cy="82224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r>
              <a:rPr b="0" lang="en-GB" sz="2400" spc="-1" strike="noStrike">
                <a:latin typeface="Bitstream Vera Sans"/>
              </a:rPr>
              <a:t>Οπότε: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dN/dt</a:t>
            </a:r>
            <a:r>
              <a:rPr b="0" lang="en-GB" sz="2400" spc="-1" strike="noStrike">
                <a:latin typeface="Bitstream Vera Sans"/>
              </a:rPr>
              <a:t> = (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ρ</a:t>
            </a:r>
            <a:r>
              <a:rPr b="0" lang="en-GB" sz="2400" spc="-1" strike="noStrike" baseline="-101000">
                <a:solidFill>
                  <a:srgbClr val="0000ff"/>
                </a:solidFill>
                <a:latin typeface="Bitstream Vera Sans"/>
              </a:rPr>
              <a:t>X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*Α*dx * Φ) *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σ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76" name="Line 7"/>
          <p:cNvSpPr/>
          <p:nvPr/>
        </p:nvSpPr>
        <p:spPr>
          <a:xfrm>
            <a:off x="5508000" y="2785320"/>
            <a:ext cx="365760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77" name="Line 8"/>
          <p:cNvSpPr/>
          <p:nvPr/>
        </p:nvSpPr>
        <p:spPr>
          <a:xfrm>
            <a:off x="5508000" y="2929320"/>
            <a:ext cx="365760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78" name="Line 9"/>
          <p:cNvSpPr/>
          <p:nvPr/>
        </p:nvSpPr>
        <p:spPr>
          <a:xfrm>
            <a:off x="5508000" y="3073320"/>
            <a:ext cx="365760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79" name="CustomShape 10"/>
          <p:cNvSpPr/>
          <p:nvPr/>
        </p:nvSpPr>
        <p:spPr>
          <a:xfrm>
            <a:off x="9370800" y="2484720"/>
            <a:ext cx="228600" cy="10026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80" name="TextShape 11"/>
          <p:cNvSpPr txBox="1"/>
          <p:nvPr/>
        </p:nvSpPr>
        <p:spPr>
          <a:xfrm>
            <a:off x="8443440" y="2307600"/>
            <a:ext cx="457200" cy="447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latin typeface="Bitstream Vera Sans"/>
              </a:rPr>
              <a:t>α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81" name="CustomShape 12"/>
          <p:cNvSpPr/>
          <p:nvPr/>
        </p:nvSpPr>
        <p:spPr>
          <a:xfrm rot="16200000">
            <a:off x="7446240" y="2238120"/>
            <a:ext cx="658800" cy="1335600"/>
          </a:xfrm>
          <a:prstGeom prst="can">
            <a:avLst>
              <a:gd name="adj" fmla="val 25000"/>
            </a:avLst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82" name="TextShape 13"/>
          <p:cNvSpPr txBox="1"/>
          <p:nvPr/>
        </p:nvSpPr>
        <p:spPr>
          <a:xfrm>
            <a:off x="7421040" y="3201120"/>
            <a:ext cx="114300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υ*dt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83" name="Line 14"/>
          <p:cNvSpPr/>
          <p:nvPr/>
        </p:nvSpPr>
        <p:spPr>
          <a:xfrm>
            <a:off x="9478440" y="290772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84" name="Line 15"/>
          <p:cNvSpPr/>
          <p:nvPr/>
        </p:nvSpPr>
        <p:spPr>
          <a:xfrm>
            <a:off x="9478440" y="323208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85" name="Line 16"/>
          <p:cNvSpPr/>
          <p:nvPr/>
        </p:nvSpPr>
        <p:spPr>
          <a:xfrm>
            <a:off x="9478440" y="254880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86" name="TextShape 17"/>
          <p:cNvSpPr txBox="1"/>
          <p:nvPr/>
        </p:nvSpPr>
        <p:spPr>
          <a:xfrm>
            <a:off x="7030440" y="2707920"/>
            <a:ext cx="6858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dA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87" name="TextShape 18"/>
          <p:cNvSpPr txBox="1"/>
          <p:nvPr/>
        </p:nvSpPr>
        <p:spPr>
          <a:xfrm>
            <a:off x="9434160" y="2075400"/>
            <a:ext cx="780840" cy="516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latin typeface="Bitstream Vera Sans"/>
              </a:rPr>
              <a:t>N</a:t>
            </a:r>
            <a:r>
              <a:rPr b="1" lang="en-GB" sz="2896" spc="-1" strike="noStrike" baseline="-101000">
                <a:latin typeface="Bitstream Vera Sans"/>
              </a:rPr>
              <a:t>Χ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88" name="CustomShape 19"/>
          <p:cNvSpPr/>
          <p:nvPr/>
        </p:nvSpPr>
        <p:spPr>
          <a:xfrm>
            <a:off x="7558560" y="272016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89" name="CustomShape 20"/>
          <p:cNvSpPr/>
          <p:nvPr/>
        </p:nvSpPr>
        <p:spPr>
          <a:xfrm>
            <a:off x="7738920" y="272052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0" name="CustomShape 21"/>
          <p:cNvSpPr/>
          <p:nvPr/>
        </p:nvSpPr>
        <p:spPr>
          <a:xfrm>
            <a:off x="7739280" y="282888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1" name="CustomShape 22"/>
          <p:cNvSpPr/>
          <p:nvPr/>
        </p:nvSpPr>
        <p:spPr>
          <a:xfrm>
            <a:off x="7523640" y="282924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2" name="CustomShape 23"/>
          <p:cNvSpPr/>
          <p:nvPr/>
        </p:nvSpPr>
        <p:spPr>
          <a:xfrm>
            <a:off x="7524000" y="29736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3" name="CustomShape 24"/>
          <p:cNvSpPr/>
          <p:nvPr/>
        </p:nvSpPr>
        <p:spPr>
          <a:xfrm>
            <a:off x="7704360" y="297396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4" name="CustomShape 25"/>
          <p:cNvSpPr/>
          <p:nvPr/>
        </p:nvSpPr>
        <p:spPr>
          <a:xfrm>
            <a:off x="7848720" y="290232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5" name="CustomShape 26"/>
          <p:cNvSpPr/>
          <p:nvPr/>
        </p:nvSpPr>
        <p:spPr>
          <a:xfrm>
            <a:off x="7849080" y="275868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6" name="CustomShape 27"/>
          <p:cNvSpPr/>
          <p:nvPr/>
        </p:nvSpPr>
        <p:spPr>
          <a:xfrm>
            <a:off x="7957440" y="261504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7" name="CustomShape 28"/>
          <p:cNvSpPr/>
          <p:nvPr/>
        </p:nvSpPr>
        <p:spPr>
          <a:xfrm>
            <a:off x="7957800" y="26154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8" name="CustomShape 29"/>
          <p:cNvSpPr/>
          <p:nvPr/>
        </p:nvSpPr>
        <p:spPr>
          <a:xfrm>
            <a:off x="7958160" y="279576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9" name="CustomShape 30"/>
          <p:cNvSpPr/>
          <p:nvPr/>
        </p:nvSpPr>
        <p:spPr>
          <a:xfrm>
            <a:off x="8066520" y="294012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00" name="CustomShape 31"/>
          <p:cNvSpPr/>
          <p:nvPr/>
        </p:nvSpPr>
        <p:spPr>
          <a:xfrm>
            <a:off x="8138880" y="265248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01" name="CustomShape 32"/>
          <p:cNvSpPr/>
          <p:nvPr/>
        </p:nvSpPr>
        <p:spPr>
          <a:xfrm>
            <a:off x="8283240" y="272484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02" name="CustomShape 33"/>
          <p:cNvSpPr/>
          <p:nvPr/>
        </p:nvSpPr>
        <p:spPr>
          <a:xfrm>
            <a:off x="8283600" y="29052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03" name="CustomShape 34"/>
          <p:cNvSpPr/>
          <p:nvPr/>
        </p:nvSpPr>
        <p:spPr>
          <a:xfrm>
            <a:off x="8175960" y="290556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04" name="CustomShape 35"/>
          <p:cNvSpPr/>
          <p:nvPr/>
        </p:nvSpPr>
        <p:spPr>
          <a:xfrm>
            <a:off x="8176320" y="308592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05" name="CustomShape 36"/>
          <p:cNvSpPr/>
          <p:nvPr/>
        </p:nvSpPr>
        <p:spPr>
          <a:xfrm>
            <a:off x="8032680" y="308628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06" name="CustomShape 37"/>
          <p:cNvSpPr/>
          <p:nvPr/>
        </p:nvSpPr>
        <p:spPr>
          <a:xfrm>
            <a:off x="7816680" y="308628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07" name="CustomShape 38"/>
          <p:cNvSpPr/>
          <p:nvPr/>
        </p:nvSpPr>
        <p:spPr>
          <a:xfrm>
            <a:off x="7565040" y="308664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08" name="CustomShape 39"/>
          <p:cNvSpPr/>
          <p:nvPr/>
        </p:nvSpPr>
        <p:spPr>
          <a:xfrm>
            <a:off x="7457400" y="26190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09" name="CustomShape 40"/>
          <p:cNvSpPr/>
          <p:nvPr/>
        </p:nvSpPr>
        <p:spPr>
          <a:xfrm>
            <a:off x="8285400" y="30870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10" name="CustomShape 41"/>
          <p:cNvSpPr/>
          <p:nvPr/>
        </p:nvSpPr>
        <p:spPr>
          <a:xfrm>
            <a:off x="7601400" y="30870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43" dur="indefinite" restart="never" nodeType="tmRoot">
          <p:childTnLst>
            <p:seq>
              <p:cTn id="4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CustomShape 1"/>
          <p:cNvSpPr/>
          <p:nvPr/>
        </p:nvSpPr>
        <p:spPr>
          <a:xfrm>
            <a:off x="228600" y="5943600"/>
            <a:ext cx="9829800" cy="11430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12" name="TextShape 2"/>
          <p:cNvSpPr txBox="1"/>
          <p:nvPr/>
        </p:nvSpPr>
        <p:spPr>
          <a:xfrm>
            <a:off x="228600" y="147600"/>
            <a:ext cx="960120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Χρηστικός ορισμός ενεργού διατομής, σ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413" name="TextShape 3"/>
          <p:cNvSpPr txBox="1"/>
          <p:nvPr/>
        </p:nvSpPr>
        <p:spPr>
          <a:xfrm>
            <a:off x="144000" y="734400"/>
            <a:ext cx="9829800" cy="63396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Αν έχουμε την αντίδραση  </a:t>
            </a:r>
            <a:r>
              <a:rPr b="1" lang="en-GB" sz="2200" spc="-1" strike="noStrike">
                <a:latin typeface="Bitstream Vera Sans"/>
              </a:rPr>
              <a:t>α + Χ → οτιδήποτε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Αν μια δέσμη σωματιδών α, με ταχύτητα υ και </a:t>
            </a:r>
            <a:r>
              <a:rPr b="1" lang="en-GB" sz="2200" spc="-1" strike="noStrike">
                <a:latin typeface="Bitstream Vera Sans"/>
              </a:rPr>
              <a:t>ροή Φ</a:t>
            </a:r>
            <a:r>
              <a:rPr b="0" lang="en-GB" sz="2200" spc="-1" strike="noStrike">
                <a:latin typeface="Bitstream Vera Sans"/>
              </a:rPr>
              <a:t> σωματίδια ανά μονάδα επιφάνειας και ανά μονάδα χρόνου,  αλληλεπιδρά με </a:t>
            </a:r>
            <a:r>
              <a:rPr b="1" lang="en-GB" sz="2200" spc="-1" strike="noStrike">
                <a:latin typeface="Bitstream Vera Sans"/>
              </a:rPr>
              <a:t>ΕΝΑ</a:t>
            </a:r>
            <a:r>
              <a:rPr b="0" lang="en-GB" sz="2200" spc="-1" strike="noStrike">
                <a:latin typeface="Bitstream Vera Sans"/>
              </a:rPr>
              <a:t> σωματίδιο τύπου Χ , τότε: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Ο ρυθμός αλληλεπιδράσεων (R = dN/dt)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είναι:                  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R = dN/dt = Φ * σ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   →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→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μπορούμε χρηστικά να ορίσουμε την ενεργό διατομή, σ, ως τη σταθερά αναλογίας (με μονάδες επιφάνειας) μεταξύ του ρυθμού αλληλεπιδράσεων dN/dt ενός στόχου με μια ροή βλημάτων Φ.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Γενικά: R = N</a:t>
            </a:r>
            <a:r>
              <a:rPr b="0" lang="en-GB" sz="2200" spc="-1" strike="noStrike" baseline="-33000">
                <a:solidFill>
                  <a:srgbClr val="0000ff"/>
                </a:solidFill>
                <a:latin typeface="Bitstream Vera Sans"/>
              </a:rPr>
              <a:t>x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* Φ * σ → η ενεργός διατομή, σ, 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ισούται με το ρυθμό αλληλεπιδράσεων </a:t>
            </a:r>
            <a:r>
              <a:rPr b="0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ανά μονάδα ροής</a:t>
            </a:r>
            <a:r>
              <a:rPr b="0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	</a:t>
            </a:r>
            <a:r>
              <a:rPr b="0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	</a:t>
            </a:r>
            <a:r>
              <a:rPr b="0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	</a:t>
            </a:r>
            <a:r>
              <a:rPr b="0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 των προσπιπτόντων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σωματιδίων και </a:t>
            </a:r>
            <a:r>
              <a:rPr b="0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ανά σωματίδιο του στόχου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14" name="Formula 4"/>
              <p:cNvSpPr txBox="1"/>
              <p:nvPr/>
            </p:nvSpPr>
            <p:spPr>
              <a:xfrm>
                <a:off x="253800" y="2798640"/>
                <a:ext cx="9687600" cy="835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R</m:t>
                    </m:r>
                    <m:r>
                      <m:t xml:space="preserve">≡</m:t>
                    </m:r>
                    <m:f>
                      <m:num>
                        <m:r>
                          <m:t xml:space="preserve">dN</m:t>
                        </m:r>
                      </m:num>
                      <m:den>
                        <m:r>
                          <m:t xml:space="preserve">dt</m:t>
                        </m:r>
                      </m:den>
                    </m:f>
                    <m:r>
                      <m:t xml:space="preserve">=</m:t>
                    </m:r>
                    <m:r>
                      <m:t xml:space="preserve">Φ</m:t>
                    </m:r>
                    <m:r>
                      <m:t xml:space="preserve">σ</m:t>
                    </m:r>
                    <m:r>
                      <m:t xml:space="preserve">,</m:t>
                    </m:r>
                    <m:r>
                      <m:t xml:space="preserve">όπου</m:t>
                    </m:r>
                    <m:r>
                      <m:t xml:space="preserve">:</m:t>
                    </m:r>
                    <m:r>
                      <m:t xml:space="preserve">Φ</m:t>
                    </m:r>
                    <m:r>
                      <m:t xml:space="preserve">=</m:t>
                    </m:r>
                    <m:sSub>
                      <m:e>
                        <m:r>
                          <m:t xml:space="preserve">ρ</m:t>
                        </m:r>
                      </m:e>
                      <m:sub>
                        <m:r>
                          <m:t xml:space="preserve">α</m:t>
                        </m:r>
                      </m:sub>
                    </m:sSub>
                    <m:r>
                      <m:t xml:space="preserve">∗</m:t>
                    </m:r>
                    <m:r>
                      <m:t xml:space="preserve">υ</m:t>
                    </m:r>
                    <m:r>
                      <m:t xml:space="preserve">,</m:t>
                    </m:r>
                    <m:r>
                      <m:t xml:space="preserve">με</m:t>
                    </m:r>
                    <m:sSub>
                      <m:e>
                        <m:r>
                          <m:t xml:space="preserve">ρ</m:t>
                        </m:r>
                      </m:e>
                      <m:sub>
                        <m:r>
                          <m:t xml:space="preserve">α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αριθμητική</m:t>
                    </m:r>
                    <m:r>
                      <m:t xml:space="preserve">πυκνότητα</m:t>
                    </m:r>
                    <m:r>
                      <m:t xml:space="preserve">των</m:t>
                    </m:r>
                    <m:r>
                      <m:t xml:space="preserve">α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15" name="Formula 5"/>
              <p:cNvSpPr txBox="1"/>
              <p:nvPr/>
            </p:nvSpPr>
            <p:spPr>
              <a:xfrm>
                <a:off x="6730920" y="3839400"/>
                <a:ext cx="970560" cy="826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σ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R</m:t>
                        </m:r>
                      </m:num>
                      <m:den>
                        <m:r>
                          <m:t xml:space="preserve">Φ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416" name="CustomShape 6"/>
          <p:cNvSpPr/>
          <p:nvPr/>
        </p:nvSpPr>
        <p:spPr>
          <a:xfrm>
            <a:off x="6661800" y="3756600"/>
            <a:ext cx="1083600" cy="986400"/>
          </a:xfrm>
          <a:prstGeom prst="rect">
            <a:avLst/>
          </a:prstGeom>
          <a:noFill/>
          <a:ln w="9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417" name="Formula 7"/>
              <p:cNvSpPr txBox="1"/>
              <p:nvPr/>
            </p:nvSpPr>
            <p:spPr>
              <a:xfrm>
                <a:off x="-34200" y="1098000"/>
                <a:ext cx="10140840" cy="6300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Πιθανότητα</m:t>
                    </m:r>
                    <m:r>
                      <m:t xml:space="preserve">αλληλεπίδρασης</m:t>
                    </m:r>
                    <m:r>
                      <m:t xml:space="preserve">ενός</m:t>
                    </m:r>
                    <m:r>
                      <m:t xml:space="preserve">βλήματος</m:t>
                    </m:r>
                    <m:r>
                      <m:t xml:space="preserve">με</m:t>
                    </m:r>
                    <m:r>
                      <m:t xml:space="preserve">ένα</m:t>
                    </m:r>
                    <m:r>
                      <m:t xml:space="preserve">στόχο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σ</m:t>
                        </m:r>
                      </m:num>
                      <m:den>
                        <m:r>
                          <m:t xml:space="preserve">επιφάνεια</m:t>
                        </m:r>
                        <m:r>
                          <m:t xml:space="preserve">που</m:t>
                        </m:r>
                        <m:r>
                          <m:t xml:space="preserve">φωτίζουν</m:t>
                        </m:r>
                        <m:r>
                          <m:t xml:space="preserve">τα</m:t>
                        </m:r>
                        <m:r>
                          <m:t xml:space="preserve">βλήματα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18" name="Formula 8"/>
              <p:cNvSpPr txBox="1"/>
              <p:nvPr/>
            </p:nvSpPr>
            <p:spPr>
              <a:xfrm>
                <a:off x="8602920" y="5855760"/>
                <a:ext cx="1386720" cy="8949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σ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R</m:t>
                        </m:r>
                      </m:num>
                      <m:den>
                        <m:r>
                          <m:t xml:space="preserve">Φ</m:t>
                        </m:r>
                        <m:sSub>
                          <m:e>
                            <m:r>
                              <m:t xml:space="preserve">Ν</m:t>
                            </m:r>
                          </m:e>
                          <m:sub>
                            <m:r>
                              <m:t xml:space="preserve">x</m:t>
                            </m:r>
                          </m:sub>
                        </m:sSub>
                      </m:den>
                    </m:f>
                  </m:oMath>
                </a14:m>
              </a:p>
            </p:txBody>
          </p:sp>
        </mc:Choice>
        <mc:Fallback/>
      </mc:AlternateContent>
    </p:spTree>
  </p:cSld>
  <p:timing>
    <p:tnLst>
      <p:par>
        <p:cTn id="45" dur="indefinite" restart="never" nodeType="tmRoot">
          <p:childTnLst>
            <p:seq>
              <p:cTn id="4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CustomShape 1"/>
          <p:cNvSpPr/>
          <p:nvPr/>
        </p:nvSpPr>
        <p:spPr>
          <a:xfrm>
            <a:off x="541800" y="6701400"/>
            <a:ext cx="3801600" cy="38520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20" name="TextShape 2"/>
          <p:cNvSpPr txBox="1"/>
          <p:nvPr/>
        </p:nvSpPr>
        <p:spPr>
          <a:xfrm>
            <a:off x="228600" y="48960"/>
            <a:ext cx="960120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latin typeface="Bitstream Vera Sans"/>
              </a:rPr>
              <a:t>Ενεργός διατομή και </a:t>
            </a:r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μέση ελεύθερη διαδρομή</a:t>
            </a:r>
            <a:r>
              <a:rPr b="0" lang="en-GB" sz="2800" spc="-1" strike="noStrike">
                <a:latin typeface="Bitstream Vera Sans"/>
              </a:rPr>
              <a:t>:  “1+πολλά”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421" name="TextShape 3"/>
          <p:cNvSpPr txBox="1"/>
          <p:nvPr/>
        </p:nvSpPr>
        <p:spPr>
          <a:xfrm>
            <a:off x="264600" y="842400"/>
            <a:ext cx="9601200" cy="6841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Αν έχω ένα βλήμα α που έρχεται με ταχύτητα υ και προσπαθεί να διαπεράσει ένα υλικό με πολούς στόχους Χ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en-GB" sz="2200" spc="-1" strike="noStrike">
                <a:latin typeface="Bitstream Vera Sans"/>
              </a:rPr>
              <a:t>Έτσι, κατ' αντίστοιχα με την ανάλυση “πολλά + 1”, έχουμε:</a:t>
            </a:r>
            <a:r>
              <a:rPr b="0" i="1" lang="en-GB" sz="2400" spc="-1" strike="noStrike">
                <a:latin typeface="Bitstream Vera Sans"/>
              </a:rPr>
              <a:t>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Ρυμός αντιδράσεων (R=dN/dt) </a:t>
            </a:r>
            <a:r>
              <a:rPr b="1" lang="en-GB" sz="2400" spc="-1" strike="noStrike" u="sng">
                <a:solidFill>
                  <a:srgbClr val="0000ff"/>
                </a:solidFill>
                <a:uFillTx/>
                <a:latin typeface="Bitstream Vera Sans"/>
                <a:ea typeface="Bitstream Vera Sans"/>
              </a:rPr>
              <a:t>ενός σωματιδίου α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 με τους πυρήνες Χ του στόχου:</a:t>
            </a:r>
            <a:r>
              <a:rPr b="0" lang="en-GB" sz="2400" spc="-1" strike="noStrike">
                <a:latin typeface="Bitstream Vera Sans"/>
                <a:ea typeface="Bitstream Vera Sans"/>
              </a:rPr>
              <a:t>  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  <a:ea typeface="Bitstream Vera Sans"/>
              </a:rPr>
              <a:t>dN/dt =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Φ</a:t>
            </a:r>
            <a:r>
              <a:rPr b="0" lang="en-GB" sz="2400" spc="-1" strike="noStrike" baseline="-101000">
                <a:solidFill>
                  <a:srgbClr val="ff0000"/>
                </a:solidFill>
                <a:latin typeface="Bitstream Vera Sans"/>
              </a:rPr>
              <a:t>x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 * σ</a:t>
            </a:r>
            <a:r>
              <a:rPr b="0" lang="en-GB" sz="2400" spc="-1" strike="noStrike" baseline="-101000">
                <a:solidFill>
                  <a:srgbClr val="ff0000"/>
                </a:solidFill>
                <a:latin typeface="Bitstream Vera Sans"/>
              </a:rPr>
              <a:t>tot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= ρ</a:t>
            </a:r>
            <a:r>
              <a:rPr b="0" lang="en-GB" sz="2400" spc="-1" strike="noStrike" baseline="-101000">
                <a:solidFill>
                  <a:srgbClr val="ff0000"/>
                </a:solidFill>
                <a:latin typeface="Bitstream Vera Sans"/>
              </a:rPr>
              <a:t>x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 *υ * σ</a:t>
            </a:r>
            <a:r>
              <a:rPr b="0" lang="en-GB" sz="2400" spc="-1" strike="noStrike" baseline="-101000">
                <a:solidFill>
                  <a:srgbClr val="ff0000"/>
                </a:solidFill>
                <a:latin typeface="Bitstream Vera Sans"/>
              </a:rPr>
              <a:t>tot  </a:t>
            </a:r>
            <a:r>
              <a:rPr b="0" lang="en-GB" sz="2400" spc="-1" strike="noStrike" baseline="-101000">
                <a:latin typeface="Bitstream Vera Sans"/>
              </a:rPr>
              <a:t> </a:t>
            </a:r>
            <a:r>
              <a:rPr b="0" lang="en-GB" sz="2400" spc="-1" strike="noStrike">
                <a:latin typeface="Bitstream Vera Sans"/>
              </a:rPr>
              <a:t> </a:t>
            </a:r>
            <a:r>
              <a:rPr b="0" lang="en-GB" sz="1600" spc="-1" strike="noStrike">
                <a:latin typeface="Bitstream Vera Sans"/>
              </a:rPr>
              <a:t>(σαν να είμαι πάνω στο α και να βλέπω τους πυρήνες Χ να έρχονται με ταχύτητα υ , oπότε έχω: </a:t>
            </a:r>
            <a:r>
              <a:rPr b="0" lang="en-GB" sz="1600" spc="-1" strike="noStrike">
                <a:solidFill>
                  <a:srgbClr val="ed1c24"/>
                </a:solidFill>
                <a:latin typeface="Bitstream Vera Sans"/>
              </a:rPr>
              <a:t>ρυθμός αλληλεπιδράσεων = ροή των σωματιδίων Χ * ενεργός διατομή αλληλεπίδρασης</a:t>
            </a:r>
            <a:r>
              <a:rPr b="0" lang="en-GB" sz="1600" spc="-1" strike="noStrike">
                <a:latin typeface="Bitstream Vera Sans"/>
              </a:rPr>
              <a:t>)</a:t>
            </a:r>
            <a:endParaRPr b="0" lang="en-GB" sz="16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Για </a:t>
            </a: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μία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 αλληλεπίδραση κατά μέσο όρο (dN/dt=1/dt) απαιτείται κατά μέσο όρο χρόνος τ = 1/(dN/dt) 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→  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τ = </a:t>
            </a: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1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/(ρ</a:t>
            </a:r>
            <a:r>
              <a:rPr b="0" lang="en-GB" sz="2400" spc="-1" strike="noStrike" baseline="-101000">
                <a:solidFill>
                  <a:srgbClr val="ff0000"/>
                </a:solidFill>
                <a:latin typeface="Bitstream Vera Sans"/>
              </a:rPr>
              <a:t>x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 *υ * σ</a:t>
            </a:r>
            <a:r>
              <a:rPr b="0" lang="en-GB" sz="2400" spc="-1" strike="noStrike" baseline="-101000">
                <a:solidFill>
                  <a:srgbClr val="ff0000"/>
                </a:solidFill>
                <a:latin typeface="Bitstream Vera Sans"/>
              </a:rPr>
              <a:t>tot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)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Τρέχοντας με ταχύτητα υ, η μέση ελεύθερη διαδρομή είναι: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1" lang="en-GB" sz="2400" spc="-1" strike="noStrike">
                <a:latin typeface="Bitstream Vera Sans"/>
              </a:rPr>
              <a:t>λ = τ*υ = 1/(ρ</a:t>
            </a:r>
            <a:r>
              <a:rPr b="1" lang="en-GB" sz="2400" spc="-1" strike="noStrike" baseline="-101000">
                <a:latin typeface="Bitstream Vera Sans"/>
              </a:rPr>
              <a:t>x</a:t>
            </a:r>
            <a:r>
              <a:rPr b="1" lang="en-GB" sz="2400" spc="-1" strike="noStrike">
                <a:latin typeface="Bitstream Vera Sans"/>
              </a:rPr>
              <a:t> * σ</a:t>
            </a:r>
            <a:r>
              <a:rPr b="1" lang="en-GB" sz="2400" spc="-1" strike="noStrike" baseline="-101000">
                <a:latin typeface="Bitstream Vera Sans"/>
              </a:rPr>
              <a:t>tot </a:t>
            </a:r>
            <a:r>
              <a:rPr b="1" lang="en-GB" sz="2400" spc="-1" strike="noStrike">
                <a:latin typeface="Bitstream Vera Sans"/>
              </a:rPr>
              <a:t>)  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</p:txBody>
      </p:sp>
      <p:sp>
        <p:nvSpPr>
          <p:cNvPr id="422" name="Line 4"/>
          <p:cNvSpPr/>
          <p:nvPr/>
        </p:nvSpPr>
        <p:spPr>
          <a:xfrm>
            <a:off x="1732320" y="2100960"/>
            <a:ext cx="3657600" cy="0"/>
          </a:xfrm>
          <a:prstGeom prst="line">
            <a:avLst/>
          </a:prstGeom>
          <a:ln w="291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23" name="TextShape 5"/>
          <p:cNvSpPr txBox="1"/>
          <p:nvPr/>
        </p:nvSpPr>
        <p:spPr>
          <a:xfrm>
            <a:off x="4595760" y="1659240"/>
            <a:ext cx="457200" cy="447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latin typeface="Bitstream Vera Sans"/>
              </a:rPr>
              <a:t>α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424" name="CustomShape 6"/>
          <p:cNvSpPr/>
          <p:nvPr/>
        </p:nvSpPr>
        <p:spPr>
          <a:xfrm rot="16200000">
            <a:off x="5722560" y="1445760"/>
            <a:ext cx="658800" cy="1335600"/>
          </a:xfrm>
          <a:prstGeom prst="can">
            <a:avLst>
              <a:gd name="adj" fmla="val 25000"/>
            </a:avLst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25" name="TextShape 7"/>
          <p:cNvSpPr txBox="1"/>
          <p:nvPr/>
        </p:nvSpPr>
        <p:spPr>
          <a:xfrm>
            <a:off x="5697360" y="2444760"/>
            <a:ext cx="114300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υ*dt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426" name="Line 8"/>
          <p:cNvSpPr/>
          <p:nvPr/>
        </p:nvSpPr>
        <p:spPr>
          <a:xfrm>
            <a:off x="5522760" y="186336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27" name="Line 9"/>
          <p:cNvSpPr/>
          <p:nvPr/>
        </p:nvSpPr>
        <p:spPr>
          <a:xfrm>
            <a:off x="5522760" y="215172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28" name="TextShape 10"/>
          <p:cNvSpPr txBox="1"/>
          <p:nvPr/>
        </p:nvSpPr>
        <p:spPr>
          <a:xfrm>
            <a:off x="4946760" y="2203560"/>
            <a:ext cx="6858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dA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29" name="TextShape 11"/>
          <p:cNvSpPr txBox="1"/>
          <p:nvPr/>
        </p:nvSpPr>
        <p:spPr>
          <a:xfrm>
            <a:off x="6086160" y="1391760"/>
            <a:ext cx="457200" cy="447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latin typeface="Bitstream Vera Sans"/>
              </a:rPr>
              <a:t>Χ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430" name="TextShape 12"/>
          <p:cNvSpPr txBox="1"/>
          <p:nvPr/>
        </p:nvSpPr>
        <p:spPr>
          <a:xfrm>
            <a:off x="6706080" y="1509480"/>
            <a:ext cx="4047120" cy="11574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ρ</a:t>
            </a:r>
            <a:r>
              <a:rPr b="1" lang="en-GB" sz="2200" spc="-1" strike="noStrike" baseline="-101000">
                <a:solidFill>
                  <a:srgbClr val="ff0000"/>
                </a:solidFill>
                <a:latin typeface="Bitstream Vera Sans"/>
              </a:rPr>
              <a:t>Χ 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= αριθμητική πυκνότητα όγκου πυρήνων Χ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431" name="TextShape 13"/>
          <p:cNvSpPr txBox="1"/>
          <p:nvPr/>
        </p:nvSpPr>
        <p:spPr>
          <a:xfrm>
            <a:off x="9041400" y="6017040"/>
            <a:ext cx="644040" cy="1276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8000" spc="-1" strike="noStrike">
                <a:solidFill>
                  <a:srgbClr val="ff0000"/>
                </a:solidFill>
                <a:latin typeface="Bitstream Vera Sans"/>
              </a:rPr>
              <a:t>!</a:t>
            </a:r>
            <a:endParaRPr b="0" lang="en-GB" sz="8000" spc="-1" strike="noStrike">
              <a:latin typeface="Bitstream Vera Sans"/>
            </a:endParaRPr>
          </a:p>
        </p:txBody>
      </p:sp>
      <p:sp>
        <p:nvSpPr>
          <p:cNvPr id="432" name="CustomShape 14"/>
          <p:cNvSpPr/>
          <p:nvPr/>
        </p:nvSpPr>
        <p:spPr>
          <a:xfrm>
            <a:off x="3997800" y="1972800"/>
            <a:ext cx="228600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33" name="Line 15"/>
          <p:cNvSpPr/>
          <p:nvPr/>
        </p:nvSpPr>
        <p:spPr>
          <a:xfrm>
            <a:off x="5774760" y="200808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34" name="Line 16"/>
          <p:cNvSpPr/>
          <p:nvPr/>
        </p:nvSpPr>
        <p:spPr>
          <a:xfrm>
            <a:off x="5918760" y="179244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35" name="Line 17"/>
          <p:cNvSpPr/>
          <p:nvPr/>
        </p:nvSpPr>
        <p:spPr>
          <a:xfrm>
            <a:off x="5918760" y="218880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36" name="Line 18"/>
          <p:cNvSpPr/>
          <p:nvPr/>
        </p:nvSpPr>
        <p:spPr>
          <a:xfrm>
            <a:off x="6062760" y="204516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37" name="Line 19"/>
          <p:cNvSpPr/>
          <p:nvPr/>
        </p:nvSpPr>
        <p:spPr>
          <a:xfrm>
            <a:off x="6206760" y="215352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38" name="Line 20"/>
          <p:cNvSpPr/>
          <p:nvPr/>
        </p:nvSpPr>
        <p:spPr>
          <a:xfrm>
            <a:off x="6134760" y="182988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39" name="Line 21"/>
          <p:cNvSpPr/>
          <p:nvPr/>
        </p:nvSpPr>
        <p:spPr>
          <a:xfrm>
            <a:off x="6314760" y="183024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40" name="Line 22"/>
          <p:cNvSpPr/>
          <p:nvPr/>
        </p:nvSpPr>
        <p:spPr>
          <a:xfrm>
            <a:off x="6386760" y="211860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41" name="Line 23"/>
          <p:cNvSpPr/>
          <p:nvPr/>
        </p:nvSpPr>
        <p:spPr>
          <a:xfrm>
            <a:off x="6530760" y="186696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42" name="Line 24"/>
          <p:cNvSpPr/>
          <p:nvPr/>
        </p:nvSpPr>
        <p:spPr>
          <a:xfrm>
            <a:off x="6530760" y="215532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43" name="Line 25"/>
          <p:cNvSpPr/>
          <p:nvPr/>
        </p:nvSpPr>
        <p:spPr>
          <a:xfrm>
            <a:off x="6638760" y="197568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44" name="TextShape 26"/>
          <p:cNvSpPr txBox="1"/>
          <p:nvPr/>
        </p:nvSpPr>
        <p:spPr>
          <a:xfrm>
            <a:off x="41760" y="3753000"/>
            <a:ext cx="644040" cy="1276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8000" spc="-1" strike="noStrike">
                <a:solidFill>
                  <a:srgbClr val="ff0000"/>
                </a:solidFill>
                <a:latin typeface="Bitstream Vera Sans"/>
              </a:rPr>
              <a:t>!</a:t>
            </a:r>
            <a:endParaRPr b="0" lang="en-GB" sz="8000" spc="-1" strike="noStrike">
              <a:latin typeface="Bitstream Vera Sans"/>
            </a:endParaRPr>
          </a:p>
        </p:txBody>
      </p:sp>
      <p:sp>
        <p:nvSpPr>
          <p:cNvPr id="445" name="TextShape 27"/>
          <p:cNvSpPr txBox="1"/>
          <p:nvPr/>
        </p:nvSpPr>
        <p:spPr>
          <a:xfrm>
            <a:off x="243360" y="1540800"/>
            <a:ext cx="3894840" cy="1203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i="1" lang="en-GB" sz="1800" spc="-1" strike="noStrike">
                <a:latin typeface="Bitstream Vera Sans"/>
              </a:rPr>
              <a:t>Το ένα α θεωρεί τον εαυτό του </a:t>
            </a:r>
            <a:endParaRPr b="0" lang="en-GB" sz="1800" spc="-1" strike="noStrike">
              <a:latin typeface="Bitstream Vera Sans"/>
            </a:endParaRPr>
          </a:p>
          <a:p>
            <a:r>
              <a:rPr b="0" i="1" lang="en-GB" sz="1800" spc="-1" strike="noStrike">
                <a:latin typeface="Bitstream Vera Sans"/>
              </a:rPr>
              <a:t>ακίνητο και βλέπει μια </a:t>
            </a:r>
            <a:endParaRPr b="0" lang="en-GB" sz="1800" spc="-1" strike="noStrike">
              <a:latin typeface="Bitstream Vera Sans"/>
            </a:endParaRPr>
          </a:p>
          <a:p>
            <a:r>
              <a:rPr b="0" i="1" lang="en-GB" sz="1800" spc="-1" strike="noStrike">
                <a:latin typeface="Bitstream Vera Sans"/>
              </a:rPr>
              <a:t>ροή Φ</a:t>
            </a:r>
            <a:r>
              <a:rPr b="0" i="1" lang="en-GB" sz="1800" spc="-1" strike="noStrike" baseline="-33000">
                <a:latin typeface="Bitstream Vera Sans"/>
              </a:rPr>
              <a:t>X</a:t>
            </a:r>
            <a:r>
              <a:rPr b="0" i="1" lang="en-GB" sz="1800" spc="-1" strike="noStrike">
                <a:latin typeface="Bitstream Vera Sans"/>
              </a:rPr>
              <a:t> από πολλά σωματίδια Χ  </a:t>
            </a:r>
            <a:endParaRPr b="0" lang="en-GB" sz="1800" spc="-1" strike="noStrike">
              <a:latin typeface="Bitstream Vera Sans"/>
            </a:endParaRPr>
          </a:p>
          <a:p>
            <a:r>
              <a:rPr b="0" i="1" lang="en-GB" sz="1800" spc="-1" strike="noStrike">
                <a:latin typeface="Bitstream Vera Sans"/>
              </a:rPr>
              <a:t>να έρχονται καταπάνω του! </a:t>
            </a:r>
            <a:endParaRPr b="0" lang="en-GB" sz="1800" spc="-1" strike="noStrike">
              <a:latin typeface="Bitstream Vera Sans"/>
            </a:endParaRPr>
          </a:p>
        </p:txBody>
      </p:sp>
    </p:spTree>
  </p:cSld>
  <p:timing>
    <p:tnLst>
      <p:par>
        <p:cTn id="47" dur="indefinite" restart="never" nodeType="tmRoot">
          <p:childTnLst>
            <p:seq>
              <p:cTn id="4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TextShape 1"/>
          <p:cNvSpPr txBox="1"/>
          <p:nvPr/>
        </p:nvSpPr>
        <p:spPr>
          <a:xfrm>
            <a:off x="504000" y="48960"/>
            <a:ext cx="907164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latin typeface="Bitstream Vera Sans"/>
              </a:rPr>
              <a:t>Ενεργός διατομή , </a:t>
            </a:r>
            <a:r>
              <a:rPr b="1" lang="en-GB" sz="2800" spc="-1" strike="noStrike">
                <a:latin typeface="Bitstream Vera Sans"/>
              </a:rPr>
              <a:t>dσ</a:t>
            </a:r>
            <a:r>
              <a:rPr b="0" lang="en-GB" sz="2800" spc="-1" strike="noStrike">
                <a:latin typeface="Bitstream Vera Sans"/>
              </a:rPr>
              <a:t>,</a:t>
            </a:r>
            <a:br/>
            <a:r>
              <a:rPr b="0" lang="en-GB" sz="2800" spc="-1" strike="noStrike">
                <a:latin typeface="Bitstream Vera Sans"/>
              </a:rPr>
              <a:t>για σκέδαση σε συγκεκριμένη κατεύθυνση (1)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447" name="TextShape 2"/>
          <p:cNvSpPr txBox="1"/>
          <p:nvPr/>
        </p:nvSpPr>
        <p:spPr>
          <a:xfrm>
            <a:off x="504000" y="914400"/>
            <a:ext cx="90716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Π.χ., σωματίδια α σκεδάζονται από πυρήνες χρυσού</a:t>
            </a:r>
            <a:endParaRPr b="0" lang="en-GB" sz="2400" spc="-1" strike="noStrike">
              <a:latin typeface="Bitstream Vera Sans"/>
            </a:endParaRPr>
          </a:p>
        </p:txBody>
      </p:sp>
      <p:pic>
        <p:nvPicPr>
          <p:cNvPr id="448" name="" descr=""/>
          <p:cNvPicPr/>
          <p:nvPr/>
        </p:nvPicPr>
        <p:blipFill>
          <a:blip r:embed="rId1"/>
          <a:stretch/>
        </p:blipFill>
        <p:spPr>
          <a:xfrm>
            <a:off x="919440" y="1221480"/>
            <a:ext cx="2857320" cy="2009520"/>
          </a:xfrm>
          <a:prstGeom prst="rect">
            <a:avLst/>
          </a:prstGeom>
          <a:ln>
            <a:noFill/>
          </a:ln>
        </p:spPr>
      </p:pic>
      <p:sp>
        <p:nvSpPr>
          <p:cNvPr id="449" name="Line 3"/>
          <p:cNvSpPr/>
          <p:nvPr/>
        </p:nvSpPr>
        <p:spPr>
          <a:xfrm>
            <a:off x="1058400" y="1841400"/>
            <a:ext cx="457200" cy="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50" name="Line 4"/>
          <p:cNvSpPr/>
          <p:nvPr/>
        </p:nvSpPr>
        <p:spPr>
          <a:xfrm>
            <a:off x="1058400" y="2165400"/>
            <a:ext cx="457200" cy="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51" name="Line 5"/>
          <p:cNvSpPr/>
          <p:nvPr/>
        </p:nvSpPr>
        <p:spPr>
          <a:xfrm>
            <a:off x="1058400" y="2273400"/>
            <a:ext cx="457200" cy="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pic>
        <p:nvPicPr>
          <p:cNvPr id="452" name="" descr=""/>
          <p:cNvPicPr/>
          <p:nvPr/>
        </p:nvPicPr>
        <p:blipFill>
          <a:blip r:embed="rId2"/>
          <a:stretch/>
        </p:blipFill>
        <p:spPr>
          <a:xfrm>
            <a:off x="4611240" y="1314720"/>
            <a:ext cx="4762080" cy="1895040"/>
          </a:xfrm>
          <a:prstGeom prst="rect">
            <a:avLst/>
          </a:prstGeom>
          <a:ln>
            <a:noFill/>
          </a:ln>
        </p:spPr>
      </p:pic>
      <p:sp>
        <p:nvSpPr>
          <p:cNvPr id="453" name="CustomShape 6"/>
          <p:cNvSpPr/>
          <p:nvPr/>
        </p:nvSpPr>
        <p:spPr>
          <a:xfrm>
            <a:off x="12600" y="3236400"/>
            <a:ext cx="10103400" cy="20214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 </a:t>
            </a:r>
            <a:r>
              <a:rPr b="0" lang="en-GB" sz="2200" spc="-1" strike="noStrike">
                <a:latin typeface="Bitstream Vera Sans"/>
              </a:rPr>
              <a:t>Μετράω σε κάθε κατεύθυνση (θ,φ) πόσα σκεδαζόμενα σωματίδια (dN) 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“</a:t>
            </a:r>
            <a:r>
              <a:rPr b="0" lang="en-GB" sz="2200" spc="-1" strike="noStrike">
                <a:latin typeface="Bitstream Vera Sans"/>
              </a:rPr>
              <a:t>βλέπω”  μέσα σε χρόνο dt: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latin typeface="Bitstream Vera Sans"/>
              </a:rPr>
              <a:t>  </a:t>
            </a:r>
            <a:r>
              <a:rPr b="0" lang="en-GB" sz="2200" spc="-1" strike="noStrike">
                <a:latin typeface="Bitstream Vera Sans"/>
              </a:rPr>
              <a:t>Επειδή </a:t>
            </a:r>
            <a:r>
              <a:rPr b="1" lang="en-GB" sz="2200" spc="-1" strike="noStrike">
                <a:latin typeface="Bitstream Vera Sans"/>
              </a:rPr>
              <a:t>dN/dt = ροή βλημάτων * dσ</a:t>
            </a:r>
            <a:r>
              <a:rPr b="0" lang="en-GB" sz="2200" spc="-1" strike="noStrike">
                <a:latin typeface="Bitstream Vera Sans"/>
              </a:rPr>
              <a:t> , έχω      </a:t>
            </a:r>
            <a:r>
              <a:rPr b="1" lang="en-GB" sz="2200" spc="-1" strike="noStrike">
                <a:latin typeface="Bitstream Vera Sans"/>
              </a:rPr>
              <a:t>dN = ροή * dt * dσ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 </a:t>
            </a:r>
            <a:r>
              <a:rPr b="0" lang="en-GB" sz="2200" spc="-1" strike="noStrike">
                <a:latin typeface="Bitstream Vera Sans"/>
              </a:rPr>
              <a:t>Ο αριθμός των σκεδαζόμενων σωματιδίων dN  είναι συνάρτηση της 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 </a:t>
            </a:r>
            <a:r>
              <a:rPr b="0" lang="en-GB" sz="2200" spc="-1" strike="noStrike">
                <a:latin typeface="Bitstream Vera Sans"/>
              </a:rPr>
              <a:t>κατεύθυνσης (θ,φ).  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454" name="TextShape 7"/>
          <p:cNvSpPr txBox="1"/>
          <p:nvPr/>
        </p:nvSpPr>
        <p:spPr>
          <a:xfrm>
            <a:off x="48600" y="5403600"/>
            <a:ext cx="9995400" cy="1547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200" spc="-1" strike="noStrike">
                <a:latin typeface="Bitstream Vera Sans"/>
              </a:rPr>
              <a:t>σ</a:t>
            </a:r>
            <a:r>
              <a:rPr b="0" lang="en-GB" sz="1800" spc="-1" strike="noStrike">
                <a:latin typeface="Bitstream Vera Sans"/>
              </a:rPr>
              <a:t>=”ολική” ενεργός διατομή της αλληλεπίδρασης ,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      </a:t>
            </a:r>
            <a:r>
              <a:rPr b="0" lang="en-GB" sz="1800" spc="-1" strike="noStrike">
                <a:latin typeface="Bitstream Vera Sans"/>
              </a:rPr>
              <a:t>όπου τα σκεδαζόμενα σωματίδια πάνε </a:t>
            </a:r>
            <a:r>
              <a:rPr b="1" lang="en-GB" sz="1800" spc="-1" strike="noStrike">
                <a:latin typeface="Bitstream Vera Sans"/>
              </a:rPr>
              <a:t>οπουδήποτε</a:t>
            </a:r>
            <a:endParaRPr b="0" lang="en-GB" sz="1800" spc="-1" strike="noStrike">
              <a:latin typeface="Bitstream Vera Sans"/>
            </a:endParaRPr>
          </a:p>
          <a:p>
            <a:endParaRPr b="0" lang="en-GB" sz="1800" spc="-1" strike="noStrike">
              <a:latin typeface="Bitstream Vera Sans"/>
            </a:endParaRPr>
          </a:p>
          <a:p>
            <a:r>
              <a:rPr b="1" lang="en-GB" sz="2200" spc="-1" strike="noStrike">
                <a:latin typeface="Bitstream Vera Sans"/>
              </a:rPr>
              <a:t>dσ</a:t>
            </a:r>
            <a:r>
              <a:rPr b="0" lang="en-GB" sz="2200" spc="-1" strike="noStrike">
                <a:latin typeface="Bitstream Vera Sans"/>
              </a:rPr>
              <a:t>(θ,φ)</a:t>
            </a:r>
            <a:r>
              <a:rPr b="0" lang="en-GB" sz="1800" spc="-1" strike="noStrike">
                <a:latin typeface="Bitstream Vera Sans"/>
              </a:rPr>
              <a:t>=”μερική” ενεργός διατομή για τις αλληλεπιδράσεις όπου τα σκεδαζόμενα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         </a:t>
            </a:r>
            <a:r>
              <a:rPr b="0" lang="en-GB" sz="1800" spc="-1" strike="noStrike">
                <a:latin typeface="Bitstream Vera Sans"/>
              </a:rPr>
              <a:t>σωματίδια καταλήγουν να σκεδαστούν </a:t>
            </a:r>
            <a:r>
              <a:rPr b="1" lang="en-GB" sz="1800" spc="-1" strike="noStrike">
                <a:latin typeface="Bitstream Vera Sans"/>
              </a:rPr>
              <a:t>σε γωνία  (θ, θ+dθ) και (φ, φ+dφ)</a:t>
            </a:r>
            <a:r>
              <a:rPr b="0" lang="en-GB" sz="1800" spc="-1" strike="noStrike">
                <a:latin typeface="Bitstream Vera Sans"/>
              </a:rPr>
              <a:t>   </a:t>
            </a:r>
            <a:endParaRPr b="0" lang="en-GB" sz="1800" spc="-1" strike="noStrike">
              <a:latin typeface="Bitstream Vera Sans"/>
            </a:endParaRPr>
          </a:p>
        </p:txBody>
      </p:sp>
    </p:spTree>
  </p:cSld>
  <p:timing>
    <p:tnLst>
      <p:par>
        <p:cTn id="49" dur="indefinite" restart="never" nodeType="tmRoot">
          <p:childTnLst>
            <p:seq>
              <p:cTn id="5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TextShape 1"/>
          <p:cNvSpPr txBox="1"/>
          <p:nvPr/>
        </p:nvSpPr>
        <p:spPr>
          <a:xfrm>
            <a:off x="504000" y="48960"/>
            <a:ext cx="907164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latin typeface="Bitstream Vera Sans"/>
              </a:rPr>
              <a:t>Ενεργός διατομή , </a:t>
            </a:r>
            <a:r>
              <a:rPr b="1" lang="en-GB" sz="2800" spc="-1" strike="noStrike">
                <a:latin typeface="Bitstream Vera Sans"/>
              </a:rPr>
              <a:t>dσ</a:t>
            </a:r>
            <a:r>
              <a:rPr b="0" lang="en-GB" sz="2800" spc="-1" strike="noStrike">
                <a:latin typeface="Bitstream Vera Sans"/>
              </a:rPr>
              <a:t>,</a:t>
            </a:r>
            <a:br/>
            <a:r>
              <a:rPr b="0" lang="en-GB" sz="2800" spc="-1" strike="noStrike">
                <a:latin typeface="Bitstream Vera Sans"/>
              </a:rPr>
              <a:t>για σκέδαση σε συγκεκριμένη κατεύθυνση (2)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456" name="TextShape 2"/>
          <p:cNvSpPr txBox="1"/>
          <p:nvPr/>
        </p:nvSpPr>
        <p:spPr>
          <a:xfrm>
            <a:off x="504000" y="914400"/>
            <a:ext cx="90716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Π.χ., σωματίδια α σκεδάζονται από πυρήνες χρυσού</a:t>
            </a:r>
            <a:endParaRPr b="0" lang="en-GB" sz="2400" spc="-1" strike="noStrike">
              <a:latin typeface="Bitstream Vera Sans"/>
            </a:endParaRPr>
          </a:p>
        </p:txBody>
      </p:sp>
      <p:pic>
        <p:nvPicPr>
          <p:cNvPr id="457" name="" descr=""/>
          <p:cNvPicPr/>
          <p:nvPr/>
        </p:nvPicPr>
        <p:blipFill>
          <a:blip r:embed="rId1"/>
          <a:stretch/>
        </p:blipFill>
        <p:spPr>
          <a:xfrm>
            <a:off x="919440" y="1221480"/>
            <a:ext cx="2857320" cy="2009520"/>
          </a:xfrm>
          <a:prstGeom prst="rect">
            <a:avLst/>
          </a:prstGeom>
          <a:ln>
            <a:noFill/>
          </a:ln>
        </p:spPr>
      </p:pic>
      <p:sp>
        <p:nvSpPr>
          <p:cNvPr id="458" name="Line 3"/>
          <p:cNvSpPr/>
          <p:nvPr/>
        </p:nvSpPr>
        <p:spPr>
          <a:xfrm>
            <a:off x="1058400" y="1841400"/>
            <a:ext cx="457200" cy="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59" name="Line 4"/>
          <p:cNvSpPr/>
          <p:nvPr/>
        </p:nvSpPr>
        <p:spPr>
          <a:xfrm>
            <a:off x="1058400" y="2165400"/>
            <a:ext cx="457200" cy="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60" name="Line 5"/>
          <p:cNvSpPr/>
          <p:nvPr/>
        </p:nvSpPr>
        <p:spPr>
          <a:xfrm>
            <a:off x="1058400" y="2273400"/>
            <a:ext cx="457200" cy="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pic>
        <p:nvPicPr>
          <p:cNvPr id="461" name="" descr=""/>
          <p:cNvPicPr/>
          <p:nvPr/>
        </p:nvPicPr>
        <p:blipFill>
          <a:blip r:embed="rId2"/>
          <a:stretch/>
        </p:blipFill>
        <p:spPr>
          <a:xfrm>
            <a:off x="4611240" y="1314720"/>
            <a:ext cx="4762080" cy="1895040"/>
          </a:xfrm>
          <a:prstGeom prst="rect">
            <a:avLst/>
          </a:prstGeom>
          <a:ln>
            <a:noFill/>
          </a:ln>
        </p:spPr>
      </p:pic>
      <p:sp>
        <p:nvSpPr>
          <p:cNvPr id="462" name="CustomShape 6"/>
          <p:cNvSpPr/>
          <p:nvPr/>
        </p:nvSpPr>
        <p:spPr>
          <a:xfrm>
            <a:off x="12600" y="3236400"/>
            <a:ext cx="10103400" cy="8784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 </a:t>
            </a:r>
            <a:r>
              <a:rPr b="0" lang="en-GB" sz="2200" spc="-1" strike="noStrike">
                <a:latin typeface="Bitstream Vera Sans"/>
              </a:rPr>
              <a:t>Ο αριθμός των σκεδαζόμενων σωματιδίων dN  είναι συνάρτηση της 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 </a:t>
            </a:r>
            <a:r>
              <a:rPr b="0" lang="en-GB" sz="2200" spc="-1" strike="noStrike">
                <a:latin typeface="Bitstream Vera Sans"/>
              </a:rPr>
              <a:t>κατεύθυνσης (θ,φ). </a:t>
            </a:r>
            <a:r>
              <a:rPr b="1" lang="en-GB" sz="2200" spc="-1" strike="noStrike">
                <a:latin typeface="Bitstream Vera Sans"/>
              </a:rPr>
              <a:t>Ανά μονάδα στερεάς γωνίας dΩ έχω : dN/dΩ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63" name="Formula 7"/>
              <p:cNvSpPr txBox="1"/>
              <p:nvPr/>
            </p:nvSpPr>
            <p:spPr>
              <a:xfrm>
                <a:off x="5248440" y="6085440"/>
                <a:ext cx="4713120" cy="4028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dΩ</m:t>
                    </m:r>
                    <m:r>
                      <m:t xml:space="preserve">=</m:t>
                    </m:r>
                    <m:r>
                      <m:t xml:space="preserve">2</m:t>
                    </m:r>
                    <m:r>
                      <m:t xml:space="preserve">π</m:t>
                    </m:r>
                    <m:r>
                      <m:t xml:space="preserve">∗</m:t>
                    </m:r>
                    <m:r>
                      <m:t xml:space="preserve">sinθ</m:t>
                    </m:r>
                    <m:r>
                      <m:t xml:space="preserve">∗</m:t>
                    </m:r>
                    <m:r>
                      <m:t xml:space="preserve">dθ</m:t>
                    </m:r>
                    <m:r>
                      <m:t xml:space="preserve">=</m:t>
                    </m:r>
                    <m:r>
                      <m:t xml:space="preserve">2</m:t>
                    </m:r>
                    <m:r>
                      <m:t xml:space="preserve">π</m:t>
                    </m:r>
                    <m:r>
                      <m:t xml:space="preserve">∗</m:t>
                    </m:r>
                    <m:r>
                      <m:t xml:space="preserve">d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cosθ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464" name="Line 8"/>
          <p:cNvSpPr/>
          <p:nvPr/>
        </p:nvSpPr>
        <p:spPr>
          <a:xfrm flipV="1">
            <a:off x="3371400" y="5200560"/>
            <a:ext cx="0" cy="100188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65" name="Line 9"/>
          <p:cNvSpPr/>
          <p:nvPr/>
        </p:nvSpPr>
        <p:spPr>
          <a:xfrm>
            <a:off x="3371400" y="6202440"/>
            <a:ext cx="1463040" cy="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66" name="Line 10"/>
          <p:cNvSpPr/>
          <p:nvPr/>
        </p:nvSpPr>
        <p:spPr>
          <a:xfrm flipH="1">
            <a:off x="2779200" y="6202440"/>
            <a:ext cx="585360" cy="6858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67" name="Line 11"/>
          <p:cNvSpPr/>
          <p:nvPr/>
        </p:nvSpPr>
        <p:spPr>
          <a:xfrm flipV="1">
            <a:off x="3371400" y="5534640"/>
            <a:ext cx="653400" cy="668160"/>
          </a:xfrm>
          <a:prstGeom prst="line">
            <a:avLst/>
          </a:prstGeom>
          <a:ln w="3672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68" name="Line 12"/>
          <p:cNvSpPr/>
          <p:nvPr/>
        </p:nvSpPr>
        <p:spPr>
          <a:xfrm flipV="1">
            <a:off x="3371400" y="5868720"/>
            <a:ext cx="979920" cy="33408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69" name="Freeform 13"/>
          <p:cNvSpPr/>
          <p:nvPr/>
        </p:nvSpPr>
        <p:spPr>
          <a:xfrm>
            <a:off x="3990600" y="5537160"/>
            <a:ext cx="316080" cy="323640"/>
          </a:xfrm>
          <a:custGeom>
            <a:avLst/>
            <a:gdLst/>
            <a:ahLst/>
            <a:rect l="0" t="0" r="r" b="b"/>
            <a:pathLst>
              <a:path w="878" h="899">
                <a:moveTo>
                  <a:pt x="0" y="0"/>
                </a:moveTo>
                <a:lnTo>
                  <a:pt x="674" y="415"/>
                </a:lnTo>
                <a:lnTo>
                  <a:pt x="877" y="898"/>
                </a:lnTo>
              </a:path>
            </a:pathLst>
          </a:custGeom>
          <a:noFill/>
          <a:ln w="18360">
            <a:solidFill>
              <a:srgbClr val="0000ff"/>
            </a:solidFill>
            <a:round/>
          </a:ln>
        </p:spPr>
      </p:sp>
      <p:sp>
        <p:nvSpPr>
          <p:cNvPr id="470" name="Freeform 14"/>
          <p:cNvSpPr/>
          <p:nvPr/>
        </p:nvSpPr>
        <p:spPr>
          <a:xfrm>
            <a:off x="3990600" y="5388480"/>
            <a:ext cx="413280" cy="174240"/>
          </a:xfrm>
          <a:custGeom>
            <a:avLst/>
            <a:gdLst/>
            <a:ahLst/>
            <a:rect l="0" t="0" r="r" b="b"/>
            <a:pathLst>
              <a:path w="1148" h="484">
                <a:moveTo>
                  <a:pt x="0" y="483"/>
                </a:moveTo>
                <a:lnTo>
                  <a:pt x="674" y="137"/>
                </a:lnTo>
                <a:lnTo>
                  <a:pt x="1147" y="0"/>
                </a:lnTo>
              </a:path>
            </a:pathLst>
          </a:custGeom>
          <a:noFill/>
          <a:ln w="18360">
            <a:solidFill>
              <a:srgbClr val="0000ff"/>
            </a:solidFill>
            <a:round/>
          </a:ln>
        </p:spPr>
      </p:sp>
      <p:sp>
        <p:nvSpPr>
          <p:cNvPr id="471" name="Line 15"/>
          <p:cNvSpPr/>
          <p:nvPr/>
        </p:nvSpPr>
        <p:spPr>
          <a:xfrm flipV="1">
            <a:off x="-697320" y="6141960"/>
            <a:ext cx="50760" cy="6804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72" name="Freeform 16"/>
          <p:cNvSpPr/>
          <p:nvPr/>
        </p:nvSpPr>
        <p:spPr>
          <a:xfrm>
            <a:off x="4306320" y="5686560"/>
            <a:ext cx="413280" cy="174600"/>
          </a:xfrm>
          <a:custGeom>
            <a:avLst/>
            <a:gdLst/>
            <a:ahLst/>
            <a:rect l="0" t="0" r="r" b="b"/>
            <a:pathLst>
              <a:path w="1148" h="485">
                <a:moveTo>
                  <a:pt x="0" y="484"/>
                </a:moveTo>
                <a:lnTo>
                  <a:pt x="674" y="137"/>
                </a:lnTo>
                <a:lnTo>
                  <a:pt x="1147" y="0"/>
                </a:lnTo>
              </a:path>
            </a:pathLst>
          </a:custGeom>
          <a:noFill/>
          <a:ln w="18360">
            <a:solidFill>
              <a:srgbClr val="0000ff"/>
            </a:solidFill>
            <a:round/>
          </a:ln>
        </p:spPr>
      </p:sp>
      <p:sp>
        <p:nvSpPr>
          <p:cNvPr id="473" name="Freeform 17"/>
          <p:cNvSpPr/>
          <p:nvPr/>
        </p:nvSpPr>
        <p:spPr>
          <a:xfrm>
            <a:off x="4379400" y="5412960"/>
            <a:ext cx="291960" cy="273960"/>
          </a:xfrm>
          <a:custGeom>
            <a:avLst/>
            <a:gdLst/>
            <a:ahLst/>
            <a:rect l="0" t="0" r="r" b="b"/>
            <a:pathLst>
              <a:path w="811" h="761">
                <a:moveTo>
                  <a:pt x="0" y="0"/>
                </a:moveTo>
                <a:lnTo>
                  <a:pt x="674" y="484"/>
                </a:lnTo>
                <a:lnTo>
                  <a:pt x="810" y="760"/>
                </a:lnTo>
              </a:path>
            </a:pathLst>
          </a:custGeom>
          <a:noFill/>
          <a:ln w="18360">
            <a:solidFill>
              <a:srgbClr val="0000ff"/>
            </a:solidFill>
            <a:round/>
          </a:ln>
        </p:spPr>
      </p:sp>
      <p:sp>
        <p:nvSpPr>
          <p:cNvPr id="474" name="CustomShape 18"/>
          <p:cNvSpPr/>
          <p:nvPr/>
        </p:nvSpPr>
        <p:spPr>
          <a:xfrm>
            <a:off x="349200" y="5547600"/>
            <a:ext cx="1382400" cy="13824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75" name="TextShape 19"/>
          <p:cNvSpPr txBox="1"/>
          <p:nvPr/>
        </p:nvSpPr>
        <p:spPr>
          <a:xfrm>
            <a:off x="963000" y="5092200"/>
            <a:ext cx="12636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dθ=ds/r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76" name="TextShape 20"/>
          <p:cNvSpPr txBox="1"/>
          <p:nvPr/>
        </p:nvSpPr>
        <p:spPr>
          <a:xfrm>
            <a:off x="4665240" y="4969800"/>
            <a:ext cx="5501160" cy="1168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          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dΩ=dA/r</a:t>
            </a:r>
            <a:r>
              <a:rPr b="1" lang="en-GB" sz="1800" spc="-1" strike="noStrike" baseline="101000">
                <a:solidFill>
                  <a:srgbClr val="0000ff"/>
                </a:solidFill>
                <a:latin typeface="Bitstream Vera Sans"/>
              </a:rPr>
              <a:t>2  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= (r*dθ * r*sinθ*dφ) /  r</a:t>
            </a:r>
            <a:r>
              <a:rPr b="1" lang="en-GB" sz="1800" spc="-1" strike="noStrike" baseline="101000">
                <a:solidFill>
                  <a:srgbClr val="0000ff"/>
                </a:solidFill>
                <a:latin typeface="Bitstream Vera Sans"/>
              </a:rPr>
              <a:t>2 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                            = dφ * sinθ * dθ</a:t>
            </a:r>
            <a:endParaRPr b="0" lang="en-GB" sz="1800" spc="-1" strike="noStrike">
              <a:latin typeface="Bitstream Vera Sans"/>
            </a:endParaRPr>
          </a:p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→ 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αν δεν με ενδιαφέρει το φ, 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ολοκληρώνω και παίρνω 2π απ'αυτό: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77" name="CustomShape 21"/>
          <p:cNvSpPr/>
          <p:nvPr/>
        </p:nvSpPr>
        <p:spPr>
          <a:xfrm rot="16200000">
            <a:off x="1218600" y="5886360"/>
            <a:ext cx="345600" cy="691200"/>
          </a:xfrm>
          <a:custGeom>
            <a:avLst/>
            <a:gdLst/>
            <a:ahLst/>
            <a:rect l="0" t="0" r="r" b="b"/>
            <a:pathLst>
              <a:path w="962" h="1922">
                <a:moveTo>
                  <a:pt x="480" y="0"/>
                </a:moveTo>
                <a:lnTo>
                  <a:pt x="961" y="1921"/>
                </a:lnTo>
                <a:lnTo>
                  <a:pt x="0" y="1921"/>
                </a:lnTo>
                <a:lnTo>
                  <a:pt x="480" y="0"/>
                </a:lnTo>
              </a:path>
            </a:pathLst>
          </a:cu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78" name="TextShape 22"/>
          <p:cNvSpPr txBox="1"/>
          <p:nvPr/>
        </p:nvSpPr>
        <p:spPr>
          <a:xfrm>
            <a:off x="1259280" y="5819400"/>
            <a:ext cx="1036800" cy="542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r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79" name="TextShape 23"/>
          <p:cNvSpPr txBox="1"/>
          <p:nvPr/>
        </p:nvSpPr>
        <p:spPr>
          <a:xfrm>
            <a:off x="3354120" y="5537520"/>
            <a:ext cx="53208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θ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80" name="Freeform 24"/>
          <p:cNvSpPr/>
          <p:nvPr/>
        </p:nvSpPr>
        <p:spPr>
          <a:xfrm>
            <a:off x="3368520" y="5841360"/>
            <a:ext cx="243360" cy="74880"/>
          </a:xfrm>
          <a:custGeom>
            <a:avLst/>
            <a:gdLst/>
            <a:ahLst/>
            <a:rect l="0" t="0" r="r" b="b"/>
            <a:pathLst>
              <a:path w="676" h="208">
                <a:moveTo>
                  <a:pt x="0" y="0"/>
                </a:moveTo>
                <a:lnTo>
                  <a:pt x="675" y="207"/>
                </a:lnTo>
                <a:lnTo>
                  <a:pt x="675" y="207"/>
                </a:lnTo>
              </a:path>
            </a:pathLst>
          </a:custGeom>
          <a:noFill/>
          <a:ln>
            <a:solidFill>
              <a:srgbClr val="000000"/>
            </a:solidFill>
          </a:ln>
        </p:spPr>
      </p:sp>
      <p:sp>
        <p:nvSpPr>
          <p:cNvPr id="481" name="Line 25"/>
          <p:cNvSpPr/>
          <p:nvPr/>
        </p:nvSpPr>
        <p:spPr>
          <a:xfrm>
            <a:off x="3684600" y="5841360"/>
            <a:ext cx="121320" cy="17424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82" name="TextShape 26"/>
          <p:cNvSpPr txBox="1"/>
          <p:nvPr/>
        </p:nvSpPr>
        <p:spPr>
          <a:xfrm>
            <a:off x="3641760" y="5691600"/>
            <a:ext cx="858240" cy="379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dθ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83" name="TextShape 27"/>
          <p:cNvSpPr txBox="1"/>
          <p:nvPr/>
        </p:nvSpPr>
        <p:spPr>
          <a:xfrm>
            <a:off x="120600" y="4217400"/>
            <a:ext cx="2057400" cy="894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Σε 2 διαστάσεις μιλάμε για γωνία: θ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84" name="TextShape 28"/>
          <p:cNvSpPr txBox="1"/>
          <p:nvPr/>
        </p:nvSpPr>
        <p:spPr>
          <a:xfrm>
            <a:off x="2676960" y="4217400"/>
            <a:ext cx="2184840" cy="894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Σε 3 διαστάσεις μιλάμε για στερεά γωνία: Ω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85" name="TextShape 29"/>
          <p:cNvSpPr txBox="1"/>
          <p:nvPr/>
        </p:nvSpPr>
        <p:spPr>
          <a:xfrm>
            <a:off x="4023720" y="5848200"/>
            <a:ext cx="6858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r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86" name="TextShape 30"/>
          <p:cNvSpPr txBox="1"/>
          <p:nvPr/>
        </p:nvSpPr>
        <p:spPr>
          <a:xfrm>
            <a:off x="4109760" y="5427000"/>
            <a:ext cx="979920" cy="3920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dA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87" name="CustomShape 31"/>
          <p:cNvSpPr/>
          <p:nvPr/>
        </p:nvSpPr>
        <p:spPr>
          <a:xfrm>
            <a:off x="1011600" y="5115600"/>
            <a:ext cx="1143000" cy="300600"/>
          </a:xfrm>
          <a:prstGeom prst="rect">
            <a:avLst/>
          </a:prstGeom>
          <a:noFill/>
          <a:ln w="36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88" name="CustomShape 32"/>
          <p:cNvSpPr/>
          <p:nvPr/>
        </p:nvSpPr>
        <p:spPr>
          <a:xfrm>
            <a:off x="5472000" y="4982400"/>
            <a:ext cx="1299600" cy="300600"/>
          </a:xfrm>
          <a:prstGeom prst="rect">
            <a:avLst/>
          </a:prstGeom>
          <a:noFill/>
          <a:ln w="36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89" name="TextShape 33"/>
          <p:cNvSpPr txBox="1"/>
          <p:nvPr/>
        </p:nvSpPr>
        <p:spPr>
          <a:xfrm>
            <a:off x="1731240" y="6055560"/>
            <a:ext cx="1036800" cy="542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ds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90" name="Line 34"/>
          <p:cNvSpPr/>
          <p:nvPr/>
        </p:nvSpPr>
        <p:spPr>
          <a:xfrm>
            <a:off x="4019400" y="5583600"/>
            <a:ext cx="0" cy="1005840"/>
          </a:xfrm>
          <a:prstGeom prst="line">
            <a:avLst/>
          </a:prstGeom>
          <a:ln>
            <a:solidFill>
              <a:srgbClr val="000000"/>
            </a:solidFill>
            <a:custDash/>
          </a:ln>
        </p:spPr>
        <p:style>
          <a:lnRef idx="0"/>
          <a:fillRef idx="0"/>
          <a:effectRef idx="0"/>
          <a:fontRef idx="minor"/>
        </p:style>
      </p:sp>
      <p:sp>
        <p:nvSpPr>
          <p:cNvPr id="491" name="Line 35"/>
          <p:cNvSpPr/>
          <p:nvPr/>
        </p:nvSpPr>
        <p:spPr>
          <a:xfrm>
            <a:off x="3380400" y="6172200"/>
            <a:ext cx="734400" cy="541800"/>
          </a:xfrm>
          <a:prstGeom prst="line">
            <a:avLst/>
          </a:prstGeom>
          <a:ln>
            <a:solidFill>
              <a:srgbClr val="ff0000"/>
            </a:solidFill>
            <a:custDash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92" name="Freeform 36"/>
          <p:cNvSpPr/>
          <p:nvPr/>
        </p:nvSpPr>
        <p:spPr>
          <a:xfrm>
            <a:off x="3288600" y="6307560"/>
            <a:ext cx="252000" cy="72360"/>
          </a:xfrm>
          <a:custGeom>
            <a:avLst/>
            <a:gdLst/>
            <a:ahLst/>
            <a:rect l="0" t="0" r="r" b="b"/>
            <a:pathLst>
              <a:path w="700" h="201">
                <a:moveTo>
                  <a:pt x="0" y="100"/>
                </a:moveTo>
                <a:lnTo>
                  <a:pt x="500" y="200"/>
                </a:lnTo>
                <a:lnTo>
                  <a:pt x="699" y="0"/>
                </a:lnTo>
              </a:path>
            </a:pathLst>
          </a:custGeom>
          <a:noFill/>
          <a:ln>
            <a:solidFill>
              <a:srgbClr val="000000"/>
            </a:solidFill>
          </a:ln>
        </p:spPr>
      </p:sp>
      <p:sp>
        <p:nvSpPr>
          <p:cNvPr id="493" name="TextShape 37"/>
          <p:cNvSpPr txBox="1"/>
          <p:nvPr/>
        </p:nvSpPr>
        <p:spPr>
          <a:xfrm>
            <a:off x="3246120" y="6329880"/>
            <a:ext cx="640080" cy="384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φ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94" name="Line 38"/>
          <p:cNvSpPr/>
          <p:nvPr/>
        </p:nvSpPr>
        <p:spPr>
          <a:xfrm>
            <a:off x="4343400" y="5439600"/>
            <a:ext cx="0" cy="1005840"/>
          </a:xfrm>
          <a:prstGeom prst="line">
            <a:avLst/>
          </a:prstGeom>
          <a:ln>
            <a:solidFill>
              <a:srgbClr val="000000"/>
            </a:solidFill>
            <a:custDash/>
          </a:ln>
        </p:spPr>
        <p:style>
          <a:lnRef idx="0"/>
          <a:fillRef idx="0"/>
          <a:effectRef idx="0"/>
          <a:fontRef idx="minor"/>
        </p:style>
      </p:sp>
      <p:sp>
        <p:nvSpPr>
          <p:cNvPr id="495" name="Line 39"/>
          <p:cNvSpPr/>
          <p:nvPr/>
        </p:nvSpPr>
        <p:spPr>
          <a:xfrm>
            <a:off x="3380400" y="6172200"/>
            <a:ext cx="963000" cy="313200"/>
          </a:xfrm>
          <a:prstGeom prst="line">
            <a:avLst/>
          </a:prstGeom>
          <a:ln>
            <a:solidFill>
              <a:srgbClr val="ff0000"/>
            </a:solidFill>
            <a:custDash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96" name="Line 40"/>
          <p:cNvSpPr/>
          <p:nvPr/>
        </p:nvSpPr>
        <p:spPr>
          <a:xfrm flipV="1">
            <a:off x="3702240" y="6289560"/>
            <a:ext cx="107640" cy="720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97" name="TextShape 41"/>
          <p:cNvSpPr txBox="1"/>
          <p:nvPr/>
        </p:nvSpPr>
        <p:spPr>
          <a:xfrm>
            <a:off x="3641760" y="6231600"/>
            <a:ext cx="858240" cy="379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dφ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98" name="TextShape 42"/>
          <p:cNvSpPr txBox="1"/>
          <p:nvPr/>
        </p:nvSpPr>
        <p:spPr>
          <a:xfrm>
            <a:off x="1301760" y="6051600"/>
            <a:ext cx="858240" cy="379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dθ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99" name="Line 43"/>
          <p:cNvSpPr/>
          <p:nvPr/>
        </p:nvSpPr>
        <p:spPr>
          <a:xfrm flipV="1">
            <a:off x="1312200" y="6146280"/>
            <a:ext cx="0" cy="1440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51" dur="indefinite" restart="never" nodeType="tmRoot">
          <p:childTnLst>
            <p:seq>
              <p:cTn id="5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CustomShape 1"/>
          <p:cNvSpPr/>
          <p:nvPr/>
        </p:nvSpPr>
        <p:spPr>
          <a:xfrm>
            <a:off x="4798440" y="784440"/>
            <a:ext cx="685800" cy="1143000"/>
          </a:xfrm>
          <a:prstGeom prst="ellipse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501" name="CustomShape 2"/>
          <p:cNvSpPr/>
          <p:nvPr/>
        </p:nvSpPr>
        <p:spPr>
          <a:xfrm>
            <a:off x="658800" y="784800"/>
            <a:ext cx="685800" cy="1143000"/>
          </a:xfrm>
          <a:prstGeom prst="ellipse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502" name="CustomShape 3"/>
          <p:cNvSpPr/>
          <p:nvPr/>
        </p:nvSpPr>
        <p:spPr>
          <a:xfrm>
            <a:off x="4491000" y="5115600"/>
            <a:ext cx="3052800" cy="9144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503" name="Formula 4"/>
              <p:cNvSpPr txBox="1"/>
              <p:nvPr/>
            </p:nvSpPr>
            <p:spPr>
              <a:xfrm>
                <a:off x="4564440" y="5112360"/>
                <a:ext cx="4885200" cy="898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t xml:space="preserve">dσ</m:t>
                        </m:r>
                      </m:num>
                      <m:den>
                        <m:r>
                          <m:t xml:space="preserve">dΩ</m:t>
                        </m:r>
                      </m:den>
                    </m:f>
                    <m:r>
                      <m:t xml:space="preserve">∝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sSup>
                          <m:e>
                            <m:r>
                              <m:t xml:space="preserve">sin</m:t>
                            </m:r>
                          </m:e>
                          <m:sup>
                            <m:r>
                              <m:t xml:space="preserve">4</m:t>
                            </m:r>
                          </m:sup>
                        </m:sSup>
                        <m:d>
                          <m:dPr>
                            <m:begChr m:val="("/>
                            <m:endChr m:val=")"/>
                          </m:dPr>
                          <m:e>
                            <m:f>
                              <m:fPr>
                                <m:type m:val="lin"/>
                              </m:fPr>
                              <m:num>
                                <m:r>
                                  <m:t xml:space="preserve">θ</m:t>
                                </m:r>
                              </m:num>
                              <m:den>
                                <m:r>
                                  <m:t xml:space="preserve">2</m:t>
                                </m:r>
                              </m:den>
                            </m:f>
                          </m:e>
                        </m:d>
                      </m:den>
                    </m:f>
                    <m:r>
                      <m:t xml:space="preserve">∼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sSup>
                          <m:e>
                            <m:r>
                              <m:t xml:space="preserve">θ</m:t>
                            </m:r>
                          </m:e>
                          <m:sup>
                            <m:r>
                              <m:t xml:space="preserve">4</m:t>
                            </m:r>
                          </m:sup>
                        </m:sSup>
                      </m:den>
                    </m:f>
                    <m:r>
                      <m:t xml:space="preserve">,</m:t>
                    </m:r>
                    <m:r>
                      <m:t xml:space="preserve">για</m:t>
                    </m:r>
                    <m:r>
                      <m:t xml:space="preserve">μικρά</m:t>
                    </m:r>
                    <m:r>
                      <m:t xml:space="preserve">θ</m:t>
                    </m:r>
                  </m:oMath>
                </a14:m>
              </a:p>
            </p:txBody>
          </p:sp>
        </mc:Choice>
        <mc:Fallback/>
      </mc:AlternateContent>
      <p:sp>
        <p:nvSpPr>
          <p:cNvPr id="504" name="TextShape 5"/>
          <p:cNvSpPr txBox="1"/>
          <p:nvPr/>
        </p:nvSpPr>
        <p:spPr>
          <a:xfrm>
            <a:off x="156600" y="166320"/>
            <a:ext cx="985140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latin typeface="Bitstream Vera Sans"/>
              </a:rPr>
              <a:t>Σκέδαση Rutherford (C&amp;G παράρτημα Α.4)</a:t>
            </a:r>
            <a:endParaRPr b="0" lang="en-GB" sz="3200" spc="-1" strike="noStrike">
              <a:latin typeface="Bitstream Vera Sans"/>
            </a:endParaRPr>
          </a:p>
        </p:txBody>
      </p:sp>
      <p:pic>
        <p:nvPicPr>
          <p:cNvPr id="505" name="" descr=""/>
          <p:cNvPicPr/>
          <p:nvPr/>
        </p:nvPicPr>
        <p:blipFill>
          <a:blip r:embed="rId1"/>
          <a:stretch/>
        </p:blipFill>
        <p:spPr>
          <a:xfrm>
            <a:off x="-149760" y="1960200"/>
            <a:ext cx="3670560" cy="5097600"/>
          </a:xfrm>
          <a:prstGeom prst="rect">
            <a:avLst/>
          </a:prstGeom>
          <a:ln>
            <a:noFill/>
          </a:ln>
        </p:spPr>
      </p:pic>
      <p:sp>
        <p:nvSpPr>
          <p:cNvPr id="506" name="CustomShape 6"/>
          <p:cNvSpPr/>
          <p:nvPr/>
        </p:nvSpPr>
        <p:spPr>
          <a:xfrm>
            <a:off x="657000" y="2538000"/>
            <a:ext cx="349200" cy="344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07" name="CustomShape 7"/>
          <p:cNvSpPr/>
          <p:nvPr/>
        </p:nvSpPr>
        <p:spPr>
          <a:xfrm>
            <a:off x="945000" y="2898000"/>
            <a:ext cx="349200" cy="344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08" name="CustomShape 8"/>
          <p:cNvSpPr/>
          <p:nvPr/>
        </p:nvSpPr>
        <p:spPr>
          <a:xfrm>
            <a:off x="1233000" y="2970000"/>
            <a:ext cx="349200" cy="344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09" name="CustomShape 9"/>
          <p:cNvSpPr/>
          <p:nvPr/>
        </p:nvSpPr>
        <p:spPr>
          <a:xfrm>
            <a:off x="1521000" y="3573000"/>
            <a:ext cx="349200" cy="269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10" name="CustomShape 10"/>
          <p:cNvSpPr/>
          <p:nvPr/>
        </p:nvSpPr>
        <p:spPr>
          <a:xfrm>
            <a:off x="1809000" y="4005360"/>
            <a:ext cx="349200" cy="23954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11" name="CustomShape 11"/>
          <p:cNvSpPr/>
          <p:nvPr/>
        </p:nvSpPr>
        <p:spPr>
          <a:xfrm>
            <a:off x="2133000" y="3969720"/>
            <a:ext cx="349200" cy="2515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12" name="CustomShape 12"/>
          <p:cNvSpPr/>
          <p:nvPr/>
        </p:nvSpPr>
        <p:spPr>
          <a:xfrm>
            <a:off x="2457000" y="4366800"/>
            <a:ext cx="349200" cy="211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13" name="CustomShape 13"/>
          <p:cNvSpPr/>
          <p:nvPr/>
        </p:nvSpPr>
        <p:spPr>
          <a:xfrm>
            <a:off x="2709000" y="5375160"/>
            <a:ext cx="349200" cy="1025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14" name="CustomShape 14"/>
          <p:cNvSpPr/>
          <p:nvPr/>
        </p:nvSpPr>
        <p:spPr>
          <a:xfrm>
            <a:off x="3033000" y="5483520"/>
            <a:ext cx="349200" cy="10252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515" name="Formula 15"/>
              <p:cNvSpPr txBox="1"/>
              <p:nvPr/>
            </p:nvSpPr>
            <p:spPr>
              <a:xfrm>
                <a:off x="712440" y="972720"/>
                <a:ext cx="4734360" cy="844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t xml:space="preserve">dN</m:t>
                        </m:r>
                      </m:num>
                      <m:den>
                        <m:r>
                          <m:t xml:space="preserve">dΩ</m:t>
                        </m:r>
                      </m:den>
                    </m:f>
                    <m:r>
                      <m:t xml:space="preserve">=</m:t>
                    </m:r>
                    <m:f>
                      <m:num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ροή</m:t>
                            </m:r>
                            <m:r>
                              <m:t xml:space="preserve">∗</m:t>
                            </m:r>
                            <m:r>
                              <m:t xml:space="preserve">dt</m:t>
                            </m:r>
                          </m:e>
                        </m:d>
                        <m:r>
                          <m:t xml:space="preserve">∗</m:t>
                        </m:r>
                        <m:r>
                          <m:t xml:space="preserve">dσ</m:t>
                        </m:r>
                      </m:num>
                      <m:den>
                        <m:r>
                          <m:t xml:space="preserve">dΩ</m:t>
                        </m:r>
                      </m:den>
                    </m:f>
                    <m:r>
                      <m:t xml:space="preserve">=</m:t>
                    </m:r>
                    <m:r>
                      <m:t xml:space="preserve">σταθ</m:t>
                    </m:r>
                    <m:r>
                      <m:t xml:space="preserve">.</m:t>
                    </m:r>
                    <m:r>
                      <m:t xml:space="preserve">∗</m:t>
                    </m:r>
                    <m:f>
                      <m:num>
                        <m:r>
                          <m:t xml:space="preserve">dσ</m:t>
                        </m:r>
                      </m:num>
                      <m:den>
                        <m:r>
                          <m:t xml:space="preserve">dΩ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516" name="TextShape 16"/>
          <p:cNvSpPr txBox="1"/>
          <p:nvPr/>
        </p:nvSpPr>
        <p:spPr>
          <a:xfrm>
            <a:off x="3519360" y="3502800"/>
            <a:ext cx="6561360" cy="15843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2.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Όταν έχουμε ολοκληρώσει τις παρατηρήσεις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  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σε όλα τα φ, το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dσ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περιγράφει αλληλεπίδραση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  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συναρτήσει της γωνίας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θ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μόνο.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→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Αν οι πυρήνες είναι σημειακοί, περιμένουμε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 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από τη σκέδαση Rutherford (επόμενο μάθημα):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517" name="TextShape 17"/>
          <p:cNvSpPr txBox="1"/>
          <p:nvPr/>
        </p:nvSpPr>
        <p:spPr>
          <a:xfrm>
            <a:off x="3587400" y="6203160"/>
            <a:ext cx="6482520" cy="742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200" spc="-1" strike="noStrike">
                <a:latin typeface="Bitstream Vera Sans"/>
              </a:rPr>
              <a:t>3.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Αν δεν μετράμε αυτό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,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τότε οι μετρήσεις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μάς λένε ότι οι πυρήνες δεν είναι σημειακοί*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518" name="TextShape 18"/>
          <p:cNvSpPr txBox="1"/>
          <p:nvPr/>
        </p:nvSpPr>
        <p:spPr>
          <a:xfrm>
            <a:off x="6298200" y="896400"/>
            <a:ext cx="3358440" cy="742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1. Μετράμε το 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dN/dΩ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,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  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και  άρα το 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dσ/dΩ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519" name="Formula 19"/>
              <p:cNvSpPr txBox="1"/>
              <p:nvPr/>
            </p:nvSpPr>
            <p:spPr>
              <a:xfrm>
                <a:off x="4596120" y="3025440"/>
                <a:ext cx="4713120" cy="4028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dΩ</m:t>
                    </m:r>
                    <m:r>
                      <m:t xml:space="preserve">=</m:t>
                    </m:r>
                    <m:r>
                      <m:t xml:space="preserve">2</m:t>
                    </m:r>
                    <m:r>
                      <m:t xml:space="preserve">π</m:t>
                    </m:r>
                    <m:r>
                      <m:t xml:space="preserve">∗</m:t>
                    </m:r>
                    <m:r>
                      <m:t xml:space="preserve">sinθ</m:t>
                    </m:r>
                    <m:r>
                      <m:t xml:space="preserve">∗</m:t>
                    </m:r>
                    <m:r>
                      <m:t xml:space="preserve">dθ</m:t>
                    </m:r>
                    <m:r>
                      <m:t xml:space="preserve">=</m:t>
                    </m:r>
                    <m:r>
                      <m:t xml:space="preserve">2</m:t>
                    </m:r>
                    <m:r>
                      <m:t xml:space="preserve">π</m:t>
                    </m:r>
                    <m:r>
                      <m:t xml:space="preserve">∗</m:t>
                    </m:r>
                    <m:r>
                      <m:t xml:space="preserve">d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cosθ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520" name="TextShape 20"/>
          <p:cNvSpPr txBox="1"/>
          <p:nvPr/>
        </p:nvSpPr>
        <p:spPr>
          <a:xfrm>
            <a:off x="3580920" y="1909800"/>
            <a:ext cx="6814080" cy="1174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dΩ = dA/r</a:t>
            </a:r>
            <a:r>
              <a:rPr b="1" lang="en-GB" sz="18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endParaRPr b="0" lang="en-GB" sz="1800" spc="-1" strike="noStrike">
              <a:latin typeface="Bitstream Vera Sans"/>
            </a:endParaRPr>
          </a:p>
          <a:p>
            <a:r>
              <a:rPr b="1" lang="en-GB" sz="1800" spc="-1" strike="noStrike" baseline="101000">
                <a:solidFill>
                  <a:srgbClr val="0000ff"/>
                </a:solidFill>
                <a:latin typeface="Bitstream Vera Sans"/>
              </a:rPr>
              <a:t>         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= (r*dθ * r*sinθ*dφ) /  r</a:t>
            </a:r>
            <a:r>
              <a:rPr b="1" lang="en-GB" sz="1800" spc="-1" strike="noStrike" baseline="101000">
                <a:solidFill>
                  <a:srgbClr val="0000ff"/>
                </a:solidFill>
                <a:latin typeface="Bitstream Vera Sans"/>
              </a:rPr>
              <a:t>2 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 =  dφ * sinθ * dθ</a:t>
            </a:r>
            <a:endParaRPr b="0" lang="en-GB" sz="1800" spc="-1" strike="noStrike">
              <a:latin typeface="Bitstream Vera Sans"/>
            </a:endParaRPr>
          </a:p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→ 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αν δεν με ενδιαφέρει το φ, ολοκληρώνω και παίρνω 2π απ'αυτό: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521" name="TextShape 21"/>
          <p:cNvSpPr txBox="1"/>
          <p:nvPr/>
        </p:nvSpPr>
        <p:spPr>
          <a:xfrm>
            <a:off x="6244200" y="1648800"/>
            <a:ext cx="3728520" cy="38916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>
                <a:latin typeface="Bitstream Vera Sans"/>
              </a:rPr>
              <a:t>Διαφορική ενεργός διατομή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522" name="Line 22"/>
          <p:cNvSpPr/>
          <p:nvPr/>
        </p:nvSpPr>
        <p:spPr>
          <a:xfrm flipH="1" flipV="1">
            <a:off x="5486400" y="1443600"/>
            <a:ext cx="685800" cy="228600"/>
          </a:xfrm>
          <a:prstGeom prst="line">
            <a:avLst/>
          </a:prstGeom>
          <a:ln w="54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523" name="TextShape 23"/>
          <p:cNvSpPr txBox="1"/>
          <p:nvPr/>
        </p:nvSpPr>
        <p:spPr>
          <a:xfrm>
            <a:off x="9448200" y="531360"/>
            <a:ext cx="457200" cy="1276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8000" spc="-1" strike="noStrike">
                <a:solidFill>
                  <a:srgbClr val="ff0000"/>
                </a:solidFill>
                <a:latin typeface="Bitstream Vera Sans"/>
              </a:rPr>
              <a:t>!</a:t>
            </a:r>
            <a:endParaRPr b="0" lang="en-GB" sz="8000" spc="-1" strike="noStrike">
              <a:latin typeface="Bitstream Vera Sans"/>
            </a:endParaRPr>
          </a:p>
        </p:txBody>
      </p:sp>
    </p:spTree>
  </p:cSld>
  <p:timing>
    <p:tnLst>
      <p:par>
        <p:cTn id="53" dur="indefinite" restart="never" nodeType="tmRoot">
          <p:childTnLst>
            <p:seq>
              <p:cTn id="5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TextShape 1"/>
          <p:cNvSpPr txBox="1"/>
          <p:nvPr/>
        </p:nvSpPr>
        <p:spPr>
          <a:xfrm>
            <a:off x="0" y="-360"/>
            <a:ext cx="9072000" cy="541080"/>
          </a:xfrm>
          <a:prstGeom prst="rect">
            <a:avLst/>
          </a:prstGeom>
          <a:noFill/>
          <a:ln w="54720">
            <a:noFill/>
          </a:ln>
        </p:spPr>
        <p:txBody>
          <a:bodyPr anchor="ctr"/>
          <a:p>
            <a:pPr>
              <a:lnSpc>
                <a:spcPct val="100000"/>
              </a:lnSpc>
            </a:pPr>
            <a:r>
              <a:rPr b="1" lang="el-GR" sz="2400" spc="-1" strike="noStrike">
                <a:solidFill>
                  <a:srgbClr val="333399"/>
                </a:solidFill>
                <a:latin typeface="Times New Roman"/>
                <a:ea typeface="Times New Roman"/>
              </a:rPr>
              <a:t>Διαφορική Ενεργός Διατομή (1)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525" name="CustomShape 2"/>
          <p:cNvSpPr/>
          <p:nvPr/>
        </p:nvSpPr>
        <p:spPr>
          <a:xfrm>
            <a:off x="3214440" y="2533680"/>
            <a:ext cx="293760" cy="294120"/>
          </a:xfrm>
          <a:prstGeom prst="ellipse">
            <a:avLst/>
          </a:prstGeom>
          <a:gradFill rotWithShape="0">
            <a:gsLst>
              <a:gs pos="0">
                <a:srgbClr val="bbe0e3"/>
              </a:gs>
              <a:gs pos="100000">
                <a:srgbClr val="576869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26" name="Line 3"/>
          <p:cNvSpPr/>
          <p:nvPr/>
        </p:nvSpPr>
        <p:spPr>
          <a:xfrm>
            <a:off x="0" y="205776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27" name="Line 4"/>
          <p:cNvSpPr/>
          <p:nvPr/>
        </p:nvSpPr>
        <p:spPr>
          <a:xfrm>
            <a:off x="0" y="221544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28" name="Line 5"/>
          <p:cNvSpPr/>
          <p:nvPr/>
        </p:nvSpPr>
        <p:spPr>
          <a:xfrm>
            <a:off x="0" y="237456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29" name="Line 6"/>
          <p:cNvSpPr/>
          <p:nvPr/>
        </p:nvSpPr>
        <p:spPr>
          <a:xfrm>
            <a:off x="0" y="300996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30" name="Line 7"/>
          <p:cNvSpPr/>
          <p:nvPr/>
        </p:nvSpPr>
        <p:spPr>
          <a:xfrm>
            <a:off x="0" y="316908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31" name="Line 8"/>
          <p:cNvSpPr/>
          <p:nvPr/>
        </p:nvSpPr>
        <p:spPr>
          <a:xfrm>
            <a:off x="0" y="332820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32" name="Line 9"/>
          <p:cNvSpPr/>
          <p:nvPr/>
        </p:nvSpPr>
        <p:spPr>
          <a:xfrm>
            <a:off x="0" y="348552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33" name="Line 10"/>
          <p:cNvSpPr/>
          <p:nvPr/>
        </p:nvSpPr>
        <p:spPr>
          <a:xfrm>
            <a:off x="0" y="158148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34" name="Line 11"/>
          <p:cNvSpPr/>
          <p:nvPr/>
        </p:nvSpPr>
        <p:spPr>
          <a:xfrm>
            <a:off x="0" y="189864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35" name="Line 12"/>
          <p:cNvSpPr/>
          <p:nvPr/>
        </p:nvSpPr>
        <p:spPr>
          <a:xfrm>
            <a:off x="0" y="142236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36" name="Line 13"/>
          <p:cNvSpPr/>
          <p:nvPr/>
        </p:nvSpPr>
        <p:spPr>
          <a:xfrm>
            <a:off x="0" y="174096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37" name="CustomShape 14"/>
          <p:cNvSpPr/>
          <p:nvPr/>
        </p:nvSpPr>
        <p:spPr>
          <a:xfrm>
            <a:off x="38520" y="1899000"/>
            <a:ext cx="5557680" cy="660960"/>
          </a:xfrm>
          <a:custGeom>
            <a:avLst/>
            <a:gdLst/>
            <a:ahLst/>
            <a:rect l="l" t="t" r="r" b="b"/>
            <a:pathLst>
              <a:path w="2994" h="333">
                <a:moveTo>
                  <a:pt x="0" y="318"/>
                </a:moveTo>
                <a:cubicBezTo>
                  <a:pt x="211" y="318"/>
                  <a:pt x="423" y="318"/>
                  <a:pt x="635" y="318"/>
                </a:cubicBezTo>
                <a:cubicBezTo>
                  <a:pt x="847" y="318"/>
                  <a:pt x="1104" y="318"/>
                  <a:pt x="1270" y="318"/>
                </a:cubicBezTo>
                <a:cubicBezTo>
                  <a:pt x="1436" y="318"/>
                  <a:pt x="1459" y="333"/>
                  <a:pt x="1633" y="318"/>
                </a:cubicBezTo>
                <a:cubicBezTo>
                  <a:pt x="1807" y="303"/>
                  <a:pt x="2087" y="280"/>
                  <a:pt x="2314" y="227"/>
                </a:cubicBezTo>
                <a:cubicBezTo>
                  <a:pt x="2541" y="174"/>
                  <a:pt x="2767" y="87"/>
                  <a:pt x="2994" y="0"/>
                </a:cubicBezTo>
              </a:path>
            </a:pathLst>
          </a:custGeom>
          <a:noFill/>
          <a:ln w="9360">
            <a:solidFill>
              <a:srgbClr val="99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38" name="CustomShape 15"/>
          <p:cNvSpPr/>
          <p:nvPr/>
        </p:nvSpPr>
        <p:spPr>
          <a:xfrm>
            <a:off x="38160" y="1581480"/>
            <a:ext cx="5477400" cy="899640"/>
          </a:xfrm>
          <a:custGeom>
            <a:avLst/>
            <a:gdLst/>
            <a:ahLst/>
            <a:rect l="l" t="t" r="r" b="b"/>
            <a:pathLst>
              <a:path w="3130" h="424">
                <a:moveTo>
                  <a:pt x="0" y="409"/>
                </a:moveTo>
                <a:cubicBezTo>
                  <a:pt x="438" y="409"/>
                  <a:pt x="877" y="409"/>
                  <a:pt x="1134" y="409"/>
                </a:cubicBezTo>
                <a:cubicBezTo>
                  <a:pt x="1391" y="409"/>
                  <a:pt x="1430" y="409"/>
                  <a:pt x="1543" y="409"/>
                </a:cubicBezTo>
                <a:cubicBezTo>
                  <a:pt x="1656" y="409"/>
                  <a:pt x="1679" y="424"/>
                  <a:pt x="1815" y="409"/>
                </a:cubicBezTo>
                <a:cubicBezTo>
                  <a:pt x="1951" y="394"/>
                  <a:pt x="2185" y="363"/>
                  <a:pt x="2359" y="318"/>
                </a:cubicBezTo>
                <a:cubicBezTo>
                  <a:pt x="2533" y="273"/>
                  <a:pt x="2730" y="189"/>
                  <a:pt x="2858" y="136"/>
                </a:cubicBezTo>
                <a:cubicBezTo>
                  <a:pt x="2986" y="83"/>
                  <a:pt x="3058" y="41"/>
                  <a:pt x="3130" y="0"/>
                </a:cubicBezTo>
              </a:path>
            </a:pathLst>
          </a:custGeom>
          <a:noFill/>
          <a:ln w="9360">
            <a:solidFill>
              <a:srgbClr val="7a044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39" name="CustomShape 16"/>
          <p:cNvSpPr/>
          <p:nvPr/>
        </p:nvSpPr>
        <p:spPr>
          <a:xfrm>
            <a:off x="38160" y="2904840"/>
            <a:ext cx="5398920" cy="264240"/>
          </a:xfrm>
          <a:custGeom>
            <a:avLst/>
            <a:gdLst/>
            <a:ahLst/>
            <a:rect l="l" t="t" r="r" b="b"/>
            <a:pathLst>
              <a:path w="3085" h="151">
                <a:moveTo>
                  <a:pt x="0" y="15"/>
                </a:moveTo>
                <a:cubicBezTo>
                  <a:pt x="178" y="15"/>
                  <a:pt x="356" y="15"/>
                  <a:pt x="545" y="15"/>
                </a:cubicBezTo>
                <a:cubicBezTo>
                  <a:pt x="734" y="15"/>
                  <a:pt x="968" y="15"/>
                  <a:pt x="1134" y="15"/>
                </a:cubicBezTo>
                <a:cubicBezTo>
                  <a:pt x="1300" y="15"/>
                  <a:pt x="1430" y="15"/>
                  <a:pt x="1543" y="15"/>
                </a:cubicBezTo>
                <a:cubicBezTo>
                  <a:pt x="1656" y="15"/>
                  <a:pt x="1732" y="15"/>
                  <a:pt x="1815" y="15"/>
                </a:cubicBezTo>
                <a:cubicBezTo>
                  <a:pt x="1898" y="15"/>
                  <a:pt x="1891" y="0"/>
                  <a:pt x="2042" y="15"/>
                </a:cubicBezTo>
                <a:cubicBezTo>
                  <a:pt x="2193" y="30"/>
                  <a:pt x="2548" y="82"/>
                  <a:pt x="2722" y="105"/>
                </a:cubicBezTo>
                <a:cubicBezTo>
                  <a:pt x="2896" y="128"/>
                  <a:pt x="2990" y="139"/>
                  <a:pt x="3085" y="151"/>
                </a:cubicBezTo>
              </a:path>
            </a:pathLst>
          </a:custGeom>
          <a:noFill/>
          <a:ln w="9360">
            <a:solidFill>
              <a:srgbClr val="99cc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40" name="CustomShape 17"/>
          <p:cNvSpPr/>
          <p:nvPr/>
        </p:nvSpPr>
        <p:spPr>
          <a:xfrm>
            <a:off x="197280" y="2693160"/>
            <a:ext cx="3017520" cy="1480320"/>
          </a:xfrm>
          <a:custGeom>
            <a:avLst/>
            <a:gdLst/>
            <a:ahLst/>
            <a:rect l="l" t="t" r="r" b="b"/>
            <a:pathLst>
              <a:path w="1921" h="846">
                <a:moveTo>
                  <a:pt x="0" y="30"/>
                </a:moveTo>
                <a:cubicBezTo>
                  <a:pt x="416" y="30"/>
                  <a:pt x="832" y="30"/>
                  <a:pt x="1134" y="30"/>
                </a:cubicBezTo>
                <a:cubicBezTo>
                  <a:pt x="1436" y="30"/>
                  <a:pt x="1709" y="0"/>
                  <a:pt x="1815" y="30"/>
                </a:cubicBezTo>
                <a:cubicBezTo>
                  <a:pt x="1921" y="60"/>
                  <a:pt x="1852" y="75"/>
                  <a:pt x="1769" y="211"/>
                </a:cubicBezTo>
                <a:cubicBezTo>
                  <a:pt x="1686" y="347"/>
                  <a:pt x="1501" y="596"/>
                  <a:pt x="1316" y="846"/>
                </a:cubicBezTo>
              </a:path>
            </a:pathLst>
          </a:custGeom>
          <a:noFill/>
          <a:ln w="93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41" name="CustomShape 18"/>
          <p:cNvSpPr/>
          <p:nvPr/>
        </p:nvSpPr>
        <p:spPr>
          <a:xfrm>
            <a:off x="38160" y="787320"/>
            <a:ext cx="3043440" cy="1919880"/>
          </a:xfrm>
          <a:custGeom>
            <a:avLst/>
            <a:gdLst/>
            <a:ahLst/>
            <a:rect l="l" t="t" r="r" b="b"/>
            <a:pathLst>
              <a:path w="1739" h="1097">
                <a:moveTo>
                  <a:pt x="0" y="1089"/>
                </a:moveTo>
                <a:cubicBezTo>
                  <a:pt x="182" y="1089"/>
                  <a:pt x="364" y="1089"/>
                  <a:pt x="545" y="1089"/>
                </a:cubicBezTo>
                <a:cubicBezTo>
                  <a:pt x="726" y="1089"/>
                  <a:pt x="908" y="1097"/>
                  <a:pt x="1089" y="1089"/>
                </a:cubicBezTo>
                <a:cubicBezTo>
                  <a:pt x="1270" y="1081"/>
                  <a:pt x="1527" y="1058"/>
                  <a:pt x="1633" y="1043"/>
                </a:cubicBezTo>
                <a:cubicBezTo>
                  <a:pt x="1739" y="1028"/>
                  <a:pt x="1724" y="1028"/>
                  <a:pt x="1724" y="998"/>
                </a:cubicBezTo>
                <a:cubicBezTo>
                  <a:pt x="1724" y="968"/>
                  <a:pt x="1671" y="922"/>
                  <a:pt x="1633" y="862"/>
                </a:cubicBezTo>
                <a:cubicBezTo>
                  <a:pt x="1595" y="802"/>
                  <a:pt x="1565" y="733"/>
                  <a:pt x="1497" y="635"/>
                </a:cubicBezTo>
                <a:cubicBezTo>
                  <a:pt x="1429" y="537"/>
                  <a:pt x="1300" y="378"/>
                  <a:pt x="1225" y="272"/>
                </a:cubicBezTo>
                <a:cubicBezTo>
                  <a:pt x="1150" y="166"/>
                  <a:pt x="1097" y="83"/>
                  <a:pt x="1044" y="0"/>
                </a:cubicBezTo>
              </a:path>
            </a:pathLst>
          </a:custGeom>
          <a:noFill/>
          <a:ln w="9360">
            <a:solidFill>
              <a:srgbClr val="008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grpSp>
        <p:nvGrpSpPr>
          <p:cNvPr id="542" name="Group 19"/>
          <p:cNvGrpSpPr/>
          <p:nvPr/>
        </p:nvGrpSpPr>
        <p:grpSpPr>
          <a:xfrm>
            <a:off x="1816200" y="517680"/>
            <a:ext cx="4761720" cy="3464280"/>
            <a:chOff x="1816200" y="517680"/>
            <a:chExt cx="4761720" cy="3464280"/>
          </a:xfrm>
        </p:grpSpPr>
        <p:sp>
          <p:nvSpPr>
            <p:cNvPr id="543" name="Line 20"/>
            <p:cNvSpPr/>
            <p:nvPr/>
          </p:nvSpPr>
          <p:spPr>
            <a:xfrm>
              <a:off x="3322800" y="2709000"/>
              <a:ext cx="3016800" cy="0"/>
            </a:xfrm>
            <a:prstGeom prst="line">
              <a:avLst/>
            </a:prstGeom>
            <a:ln w="28440">
              <a:solidFill>
                <a:srgbClr val="99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44" name="Line 21"/>
            <p:cNvSpPr/>
            <p:nvPr/>
          </p:nvSpPr>
          <p:spPr>
            <a:xfrm flipV="1">
              <a:off x="3322800" y="675360"/>
              <a:ext cx="0" cy="2065320"/>
            </a:xfrm>
            <a:prstGeom prst="line">
              <a:avLst/>
            </a:prstGeom>
            <a:ln w="28440">
              <a:solidFill>
                <a:srgbClr val="99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45" name="Line 22"/>
            <p:cNvSpPr/>
            <p:nvPr/>
          </p:nvSpPr>
          <p:spPr>
            <a:xfrm flipH="1">
              <a:off x="2054160" y="1629000"/>
              <a:ext cx="2460600" cy="2222640"/>
            </a:xfrm>
            <a:prstGeom prst="line">
              <a:avLst/>
            </a:prstGeom>
            <a:ln w="28440">
              <a:solidFill>
                <a:srgbClr val="99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46" name="CustomShape 23"/>
            <p:cNvSpPr/>
            <p:nvPr/>
          </p:nvSpPr>
          <p:spPr>
            <a:xfrm>
              <a:off x="3322800" y="517680"/>
              <a:ext cx="31680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/>
            <a:p>
              <a:pPr>
                <a:spcBef>
                  <a:spcPts val="873"/>
                </a:spcBef>
              </a:pPr>
              <a:r>
                <a:rPr b="0" lang="en-US" sz="1800" spc="-1" strike="noStrike">
                  <a:solidFill>
                    <a:srgbClr val="990000"/>
                  </a:solidFill>
                  <a:latin typeface="Bitstream Vera Sans"/>
                </a:rPr>
                <a:t>y</a:t>
              </a:r>
              <a:endParaRPr b="0" lang="en-GB" sz="1800" spc="-1" strike="noStrike">
                <a:latin typeface="Bitstream Vera Sans"/>
              </a:endParaRPr>
            </a:p>
          </p:txBody>
        </p:sp>
        <p:sp>
          <p:nvSpPr>
            <p:cNvPr id="547" name="CustomShape 24"/>
            <p:cNvSpPr/>
            <p:nvPr/>
          </p:nvSpPr>
          <p:spPr>
            <a:xfrm>
              <a:off x="6261120" y="2581200"/>
              <a:ext cx="31680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/>
            <a:p>
              <a:pPr>
                <a:spcBef>
                  <a:spcPts val="873"/>
                </a:spcBef>
              </a:pPr>
              <a:r>
                <a:rPr b="0" lang="en-US" sz="1800" spc="-1" strike="noStrike">
                  <a:solidFill>
                    <a:srgbClr val="990000"/>
                  </a:solidFill>
                  <a:latin typeface="Bitstream Vera Sans"/>
                </a:rPr>
                <a:t>z</a:t>
              </a:r>
              <a:endParaRPr b="0" lang="en-GB" sz="1800" spc="-1" strike="noStrike">
                <a:latin typeface="Bitstream Vera Sans"/>
              </a:endParaRPr>
            </a:p>
          </p:txBody>
        </p:sp>
        <p:sp>
          <p:nvSpPr>
            <p:cNvPr id="548" name="CustomShape 25"/>
            <p:cNvSpPr/>
            <p:nvPr/>
          </p:nvSpPr>
          <p:spPr>
            <a:xfrm>
              <a:off x="1816200" y="3613680"/>
              <a:ext cx="31644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/>
            <a:p>
              <a:pPr>
                <a:spcBef>
                  <a:spcPts val="873"/>
                </a:spcBef>
              </a:pPr>
              <a:r>
                <a:rPr b="0" lang="en-US" sz="1800" spc="-1" strike="noStrike">
                  <a:solidFill>
                    <a:srgbClr val="990000"/>
                  </a:solidFill>
                  <a:latin typeface="Bitstream Vera Sans"/>
                </a:rPr>
                <a:t>x</a:t>
              </a:r>
              <a:endParaRPr b="0" lang="en-GB" sz="1800" spc="-1" strike="noStrike">
                <a:latin typeface="Bitstream Vera Sans"/>
              </a:endParaRPr>
            </a:p>
          </p:txBody>
        </p:sp>
      </p:grpSp>
      <p:grpSp>
        <p:nvGrpSpPr>
          <p:cNvPr id="549" name="Group 26"/>
          <p:cNvGrpSpPr/>
          <p:nvPr/>
        </p:nvGrpSpPr>
        <p:grpSpPr>
          <a:xfrm>
            <a:off x="3293280" y="1072800"/>
            <a:ext cx="3243240" cy="2334240"/>
            <a:chOff x="3293280" y="1072800"/>
            <a:chExt cx="3243240" cy="2334240"/>
          </a:xfrm>
        </p:grpSpPr>
        <p:sp>
          <p:nvSpPr>
            <p:cNvPr id="550" name="Line 27"/>
            <p:cNvSpPr/>
            <p:nvPr/>
          </p:nvSpPr>
          <p:spPr>
            <a:xfrm flipV="1">
              <a:off x="3293280" y="1660680"/>
              <a:ext cx="2540880" cy="103248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51" name="Line 28"/>
            <p:cNvSpPr/>
            <p:nvPr/>
          </p:nvSpPr>
          <p:spPr>
            <a:xfrm>
              <a:off x="3372480" y="2771640"/>
              <a:ext cx="2381400" cy="635400"/>
            </a:xfrm>
            <a:prstGeom prst="line">
              <a:avLst/>
            </a:prstGeom>
            <a:ln w="9360">
              <a:solidFill>
                <a:srgbClr val="000000"/>
              </a:solidFill>
              <a:custDash>
                <a:ds d="400000" sp="300000"/>
              </a:custDash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52" name="CustomShape 29"/>
            <p:cNvSpPr/>
            <p:nvPr/>
          </p:nvSpPr>
          <p:spPr>
            <a:xfrm>
              <a:off x="4880880" y="2136600"/>
              <a:ext cx="237600" cy="556560"/>
            </a:xfrm>
            <a:custGeom>
              <a:avLst/>
              <a:gdLst/>
              <a:ahLst/>
              <a:rect l="l" t="t" r="r" b="b"/>
              <a:pathLst>
                <a:path w="136" h="318">
                  <a:moveTo>
                    <a:pt x="0" y="318"/>
                  </a:moveTo>
                  <a:cubicBezTo>
                    <a:pt x="68" y="276"/>
                    <a:pt x="136" y="235"/>
                    <a:pt x="136" y="182"/>
                  </a:cubicBezTo>
                  <a:cubicBezTo>
                    <a:pt x="136" y="129"/>
                    <a:pt x="68" y="64"/>
                    <a:pt x="0" y="0"/>
                  </a:cubicBezTo>
                </a:path>
              </a:pathLst>
            </a:custGeom>
            <a:noFill/>
            <a:ln w="38160">
              <a:solidFill>
                <a:srgbClr val="000000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53" name="CustomShape 30"/>
            <p:cNvSpPr/>
            <p:nvPr/>
          </p:nvSpPr>
          <p:spPr>
            <a:xfrm>
              <a:off x="5040000" y="2136600"/>
              <a:ext cx="23796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/>
            <a:p>
              <a:pPr>
                <a:spcBef>
                  <a:spcPts val="873"/>
                </a:spcBef>
              </a:pPr>
              <a:r>
                <a:rPr b="0" lang="el-GR" sz="1800" spc="-1" strike="noStrike">
                  <a:latin typeface="Bitstream Vera Sans"/>
                </a:rPr>
                <a:t>Θ</a:t>
              </a:r>
              <a:endParaRPr b="0" lang="en-GB" sz="1800" spc="-1" strike="noStrike">
                <a:latin typeface="Bitstream Vera Sans"/>
              </a:endParaRPr>
            </a:p>
          </p:txBody>
        </p:sp>
        <p:sp>
          <p:nvSpPr>
            <p:cNvPr id="554" name="Line 31"/>
            <p:cNvSpPr/>
            <p:nvPr/>
          </p:nvSpPr>
          <p:spPr>
            <a:xfrm>
              <a:off x="5834520" y="1660680"/>
              <a:ext cx="0" cy="1746360"/>
            </a:xfrm>
            <a:prstGeom prst="line">
              <a:avLst/>
            </a:prstGeom>
            <a:ln w="9360">
              <a:solidFill>
                <a:srgbClr val="000000"/>
              </a:solidFill>
              <a:custDash>
                <a:ds d="400000" sp="300000"/>
              </a:custDash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55" name="CustomShape 32"/>
            <p:cNvSpPr/>
            <p:nvPr/>
          </p:nvSpPr>
          <p:spPr>
            <a:xfrm rot="3643800">
              <a:off x="5595840" y="1420560"/>
              <a:ext cx="1030680" cy="397440"/>
            </a:xfrm>
            <a:prstGeom prst="cube">
              <a:avLst>
                <a:gd name="adj" fmla="val 57773"/>
              </a:avLst>
            </a:prstGeom>
            <a:solidFill>
              <a:srgbClr val="ffff66"/>
            </a:solidFill>
            <a:ln w="9360">
              <a:solidFill>
                <a:srgbClr val="5f5f5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556" name="CustomShape 33"/>
          <p:cNvSpPr/>
          <p:nvPr/>
        </p:nvSpPr>
        <p:spPr>
          <a:xfrm>
            <a:off x="0" y="4028040"/>
            <a:ext cx="10080000" cy="9399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  <a:spcBef>
                <a:spcPts val="873"/>
              </a:spcBef>
            </a:pPr>
            <a:r>
              <a:rPr b="0" lang="el-GR" sz="154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Ένταση (Ι</a:t>
            </a:r>
            <a:r>
              <a:rPr b="0" lang="el-GR" sz="1539" spc="-1" strike="noStrike" baseline="-25000">
                <a:solidFill>
                  <a:srgbClr val="0000ff"/>
                </a:solidFill>
                <a:latin typeface="Times New Roman"/>
                <a:ea typeface="Times New Roman"/>
              </a:rPr>
              <a:t>0</a:t>
            </a:r>
            <a:r>
              <a:rPr b="0" lang="el-GR" sz="154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)</a:t>
            </a:r>
            <a:r>
              <a:rPr b="0" lang="el-GR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 ή Ροή (Φ) της  προσπίπτουσας δέσμης:</a:t>
            </a:r>
            <a:r>
              <a:rPr b="0" lang="el-GR" sz="1540" spc="-1" strike="noStrike">
                <a:latin typeface="Times New Roman"/>
                <a:ea typeface="Times New Roman"/>
              </a:rPr>
              <a:t> Αριθμός «βλημάτων» που προσπίπτουν, στην μονάδα του χρόνου, κάθετα σε μοναδιαία επιφάνεια του στόχου</a:t>
            </a:r>
            <a:endParaRPr b="0" lang="en-GB" sz="1540" spc="-1" strike="noStrike">
              <a:latin typeface="Bitstream Vera Sans"/>
            </a:endParaRPr>
          </a:p>
          <a:p>
            <a:pPr>
              <a:lnSpc>
                <a:spcPct val="100000"/>
              </a:lnSpc>
              <a:spcBef>
                <a:spcPts val="873"/>
              </a:spcBef>
            </a:pPr>
            <a:r>
              <a:rPr b="0" lang="el-GR" sz="154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dN(Θ,φ)/dt </a:t>
            </a:r>
            <a:r>
              <a:rPr b="0" lang="el-GR" sz="1540" spc="-1" strike="noStrike">
                <a:latin typeface="Times New Roman"/>
                <a:ea typeface="Times New Roman"/>
              </a:rPr>
              <a:t>= αριθμός βλημάτων που σκεδάζονται προς την κατεύθυνση (Θ,φ) στη μονάδα του χρόνου</a:t>
            </a:r>
            <a:endParaRPr b="0" lang="en-GB" sz="1540" spc="-1" strike="noStrike">
              <a:latin typeface="Bitstream Vera Sans"/>
            </a:endParaRPr>
          </a:p>
        </p:txBody>
      </p:sp>
      <p:sp>
        <p:nvSpPr>
          <p:cNvPr id="557" name="CustomShape 34"/>
          <p:cNvSpPr/>
          <p:nvPr/>
        </p:nvSpPr>
        <p:spPr>
          <a:xfrm>
            <a:off x="-360" y="4993920"/>
            <a:ext cx="9882360" cy="594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  <a:spcBef>
                <a:spcPts val="873"/>
              </a:spcBef>
            </a:pPr>
            <a:r>
              <a:rPr b="0" lang="el-GR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Διαφορική ενεργός διατομή, </a:t>
            </a:r>
            <a:r>
              <a:rPr b="0" lang="en-US" sz="154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d</a:t>
            </a:r>
            <a:r>
              <a:rPr b="0" lang="el-GR" sz="154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σ(Θ,φ)</a:t>
            </a:r>
            <a:r>
              <a:rPr b="0" lang="el-GR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:</a:t>
            </a:r>
            <a:r>
              <a:rPr b="0" lang="el-GR" sz="1540" spc="-1" strike="noStrike">
                <a:latin typeface="Times New Roman"/>
                <a:ea typeface="Times New Roman"/>
              </a:rPr>
              <a:t> Η σταθερά αναλογίας μεταξύ dN/dt και </a:t>
            </a:r>
            <a:r>
              <a:rPr b="0" lang="el-GR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 Ι</a:t>
            </a:r>
            <a:r>
              <a:rPr b="0" lang="el-GR" sz="1539" spc="-1" strike="noStrike" baseline="-25000">
                <a:solidFill>
                  <a:srgbClr val="990000"/>
                </a:solidFill>
                <a:latin typeface="Times New Roman"/>
                <a:ea typeface="Times New Roman"/>
              </a:rPr>
              <a:t>0</a:t>
            </a:r>
            <a:r>
              <a:rPr b="0" lang="el-GR" sz="1540" spc="-1" strike="noStrike">
                <a:latin typeface="Times New Roman"/>
                <a:ea typeface="Times New Roman"/>
              </a:rPr>
              <a:t> . Έχει μονάδες επιφάνειας και αντιστοιχεί στο τμήμα της επιφάνειας της δέσμης που σκεδάζεται υπό γωνίες Θ και φ</a:t>
            </a:r>
            <a:endParaRPr b="0" lang="en-GB" sz="154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558" name="Formula 35"/>
              <p:cNvSpPr txBox="1"/>
              <p:nvPr/>
            </p:nvSpPr>
            <p:spPr>
              <a:xfrm>
                <a:off x="6750000" y="3052080"/>
                <a:ext cx="3056040" cy="7513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t xml:space="preserve">dN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Θ</m:t>
                            </m:r>
                            <m:r>
                              <m:t xml:space="preserve">,</m:t>
                            </m:r>
                            <m:r>
                              <m:t xml:space="preserve">φ</m:t>
                            </m:r>
                          </m:e>
                        </m:d>
                      </m:num>
                      <m:den>
                        <m:r>
                          <m:t xml:space="preserve">dt</m:t>
                        </m:r>
                      </m:den>
                    </m:f>
                    <m:r>
                      <m:t xml:space="preserve">=</m:t>
                    </m:r>
                    <m:r>
                      <m:t xml:space="preserve">dσ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Θ</m:t>
                        </m:r>
                        <m:r>
                          <m:t xml:space="preserve">,</m:t>
                        </m:r>
                        <m:r>
                          <m:t xml:space="preserve">φ</m:t>
                        </m:r>
                      </m:e>
                    </m:d>
                    <m:sSub>
                      <m:e>
                        <m:r>
                          <m:t xml:space="preserve">I</m:t>
                        </m:r>
                      </m:e>
                      <m:sub>
                        <m:r>
                          <m:t xml:space="preserve">0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</p:spTree>
  </p:cSld>
  <p:timing>
    <p:tnLst>
      <p:par>
        <p:cTn id="55" dur="indefinite" restart="never" nodeType="tmRoot">
          <p:childTnLst>
            <p:seq>
              <p:cTn id="5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TextShape 1"/>
          <p:cNvSpPr txBox="1"/>
          <p:nvPr/>
        </p:nvSpPr>
        <p:spPr>
          <a:xfrm>
            <a:off x="0" y="-360"/>
            <a:ext cx="9072000" cy="541080"/>
          </a:xfrm>
          <a:prstGeom prst="rect">
            <a:avLst/>
          </a:prstGeom>
          <a:noFill/>
          <a:ln w="54720">
            <a:noFill/>
          </a:ln>
        </p:spPr>
        <p:txBody>
          <a:bodyPr anchor="ctr"/>
          <a:p>
            <a:pPr>
              <a:lnSpc>
                <a:spcPct val="100000"/>
              </a:lnSpc>
            </a:pPr>
            <a:r>
              <a:rPr b="1" lang="el-GR" sz="2400" spc="-1" strike="noStrike">
                <a:solidFill>
                  <a:srgbClr val="333399"/>
                </a:solidFill>
                <a:latin typeface="Times New Roman"/>
                <a:ea typeface="Times New Roman"/>
              </a:rPr>
              <a:t>Διαφορική Ενεργός Διατομή (2)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560" name="CustomShape 2"/>
          <p:cNvSpPr/>
          <p:nvPr/>
        </p:nvSpPr>
        <p:spPr>
          <a:xfrm>
            <a:off x="3214440" y="2533680"/>
            <a:ext cx="293760" cy="294120"/>
          </a:xfrm>
          <a:prstGeom prst="ellipse">
            <a:avLst/>
          </a:prstGeom>
          <a:gradFill rotWithShape="0">
            <a:gsLst>
              <a:gs pos="0">
                <a:srgbClr val="bbe0e3"/>
              </a:gs>
              <a:gs pos="100000">
                <a:srgbClr val="576869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61" name="Line 3"/>
          <p:cNvSpPr/>
          <p:nvPr/>
        </p:nvSpPr>
        <p:spPr>
          <a:xfrm>
            <a:off x="0" y="205776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62" name="Line 4"/>
          <p:cNvSpPr/>
          <p:nvPr/>
        </p:nvSpPr>
        <p:spPr>
          <a:xfrm>
            <a:off x="0" y="221544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63" name="Line 5"/>
          <p:cNvSpPr/>
          <p:nvPr/>
        </p:nvSpPr>
        <p:spPr>
          <a:xfrm>
            <a:off x="0" y="237456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64" name="Line 6"/>
          <p:cNvSpPr/>
          <p:nvPr/>
        </p:nvSpPr>
        <p:spPr>
          <a:xfrm>
            <a:off x="0" y="300996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65" name="Line 7"/>
          <p:cNvSpPr/>
          <p:nvPr/>
        </p:nvSpPr>
        <p:spPr>
          <a:xfrm>
            <a:off x="0" y="316908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66" name="Line 8"/>
          <p:cNvSpPr/>
          <p:nvPr/>
        </p:nvSpPr>
        <p:spPr>
          <a:xfrm>
            <a:off x="0" y="332820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67" name="Line 9"/>
          <p:cNvSpPr/>
          <p:nvPr/>
        </p:nvSpPr>
        <p:spPr>
          <a:xfrm>
            <a:off x="0" y="348552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68" name="Line 10"/>
          <p:cNvSpPr/>
          <p:nvPr/>
        </p:nvSpPr>
        <p:spPr>
          <a:xfrm>
            <a:off x="0" y="158148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69" name="Line 11"/>
          <p:cNvSpPr/>
          <p:nvPr/>
        </p:nvSpPr>
        <p:spPr>
          <a:xfrm>
            <a:off x="0" y="189864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70" name="Line 12"/>
          <p:cNvSpPr/>
          <p:nvPr/>
        </p:nvSpPr>
        <p:spPr>
          <a:xfrm>
            <a:off x="0" y="142236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71" name="Line 13"/>
          <p:cNvSpPr/>
          <p:nvPr/>
        </p:nvSpPr>
        <p:spPr>
          <a:xfrm>
            <a:off x="0" y="174096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72" name="CustomShape 14"/>
          <p:cNvSpPr/>
          <p:nvPr/>
        </p:nvSpPr>
        <p:spPr>
          <a:xfrm>
            <a:off x="38520" y="1899000"/>
            <a:ext cx="5557680" cy="660960"/>
          </a:xfrm>
          <a:custGeom>
            <a:avLst/>
            <a:gdLst/>
            <a:ahLst/>
            <a:rect l="l" t="t" r="r" b="b"/>
            <a:pathLst>
              <a:path w="2994" h="333">
                <a:moveTo>
                  <a:pt x="0" y="318"/>
                </a:moveTo>
                <a:cubicBezTo>
                  <a:pt x="211" y="318"/>
                  <a:pt x="423" y="318"/>
                  <a:pt x="635" y="318"/>
                </a:cubicBezTo>
                <a:cubicBezTo>
                  <a:pt x="847" y="318"/>
                  <a:pt x="1104" y="318"/>
                  <a:pt x="1270" y="318"/>
                </a:cubicBezTo>
                <a:cubicBezTo>
                  <a:pt x="1436" y="318"/>
                  <a:pt x="1459" y="333"/>
                  <a:pt x="1633" y="318"/>
                </a:cubicBezTo>
                <a:cubicBezTo>
                  <a:pt x="1807" y="303"/>
                  <a:pt x="2087" y="280"/>
                  <a:pt x="2314" y="227"/>
                </a:cubicBezTo>
                <a:cubicBezTo>
                  <a:pt x="2541" y="174"/>
                  <a:pt x="2767" y="87"/>
                  <a:pt x="2994" y="0"/>
                </a:cubicBezTo>
              </a:path>
            </a:pathLst>
          </a:custGeom>
          <a:noFill/>
          <a:ln w="9360">
            <a:solidFill>
              <a:srgbClr val="99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73" name="CustomShape 15"/>
          <p:cNvSpPr/>
          <p:nvPr/>
        </p:nvSpPr>
        <p:spPr>
          <a:xfrm>
            <a:off x="38160" y="1581480"/>
            <a:ext cx="5477400" cy="899640"/>
          </a:xfrm>
          <a:custGeom>
            <a:avLst/>
            <a:gdLst/>
            <a:ahLst/>
            <a:rect l="l" t="t" r="r" b="b"/>
            <a:pathLst>
              <a:path w="3130" h="424">
                <a:moveTo>
                  <a:pt x="0" y="409"/>
                </a:moveTo>
                <a:cubicBezTo>
                  <a:pt x="438" y="409"/>
                  <a:pt x="877" y="409"/>
                  <a:pt x="1134" y="409"/>
                </a:cubicBezTo>
                <a:cubicBezTo>
                  <a:pt x="1391" y="409"/>
                  <a:pt x="1430" y="409"/>
                  <a:pt x="1543" y="409"/>
                </a:cubicBezTo>
                <a:cubicBezTo>
                  <a:pt x="1656" y="409"/>
                  <a:pt x="1679" y="424"/>
                  <a:pt x="1815" y="409"/>
                </a:cubicBezTo>
                <a:cubicBezTo>
                  <a:pt x="1951" y="394"/>
                  <a:pt x="2185" y="363"/>
                  <a:pt x="2359" y="318"/>
                </a:cubicBezTo>
                <a:cubicBezTo>
                  <a:pt x="2533" y="273"/>
                  <a:pt x="2730" y="189"/>
                  <a:pt x="2858" y="136"/>
                </a:cubicBezTo>
                <a:cubicBezTo>
                  <a:pt x="2986" y="83"/>
                  <a:pt x="3058" y="41"/>
                  <a:pt x="3130" y="0"/>
                </a:cubicBezTo>
              </a:path>
            </a:pathLst>
          </a:custGeom>
          <a:noFill/>
          <a:ln w="9360">
            <a:solidFill>
              <a:srgbClr val="7a044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74" name="CustomShape 16"/>
          <p:cNvSpPr/>
          <p:nvPr/>
        </p:nvSpPr>
        <p:spPr>
          <a:xfrm>
            <a:off x="38160" y="2904840"/>
            <a:ext cx="5398920" cy="264240"/>
          </a:xfrm>
          <a:custGeom>
            <a:avLst/>
            <a:gdLst/>
            <a:ahLst/>
            <a:rect l="l" t="t" r="r" b="b"/>
            <a:pathLst>
              <a:path w="3085" h="151">
                <a:moveTo>
                  <a:pt x="0" y="15"/>
                </a:moveTo>
                <a:cubicBezTo>
                  <a:pt x="178" y="15"/>
                  <a:pt x="356" y="15"/>
                  <a:pt x="545" y="15"/>
                </a:cubicBezTo>
                <a:cubicBezTo>
                  <a:pt x="734" y="15"/>
                  <a:pt x="968" y="15"/>
                  <a:pt x="1134" y="15"/>
                </a:cubicBezTo>
                <a:cubicBezTo>
                  <a:pt x="1300" y="15"/>
                  <a:pt x="1430" y="15"/>
                  <a:pt x="1543" y="15"/>
                </a:cubicBezTo>
                <a:cubicBezTo>
                  <a:pt x="1656" y="15"/>
                  <a:pt x="1732" y="15"/>
                  <a:pt x="1815" y="15"/>
                </a:cubicBezTo>
                <a:cubicBezTo>
                  <a:pt x="1898" y="15"/>
                  <a:pt x="1891" y="0"/>
                  <a:pt x="2042" y="15"/>
                </a:cubicBezTo>
                <a:cubicBezTo>
                  <a:pt x="2193" y="30"/>
                  <a:pt x="2548" y="82"/>
                  <a:pt x="2722" y="105"/>
                </a:cubicBezTo>
                <a:cubicBezTo>
                  <a:pt x="2896" y="128"/>
                  <a:pt x="2990" y="139"/>
                  <a:pt x="3085" y="151"/>
                </a:cubicBezTo>
              </a:path>
            </a:pathLst>
          </a:custGeom>
          <a:noFill/>
          <a:ln w="9360">
            <a:solidFill>
              <a:srgbClr val="99cc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75" name="CustomShape 17"/>
          <p:cNvSpPr/>
          <p:nvPr/>
        </p:nvSpPr>
        <p:spPr>
          <a:xfrm>
            <a:off x="197280" y="2693160"/>
            <a:ext cx="3017520" cy="1480320"/>
          </a:xfrm>
          <a:custGeom>
            <a:avLst/>
            <a:gdLst/>
            <a:ahLst/>
            <a:rect l="l" t="t" r="r" b="b"/>
            <a:pathLst>
              <a:path w="1921" h="846">
                <a:moveTo>
                  <a:pt x="0" y="30"/>
                </a:moveTo>
                <a:cubicBezTo>
                  <a:pt x="416" y="30"/>
                  <a:pt x="832" y="30"/>
                  <a:pt x="1134" y="30"/>
                </a:cubicBezTo>
                <a:cubicBezTo>
                  <a:pt x="1436" y="30"/>
                  <a:pt x="1709" y="0"/>
                  <a:pt x="1815" y="30"/>
                </a:cubicBezTo>
                <a:cubicBezTo>
                  <a:pt x="1921" y="60"/>
                  <a:pt x="1852" y="75"/>
                  <a:pt x="1769" y="211"/>
                </a:cubicBezTo>
                <a:cubicBezTo>
                  <a:pt x="1686" y="347"/>
                  <a:pt x="1501" y="596"/>
                  <a:pt x="1316" y="846"/>
                </a:cubicBezTo>
              </a:path>
            </a:pathLst>
          </a:custGeom>
          <a:noFill/>
          <a:ln w="93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76" name="CustomShape 18"/>
          <p:cNvSpPr/>
          <p:nvPr/>
        </p:nvSpPr>
        <p:spPr>
          <a:xfrm>
            <a:off x="38160" y="787320"/>
            <a:ext cx="3043440" cy="1919880"/>
          </a:xfrm>
          <a:custGeom>
            <a:avLst/>
            <a:gdLst/>
            <a:ahLst/>
            <a:rect l="l" t="t" r="r" b="b"/>
            <a:pathLst>
              <a:path w="1739" h="1097">
                <a:moveTo>
                  <a:pt x="0" y="1089"/>
                </a:moveTo>
                <a:cubicBezTo>
                  <a:pt x="182" y="1089"/>
                  <a:pt x="364" y="1089"/>
                  <a:pt x="545" y="1089"/>
                </a:cubicBezTo>
                <a:cubicBezTo>
                  <a:pt x="726" y="1089"/>
                  <a:pt x="908" y="1097"/>
                  <a:pt x="1089" y="1089"/>
                </a:cubicBezTo>
                <a:cubicBezTo>
                  <a:pt x="1270" y="1081"/>
                  <a:pt x="1527" y="1058"/>
                  <a:pt x="1633" y="1043"/>
                </a:cubicBezTo>
                <a:cubicBezTo>
                  <a:pt x="1739" y="1028"/>
                  <a:pt x="1724" y="1028"/>
                  <a:pt x="1724" y="998"/>
                </a:cubicBezTo>
                <a:cubicBezTo>
                  <a:pt x="1724" y="968"/>
                  <a:pt x="1671" y="922"/>
                  <a:pt x="1633" y="862"/>
                </a:cubicBezTo>
                <a:cubicBezTo>
                  <a:pt x="1595" y="802"/>
                  <a:pt x="1565" y="733"/>
                  <a:pt x="1497" y="635"/>
                </a:cubicBezTo>
                <a:cubicBezTo>
                  <a:pt x="1429" y="537"/>
                  <a:pt x="1300" y="378"/>
                  <a:pt x="1225" y="272"/>
                </a:cubicBezTo>
                <a:cubicBezTo>
                  <a:pt x="1150" y="166"/>
                  <a:pt x="1097" y="83"/>
                  <a:pt x="1044" y="0"/>
                </a:cubicBezTo>
              </a:path>
            </a:pathLst>
          </a:custGeom>
          <a:noFill/>
          <a:ln w="9360">
            <a:solidFill>
              <a:srgbClr val="008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grpSp>
        <p:nvGrpSpPr>
          <p:cNvPr id="577" name="Group 19"/>
          <p:cNvGrpSpPr/>
          <p:nvPr/>
        </p:nvGrpSpPr>
        <p:grpSpPr>
          <a:xfrm>
            <a:off x="1816200" y="517680"/>
            <a:ext cx="4761720" cy="3464280"/>
            <a:chOff x="1816200" y="517680"/>
            <a:chExt cx="4761720" cy="3464280"/>
          </a:xfrm>
        </p:grpSpPr>
        <p:sp>
          <p:nvSpPr>
            <p:cNvPr id="578" name="Line 20"/>
            <p:cNvSpPr/>
            <p:nvPr/>
          </p:nvSpPr>
          <p:spPr>
            <a:xfrm>
              <a:off x="3322800" y="2709000"/>
              <a:ext cx="3016800" cy="0"/>
            </a:xfrm>
            <a:prstGeom prst="line">
              <a:avLst/>
            </a:prstGeom>
            <a:ln w="28440">
              <a:solidFill>
                <a:srgbClr val="99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79" name="Line 21"/>
            <p:cNvSpPr/>
            <p:nvPr/>
          </p:nvSpPr>
          <p:spPr>
            <a:xfrm flipV="1">
              <a:off x="3322800" y="675360"/>
              <a:ext cx="0" cy="2065320"/>
            </a:xfrm>
            <a:prstGeom prst="line">
              <a:avLst/>
            </a:prstGeom>
            <a:ln w="28440">
              <a:solidFill>
                <a:srgbClr val="99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0" name="Line 22"/>
            <p:cNvSpPr/>
            <p:nvPr/>
          </p:nvSpPr>
          <p:spPr>
            <a:xfrm flipH="1">
              <a:off x="2054160" y="1629000"/>
              <a:ext cx="2460600" cy="2222640"/>
            </a:xfrm>
            <a:prstGeom prst="line">
              <a:avLst/>
            </a:prstGeom>
            <a:ln w="28440">
              <a:solidFill>
                <a:srgbClr val="99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1" name="CustomShape 23"/>
            <p:cNvSpPr/>
            <p:nvPr/>
          </p:nvSpPr>
          <p:spPr>
            <a:xfrm>
              <a:off x="3322800" y="517680"/>
              <a:ext cx="31680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/>
            <a:p>
              <a:pPr>
                <a:spcBef>
                  <a:spcPts val="873"/>
                </a:spcBef>
              </a:pPr>
              <a:r>
                <a:rPr b="0" lang="en-US" sz="1800" spc="-1" strike="noStrike">
                  <a:solidFill>
                    <a:srgbClr val="990000"/>
                  </a:solidFill>
                  <a:latin typeface="Bitstream Vera Sans"/>
                </a:rPr>
                <a:t>y</a:t>
              </a:r>
              <a:endParaRPr b="0" lang="en-GB" sz="1800" spc="-1" strike="noStrike">
                <a:latin typeface="Bitstream Vera Sans"/>
              </a:endParaRPr>
            </a:p>
          </p:txBody>
        </p:sp>
        <p:sp>
          <p:nvSpPr>
            <p:cNvPr id="582" name="CustomShape 24"/>
            <p:cNvSpPr/>
            <p:nvPr/>
          </p:nvSpPr>
          <p:spPr>
            <a:xfrm>
              <a:off x="6261120" y="2581200"/>
              <a:ext cx="31680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/>
            <a:p>
              <a:pPr>
                <a:spcBef>
                  <a:spcPts val="873"/>
                </a:spcBef>
              </a:pPr>
              <a:r>
                <a:rPr b="0" lang="en-US" sz="1800" spc="-1" strike="noStrike">
                  <a:solidFill>
                    <a:srgbClr val="990000"/>
                  </a:solidFill>
                  <a:latin typeface="Bitstream Vera Sans"/>
                </a:rPr>
                <a:t>z</a:t>
              </a:r>
              <a:endParaRPr b="0" lang="en-GB" sz="1800" spc="-1" strike="noStrike">
                <a:latin typeface="Bitstream Vera Sans"/>
              </a:endParaRPr>
            </a:p>
          </p:txBody>
        </p:sp>
        <p:sp>
          <p:nvSpPr>
            <p:cNvPr id="583" name="CustomShape 25"/>
            <p:cNvSpPr/>
            <p:nvPr/>
          </p:nvSpPr>
          <p:spPr>
            <a:xfrm>
              <a:off x="1816200" y="3613680"/>
              <a:ext cx="31644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/>
            <a:p>
              <a:pPr>
                <a:spcBef>
                  <a:spcPts val="873"/>
                </a:spcBef>
              </a:pPr>
              <a:r>
                <a:rPr b="0" lang="en-US" sz="1800" spc="-1" strike="noStrike">
                  <a:solidFill>
                    <a:srgbClr val="990000"/>
                  </a:solidFill>
                  <a:latin typeface="Bitstream Vera Sans"/>
                </a:rPr>
                <a:t>x</a:t>
              </a:r>
              <a:endParaRPr b="0" lang="en-GB" sz="1800" spc="-1" strike="noStrike">
                <a:latin typeface="Bitstream Vera Sans"/>
              </a:endParaRPr>
            </a:p>
          </p:txBody>
        </p:sp>
      </p:grpSp>
      <p:grpSp>
        <p:nvGrpSpPr>
          <p:cNvPr id="584" name="Group 26"/>
          <p:cNvGrpSpPr/>
          <p:nvPr/>
        </p:nvGrpSpPr>
        <p:grpSpPr>
          <a:xfrm>
            <a:off x="3293280" y="1072800"/>
            <a:ext cx="3243240" cy="2334240"/>
            <a:chOff x="3293280" y="1072800"/>
            <a:chExt cx="3243240" cy="2334240"/>
          </a:xfrm>
        </p:grpSpPr>
        <p:sp>
          <p:nvSpPr>
            <p:cNvPr id="585" name="Line 27"/>
            <p:cNvSpPr/>
            <p:nvPr/>
          </p:nvSpPr>
          <p:spPr>
            <a:xfrm flipV="1">
              <a:off x="3293280" y="1660680"/>
              <a:ext cx="2540880" cy="103248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6" name="Line 28"/>
            <p:cNvSpPr/>
            <p:nvPr/>
          </p:nvSpPr>
          <p:spPr>
            <a:xfrm>
              <a:off x="3372480" y="2771640"/>
              <a:ext cx="2381400" cy="635400"/>
            </a:xfrm>
            <a:prstGeom prst="line">
              <a:avLst/>
            </a:prstGeom>
            <a:ln w="9360">
              <a:solidFill>
                <a:srgbClr val="000000"/>
              </a:solidFill>
              <a:custDash>
                <a:ds d="400000" sp="300000"/>
              </a:custDash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7" name="CustomShape 29"/>
            <p:cNvSpPr/>
            <p:nvPr/>
          </p:nvSpPr>
          <p:spPr>
            <a:xfrm>
              <a:off x="4880880" y="2136600"/>
              <a:ext cx="237600" cy="556560"/>
            </a:xfrm>
            <a:custGeom>
              <a:avLst/>
              <a:gdLst/>
              <a:ahLst/>
              <a:rect l="l" t="t" r="r" b="b"/>
              <a:pathLst>
                <a:path w="136" h="318">
                  <a:moveTo>
                    <a:pt x="0" y="318"/>
                  </a:moveTo>
                  <a:cubicBezTo>
                    <a:pt x="68" y="276"/>
                    <a:pt x="136" y="235"/>
                    <a:pt x="136" y="182"/>
                  </a:cubicBezTo>
                  <a:cubicBezTo>
                    <a:pt x="136" y="129"/>
                    <a:pt x="68" y="64"/>
                    <a:pt x="0" y="0"/>
                  </a:cubicBezTo>
                </a:path>
              </a:pathLst>
            </a:custGeom>
            <a:noFill/>
            <a:ln w="38160">
              <a:solidFill>
                <a:srgbClr val="000000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8" name="CustomShape 30"/>
            <p:cNvSpPr/>
            <p:nvPr/>
          </p:nvSpPr>
          <p:spPr>
            <a:xfrm>
              <a:off x="5040000" y="2136600"/>
              <a:ext cx="23796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/>
            <a:p>
              <a:pPr>
                <a:spcBef>
                  <a:spcPts val="873"/>
                </a:spcBef>
              </a:pPr>
              <a:r>
                <a:rPr b="0" lang="el-GR" sz="1800" spc="-1" strike="noStrike">
                  <a:latin typeface="Bitstream Vera Sans"/>
                </a:rPr>
                <a:t>Θ</a:t>
              </a:r>
              <a:endParaRPr b="0" lang="en-GB" sz="1800" spc="-1" strike="noStrike">
                <a:latin typeface="Bitstream Vera Sans"/>
              </a:endParaRPr>
            </a:p>
          </p:txBody>
        </p:sp>
        <p:sp>
          <p:nvSpPr>
            <p:cNvPr id="589" name="Line 31"/>
            <p:cNvSpPr/>
            <p:nvPr/>
          </p:nvSpPr>
          <p:spPr>
            <a:xfrm>
              <a:off x="5834520" y="1660680"/>
              <a:ext cx="0" cy="1746360"/>
            </a:xfrm>
            <a:prstGeom prst="line">
              <a:avLst/>
            </a:prstGeom>
            <a:ln w="9360">
              <a:solidFill>
                <a:srgbClr val="000000"/>
              </a:solidFill>
              <a:custDash>
                <a:ds d="400000" sp="300000"/>
              </a:custDash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90" name="CustomShape 32"/>
            <p:cNvSpPr/>
            <p:nvPr/>
          </p:nvSpPr>
          <p:spPr>
            <a:xfrm rot="3643800">
              <a:off x="5595840" y="1420560"/>
              <a:ext cx="1030680" cy="397440"/>
            </a:xfrm>
            <a:prstGeom prst="cube">
              <a:avLst>
                <a:gd name="adj" fmla="val 57773"/>
              </a:avLst>
            </a:prstGeom>
            <a:solidFill>
              <a:srgbClr val="ffff66"/>
            </a:solidFill>
            <a:ln w="9360">
              <a:solidFill>
                <a:srgbClr val="5f5f5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591" name="CustomShape 33"/>
          <p:cNvSpPr/>
          <p:nvPr/>
        </p:nvSpPr>
        <p:spPr>
          <a:xfrm>
            <a:off x="0" y="4028040"/>
            <a:ext cx="10080000" cy="9399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  <a:spcBef>
                <a:spcPts val="873"/>
              </a:spcBef>
            </a:pPr>
            <a:r>
              <a:rPr b="0" lang="el-GR" sz="154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Ένταση (Ι</a:t>
            </a:r>
            <a:r>
              <a:rPr b="0" lang="el-GR" sz="1539" spc="-1" strike="noStrike" baseline="-25000">
                <a:solidFill>
                  <a:srgbClr val="0000ff"/>
                </a:solidFill>
                <a:latin typeface="Times New Roman"/>
                <a:ea typeface="Times New Roman"/>
              </a:rPr>
              <a:t>0</a:t>
            </a:r>
            <a:r>
              <a:rPr b="0" lang="el-GR" sz="154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)</a:t>
            </a:r>
            <a:r>
              <a:rPr b="0" lang="el-GR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 ή Ροή (Φ) της  προσπίπτουσας δέσμης:</a:t>
            </a:r>
            <a:r>
              <a:rPr b="0" lang="el-GR" sz="1540" spc="-1" strike="noStrike">
                <a:latin typeface="Times New Roman"/>
                <a:ea typeface="Times New Roman"/>
              </a:rPr>
              <a:t> Αριθμός «βλημάτων» που προσπίπτουν, στην μονάδα του χρόνου, κάθετα σε μοναδιαία επιφάνεια του στόχου</a:t>
            </a:r>
            <a:endParaRPr b="0" lang="en-GB" sz="1540" spc="-1" strike="noStrike">
              <a:latin typeface="Bitstream Vera Sans"/>
            </a:endParaRPr>
          </a:p>
          <a:p>
            <a:pPr>
              <a:lnSpc>
                <a:spcPct val="100000"/>
              </a:lnSpc>
              <a:spcBef>
                <a:spcPts val="873"/>
              </a:spcBef>
            </a:pPr>
            <a:r>
              <a:rPr b="0" lang="el-GR" sz="154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dN(Θ,φ)/dt </a:t>
            </a:r>
            <a:r>
              <a:rPr b="0" lang="el-GR" sz="1540" spc="-1" strike="noStrike">
                <a:latin typeface="Times New Roman"/>
                <a:ea typeface="Times New Roman"/>
              </a:rPr>
              <a:t>= αριθμός βλημάτων που σκεδάζονται προς την κατεύθυνση (Θ,φ) στη μονάδα του χρόνου</a:t>
            </a:r>
            <a:endParaRPr b="0" lang="en-GB" sz="1540" spc="-1" strike="noStrike">
              <a:latin typeface="Bitstream Vera Sans"/>
            </a:endParaRPr>
          </a:p>
        </p:txBody>
      </p:sp>
      <p:sp>
        <p:nvSpPr>
          <p:cNvPr id="592" name="CustomShape 34"/>
          <p:cNvSpPr/>
          <p:nvPr/>
        </p:nvSpPr>
        <p:spPr>
          <a:xfrm>
            <a:off x="-360" y="4993920"/>
            <a:ext cx="9882360" cy="594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  <a:spcBef>
                <a:spcPts val="873"/>
              </a:spcBef>
            </a:pPr>
            <a:r>
              <a:rPr b="0" lang="el-GR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Διαφορική ενεργός διατομή, </a:t>
            </a:r>
            <a:r>
              <a:rPr b="0" lang="en-US" sz="154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d</a:t>
            </a:r>
            <a:r>
              <a:rPr b="0" lang="el-GR" sz="154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σ(Θ,φ)</a:t>
            </a:r>
            <a:r>
              <a:rPr b="0" lang="el-GR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:</a:t>
            </a:r>
            <a:r>
              <a:rPr b="0" lang="el-GR" sz="1540" spc="-1" strike="noStrike">
                <a:latin typeface="Times New Roman"/>
                <a:ea typeface="Times New Roman"/>
              </a:rPr>
              <a:t> Η σταθερά αναλογίας μεταξύ dN/dt και </a:t>
            </a:r>
            <a:r>
              <a:rPr b="0" lang="el-GR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 Ι</a:t>
            </a:r>
            <a:r>
              <a:rPr b="0" lang="el-GR" sz="1539" spc="-1" strike="noStrike" baseline="-25000">
                <a:solidFill>
                  <a:srgbClr val="990000"/>
                </a:solidFill>
                <a:latin typeface="Times New Roman"/>
                <a:ea typeface="Times New Roman"/>
              </a:rPr>
              <a:t>0</a:t>
            </a:r>
            <a:r>
              <a:rPr b="0" lang="el-GR" sz="1540" spc="-1" strike="noStrike">
                <a:latin typeface="Times New Roman"/>
                <a:ea typeface="Times New Roman"/>
              </a:rPr>
              <a:t> . Έχει μονάδες επιφάνειας και αντιστοιχεί στο τμήμα της επιφάνειας της δέσμης που σκεδάζεται υπό γωνίες Θ και φ</a:t>
            </a:r>
            <a:endParaRPr b="0" lang="en-GB" sz="1540" spc="-1" strike="noStrike">
              <a:latin typeface="Bitstream Vera Sans"/>
            </a:endParaRPr>
          </a:p>
        </p:txBody>
      </p:sp>
      <p:sp>
        <p:nvSpPr>
          <p:cNvPr id="593" name="CustomShape 35"/>
          <p:cNvSpPr/>
          <p:nvPr/>
        </p:nvSpPr>
        <p:spPr>
          <a:xfrm>
            <a:off x="0" y="5564520"/>
            <a:ext cx="9882360" cy="562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  <a:spcBef>
                <a:spcPts val="873"/>
              </a:spcBef>
            </a:pPr>
            <a:r>
              <a:rPr b="0" lang="el-GR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Στερεά Γωνία </a:t>
            </a:r>
            <a:r>
              <a:rPr b="0" lang="en-US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d</a:t>
            </a:r>
            <a:r>
              <a:rPr b="0" lang="el-GR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Ω:</a:t>
            </a:r>
            <a:r>
              <a:rPr b="0" lang="el-GR" sz="1540" spc="-1" strike="noStrike">
                <a:latin typeface="Times New Roman"/>
                <a:ea typeface="Times New Roman"/>
              </a:rPr>
              <a:t> Ο λόγος της επιφάνειας dA του ανιχνευτή (που καλύπτει τμήμα σφαιρικής επιφάνειας με κέντρο τον στόχο) προς το τετράγωνο της απόστασης r ανιχνευτή-στόχου. </a:t>
            </a:r>
            <a:endParaRPr b="0" lang="en-GB" sz="1540" spc="-1" strike="noStrike">
              <a:latin typeface="Bitstream Vera Sans"/>
            </a:endParaRPr>
          </a:p>
        </p:txBody>
      </p:sp>
      <p:sp>
        <p:nvSpPr>
          <p:cNvPr id="594" name="CustomShape 36"/>
          <p:cNvSpPr/>
          <p:nvPr/>
        </p:nvSpPr>
        <p:spPr>
          <a:xfrm>
            <a:off x="6786360" y="416520"/>
            <a:ext cx="2539080" cy="2460960"/>
          </a:xfrm>
          <a:prstGeom prst="ellipse">
            <a:avLst/>
          </a:prstGeom>
          <a:gradFill rotWithShape="0">
            <a:gsLst>
              <a:gs pos="0">
                <a:srgbClr val="ffff66"/>
              </a:gs>
              <a:gs pos="100000">
                <a:srgbClr val="000000"/>
              </a:gs>
            </a:gsLst>
            <a:lin ang="8100000"/>
          </a:gradFill>
          <a:ln w="9360">
            <a:solidFill>
              <a:srgbClr val="5f5f5f"/>
            </a:solidFill>
            <a:miter/>
          </a:ln>
        </p:spPr>
        <p:style>
          <a:lnRef idx="0"/>
          <a:fillRef idx="0"/>
          <a:effectRef idx="0"/>
          <a:fontRef idx="minor"/>
        </p:style>
      </p:sp>
      <p:grpSp>
        <p:nvGrpSpPr>
          <p:cNvPr id="595" name="Group 37"/>
          <p:cNvGrpSpPr/>
          <p:nvPr/>
        </p:nvGrpSpPr>
        <p:grpSpPr>
          <a:xfrm>
            <a:off x="7975440" y="850320"/>
            <a:ext cx="1708560" cy="676080"/>
            <a:chOff x="7975440" y="850320"/>
            <a:chExt cx="1708560" cy="676080"/>
          </a:xfrm>
        </p:grpSpPr>
        <p:sp>
          <p:nvSpPr>
            <p:cNvPr id="596" name="CustomShape 38"/>
            <p:cNvSpPr/>
            <p:nvPr/>
          </p:nvSpPr>
          <p:spPr>
            <a:xfrm rot="20451600">
              <a:off x="8903160" y="871200"/>
              <a:ext cx="235800" cy="633600"/>
            </a:xfrm>
            <a:prstGeom prst="ellipse">
              <a:avLst/>
            </a:prstGeom>
            <a:gradFill rotWithShape="0">
              <a:gsLst>
                <a:gs pos="0">
                  <a:srgbClr val="5f5f5f"/>
                </a:gs>
                <a:gs pos="100000">
                  <a:srgbClr val="2c2c2c"/>
                </a:gs>
              </a:gsLst>
              <a:lin ang="8772000"/>
            </a:gradFill>
            <a:ln w="9360">
              <a:solidFill>
                <a:srgbClr val="5f5f5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97" name="Line 39"/>
            <p:cNvSpPr/>
            <p:nvPr/>
          </p:nvSpPr>
          <p:spPr>
            <a:xfrm flipV="1">
              <a:off x="7975800" y="985320"/>
              <a:ext cx="1708200" cy="5378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98" name="Line 40"/>
            <p:cNvSpPr/>
            <p:nvPr/>
          </p:nvSpPr>
          <p:spPr>
            <a:xfrm flipV="1">
              <a:off x="7975440" y="894240"/>
              <a:ext cx="919800" cy="6285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99" name="Line 41"/>
            <p:cNvSpPr/>
            <p:nvPr/>
          </p:nvSpPr>
          <p:spPr>
            <a:xfrm flipV="1">
              <a:off x="7975800" y="1481760"/>
              <a:ext cx="1171080" cy="414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600" name="Line 42"/>
          <p:cNvSpPr/>
          <p:nvPr/>
        </p:nvSpPr>
        <p:spPr>
          <a:xfrm flipV="1">
            <a:off x="7976520" y="-29880"/>
            <a:ext cx="0" cy="1557720"/>
          </a:xfrm>
          <a:prstGeom prst="line">
            <a:avLst/>
          </a:prstGeom>
          <a:ln w="9360">
            <a:solidFill>
              <a:srgbClr val="99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601" name="Line 43"/>
          <p:cNvSpPr/>
          <p:nvPr/>
        </p:nvSpPr>
        <p:spPr>
          <a:xfrm flipH="1">
            <a:off x="7421760" y="1528200"/>
            <a:ext cx="554760" cy="316800"/>
          </a:xfrm>
          <a:prstGeom prst="line">
            <a:avLst/>
          </a:prstGeom>
          <a:ln w="9360">
            <a:solidFill>
              <a:srgbClr val="99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602" name="Line 44"/>
          <p:cNvSpPr/>
          <p:nvPr/>
        </p:nvSpPr>
        <p:spPr>
          <a:xfrm>
            <a:off x="7976520" y="1528200"/>
            <a:ext cx="1111320" cy="237600"/>
          </a:xfrm>
          <a:prstGeom prst="line">
            <a:avLst/>
          </a:prstGeom>
          <a:ln w="9360">
            <a:solidFill>
              <a:srgbClr val="99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603" name="CustomShape 45"/>
          <p:cNvSpPr/>
          <p:nvPr/>
        </p:nvSpPr>
        <p:spPr>
          <a:xfrm>
            <a:off x="8056440" y="-29520"/>
            <a:ext cx="31896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spcBef>
                <a:spcPts val="873"/>
              </a:spcBef>
            </a:pPr>
            <a:r>
              <a:rPr b="0" lang="en-US" sz="1800" spc="-1" strike="noStrike">
                <a:solidFill>
                  <a:srgbClr val="990000"/>
                </a:solidFill>
                <a:latin typeface="Bitstream Vera Sans"/>
              </a:rPr>
              <a:t>z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604" name="CustomShape 46"/>
          <p:cNvSpPr/>
          <p:nvPr/>
        </p:nvSpPr>
        <p:spPr>
          <a:xfrm>
            <a:off x="7500240" y="1845000"/>
            <a:ext cx="31860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spcBef>
                <a:spcPts val="873"/>
              </a:spcBef>
            </a:pPr>
            <a:r>
              <a:rPr b="0" lang="en-US" sz="1800" spc="-1" strike="noStrike">
                <a:solidFill>
                  <a:srgbClr val="990000"/>
                </a:solidFill>
                <a:latin typeface="Bitstream Vera Sans"/>
              </a:rPr>
              <a:t>x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605" name="CustomShape 47"/>
          <p:cNvSpPr/>
          <p:nvPr/>
        </p:nvSpPr>
        <p:spPr>
          <a:xfrm>
            <a:off x="9008640" y="1687320"/>
            <a:ext cx="31860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spcBef>
                <a:spcPts val="873"/>
              </a:spcBef>
            </a:pPr>
            <a:r>
              <a:rPr b="0" lang="en-US" sz="1800" spc="-1" strike="noStrike">
                <a:solidFill>
                  <a:srgbClr val="990000"/>
                </a:solidFill>
                <a:latin typeface="Bitstream Vera Sans"/>
              </a:rPr>
              <a:t>y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606" name="CustomShape 48"/>
          <p:cNvSpPr/>
          <p:nvPr/>
        </p:nvSpPr>
        <p:spPr>
          <a:xfrm>
            <a:off x="9008640" y="733680"/>
            <a:ext cx="59256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spcBef>
                <a:spcPts val="873"/>
              </a:spcBef>
            </a:pPr>
            <a:r>
              <a:rPr b="0" lang="en-US" sz="1800" spc="-1" strike="noStrike">
                <a:solidFill>
                  <a:srgbClr val="990000"/>
                </a:solidFill>
                <a:latin typeface="Bitstream Vera Sans"/>
              </a:rPr>
              <a:t>dA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607" name="Formula 49"/>
              <p:cNvSpPr txBox="1"/>
              <p:nvPr/>
            </p:nvSpPr>
            <p:spPr>
              <a:xfrm>
                <a:off x="6750000" y="3052080"/>
                <a:ext cx="3056040" cy="7513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t xml:space="preserve">dN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Θ</m:t>
                            </m:r>
                            <m:r>
                              <m:t xml:space="preserve">,</m:t>
                            </m:r>
                            <m:r>
                              <m:t xml:space="preserve">φ</m:t>
                            </m:r>
                          </m:e>
                        </m:d>
                      </m:num>
                      <m:den>
                        <m:r>
                          <m:t xml:space="preserve">dt</m:t>
                        </m:r>
                      </m:den>
                    </m:f>
                    <m:r>
                      <m:t xml:space="preserve">=</m:t>
                    </m:r>
                    <m:r>
                      <m:t xml:space="preserve">dσ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Θ</m:t>
                        </m:r>
                        <m:r>
                          <m:t xml:space="preserve">,</m:t>
                        </m:r>
                        <m:r>
                          <m:t xml:space="preserve">φ</m:t>
                        </m:r>
                      </m:e>
                    </m:d>
                    <m:sSub>
                      <m:e>
                        <m:r>
                          <m:t xml:space="preserve">I</m:t>
                        </m:r>
                      </m:e>
                      <m:sub>
                        <m:r>
                          <m:t xml:space="preserve">0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608" name="Formula 50"/>
              <p:cNvSpPr txBox="1"/>
              <p:nvPr/>
            </p:nvSpPr>
            <p:spPr>
              <a:xfrm>
                <a:off x="5644800" y="5926680"/>
                <a:ext cx="1204200" cy="761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dΩ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dΑ</m:t>
                        </m:r>
                      </m:num>
                      <m:den>
                        <m:sSup>
                          <m:e>
                            <m:r>
                              <m:t xml:space="preserve">r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den>
                    </m:f>
                  </m:oMath>
                </a14:m>
              </a:p>
            </p:txBody>
          </p:sp>
        </mc:Choice>
        <mc:Fallback/>
      </mc:AlternateContent>
    </p:spTree>
  </p:cSld>
  <p:timing>
    <p:tnLst>
      <p:par>
        <p:cTn id="57" dur="indefinite" restart="never" nodeType="tmRoot">
          <p:childTnLst>
            <p:seq>
              <p:cTn id="5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TextShape 1"/>
          <p:cNvSpPr txBox="1"/>
          <p:nvPr/>
        </p:nvSpPr>
        <p:spPr>
          <a:xfrm>
            <a:off x="504000" y="88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Βασικά 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18" name="TextShape 2"/>
          <p:cNvSpPr txBox="1"/>
          <p:nvPr/>
        </p:nvSpPr>
        <p:spPr>
          <a:xfrm>
            <a:off x="252000" y="590400"/>
            <a:ext cx="9325800" cy="6510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r>
              <a:rPr b="1" lang="en-GB" sz="2400" spc="-1" strike="noStrike">
                <a:solidFill>
                  <a:srgbClr val="ff0000"/>
                </a:solidFill>
                <a:latin typeface="Bitstream Vera Sans"/>
              </a:rPr>
              <a:t>Cottingham &amp; Greenwood (“C&amp;G”):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latin typeface="Bitstream Vera Sans"/>
              </a:rPr>
              <a:t>Παρ. 1.4, Παρ. 4.4 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Μονάδες, amu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latin typeface="Bitstream Vera Sans"/>
              </a:rPr>
              <a:t>Παρ. 2.3 και Παράρτημα Ε.1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μέσος χρόνος ζωής και ενεργότητα (επίσης από </a:t>
            </a:r>
            <a:r>
              <a:rPr b="1" lang="en-GB" sz="2400" spc="-1" strike="noStrike">
                <a:latin typeface="Bitstream Vera Sans"/>
              </a:rPr>
              <a:t>Σημειώσεις Πυρηνικής, Κεφ. 4, παρ. 4.1-4.5</a:t>
            </a:r>
            <a:r>
              <a:rPr b="0" lang="en-GB" sz="2400" spc="-1" strike="noStrike">
                <a:latin typeface="Bitstream Vera Sans"/>
              </a:rPr>
              <a:t>)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latin typeface="Bitstream Vera Sans"/>
              </a:rPr>
              <a:t>Πάρτημα Α.1-Α.3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Ενεργός διατομή και ρυθμός αντιδράσεων</a:t>
            </a:r>
            <a:endParaRPr b="0" lang="en-GB" sz="2400" spc="-1" strike="noStrike">
              <a:latin typeface="Bitstream Vera Sans"/>
            </a:endParaRPr>
          </a:p>
          <a:p>
            <a:endParaRPr b="0" lang="en-GB" sz="2400" spc="-1" strike="noStrike">
              <a:latin typeface="Bitstream Vera Sans"/>
            </a:endParaRPr>
          </a:p>
          <a:p>
            <a:r>
              <a:rPr b="1" lang="en-GB" sz="2400" spc="-1" strike="noStrike">
                <a:solidFill>
                  <a:srgbClr val="ff0000"/>
                </a:solidFill>
                <a:latin typeface="Bitstream Vera Sans"/>
              </a:rPr>
              <a:t>Χ. Ελευθεριάδης (“X.E”)</a:t>
            </a:r>
            <a:r>
              <a:rPr b="1" lang="en-GB" sz="2400" spc="-1" strike="noStrike">
                <a:latin typeface="Bitstream Vera Sans"/>
              </a:rPr>
              <a:t>:</a:t>
            </a:r>
            <a:r>
              <a:rPr b="0" lang="en-GB" sz="2400" spc="-1" strike="noStrike">
                <a:latin typeface="Bitstream Vera Sans"/>
              </a:rPr>
              <a:t> παρ. 1.1, 1.2, 3.3.3</a:t>
            </a:r>
            <a:endParaRPr b="0" lang="en-GB" sz="2400" spc="-1" strike="noStrike">
              <a:latin typeface="Bitstream Vera Sans"/>
            </a:endParaRPr>
          </a:p>
          <a:p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latin typeface="Bitstream Vera Sans"/>
              </a:rPr>
              <a:t>Ιστοσελίδα μαθήματος: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  <a:hlinkClick r:id="rId1"/>
              </a:rPr>
              <a:t>http://www.physics.auth.gr/course/show/125</a:t>
            </a:r>
            <a:endParaRPr b="0" lang="en-GB" sz="2400" spc="-1" strike="noStrike">
              <a:latin typeface="Bitstream Vera Sans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CustomShape 1"/>
          <p:cNvSpPr/>
          <p:nvPr/>
        </p:nvSpPr>
        <p:spPr>
          <a:xfrm>
            <a:off x="36000" y="3940200"/>
            <a:ext cx="9829800" cy="13716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610" name="TextShape 2"/>
          <p:cNvSpPr txBox="1"/>
          <p:nvPr/>
        </p:nvSpPr>
        <p:spPr>
          <a:xfrm>
            <a:off x="0" y="-360"/>
            <a:ext cx="9072000" cy="541080"/>
          </a:xfrm>
          <a:prstGeom prst="rect">
            <a:avLst/>
          </a:prstGeom>
          <a:noFill/>
          <a:ln w="54720">
            <a:noFill/>
          </a:ln>
        </p:spPr>
        <p:txBody>
          <a:bodyPr anchor="ctr"/>
          <a:p>
            <a:pPr>
              <a:lnSpc>
                <a:spcPct val="100000"/>
              </a:lnSpc>
            </a:pPr>
            <a:r>
              <a:rPr b="1" lang="el-GR" sz="2400" spc="-1" strike="noStrike">
                <a:solidFill>
                  <a:srgbClr val="333399"/>
                </a:solidFill>
                <a:latin typeface="Times New Roman"/>
                <a:ea typeface="Times New Roman"/>
              </a:rPr>
              <a:t>Δ</a:t>
            </a:r>
            <a:r>
              <a:rPr b="1" lang="el-GR" sz="2400" spc="-1" strike="noStrike">
                <a:solidFill>
                  <a:srgbClr val="333399"/>
                </a:solidFill>
                <a:latin typeface="Times New Roman"/>
                <a:ea typeface="Times New Roman"/>
              </a:rPr>
              <a:t>ια</a:t>
            </a:r>
            <a:r>
              <a:rPr b="1" lang="el-GR" sz="2400" spc="-1" strike="noStrike">
                <a:solidFill>
                  <a:srgbClr val="333399"/>
                </a:solidFill>
                <a:latin typeface="Times New Roman"/>
                <a:ea typeface="Times New Roman"/>
              </a:rPr>
              <a:t>φ</a:t>
            </a:r>
            <a:r>
              <a:rPr b="1" lang="el-GR" sz="2400" spc="-1" strike="noStrike">
                <a:solidFill>
                  <a:srgbClr val="333399"/>
                </a:solidFill>
                <a:latin typeface="Times New Roman"/>
                <a:ea typeface="Times New Roman"/>
              </a:rPr>
              <a:t>ο</a:t>
            </a:r>
            <a:r>
              <a:rPr b="1" lang="el-GR" sz="2400" spc="-1" strike="noStrike">
                <a:solidFill>
                  <a:srgbClr val="333399"/>
                </a:solidFill>
                <a:latin typeface="Times New Roman"/>
                <a:ea typeface="Times New Roman"/>
              </a:rPr>
              <a:t>ρι</a:t>
            </a:r>
            <a:r>
              <a:rPr b="1" lang="el-GR" sz="2400" spc="-1" strike="noStrike">
                <a:solidFill>
                  <a:srgbClr val="333399"/>
                </a:solidFill>
                <a:latin typeface="Times New Roman"/>
                <a:ea typeface="Times New Roman"/>
              </a:rPr>
              <a:t>κ</a:t>
            </a:r>
            <a:r>
              <a:rPr b="1" lang="el-GR" sz="2400" spc="-1" strike="noStrike">
                <a:solidFill>
                  <a:srgbClr val="333399"/>
                </a:solidFill>
                <a:latin typeface="Times New Roman"/>
                <a:ea typeface="Times New Roman"/>
              </a:rPr>
              <a:t>ή </a:t>
            </a:r>
            <a:r>
              <a:rPr b="1" lang="el-GR" sz="2400" spc="-1" strike="noStrike">
                <a:solidFill>
                  <a:srgbClr val="333399"/>
                </a:solidFill>
                <a:latin typeface="Times New Roman"/>
                <a:ea typeface="Times New Roman"/>
              </a:rPr>
              <a:t>Ε</a:t>
            </a:r>
            <a:r>
              <a:rPr b="1" lang="el-GR" sz="2400" spc="-1" strike="noStrike">
                <a:solidFill>
                  <a:srgbClr val="333399"/>
                </a:solidFill>
                <a:latin typeface="Times New Roman"/>
                <a:ea typeface="Times New Roman"/>
              </a:rPr>
              <a:t>νε</a:t>
            </a:r>
            <a:r>
              <a:rPr b="1" lang="el-GR" sz="2400" spc="-1" strike="noStrike">
                <a:solidFill>
                  <a:srgbClr val="333399"/>
                </a:solidFill>
                <a:latin typeface="Times New Roman"/>
                <a:ea typeface="Times New Roman"/>
              </a:rPr>
              <a:t>ρ</a:t>
            </a:r>
            <a:r>
              <a:rPr b="1" lang="el-GR" sz="2400" spc="-1" strike="noStrike">
                <a:solidFill>
                  <a:srgbClr val="333399"/>
                </a:solidFill>
                <a:latin typeface="Times New Roman"/>
                <a:ea typeface="Times New Roman"/>
              </a:rPr>
              <a:t>γ</a:t>
            </a:r>
            <a:r>
              <a:rPr b="1" lang="el-GR" sz="2400" spc="-1" strike="noStrike">
                <a:solidFill>
                  <a:srgbClr val="333399"/>
                </a:solidFill>
                <a:latin typeface="Times New Roman"/>
                <a:ea typeface="Times New Roman"/>
              </a:rPr>
              <a:t>ό</a:t>
            </a:r>
            <a:r>
              <a:rPr b="1" lang="el-GR" sz="2400" spc="-1" strike="noStrike">
                <a:solidFill>
                  <a:srgbClr val="333399"/>
                </a:solidFill>
                <a:latin typeface="Times New Roman"/>
                <a:ea typeface="Times New Roman"/>
              </a:rPr>
              <a:t>ς </a:t>
            </a:r>
            <a:r>
              <a:rPr b="1" lang="el-GR" sz="2400" spc="-1" strike="noStrike">
                <a:solidFill>
                  <a:srgbClr val="333399"/>
                </a:solidFill>
                <a:latin typeface="Times New Roman"/>
                <a:ea typeface="Times New Roman"/>
              </a:rPr>
              <a:t>Δ</a:t>
            </a:r>
            <a:r>
              <a:rPr b="1" lang="el-GR" sz="2400" spc="-1" strike="noStrike">
                <a:solidFill>
                  <a:srgbClr val="333399"/>
                </a:solidFill>
                <a:latin typeface="Times New Roman"/>
                <a:ea typeface="Times New Roman"/>
              </a:rPr>
              <a:t>ια</a:t>
            </a:r>
            <a:r>
              <a:rPr b="1" lang="el-GR" sz="2400" spc="-1" strike="noStrike">
                <a:solidFill>
                  <a:srgbClr val="333399"/>
                </a:solidFill>
                <a:latin typeface="Times New Roman"/>
                <a:ea typeface="Times New Roman"/>
              </a:rPr>
              <a:t>τ</a:t>
            </a:r>
            <a:r>
              <a:rPr b="1" lang="el-GR" sz="2400" spc="-1" strike="noStrike">
                <a:solidFill>
                  <a:srgbClr val="333399"/>
                </a:solidFill>
                <a:latin typeface="Times New Roman"/>
                <a:ea typeface="Times New Roman"/>
              </a:rPr>
              <a:t>ο</a:t>
            </a:r>
            <a:r>
              <a:rPr b="1" lang="el-GR" sz="2400" spc="-1" strike="noStrike">
                <a:solidFill>
                  <a:srgbClr val="333399"/>
                </a:solidFill>
                <a:latin typeface="Times New Roman"/>
                <a:ea typeface="Times New Roman"/>
              </a:rPr>
              <a:t>μ</a:t>
            </a:r>
            <a:r>
              <a:rPr b="1" lang="el-GR" sz="2400" spc="-1" strike="noStrike">
                <a:solidFill>
                  <a:srgbClr val="333399"/>
                </a:solidFill>
                <a:latin typeface="Times New Roman"/>
                <a:ea typeface="Times New Roman"/>
              </a:rPr>
              <a:t>ή </a:t>
            </a:r>
            <a:r>
              <a:rPr b="1" lang="el-GR" sz="2400" spc="-1" strike="noStrike">
                <a:solidFill>
                  <a:srgbClr val="333399"/>
                </a:solidFill>
                <a:latin typeface="Times New Roman"/>
                <a:ea typeface="Times New Roman"/>
              </a:rPr>
              <a:t>(3</a:t>
            </a:r>
            <a:r>
              <a:rPr b="1" lang="el-GR" sz="2400" spc="-1" strike="noStrike">
                <a:solidFill>
                  <a:srgbClr val="333399"/>
                </a:solidFill>
                <a:latin typeface="Times New Roman"/>
                <a:ea typeface="Times New Roman"/>
              </a:rPr>
              <a:t>)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611" name="CustomShape 3"/>
          <p:cNvSpPr/>
          <p:nvPr/>
        </p:nvSpPr>
        <p:spPr>
          <a:xfrm>
            <a:off x="3214440" y="2533680"/>
            <a:ext cx="293760" cy="294120"/>
          </a:xfrm>
          <a:prstGeom prst="ellipse">
            <a:avLst/>
          </a:prstGeom>
          <a:gradFill rotWithShape="0">
            <a:gsLst>
              <a:gs pos="0">
                <a:srgbClr val="bbe0e3"/>
              </a:gs>
              <a:gs pos="100000">
                <a:srgbClr val="576869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12" name="Line 4"/>
          <p:cNvSpPr/>
          <p:nvPr/>
        </p:nvSpPr>
        <p:spPr>
          <a:xfrm>
            <a:off x="0" y="205776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13" name="Line 5"/>
          <p:cNvSpPr/>
          <p:nvPr/>
        </p:nvSpPr>
        <p:spPr>
          <a:xfrm>
            <a:off x="0" y="221544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14" name="Line 6"/>
          <p:cNvSpPr/>
          <p:nvPr/>
        </p:nvSpPr>
        <p:spPr>
          <a:xfrm>
            <a:off x="0" y="237456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15" name="Line 7"/>
          <p:cNvSpPr/>
          <p:nvPr/>
        </p:nvSpPr>
        <p:spPr>
          <a:xfrm>
            <a:off x="0" y="300996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16" name="Line 8"/>
          <p:cNvSpPr/>
          <p:nvPr/>
        </p:nvSpPr>
        <p:spPr>
          <a:xfrm>
            <a:off x="0" y="316908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17" name="Line 9"/>
          <p:cNvSpPr/>
          <p:nvPr/>
        </p:nvSpPr>
        <p:spPr>
          <a:xfrm>
            <a:off x="0" y="332820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18" name="Line 10"/>
          <p:cNvSpPr/>
          <p:nvPr/>
        </p:nvSpPr>
        <p:spPr>
          <a:xfrm>
            <a:off x="0" y="348552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19" name="Line 11"/>
          <p:cNvSpPr/>
          <p:nvPr/>
        </p:nvSpPr>
        <p:spPr>
          <a:xfrm>
            <a:off x="0" y="158148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20" name="Line 12"/>
          <p:cNvSpPr/>
          <p:nvPr/>
        </p:nvSpPr>
        <p:spPr>
          <a:xfrm>
            <a:off x="0" y="189864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21" name="Line 13"/>
          <p:cNvSpPr/>
          <p:nvPr/>
        </p:nvSpPr>
        <p:spPr>
          <a:xfrm>
            <a:off x="0" y="142236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22" name="Line 14"/>
          <p:cNvSpPr/>
          <p:nvPr/>
        </p:nvSpPr>
        <p:spPr>
          <a:xfrm>
            <a:off x="0" y="174096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23" name="CustomShape 15"/>
          <p:cNvSpPr/>
          <p:nvPr/>
        </p:nvSpPr>
        <p:spPr>
          <a:xfrm>
            <a:off x="38520" y="1899000"/>
            <a:ext cx="5557680" cy="660960"/>
          </a:xfrm>
          <a:custGeom>
            <a:avLst/>
            <a:gdLst/>
            <a:ahLst/>
            <a:rect l="l" t="t" r="r" b="b"/>
            <a:pathLst>
              <a:path w="2994" h="333">
                <a:moveTo>
                  <a:pt x="0" y="318"/>
                </a:moveTo>
                <a:cubicBezTo>
                  <a:pt x="211" y="318"/>
                  <a:pt x="423" y="318"/>
                  <a:pt x="635" y="318"/>
                </a:cubicBezTo>
                <a:cubicBezTo>
                  <a:pt x="847" y="318"/>
                  <a:pt x="1104" y="318"/>
                  <a:pt x="1270" y="318"/>
                </a:cubicBezTo>
                <a:cubicBezTo>
                  <a:pt x="1436" y="318"/>
                  <a:pt x="1459" y="333"/>
                  <a:pt x="1633" y="318"/>
                </a:cubicBezTo>
                <a:cubicBezTo>
                  <a:pt x="1807" y="303"/>
                  <a:pt x="2087" y="280"/>
                  <a:pt x="2314" y="227"/>
                </a:cubicBezTo>
                <a:cubicBezTo>
                  <a:pt x="2541" y="174"/>
                  <a:pt x="2767" y="87"/>
                  <a:pt x="2994" y="0"/>
                </a:cubicBezTo>
              </a:path>
            </a:pathLst>
          </a:custGeom>
          <a:noFill/>
          <a:ln w="9360">
            <a:solidFill>
              <a:srgbClr val="99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24" name="CustomShape 16"/>
          <p:cNvSpPr/>
          <p:nvPr/>
        </p:nvSpPr>
        <p:spPr>
          <a:xfrm>
            <a:off x="38160" y="1581480"/>
            <a:ext cx="5477400" cy="899640"/>
          </a:xfrm>
          <a:custGeom>
            <a:avLst/>
            <a:gdLst/>
            <a:ahLst/>
            <a:rect l="l" t="t" r="r" b="b"/>
            <a:pathLst>
              <a:path w="3130" h="424">
                <a:moveTo>
                  <a:pt x="0" y="409"/>
                </a:moveTo>
                <a:cubicBezTo>
                  <a:pt x="438" y="409"/>
                  <a:pt x="877" y="409"/>
                  <a:pt x="1134" y="409"/>
                </a:cubicBezTo>
                <a:cubicBezTo>
                  <a:pt x="1391" y="409"/>
                  <a:pt x="1430" y="409"/>
                  <a:pt x="1543" y="409"/>
                </a:cubicBezTo>
                <a:cubicBezTo>
                  <a:pt x="1656" y="409"/>
                  <a:pt x="1679" y="424"/>
                  <a:pt x="1815" y="409"/>
                </a:cubicBezTo>
                <a:cubicBezTo>
                  <a:pt x="1951" y="394"/>
                  <a:pt x="2185" y="363"/>
                  <a:pt x="2359" y="318"/>
                </a:cubicBezTo>
                <a:cubicBezTo>
                  <a:pt x="2533" y="273"/>
                  <a:pt x="2730" y="189"/>
                  <a:pt x="2858" y="136"/>
                </a:cubicBezTo>
                <a:cubicBezTo>
                  <a:pt x="2986" y="83"/>
                  <a:pt x="3058" y="41"/>
                  <a:pt x="3130" y="0"/>
                </a:cubicBezTo>
              </a:path>
            </a:pathLst>
          </a:custGeom>
          <a:noFill/>
          <a:ln w="9360">
            <a:solidFill>
              <a:srgbClr val="7a044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25" name="CustomShape 17"/>
          <p:cNvSpPr/>
          <p:nvPr/>
        </p:nvSpPr>
        <p:spPr>
          <a:xfrm>
            <a:off x="38160" y="2904840"/>
            <a:ext cx="5398920" cy="264240"/>
          </a:xfrm>
          <a:custGeom>
            <a:avLst/>
            <a:gdLst/>
            <a:ahLst/>
            <a:rect l="l" t="t" r="r" b="b"/>
            <a:pathLst>
              <a:path w="3085" h="151">
                <a:moveTo>
                  <a:pt x="0" y="15"/>
                </a:moveTo>
                <a:cubicBezTo>
                  <a:pt x="178" y="15"/>
                  <a:pt x="356" y="15"/>
                  <a:pt x="545" y="15"/>
                </a:cubicBezTo>
                <a:cubicBezTo>
                  <a:pt x="734" y="15"/>
                  <a:pt x="968" y="15"/>
                  <a:pt x="1134" y="15"/>
                </a:cubicBezTo>
                <a:cubicBezTo>
                  <a:pt x="1300" y="15"/>
                  <a:pt x="1430" y="15"/>
                  <a:pt x="1543" y="15"/>
                </a:cubicBezTo>
                <a:cubicBezTo>
                  <a:pt x="1656" y="15"/>
                  <a:pt x="1732" y="15"/>
                  <a:pt x="1815" y="15"/>
                </a:cubicBezTo>
                <a:cubicBezTo>
                  <a:pt x="1898" y="15"/>
                  <a:pt x="1891" y="0"/>
                  <a:pt x="2042" y="15"/>
                </a:cubicBezTo>
                <a:cubicBezTo>
                  <a:pt x="2193" y="30"/>
                  <a:pt x="2548" y="82"/>
                  <a:pt x="2722" y="105"/>
                </a:cubicBezTo>
                <a:cubicBezTo>
                  <a:pt x="2896" y="128"/>
                  <a:pt x="2990" y="139"/>
                  <a:pt x="3085" y="151"/>
                </a:cubicBezTo>
              </a:path>
            </a:pathLst>
          </a:custGeom>
          <a:noFill/>
          <a:ln w="9360">
            <a:solidFill>
              <a:srgbClr val="99cc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26" name="CustomShape 18"/>
          <p:cNvSpPr/>
          <p:nvPr/>
        </p:nvSpPr>
        <p:spPr>
          <a:xfrm>
            <a:off x="197280" y="2693160"/>
            <a:ext cx="3017520" cy="1480320"/>
          </a:xfrm>
          <a:custGeom>
            <a:avLst/>
            <a:gdLst/>
            <a:ahLst/>
            <a:rect l="l" t="t" r="r" b="b"/>
            <a:pathLst>
              <a:path w="1921" h="846">
                <a:moveTo>
                  <a:pt x="0" y="30"/>
                </a:moveTo>
                <a:cubicBezTo>
                  <a:pt x="416" y="30"/>
                  <a:pt x="832" y="30"/>
                  <a:pt x="1134" y="30"/>
                </a:cubicBezTo>
                <a:cubicBezTo>
                  <a:pt x="1436" y="30"/>
                  <a:pt x="1709" y="0"/>
                  <a:pt x="1815" y="30"/>
                </a:cubicBezTo>
                <a:cubicBezTo>
                  <a:pt x="1921" y="60"/>
                  <a:pt x="1852" y="75"/>
                  <a:pt x="1769" y="211"/>
                </a:cubicBezTo>
                <a:cubicBezTo>
                  <a:pt x="1686" y="347"/>
                  <a:pt x="1501" y="596"/>
                  <a:pt x="1316" y="846"/>
                </a:cubicBezTo>
              </a:path>
            </a:pathLst>
          </a:custGeom>
          <a:noFill/>
          <a:ln w="93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27" name="CustomShape 19"/>
          <p:cNvSpPr/>
          <p:nvPr/>
        </p:nvSpPr>
        <p:spPr>
          <a:xfrm>
            <a:off x="38160" y="787320"/>
            <a:ext cx="3043440" cy="1919880"/>
          </a:xfrm>
          <a:custGeom>
            <a:avLst/>
            <a:gdLst/>
            <a:ahLst/>
            <a:rect l="l" t="t" r="r" b="b"/>
            <a:pathLst>
              <a:path w="1739" h="1097">
                <a:moveTo>
                  <a:pt x="0" y="1089"/>
                </a:moveTo>
                <a:cubicBezTo>
                  <a:pt x="182" y="1089"/>
                  <a:pt x="364" y="1089"/>
                  <a:pt x="545" y="1089"/>
                </a:cubicBezTo>
                <a:cubicBezTo>
                  <a:pt x="726" y="1089"/>
                  <a:pt x="908" y="1097"/>
                  <a:pt x="1089" y="1089"/>
                </a:cubicBezTo>
                <a:cubicBezTo>
                  <a:pt x="1270" y="1081"/>
                  <a:pt x="1527" y="1058"/>
                  <a:pt x="1633" y="1043"/>
                </a:cubicBezTo>
                <a:cubicBezTo>
                  <a:pt x="1739" y="1028"/>
                  <a:pt x="1724" y="1028"/>
                  <a:pt x="1724" y="998"/>
                </a:cubicBezTo>
                <a:cubicBezTo>
                  <a:pt x="1724" y="968"/>
                  <a:pt x="1671" y="922"/>
                  <a:pt x="1633" y="862"/>
                </a:cubicBezTo>
                <a:cubicBezTo>
                  <a:pt x="1595" y="802"/>
                  <a:pt x="1565" y="733"/>
                  <a:pt x="1497" y="635"/>
                </a:cubicBezTo>
                <a:cubicBezTo>
                  <a:pt x="1429" y="537"/>
                  <a:pt x="1300" y="378"/>
                  <a:pt x="1225" y="272"/>
                </a:cubicBezTo>
                <a:cubicBezTo>
                  <a:pt x="1150" y="166"/>
                  <a:pt x="1097" y="83"/>
                  <a:pt x="1044" y="0"/>
                </a:cubicBezTo>
              </a:path>
            </a:pathLst>
          </a:custGeom>
          <a:noFill/>
          <a:ln w="9360">
            <a:solidFill>
              <a:srgbClr val="008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grpSp>
        <p:nvGrpSpPr>
          <p:cNvPr id="628" name="Group 20"/>
          <p:cNvGrpSpPr/>
          <p:nvPr/>
        </p:nvGrpSpPr>
        <p:grpSpPr>
          <a:xfrm>
            <a:off x="1816200" y="517680"/>
            <a:ext cx="4761720" cy="3464280"/>
            <a:chOff x="1816200" y="517680"/>
            <a:chExt cx="4761720" cy="3464280"/>
          </a:xfrm>
        </p:grpSpPr>
        <p:sp>
          <p:nvSpPr>
            <p:cNvPr id="629" name="Line 21"/>
            <p:cNvSpPr/>
            <p:nvPr/>
          </p:nvSpPr>
          <p:spPr>
            <a:xfrm>
              <a:off x="3322800" y="2709000"/>
              <a:ext cx="3016800" cy="0"/>
            </a:xfrm>
            <a:prstGeom prst="line">
              <a:avLst/>
            </a:prstGeom>
            <a:ln w="28440">
              <a:solidFill>
                <a:srgbClr val="99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30" name="Line 22"/>
            <p:cNvSpPr/>
            <p:nvPr/>
          </p:nvSpPr>
          <p:spPr>
            <a:xfrm flipV="1">
              <a:off x="3322800" y="675360"/>
              <a:ext cx="0" cy="2065320"/>
            </a:xfrm>
            <a:prstGeom prst="line">
              <a:avLst/>
            </a:prstGeom>
            <a:ln w="28440">
              <a:solidFill>
                <a:srgbClr val="99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31" name="Line 23"/>
            <p:cNvSpPr/>
            <p:nvPr/>
          </p:nvSpPr>
          <p:spPr>
            <a:xfrm flipH="1">
              <a:off x="2054160" y="1629000"/>
              <a:ext cx="2460600" cy="2222640"/>
            </a:xfrm>
            <a:prstGeom prst="line">
              <a:avLst/>
            </a:prstGeom>
            <a:ln w="28440">
              <a:solidFill>
                <a:srgbClr val="99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32" name="CustomShape 24"/>
            <p:cNvSpPr/>
            <p:nvPr/>
          </p:nvSpPr>
          <p:spPr>
            <a:xfrm>
              <a:off x="3322800" y="517680"/>
              <a:ext cx="31680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/>
            <a:p>
              <a:pPr>
                <a:spcBef>
                  <a:spcPts val="873"/>
                </a:spcBef>
              </a:pPr>
              <a:r>
                <a:rPr b="0" lang="en-US" sz="1800" spc="-1" strike="noStrike">
                  <a:solidFill>
                    <a:srgbClr val="990000"/>
                  </a:solidFill>
                  <a:latin typeface="Bitstream Vera Sans"/>
                </a:rPr>
                <a:t>y</a:t>
              </a:r>
              <a:endParaRPr b="0" lang="en-GB" sz="1800" spc="-1" strike="noStrike">
                <a:latin typeface="Bitstream Vera Sans"/>
              </a:endParaRPr>
            </a:p>
          </p:txBody>
        </p:sp>
        <p:sp>
          <p:nvSpPr>
            <p:cNvPr id="633" name="CustomShape 25"/>
            <p:cNvSpPr/>
            <p:nvPr/>
          </p:nvSpPr>
          <p:spPr>
            <a:xfrm>
              <a:off x="6261120" y="2581200"/>
              <a:ext cx="31680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/>
            <a:p>
              <a:pPr>
                <a:spcBef>
                  <a:spcPts val="873"/>
                </a:spcBef>
              </a:pPr>
              <a:r>
                <a:rPr b="0" lang="en-US" sz="1800" spc="-1" strike="noStrike">
                  <a:solidFill>
                    <a:srgbClr val="990000"/>
                  </a:solidFill>
                  <a:latin typeface="Bitstream Vera Sans"/>
                </a:rPr>
                <a:t>z</a:t>
              </a:r>
              <a:endParaRPr b="0" lang="en-GB" sz="1800" spc="-1" strike="noStrike">
                <a:latin typeface="Bitstream Vera Sans"/>
              </a:endParaRPr>
            </a:p>
          </p:txBody>
        </p:sp>
        <p:sp>
          <p:nvSpPr>
            <p:cNvPr id="634" name="CustomShape 26"/>
            <p:cNvSpPr/>
            <p:nvPr/>
          </p:nvSpPr>
          <p:spPr>
            <a:xfrm>
              <a:off x="1816200" y="3613680"/>
              <a:ext cx="31644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/>
            <a:p>
              <a:pPr>
                <a:spcBef>
                  <a:spcPts val="873"/>
                </a:spcBef>
              </a:pPr>
              <a:r>
                <a:rPr b="0" lang="en-US" sz="1800" spc="-1" strike="noStrike">
                  <a:solidFill>
                    <a:srgbClr val="990000"/>
                  </a:solidFill>
                  <a:latin typeface="Bitstream Vera Sans"/>
                </a:rPr>
                <a:t>x</a:t>
              </a:r>
              <a:endParaRPr b="0" lang="en-GB" sz="1800" spc="-1" strike="noStrike">
                <a:latin typeface="Bitstream Vera Sans"/>
              </a:endParaRPr>
            </a:p>
          </p:txBody>
        </p:sp>
      </p:grpSp>
      <p:grpSp>
        <p:nvGrpSpPr>
          <p:cNvPr id="635" name="Group 27"/>
          <p:cNvGrpSpPr/>
          <p:nvPr/>
        </p:nvGrpSpPr>
        <p:grpSpPr>
          <a:xfrm>
            <a:off x="3293280" y="1072800"/>
            <a:ext cx="3243240" cy="2334240"/>
            <a:chOff x="3293280" y="1072800"/>
            <a:chExt cx="3243240" cy="2334240"/>
          </a:xfrm>
        </p:grpSpPr>
        <p:sp>
          <p:nvSpPr>
            <p:cNvPr id="636" name="Line 28"/>
            <p:cNvSpPr/>
            <p:nvPr/>
          </p:nvSpPr>
          <p:spPr>
            <a:xfrm flipV="1">
              <a:off x="3293280" y="1660680"/>
              <a:ext cx="2540880" cy="103248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37" name="Line 29"/>
            <p:cNvSpPr/>
            <p:nvPr/>
          </p:nvSpPr>
          <p:spPr>
            <a:xfrm>
              <a:off x="3372480" y="2771640"/>
              <a:ext cx="2381400" cy="635400"/>
            </a:xfrm>
            <a:prstGeom prst="line">
              <a:avLst/>
            </a:prstGeom>
            <a:ln w="9360">
              <a:solidFill>
                <a:srgbClr val="000000"/>
              </a:solidFill>
              <a:custDash>
                <a:ds d="400000" sp="300000"/>
              </a:custDash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38" name="CustomShape 30"/>
            <p:cNvSpPr/>
            <p:nvPr/>
          </p:nvSpPr>
          <p:spPr>
            <a:xfrm>
              <a:off x="4880880" y="2136600"/>
              <a:ext cx="237600" cy="556560"/>
            </a:xfrm>
            <a:custGeom>
              <a:avLst/>
              <a:gdLst/>
              <a:ahLst/>
              <a:rect l="l" t="t" r="r" b="b"/>
              <a:pathLst>
                <a:path w="136" h="318">
                  <a:moveTo>
                    <a:pt x="0" y="318"/>
                  </a:moveTo>
                  <a:cubicBezTo>
                    <a:pt x="68" y="276"/>
                    <a:pt x="136" y="235"/>
                    <a:pt x="136" y="182"/>
                  </a:cubicBezTo>
                  <a:cubicBezTo>
                    <a:pt x="136" y="129"/>
                    <a:pt x="68" y="64"/>
                    <a:pt x="0" y="0"/>
                  </a:cubicBezTo>
                </a:path>
              </a:pathLst>
            </a:custGeom>
            <a:noFill/>
            <a:ln w="38160">
              <a:solidFill>
                <a:srgbClr val="000000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39" name="CustomShape 31"/>
            <p:cNvSpPr/>
            <p:nvPr/>
          </p:nvSpPr>
          <p:spPr>
            <a:xfrm>
              <a:off x="5040000" y="2136600"/>
              <a:ext cx="23796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/>
            <a:p>
              <a:pPr>
                <a:spcBef>
                  <a:spcPts val="873"/>
                </a:spcBef>
              </a:pPr>
              <a:r>
                <a:rPr b="0" lang="el-GR" sz="1800" spc="-1" strike="noStrike">
                  <a:latin typeface="Bitstream Vera Sans"/>
                </a:rPr>
                <a:t>Θ</a:t>
              </a:r>
              <a:endParaRPr b="0" lang="en-GB" sz="1800" spc="-1" strike="noStrike">
                <a:latin typeface="Bitstream Vera Sans"/>
              </a:endParaRPr>
            </a:p>
          </p:txBody>
        </p:sp>
        <p:sp>
          <p:nvSpPr>
            <p:cNvPr id="640" name="Line 32"/>
            <p:cNvSpPr/>
            <p:nvPr/>
          </p:nvSpPr>
          <p:spPr>
            <a:xfrm>
              <a:off x="5834520" y="1660680"/>
              <a:ext cx="0" cy="1746360"/>
            </a:xfrm>
            <a:prstGeom prst="line">
              <a:avLst/>
            </a:prstGeom>
            <a:ln w="9360">
              <a:solidFill>
                <a:srgbClr val="000000"/>
              </a:solidFill>
              <a:custDash>
                <a:ds d="400000" sp="300000"/>
              </a:custDash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41" name="CustomShape 33"/>
            <p:cNvSpPr/>
            <p:nvPr/>
          </p:nvSpPr>
          <p:spPr>
            <a:xfrm rot="3643800">
              <a:off x="5595840" y="1420560"/>
              <a:ext cx="1030680" cy="397440"/>
            </a:xfrm>
            <a:prstGeom prst="cube">
              <a:avLst>
                <a:gd name="adj" fmla="val 57773"/>
              </a:avLst>
            </a:prstGeom>
            <a:solidFill>
              <a:srgbClr val="ffff66"/>
            </a:solidFill>
            <a:ln w="9360">
              <a:solidFill>
                <a:srgbClr val="5f5f5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642" name="CustomShape 34"/>
          <p:cNvSpPr/>
          <p:nvPr/>
        </p:nvSpPr>
        <p:spPr>
          <a:xfrm>
            <a:off x="6786360" y="416520"/>
            <a:ext cx="2539080" cy="2460960"/>
          </a:xfrm>
          <a:prstGeom prst="ellipse">
            <a:avLst/>
          </a:prstGeom>
          <a:gradFill rotWithShape="0">
            <a:gsLst>
              <a:gs pos="0">
                <a:srgbClr val="ffff66"/>
              </a:gs>
              <a:gs pos="100000">
                <a:srgbClr val="000000"/>
              </a:gs>
            </a:gsLst>
            <a:lin ang="8100000"/>
          </a:gradFill>
          <a:ln w="9360">
            <a:solidFill>
              <a:srgbClr val="5f5f5f"/>
            </a:solidFill>
            <a:miter/>
          </a:ln>
        </p:spPr>
        <p:style>
          <a:lnRef idx="0"/>
          <a:fillRef idx="0"/>
          <a:effectRef idx="0"/>
          <a:fontRef idx="minor"/>
        </p:style>
      </p:sp>
      <p:grpSp>
        <p:nvGrpSpPr>
          <p:cNvPr id="643" name="Group 35"/>
          <p:cNvGrpSpPr/>
          <p:nvPr/>
        </p:nvGrpSpPr>
        <p:grpSpPr>
          <a:xfrm>
            <a:off x="7975440" y="850320"/>
            <a:ext cx="1708560" cy="676080"/>
            <a:chOff x="7975440" y="850320"/>
            <a:chExt cx="1708560" cy="676080"/>
          </a:xfrm>
        </p:grpSpPr>
        <p:sp>
          <p:nvSpPr>
            <p:cNvPr id="644" name="CustomShape 36"/>
            <p:cNvSpPr/>
            <p:nvPr/>
          </p:nvSpPr>
          <p:spPr>
            <a:xfrm rot="20451600">
              <a:off x="8903160" y="871200"/>
              <a:ext cx="235800" cy="633600"/>
            </a:xfrm>
            <a:prstGeom prst="ellipse">
              <a:avLst/>
            </a:prstGeom>
            <a:gradFill rotWithShape="0">
              <a:gsLst>
                <a:gs pos="0">
                  <a:srgbClr val="5f5f5f"/>
                </a:gs>
                <a:gs pos="100000">
                  <a:srgbClr val="2c2c2c"/>
                </a:gs>
              </a:gsLst>
              <a:lin ang="8772000"/>
            </a:gradFill>
            <a:ln w="9360">
              <a:solidFill>
                <a:srgbClr val="5f5f5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45" name="Line 37"/>
            <p:cNvSpPr/>
            <p:nvPr/>
          </p:nvSpPr>
          <p:spPr>
            <a:xfrm flipV="1">
              <a:off x="7975800" y="985320"/>
              <a:ext cx="1708200" cy="5378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46" name="Line 38"/>
            <p:cNvSpPr/>
            <p:nvPr/>
          </p:nvSpPr>
          <p:spPr>
            <a:xfrm flipV="1">
              <a:off x="7975440" y="894240"/>
              <a:ext cx="919800" cy="6285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47" name="Line 39"/>
            <p:cNvSpPr/>
            <p:nvPr/>
          </p:nvSpPr>
          <p:spPr>
            <a:xfrm flipV="1">
              <a:off x="7975800" y="1481760"/>
              <a:ext cx="1171080" cy="414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pic>
        <p:nvPicPr>
          <p:cNvPr id="648" name="Picture 95" descr=""/>
          <p:cNvPicPr/>
          <p:nvPr/>
        </p:nvPicPr>
        <p:blipFill>
          <a:blip r:embed="rId1"/>
          <a:stretch/>
        </p:blipFill>
        <p:spPr>
          <a:xfrm>
            <a:off x="4325760" y="338040"/>
            <a:ext cx="1457640" cy="278280"/>
          </a:xfrm>
          <a:prstGeom prst="rect">
            <a:avLst/>
          </a:prstGeom>
          <a:ln>
            <a:noFill/>
          </a:ln>
        </p:spPr>
      </p:pic>
      <p:pic>
        <p:nvPicPr>
          <p:cNvPr id="649" name="Picture 96" descr=""/>
          <p:cNvPicPr/>
          <p:nvPr/>
        </p:nvPicPr>
        <p:blipFill>
          <a:blip r:embed="rId2"/>
          <a:stretch/>
        </p:blipFill>
        <p:spPr>
          <a:xfrm>
            <a:off x="5596200" y="289080"/>
            <a:ext cx="1497960" cy="426960"/>
          </a:xfrm>
          <a:prstGeom prst="rect">
            <a:avLst/>
          </a:prstGeom>
          <a:ln>
            <a:noFill/>
          </a:ln>
        </p:spPr>
      </p:pic>
      <p:sp>
        <p:nvSpPr>
          <p:cNvPr id="650" name="Line 40"/>
          <p:cNvSpPr/>
          <p:nvPr/>
        </p:nvSpPr>
        <p:spPr>
          <a:xfrm flipV="1">
            <a:off x="7976520" y="-29880"/>
            <a:ext cx="0" cy="1557720"/>
          </a:xfrm>
          <a:prstGeom prst="line">
            <a:avLst/>
          </a:prstGeom>
          <a:ln w="9360">
            <a:solidFill>
              <a:srgbClr val="99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651" name="Line 41"/>
          <p:cNvSpPr/>
          <p:nvPr/>
        </p:nvSpPr>
        <p:spPr>
          <a:xfrm flipH="1">
            <a:off x="7421760" y="1528200"/>
            <a:ext cx="554760" cy="316800"/>
          </a:xfrm>
          <a:prstGeom prst="line">
            <a:avLst/>
          </a:prstGeom>
          <a:ln w="9360">
            <a:solidFill>
              <a:srgbClr val="99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652" name="Line 42"/>
          <p:cNvSpPr/>
          <p:nvPr/>
        </p:nvSpPr>
        <p:spPr>
          <a:xfrm>
            <a:off x="7976520" y="1528200"/>
            <a:ext cx="1111320" cy="237600"/>
          </a:xfrm>
          <a:prstGeom prst="line">
            <a:avLst/>
          </a:prstGeom>
          <a:ln w="9360">
            <a:solidFill>
              <a:srgbClr val="99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653" name="CustomShape 43"/>
          <p:cNvSpPr/>
          <p:nvPr/>
        </p:nvSpPr>
        <p:spPr>
          <a:xfrm>
            <a:off x="8056440" y="-29520"/>
            <a:ext cx="31896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spcBef>
                <a:spcPts val="873"/>
              </a:spcBef>
            </a:pPr>
            <a:r>
              <a:rPr b="0" lang="en-US" sz="1800" spc="-1" strike="noStrike">
                <a:solidFill>
                  <a:srgbClr val="990000"/>
                </a:solidFill>
                <a:latin typeface="Bitstream Vera Sans"/>
              </a:rPr>
              <a:t>z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654" name="CustomShape 44"/>
          <p:cNvSpPr/>
          <p:nvPr/>
        </p:nvSpPr>
        <p:spPr>
          <a:xfrm>
            <a:off x="7500240" y="1845000"/>
            <a:ext cx="31860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spcBef>
                <a:spcPts val="873"/>
              </a:spcBef>
            </a:pPr>
            <a:r>
              <a:rPr b="0" lang="en-US" sz="1800" spc="-1" strike="noStrike">
                <a:solidFill>
                  <a:srgbClr val="990000"/>
                </a:solidFill>
                <a:latin typeface="Bitstream Vera Sans"/>
              </a:rPr>
              <a:t>x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655" name="CustomShape 45"/>
          <p:cNvSpPr/>
          <p:nvPr/>
        </p:nvSpPr>
        <p:spPr>
          <a:xfrm>
            <a:off x="9008640" y="1687320"/>
            <a:ext cx="31860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spcBef>
                <a:spcPts val="873"/>
              </a:spcBef>
            </a:pPr>
            <a:r>
              <a:rPr b="0" lang="en-US" sz="1800" spc="-1" strike="noStrike">
                <a:solidFill>
                  <a:srgbClr val="990000"/>
                </a:solidFill>
                <a:latin typeface="Bitstream Vera Sans"/>
              </a:rPr>
              <a:t>y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656" name="CustomShape 46"/>
          <p:cNvSpPr/>
          <p:nvPr/>
        </p:nvSpPr>
        <p:spPr>
          <a:xfrm>
            <a:off x="9008640" y="733680"/>
            <a:ext cx="59256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spcBef>
                <a:spcPts val="873"/>
              </a:spcBef>
            </a:pPr>
            <a:r>
              <a:rPr b="0" lang="en-US" sz="1800" spc="-1" strike="noStrike">
                <a:solidFill>
                  <a:srgbClr val="990000"/>
                </a:solidFill>
                <a:latin typeface="Bitstream Vera Sans"/>
              </a:rPr>
              <a:t>dA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657" name="Formula 47"/>
              <p:cNvSpPr txBox="1"/>
              <p:nvPr/>
            </p:nvSpPr>
            <p:spPr>
              <a:xfrm>
                <a:off x="6426000" y="3052080"/>
                <a:ext cx="3056040" cy="7513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t xml:space="preserve">dN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Θ</m:t>
                            </m:r>
                            <m:r>
                              <m:t xml:space="preserve">,</m:t>
                            </m:r>
                            <m:r>
                              <m:t xml:space="preserve">φ</m:t>
                            </m:r>
                          </m:e>
                        </m:d>
                      </m:num>
                      <m:den>
                        <m:r>
                          <m:t xml:space="preserve">dt</m:t>
                        </m:r>
                      </m:den>
                    </m:f>
                    <m:r>
                      <m:t xml:space="preserve">=</m:t>
                    </m:r>
                    <m:r>
                      <m:t xml:space="preserve">dσ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Θ</m:t>
                        </m:r>
                        <m:r>
                          <m:t xml:space="preserve">,</m:t>
                        </m:r>
                        <m:r>
                          <m:t xml:space="preserve">φ</m:t>
                        </m:r>
                      </m:e>
                    </m:d>
                    <m:sSub>
                      <m:e>
                        <m:r>
                          <m:t xml:space="preserve">I</m:t>
                        </m:r>
                      </m:e>
                      <m:sub>
                        <m:r>
                          <m:t xml:space="preserve">0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658" name="Formula 48"/>
              <p:cNvSpPr txBox="1"/>
              <p:nvPr/>
            </p:nvSpPr>
            <p:spPr>
              <a:xfrm>
                <a:off x="4482360" y="4168440"/>
                <a:ext cx="2026800" cy="81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f>
                          <m:fPr>
                            <m:type m:val="lin"/>
                          </m:fPr>
                          <m:num>
                            <m:r>
                              <m:t xml:space="preserve">dΝ</m:t>
                            </m:r>
                          </m:num>
                          <m:den>
                            <m:r>
                              <m:t xml:space="preserve">dt</m:t>
                            </m:r>
                          </m:den>
                        </m:f>
                      </m:num>
                      <m:den>
                        <m:r>
                          <m:t xml:space="preserve">dΑ</m:t>
                        </m:r>
                      </m:den>
                    </m:f>
                    <m:r>
                      <m:t xml:space="preserve">=</m:t>
                    </m:r>
                    <m:f>
                      <m:num>
                        <m:sSub>
                          <m:e>
                            <m:r>
                              <m:t xml:space="preserve">I</m:t>
                            </m:r>
                          </m:e>
                          <m:sub>
                            <m:r>
                              <m:t xml:space="preserve">0</m:t>
                            </m:r>
                          </m:sub>
                        </m:sSub>
                      </m:num>
                      <m:den>
                        <m:sSup>
                          <m:e>
                            <m:r>
                              <m:t xml:space="preserve">r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den>
                    </m:f>
                    <m:f>
                      <m:num>
                        <m:r>
                          <m:t xml:space="preserve">dσ</m:t>
                        </m:r>
                      </m:num>
                      <m:den>
                        <m:r>
                          <m:t xml:space="preserve">dΩ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659" name="CustomShape 49"/>
          <p:cNvSpPr/>
          <p:nvPr/>
        </p:nvSpPr>
        <p:spPr>
          <a:xfrm>
            <a:off x="4469400" y="3958200"/>
            <a:ext cx="950400" cy="1143000"/>
          </a:xfrm>
          <a:prstGeom prst="ellipse">
            <a:avLst/>
          </a:prstGeom>
          <a:noFill/>
          <a:ln w="3672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60" name="CustomShape 50"/>
          <p:cNvSpPr/>
          <p:nvPr/>
        </p:nvSpPr>
        <p:spPr>
          <a:xfrm>
            <a:off x="5961600" y="3981600"/>
            <a:ext cx="667800" cy="1143000"/>
          </a:xfrm>
          <a:prstGeom prst="ellipse">
            <a:avLst/>
          </a:prstGeom>
          <a:noFill/>
          <a:ln w="36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61" name="TextShape 51"/>
          <p:cNvSpPr txBox="1"/>
          <p:nvPr/>
        </p:nvSpPr>
        <p:spPr>
          <a:xfrm>
            <a:off x="14400" y="4104000"/>
            <a:ext cx="4575960" cy="894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Μ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έ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τ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ρ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η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σ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η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: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ε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ξ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α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ρ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τ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ά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τ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α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ι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κ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α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ι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α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π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ό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τ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η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ρ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ο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ή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β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λ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η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μ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ά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τ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ω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ν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κ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α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ι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τ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η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γ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ε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ω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μ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ε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τ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ρ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ί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α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τ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ο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υ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α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ν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ι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χ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ν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ε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υ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τ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ή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μ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ο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υ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662" name="TextShape 52"/>
          <p:cNvSpPr txBox="1"/>
          <p:nvPr/>
        </p:nvSpPr>
        <p:spPr>
          <a:xfrm>
            <a:off x="6926760" y="4356000"/>
            <a:ext cx="3265200" cy="2595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d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σ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/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d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Ω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: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π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ε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ρ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ι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γ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ρ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ά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φ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ε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ι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τ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η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φ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υ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σ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ι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κ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ή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τ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η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ς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α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λ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λ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η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λ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ε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π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ί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δ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ρ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α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σ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η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ς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: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Δ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Ε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Ν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ε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ξ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α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ρ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τ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ά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τ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α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ι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α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π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ό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τ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α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χ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α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ρ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α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κ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τ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η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ρ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ι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σ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τ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ι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κ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ά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τ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η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ς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π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ε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ι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ρ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α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μ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α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τ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ι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κ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ή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ς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δ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ι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ά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τ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α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ξ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η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ς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(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γ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ε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ω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μ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ε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τ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ρ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ί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α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,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ρ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ο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ή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β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λ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η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μ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ά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τ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ω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ν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,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α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π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ό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δ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ο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σ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η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α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ν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ί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χ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ν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ε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υ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σ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η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ς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,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κ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λ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π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)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 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663" name="TextShape 53"/>
          <p:cNvSpPr txBox="1"/>
          <p:nvPr/>
        </p:nvSpPr>
        <p:spPr>
          <a:xfrm>
            <a:off x="9520200" y="5463000"/>
            <a:ext cx="457200" cy="1276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8000" spc="-1" strike="noStrike">
                <a:solidFill>
                  <a:srgbClr val="ff0000"/>
                </a:solidFill>
                <a:latin typeface="Bitstream Vera Sans"/>
              </a:rPr>
              <a:t>!</a:t>
            </a:r>
            <a:endParaRPr b="0" lang="en-GB" sz="8000" spc="-1" strike="noStrike">
              <a:latin typeface="Bitstream Vera Sans"/>
            </a:endParaRPr>
          </a:p>
        </p:txBody>
      </p:sp>
      <p:sp>
        <p:nvSpPr>
          <p:cNvPr id="664" name="TextShape 54"/>
          <p:cNvSpPr txBox="1"/>
          <p:nvPr/>
        </p:nvSpPr>
        <p:spPr>
          <a:xfrm>
            <a:off x="48600" y="5351040"/>
            <a:ext cx="6809400" cy="1699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Το dσ/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dΩ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είναι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χαρακ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τηρισ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τικό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της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φύσης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και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άρα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αυτή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την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ποσότ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ητα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δημοσ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ιεύουν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όλα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τα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πειρά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ματα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ως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αποτέ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λεσμα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φυσικ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ής </a:t>
            </a:r>
            <a:r>
              <a:rPr b="0" lang="en-GB" sz="1800" spc="-1" strike="noStrike">
                <a:latin typeface="Bitstream Vera Sans"/>
              </a:rPr>
              <a:t>(δηλ. </a:t>
            </a:r>
            <a:r>
              <a:rPr b="0" lang="en-GB" sz="1800" spc="-1" strike="noStrike">
                <a:latin typeface="Bitstream Vera Sans"/>
              </a:rPr>
              <a:t>αν </a:t>
            </a:r>
            <a:r>
              <a:rPr b="0" lang="en-GB" sz="1800" spc="-1" strike="noStrike">
                <a:latin typeface="Bitstream Vera Sans"/>
              </a:rPr>
              <a:t>έχω </a:t>
            </a:r>
            <a:r>
              <a:rPr b="0" lang="en-GB" sz="1800" spc="-1" strike="noStrike">
                <a:latin typeface="Bitstream Vera Sans"/>
              </a:rPr>
              <a:t>την </a:t>
            </a:r>
            <a:r>
              <a:rPr b="0" lang="en-GB" sz="1800" spc="-1" strike="noStrike">
                <a:latin typeface="Bitstream Vera Sans"/>
              </a:rPr>
              <a:t>τιμή </a:t>
            </a:r>
            <a:r>
              <a:rPr b="0" lang="en-GB" sz="1800" spc="-1" strike="noStrike">
                <a:latin typeface="Bitstream Vera Sans"/>
              </a:rPr>
              <a:t>του </a:t>
            </a:r>
            <a:r>
              <a:rPr b="0" lang="en-GB" sz="1800" spc="-1" strike="noStrike">
                <a:latin typeface="Bitstream Vera Sans"/>
              </a:rPr>
              <a:t>dσ/dΩ </a:t>
            </a:r>
            <a:r>
              <a:rPr b="0" lang="en-GB" sz="1800" spc="-1" strike="noStrike">
                <a:latin typeface="Bitstream Vera Sans"/>
              </a:rPr>
              <a:t>τότε </a:t>
            </a:r>
            <a:r>
              <a:rPr b="0" lang="en-GB" sz="1800" spc="-1" strike="noStrike">
                <a:latin typeface="Bitstream Vera Sans"/>
              </a:rPr>
              <a:t>τα </a:t>
            </a:r>
            <a:r>
              <a:rPr b="0" lang="en-GB" sz="1800" spc="-1" strike="noStrike">
                <a:latin typeface="Bitstream Vera Sans"/>
              </a:rPr>
              <a:t>έχω </a:t>
            </a:r>
            <a:r>
              <a:rPr b="0" lang="en-GB" sz="1800" spc="-1" strike="noStrike">
                <a:latin typeface="Bitstream Vera Sans"/>
              </a:rPr>
              <a:t>όλα: </a:t>
            </a:r>
            <a:r>
              <a:rPr b="0" lang="en-GB" sz="1800" spc="-1" strike="noStrike">
                <a:latin typeface="Bitstream Vera Sans"/>
              </a:rPr>
              <a:t>δεν </a:t>
            </a:r>
            <a:r>
              <a:rPr b="0" lang="en-GB" sz="1800" spc="-1" strike="noStrike">
                <a:latin typeface="Bitstream Vera Sans"/>
              </a:rPr>
              <a:t>χρειάζ</a:t>
            </a:r>
            <a:r>
              <a:rPr b="0" lang="en-GB" sz="1800" spc="-1" strike="noStrike">
                <a:latin typeface="Bitstream Vera Sans"/>
              </a:rPr>
              <a:t>εται </a:t>
            </a:r>
            <a:r>
              <a:rPr b="0" lang="en-GB" sz="1800" spc="-1" strike="noStrike">
                <a:latin typeface="Bitstream Vera Sans"/>
              </a:rPr>
              <a:t>να </a:t>
            </a:r>
            <a:r>
              <a:rPr b="0" lang="en-GB" sz="1800" spc="-1" strike="noStrike">
                <a:latin typeface="Bitstream Vera Sans"/>
              </a:rPr>
              <a:t>ξέρω </a:t>
            </a:r>
            <a:r>
              <a:rPr b="0" lang="en-GB" sz="1800" spc="-1" strike="noStrike">
                <a:latin typeface="Bitstream Vera Sans"/>
              </a:rPr>
              <a:t>τα </a:t>
            </a:r>
            <a:r>
              <a:rPr b="0" lang="en-GB" sz="1800" spc="-1" strike="noStrike">
                <a:latin typeface="Bitstream Vera Sans"/>
              </a:rPr>
              <a:t>χαρακ</a:t>
            </a:r>
            <a:r>
              <a:rPr b="0" lang="en-GB" sz="1800" spc="-1" strike="noStrike">
                <a:latin typeface="Bitstream Vera Sans"/>
              </a:rPr>
              <a:t>τηρισ</a:t>
            </a:r>
            <a:r>
              <a:rPr b="0" lang="en-GB" sz="1800" spc="-1" strike="noStrike">
                <a:latin typeface="Bitstream Vera Sans"/>
              </a:rPr>
              <a:t>τικά </a:t>
            </a:r>
            <a:r>
              <a:rPr b="0" lang="en-GB" sz="1800" spc="-1" strike="noStrike">
                <a:latin typeface="Bitstream Vera Sans"/>
              </a:rPr>
              <a:t>του </a:t>
            </a:r>
            <a:r>
              <a:rPr b="0" lang="en-GB" sz="1800" spc="-1" strike="noStrike">
                <a:latin typeface="Bitstream Vera Sans"/>
              </a:rPr>
              <a:t>πειρά</a:t>
            </a:r>
            <a:r>
              <a:rPr b="0" lang="en-GB" sz="1800" spc="-1" strike="noStrike">
                <a:latin typeface="Bitstream Vera Sans"/>
              </a:rPr>
              <a:t>ματος </a:t>
            </a:r>
            <a:r>
              <a:rPr b="0" lang="en-GB" sz="1800" spc="-1" strike="noStrike">
                <a:latin typeface="Bitstream Vera Sans"/>
              </a:rPr>
              <a:t>που το </a:t>
            </a:r>
            <a:r>
              <a:rPr b="0" lang="en-GB" sz="1800" spc="-1" strike="noStrike">
                <a:latin typeface="Bitstream Vera Sans"/>
              </a:rPr>
              <a:t>μέτρη</a:t>
            </a:r>
            <a:r>
              <a:rPr b="0" lang="en-GB" sz="1800" spc="-1" strike="noStrike">
                <a:latin typeface="Bitstream Vera Sans"/>
              </a:rPr>
              <a:t>σε, </a:t>
            </a:r>
            <a:r>
              <a:rPr b="0" lang="en-GB" sz="1800" spc="-1" strike="noStrike">
                <a:latin typeface="Bitstream Vera Sans"/>
              </a:rPr>
              <a:t>παρά </a:t>
            </a:r>
            <a:r>
              <a:rPr b="0" lang="en-GB" sz="1800" spc="-1" strike="noStrike">
                <a:latin typeface="Bitstream Vera Sans"/>
              </a:rPr>
              <a:t>μόνο </a:t>
            </a:r>
            <a:r>
              <a:rPr b="0" lang="en-GB" sz="1800" spc="-1" strike="noStrike">
                <a:latin typeface="Bitstream Vera Sans"/>
              </a:rPr>
              <a:t>για να </a:t>
            </a:r>
            <a:r>
              <a:rPr b="0" lang="en-GB" sz="1800" spc="-1" strike="noStrike">
                <a:latin typeface="Bitstream Vera Sans"/>
              </a:rPr>
              <a:t>αποφα</a:t>
            </a:r>
            <a:r>
              <a:rPr b="0" lang="en-GB" sz="1800" spc="-1" strike="noStrike">
                <a:latin typeface="Bitstream Vera Sans"/>
              </a:rPr>
              <a:t>σίσω </a:t>
            </a:r>
            <a:r>
              <a:rPr b="0" lang="en-GB" sz="1800" spc="-1" strike="noStrike">
                <a:latin typeface="Bitstream Vera Sans"/>
              </a:rPr>
              <a:t>αν </a:t>
            </a:r>
            <a:r>
              <a:rPr b="0" lang="en-GB" sz="1800" spc="-1" strike="noStrike">
                <a:latin typeface="Bitstream Vera Sans"/>
              </a:rPr>
              <a:t>εμπιστ</a:t>
            </a:r>
            <a:r>
              <a:rPr b="0" lang="en-GB" sz="1800" spc="-1" strike="noStrike">
                <a:latin typeface="Bitstream Vera Sans"/>
              </a:rPr>
              <a:t>εύομα</a:t>
            </a:r>
            <a:r>
              <a:rPr b="0" lang="en-GB" sz="1800" spc="-1" strike="noStrike">
                <a:latin typeface="Bitstream Vera Sans"/>
              </a:rPr>
              <a:t>ι τη </a:t>
            </a:r>
            <a:r>
              <a:rPr b="0" lang="en-GB" sz="1800" spc="-1" strike="noStrike">
                <a:latin typeface="Bitstream Vera Sans"/>
              </a:rPr>
              <a:t>μέτρη</a:t>
            </a:r>
            <a:r>
              <a:rPr b="0" lang="en-GB" sz="1800" spc="-1" strike="noStrike">
                <a:latin typeface="Bitstream Vera Sans"/>
              </a:rPr>
              <a:t>ση! :) 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665" name="CustomShape 55"/>
          <p:cNvSpPr/>
          <p:nvPr/>
        </p:nvSpPr>
        <p:spPr>
          <a:xfrm>
            <a:off x="4282200" y="205200"/>
            <a:ext cx="2840400" cy="480600"/>
          </a:xfrm>
          <a:prstGeom prst="rect">
            <a:avLst/>
          </a:prstGeom>
          <a:noFill/>
          <a:ln w="54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66" name="Line 56"/>
          <p:cNvSpPr/>
          <p:nvPr/>
        </p:nvSpPr>
        <p:spPr>
          <a:xfrm>
            <a:off x="4343400" y="613800"/>
            <a:ext cx="1143000" cy="0"/>
          </a:xfrm>
          <a:prstGeom prst="line">
            <a:avLst/>
          </a:prstGeom>
          <a:ln w="54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67" name="TextShape 57"/>
          <p:cNvSpPr txBox="1"/>
          <p:nvPr/>
        </p:nvSpPr>
        <p:spPr>
          <a:xfrm>
            <a:off x="7099200" y="144000"/>
            <a:ext cx="54936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(1)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668" name="TextShape 58"/>
          <p:cNvSpPr txBox="1"/>
          <p:nvPr/>
        </p:nvSpPr>
        <p:spPr>
          <a:xfrm>
            <a:off x="9583200" y="3096000"/>
            <a:ext cx="54936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(2)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669" name="CustomShape 59"/>
          <p:cNvSpPr/>
          <p:nvPr/>
        </p:nvSpPr>
        <p:spPr>
          <a:xfrm>
            <a:off x="6442200" y="2941200"/>
            <a:ext cx="3159000" cy="909000"/>
          </a:xfrm>
          <a:prstGeom prst="rect">
            <a:avLst/>
          </a:prstGeom>
          <a:noFill/>
          <a:ln w="54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70" name="TextShape 60"/>
          <p:cNvSpPr txBox="1"/>
          <p:nvPr/>
        </p:nvSpPr>
        <p:spPr>
          <a:xfrm>
            <a:off x="3175200" y="3960000"/>
            <a:ext cx="151416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(1), (2) →  </a:t>
            </a:r>
            <a:endParaRPr b="0" lang="en-GB" sz="1800" spc="-1" strike="noStrike">
              <a:latin typeface="Bitstream Vera Sans"/>
            </a:endParaRPr>
          </a:p>
        </p:txBody>
      </p:sp>
    </p:spTree>
  </p:cSld>
  <p:timing>
    <p:tnLst>
      <p:par>
        <p:cTn id="59" dur="indefinite" restart="never" nodeType="tmRoot">
          <p:childTnLst>
            <p:seq>
              <p:cTn id="6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TextShape 1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Μερικοί σχετικοί ιστότοποι 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672" name="TextShape 2"/>
          <p:cNvSpPr txBox="1"/>
          <p:nvPr/>
        </p:nvSpPr>
        <p:spPr>
          <a:xfrm>
            <a:off x="180000" y="842400"/>
            <a:ext cx="93258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latin typeface="Bitstream Vera Sans"/>
              </a:rPr>
              <a:t>Rutherford scattering: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latin typeface="Bitstream Vera Sans"/>
                <a:hlinkClick r:id="rId1"/>
              </a:rPr>
              <a:t>http://hyperphysics.phy-astr.gsu.edu/Hbase/rutsca.html#c2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latin typeface="Bitstream Vera Sans"/>
              </a:rPr>
              <a:t>Ενεργός διατομή σκέδασης: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1800" spc="-1" strike="noStrike">
                <a:latin typeface="Bitstream Vera Sans"/>
                <a:hlinkClick r:id="rId2"/>
              </a:rPr>
              <a:t>http://hyperphysics.phy-astr.gsu.edu/Hbase/nuclear/crosec.html#c5</a:t>
            </a:r>
            <a:endParaRPr b="0" lang="en-GB" sz="18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18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latin typeface="Bitstream Vera Sans"/>
              </a:rPr>
              <a:t>Great experiments in Physics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1800" spc="-1" strike="noStrike">
                <a:latin typeface="Bitstream Vera Sans"/>
                <a:hlinkClick r:id="rId3"/>
              </a:rPr>
              <a:t>http://hyperphysics.phy-astr.gsu.edu/Hbase/grexp.html#c1</a:t>
            </a:r>
            <a:endParaRPr b="0" lang="en-GB" sz="18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1800" spc="-1" strike="noStrike">
              <a:latin typeface="Bitstream Vera Sans"/>
            </a:endParaRPr>
          </a:p>
        </p:txBody>
      </p:sp>
    </p:spTree>
  </p:cSld>
  <p:timing>
    <p:tnLst>
      <p:par>
        <p:cTn id="61" dur="indefinite" restart="never" nodeType="tmRoot">
          <p:childTnLst>
            <p:seq>
              <p:cTn id="6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TextShape 1"/>
          <p:cNvSpPr txBox="1"/>
          <p:nvPr/>
        </p:nvSpPr>
        <p:spPr>
          <a:xfrm>
            <a:off x="228600" y="182160"/>
            <a:ext cx="9601200" cy="10674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1. </a:t>
            </a:r>
            <a:br/>
            <a:r>
              <a:rPr b="0" lang="en-GB" sz="3600" spc="-1" strike="noStrike">
                <a:latin typeface="Bitstream Vera Sans"/>
              </a:rPr>
              <a:t>Τι μπορεί να πάθει ένας πυρήνας μόνος;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20" name="TextShape 2"/>
          <p:cNvSpPr txBox="1"/>
          <p:nvPr/>
        </p:nvSpPr>
        <p:spPr>
          <a:xfrm>
            <a:off x="504000" y="914400"/>
            <a:ext cx="9071640" cy="595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Ή θα συνεχίσει να υπάρχει για πάντα ως έχει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Ή κάποια στιγμή θα διασπαστεί</a:t>
            </a:r>
            <a:endParaRPr b="0" lang="en-GB" sz="2400" spc="-1" strike="noStrike">
              <a:latin typeface="Bitstream Vera Sans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TextShape 1"/>
          <p:cNvSpPr txBox="1"/>
          <p:nvPr/>
        </p:nvSpPr>
        <p:spPr>
          <a:xfrm>
            <a:off x="504000" y="2426400"/>
            <a:ext cx="8868600" cy="1636200"/>
          </a:xfrm>
          <a:prstGeom prst="rect">
            <a:avLst/>
          </a:prstGeom>
          <a:noFill/>
          <a:ln w="36720">
            <a:solidFill>
              <a:srgbClr val="0000ff"/>
            </a:solidFill>
            <a:round/>
          </a:ln>
        </p:spPr>
        <p:txBody>
          <a:bodyPr lIns="18000" rIns="18000" tIns="18000" bIns="18000"/>
          <a:p>
            <a:pPr marL="432000" indent="-324000" algn="ctr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4000" spc="-1" strike="noStrike">
                <a:latin typeface="Bitstream Vera Sans"/>
              </a:rPr>
              <a:t>1. Αυθόρμητη διάσπαση και χρόνος ζωής</a:t>
            </a:r>
            <a:endParaRPr b="0" lang="en-GB" sz="4000" spc="-1" strike="noStrike">
              <a:latin typeface="Bitstream Vera Sans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TextShape 1"/>
          <p:cNvSpPr txBox="1"/>
          <p:nvPr/>
        </p:nvSpPr>
        <p:spPr>
          <a:xfrm>
            <a:off x="120600" y="169200"/>
            <a:ext cx="9851400" cy="9486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latin typeface="Bitstream Vera Sans"/>
              </a:rPr>
              <a:t>Αυθόρμητη διάσπαση πυρήνων (ραδιενέργεια) και είδη ακτινοβολίας από πυρήνες</a:t>
            </a:r>
            <a:endParaRPr b="0" lang="en-GB" sz="3200" spc="-1" strike="noStrike">
              <a:latin typeface="Bitstream Vera Sans"/>
            </a:endParaRPr>
          </a:p>
        </p:txBody>
      </p:sp>
      <p:pic>
        <p:nvPicPr>
          <p:cNvPr id="223" name="" descr=""/>
          <p:cNvPicPr/>
          <p:nvPr/>
        </p:nvPicPr>
        <p:blipFill>
          <a:blip r:embed="rId1"/>
          <a:stretch/>
        </p:blipFill>
        <p:spPr>
          <a:xfrm>
            <a:off x="6318000" y="975600"/>
            <a:ext cx="2646000" cy="1828800"/>
          </a:xfrm>
          <a:prstGeom prst="rect">
            <a:avLst/>
          </a:prstGeom>
          <a:ln>
            <a:noFill/>
          </a:ln>
        </p:spPr>
      </p:pic>
      <p:sp>
        <p:nvSpPr>
          <p:cNvPr id="224" name="TextShape 2"/>
          <p:cNvSpPr txBox="1"/>
          <p:nvPr/>
        </p:nvSpPr>
        <p:spPr>
          <a:xfrm>
            <a:off x="228600" y="1348200"/>
            <a:ext cx="5943600" cy="1874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α-διάσπαση: 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ο πυρήνας διώχνει ένα συσωμάτωμα από  {2 πρωτόνια και δύο νετρόνια} = διώχνει ένα σωματίδιο άλφα </a:t>
            </a:r>
            <a:r>
              <a:rPr b="0" lang="en-GB" sz="2400" spc="-1" strike="noStrike">
                <a:latin typeface="Bitstream Vera Sans"/>
              </a:rPr>
              <a:t>	</a:t>
            </a:r>
            <a:r>
              <a:rPr b="0" lang="en-GB" sz="2400" spc="-1" strike="noStrike">
                <a:latin typeface="Bitstream Vera Sans"/>
              </a:rPr>
              <a:t>            ( δηλαδή έναν πυρήνα ηλίου, He )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225" name="TextShape 3"/>
          <p:cNvSpPr txBox="1"/>
          <p:nvPr/>
        </p:nvSpPr>
        <p:spPr>
          <a:xfrm>
            <a:off x="228600" y="3544560"/>
            <a:ext cx="5943600" cy="1168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β-διάσπαση: 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ο πυρήνας διώχνει ένα ηλεκτρόνιο (e</a:t>
            </a:r>
            <a:r>
              <a:rPr b="0" lang="en-GB" sz="2400" spc="-1" strike="noStrike" baseline="101000">
                <a:latin typeface="Bitstream Vera Sans"/>
              </a:rPr>
              <a:t>-</a:t>
            </a:r>
            <a:r>
              <a:rPr b="0" lang="en-GB" sz="2400" spc="-1" strike="noStrike">
                <a:latin typeface="Bitstream Vera Sans"/>
              </a:rPr>
              <a:t>) ή ποζιτρόνιο (e</a:t>
            </a:r>
            <a:r>
              <a:rPr b="0" lang="en-GB" sz="2400" spc="-1" strike="noStrike" baseline="101000">
                <a:latin typeface="Bitstream Vera Sans"/>
              </a:rPr>
              <a:t>+</a:t>
            </a:r>
            <a:r>
              <a:rPr b="0" lang="en-GB" sz="2400" spc="-1" strike="noStrike">
                <a:latin typeface="Bitstream Vera Sans"/>
              </a:rPr>
              <a:t>)</a:t>
            </a:r>
            <a:endParaRPr b="0" lang="en-GB" sz="2400" spc="-1" strike="noStrike">
              <a:latin typeface="Bitstream Vera Sans"/>
            </a:endParaRPr>
          </a:p>
        </p:txBody>
      </p:sp>
      <p:pic>
        <p:nvPicPr>
          <p:cNvPr id="226" name="" descr=""/>
          <p:cNvPicPr/>
          <p:nvPr/>
        </p:nvPicPr>
        <p:blipFill>
          <a:blip r:embed="rId2"/>
          <a:stretch/>
        </p:blipFill>
        <p:spPr>
          <a:xfrm>
            <a:off x="6251400" y="2696400"/>
            <a:ext cx="2615400" cy="1974240"/>
          </a:xfrm>
          <a:prstGeom prst="rect">
            <a:avLst/>
          </a:prstGeom>
          <a:ln>
            <a:noFill/>
          </a:ln>
        </p:spPr>
      </p:pic>
      <p:sp>
        <p:nvSpPr>
          <p:cNvPr id="227" name="TextShape 4"/>
          <p:cNvSpPr txBox="1"/>
          <p:nvPr/>
        </p:nvSpPr>
        <p:spPr>
          <a:xfrm>
            <a:off x="228600" y="5308920"/>
            <a:ext cx="5943600" cy="1401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γ-διάσπαση: 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ο πυρήνας διώχνει ένα φωτόνιο (γ)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→ </a:t>
            </a:r>
            <a:r>
              <a:rPr b="0" lang="en-GB" sz="2000" spc="-1" strike="noStrike">
                <a:latin typeface="Bitstream Vera Sans"/>
              </a:rPr>
              <a:t>η μόνη περίπτωση που μένει ο ίδιος, απλά με χαμηλότερη ενέργεια</a:t>
            </a:r>
            <a:endParaRPr b="0" lang="en-GB" sz="2000" spc="-1" strike="noStrike">
              <a:latin typeface="Bitstream Vera Sans"/>
            </a:endParaRPr>
          </a:p>
        </p:txBody>
      </p:sp>
      <p:pic>
        <p:nvPicPr>
          <p:cNvPr id="228" name="" descr=""/>
          <p:cNvPicPr/>
          <p:nvPr/>
        </p:nvPicPr>
        <p:blipFill>
          <a:blip r:embed="rId3"/>
          <a:stretch/>
        </p:blipFill>
        <p:spPr>
          <a:xfrm>
            <a:off x="6287400" y="5029200"/>
            <a:ext cx="2844000" cy="20214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TextShape 1"/>
          <p:cNvSpPr txBox="1"/>
          <p:nvPr/>
        </p:nvSpPr>
        <p:spPr>
          <a:xfrm>
            <a:off x="504000" y="38160"/>
            <a:ext cx="9071640" cy="10674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Αυθόρμητη διάσπαση και είδη ακτινοβολίας από πυρήνες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30" name="TextShape 2"/>
          <p:cNvSpPr txBox="1"/>
          <p:nvPr/>
        </p:nvSpPr>
        <p:spPr>
          <a:xfrm>
            <a:off x="84600" y="1024200"/>
            <a:ext cx="9829800" cy="25430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ακτινοβολία α: </a:t>
            </a:r>
            <a:endParaRPr b="0" lang="en-GB" sz="24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latin typeface="Bitstream Vera Sans"/>
              </a:rPr>
              <a:t>Θετικά φορτισμένα σωματίδια, ~4 φορές βαρύτερα των πρωτονίων, δηλ. με μάζα ~4 GeV. (Προσέξατε ότι γράψαμε μάζα=4 GeV αντί για 4 GeV/c</a:t>
            </a:r>
            <a:r>
              <a:rPr b="0" lang="en-GB" sz="2413" spc="-1" strike="noStrike" baseline="101000">
                <a:latin typeface="Bitstream Vera Sans"/>
              </a:rPr>
              <a:t>2</a:t>
            </a:r>
            <a:r>
              <a:rPr b="0" lang="en-GB" sz="2000" spc="-1" strike="noStrike">
                <a:latin typeface="Bitstream Vera Sans"/>
              </a:rPr>
              <a:t> : εσείς ξέρετε όμως ότι μιλάμε για μάζα, οπότε δεν πειράζει, γιατί έτσι κι αλλιώς, όπου το χρησιμποιήσουμε με c=1, θα βάλουμε μάζα=4 GeV)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latin typeface="Bitstream Vera Sans"/>
              </a:rPr>
              <a:t>Αλληλεπιδράει με την ύλη μέσω της ισχυρής δύναμης: σταματάει εύκολα  (~0.02 mm σε Pb)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000" spc="-1" strike="noStrike">
              <a:latin typeface="Bitstream Vera Sans"/>
            </a:endParaRPr>
          </a:p>
        </p:txBody>
      </p:sp>
      <p:sp>
        <p:nvSpPr>
          <p:cNvPr id="231" name="TextShape 3"/>
          <p:cNvSpPr txBox="1"/>
          <p:nvPr/>
        </p:nvSpPr>
        <p:spPr>
          <a:xfrm>
            <a:off x="120600" y="3184560"/>
            <a:ext cx="9829800" cy="16506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ακτινοβολία β (β</a:t>
            </a:r>
            <a:r>
              <a:rPr b="1" lang="en-GB" sz="2400" spc="-1" strike="noStrike" baseline="101000">
                <a:solidFill>
                  <a:srgbClr val="0000ff"/>
                </a:solidFill>
                <a:latin typeface="Bitstream Vera Sans"/>
              </a:rPr>
              <a:t>-</a:t>
            </a: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 ή β</a:t>
            </a:r>
            <a:r>
              <a:rPr b="1" lang="en-GB" sz="2400" spc="-1" strike="noStrike" baseline="101000">
                <a:solidFill>
                  <a:srgbClr val="0000ff"/>
                </a:solidFill>
                <a:latin typeface="Bitstream Vera Sans"/>
              </a:rPr>
              <a:t>+</a:t>
            </a: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): </a:t>
            </a:r>
            <a:endParaRPr b="0" lang="en-GB" sz="24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latin typeface="Bitstream Vera Sans"/>
              </a:rPr>
              <a:t>Φορτισμένα σωματίδια (ηλεκτρόνια ή ποζιτρόνια) και ελαφριά (~2000 φορές ελαφρύτερα από τα πρωτόνια)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latin typeface="Bitstream Vera Sans"/>
              </a:rPr>
              <a:t>Αλληλεπιδράει με την ύλη με την ηλεκτρομαγνητική δύναμη και διασχίζει περισσότερη ύλη μέχρι να απορροφηθεί (~1mm σε Pb)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232" name="TextShape 4"/>
          <p:cNvSpPr txBox="1"/>
          <p:nvPr/>
        </p:nvSpPr>
        <p:spPr>
          <a:xfrm>
            <a:off x="156600" y="5668920"/>
            <a:ext cx="5943600" cy="1343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ακτινοβολία γ: </a:t>
            </a:r>
            <a:endParaRPr b="0" lang="en-GB" sz="24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latin typeface="Bitstream Vera Sans"/>
              </a:rPr>
              <a:t>Αφόρτιστα “σωματίδια”, χωρίς μάζα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latin typeface="Bitstream Vera Sans"/>
              </a:rPr>
              <a:t>Πιό διεισδητική στην ύλη από α και β, απορροφάται σταδιακά</a:t>
            </a:r>
            <a:endParaRPr b="0" lang="en-GB" sz="2000" spc="-1" strike="noStrike">
              <a:latin typeface="Bitstream Vera Sans"/>
            </a:endParaRPr>
          </a:p>
        </p:txBody>
      </p:sp>
      <p:pic>
        <p:nvPicPr>
          <p:cNvPr id="233" name="" descr=""/>
          <p:cNvPicPr/>
          <p:nvPr/>
        </p:nvPicPr>
        <p:blipFill>
          <a:blip r:embed="rId1"/>
          <a:stretch/>
        </p:blipFill>
        <p:spPr>
          <a:xfrm>
            <a:off x="5639400" y="4749480"/>
            <a:ext cx="4316040" cy="22860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CustomShape 1"/>
          <p:cNvSpPr/>
          <p:nvPr/>
        </p:nvSpPr>
        <p:spPr>
          <a:xfrm>
            <a:off x="3288600" y="3367800"/>
            <a:ext cx="685800" cy="1143000"/>
          </a:xfrm>
          <a:prstGeom prst="ellipse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35" name="CustomShape 2"/>
          <p:cNvSpPr/>
          <p:nvPr/>
        </p:nvSpPr>
        <p:spPr>
          <a:xfrm>
            <a:off x="525960" y="5486400"/>
            <a:ext cx="8389440" cy="45720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pic>
        <p:nvPicPr>
          <p:cNvPr id="236" name="Picture 2" descr=""/>
          <p:cNvPicPr/>
          <p:nvPr/>
        </p:nvPicPr>
        <p:blipFill>
          <a:blip r:embed="rId1"/>
          <a:stretch/>
        </p:blipFill>
        <p:spPr>
          <a:xfrm>
            <a:off x="5715000" y="775800"/>
            <a:ext cx="4048200" cy="3375000"/>
          </a:xfrm>
          <a:prstGeom prst="rect">
            <a:avLst/>
          </a:prstGeom>
          <a:ln>
            <a:noFill/>
          </a:ln>
        </p:spPr>
      </p:pic>
      <p:sp>
        <p:nvSpPr>
          <p:cNvPr id="237" name="TextShape 3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Αυθόρμητη διάσπαση – χρόνος ζωής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38" name="TextShape 4"/>
          <p:cNvSpPr txBox="1"/>
          <p:nvPr/>
        </p:nvSpPr>
        <p:spPr>
          <a:xfrm>
            <a:off x="228600" y="878400"/>
            <a:ext cx="9601200" cy="63723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Πειραματικά ξέρουμε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 (θα το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δείτε στο εργαστήριο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Πυρηνικής στο επόμενο εξάμηνο):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Ενεργότητα (δηλ, διασπάσεις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ανά μονάδα χρόνου), Α: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Η ενεργότητα μειώνεται εκθετικά με το χρόνο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0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39" name="Formula 5"/>
              <p:cNvSpPr txBox="1"/>
              <p:nvPr/>
            </p:nvSpPr>
            <p:spPr>
              <a:xfrm>
                <a:off x="630720" y="3466800"/>
                <a:ext cx="3399120" cy="1042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A</m:t>
                    </m:r>
                    <m:r>
                      <m:t xml:space="preserve">(</m:t>
                    </m:r>
                    <m:r>
                      <m:t xml:space="preserve">t</m:t>
                    </m:r>
                    <m:r>
                      <m:t xml:space="preserve">)</m:t>
                    </m:r>
                    <m:r>
                      <m:t xml:space="preserve">=</m:t>
                    </m:r>
                    <m:d>
                      <m:dPr>
                        <m:begChr m:val="|"/>
                        <m:endChr m:val="|"/>
                      </m:dPr>
                      <m:e>
                        <m:f>
                          <m:num>
                            <m:r>
                              <m:rPr>
                                <m:lit/>
                                <m:nor/>
                              </m:rPr>
                              <m:t xml:space="preserve">dN</m:t>
                            </m:r>
                          </m:num>
                          <m:den>
                            <m:r>
                              <m:rPr>
                                <m:lit/>
                                <m:nor/>
                              </m:rPr>
                              <m:t xml:space="preserve">d t</m:t>
                            </m:r>
                          </m:den>
                        </m:f>
                      </m:e>
                    </m:d>
                    <m:r>
                      <m:t xml:space="preserve">=</m:t>
                    </m:r>
                    <m:sSub>
                      <m:e>
                        <m:r>
                          <m:t xml:space="preserve">Α</m:t>
                        </m:r>
                      </m:e>
                      <m:sub>
                        <m:r>
                          <m:t xml:space="preserve">0</m:t>
                        </m:r>
                      </m:sub>
                    </m:sSub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−</m:t>
                        </m:r>
                        <m:r>
                          <m:t xml:space="preserve">λt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p:sp>
        <p:nvSpPr>
          <p:cNvPr id="240" name="Line 6"/>
          <p:cNvSpPr/>
          <p:nvPr/>
        </p:nvSpPr>
        <p:spPr>
          <a:xfrm flipV="1">
            <a:off x="5221800" y="3945600"/>
            <a:ext cx="1249200" cy="1787400"/>
          </a:xfrm>
          <a:prstGeom prst="line">
            <a:avLst/>
          </a:prstGeom>
          <a:ln w="5472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41" name="TextShape 7"/>
          <p:cNvSpPr txBox="1"/>
          <p:nvPr/>
        </p:nvSpPr>
        <p:spPr>
          <a:xfrm>
            <a:off x="876600" y="4847400"/>
            <a:ext cx="3202200" cy="54180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lIns="90000" rIns="90000" tIns="45000" bIns="45000"/>
          <a:p>
            <a:r>
              <a:rPr b="0" lang="en-GB" sz="2400" spc="-1" strike="noStrike">
                <a:latin typeface="Bitstream Vera Sans"/>
              </a:rPr>
              <a:t>Αρχική ενεργότητα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242" name="Line 8"/>
          <p:cNvSpPr/>
          <p:nvPr/>
        </p:nvSpPr>
        <p:spPr>
          <a:xfrm flipH="1" flipV="1">
            <a:off x="3886200" y="4114800"/>
            <a:ext cx="1308240" cy="1618560"/>
          </a:xfrm>
          <a:prstGeom prst="line">
            <a:avLst/>
          </a:prstGeom>
          <a:ln w="5472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43" name="Line 9"/>
          <p:cNvSpPr/>
          <p:nvPr/>
        </p:nvSpPr>
        <p:spPr>
          <a:xfrm flipV="1">
            <a:off x="2518200" y="4330800"/>
            <a:ext cx="433080" cy="565200"/>
          </a:xfrm>
          <a:prstGeom prst="line">
            <a:avLst/>
          </a:prstGeom>
          <a:ln w="5472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CustomShape 1"/>
          <p:cNvSpPr/>
          <p:nvPr/>
        </p:nvSpPr>
        <p:spPr>
          <a:xfrm>
            <a:off x="5916600" y="844200"/>
            <a:ext cx="4163400" cy="16704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45" name="CustomShape 2"/>
          <p:cNvSpPr/>
          <p:nvPr/>
        </p:nvSpPr>
        <p:spPr>
          <a:xfrm>
            <a:off x="613800" y="3614400"/>
            <a:ext cx="793800" cy="457200"/>
          </a:xfrm>
          <a:prstGeom prst="rect">
            <a:avLst/>
          </a:prstGeom>
          <a:solidFill>
            <a:srgbClr val="fff2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46" name="CustomShape 3"/>
          <p:cNvSpPr/>
          <p:nvPr/>
        </p:nvSpPr>
        <p:spPr>
          <a:xfrm>
            <a:off x="577800" y="806400"/>
            <a:ext cx="685800" cy="457200"/>
          </a:xfrm>
          <a:prstGeom prst="rect">
            <a:avLst/>
          </a:prstGeom>
          <a:solidFill>
            <a:srgbClr val="fff2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47" name="CustomShape 4"/>
          <p:cNvSpPr/>
          <p:nvPr/>
        </p:nvSpPr>
        <p:spPr>
          <a:xfrm>
            <a:off x="372600" y="6064200"/>
            <a:ext cx="9228600" cy="91440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48" name="TextShape 5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Αυθόρμητη διάσπαση – χρόνος ζωής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49" name="TextShape 6"/>
          <p:cNvSpPr txBox="1"/>
          <p:nvPr/>
        </p:nvSpPr>
        <p:spPr>
          <a:xfrm>
            <a:off x="228600" y="842400"/>
            <a:ext cx="9601200" cy="6104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i="1" lang="en-GB" sz="2400" spc="-1" strike="noStrike">
                <a:solidFill>
                  <a:srgbClr val="0000ff"/>
                </a:solidFill>
                <a:latin typeface="Bitstream Vera Sans"/>
              </a:rPr>
              <a:t>Αν,</a:t>
            </a: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 το ποσοστό των πυρήνων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που διασπώνται ανά μονάδα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χρόνου είναι σταθερό: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λ = “σταθερά διάσπασης”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, </a:t>
            </a:r>
            <a:r>
              <a:rPr b="0" lang="en-GB" sz="2400" spc="-1" strike="noStrike">
                <a:solidFill>
                  <a:srgbClr val="000000"/>
                </a:solidFill>
                <a:latin typeface="Bitstream Vera Sans"/>
              </a:rPr>
              <a:t>δηλ. </a:t>
            </a:r>
            <a:r>
              <a:rPr b="1" lang="en-GB" sz="2400" spc="-1" strike="noStrike">
                <a:solidFill>
                  <a:srgbClr val="ff0000"/>
                </a:solidFill>
                <a:latin typeface="Bitstream Vera Sans"/>
              </a:rPr>
              <a:t>ανεξάρτητο από την ηλικία των πυρήνων που μελετάμε</a:t>
            </a:r>
            <a:r>
              <a:rPr b="0" lang="en-GB" sz="2400" spc="-1" strike="noStrike">
                <a:solidFill>
                  <a:srgbClr val="000000"/>
                </a:solidFill>
                <a:latin typeface="Bitstream Vera Sans"/>
              </a:rPr>
              <a:t> (π.χ., λ = 1% ανά λεπτό = 0.01/min).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 [όχι οπως τα βιολογικά συστήματα...]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en-GB" sz="22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Τότε: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α) ποσοστό πυρήνων που διασπώνται σε διάστημα dt : λ*dt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           β) Aν σ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ε t=0 έχουμε Ν</a:t>
            </a:r>
            <a:r>
              <a:rPr b="0" lang="en-GB" sz="2200" spc="-1" strike="noStrike" baseline="-101000">
                <a:solidFill>
                  <a:srgbClr val="0000ff"/>
                </a:solidFill>
                <a:latin typeface="Bitstream Vera Sans"/>
              </a:rPr>
              <a:t>0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πυρήνες, σε χρόνο t, έχουμε Ν(t)     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και σ</a:t>
            </a:r>
            <a:r>
              <a:rPr b="0" lang="en-GB" sz="2200" spc="-1" strike="noStrike">
                <a:latin typeface="Bitstream Vera Sans"/>
              </a:rPr>
              <a:t>το διάστημα </a:t>
            </a:r>
            <a:r>
              <a:rPr b="1" lang="en-GB" sz="2200" spc="-1" strike="noStrike">
                <a:latin typeface="Bitstream Vera Sans"/>
              </a:rPr>
              <a:t>{t, t+dt}</a:t>
            </a:r>
            <a:r>
              <a:rPr b="0" lang="en-GB" sz="2200" spc="-1" strike="noStrike">
                <a:latin typeface="Bitstream Vera Sans"/>
              </a:rPr>
              <a:t> έχουν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διασπαστεί: Ν(t) * λ*dt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200" spc="-1" strike="noStrike">
                <a:latin typeface="Bitstream Vera Sans"/>
              </a:rPr>
              <a:t>πυρήνες και έχουν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απομείνει:  </a:t>
            </a:r>
            <a:endParaRPr b="0" lang="en-GB" sz="22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Ν(t+dt) = N(t) -  Ν(t) * λ * dt</a:t>
            </a:r>
            <a:r>
              <a:rPr b="0" lang="en-GB" sz="2200" spc="-1" strike="noStrike">
                <a:latin typeface="Bitstream Vera Sans"/>
              </a:rPr>
              <a:t> →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 </a:t>
            </a:r>
            <a:r>
              <a:rPr b="1" lang="en-GB" sz="2200" spc="-1" strike="noStrike">
                <a:latin typeface="Bitstream Vera Sans"/>
              </a:rPr>
              <a:t>Ν(t+dt) - N(t) = -  Ν(t) * λ * dt  → dN = -N *λ * dt →</a:t>
            </a:r>
            <a:r>
              <a:rPr b="0" lang="en-GB" sz="2200" spc="-1" strike="noStrike">
                <a:latin typeface="Bitstream Vera Sans"/>
              </a:rPr>
              <a:t> …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… →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N(t) = N</a:t>
            </a:r>
            <a:r>
              <a:rPr b="1" lang="en-GB" sz="2200" spc="-1" strike="noStrike" baseline="-101000">
                <a:solidFill>
                  <a:srgbClr val="0000ff"/>
                </a:solidFill>
                <a:latin typeface="Bitstream Vera Sans"/>
              </a:rPr>
              <a:t>0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 * e</a:t>
            </a:r>
            <a:r>
              <a:rPr b="1" lang="en-GB" sz="2200" spc="-1" strike="noStrike" baseline="101000">
                <a:solidFill>
                  <a:srgbClr val="0000ff"/>
                </a:solidFill>
                <a:latin typeface="Bitstream Vera Sans"/>
              </a:rPr>
              <a:t>- λ t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→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εκθετική μείωση των “προς διάσπαση” (= “ραδιενεργών”) πυρήνων με το πέρασμα του χρόνου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50" name="Formula 7"/>
              <p:cNvSpPr txBox="1"/>
              <p:nvPr/>
            </p:nvSpPr>
            <p:spPr>
              <a:xfrm>
                <a:off x="6138000" y="950400"/>
                <a:ext cx="3942360" cy="15958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f>
                          <m:num>
                            <m:r>
                              <m:rPr>
                                <m:lit/>
                                <m:nor/>
                              </m:rPr>
                              <m:t xml:space="preserve">dN</m:t>
                            </m:r>
                          </m:num>
                          <m:den>
                            <m:r>
                              <m:t xml:space="preserve">N</m:t>
                            </m:r>
                          </m:den>
                        </m:f>
                      </m:num>
                      <m:den>
                        <m:r>
                          <m:rPr>
                            <m:lit/>
                            <m:nor/>
                          </m:rPr>
                          <m:t xml:space="preserve">d t</m:t>
                        </m:r>
                      </m:den>
                    </m:f>
                    <m:r>
                      <m:t xml:space="preserve">=</m:t>
                    </m:r>
                    <m:r>
                      <m:t xml:space="preserve">σταθ</m:t>
                    </m:r>
                    <m:r>
                      <m:t xml:space="preserve">.</m:t>
                    </m:r>
                    <m:r>
                      <m:t xml:space="preserve">μείωση</m:t>
                    </m:r>
                    <m:r>
                      <m:t xml:space="preserve">=</m:t>
                    </m:r>
                    <m:r>
                      <m:t xml:space="preserve">−</m:t>
                    </m:r>
                    <m:r>
                      <m:t xml:space="preserve">λ</m:t>
                    </m:r>
                  </m:oMath>
                </a14:m>
              </a:p>
            </p:txBody>
          </p:sp>
        </mc:Choice>
        <mc:Fallback/>
      </mc:AlternateContent>
    </p:spTree>
  </p:cSld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11861</TotalTime>
  <Application>LibreOffice/6.0.7.3$Linux_X86_64 LibreOffice_project/00m0$Build-3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2007-05-08T15:33:04Z</dcterms:created>
  <dc:creator/>
  <dc:description/>
  <dc:language>en-GB</dc:language>
  <cp:lastModifiedBy/>
  <dcterms:modified xsi:type="dcterms:W3CDTF">2019-10-28T21:13:17Z</dcterms:modified>
  <cp:revision>898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