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media/image31.jpeg" ContentType="image/jpeg"/>
  <Override PartName="/ppt/media/image26.jpeg" ContentType="image/jpeg"/>
  <Override PartName="/ppt/media/image6.png" ContentType="image/png"/>
  <Override PartName="/ppt/media/image5.png" ContentType="image/png"/>
  <Override PartName="/ppt/media/image4.png" ContentType="image/png"/>
  <Override PartName="/ppt/media/image3.png" ContentType="image/png"/>
  <Override PartName="/ppt/media/image1.png" ContentType="image/png"/>
  <Override PartName="/ppt/media/image2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30.png" ContentType="image/png"/>
  <Override PartName="/ppt/media/image29.png" ContentType="image/png"/>
  <Override PartName="/ppt/media/image28.png" ContentType="image/png"/>
  <Override PartName="/ppt/media/image27.png" ContentType="image/png"/>
  <Override PartName="/ppt/media/image25.png" ContentType="image/png"/>
  <Override PartName="/ppt/media/image24.png" ContentType="image/png"/>
  <Override PartName="/ppt/media/image23.png" ContentType="image/png"/>
  <Override PartName="/ppt/media/image22.png" ContentType="image/png"/>
  <Override PartName="/ppt/media/image21.png" ContentType="image/png"/>
  <Override PartName="/ppt/media/image20.png" ContentType="image/png"/>
  <Override PartName="/ppt/media/image19.png" ContentType="image/png"/>
  <Override PartName="/ppt/media/image18.png" ContentType="image/png"/>
  <Override PartName="/ppt/media/image17.png" ContentType="image/png"/>
  <Override PartName="/ppt/media/image15.png" ContentType="image/png"/>
  <Override PartName="/ppt/media/image16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slideMasters/_rels/slideMaster4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_rels/slideLayout45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6.xml.rels" ContentType="application/vnd.openxmlformats-package.relationships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_rels/slide25.xml.rels" ContentType="application/vnd.openxmlformats-package.relationships+xml"/>
  <Override PartName="/ppt/slides/_rels/slide24.xml.rels" ContentType="application/vnd.openxmlformats-package.relationships+xml"/>
  <Override PartName="/ppt/slides/_rels/slide23.xml.rels" ContentType="application/vnd.openxmlformats-package.relationships+xml"/>
  <Override PartName="/ppt/slides/_rels/slide22.xml.rels" ContentType="application/vnd.openxmlformats-package.relationships+xml"/>
  <Override PartName="/ppt/slides/_rels/slide21.xml.rels" ContentType="application/vnd.openxmlformats-package.relationships+xml"/>
  <Override PartName="/ppt/slides/_rels/slide20.xml.rels" ContentType="application/vnd.openxmlformats-package.relationships+xml"/>
  <Override PartName="/ppt/slides/_rels/slide19.xml.rels" ContentType="application/vnd.openxmlformats-package.relationships+xml"/>
  <Override PartName="/ppt/slides/_rels/slide18.xml.rels" ContentType="application/vnd.openxmlformats-package.relationships+xml"/>
  <Override PartName="/ppt/slides/_rels/slide1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1.xml.rels" ContentType="application/vnd.openxmlformats-package.relationships+xml"/>
  <Override PartName="/ppt/slides/_rels/slide9.xml.rels" ContentType="application/vnd.openxmlformats-package.relationships+xml"/>
  <Override PartName="/ppt/slides/_rels/slide2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</p:sldIdLst>
  <p:sldSz cx="10080625" cy="7559675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6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2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3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1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5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2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6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7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1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2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3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4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749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latin typeface="Arial"/>
              </a:rPr>
              <a:t>C</a:t>
            </a:r>
            <a:r>
              <a:rPr b="0" lang="en-GB" sz="4400" spc="-1" strike="noStrike">
                <a:latin typeface="Arial"/>
              </a:rPr>
              <a:t>l</a:t>
            </a:r>
            <a:r>
              <a:rPr b="0" lang="en-GB" sz="4400" spc="-1" strike="noStrike">
                <a:latin typeface="Arial"/>
              </a:rPr>
              <a:t>i</a:t>
            </a:r>
            <a:r>
              <a:rPr b="0" lang="en-GB" sz="4400" spc="-1" strike="noStrike">
                <a:latin typeface="Arial"/>
              </a:rPr>
              <a:t>c</a:t>
            </a:r>
            <a:r>
              <a:rPr b="0" lang="en-GB" sz="4400" spc="-1" strike="noStrike">
                <a:latin typeface="Arial"/>
              </a:rPr>
              <a:t>k</a:t>
            </a:r>
            <a:r>
              <a:rPr b="0" lang="en-GB" sz="4400" spc="-1" strike="noStrike">
                <a:latin typeface="Arial"/>
              </a:rPr>
              <a:t> </a:t>
            </a:r>
            <a:r>
              <a:rPr b="0" lang="en-GB" sz="4400" spc="-1" strike="noStrike">
                <a:latin typeface="Arial"/>
              </a:rPr>
              <a:t>t</a:t>
            </a:r>
            <a:r>
              <a:rPr b="0" lang="en-GB" sz="4400" spc="-1" strike="noStrike">
                <a:latin typeface="Arial"/>
              </a:rPr>
              <a:t>o</a:t>
            </a:r>
            <a:r>
              <a:rPr b="0" lang="en-GB" sz="4400" spc="-1" strike="noStrike">
                <a:latin typeface="Arial"/>
              </a:rPr>
              <a:t> </a:t>
            </a:r>
            <a:r>
              <a:rPr b="0" lang="en-GB" sz="4400" spc="-1" strike="noStrike">
                <a:latin typeface="Arial"/>
              </a:rPr>
              <a:t>e</a:t>
            </a:r>
            <a:r>
              <a:rPr b="0" lang="en-GB" sz="4400" spc="-1" strike="noStrike">
                <a:latin typeface="Arial"/>
              </a:rPr>
              <a:t>d</a:t>
            </a:r>
            <a:r>
              <a:rPr b="0" lang="en-GB" sz="4400" spc="-1" strike="noStrike">
                <a:latin typeface="Arial"/>
              </a:rPr>
              <a:t>i</a:t>
            </a:r>
            <a:r>
              <a:rPr b="0" lang="en-GB" sz="4400" spc="-1" strike="noStrike">
                <a:latin typeface="Arial"/>
              </a:rPr>
              <a:t>t</a:t>
            </a:r>
            <a:r>
              <a:rPr b="0" lang="en-GB" sz="4400" spc="-1" strike="noStrike">
                <a:latin typeface="Arial"/>
              </a:rPr>
              <a:t> </a:t>
            </a:r>
            <a:r>
              <a:rPr b="0" lang="en-GB" sz="4400" spc="-1" strike="noStrike">
                <a:latin typeface="Arial"/>
              </a:rPr>
              <a:t>t</a:t>
            </a:r>
            <a:r>
              <a:rPr b="0" lang="en-GB" sz="4400" spc="-1" strike="noStrike">
                <a:latin typeface="Arial"/>
              </a:rPr>
              <a:t>h</a:t>
            </a:r>
            <a:r>
              <a:rPr b="0" lang="en-GB" sz="4400" spc="-1" strike="noStrike">
                <a:latin typeface="Arial"/>
              </a:rPr>
              <a:t>e</a:t>
            </a:r>
            <a:r>
              <a:rPr b="0" lang="en-GB" sz="4400" spc="-1" strike="noStrike">
                <a:latin typeface="Arial"/>
              </a:rPr>
              <a:t> </a:t>
            </a:r>
            <a:r>
              <a:rPr b="0" lang="en-GB" sz="4400" spc="-1" strike="noStrike">
                <a:latin typeface="Arial"/>
              </a:rPr>
              <a:t>t</a:t>
            </a:r>
            <a:r>
              <a:rPr b="0" lang="en-GB" sz="4400" spc="-1" strike="noStrike">
                <a:latin typeface="Arial"/>
              </a:rPr>
              <a:t>i</a:t>
            </a:r>
            <a:r>
              <a:rPr b="0" lang="en-GB" sz="4400" spc="-1" strike="noStrike">
                <a:latin typeface="Arial"/>
              </a:rPr>
              <a:t>t</a:t>
            </a:r>
            <a:r>
              <a:rPr b="0" lang="en-GB" sz="4400" spc="-1" strike="noStrike">
                <a:latin typeface="Arial"/>
              </a:rPr>
              <a:t>l</a:t>
            </a:r>
            <a:r>
              <a:rPr b="0" lang="en-GB" sz="4400" spc="-1" strike="noStrike">
                <a:latin typeface="Arial"/>
              </a:rPr>
              <a:t>e</a:t>
            </a:r>
            <a:r>
              <a:rPr b="0" lang="en-GB" sz="4400" spc="-1" strike="noStrike">
                <a:latin typeface="Arial"/>
              </a:rPr>
              <a:t> </a:t>
            </a:r>
            <a:r>
              <a:rPr b="0" lang="en-GB" sz="4400" spc="-1" strike="noStrike">
                <a:latin typeface="Arial"/>
              </a:rPr>
              <a:t>t</a:t>
            </a:r>
            <a:r>
              <a:rPr b="0" lang="en-GB" sz="4400" spc="-1" strike="noStrike">
                <a:latin typeface="Arial"/>
              </a:rPr>
              <a:t>e</a:t>
            </a:r>
            <a:r>
              <a:rPr b="0" lang="en-GB" sz="4400" spc="-1" strike="noStrike">
                <a:latin typeface="Arial"/>
              </a:rPr>
              <a:t>x</a:t>
            </a:r>
            <a:r>
              <a:rPr b="0" lang="en-GB" sz="4400" spc="-1" strike="noStrike">
                <a:latin typeface="Arial"/>
              </a:rPr>
              <a:t>t</a:t>
            </a:r>
            <a:r>
              <a:rPr b="0" lang="en-GB" sz="4400" spc="-1" strike="noStrike">
                <a:latin typeface="Arial"/>
              </a:rPr>
              <a:t> </a:t>
            </a:r>
            <a:r>
              <a:rPr b="0" lang="en-GB" sz="4400" spc="-1" strike="noStrike">
                <a:latin typeface="Arial"/>
              </a:rPr>
              <a:t>f</a:t>
            </a:r>
            <a:r>
              <a:rPr b="0" lang="en-GB" sz="4400" spc="-1" strike="noStrike">
                <a:latin typeface="Arial"/>
              </a:rPr>
              <a:t>o</a:t>
            </a:r>
            <a:r>
              <a:rPr b="0" lang="en-GB" sz="4400" spc="-1" strike="noStrike">
                <a:latin typeface="Arial"/>
              </a:rPr>
              <a:t>r</a:t>
            </a:r>
            <a:r>
              <a:rPr b="0" lang="en-GB" sz="4400" spc="-1" strike="noStrike">
                <a:latin typeface="Arial"/>
              </a:rPr>
              <a:t>m</a:t>
            </a:r>
            <a:r>
              <a:rPr b="0" lang="en-GB" sz="4400" spc="-1" strike="noStrike">
                <a:latin typeface="Arial"/>
              </a:rPr>
              <a:t>a</a:t>
            </a:r>
            <a:r>
              <a:rPr b="0" lang="en-GB" sz="4400" spc="-1" strike="noStrike">
                <a:latin typeface="Arial"/>
              </a:rPr>
              <a:t>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 rot="10800000">
            <a:off x="9575640" y="1769040"/>
            <a:ext cx="9071640" cy="438480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1828800" y="6887160"/>
            <a:ext cx="66294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774AE32E-A621-4AA3-B235-B56BE6863C0E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Click to </a:t>
            </a:r>
            <a:r>
              <a:rPr b="0" lang="en-GB" sz="3600" spc="-1" strike="noStrike">
                <a:latin typeface="Bitstream Vera Sans"/>
              </a:rPr>
              <a:t>edit the </a:t>
            </a:r>
            <a:r>
              <a:rPr b="0" lang="en-GB" sz="3600" spc="-1" strike="noStrike">
                <a:latin typeface="Bitstream Vera Sans"/>
              </a:rPr>
              <a:t>title text </a:t>
            </a:r>
            <a:r>
              <a:rPr b="0" lang="en-GB" sz="3600" spc="-1" strike="noStrike">
                <a:latin typeface="Bitstream Vera Sans"/>
              </a:rPr>
              <a:t>format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Click to edit the outline text format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latin typeface="Bitstream Vera Sans"/>
              </a:rPr>
              <a:t>Second Outline Level</a:t>
            </a:r>
            <a:endParaRPr b="0" lang="en-GB" sz="2400" spc="-1" strike="noStrike">
              <a:latin typeface="Bitstream Vera Sans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Third Outline Level</a:t>
            </a:r>
            <a:endParaRPr b="0" lang="en-GB" sz="2200" spc="-1" strike="noStrike">
              <a:latin typeface="Bitstream Vera Sans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Bitstream Vera Sans"/>
              </a:rPr>
              <a:t>Fourth Outline Level</a:t>
            </a:r>
            <a:endParaRPr b="0" lang="en-GB" sz="2000" spc="-1" strike="noStrike">
              <a:latin typeface="Bitstream Vera Sans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Fifth Outline Level</a:t>
            </a:r>
            <a:endParaRPr b="0" lang="en-GB" sz="2000" spc="-1" strike="noStrike">
              <a:latin typeface="Bitstream Vera Sans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Sixth Outline Level</a:t>
            </a:r>
            <a:endParaRPr b="0" lang="en-GB" sz="2000" spc="-1" strike="noStrike">
              <a:latin typeface="Bitstream Vera Sans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Seventh Outline Level</a:t>
            </a:r>
            <a:endParaRPr b="0" lang="en-GB" sz="2000" spc="-1" strike="noStrike">
              <a:latin typeface="Bitstream Vera Sans"/>
            </a:endParaRPr>
          </a:p>
          <a:p>
            <a:pPr lvl="7" marL="3456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Eighth Outline Level</a:t>
            </a:r>
            <a:endParaRPr b="0" lang="en-GB" sz="2000" spc="-1" strike="noStrike">
              <a:latin typeface="Bitstream Vera Sans"/>
            </a:endParaRPr>
          </a:p>
          <a:p>
            <a:pPr lvl="8" marL="3888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Ninth Outline Level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228600" y="7194600"/>
            <a:ext cx="2021400" cy="32184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2322000" y="7194600"/>
            <a:ext cx="7050600" cy="32184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9480600" y="7194600"/>
            <a:ext cx="457200" cy="321840"/>
          </a:xfrm>
          <a:prstGeom prst="rect">
            <a:avLst/>
          </a:prstGeom>
        </p:spPr>
        <p:txBody>
          <a:bodyPr lIns="0" rIns="0" tIns="0" bIns="0"/>
          <a:p>
            <a:pPr algn="r"/>
            <a:fld id="{714AC939-1A61-4644-BD05-1E29639ECF53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  <p:sp>
        <p:nvSpPr>
          <p:cNvPr id="46" name="Line 6"/>
          <p:cNvSpPr/>
          <p:nvPr/>
        </p:nvSpPr>
        <p:spPr>
          <a:xfrm>
            <a:off x="300600" y="7074000"/>
            <a:ext cx="9601200" cy="0"/>
          </a:xfrm>
          <a:prstGeom prst="line">
            <a:avLst/>
          </a:prstGeom>
          <a:ln w="54720">
            <a:solidFill>
              <a:srgbClr val="666699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E0177411-7C79-4DDB-9181-037F2A6860D3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127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128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26544039-1204-4548-A404-7A971E201410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8.png"/><Relationship Id="rId2" Type="http://schemas.openxmlformats.org/officeDocument/2006/relationships/slideLayout" Target="../slideLayouts/slideLayout1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9.png"/><Relationship Id="rId2" Type="http://schemas.openxmlformats.org/officeDocument/2006/relationships/slideLayout" Target="../slideLayouts/slideLayout1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20.png"/><Relationship Id="rId2" Type="http://schemas.openxmlformats.org/officeDocument/2006/relationships/slideLayout" Target="../slideLayouts/slideLayout1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21.png"/><Relationship Id="rId2" Type="http://schemas.openxmlformats.org/officeDocument/2006/relationships/image" Target="../media/image22.png"/><Relationship Id="rId3" Type="http://schemas.openxmlformats.org/officeDocument/2006/relationships/image" Target="../media/image23.png"/><Relationship Id="rId4" Type="http://schemas.openxmlformats.org/officeDocument/2006/relationships/slideLayout" Target="../slideLayouts/slideLayout1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24.png"/><Relationship Id="rId2" Type="http://schemas.openxmlformats.org/officeDocument/2006/relationships/image" Target="../media/image25.png"/><Relationship Id="rId3" Type="http://schemas.openxmlformats.org/officeDocument/2006/relationships/slideLayout" Target="../slideLayouts/slideLayout1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26.jpeg"/><Relationship Id="rId2" Type="http://schemas.openxmlformats.org/officeDocument/2006/relationships/slideLayout" Target="../slideLayouts/slideLayout1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hyperlink" Target="http://skiathos.physics.auth.gr/atlas/Nuclear_Physics/" TargetMode="External"/><Relationship Id="rId2" Type="http://schemas.openxmlformats.org/officeDocument/2006/relationships/slideLayout" Target="../slideLayouts/slideLayout1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27.png"/><Relationship Id="rId2" Type="http://schemas.openxmlformats.org/officeDocument/2006/relationships/slideLayout" Target="../slideLayouts/slideLayout15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28.png"/><Relationship Id="rId2" Type="http://schemas.openxmlformats.org/officeDocument/2006/relationships/image" Target="../media/image29.png"/><Relationship Id="rId3" Type="http://schemas.openxmlformats.org/officeDocument/2006/relationships/slideLayout" Target="../slideLayouts/slideLayout15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30.png"/><Relationship Id="rId2" Type="http://schemas.openxmlformats.org/officeDocument/2006/relationships/slideLayout" Target="../slideLayouts/slideLayout15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31.jpeg"/><Relationship Id="rId2" Type="http://schemas.openxmlformats.org/officeDocument/2006/relationships/slideLayout" Target="../slideLayouts/slideLayout15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image" Target="../media/image10.png"/><Relationship Id="rId3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image" Target="../media/image12.png"/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5" Type="http://schemas.openxmlformats.org/officeDocument/2006/relationships/slideLayout" Target="../slideLayouts/slideLayout1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image" Target="../media/image16.png"/><Relationship Id="rId3" Type="http://schemas.openxmlformats.org/officeDocument/2006/relationships/image" Target="../media/image17.png"/><Relationship Id="rId4" Type="http://schemas.openxmlformats.org/officeDocument/2006/relationships/slideLayout" Target="../slideLayouts/slideLayout1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TextShape 1"/>
          <p:cNvSpPr txBox="1"/>
          <p:nvPr/>
        </p:nvSpPr>
        <p:spPr>
          <a:xfrm>
            <a:off x="228600" y="804600"/>
            <a:ext cx="9601200" cy="4268520"/>
          </a:xfrm>
          <a:prstGeom prst="rect">
            <a:avLst/>
          </a:prstGeom>
          <a:solidFill>
            <a:srgbClr val="cfe7f5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1" lang="en-GB" sz="3600" spc="-1" strike="noStrike">
                <a:latin typeface="DejaVu Sans"/>
              </a:rPr>
              <a:t>Πυρηνική Φυσική και Φυσική Στοιχειωδών Σωματιδίων</a:t>
            </a:r>
            <a:br/>
            <a:r>
              <a:rPr b="1" lang="en-GB" sz="3600" spc="-1" strike="noStrike">
                <a:latin typeface="DejaVu Sans"/>
              </a:rPr>
              <a:t>(5ου εξαμήνου, χειμερινό)</a:t>
            </a:r>
            <a:br/>
            <a:br/>
            <a:r>
              <a:rPr b="0" lang="en-GB" sz="3600" spc="-1" strike="noStrike">
                <a:solidFill>
                  <a:srgbClr val="0000ff"/>
                </a:solidFill>
                <a:latin typeface="DejaVu Sans"/>
              </a:rPr>
              <a:t>Τμήμα T2: Κ. Κορδάς &amp; Δ. Σαμψωνίδης</a:t>
            </a:r>
            <a:br/>
            <a:br/>
            <a:r>
              <a:rPr b="1" lang="en-GB" sz="4000" spc="-1" strike="noStrike">
                <a:latin typeface="DejaVu Sans"/>
              </a:rPr>
              <a:t>Μάθημα 6-7</a:t>
            </a:r>
            <a:br/>
            <a:r>
              <a:rPr b="0" lang="en-GB" sz="2800" spc="-1" strike="noStrike">
                <a:solidFill>
                  <a:srgbClr val="ff0000"/>
                </a:solidFill>
                <a:latin typeface="DejaVu Sans"/>
              </a:rPr>
              <a:t>Σκεδάσεις και μέγεθος πυρήνα</a:t>
            </a:r>
            <a:endParaRPr b="0" lang="en-GB" sz="2800" spc="-1" strike="noStrike">
              <a:latin typeface="Arial"/>
            </a:endParaRPr>
          </a:p>
        </p:txBody>
      </p:sp>
      <p:sp>
        <p:nvSpPr>
          <p:cNvPr id="166" name="TextShape 2"/>
          <p:cNvSpPr txBox="1"/>
          <p:nvPr/>
        </p:nvSpPr>
        <p:spPr>
          <a:xfrm>
            <a:off x="685800" y="5860800"/>
            <a:ext cx="8458200" cy="1113840"/>
          </a:xfrm>
          <a:prstGeom prst="rect">
            <a:avLst/>
          </a:prstGeom>
          <a:solidFill>
            <a:srgbClr val="00ffff"/>
          </a:solidFill>
          <a:ln>
            <a:noFill/>
          </a:ln>
        </p:spPr>
        <p:txBody>
          <a:bodyPr lIns="90000" rIns="90000" tIns="46800" bIns="46800"/>
          <a:p>
            <a:pPr algn="ctr">
              <a:spcBef>
                <a:spcPts val="899"/>
              </a:spcBef>
            </a:pPr>
            <a:r>
              <a:rPr b="0" lang="el-GR" sz="3600" spc="-1" strike="noStrike">
                <a:solidFill>
                  <a:srgbClr val="333399"/>
                </a:solidFill>
                <a:latin typeface="DejaVu Sans"/>
              </a:rPr>
              <a:t>Κώστας Κορδάς</a:t>
            </a:r>
            <a:endParaRPr b="0" lang="en-GB" sz="3600" spc="-1" strike="noStrike">
              <a:latin typeface="Arial"/>
            </a:endParaRPr>
          </a:p>
          <a:p>
            <a:pPr algn="ctr">
              <a:spcBef>
                <a:spcPts val="697"/>
              </a:spcBef>
            </a:pPr>
            <a:r>
              <a:rPr b="0" lang="en-GB" sz="2800" spc="-1" strike="noStrike">
                <a:latin typeface="Arial"/>
              </a:rPr>
              <a:t>Αριστοτέλειο Πανεπιστήμιο Θεσσαλονίκης</a:t>
            </a:r>
            <a:endParaRPr b="0" lang="en-GB" sz="2800" spc="-1" strike="noStrike">
              <a:latin typeface="Arial"/>
            </a:endParaRPr>
          </a:p>
        </p:txBody>
      </p:sp>
      <p:sp>
        <p:nvSpPr>
          <p:cNvPr id="167" name="TextShape 3"/>
          <p:cNvSpPr txBox="1"/>
          <p:nvPr/>
        </p:nvSpPr>
        <p:spPr>
          <a:xfrm>
            <a:off x="63000" y="7036200"/>
            <a:ext cx="9599040" cy="3891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/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                   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Πυρηνική &amp; Στοιχειώδη, Αριστοτέλειο Παν. Θ/νίκης</a:t>
            </a:r>
            <a:endParaRPr b="0" lang="en-GB" sz="2000" spc="-1" strike="noStrike">
              <a:latin typeface="Bitstream Vera Sans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TextShape 1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Κατανομή φορτίου στον πυρήνα (1)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30" name="TextShape 2"/>
          <p:cNvSpPr txBox="1"/>
          <p:nvPr/>
        </p:nvSpPr>
        <p:spPr>
          <a:xfrm>
            <a:off x="4343400" y="770400"/>
            <a:ext cx="548640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Σκέδαση ηλεκτρονίων → ευαίσθητα στην κατανομή των πρωτονίων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 u="sng">
                <a:uFillTx/>
                <a:latin typeface="Bitstream Vera Sans"/>
              </a:rPr>
              <a:t>Υπολογισμός:</a:t>
            </a:r>
            <a:r>
              <a:rPr b="0" lang="en-GB" sz="2200" spc="-1" strike="noStrike"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Πόση ενέργεια πρέπει να έχει ένα ηλεκτρόνιο  ώστε να έχει μήκος κύμματος λ=6 fm? Πόση για λ=1fm?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</p:txBody>
      </p:sp>
      <p:pic>
        <p:nvPicPr>
          <p:cNvPr id="231" name="" descr=""/>
          <p:cNvPicPr/>
          <p:nvPr/>
        </p:nvPicPr>
        <p:blipFill>
          <a:blip r:embed="rId1"/>
          <a:stretch/>
        </p:blipFill>
        <p:spPr>
          <a:xfrm>
            <a:off x="426240" y="1600200"/>
            <a:ext cx="3670560" cy="5097600"/>
          </a:xfrm>
          <a:prstGeom prst="rect">
            <a:avLst/>
          </a:prstGeom>
          <a:ln>
            <a:noFill/>
          </a:ln>
        </p:spPr>
      </p:pic>
      <p:sp>
        <p:nvSpPr>
          <p:cNvPr id="232" name="CustomShape 3"/>
          <p:cNvSpPr/>
          <p:nvPr/>
        </p:nvSpPr>
        <p:spPr>
          <a:xfrm>
            <a:off x="1233000" y="2286000"/>
            <a:ext cx="349200" cy="3441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33" name="CustomShape 4"/>
          <p:cNvSpPr/>
          <p:nvPr/>
        </p:nvSpPr>
        <p:spPr>
          <a:xfrm>
            <a:off x="1521000" y="2646000"/>
            <a:ext cx="349200" cy="3441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34" name="CustomShape 5"/>
          <p:cNvSpPr/>
          <p:nvPr/>
        </p:nvSpPr>
        <p:spPr>
          <a:xfrm>
            <a:off x="1809000" y="2718000"/>
            <a:ext cx="349200" cy="3441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35" name="CustomShape 6"/>
          <p:cNvSpPr/>
          <p:nvPr/>
        </p:nvSpPr>
        <p:spPr>
          <a:xfrm>
            <a:off x="2097000" y="3321000"/>
            <a:ext cx="349200" cy="2694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36" name="CustomShape 7"/>
          <p:cNvSpPr/>
          <p:nvPr/>
        </p:nvSpPr>
        <p:spPr>
          <a:xfrm>
            <a:off x="2385000" y="3429360"/>
            <a:ext cx="349200" cy="2694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37" name="CustomShape 8"/>
          <p:cNvSpPr/>
          <p:nvPr/>
        </p:nvSpPr>
        <p:spPr>
          <a:xfrm>
            <a:off x="2709000" y="3429720"/>
            <a:ext cx="349200" cy="2694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38" name="CustomShape 9"/>
          <p:cNvSpPr/>
          <p:nvPr/>
        </p:nvSpPr>
        <p:spPr>
          <a:xfrm>
            <a:off x="3033000" y="4006800"/>
            <a:ext cx="349200" cy="211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39" name="CustomShape 10"/>
          <p:cNvSpPr/>
          <p:nvPr/>
        </p:nvSpPr>
        <p:spPr>
          <a:xfrm>
            <a:off x="3285000" y="4007160"/>
            <a:ext cx="349200" cy="211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40" name="CustomShape 11"/>
          <p:cNvSpPr/>
          <p:nvPr/>
        </p:nvSpPr>
        <p:spPr>
          <a:xfrm>
            <a:off x="3609000" y="4007520"/>
            <a:ext cx="349200" cy="211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41" name="Line 12"/>
          <p:cNvSpPr/>
          <p:nvPr/>
        </p:nvSpPr>
        <p:spPr>
          <a:xfrm flipH="1">
            <a:off x="2381400" y="1371600"/>
            <a:ext cx="819000" cy="13716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42" name="TextShape 13"/>
          <p:cNvSpPr txBox="1"/>
          <p:nvPr/>
        </p:nvSpPr>
        <p:spPr>
          <a:xfrm rot="16200000">
            <a:off x="-2481120" y="3883320"/>
            <a:ext cx="57150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Ενεργός διατομή ανά μονάδα στερεάς γωνίας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243" name="TextShape 14"/>
          <p:cNvSpPr txBox="1"/>
          <p:nvPr/>
        </p:nvSpPr>
        <p:spPr>
          <a:xfrm>
            <a:off x="1711800" y="6593400"/>
            <a:ext cx="22860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Γωνία σκέδασης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244" name="TextShape 15"/>
          <p:cNvSpPr txBox="1"/>
          <p:nvPr/>
        </p:nvSpPr>
        <p:spPr>
          <a:xfrm>
            <a:off x="156600" y="734760"/>
            <a:ext cx="4392000" cy="6267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Ο πυρήνας Au ως σημειακό φορτίο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(για ηλεκτρόνιο με Ε = 126 MeV)</a:t>
            </a:r>
            <a:endParaRPr b="0" lang="en-GB" sz="1800" spc="-1" strike="noStrike">
              <a:latin typeface="Bitstream Vera Sans"/>
            </a:endParaRP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CustomShape 1"/>
          <p:cNvSpPr/>
          <p:nvPr/>
        </p:nvSpPr>
        <p:spPr>
          <a:xfrm>
            <a:off x="4811400" y="1762200"/>
            <a:ext cx="4343400" cy="9504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46" name="TextShape 2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Κατανομή φορτίου στον πυρήνα (2)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47" name="TextShape 3"/>
          <p:cNvSpPr txBox="1"/>
          <p:nvPr/>
        </p:nvSpPr>
        <p:spPr>
          <a:xfrm>
            <a:off x="4343400" y="770400"/>
            <a:ext cx="548640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Ενεργός διατομή σκέδασης από σημειακό πυρήνα (a la Rutherford, για όλες τις θ, όχι μόνο μικρές θ):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48" name="Formula 4"/>
              <p:cNvSpPr txBox="1"/>
              <p:nvPr/>
            </p:nvSpPr>
            <p:spPr>
              <a:xfrm>
                <a:off x="4925160" y="1764720"/>
                <a:ext cx="4210920" cy="9882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r>
                          <m:t xml:space="preserve">dσ</m:t>
                        </m:r>
                      </m:num>
                      <m:den>
                        <m:r>
                          <m:t xml:space="preserve">dΩ</m:t>
                        </m:r>
                      </m:den>
                    </m:f>
                    <m:r>
                      <m:t xml:space="preserve">=</m:t>
                    </m:r>
                    <m:f>
                      <m:num>
                        <m:sSup>
                          <m:e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sSub>
                                  <m:e>
                                    <m:r>
                                      <m:t xml:space="preserve">Ζ</m:t>
                                    </m:r>
                                  </m:e>
                                  <m:sub>
                                    <m:r>
                                      <m:t xml:space="preserve">1</m:t>
                                    </m:r>
                                  </m:sub>
                                </m:sSub>
                                <m:r>
                                  <m:t xml:space="preserve">∗</m:t>
                                </m:r>
                                <m:sSub>
                                  <m:e>
                                    <m:r>
                                      <m:t xml:space="preserve">Ζ</m:t>
                                    </m:r>
                                  </m:e>
                                  <m:sub>
                                    <m:r>
                                      <m:t xml:space="preserve">2</m:t>
                                    </m:r>
                                  </m:sub>
                                </m:sSub>
                                <m:r>
                                  <m:t xml:space="preserve">∗</m:t>
                                </m:r>
                                <m:sSup>
                                  <m:e>
                                    <m:r>
                                      <m:t xml:space="preserve">e</m:t>
                                    </m:r>
                                  </m:e>
                                  <m:sup>
                                    <m:r>
                                      <m:t xml:space="preserve">2</m:t>
                                    </m:r>
                                  </m:sup>
                                </m:sSup>
                              </m:e>
                            </m:d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r>
                          <m:t xml:space="preserve">4</m:t>
                        </m:r>
                        <m:r>
                          <m:t xml:space="preserve">E</m:t>
                        </m:r>
                      </m:den>
                    </m:f>
                    <m:r>
                      <m:t xml:space="preserve">∗</m:t>
                    </m:r>
                    <m:f>
                      <m:num>
                        <m:r>
                          <m:t xml:space="preserve">1</m:t>
                        </m:r>
                      </m:num>
                      <m:den>
                        <m:sSup>
                          <m:e>
                            <m:r>
                              <m:t xml:space="preserve">sin</m:t>
                            </m:r>
                          </m:e>
                          <m:sup>
                            <m:r>
                              <m:t xml:space="preserve">4</m:t>
                            </m:r>
                          </m:sup>
                        </m:sSup>
                        <m:d>
                          <m:dPr>
                            <m:begChr m:val="("/>
                            <m:endChr m:val=")"/>
                          </m:dPr>
                          <m:e>
                            <m:f>
                              <m:fPr>
                                <m:type m:val="lin"/>
                              </m:fPr>
                              <m:num>
                                <m:r>
                                  <m:t xml:space="preserve">θ</m:t>
                                </m:r>
                              </m:num>
                              <m:den>
                                <m:r>
                                  <m:t xml:space="preserve">2</m:t>
                                </m:r>
                              </m:den>
                            </m:f>
                          </m:e>
                        </m:d>
                      </m:den>
                    </m:f>
                  </m:oMath>
                </a14:m>
              </a:p>
            </p:txBody>
          </p:sp>
        </mc:Choice>
        <mc:Fallback/>
      </mc:AlternateContent>
      <p:sp>
        <p:nvSpPr>
          <p:cNvPr id="249" name="TextShape 5"/>
          <p:cNvSpPr txBox="1"/>
          <p:nvPr/>
        </p:nvSpPr>
        <p:spPr>
          <a:xfrm>
            <a:off x="156600" y="734400"/>
            <a:ext cx="4392000" cy="6267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Ο πυρήνας Au ως σημειακό φορτίο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(για ηλεκτρόνιο με Ε = 126 MeV)</a:t>
            </a:r>
            <a:endParaRPr b="0" lang="en-GB" sz="1800" spc="-1" strike="noStrike">
              <a:latin typeface="Bitstream Vera Sans"/>
            </a:endParaRPr>
          </a:p>
        </p:txBody>
      </p:sp>
      <p:pic>
        <p:nvPicPr>
          <p:cNvPr id="250" name="" descr=""/>
          <p:cNvPicPr/>
          <p:nvPr/>
        </p:nvPicPr>
        <p:blipFill>
          <a:blip r:embed="rId1"/>
          <a:stretch/>
        </p:blipFill>
        <p:spPr>
          <a:xfrm>
            <a:off x="426240" y="1600200"/>
            <a:ext cx="3670560" cy="5097600"/>
          </a:xfrm>
          <a:prstGeom prst="rect">
            <a:avLst/>
          </a:prstGeom>
          <a:ln>
            <a:noFill/>
          </a:ln>
        </p:spPr>
      </p:pic>
      <p:sp>
        <p:nvSpPr>
          <p:cNvPr id="251" name="CustomShape 6"/>
          <p:cNvSpPr/>
          <p:nvPr/>
        </p:nvSpPr>
        <p:spPr>
          <a:xfrm>
            <a:off x="1233000" y="2286000"/>
            <a:ext cx="349200" cy="3441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52" name="CustomShape 7"/>
          <p:cNvSpPr/>
          <p:nvPr/>
        </p:nvSpPr>
        <p:spPr>
          <a:xfrm>
            <a:off x="1521000" y="2646000"/>
            <a:ext cx="349200" cy="3441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53" name="CustomShape 8"/>
          <p:cNvSpPr/>
          <p:nvPr/>
        </p:nvSpPr>
        <p:spPr>
          <a:xfrm>
            <a:off x="1809000" y="2718000"/>
            <a:ext cx="349200" cy="3441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54" name="CustomShape 9"/>
          <p:cNvSpPr/>
          <p:nvPr/>
        </p:nvSpPr>
        <p:spPr>
          <a:xfrm>
            <a:off x="2097000" y="3321000"/>
            <a:ext cx="349200" cy="2694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55" name="CustomShape 10"/>
          <p:cNvSpPr/>
          <p:nvPr/>
        </p:nvSpPr>
        <p:spPr>
          <a:xfrm>
            <a:off x="2385000" y="3429360"/>
            <a:ext cx="349200" cy="2694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56" name="CustomShape 11"/>
          <p:cNvSpPr/>
          <p:nvPr/>
        </p:nvSpPr>
        <p:spPr>
          <a:xfrm>
            <a:off x="2709000" y="3465720"/>
            <a:ext cx="349200" cy="2694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57" name="CustomShape 12"/>
          <p:cNvSpPr/>
          <p:nvPr/>
        </p:nvSpPr>
        <p:spPr>
          <a:xfrm>
            <a:off x="3033000" y="4006800"/>
            <a:ext cx="349200" cy="211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58" name="CustomShape 13"/>
          <p:cNvSpPr/>
          <p:nvPr/>
        </p:nvSpPr>
        <p:spPr>
          <a:xfrm>
            <a:off x="3285000" y="4007160"/>
            <a:ext cx="349200" cy="211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59" name="CustomShape 14"/>
          <p:cNvSpPr/>
          <p:nvPr/>
        </p:nvSpPr>
        <p:spPr>
          <a:xfrm>
            <a:off x="3609000" y="4007520"/>
            <a:ext cx="349200" cy="211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60" name="Line 15"/>
          <p:cNvSpPr/>
          <p:nvPr/>
        </p:nvSpPr>
        <p:spPr>
          <a:xfrm flipH="1">
            <a:off x="2381400" y="1371600"/>
            <a:ext cx="819000" cy="13716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61" name="TextShape 16"/>
          <p:cNvSpPr txBox="1"/>
          <p:nvPr/>
        </p:nvSpPr>
        <p:spPr>
          <a:xfrm>
            <a:off x="4798800" y="2703600"/>
            <a:ext cx="4800600" cy="220572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lIns="90000" rIns="90000" tIns="45000" bIns="45000"/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 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Ζ</a:t>
            </a:r>
            <a:r>
              <a:rPr b="1" lang="en-GB" sz="2000" spc="-1" strike="noStrike" baseline="-101000">
                <a:solidFill>
                  <a:srgbClr val="0000ff"/>
                </a:solidFill>
                <a:latin typeface="Bitstream Vera Sans"/>
              </a:rPr>
              <a:t>1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 e</a:t>
            </a:r>
            <a:r>
              <a:rPr b="0" lang="en-GB" sz="2000" spc="-1" strike="noStrike">
                <a:latin typeface="Bitstream Vera Sans"/>
              </a:rPr>
              <a:t> = φορτίο βλήματος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  </a:t>
            </a:r>
            <a:r>
              <a:rPr b="0" lang="en-GB" sz="2000" spc="-1" strike="noStrike">
                <a:latin typeface="Bitstream Vera Sans"/>
              </a:rPr>
              <a:t>(για ηλεκτρόνια, e :Z</a:t>
            </a:r>
            <a:r>
              <a:rPr b="0" lang="en-GB" sz="2000" spc="-1" strike="noStrike" baseline="-101000">
                <a:latin typeface="Bitstream Vera Sans"/>
              </a:rPr>
              <a:t>1</a:t>
            </a:r>
            <a:r>
              <a:rPr b="0" lang="en-GB" sz="2000" spc="-1" strike="noStrike">
                <a:latin typeface="Bitstream Vera Sans"/>
              </a:rPr>
              <a:t> = 1)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 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Ε</a:t>
            </a:r>
            <a:r>
              <a:rPr b="0" lang="en-GB" sz="2000" spc="-1" strike="noStrike">
                <a:latin typeface="Bitstream Vera Sans"/>
              </a:rPr>
              <a:t> = ενέργεια βλήματος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 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Ζ</a:t>
            </a:r>
            <a:r>
              <a:rPr b="1" lang="en-GB" sz="2000" spc="-1" strike="noStrike" baseline="-101000">
                <a:solidFill>
                  <a:srgbClr val="0000ff"/>
                </a:solidFill>
                <a:latin typeface="Bitstream Vera Sans"/>
              </a:rPr>
              <a:t>2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 e</a:t>
            </a:r>
            <a:r>
              <a:rPr b="0" lang="en-GB" sz="2000" spc="-1" strike="noStrike">
                <a:latin typeface="Bitstream Vera Sans"/>
              </a:rPr>
              <a:t> = φορτίο στόχου (πυρήνα). 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 </a:t>
            </a:r>
            <a:r>
              <a:rPr b="0" lang="en-GB" sz="2000" spc="-1" strike="noStrike">
                <a:latin typeface="Bitstream Vera Sans"/>
              </a:rPr>
              <a:t>(για χρυσό, Au : Z</a:t>
            </a:r>
            <a:r>
              <a:rPr b="0" lang="en-GB" sz="2000" spc="-1" strike="noStrike" baseline="-101000">
                <a:latin typeface="Bitstream Vera Sans"/>
              </a:rPr>
              <a:t>2</a:t>
            </a:r>
            <a:r>
              <a:rPr b="0" lang="en-GB" sz="2000" spc="-1" strike="noStrike">
                <a:latin typeface="Bitstream Vera Sans"/>
              </a:rPr>
              <a:t> = 79) 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θ</a:t>
            </a:r>
            <a:r>
              <a:rPr b="0" lang="en-GB" sz="2000" spc="-1" strike="noStrike">
                <a:latin typeface="Bitstream Vera Sans"/>
              </a:rPr>
              <a:t>=γωνία σκέδασης του βλήματος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262" name="TextShape 17"/>
          <p:cNvSpPr txBox="1"/>
          <p:nvPr/>
        </p:nvSpPr>
        <p:spPr>
          <a:xfrm rot="16200000">
            <a:off x="-2481120" y="3883320"/>
            <a:ext cx="57150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Ενεργός διατομή ανά μονάδα στερεάς γωνίας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263" name="TextShape 18"/>
          <p:cNvSpPr txBox="1"/>
          <p:nvPr/>
        </p:nvSpPr>
        <p:spPr>
          <a:xfrm>
            <a:off x="1711800" y="6593400"/>
            <a:ext cx="22860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Γωνία σκέδασης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264" name="TextShape 19"/>
          <p:cNvSpPr txBox="1"/>
          <p:nvPr/>
        </p:nvSpPr>
        <p:spPr>
          <a:xfrm>
            <a:off x="4799160" y="5007960"/>
            <a:ext cx="4800600" cy="20552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 </a:t>
            </a:r>
            <a:r>
              <a:rPr b="1" lang="en-GB" sz="2200" spc="-1" strike="noStrike" u="sng">
                <a:solidFill>
                  <a:srgbClr val="ff0000"/>
                </a:solidFill>
                <a:uFillTx/>
                <a:latin typeface="Bitstream Vera Sans"/>
              </a:rPr>
              <a:t>Υπολογισμός:</a:t>
            </a:r>
            <a:r>
              <a:rPr b="0" lang="en-GB" sz="2200" spc="-1" strike="noStrike"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Πόση είναι η ενεργός διατομή ανά μονάδα στερεάς γωνίας (dσ/dΩ) για σκέδαση σε θ=90</a:t>
            </a:r>
            <a:r>
              <a:rPr b="0" lang="en-GB" sz="2200" spc="-1" strike="noStrike" baseline="101000">
                <a:solidFill>
                  <a:srgbClr val="0000ff"/>
                </a:solidFill>
                <a:latin typeface="Bitstream Vera Sans"/>
              </a:rPr>
              <a:t>ο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, ενός ηλεκτρονίου σε χρυσό, με ενέργεια ηλεκτρονίου 126 MeV?</a:t>
            </a:r>
            <a:endParaRPr b="0" lang="en-GB" sz="2200" spc="-1" strike="noStrike">
              <a:latin typeface="Bitstream Vera Sans"/>
            </a:endParaRP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TextShape 1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Κατανομή φορτίου στον πυρήνα (3)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66" name="TextShape 2"/>
          <p:cNvSpPr txBox="1"/>
          <p:nvPr/>
        </p:nvSpPr>
        <p:spPr>
          <a:xfrm>
            <a:off x="4343400" y="770400"/>
            <a:ext cx="5486400" cy="593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Το πείραμα δείχνει απόκλιση από το μοντέλο του σημειακού πυρήνα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→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και μάλιστα, όσο μεγαλύτερη η ενέργεια των ηλεκτρονίων τόσο μεγαλύτερη η απόκλιση, δηλ, τόσο λιγότερο σημειακός δείχνει ο πυρήνας με φορτίο Ζe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μικρότερα και μικρότερα μήκη κύμματος → κβαντικά φαινόμενα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Απλό μοντέλο της πυκνότητας των πρωτονίων  περιγράφει τα δεδομένα → </a:t>
            </a: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δείτε πρόβλημα 4.2 στο βιβλίο C&amp;G όπου “δοκιμάζουμε” κάποιες κατανομές φορτίου για να εξηγήσουμε την παρατηρούμενη ενεργό διατομή</a:t>
            </a:r>
            <a:endParaRPr b="0" lang="en-GB" sz="2000" spc="-1" strike="noStrike">
              <a:latin typeface="Bitstream Vera Sans"/>
            </a:endParaRPr>
          </a:p>
        </p:txBody>
      </p:sp>
      <p:pic>
        <p:nvPicPr>
          <p:cNvPr id="267" name="" descr=""/>
          <p:cNvPicPr/>
          <p:nvPr/>
        </p:nvPicPr>
        <p:blipFill>
          <a:blip r:embed="rId1"/>
          <a:stretch/>
        </p:blipFill>
        <p:spPr>
          <a:xfrm>
            <a:off x="426240" y="1600200"/>
            <a:ext cx="3670560" cy="5097600"/>
          </a:xfrm>
          <a:prstGeom prst="rect">
            <a:avLst/>
          </a:prstGeom>
          <a:ln>
            <a:noFill/>
          </a:ln>
        </p:spPr>
      </p:pic>
      <p:sp>
        <p:nvSpPr>
          <p:cNvPr id="268" name="Line 3"/>
          <p:cNvSpPr/>
          <p:nvPr/>
        </p:nvSpPr>
        <p:spPr>
          <a:xfrm flipH="1">
            <a:off x="2381400" y="1371600"/>
            <a:ext cx="819000" cy="1371600"/>
          </a:xfrm>
          <a:prstGeom prst="line">
            <a:avLst/>
          </a:prstGeom>
          <a:ln w="1836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69" name="TextShape 4"/>
          <p:cNvSpPr txBox="1"/>
          <p:nvPr/>
        </p:nvSpPr>
        <p:spPr>
          <a:xfrm rot="16200000">
            <a:off x="-2481120" y="3883320"/>
            <a:ext cx="57150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Ενεργός διατομή ανά μονάδα στερεάς γωνίας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270" name="TextShape 5"/>
          <p:cNvSpPr txBox="1"/>
          <p:nvPr/>
        </p:nvSpPr>
        <p:spPr>
          <a:xfrm>
            <a:off x="1711800" y="6593400"/>
            <a:ext cx="22860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Γωνία σκέδασης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271" name="TextShape 6"/>
          <p:cNvSpPr txBox="1"/>
          <p:nvPr/>
        </p:nvSpPr>
        <p:spPr>
          <a:xfrm>
            <a:off x="156600" y="734760"/>
            <a:ext cx="4392000" cy="6267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Ο πυρήνας Au ως σημειακό φορτίο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(για ηλεκτρόνιο με Ε = 126 MeV)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272" name="Line 7"/>
          <p:cNvSpPr/>
          <p:nvPr/>
        </p:nvSpPr>
        <p:spPr>
          <a:xfrm flipH="1">
            <a:off x="2514600" y="2286000"/>
            <a:ext cx="2286000" cy="1828800"/>
          </a:xfrm>
          <a:prstGeom prst="line">
            <a:avLst/>
          </a:prstGeom>
          <a:ln w="18360">
            <a:solidFill>
              <a:srgbClr val="0000ff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TextShape 1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Κατανομή φορτίου στον πυρήνα (4)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74" name="TextShape 2"/>
          <p:cNvSpPr txBox="1"/>
          <p:nvPr/>
        </p:nvSpPr>
        <p:spPr>
          <a:xfrm>
            <a:off x="457200" y="770400"/>
            <a:ext cx="937260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Απλό μοντέλο της πυκνότητας των πρωτονίων  περιγράφει τα δεδομένα: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</p:txBody>
      </p:sp>
      <p:sp>
        <p:nvSpPr>
          <p:cNvPr id="275" name="TextShape 3"/>
          <p:cNvSpPr txBox="1"/>
          <p:nvPr/>
        </p:nvSpPr>
        <p:spPr>
          <a:xfrm rot="16200000">
            <a:off x="-2478240" y="3880440"/>
            <a:ext cx="5715000" cy="3643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Πυκνότητα πρωτονίων (αριθμός ανά fm</a:t>
            </a:r>
            <a:r>
              <a:rPr b="0" lang="en-GB" sz="1800" spc="-1" strike="noStrike" baseline="101000">
                <a:solidFill>
                  <a:srgbClr val="0000ff"/>
                </a:solidFill>
                <a:latin typeface="Bitstream Vera Sans"/>
              </a:rPr>
              <a:t>3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)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276" name="TextShape 4"/>
          <p:cNvSpPr txBox="1"/>
          <p:nvPr/>
        </p:nvSpPr>
        <p:spPr>
          <a:xfrm>
            <a:off x="1711800" y="6593400"/>
            <a:ext cx="22860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Ακτίνα,  r (fm)</a:t>
            </a:r>
            <a:endParaRPr b="0" lang="en-GB" sz="1800" spc="-1" strike="noStrike">
              <a:latin typeface="Bitstream Vera Sans"/>
            </a:endParaRPr>
          </a:p>
        </p:txBody>
      </p:sp>
      <p:pic>
        <p:nvPicPr>
          <p:cNvPr id="277" name="" descr=""/>
          <p:cNvPicPr/>
          <p:nvPr/>
        </p:nvPicPr>
        <p:blipFill>
          <a:blip r:embed="rId1"/>
          <a:stretch/>
        </p:blipFill>
        <p:spPr>
          <a:xfrm>
            <a:off x="2228760" y="1130400"/>
            <a:ext cx="2943000" cy="933120"/>
          </a:xfrm>
          <a:prstGeom prst="rect">
            <a:avLst/>
          </a:prstGeom>
          <a:ln>
            <a:noFill/>
          </a:ln>
        </p:spPr>
      </p:pic>
      <p:pic>
        <p:nvPicPr>
          <p:cNvPr id="278" name="" descr=""/>
          <p:cNvPicPr/>
          <p:nvPr/>
        </p:nvPicPr>
        <p:blipFill>
          <a:blip r:embed="rId2"/>
          <a:stretch/>
        </p:blipFill>
        <p:spPr>
          <a:xfrm>
            <a:off x="6282000" y="4046400"/>
            <a:ext cx="5276520" cy="933120"/>
          </a:xfrm>
          <a:prstGeom prst="rect">
            <a:avLst/>
          </a:prstGeom>
          <a:ln>
            <a:noFill/>
          </a:ln>
        </p:spPr>
      </p:pic>
      <p:pic>
        <p:nvPicPr>
          <p:cNvPr id="279" name="" descr=""/>
          <p:cNvPicPr/>
          <p:nvPr/>
        </p:nvPicPr>
        <p:blipFill>
          <a:blip r:embed="rId3"/>
          <a:stretch/>
        </p:blipFill>
        <p:spPr>
          <a:xfrm>
            <a:off x="664200" y="2370600"/>
            <a:ext cx="5351400" cy="4261680"/>
          </a:xfrm>
          <a:prstGeom prst="rect">
            <a:avLst/>
          </a:prstGeom>
          <a:ln>
            <a:noFill/>
          </a:ln>
        </p:spPr>
      </p:pic>
      <p:sp>
        <p:nvSpPr>
          <p:cNvPr id="280" name="CustomShape 5"/>
          <p:cNvSpPr/>
          <p:nvPr/>
        </p:nvSpPr>
        <p:spPr>
          <a:xfrm>
            <a:off x="8301600" y="3897000"/>
            <a:ext cx="3657600" cy="1371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81" name="TextShape 6"/>
          <p:cNvSpPr txBox="1"/>
          <p:nvPr/>
        </p:nvSpPr>
        <p:spPr>
          <a:xfrm>
            <a:off x="8285400" y="4285800"/>
            <a:ext cx="914400" cy="5050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800" spc="-1" strike="noStrike">
                <a:latin typeface="Bitstream Vera Sans"/>
              </a:rPr>
              <a:t>Ζ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282" name="Line 7"/>
          <p:cNvSpPr/>
          <p:nvPr/>
        </p:nvSpPr>
        <p:spPr>
          <a:xfrm>
            <a:off x="3789000" y="3200400"/>
            <a:ext cx="1143000" cy="0"/>
          </a:xfrm>
          <a:prstGeom prst="line">
            <a:avLst/>
          </a:prstGeom>
          <a:ln w="18360">
            <a:solidFill>
              <a:srgbClr val="0000ff"/>
            </a:solidFill>
            <a:round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83" name="Line 8"/>
          <p:cNvSpPr/>
          <p:nvPr/>
        </p:nvSpPr>
        <p:spPr>
          <a:xfrm>
            <a:off x="3850200" y="2057400"/>
            <a:ext cx="0" cy="4343400"/>
          </a:xfrm>
          <a:prstGeom prst="line">
            <a:avLst/>
          </a:prstGeom>
          <a:ln w="18360">
            <a:solidFill>
              <a:srgbClr val="0000ff"/>
            </a:solidFill>
            <a:custDash>
              <a:ds d="900000" sp="900000"/>
              <a:ds d="900000" sp="900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84" name="Line 9"/>
          <p:cNvSpPr/>
          <p:nvPr/>
        </p:nvSpPr>
        <p:spPr>
          <a:xfrm>
            <a:off x="4894200" y="2057760"/>
            <a:ext cx="0" cy="4343400"/>
          </a:xfrm>
          <a:prstGeom prst="line">
            <a:avLst/>
          </a:prstGeom>
          <a:ln w="18360">
            <a:solidFill>
              <a:srgbClr val="0000ff"/>
            </a:solidFill>
            <a:custDash>
              <a:ds d="900000" sp="900000"/>
              <a:ds d="900000" sp="900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85" name="Line 10"/>
          <p:cNvSpPr/>
          <p:nvPr/>
        </p:nvSpPr>
        <p:spPr>
          <a:xfrm>
            <a:off x="1371600" y="4656600"/>
            <a:ext cx="2971800" cy="0"/>
          </a:xfrm>
          <a:prstGeom prst="line">
            <a:avLst/>
          </a:prstGeom>
          <a:ln w="18360">
            <a:solidFill>
              <a:srgbClr val="ff0000"/>
            </a:solidFill>
            <a:round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86" name="TextShape 11"/>
          <p:cNvSpPr txBox="1"/>
          <p:nvPr/>
        </p:nvSpPr>
        <p:spPr>
          <a:xfrm>
            <a:off x="2734560" y="4615200"/>
            <a:ext cx="11430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1800" spc="-1" strike="noStrike">
                <a:solidFill>
                  <a:srgbClr val="ff0000"/>
                </a:solidFill>
                <a:latin typeface="Bitstream Vera Sans"/>
              </a:rPr>
              <a:t>R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287" name="TextShape 12"/>
          <p:cNvSpPr txBox="1"/>
          <p:nvPr/>
        </p:nvSpPr>
        <p:spPr>
          <a:xfrm>
            <a:off x="6040800" y="1845000"/>
            <a:ext cx="3955320" cy="22626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Συνθήκη “κανονικοποίησης”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(εφαρμογή κοινής λογικής 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στο μέτρημα): 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το ολοκλήρωμα 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της πυκνότητας ρ</a:t>
            </a:r>
            <a:r>
              <a:rPr b="0" lang="en-GB" sz="2000" spc="-1" strike="noStrike" baseline="-101000">
                <a:solidFill>
                  <a:srgbClr val="000000"/>
                </a:solidFill>
                <a:latin typeface="Bitstream Vera Sans"/>
              </a:rPr>
              <a:t>c h</a:t>
            </a: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 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πρέπει να δίνει τον 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αριθμό των πρωτονίων, Ζ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288" name="TextShape 13"/>
          <p:cNvSpPr txBox="1"/>
          <p:nvPr/>
        </p:nvSpPr>
        <p:spPr>
          <a:xfrm>
            <a:off x="4030560" y="2851200"/>
            <a:ext cx="85464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~4a</a:t>
            </a:r>
            <a:endParaRPr b="0" lang="en-GB" sz="1800" spc="-1" strike="noStrike">
              <a:latin typeface="Bitstream Vera Sans"/>
            </a:endParaRPr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TextShape 1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Κατανομή φορτίου στον πυρήνα (5)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90" name="TextShape 2"/>
          <p:cNvSpPr txBox="1"/>
          <p:nvPr/>
        </p:nvSpPr>
        <p:spPr>
          <a:xfrm>
            <a:off x="457200" y="770400"/>
            <a:ext cx="937260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Απλό μοντέλο της πυκνότητας των πρωτονίων  περιγράφει τα δεδομένα: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</p:txBody>
      </p:sp>
      <p:sp>
        <p:nvSpPr>
          <p:cNvPr id="291" name="TextShape 3"/>
          <p:cNvSpPr txBox="1"/>
          <p:nvPr/>
        </p:nvSpPr>
        <p:spPr>
          <a:xfrm rot="16200000">
            <a:off x="-2478240" y="3880440"/>
            <a:ext cx="5715000" cy="3643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Πυκνότητα πρωτονίων (αριθμός ανά fm</a:t>
            </a:r>
            <a:r>
              <a:rPr b="0" lang="en-GB" sz="1800" spc="-1" strike="noStrike" baseline="101000">
                <a:solidFill>
                  <a:srgbClr val="0000ff"/>
                </a:solidFill>
                <a:latin typeface="Bitstream Vera Sans"/>
              </a:rPr>
              <a:t>3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)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292" name="TextShape 4"/>
          <p:cNvSpPr txBox="1"/>
          <p:nvPr/>
        </p:nvSpPr>
        <p:spPr>
          <a:xfrm>
            <a:off x="1711800" y="6593400"/>
            <a:ext cx="22860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Ακτίνα,  r (fm)</a:t>
            </a:r>
            <a:endParaRPr b="0" lang="en-GB" sz="1800" spc="-1" strike="noStrike">
              <a:latin typeface="Bitstream Vera Sans"/>
            </a:endParaRPr>
          </a:p>
        </p:txBody>
      </p:sp>
      <p:pic>
        <p:nvPicPr>
          <p:cNvPr id="293" name="" descr=""/>
          <p:cNvPicPr/>
          <p:nvPr/>
        </p:nvPicPr>
        <p:blipFill>
          <a:blip r:embed="rId1"/>
          <a:stretch/>
        </p:blipFill>
        <p:spPr>
          <a:xfrm>
            <a:off x="2228760" y="1130400"/>
            <a:ext cx="2943000" cy="933120"/>
          </a:xfrm>
          <a:prstGeom prst="rect">
            <a:avLst/>
          </a:prstGeom>
          <a:ln>
            <a:noFill/>
          </a:ln>
        </p:spPr>
      </p:pic>
      <p:pic>
        <p:nvPicPr>
          <p:cNvPr id="294" name="" descr=""/>
          <p:cNvPicPr/>
          <p:nvPr/>
        </p:nvPicPr>
        <p:blipFill>
          <a:blip r:embed="rId2"/>
          <a:stretch/>
        </p:blipFill>
        <p:spPr>
          <a:xfrm>
            <a:off x="664200" y="2370600"/>
            <a:ext cx="5351400" cy="4261680"/>
          </a:xfrm>
          <a:prstGeom prst="rect">
            <a:avLst/>
          </a:prstGeom>
          <a:ln>
            <a:noFill/>
          </a:ln>
        </p:spPr>
      </p:pic>
      <p:sp>
        <p:nvSpPr>
          <p:cNvPr id="295" name="Line 5"/>
          <p:cNvSpPr/>
          <p:nvPr/>
        </p:nvSpPr>
        <p:spPr>
          <a:xfrm>
            <a:off x="3789000" y="3200400"/>
            <a:ext cx="1143000" cy="0"/>
          </a:xfrm>
          <a:prstGeom prst="line">
            <a:avLst/>
          </a:prstGeom>
          <a:ln w="18360">
            <a:solidFill>
              <a:srgbClr val="0000ff"/>
            </a:solidFill>
            <a:round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96" name="Line 6"/>
          <p:cNvSpPr/>
          <p:nvPr/>
        </p:nvSpPr>
        <p:spPr>
          <a:xfrm>
            <a:off x="3850200" y="2057400"/>
            <a:ext cx="0" cy="4343400"/>
          </a:xfrm>
          <a:prstGeom prst="line">
            <a:avLst/>
          </a:prstGeom>
          <a:ln w="18360">
            <a:solidFill>
              <a:srgbClr val="0000ff"/>
            </a:solidFill>
            <a:custDash>
              <a:ds d="900000" sp="900000"/>
              <a:ds d="900000" sp="900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97" name="Line 7"/>
          <p:cNvSpPr/>
          <p:nvPr/>
        </p:nvSpPr>
        <p:spPr>
          <a:xfrm>
            <a:off x="4894200" y="2057760"/>
            <a:ext cx="0" cy="4343400"/>
          </a:xfrm>
          <a:prstGeom prst="line">
            <a:avLst/>
          </a:prstGeom>
          <a:ln w="18360">
            <a:solidFill>
              <a:srgbClr val="0000ff"/>
            </a:solidFill>
            <a:custDash>
              <a:ds d="900000" sp="900000"/>
              <a:ds d="900000" sp="900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98" name="Line 8"/>
          <p:cNvSpPr/>
          <p:nvPr/>
        </p:nvSpPr>
        <p:spPr>
          <a:xfrm>
            <a:off x="1371600" y="4656600"/>
            <a:ext cx="2971800" cy="0"/>
          </a:xfrm>
          <a:prstGeom prst="line">
            <a:avLst/>
          </a:prstGeom>
          <a:ln w="18360">
            <a:solidFill>
              <a:srgbClr val="ff0000"/>
            </a:solidFill>
            <a:round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99" name="TextShape 9"/>
          <p:cNvSpPr txBox="1"/>
          <p:nvPr/>
        </p:nvSpPr>
        <p:spPr>
          <a:xfrm>
            <a:off x="2734560" y="4615200"/>
            <a:ext cx="11430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1800" spc="-1" strike="noStrike">
                <a:solidFill>
                  <a:srgbClr val="ff0000"/>
                </a:solidFill>
                <a:latin typeface="Bitstream Vera Sans"/>
              </a:rPr>
              <a:t>R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300" name="TextShape 10"/>
          <p:cNvSpPr txBox="1"/>
          <p:nvPr/>
        </p:nvSpPr>
        <p:spPr>
          <a:xfrm>
            <a:off x="5717160" y="1125000"/>
            <a:ext cx="4229640" cy="596124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txBody>
          <a:bodyPr lIns="90000" rIns="90000" tIns="45000" bIns="45000"/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Πυκνότητα </a:t>
            </a: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φορτίου ~ σταθερή </a:t>
            </a: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μέχρι ακτίνα R. </a:t>
            </a: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Φλοιός με το ίδιο </a:t>
            </a: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πάχος για κάθε στοιχείο</a:t>
            </a: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(Φλοιός πάχους ~4α, </a:t>
            </a: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με α~0.5 fm για όλους)</a:t>
            </a: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Η πυκνότητα φορτίου όμως</a:t>
            </a: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μικραίνει όσο μεγαλώνει </a:t>
            </a: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ο πυρήνας: μεγαλύτερος </a:t>
            </a: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πυρήνας → περισσότερα </a:t>
            </a: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πρωτόνια που απωθούνται </a:t>
            </a: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και δεν θέλουν να είναι </a:t>
            </a: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κοντά το ένα στο άλλο</a:t>
            </a: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(κοιτάξτε y-άξονα για r=0)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301" name="TextShape 11"/>
          <p:cNvSpPr txBox="1"/>
          <p:nvPr/>
        </p:nvSpPr>
        <p:spPr>
          <a:xfrm>
            <a:off x="3994560" y="2851200"/>
            <a:ext cx="85464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~4a</a:t>
            </a:r>
            <a:endParaRPr b="0" lang="en-GB" sz="1800" spc="-1" strike="noStrike">
              <a:latin typeface="Bitstream Vera Sans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TextShape 1"/>
          <p:cNvSpPr txBox="1"/>
          <p:nvPr/>
        </p:nvSpPr>
        <p:spPr>
          <a:xfrm>
            <a:off x="504000" y="2210400"/>
            <a:ext cx="8868600" cy="1636200"/>
          </a:xfrm>
          <a:prstGeom prst="rect">
            <a:avLst/>
          </a:prstGeom>
          <a:noFill/>
          <a:ln w="36720">
            <a:solidFill>
              <a:srgbClr val="0000ff"/>
            </a:solidFill>
            <a:round/>
          </a:ln>
        </p:spPr>
        <p:txBody>
          <a:bodyPr lIns="18000" rIns="18000" tIns="18000" bIns="18000"/>
          <a:p>
            <a:pPr marL="432000" indent="-324000" algn="ctr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4000" spc="-1" strike="noStrike">
                <a:latin typeface="Bitstream Vera Sans"/>
              </a:rPr>
              <a:t>3. Κατανομή φορτίου στον πυρήνα με “μιονικά άτομα”</a:t>
            </a:r>
            <a:endParaRPr b="0" lang="en-GB" sz="4000" spc="-1" strike="noStrike">
              <a:latin typeface="Bitstream Vera Sans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TextShape 1"/>
          <p:cNvSpPr txBox="1"/>
          <p:nvPr/>
        </p:nvSpPr>
        <p:spPr>
          <a:xfrm>
            <a:off x="228600" y="133560"/>
            <a:ext cx="9601200" cy="9486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200" spc="-1" strike="noStrike">
                <a:latin typeface="Bitstream Vera Sans"/>
              </a:rPr>
              <a:t>Αλλος τρόπος μέτρησης κατανομής φορτίου: μιονικά άτομα (1)</a:t>
            </a:r>
            <a:endParaRPr b="0" lang="en-GB" sz="3200" spc="-1" strike="noStrike">
              <a:latin typeface="Bitstream Vera Sans"/>
            </a:endParaRPr>
          </a:p>
        </p:txBody>
      </p:sp>
      <p:sp>
        <p:nvSpPr>
          <p:cNvPr id="304" name="TextShape 2"/>
          <p:cNvSpPr txBox="1"/>
          <p:nvPr/>
        </p:nvSpPr>
        <p:spPr>
          <a:xfrm>
            <a:off x="372600" y="1202400"/>
            <a:ext cx="940860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Αν αντί για κάποιο ηλεκτρόνιο, έχουμε ένα μιόνιο σε κάποια “ατομική τροχιά”, τότε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το μιόνιο είναι πολύ κοντά (σημαντικό χρόνο “μέσα” ) στον πυρήνα, και αισθάνεται τις λεπτομέρειες της κατανομής φορτίου του πυρήνα</a:t>
            </a:r>
            <a:endParaRPr b="0" lang="en-GB" sz="2400" spc="-1" strike="noStrike">
              <a:latin typeface="Bitstream Vera Sans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→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οι ενεργειακές του στάθμες επηρεάζονται από την κατανομή φορτίου του πυρήνα</a:t>
            </a:r>
            <a:endParaRPr b="0" lang="en-GB" sz="2200" spc="-1" strike="noStrike">
              <a:latin typeface="Bitstream Vera Sans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Bitstream Vera Sans"/>
              </a:rPr>
              <a:t>→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οι ακτίνες  Χ που ακτινοβολούνται από αποδιεγέρσεις ατομικών μιονίων συμφωνούν με κατανομή φορτίου σαν της προηγούμενης σελίδας</a:t>
            </a:r>
            <a:r>
              <a:rPr b="0" lang="en-GB" sz="2000" spc="-1" strike="noStrike">
                <a:latin typeface="Bitstream Vera Sans"/>
              </a:rPr>
              <a:t> </a:t>
            </a:r>
            <a:endParaRPr b="0" lang="en-GB" sz="2000" spc="-1" strike="noStrike">
              <a:latin typeface="Bitstream Vera Sans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Bitstream Vera Sans"/>
              </a:rPr>
              <a:t> 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 u="sng">
                <a:uFillTx/>
                <a:latin typeface="Bitstream Vera Sans"/>
              </a:rPr>
              <a:t>Σημείωση:</a:t>
            </a:r>
            <a:r>
              <a:rPr b="0" lang="en-GB" sz="2200" spc="-1" strike="noStrike">
                <a:latin typeface="Bitstream Vera Sans"/>
              </a:rPr>
              <a:t> </a:t>
            </a:r>
            <a:r>
              <a:rPr b="0" lang="en-GB" sz="2000" spc="-1" strike="noStrike">
                <a:latin typeface="Bitstream Vera Sans"/>
              </a:rPr>
              <a:t>Το μιόνιο (μ) αρχικά είχε ονομαστεί “μ μεσόνιο”, ενώ αργότερα έγινε αντιληπτό ότι δεν έχει καμία σέση με μεσόνιο, όπως θα δείτε στα Στοιχειώδη Σωμάτια</a:t>
            </a:r>
            <a:endParaRPr b="0" lang="en-GB" sz="2000" spc="-1" strike="noStrike">
              <a:latin typeface="Bitstream Vera Sans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TextShape 1"/>
          <p:cNvSpPr txBox="1"/>
          <p:nvPr/>
        </p:nvSpPr>
        <p:spPr>
          <a:xfrm>
            <a:off x="504000" y="97560"/>
            <a:ext cx="9071640" cy="9486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200" spc="-1" strike="noStrike">
                <a:latin typeface="Bitstream Vera Sans"/>
              </a:rPr>
              <a:t>Αλλος τρόπος μέτρησης κατανομής φορτίου: μιονικά άτομα (2) – de Broglie</a:t>
            </a:r>
            <a:endParaRPr b="0" lang="en-GB" sz="3200" spc="-1" strike="noStrike">
              <a:latin typeface="Bitstream Vera Sans"/>
            </a:endParaRPr>
          </a:p>
        </p:txBody>
      </p:sp>
      <p:sp>
        <p:nvSpPr>
          <p:cNvPr id="306" name="TextShape 2"/>
          <p:cNvSpPr txBox="1"/>
          <p:nvPr/>
        </p:nvSpPr>
        <p:spPr>
          <a:xfrm>
            <a:off x="1008000" y="1022400"/>
            <a:ext cx="907164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Αν ηλεκτρόνιο είναι (στάσιμο) κύμα, δεσμευμένο στο άτομο, με λ = h/p , τότε:</a:t>
            </a:r>
            <a:endParaRPr b="0" lang="en-GB" sz="2400" spc="-1" strike="noStrike">
              <a:latin typeface="Bitstream Vera Sans"/>
            </a:endParaRPr>
          </a:p>
        </p:txBody>
      </p:sp>
      <p:pic>
        <p:nvPicPr>
          <p:cNvPr id="307" name="" descr=""/>
          <p:cNvPicPr/>
          <p:nvPr/>
        </p:nvPicPr>
        <p:blipFill>
          <a:blip r:embed="rId1"/>
          <a:stretch/>
        </p:blipFill>
        <p:spPr>
          <a:xfrm>
            <a:off x="1312560" y="1780200"/>
            <a:ext cx="8526240" cy="5335200"/>
          </a:xfrm>
          <a:prstGeom prst="rect">
            <a:avLst/>
          </a:prstGeom>
          <a:ln>
            <a:noFill/>
          </a:ln>
        </p:spPr>
      </p:pic>
      <p:sp>
        <p:nvSpPr>
          <p:cNvPr id="308" name="TextShape 3"/>
          <p:cNvSpPr txBox="1"/>
          <p:nvPr/>
        </p:nvSpPr>
        <p:spPr>
          <a:xfrm>
            <a:off x="5353920" y="5234400"/>
            <a:ext cx="4884480" cy="925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400" spc="-1" strike="noStrike">
                <a:solidFill>
                  <a:srgbClr val="ed1c24"/>
                </a:solidFill>
                <a:latin typeface="Bitstream Vera Sans"/>
              </a:rPr>
              <a:t>Στροφορμή = Κβαντισμένη!!!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309" name="Line 4"/>
          <p:cNvSpPr/>
          <p:nvPr/>
        </p:nvSpPr>
        <p:spPr>
          <a:xfrm>
            <a:off x="7687800" y="4438800"/>
            <a:ext cx="0" cy="685800"/>
          </a:xfrm>
          <a:prstGeom prst="line">
            <a:avLst/>
          </a:prstGeom>
          <a:ln w="18360">
            <a:solidFill>
              <a:srgbClr val="0000ff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10" name="TextShape 5"/>
          <p:cNvSpPr txBox="1"/>
          <p:nvPr/>
        </p:nvSpPr>
        <p:spPr>
          <a:xfrm rot="16200000">
            <a:off x="-2360880" y="3453120"/>
            <a:ext cx="6017760" cy="11516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solidFill>
                  <a:srgbClr val="ed1c24"/>
                </a:solidFill>
                <a:latin typeface="Bitstream Vera Sans"/>
              </a:rPr>
              <a:t>Να υπολογίσουμε πάλι την “ακτίνα του Bohr” :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ed1c24"/>
                </a:solidFill>
                <a:latin typeface="Bitstream Vera Sans"/>
              </a:rPr>
              <a:t>αλλά αντί για χρήση αβεβαιότητας ορμής-θέσης,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ed1c24"/>
                </a:solidFill>
                <a:latin typeface="Bitstream Vera Sans"/>
              </a:rPr>
              <a:t>στο μάθημα αυτό ας το κάνουμε όπως ο Bohr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ed1c24"/>
                </a:solidFill>
                <a:latin typeface="Bitstream Vera Sans"/>
              </a:rPr>
              <a:t>(ημικλασσικά = λάθος αλλά...σωστό αποτέλεσμα!)</a:t>
            </a:r>
            <a:endParaRPr b="0" lang="en-GB" sz="1800" spc="-1" strike="noStrike">
              <a:latin typeface="Bitstream Vera Sans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CustomShape 1"/>
          <p:cNvSpPr/>
          <p:nvPr/>
        </p:nvSpPr>
        <p:spPr>
          <a:xfrm>
            <a:off x="264600" y="914400"/>
            <a:ext cx="4572000" cy="137160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12" name="CustomShape 2"/>
          <p:cNvSpPr/>
          <p:nvPr/>
        </p:nvSpPr>
        <p:spPr>
          <a:xfrm>
            <a:off x="6895800" y="4500000"/>
            <a:ext cx="2743200" cy="372600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13" name="TextShape 3"/>
          <p:cNvSpPr txBox="1"/>
          <p:nvPr/>
        </p:nvSpPr>
        <p:spPr>
          <a:xfrm>
            <a:off x="124200" y="37800"/>
            <a:ext cx="9851400" cy="9486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200" spc="-1" strike="noStrike">
                <a:latin typeface="Bitstream Vera Sans"/>
              </a:rPr>
              <a:t>Αλλος τρόπος μέτρησης κατανομής φορτίου: μιονικά άτομα (3) – </a:t>
            </a:r>
            <a:r>
              <a:rPr b="0" lang="en-GB" sz="3200" spc="-1" strike="noStrike" u="sng">
                <a:uFillTx/>
                <a:latin typeface="Bitstream Vera Sans"/>
              </a:rPr>
              <a:t>ακτίνα Bohr</a:t>
            </a:r>
            <a:r>
              <a:rPr b="0" lang="en-GB" sz="3200" spc="-1" strike="noStrike">
                <a:latin typeface="Bitstream Vera Sans"/>
              </a:rPr>
              <a:t> μιονίου μικρή</a:t>
            </a:r>
            <a:endParaRPr b="0" lang="en-GB" sz="3200" spc="-1" strike="noStrike">
              <a:latin typeface="Bitstream Vera Sans"/>
            </a:endParaRPr>
          </a:p>
        </p:txBody>
      </p:sp>
      <p:sp>
        <p:nvSpPr>
          <p:cNvPr id="314" name="TextShape 4"/>
          <p:cNvSpPr txBox="1"/>
          <p:nvPr/>
        </p:nvSpPr>
        <p:spPr>
          <a:xfrm>
            <a:off x="504000" y="1022400"/>
            <a:ext cx="907164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15" name="Formula 5"/>
              <p:cNvSpPr txBox="1"/>
              <p:nvPr/>
            </p:nvSpPr>
            <p:spPr>
              <a:xfrm>
                <a:off x="510120" y="961200"/>
                <a:ext cx="4169160" cy="3978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Στροφορμή</m:t>
                    </m:r>
                    <m:r>
                      <m:t xml:space="preserve">=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r</m:t>
                        </m:r>
                      </m:e>
                    </m:acc>
                    <m:r>
                      <m:rPr>
                        <m:lit/>
                        <m:nor/>
                      </m:rPr>
                      <m:t xml:space="preserve"> x 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p</m:t>
                        </m:r>
                      </m:e>
                    </m:acc>
                    <m:r>
                      <m:t xml:space="preserve">=</m:t>
                    </m:r>
                    <m:r>
                      <m:t xml:space="preserve">mur</m:t>
                    </m:r>
                    <m:r>
                      <m:t xml:space="preserve">=</m:t>
                    </m:r>
                    <m:r>
                      <m:t xml:space="preserve">n</m:t>
                    </m:r>
                    <m:r>
                      <m:t xml:space="preserve">ℏ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16" name="Formula 6"/>
              <p:cNvSpPr txBox="1"/>
              <p:nvPr/>
            </p:nvSpPr>
            <p:spPr>
              <a:xfrm>
                <a:off x="402120" y="2257560"/>
                <a:ext cx="6826680" cy="13572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Σταθερά</m:t>
                    </m:r>
                    <m:r>
                      <m:t xml:space="preserve">λεπτής</m:t>
                    </m:r>
                    <m:r>
                      <m:t xml:space="preserve">υφής</m:t>
                    </m:r>
                    <m:r>
                      <m:t xml:space="preserve">a</m:t>
                    </m:r>
                    <m:r>
                      <m:t xml:space="preserve">=</m:t>
                    </m:r>
                    <m:f>
                      <m:num>
                        <m:f>
                          <m:num>
                            <m:sSup>
                              <m:e>
                                <m:r>
                                  <m:t xml:space="preserve">e</m:t>
                                </m:r>
                              </m:e>
                              <m:sup>
                                <m:r>
                                  <m:t xml:space="preserve">2</m:t>
                                </m:r>
                              </m:sup>
                            </m:sSup>
                          </m:num>
                          <m:den>
                            <m:f>
                              <m:fPr>
                                <m:type m:val="lin"/>
                              </m:fPr>
                              <m:num>
                                <m:r>
                                  <m:t xml:space="preserve">ℏ</m:t>
                                </m:r>
                              </m:num>
                              <m:den>
                                <m:r>
                                  <m:t xml:space="preserve">m</m:t>
                                </m:r>
                              </m:den>
                            </m:f>
                            <m:r>
                              <m:t xml:space="preserve">c</m:t>
                            </m:r>
                          </m:den>
                        </m:f>
                      </m:num>
                      <m:den>
                        <m:r>
                          <m:t xml:space="preserve">m</m:t>
                        </m:r>
                        <m:sSup>
                          <m:e>
                            <m:r>
                              <m:t xml:space="preserve">c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den>
                    </m:f>
                    <m:r>
                      <m:t xml:space="preserve">=</m:t>
                    </m:r>
                    <m:f>
                      <m:num>
                        <m:r>
                          <m:t xml:space="preserve">1</m:t>
                        </m:r>
                      </m:num>
                      <m:den>
                        <m:r>
                          <m:t xml:space="preserve">137</m:t>
                        </m:r>
                      </m:den>
                    </m:f>
                    <m:r>
                      <m:t xml:space="preserve">→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r>
                      <m:t xml:space="preserve">=</m:t>
                    </m:r>
                    <m:r>
                      <m:t xml:space="preserve">a</m:t>
                    </m:r>
                    <m:r>
                      <m:t xml:space="preserve">∗</m:t>
                    </m:r>
                    <m:r>
                      <m:t xml:space="preserve">ℏ</m:t>
                    </m:r>
                    <m:r>
                      <m:t xml:space="preserve">c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17" name="Formula 7"/>
              <p:cNvSpPr txBox="1"/>
              <p:nvPr/>
            </p:nvSpPr>
            <p:spPr>
              <a:xfrm>
                <a:off x="474480" y="1393560"/>
                <a:ext cx="4386240" cy="9165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F</m:t>
                        </m:r>
                      </m:e>
                      <m:sub>
                        <m:r>
                          <m:t xml:space="preserve">κεντρομόλος</m:t>
                        </m:r>
                      </m:sub>
                    </m:sSub>
                    <m:r>
                      <m:t xml:space="preserve">=</m:t>
                    </m:r>
                    <m:sSub>
                      <m:e>
                        <m:r>
                          <m:t xml:space="preserve">F</m:t>
                        </m:r>
                      </m:e>
                      <m:sub>
                        <m:r>
                          <m:t xml:space="preserve">Coulomb</m:t>
                        </m:r>
                      </m:sub>
                    </m:sSub>
                    <m:r>
                      <m:t xml:space="preserve">→</m:t>
                    </m:r>
                    <m:r>
                      <m:t xml:space="preserve">m</m:t>
                    </m:r>
                    <m:f>
                      <m:num>
                        <m:sSup>
                          <m:e>
                            <m:r>
                              <m:t xml:space="preserve">u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r>
                          <m:t xml:space="preserve">r</m:t>
                        </m:r>
                      </m:den>
                    </m:f>
                    <m:r>
                      <m:t xml:space="preserve">=</m:t>
                    </m:r>
                    <m:f>
                      <m:num>
                        <m:r>
                          <m:t xml:space="preserve">Z</m:t>
                        </m:r>
                        <m:sSup>
                          <m:e>
                            <m:r>
                              <m:t xml:space="preserve">e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sSup>
                          <m:e>
                            <m:r>
                              <m:t xml:space="preserve">r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den>
                    </m:f>
                  </m:oMath>
                </a14:m>
              </a:p>
            </p:txBody>
          </p:sp>
        </mc:Choice>
        <mc:Fallback/>
      </mc:AlternateContent>
      <p:sp>
        <p:nvSpPr>
          <p:cNvPr id="318" name="CustomShape 8"/>
          <p:cNvSpPr/>
          <p:nvPr/>
        </p:nvSpPr>
        <p:spPr>
          <a:xfrm>
            <a:off x="4800600" y="1022400"/>
            <a:ext cx="457200" cy="1143000"/>
          </a:xfrm>
          <a:custGeom>
            <a:avLst/>
            <a:gdLst/>
            <a:ahLst/>
            <a:rect l="0" t="0" r="r" b="b"/>
            <a:pathLst>
              <a:path w="1272" h="3177">
                <a:moveTo>
                  <a:pt x="0" y="0"/>
                </a:moveTo>
                <a:cubicBezTo>
                  <a:pt x="317" y="0"/>
                  <a:pt x="635" y="132"/>
                  <a:pt x="635" y="264"/>
                </a:cubicBezTo>
                <a:lnTo>
                  <a:pt x="635" y="1323"/>
                </a:lnTo>
                <a:cubicBezTo>
                  <a:pt x="635" y="1455"/>
                  <a:pt x="953" y="1588"/>
                  <a:pt x="1271" y="1588"/>
                </a:cubicBezTo>
                <a:cubicBezTo>
                  <a:pt x="953" y="1588"/>
                  <a:pt x="635" y="1720"/>
                  <a:pt x="635" y="1852"/>
                </a:cubicBezTo>
                <a:lnTo>
                  <a:pt x="635" y="2911"/>
                </a:lnTo>
                <a:cubicBezTo>
                  <a:pt x="635" y="3043"/>
                  <a:pt x="317" y="3176"/>
                  <a:pt x="0" y="3176"/>
                </a:cubicBezTo>
              </a:path>
            </a:pathLst>
          </a:custGeom>
          <a:noFill/>
          <a:ln w="367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319" name="Formula 9"/>
              <p:cNvSpPr txBox="1"/>
              <p:nvPr/>
            </p:nvSpPr>
            <p:spPr>
              <a:xfrm>
                <a:off x="5514480" y="1069920"/>
                <a:ext cx="1808280" cy="9198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r</m:t>
                    </m:r>
                    <m:r>
                      <m:t xml:space="preserve">=</m:t>
                    </m:r>
                    <m:f>
                      <m:num>
                        <m:sSup>
                          <m:e>
                            <m:r>
                              <m:t xml:space="preserve">ℏ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r>
                          <m:t xml:space="preserve">m</m:t>
                        </m:r>
                        <m:r>
                          <m:t xml:space="preserve">Z</m:t>
                        </m:r>
                        <m:sSup>
                          <m:e>
                            <m:r>
                              <m:t xml:space="preserve">e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den>
                    </m:f>
                    <m:r>
                      <m:rPr>
                        <m:lit/>
                        <m:nor/>
                      </m:rPr>
                      <m:t xml:space="preserve"/>
                    </m:r>
                    <m:sSup>
                      <m:e>
                        <m:r>
                          <m:t xml:space="preserve">n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p:sp>
        <p:nvSpPr>
          <p:cNvPr id="320" name="Line 10"/>
          <p:cNvSpPr/>
          <p:nvPr/>
        </p:nvSpPr>
        <p:spPr>
          <a:xfrm>
            <a:off x="6400800" y="793800"/>
            <a:ext cx="0" cy="2286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21" name="CustomShape 11"/>
          <p:cNvSpPr/>
          <p:nvPr/>
        </p:nvSpPr>
        <p:spPr>
          <a:xfrm>
            <a:off x="5979600" y="1022400"/>
            <a:ext cx="950400" cy="1143000"/>
          </a:xfrm>
          <a:prstGeom prst="ellipse">
            <a:avLst/>
          </a:prstGeom>
          <a:noFill/>
          <a:ln w="1836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22" name="CustomShape 12"/>
          <p:cNvSpPr/>
          <p:nvPr/>
        </p:nvSpPr>
        <p:spPr>
          <a:xfrm>
            <a:off x="7320600" y="986760"/>
            <a:ext cx="457200" cy="2321640"/>
          </a:xfrm>
          <a:custGeom>
            <a:avLst/>
            <a:gdLst/>
            <a:ahLst/>
            <a:rect l="0" t="0" r="r" b="b"/>
            <a:pathLst>
              <a:path w="1272" h="6451">
                <a:moveTo>
                  <a:pt x="0" y="0"/>
                </a:moveTo>
                <a:cubicBezTo>
                  <a:pt x="317" y="0"/>
                  <a:pt x="635" y="268"/>
                  <a:pt x="635" y="537"/>
                </a:cubicBezTo>
                <a:lnTo>
                  <a:pt x="635" y="2687"/>
                </a:lnTo>
                <a:cubicBezTo>
                  <a:pt x="635" y="2956"/>
                  <a:pt x="953" y="3225"/>
                  <a:pt x="1271" y="3225"/>
                </a:cubicBezTo>
                <a:cubicBezTo>
                  <a:pt x="953" y="3225"/>
                  <a:pt x="635" y="3493"/>
                  <a:pt x="635" y="3762"/>
                </a:cubicBezTo>
                <a:lnTo>
                  <a:pt x="635" y="5912"/>
                </a:lnTo>
                <a:cubicBezTo>
                  <a:pt x="635" y="6181"/>
                  <a:pt x="317" y="6450"/>
                  <a:pt x="0" y="6450"/>
                </a:cubicBezTo>
              </a:path>
            </a:pathLst>
          </a:custGeom>
          <a:noFill/>
          <a:ln w="367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23" name="CustomShape 13"/>
          <p:cNvSpPr/>
          <p:nvPr/>
        </p:nvSpPr>
        <p:spPr>
          <a:xfrm>
            <a:off x="4800600" y="1022760"/>
            <a:ext cx="457200" cy="1143000"/>
          </a:xfrm>
          <a:custGeom>
            <a:avLst/>
            <a:gdLst/>
            <a:ahLst/>
            <a:rect l="0" t="0" r="r" b="b"/>
            <a:pathLst>
              <a:path w="1272" h="3177">
                <a:moveTo>
                  <a:pt x="0" y="0"/>
                </a:moveTo>
                <a:cubicBezTo>
                  <a:pt x="317" y="0"/>
                  <a:pt x="635" y="132"/>
                  <a:pt x="635" y="264"/>
                </a:cubicBezTo>
                <a:lnTo>
                  <a:pt x="635" y="1323"/>
                </a:lnTo>
                <a:cubicBezTo>
                  <a:pt x="635" y="1455"/>
                  <a:pt x="953" y="1588"/>
                  <a:pt x="1271" y="1588"/>
                </a:cubicBezTo>
                <a:cubicBezTo>
                  <a:pt x="953" y="1588"/>
                  <a:pt x="635" y="1720"/>
                  <a:pt x="635" y="1852"/>
                </a:cubicBezTo>
                <a:lnTo>
                  <a:pt x="635" y="2911"/>
                </a:lnTo>
                <a:cubicBezTo>
                  <a:pt x="635" y="3043"/>
                  <a:pt x="317" y="3176"/>
                  <a:pt x="0" y="3176"/>
                </a:cubicBezTo>
              </a:path>
            </a:pathLst>
          </a:custGeom>
          <a:noFill/>
          <a:ln w="367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324" name="Formula 14"/>
              <p:cNvSpPr txBox="1"/>
              <p:nvPr/>
            </p:nvSpPr>
            <p:spPr>
              <a:xfrm>
                <a:off x="7926840" y="1790280"/>
                <a:ext cx="2027520" cy="878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r</m:t>
                    </m:r>
                    <m:r>
                      <m:t xml:space="preserve">=</m:t>
                    </m:r>
                    <m:f>
                      <m:num>
                        <m:r>
                          <m:t xml:space="preserve">ℏ</m:t>
                        </m:r>
                        <m:r>
                          <m:t xml:space="preserve">c</m:t>
                        </m:r>
                      </m:num>
                      <m:den>
                        <m:r>
                          <m:t xml:space="preserve">a</m:t>
                        </m:r>
                        <m:r>
                          <m:t xml:space="preserve">Z</m:t>
                        </m:r>
                        <m:r>
                          <m:t xml:space="preserve">m</m:t>
                        </m:r>
                        <m:sSup>
                          <m:e>
                            <m:r>
                              <m:t xml:space="preserve">c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den>
                    </m:f>
                    <m:r>
                      <m:rPr>
                        <m:lit/>
                        <m:nor/>
                      </m:rPr>
                      <m:t xml:space="preserve"/>
                    </m:r>
                    <m:sSup>
                      <m:e>
                        <m:r>
                          <m:t xml:space="preserve">n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25" name="Formula 15"/>
              <p:cNvSpPr txBox="1"/>
              <p:nvPr/>
            </p:nvSpPr>
            <p:spPr>
              <a:xfrm>
                <a:off x="421200" y="3765600"/>
                <a:ext cx="2287080" cy="3315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ℏ</m:t>
                    </m:r>
                    <m:r>
                      <m:rPr>
                        <m:lit/>
                        <m:nor/>
                      </m:rPr>
                      <m:t xml:space="preserve">c=</m:t>
                    </m:r>
                    <m:r>
                      <m:rPr>
                        <m:lit/>
                        <m:nor/>
                      </m:rPr>
                      <m:t xml:space="preserve">197</m:t>
                    </m:r>
                    <m:r>
                      <m:rPr>
                        <m:lit/>
                        <m:nor/>
                      </m:rPr>
                      <m:t xml:space="preserve">MeV fm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26" name="Formula 16"/>
              <p:cNvSpPr txBox="1"/>
              <p:nvPr/>
            </p:nvSpPr>
            <p:spPr>
              <a:xfrm>
                <a:off x="385560" y="4161960"/>
                <a:ext cx="4065840" cy="3661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για</m:t>
                    </m:r>
                    <m:r>
                      <m:t xml:space="preserve">το</m:t>
                    </m:r>
                    <m:r>
                      <m:t xml:space="preserve">μιόνιο</m:t>
                    </m:r>
                    <m:r>
                      <m:t xml:space="preserve">:</m:t>
                    </m:r>
                    <m:r>
                      <m:t xml:space="preserve">m</m:t>
                    </m:r>
                    <m:sSup>
                      <m:e>
                        <m:r>
                          <m:t xml:space="preserve">c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r>
                      <m:t xml:space="preserve">=</m:t>
                    </m:r>
                    <m:r>
                      <m:t xml:space="preserve">105</m:t>
                    </m:r>
                    <m:r>
                      <m:t xml:space="preserve">MeV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27" name="Formula 17"/>
              <p:cNvSpPr txBox="1"/>
              <p:nvPr/>
            </p:nvSpPr>
            <p:spPr>
              <a:xfrm>
                <a:off x="169920" y="5530320"/>
                <a:ext cx="5841360" cy="748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E</m:t>
                    </m:r>
                    <m:r>
                      <m:t xml:space="preserve">=</m:t>
                    </m:r>
                    <m:f>
                      <m:num>
                        <m:r>
                          <m:t xml:space="preserve">1</m:t>
                        </m:r>
                      </m:num>
                      <m:den>
                        <m:r>
                          <m:t xml:space="preserve">2</m:t>
                        </m:r>
                      </m:den>
                    </m:f>
                    <m:r>
                      <m:t xml:space="preserve">m</m:t>
                    </m:r>
                    <m:sSup>
                      <m:e>
                        <m:r>
                          <m:t xml:space="preserve">u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r>
                      <m:t xml:space="preserve">−</m:t>
                    </m:r>
                    <m:f>
                      <m:num>
                        <m:r>
                          <m:t xml:space="preserve">Z</m:t>
                        </m:r>
                        <m:sSup>
                          <m:e>
                            <m:r>
                              <m:t xml:space="preserve">e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r>
                          <m:t xml:space="preserve">r</m:t>
                        </m:r>
                      </m:den>
                    </m:f>
                    <m:r>
                      <m:t xml:space="preserve">=</m:t>
                    </m:r>
                    <m:r>
                      <m:t xml:space="preserve">−</m:t>
                    </m:r>
                    <m:f>
                      <m:num>
                        <m:r>
                          <m:t xml:space="preserve">1</m:t>
                        </m:r>
                      </m:num>
                      <m:den>
                        <m:r>
                          <m:t xml:space="preserve">2</m:t>
                        </m:r>
                      </m:den>
                    </m:f>
                    <m:f>
                      <m:num>
                        <m:r>
                          <m:t xml:space="preserve">Z</m:t>
                        </m:r>
                        <m:sSup>
                          <m:e>
                            <m:r>
                              <m:t xml:space="preserve">e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r>
                          <m:t xml:space="preserve">r</m:t>
                        </m:r>
                      </m:den>
                    </m:f>
                    <m:r>
                      <m:t xml:space="preserve">=</m:t>
                    </m:r>
                    <m:r>
                      <m:t xml:space="preserve">−</m:t>
                    </m:r>
                    <m:f>
                      <m:num>
                        <m:r>
                          <m:t xml:space="preserve">1</m:t>
                        </m:r>
                      </m:num>
                      <m:den>
                        <m:r>
                          <m:t xml:space="preserve">2</m:t>
                        </m:r>
                      </m:den>
                    </m:f>
                    <m:f>
                      <m:num>
                        <m:sSup>
                          <m:e>
                            <m:r>
                              <m:t xml:space="preserve">a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  <m:sSup>
                          <m:e>
                            <m:r>
                              <m:t xml:space="preserve">Z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  <m:r>
                          <m:t xml:space="preserve">m</m:t>
                        </m:r>
                        <m:sSup>
                          <m:e>
                            <m:r>
                              <m:t xml:space="preserve">c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sSup>
                          <m:e>
                            <m:r>
                              <m:t xml:space="preserve">n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den>
                    </m:f>
                  </m:oMath>
                </a14:m>
              </a:p>
            </p:txBody>
          </p:sp>
        </mc:Choice>
        <mc:Fallback/>
      </mc:AlternateContent>
      <p:sp>
        <p:nvSpPr>
          <p:cNvPr id="328" name="Freeform 18"/>
          <p:cNvSpPr/>
          <p:nvPr/>
        </p:nvSpPr>
        <p:spPr>
          <a:xfrm>
            <a:off x="318960" y="2210760"/>
            <a:ext cx="139680" cy="3384360"/>
          </a:xfrm>
          <a:custGeom>
            <a:avLst/>
            <a:gdLst/>
            <a:ahLst/>
            <a:rect l="0" t="0" r="r" b="b"/>
            <a:pathLst>
              <a:path w="388" h="9401">
                <a:moveTo>
                  <a:pt x="150" y="0"/>
                </a:moveTo>
                <a:cubicBezTo>
                  <a:pt x="118" y="40"/>
                  <a:pt x="96" y="483"/>
                  <a:pt x="73" y="824"/>
                </a:cubicBezTo>
                <a:cubicBezTo>
                  <a:pt x="49" y="1178"/>
                  <a:pt x="33" y="1710"/>
                  <a:pt x="22" y="2276"/>
                </a:cubicBezTo>
                <a:cubicBezTo>
                  <a:pt x="14" y="2753"/>
                  <a:pt x="13" y="3244"/>
                  <a:pt x="10" y="3729"/>
                </a:cubicBezTo>
                <a:cubicBezTo>
                  <a:pt x="7" y="4213"/>
                  <a:pt x="5" y="4691"/>
                  <a:pt x="5" y="5184"/>
                </a:cubicBezTo>
                <a:cubicBezTo>
                  <a:pt x="4" y="5666"/>
                  <a:pt x="0" y="6161"/>
                  <a:pt x="7" y="6637"/>
                </a:cubicBezTo>
                <a:cubicBezTo>
                  <a:pt x="15" y="7148"/>
                  <a:pt x="24" y="7733"/>
                  <a:pt x="53" y="7994"/>
                </a:cubicBezTo>
                <a:cubicBezTo>
                  <a:pt x="77" y="8203"/>
                  <a:pt x="103" y="8295"/>
                  <a:pt x="129" y="8329"/>
                </a:cubicBezTo>
                <a:cubicBezTo>
                  <a:pt x="156" y="8371"/>
                  <a:pt x="179" y="8075"/>
                  <a:pt x="206" y="8042"/>
                </a:cubicBezTo>
                <a:cubicBezTo>
                  <a:pt x="232" y="8009"/>
                  <a:pt x="255" y="7717"/>
                  <a:pt x="282" y="7703"/>
                </a:cubicBezTo>
                <a:cubicBezTo>
                  <a:pt x="307" y="7690"/>
                  <a:pt x="334" y="7560"/>
                  <a:pt x="358" y="7747"/>
                </a:cubicBezTo>
                <a:cubicBezTo>
                  <a:pt x="386" y="7976"/>
                  <a:pt x="387" y="8693"/>
                  <a:pt x="381" y="9205"/>
                </a:cubicBezTo>
                <a:lnTo>
                  <a:pt x="381" y="9400"/>
                </a:lnTo>
              </a:path>
            </a:pathLst>
          </a:custGeom>
          <a:ln w="36720">
            <a:solidFill>
              <a:srgbClr val="0000ff"/>
            </a:solidFill>
            <a:round/>
            <a:tailEnd len="med" type="triangle" w="med"/>
          </a:ln>
        </p:spPr>
      </p:sp>
      <p:sp>
        <p:nvSpPr>
          <p:cNvPr id="329" name="CustomShape 19"/>
          <p:cNvSpPr/>
          <p:nvPr/>
        </p:nvSpPr>
        <p:spPr>
          <a:xfrm rot="3600000">
            <a:off x="7948440" y="2044440"/>
            <a:ext cx="457200" cy="3410640"/>
          </a:xfrm>
          <a:custGeom>
            <a:avLst/>
            <a:gdLst/>
            <a:ahLst/>
            <a:rect l="0" t="0" r="r" b="b"/>
            <a:pathLst>
              <a:path w="1273" h="9476">
                <a:moveTo>
                  <a:pt x="1" y="0"/>
                </a:moveTo>
                <a:cubicBezTo>
                  <a:pt x="317" y="0"/>
                  <a:pt x="636" y="563"/>
                  <a:pt x="636" y="1127"/>
                </a:cubicBezTo>
                <a:lnTo>
                  <a:pt x="635" y="3611"/>
                </a:lnTo>
                <a:cubicBezTo>
                  <a:pt x="636" y="4174"/>
                  <a:pt x="953" y="4737"/>
                  <a:pt x="1272" y="4737"/>
                </a:cubicBezTo>
                <a:cubicBezTo>
                  <a:pt x="953" y="4737"/>
                  <a:pt x="636" y="5301"/>
                  <a:pt x="636" y="5863"/>
                </a:cubicBezTo>
                <a:lnTo>
                  <a:pt x="636" y="8348"/>
                </a:lnTo>
                <a:cubicBezTo>
                  <a:pt x="635" y="8911"/>
                  <a:pt x="318" y="9475"/>
                  <a:pt x="0" y="9475"/>
                </a:cubicBezTo>
              </a:path>
            </a:pathLst>
          </a:custGeom>
          <a:noFill/>
          <a:ln w="367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30" name="Line 20"/>
          <p:cNvSpPr/>
          <p:nvPr/>
        </p:nvSpPr>
        <p:spPr>
          <a:xfrm flipV="1">
            <a:off x="649800" y="4451400"/>
            <a:ext cx="5943600" cy="156600"/>
          </a:xfrm>
          <a:prstGeom prst="line">
            <a:avLst/>
          </a:prstGeom>
          <a:ln w="367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331" name="Formula 21"/>
              <p:cNvSpPr txBox="1"/>
              <p:nvPr/>
            </p:nvSpPr>
            <p:spPr>
              <a:xfrm>
                <a:off x="8106840" y="3698640"/>
                <a:ext cx="1913400" cy="8442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r</m:t>
                    </m:r>
                    <m:r>
                      <m:t xml:space="preserve">=</m:t>
                    </m:r>
                    <m:f>
                      <m:num>
                        <m:r>
                          <m:t xml:space="preserve">257</m:t>
                        </m:r>
                        <m:r>
                          <m:t xml:space="preserve">fm</m:t>
                        </m:r>
                      </m:num>
                      <m:den>
                        <m:r>
                          <m:t xml:space="preserve">Z</m:t>
                        </m:r>
                      </m:den>
                    </m:f>
                    <m:r>
                      <m:rPr>
                        <m:lit/>
                        <m:nor/>
                      </m:rPr>
                      <m:t xml:space="preserve"/>
                    </m:r>
                    <m:sSup>
                      <m:e>
                        <m:r>
                          <m:t xml:space="preserve">n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32" name="Formula 22"/>
              <p:cNvSpPr txBox="1"/>
              <p:nvPr/>
            </p:nvSpPr>
            <p:spPr>
              <a:xfrm>
                <a:off x="6969240" y="4475880"/>
                <a:ext cx="2757600" cy="4003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r</m:t>
                    </m:r>
                    <m:r>
                      <m:t xml:space="preserve">≃</m:t>
                    </m:r>
                    <m:r>
                      <m:t xml:space="preserve">5</m:t>
                    </m:r>
                    <m:r>
                      <m:t xml:space="preserve">fm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for</m:t>
                        </m:r>
                        <m:r>
                          <m:t xml:space="preserve">Z</m:t>
                        </m:r>
                        <m:r>
                          <m:t xml:space="preserve">=</m:t>
                        </m:r>
                        <m:r>
                          <m:t xml:space="preserve">50</m:t>
                        </m:r>
                      </m:e>
                    </m:d>
                  </m:oMath>
                </a14:m>
              </a:p>
            </p:txBody>
          </p:sp>
        </mc:Choice>
        <mc:Fallback/>
      </mc:AlternateContent>
      <p:sp>
        <p:nvSpPr>
          <p:cNvPr id="333" name="TextShape 23"/>
          <p:cNvSpPr txBox="1"/>
          <p:nvPr/>
        </p:nvSpPr>
        <p:spPr>
          <a:xfrm>
            <a:off x="514800" y="4802400"/>
            <a:ext cx="5428800" cy="6879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Ενεργειακές στάθμες αν ο πυρήνας ήταν σημειακός, και το σωμάτιο m μόνο του: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334" name="TextShape 24"/>
          <p:cNvSpPr txBox="1"/>
          <p:nvPr/>
        </p:nvSpPr>
        <p:spPr>
          <a:xfrm>
            <a:off x="6528600" y="5391000"/>
            <a:ext cx="3429000" cy="169956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txBody>
          <a:bodyPr lIns="90000" rIns="90000" tIns="45000" bIns="45000"/>
          <a:p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For n=1, m=0.511 MeV: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latin typeface="Bitstream Vera Sans"/>
              </a:rPr>
              <a:t>  </a:t>
            </a:r>
            <a:r>
              <a:rPr b="0" lang="en-GB" sz="1800" spc="-1" strike="noStrike">
                <a:latin typeface="Bitstream Vera Sans"/>
              </a:rPr>
              <a:t>E = -13.6 eV  for Z=1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latin typeface="Bitstream Vera Sans"/>
              </a:rPr>
              <a:t>  </a:t>
            </a:r>
            <a:r>
              <a:rPr b="0" lang="en-GB" sz="1800" spc="-1" strike="noStrike">
                <a:latin typeface="Bitstream Vera Sans"/>
              </a:rPr>
              <a:t>E = -34 keV  for Z=50</a:t>
            </a:r>
            <a:endParaRPr b="0" lang="en-GB" sz="1800" spc="-1" strike="noStrike">
              <a:latin typeface="Bitstream Vera Sans"/>
            </a:endParaRPr>
          </a:p>
          <a:p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For n=1, m=105 MeV: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latin typeface="Bitstream Vera Sans"/>
              </a:rPr>
              <a:t>  </a:t>
            </a:r>
            <a:r>
              <a:rPr b="0" lang="en-GB" sz="1800" spc="-1" strike="noStrike">
                <a:latin typeface="Bitstream Vera Sans"/>
              </a:rPr>
              <a:t>E = -2.8 keV for Z = 1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latin typeface="Bitstream Vera Sans"/>
              </a:rPr>
              <a:t>  </a:t>
            </a:r>
            <a:r>
              <a:rPr b="1" lang="en-GB" sz="1800" spc="-1" strike="noStrike">
                <a:latin typeface="Bitstream Vera Sans"/>
              </a:rPr>
              <a:t>E = -7 MeV for Z=50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335" name="TextShape 25"/>
          <p:cNvSpPr txBox="1"/>
          <p:nvPr/>
        </p:nvSpPr>
        <p:spPr>
          <a:xfrm>
            <a:off x="6295320" y="4788000"/>
            <a:ext cx="3834000" cy="5904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1800" spc="-1" strike="noStrike">
                <a:solidFill>
                  <a:srgbClr val="ff0000"/>
                </a:solidFill>
                <a:latin typeface="Bitstream Vera Sans"/>
              </a:rPr>
              <a:t>μιόνια ~μέσα στον πυρήνα!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→ “</a:t>
            </a: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αισθάνονται” κατανομή φορτίου</a:t>
            </a:r>
            <a:endParaRPr b="0" lang="en-GB" sz="1600" spc="-1" strike="noStrike">
              <a:latin typeface="Bitstream Vera Sans"/>
            </a:endParaRPr>
          </a:p>
        </p:txBody>
      </p:sp>
      <p:sp>
        <p:nvSpPr>
          <p:cNvPr id="336" name="TextShape 26"/>
          <p:cNvSpPr txBox="1"/>
          <p:nvPr/>
        </p:nvSpPr>
        <p:spPr>
          <a:xfrm>
            <a:off x="228600" y="6724800"/>
            <a:ext cx="5788800" cy="385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Ενέργειες μεταπτώσεων δεκάδων MeV !!! 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337" name="Line 27"/>
          <p:cNvSpPr/>
          <p:nvPr/>
        </p:nvSpPr>
        <p:spPr>
          <a:xfrm>
            <a:off x="5943600" y="6930000"/>
            <a:ext cx="685800" cy="0"/>
          </a:xfrm>
          <a:prstGeom prst="line">
            <a:avLst/>
          </a:prstGeom>
          <a:ln w="36720">
            <a:solidFill>
              <a:srgbClr val="0000ff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TextShape 1"/>
          <p:cNvSpPr txBox="1"/>
          <p:nvPr/>
        </p:nvSpPr>
        <p:spPr>
          <a:xfrm>
            <a:off x="504000" y="2210400"/>
            <a:ext cx="8868600" cy="2408040"/>
          </a:xfrm>
          <a:prstGeom prst="rect">
            <a:avLst/>
          </a:prstGeom>
          <a:noFill/>
          <a:ln w="36720">
            <a:solidFill>
              <a:srgbClr val="0000ff"/>
            </a:solidFill>
            <a:round/>
          </a:ln>
        </p:spPr>
        <p:txBody>
          <a:bodyPr lIns="18000" rIns="18000" tIns="18000" bIns="18000"/>
          <a:p>
            <a:pPr marL="432000" indent="-324000" algn="ctr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4000" spc="-1" strike="noStrike">
                <a:latin typeface="Bitstream Vera Sans"/>
              </a:rPr>
              <a:t>4. Κατανομή πυρηνικής ύλης (δηλ. και πρωτονίων και νετρονίων) στον πυρήνα με σκέδαση νετρονίων</a:t>
            </a:r>
            <a:endParaRPr b="0" lang="en-GB" sz="4000" spc="-1" strike="noStrike">
              <a:latin typeface="Bitstream Vera Sans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TextShape 1"/>
          <p:cNvSpPr txBox="1"/>
          <p:nvPr/>
        </p:nvSpPr>
        <p:spPr>
          <a:xfrm>
            <a:off x="504000" y="196920"/>
            <a:ext cx="9071640" cy="5338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Σήμερα 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169" name="TextShape 2"/>
          <p:cNvSpPr txBox="1"/>
          <p:nvPr/>
        </p:nvSpPr>
        <p:spPr>
          <a:xfrm>
            <a:off x="372600" y="842400"/>
            <a:ext cx="934704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Μέγεθος των πυρήνων.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Βιβλίο C&amp;G : Κεφ. 4, έως και παρ. 4.3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Βιβλίο Ελευθεριάδη: Κεφ. 3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Σημειώσεις Πυρηνικής: Κεφ. 2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solidFill>
                  <a:srgbClr val="000000"/>
                </a:solidFill>
                <a:latin typeface="Bitstream Vera Sans"/>
                <a:hlinkClick r:id="rId1"/>
              </a:rPr>
              <a:t>http://skiathos.physics.auth.gr/atlas/Nuclear_Physics/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 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</p:txBody>
      </p:sp>
    </p:spTree>
  </p:cSld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TextShape 1"/>
          <p:cNvSpPr txBox="1"/>
          <p:nvPr/>
        </p:nvSpPr>
        <p:spPr>
          <a:xfrm>
            <a:off x="228600" y="196920"/>
            <a:ext cx="9601200" cy="5338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Κατανομή πρωτονίων και νετρονίων (1)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340" name="TextShape 2"/>
          <p:cNvSpPr txBox="1"/>
          <p:nvPr/>
        </p:nvSpPr>
        <p:spPr>
          <a:xfrm>
            <a:off x="228600" y="806400"/>
            <a:ext cx="960120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Με </a:t>
            </a:r>
            <a:r>
              <a:rPr b="0" lang="en-GB" sz="2000" spc="-1" strike="noStrike" u="sng">
                <a:solidFill>
                  <a:srgbClr val="0000ff"/>
                </a:solidFill>
                <a:uFillTx/>
                <a:latin typeface="Bitstream Vera Sans"/>
              </a:rPr>
              <a:t>σκέδαση νετρονίων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αλληλεπιδρούμε με την ισχυρή δύναμη, που είναι ίδια για όλα τα νουκλεόνια </a:t>
            </a:r>
            <a:r>
              <a:rPr b="0" lang="en-GB" sz="2000" spc="-1" strike="noStrike">
                <a:latin typeface="Bitstream Vera Sans"/>
              </a:rPr>
              <a:t>(πρωτόνια ή νετρόνια), κι έτσι αισθανόμαστε τα νουκλεόνια σε όλο τον όγκο του πυρήνα.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Απλοϊκά, με R=ακτίνα πυρήνα,  r</a:t>
            </a:r>
            <a:r>
              <a:rPr b="0" lang="en-GB" sz="2000" spc="-1" strike="noStrike" baseline="-101000">
                <a:latin typeface="Bitstream Vera Sans"/>
              </a:rPr>
              <a:t>n </a:t>
            </a:r>
            <a:r>
              <a:rPr b="0" lang="en-GB" sz="2000" spc="-1" strike="noStrike">
                <a:latin typeface="Bitstream Vera Sans"/>
              </a:rPr>
              <a:t>= ακτίνα νετρονίου, θα είχαμε μια “γεωμετρική ενεργό διατομή”: 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σ~π(R+r</a:t>
            </a:r>
            <a:r>
              <a:rPr b="1" lang="en-GB" sz="2000" spc="-1" strike="noStrike" baseline="-101000">
                <a:solidFill>
                  <a:srgbClr val="0000ff"/>
                </a:solidFill>
                <a:latin typeface="Bitstream Vera Sans"/>
              </a:rPr>
              <a:t>n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)</a:t>
            </a:r>
            <a:r>
              <a:rPr b="1" lang="en-GB" sz="2000" spc="-1" strike="noStrike" baseline="101000">
                <a:solidFill>
                  <a:srgbClr val="0000ff"/>
                </a:solidFill>
                <a:latin typeface="Bitstream Vera Sans"/>
              </a:rPr>
              <a:t>2 </a:t>
            </a:r>
            <a:r>
              <a:rPr b="0" lang="en-GB" sz="2000" spc="-1" strike="noStrike" baseline="101000">
                <a:latin typeface="Bitstream Vera Sans"/>
              </a:rPr>
              <a:t>  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Σωστή ενεργός διατομή (από το οπτικό 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θεώρημα), με λ μήκος κύμματος νετρονίου:  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σ = 2π(R + λ)</a:t>
            </a:r>
            <a:r>
              <a:rPr b="1" lang="en-GB" sz="2000" spc="-1" strike="noStrike" baseline="101000">
                <a:solidFill>
                  <a:srgbClr val="0000ff"/>
                </a:solidFill>
                <a:latin typeface="Bitstream Vera Sans"/>
              </a:rPr>
              <a:t>2</a:t>
            </a:r>
            <a:endParaRPr b="0" lang="en-GB" sz="2000" spc="-1" strike="noStrike">
              <a:latin typeface="Bitstream Vera Sans"/>
            </a:endParaRPr>
          </a:p>
        </p:txBody>
      </p:sp>
      <p:pic>
        <p:nvPicPr>
          <p:cNvPr id="341" name="" descr=""/>
          <p:cNvPicPr/>
          <p:nvPr/>
        </p:nvPicPr>
        <p:blipFill>
          <a:blip r:embed="rId1"/>
          <a:stretch/>
        </p:blipFill>
        <p:spPr>
          <a:xfrm>
            <a:off x="6445800" y="2468160"/>
            <a:ext cx="3295440" cy="4476240"/>
          </a:xfrm>
          <a:prstGeom prst="rect">
            <a:avLst/>
          </a:prstGeom>
          <a:ln>
            <a:noFill/>
          </a:ln>
        </p:spPr>
      </p:pic>
      <p:sp>
        <p:nvSpPr>
          <p:cNvPr id="342" name="TextShape 3"/>
          <p:cNvSpPr txBox="1"/>
          <p:nvPr/>
        </p:nvSpPr>
        <p:spPr>
          <a:xfrm>
            <a:off x="685800" y="5439960"/>
            <a:ext cx="3657600" cy="158256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txBody>
          <a:bodyPr lIns="90000" rIns="90000" tIns="45000" bIns="45000"/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Οπότε:  R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3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= σταθ. * Α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→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4/3 * π * R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3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= σταθ. * Α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→ 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V =  σταθ. * Α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→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πυκνότητα νουκλεονίων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     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ρ=A/V =σταθ. 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343" name="Line 4"/>
          <p:cNvSpPr/>
          <p:nvPr/>
        </p:nvSpPr>
        <p:spPr>
          <a:xfrm>
            <a:off x="5751000" y="5101200"/>
            <a:ext cx="829800" cy="228600"/>
          </a:xfrm>
          <a:prstGeom prst="line">
            <a:avLst/>
          </a:prstGeom>
          <a:ln w="36720">
            <a:solidFill>
              <a:srgbClr val="ed1c24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44" name="TextShape 5"/>
          <p:cNvSpPr txBox="1"/>
          <p:nvPr/>
        </p:nvSpPr>
        <p:spPr>
          <a:xfrm>
            <a:off x="541800" y="4140000"/>
            <a:ext cx="5029200" cy="9378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solidFill>
                  <a:srgbClr val="ed1c24"/>
                </a:solidFill>
                <a:latin typeface="Bitstream Vera Sans"/>
              </a:rPr>
              <a:t>Μετρώντας το σ για διάφορους πυρήνες,  μετράμε το R, και έτσι βγάζουμε  πειραματικά την εξής σχέση: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345" name="TextShape 6"/>
          <p:cNvSpPr txBox="1"/>
          <p:nvPr/>
        </p:nvSpPr>
        <p:spPr>
          <a:xfrm>
            <a:off x="4080600" y="4748760"/>
            <a:ext cx="2324880" cy="393120"/>
          </a:xfrm>
          <a:prstGeom prst="rect">
            <a:avLst/>
          </a:prstGeom>
          <a:solidFill>
            <a:srgbClr val="faa61a"/>
          </a:solidFill>
          <a:ln>
            <a:noFill/>
          </a:ln>
        </p:spPr>
        <p:txBody>
          <a:bodyPr lIns="90000" rIns="90000" tIns="45000" bIns="45000"/>
          <a:p>
            <a:r>
              <a:rPr b="0" lang="en-GB" sz="2000" spc="-1" strike="noStrike">
                <a:latin typeface="Bitstream Vera Sans"/>
              </a:rPr>
              <a:t>R =  σταθ. * Α</a:t>
            </a:r>
            <a:r>
              <a:rPr b="0" lang="en-GB" sz="2000" spc="-1" strike="noStrike" baseline="101000">
                <a:latin typeface="Bitstream Vera Sans"/>
              </a:rPr>
              <a:t>1 / 3</a:t>
            </a:r>
            <a:endParaRPr b="0" lang="en-GB" sz="2000" spc="-1" strike="noStrike">
              <a:latin typeface="Bitstream Vera Sans"/>
            </a:endParaRPr>
          </a:p>
        </p:txBody>
      </p:sp>
    </p:spTree>
  </p:cSld>
  <p:timing>
    <p:tnLst>
      <p:par>
        <p:cTn id="13" dur="indefinite" restart="never" nodeType="tmRoot">
          <p:childTnLst>
            <p:seq>
              <p:cTn id="1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TextShape 1"/>
          <p:cNvSpPr txBox="1"/>
          <p:nvPr/>
        </p:nvSpPr>
        <p:spPr>
          <a:xfrm>
            <a:off x="504000" y="196920"/>
            <a:ext cx="9325800" cy="5338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Κατανομή πρωτονίων και νετρονίων (2)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347" name="TextShape 2"/>
          <p:cNvSpPr txBox="1"/>
          <p:nvPr/>
        </p:nvSpPr>
        <p:spPr>
          <a:xfrm>
            <a:off x="144000" y="734400"/>
            <a:ext cx="9757800" cy="595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Βρήκαμε ότι ο όγκος του πυρήνα μεγαλώνει ανάλογα με το Α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lnSpc>
                <a:spcPct val="80000"/>
              </a:lnSpc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66b3"/>
                </a:solidFill>
                <a:latin typeface="Bitstream Vera Sans"/>
              </a:rPr>
              <a:t>Θεωρώντας ότι τα νουκλεόνια Α (=Ζ+Ν) μοιράζονται σε όλον τον πυρήνα όγκου V, έχουμε:</a:t>
            </a:r>
            <a:endParaRPr b="0" lang="en-GB" sz="2000" spc="-1" strike="noStrike">
              <a:latin typeface="Bitstream Vera Sans"/>
            </a:endParaRPr>
          </a:p>
          <a:p>
            <a:pPr lvl="1" marL="864000" indent="-288000">
              <a:lnSpc>
                <a:spcPct val="80000"/>
              </a:lnSpc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latin typeface="Bitstream Vera Sans"/>
                <a:ea typeface="Bitstream Vera Sans"/>
              </a:rPr>
              <a:t>ρ</a:t>
            </a:r>
            <a:r>
              <a:rPr b="0" lang="en-GB" sz="2200" spc="-1" strike="noStrike" baseline="-101000">
                <a:latin typeface="Bitstream Vera Sans"/>
                <a:ea typeface="Bitstream Vera Sans"/>
              </a:rPr>
              <a:t>n</a:t>
            </a:r>
            <a:r>
              <a:rPr b="0" lang="en-GB" sz="2200" spc="-1" strike="noStrike">
                <a:latin typeface="Bitstream Vera Sans"/>
                <a:ea typeface="Bitstream Vera Sans"/>
              </a:rPr>
              <a:t>=N/V ,  ρ</a:t>
            </a:r>
            <a:r>
              <a:rPr b="0" lang="en-GB" sz="2200" spc="-1" strike="noStrike" baseline="-101000">
                <a:latin typeface="Bitstream Vera Sans"/>
                <a:ea typeface="Bitstream Vera Sans"/>
              </a:rPr>
              <a:t>p</a:t>
            </a:r>
            <a:r>
              <a:rPr b="0" lang="en-GB" sz="2200" spc="-1" strike="noStrike">
                <a:latin typeface="Bitstream Vera Sans"/>
                <a:ea typeface="Bitstream Vera Sans"/>
              </a:rPr>
              <a:t>=Z/V ,  ρ</a:t>
            </a:r>
            <a:r>
              <a:rPr b="0" lang="en-GB" sz="2200" spc="-1" strike="noStrike" baseline="-101000">
                <a:latin typeface="Bitstream Vera Sans"/>
                <a:ea typeface="Bitstream Vera Sans"/>
              </a:rPr>
              <a:t>p+n</a:t>
            </a:r>
            <a:r>
              <a:rPr b="0" lang="en-GB" sz="2200" spc="-1" strike="noStrike">
                <a:latin typeface="Bitstream Vera Sans"/>
                <a:ea typeface="Bitstream Vera Sans"/>
              </a:rPr>
              <a:t>=ρ = Α/V → </a:t>
            </a:r>
            <a:r>
              <a:rPr b="0" lang="en-GB" sz="2200" spc="-1" strike="noStrike">
                <a:latin typeface="Bitstream Vera Sans"/>
              </a:rPr>
              <a:t>ρ / ρ</a:t>
            </a:r>
            <a:r>
              <a:rPr b="0" lang="en-GB" sz="2200" spc="-1" strike="noStrike" baseline="-101000">
                <a:latin typeface="Bitstream Vera Sans"/>
              </a:rPr>
              <a:t>p</a:t>
            </a:r>
            <a:r>
              <a:rPr b="0" lang="en-GB" sz="2200" spc="-1" strike="noStrike">
                <a:latin typeface="Bitstream Vera Sans"/>
              </a:rPr>
              <a:t> = (Α/V) / (Z/V) 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lnSpc>
                <a:spcPct val="80000"/>
              </a:lnSpc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latin typeface="Bitstream Vera Sans"/>
              </a:rPr>
              <a:t>Ολική πυκνότητα νουκλεονίων, </a:t>
            </a:r>
            <a:r>
              <a:rPr b="1" lang="en-GB" sz="2200" spc="-1" strike="noStrike">
                <a:latin typeface="Bitstream Vera Sans"/>
              </a:rPr>
              <a:t>ρ = (Α/Ζ) * ρ</a:t>
            </a:r>
            <a:r>
              <a:rPr b="1" lang="en-GB" sz="2200" spc="-1" strike="noStrike" baseline="-101000">
                <a:latin typeface="Bitstream Vera Sans"/>
              </a:rPr>
              <a:t>p</a:t>
            </a:r>
            <a:r>
              <a:rPr b="0" lang="en-GB" sz="2200" spc="-1" strike="noStrike">
                <a:latin typeface="Bitstream Vera Sans"/>
              </a:rPr>
              <a:t> 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lnSpc>
                <a:spcPct val="80000"/>
              </a:lnSpc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latin typeface="Bitstream Vera Sans"/>
                <a:ea typeface="Bitstream Vera Sans"/>
              </a:rPr>
              <a:t>Έτσι, από την πυκνότητα των πρωτονίων, </a:t>
            </a:r>
            <a:r>
              <a:rPr b="1" lang="en-GB" sz="2200" spc="-1" strike="noStrike">
                <a:latin typeface="Bitstream Vera Sans"/>
                <a:ea typeface="Bitstream Vera Sans"/>
              </a:rPr>
              <a:t>ρ</a:t>
            </a:r>
            <a:r>
              <a:rPr b="1" lang="en-GB" sz="2200" spc="-1" strike="noStrike" baseline="-101000">
                <a:latin typeface="Bitstream Vera Sans"/>
                <a:ea typeface="Bitstream Vera Sans"/>
              </a:rPr>
              <a:t>p </a:t>
            </a:r>
            <a:r>
              <a:rPr b="0" lang="en-GB" sz="2200" spc="-1" strike="noStrike">
                <a:latin typeface="Bitstream Vera Sans"/>
                <a:ea typeface="Bitstream Vera Sans"/>
              </a:rPr>
              <a:t>, πάμε σε όλων των νουκλεονίων, </a:t>
            </a:r>
            <a:r>
              <a:rPr b="1" lang="en-GB" sz="2200" spc="-1" strike="noStrike">
                <a:latin typeface="Bitstream Vera Sans"/>
              </a:rPr>
              <a:t>ρ  </a:t>
            </a:r>
            <a:r>
              <a:rPr b="1" i="1" lang="en-GB" sz="2200" spc="-1" strike="noStrike">
                <a:latin typeface="Bitstream Vera Sans"/>
              </a:rPr>
              <a:t>(ίδια τιμή για όλα τα Α !</a:t>
            </a:r>
            <a:r>
              <a:rPr b="0" i="1" lang="en-GB" sz="2200" spc="-1" strike="noStrike">
                <a:latin typeface="Bitstream Vera Sans"/>
              </a:rPr>
              <a:t>)</a:t>
            </a:r>
            <a:endParaRPr b="0" lang="en-GB" sz="2200" spc="-1" strike="noStrike">
              <a:latin typeface="Bitstream Vera Sans"/>
            </a:endParaRPr>
          </a:p>
        </p:txBody>
      </p:sp>
      <p:pic>
        <p:nvPicPr>
          <p:cNvPr id="348" name="" descr=""/>
          <p:cNvPicPr/>
          <p:nvPr/>
        </p:nvPicPr>
        <p:blipFill>
          <a:blip r:embed="rId1"/>
          <a:stretch/>
        </p:blipFill>
        <p:spPr>
          <a:xfrm>
            <a:off x="5214240" y="3702600"/>
            <a:ext cx="4178880" cy="3474720"/>
          </a:xfrm>
          <a:prstGeom prst="rect">
            <a:avLst/>
          </a:prstGeom>
          <a:ln>
            <a:noFill/>
          </a:ln>
        </p:spPr>
      </p:pic>
      <p:sp>
        <p:nvSpPr>
          <p:cNvPr id="349" name="TextShape 3"/>
          <p:cNvSpPr txBox="1"/>
          <p:nvPr/>
        </p:nvSpPr>
        <p:spPr>
          <a:xfrm>
            <a:off x="3825360" y="4592520"/>
            <a:ext cx="634320" cy="5428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solidFill>
                  <a:srgbClr val="ff0000"/>
                </a:solidFill>
                <a:latin typeface="Bitstream Vera Sans"/>
              </a:rPr>
              <a:t>ρ</a:t>
            </a:r>
            <a:r>
              <a:rPr b="1" lang="en-GB" sz="2400" spc="-1" strike="noStrike" baseline="-101000">
                <a:solidFill>
                  <a:srgbClr val="ff0000"/>
                </a:solidFill>
                <a:latin typeface="Bitstream Vera Sans"/>
              </a:rPr>
              <a:t>p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350" name="TextShape 4"/>
          <p:cNvSpPr txBox="1"/>
          <p:nvPr/>
        </p:nvSpPr>
        <p:spPr>
          <a:xfrm>
            <a:off x="5911560" y="4592520"/>
            <a:ext cx="2327760" cy="5428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solidFill>
                  <a:srgbClr val="000000"/>
                </a:solidFill>
                <a:latin typeface="Bitstream Vera Sans"/>
              </a:rPr>
              <a:t>ρ=(Α/Ζ) * ρ</a:t>
            </a:r>
            <a:r>
              <a:rPr b="1" lang="en-GB" sz="2400" spc="-1" strike="noStrike" baseline="-101000">
                <a:solidFill>
                  <a:srgbClr val="000000"/>
                </a:solidFill>
                <a:latin typeface="Bitstream Vera Sans"/>
              </a:rPr>
              <a:t>p</a:t>
            </a:r>
            <a:endParaRPr b="0" lang="en-GB" sz="2400" spc="-1" strike="noStrike">
              <a:latin typeface="Bitstream Vera Sans"/>
            </a:endParaRPr>
          </a:p>
        </p:txBody>
      </p:sp>
      <p:pic>
        <p:nvPicPr>
          <p:cNvPr id="351" name="" descr=""/>
          <p:cNvPicPr/>
          <p:nvPr/>
        </p:nvPicPr>
        <p:blipFill>
          <a:blip r:embed="rId2"/>
          <a:stretch/>
        </p:blipFill>
        <p:spPr>
          <a:xfrm>
            <a:off x="376560" y="3702600"/>
            <a:ext cx="4273560" cy="3401280"/>
          </a:xfrm>
          <a:prstGeom prst="rect">
            <a:avLst/>
          </a:prstGeom>
          <a:ln>
            <a:noFill/>
          </a:ln>
        </p:spPr>
      </p:pic>
      <p:sp>
        <p:nvSpPr>
          <p:cNvPr id="352" name="TextShape 5"/>
          <p:cNvSpPr txBox="1"/>
          <p:nvPr/>
        </p:nvSpPr>
        <p:spPr>
          <a:xfrm>
            <a:off x="2890080" y="3828600"/>
            <a:ext cx="1499400" cy="15656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solidFill>
                  <a:srgbClr val="ed1c24"/>
                </a:solidFill>
                <a:latin typeface="Bitstream Vera Sans"/>
              </a:rPr>
              <a:t>Αριθμητική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ed1c24"/>
                </a:solidFill>
                <a:latin typeface="Bitstream Vera Sans"/>
              </a:rPr>
              <a:t>πυκνότητα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ed1c24"/>
                </a:solidFill>
                <a:latin typeface="Bitstream Vera Sans"/>
                <a:ea typeface="Bitstream Vera Sans"/>
              </a:rPr>
              <a:t>πρωτονίων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ed1c24"/>
                </a:solidFill>
                <a:latin typeface="Bitstream Vera Sans"/>
                <a:ea typeface="Bitstream Vera Sans"/>
              </a:rPr>
              <a:t>	</a:t>
            </a:r>
            <a:r>
              <a:rPr b="0" lang="en-GB" sz="2200" spc="-1" strike="noStrike">
                <a:solidFill>
                  <a:srgbClr val="ed1c24"/>
                </a:solidFill>
                <a:latin typeface="Bitstream Vera Sans"/>
              </a:rPr>
              <a:t>ρ</a:t>
            </a:r>
            <a:r>
              <a:rPr b="0" lang="en-GB" sz="2200" spc="-1" strike="noStrike" baseline="-101000">
                <a:solidFill>
                  <a:srgbClr val="ed1c24"/>
                </a:solidFill>
                <a:latin typeface="Bitstream Vera Sans"/>
              </a:rPr>
              <a:t>p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353" name="Line 6"/>
          <p:cNvSpPr/>
          <p:nvPr/>
        </p:nvSpPr>
        <p:spPr>
          <a:xfrm>
            <a:off x="3778200" y="4836600"/>
            <a:ext cx="2233800" cy="12600"/>
          </a:xfrm>
          <a:prstGeom prst="line">
            <a:avLst/>
          </a:prstGeom>
          <a:ln w="1836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54" name="Line 7"/>
          <p:cNvSpPr/>
          <p:nvPr/>
        </p:nvSpPr>
        <p:spPr>
          <a:xfrm flipH="1">
            <a:off x="5943600" y="3693600"/>
            <a:ext cx="457200" cy="228600"/>
          </a:xfrm>
          <a:prstGeom prst="line">
            <a:avLst/>
          </a:prstGeom>
          <a:ln w="3672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15" dur="indefinite" restart="never" nodeType="tmRoot">
          <p:childTnLst>
            <p:seq>
              <p:cTn id="1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CustomShape 1"/>
          <p:cNvSpPr/>
          <p:nvPr/>
        </p:nvSpPr>
        <p:spPr>
          <a:xfrm>
            <a:off x="878400" y="5293800"/>
            <a:ext cx="1900800" cy="457200"/>
          </a:xfrm>
          <a:prstGeom prst="rect">
            <a:avLst/>
          </a:prstGeom>
          <a:solidFill>
            <a:srgbClr val="ffff99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pic>
        <p:nvPicPr>
          <p:cNvPr id="356" name="" descr=""/>
          <p:cNvPicPr/>
          <p:nvPr/>
        </p:nvPicPr>
        <p:blipFill>
          <a:blip r:embed="rId1"/>
          <a:stretch/>
        </p:blipFill>
        <p:spPr>
          <a:xfrm>
            <a:off x="5372640" y="786600"/>
            <a:ext cx="4606920" cy="3835440"/>
          </a:xfrm>
          <a:prstGeom prst="rect">
            <a:avLst/>
          </a:prstGeom>
          <a:ln>
            <a:noFill/>
          </a:ln>
        </p:spPr>
      </p:pic>
      <p:sp>
        <p:nvSpPr>
          <p:cNvPr id="357" name="TextShape 2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Όγκο</a:t>
            </a:r>
            <a:r>
              <a:rPr b="0" lang="en-GB" sz="3600" spc="-1" strike="noStrike">
                <a:latin typeface="Bitstream Vera Sans"/>
              </a:rPr>
              <a:t>ς και </a:t>
            </a:r>
            <a:r>
              <a:rPr b="0" lang="en-GB" sz="3600" spc="-1" strike="noStrike">
                <a:latin typeface="Bitstream Vera Sans"/>
              </a:rPr>
              <a:t>ακτίν</a:t>
            </a:r>
            <a:r>
              <a:rPr b="0" lang="en-GB" sz="3600" spc="-1" strike="noStrike">
                <a:latin typeface="Bitstream Vera Sans"/>
              </a:rPr>
              <a:t>α </a:t>
            </a:r>
            <a:r>
              <a:rPr b="0" lang="en-GB" sz="3600" spc="-1" strike="noStrike">
                <a:latin typeface="Bitstream Vera Sans"/>
              </a:rPr>
              <a:t>πυρή</a:t>
            </a:r>
            <a:r>
              <a:rPr b="0" lang="en-GB" sz="3600" spc="-1" strike="noStrike">
                <a:latin typeface="Bitstream Vera Sans"/>
              </a:rPr>
              <a:t>να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358" name="TextShape 3"/>
          <p:cNvSpPr txBox="1"/>
          <p:nvPr/>
        </p:nvSpPr>
        <p:spPr>
          <a:xfrm>
            <a:off x="504000" y="914400"/>
            <a:ext cx="9071640" cy="59713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Ίδια πυκνότητα για όλους 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τους πυρήνες 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ρ</a:t>
            </a:r>
            <a:r>
              <a:rPr b="0" lang="en-GB" sz="2400" spc="-1" strike="noStrike" baseline="-101000">
                <a:solidFill>
                  <a:srgbClr val="ff0000"/>
                </a:solidFill>
                <a:latin typeface="Bitstream Vera Sans"/>
              </a:rPr>
              <a:t>0 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= 0.17 νουκλεόνια / fm</a:t>
            </a:r>
            <a:r>
              <a:rPr b="0" lang="en-GB" sz="2400" spc="-1" strike="noStrike" baseline="101000">
                <a:solidFill>
                  <a:srgbClr val="ff0000"/>
                </a:solidFill>
                <a:latin typeface="Bitstream Vera Sans"/>
              </a:rPr>
              <a:t>3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00"/>
                </a:solidFill>
                <a:latin typeface="Bitstream Vera Sans"/>
              </a:rPr>
              <a:t>(“πυρηνική πυκνότητα”)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Αφού η πυκνότητα είναι σταθερή 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(ρ = A/V = constant) σημαίνει ότι 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όσον αφορά στο μέγεθος, ο πυρήνας 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είναι σαν ένα σακουλάκι (“υγρή σταγόνα”) που 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ο όγκος του (V) είναι 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ανάλογος του αριθμού νουκλεονίων (A) που περιέχει: 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V = σταθ * A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  →                                 →  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→ 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R = R</a:t>
            </a:r>
            <a:r>
              <a:rPr b="0" lang="en-GB" sz="2400" spc="-1" strike="noStrike" baseline="-101000">
                <a:solidFill>
                  <a:srgbClr val="ff0000"/>
                </a:solidFill>
                <a:latin typeface="Bitstream Vera Sans"/>
              </a:rPr>
              <a:t>0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 * A</a:t>
            </a:r>
            <a:r>
              <a:rPr b="0" lang="en-GB" sz="2400" spc="-1" strike="noStrike" baseline="101000">
                <a:solidFill>
                  <a:srgbClr val="ff0000"/>
                </a:solidFill>
                <a:latin typeface="Bitstream Vera Sans"/>
              </a:rPr>
              <a:t>1 / 3  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→</a:t>
            </a:r>
            <a:r>
              <a:rPr b="0" lang="en-GB" sz="2400" spc="-1" strike="noStrike" baseline="101000">
                <a:solidFill>
                  <a:srgbClr val="ff0000"/>
                </a:solidFill>
                <a:latin typeface="Bitstream Vera Sans"/>
              </a:rPr>
              <a:t> 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359" name="Line 4"/>
          <p:cNvSpPr/>
          <p:nvPr/>
        </p:nvSpPr>
        <p:spPr>
          <a:xfrm flipV="1">
            <a:off x="3200400" y="1143000"/>
            <a:ext cx="2514600" cy="685800"/>
          </a:xfrm>
          <a:prstGeom prst="line">
            <a:avLst/>
          </a:prstGeom>
          <a:ln w="36720">
            <a:solidFill>
              <a:srgbClr val="0000ff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360" name="Formula 5"/>
              <p:cNvSpPr txBox="1"/>
              <p:nvPr/>
            </p:nvSpPr>
            <p:spPr>
              <a:xfrm>
                <a:off x="3366000" y="5192640"/>
                <a:ext cx="2572200" cy="8478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r>
                          <m:t xml:space="preserve">4</m:t>
                        </m:r>
                      </m:num>
                      <m:den>
                        <m:r>
                          <m:t xml:space="preserve">3</m:t>
                        </m:r>
                      </m:den>
                    </m:f>
                    <m:r>
                      <m:t xml:space="preserve">π</m:t>
                    </m:r>
                    <m:sSup>
                      <m:e>
                        <m:r>
                          <m:t xml:space="preserve">R</m:t>
                        </m:r>
                      </m:e>
                      <m:sup>
                        <m:r>
                          <m:t xml:space="preserve">3</m:t>
                        </m:r>
                      </m:sup>
                    </m:sSup>
                    <m:r>
                      <m:t xml:space="preserve">=</m:t>
                    </m:r>
                    <m:r>
                      <m:t xml:space="preserve">σταθ</m:t>
                    </m:r>
                    <m:r>
                      <m:t xml:space="preserve">×</m:t>
                    </m:r>
                    <m:r>
                      <m:t xml:space="preserve">A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61" name="Formula 6"/>
              <p:cNvSpPr txBox="1"/>
              <p:nvPr/>
            </p:nvSpPr>
            <p:spPr>
              <a:xfrm>
                <a:off x="6325920" y="5177880"/>
                <a:ext cx="2192400" cy="6926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R</m:t>
                        </m:r>
                      </m:e>
                      <m:sup>
                        <m:r>
                          <m:t xml:space="preserve">3</m:t>
                        </m:r>
                      </m:sup>
                    </m:sSup>
                    <m:r>
                      <m:t xml:space="preserve">∝</m:t>
                    </m:r>
                    <m:r>
                      <m:t xml:space="preserve">A</m:t>
                    </m:r>
                    <m:r>
                      <m:t xml:space="preserve">→</m:t>
                    </m:r>
                    <m:r>
                      <m:t xml:space="preserve">R</m:t>
                    </m:r>
                    <m:r>
                      <m:t xml:space="preserve">∝</m:t>
                    </m:r>
                    <m:sSup>
                      <m:e>
                        <m:r>
                          <m:t xml:space="preserve">A</m:t>
                        </m:r>
                      </m:e>
                      <m:sup>
                        <m:f>
                          <m:num>
                            <m:r>
                              <m:t xml:space="preserve">1</m:t>
                            </m:r>
                          </m:num>
                          <m:den>
                            <m:r>
                              <m:t xml:space="preserve">3</m:t>
                            </m:r>
                          </m:den>
                        </m:f>
                      </m:sup>
                    </m:sSup>
                  </m:oMath>
                </a14:m>
              </a:p>
            </p:txBody>
          </p:sp>
        </mc:Choice>
        <mc:Fallback/>
      </mc:AlternateContent>
      <p:sp>
        <p:nvSpPr>
          <p:cNvPr id="362" name="CustomShape 7"/>
          <p:cNvSpPr/>
          <p:nvPr/>
        </p:nvSpPr>
        <p:spPr>
          <a:xfrm>
            <a:off x="3774960" y="6084000"/>
            <a:ext cx="2286000" cy="914400"/>
          </a:xfrm>
          <a:prstGeom prst="rect">
            <a:avLst/>
          </a:prstGeom>
          <a:solidFill>
            <a:srgbClr val="ffff99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363" name="Formula 8"/>
              <p:cNvSpPr txBox="1"/>
              <p:nvPr/>
            </p:nvSpPr>
            <p:spPr>
              <a:xfrm>
                <a:off x="3734280" y="6113880"/>
                <a:ext cx="2111760" cy="698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R</m:t>
                    </m:r>
                    <m:r>
                      <m:t xml:space="preserve">=</m:t>
                    </m:r>
                    <m:r>
                      <m:t xml:space="preserve">1.1</m:t>
                    </m:r>
                    <m:r>
                      <m:t xml:space="preserve">fm</m:t>
                    </m:r>
                    <m:r>
                      <m:t xml:space="preserve">×</m:t>
                    </m:r>
                    <m:sSup>
                      <m:e>
                        <m:r>
                          <m:t xml:space="preserve">A</m:t>
                        </m:r>
                      </m:e>
                      <m:sup>
                        <m:f>
                          <m:num>
                            <m:r>
                              <m:t xml:space="preserve">1</m:t>
                            </m:r>
                          </m:num>
                          <m:den>
                            <m:r>
                              <m:t xml:space="preserve">3</m:t>
                            </m:r>
                          </m:den>
                        </m:f>
                      </m:sup>
                    </m:sSup>
                  </m:oMath>
                </a14:m>
              </a:p>
            </p:txBody>
          </p:sp>
        </mc:Choice>
        <mc:Fallback/>
      </mc:AlternateContent>
    </p:spTree>
  </p:cSld>
  <p:timing>
    <p:tnLst>
      <p:par>
        <p:cTn id="17" dur="indefinite" restart="never" nodeType="tmRoot">
          <p:childTnLst>
            <p:seq>
              <p:cTn id="1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TextShape 1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Μέγεθος πυρήνα Au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365" name="TextShape 2"/>
          <p:cNvSpPr txBox="1"/>
          <p:nvPr/>
        </p:nvSpPr>
        <p:spPr>
          <a:xfrm>
            <a:off x="504000" y="914400"/>
            <a:ext cx="9071640" cy="595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000" spc="-1" strike="noStrike">
                <a:latin typeface="Bitstream Vera Sans"/>
              </a:rPr>
              <a:t>Ποιό είναι το μέγεθος ενός πυρήνα χρυσού (Au), με Α=197 σαν κι αυτούς που χρησιμοποιήθηκαν στη σκέδαση Rutherford ?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000" spc="-1" strike="noStrike">
                <a:latin typeface="Bitstream Vera Sans"/>
              </a:rPr>
              <a:t>Γιατί λοιπόν δούλεψε το πείραμα και είδαμε σκεδάσεις σωματιδίων α από τους πυρήνες χρυσού?                                   </a:t>
            </a:r>
            <a:endParaRPr b="0" lang="en-GB" sz="2000" spc="-1" strike="noStrike">
              <a:latin typeface="Bitstream Vera Sans"/>
            </a:endParaRPr>
          </a:p>
        </p:txBody>
      </p:sp>
    </p:spTree>
  </p:cSld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CustomShape 1"/>
          <p:cNvSpPr/>
          <p:nvPr/>
        </p:nvSpPr>
        <p:spPr>
          <a:xfrm>
            <a:off x="5486400" y="5643000"/>
            <a:ext cx="4523400" cy="4572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67" name="TextShape 2"/>
          <p:cNvSpPr txBox="1"/>
          <p:nvPr/>
        </p:nvSpPr>
        <p:spPr>
          <a:xfrm>
            <a:off x="180000" y="166320"/>
            <a:ext cx="9829800" cy="52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solidFill>
                  <a:srgbClr val="0000ff"/>
                </a:solidFill>
                <a:latin typeface="Bitstream Vera Sans"/>
              </a:rPr>
              <a:t>Σχετικιστική κινηματική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368" name="TextShape 3"/>
          <p:cNvSpPr txBox="1"/>
          <p:nvPr/>
        </p:nvSpPr>
        <p:spPr>
          <a:xfrm>
            <a:off x="156600" y="4534200"/>
            <a:ext cx="9829800" cy="832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69" name="Formula 4"/>
              <p:cNvSpPr txBox="1"/>
              <p:nvPr/>
            </p:nvSpPr>
            <p:spPr>
              <a:xfrm>
                <a:off x="603360" y="5100120"/>
                <a:ext cx="2592720" cy="4338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r>
                      <m:t xml:space="preserve">=</m:t>
                    </m:r>
                    <m:sSup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pc</m:t>
                            </m:r>
                          </m:e>
                        </m:d>
                      </m:e>
                      <m:sup>
                        <m:r>
                          <m:t xml:space="preserve">2</m:t>
                        </m:r>
                      </m:sup>
                    </m:sSup>
                    <m:r>
                      <m:t xml:space="preserve">+</m:t>
                    </m:r>
                    <m:sSup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m</m:t>
                            </m:r>
                            <m:sSup>
                              <m:e>
                                <m:r>
                                  <m:t xml:space="preserve">c</m:t>
                                </m:r>
                              </m:e>
                              <m:sup>
                                <m:r>
                                  <m:t xml:space="preserve">2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m:t xml:space="preserve">2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70" name="Formula 5"/>
              <p:cNvSpPr txBox="1"/>
              <p:nvPr/>
            </p:nvSpPr>
            <p:spPr>
              <a:xfrm>
                <a:off x="639720" y="2832480"/>
                <a:ext cx="6287400" cy="433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γενικά</m:t>
                    </m:r>
                    <m:r>
                      <m:t xml:space="preserve">,</m:t>
                    </m:r>
                    <m:r>
                      <m:t xml:space="preserve">με</m:t>
                    </m:r>
                    <m:r>
                      <m:t xml:space="preserve">κινητική</m:t>
                    </m:r>
                    <m:r>
                      <m:t xml:space="preserve">ενέργεια</m:t>
                    </m:r>
                    <m:r>
                      <m:rPr>
                        <m:lit/>
                        <m:nor/>
                      </m:rPr>
                      <m:t xml:space="preserve"> </m:t>
                    </m:r>
                    <m:r>
                      <m:t xml:space="preserve">Κ</m:t>
                    </m:r>
                    <m:r>
                      <m:t xml:space="preserve">,</m:t>
                    </m:r>
                    <m:r>
                      <m:t xml:space="preserve">έχουμε</m:t>
                    </m:r>
                    <m:r>
                      <m:t xml:space="preserve">:</m:t>
                    </m:r>
                    <m:r>
                      <m:t xml:space="preserve">E</m:t>
                    </m:r>
                    <m:r>
                      <m:t xml:space="preserve">=</m:t>
                    </m:r>
                    <m:r>
                      <m:t xml:space="preserve">Κ</m:t>
                    </m:r>
                    <m:r>
                      <m:t xml:space="preserve">+</m:t>
                    </m:r>
                    <m:r>
                      <m:t xml:space="preserve">m</m:t>
                    </m:r>
                    <m:sSup>
                      <m:e>
                        <m:r>
                          <m:t xml:space="preserve">c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71" name="Formula 6"/>
              <p:cNvSpPr txBox="1"/>
              <p:nvPr/>
            </p:nvSpPr>
            <p:spPr>
              <a:xfrm>
                <a:off x="565200" y="3556080"/>
                <a:ext cx="7432920" cy="6145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E</m:t>
                    </m:r>
                    <m:r>
                      <m:t xml:space="preserve">=</m:t>
                    </m:r>
                    <m:r>
                      <m:t xml:space="preserve">m</m:t>
                    </m:r>
                    <m:r>
                      <m:t xml:space="preserve">γ</m:t>
                    </m:r>
                    <m:sSup>
                      <m:e>
                        <m:r>
                          <m:t xml:space="preserve">c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r>
                      <m:t xml:space="preserve">,</m:t>
                    </m:r>
                    <m:r>
                      <m:t xml:space="preserve">όπου</m:t>
                    </m:r>
                    <m:r>
                      <m:rPr>
                        <m:lit/>
                        <m:nor/>
                      </m:rPr>
                      <m:t xml:space="preserve"> </m:t>
                    </m:r>
                    <m:r>
                      <m:t xml:space="preserve">γ</m:t>
                    </m:r>
                    <m:r>
                      <m:t xml:space="preserve">=</m:t>
                    </m:r>
                    <m:f>
                      <m:num>
                        <m:r>
                          <m:t xml:space="preserve">1</m:t>
                        </m:r>
                      </m:num>
                      <m:den>
                        <m:rad>
                          <m:radPr>
                            <m:degHide m:val="1"/>
                          </m:radPr>
                          <m:deg/>
                          <m:e>
                            <m:r>
                              <m:t xml:space="preserve">1</m:t>
                            </m:r>
                            <m:r>
                              <m:t xml:space="preserve">−</m:t>
                            </m:r>
                            <m:sSup>
                              <m:e>
                                <m:r>
                                  <m:t xml:space="preserve">β</m:t>
                                </m:r>
                              </m:e>
                              <m:sup>
                                <m:r>
                                  <m:t xml:space="preserve">2</m:t>
                                </m:r>
                              </m:sup>
                            </m:sSup>
                          </m:e>
                        </m:rad>
                      </m:den>
                    </m:f>
                    <m:r>
                      <m:t xml:space="preserve">,</m:t>
                    </m:r>
                    <m:r>
                      <m:t xml:space="preserve">και</m:t>
                    </m:r>
                    <m:r>
                      <m:t xml:space="preserve">β</m:t>
                    </m:r>
                    <m:r>
                      <m:t xml:space="preserve">=</m:t>
                    </m:r>
                    <m:f>
                      <m:fPr>
                        <m:type m:val="lin"/>
                      </m:fPr>
                      <m:num>
                        <m:r>
                          <m:t xml:space="preserve">υ</m:t>
                        </m:r>
                      </m:num>
                      <m:den>
                        <m:r>
                          <m:t xml:space="preserve">c</m:t>
                        </m:r>
                      </m:den>
                    </m:f>
                    <m:r>
                      <m:t xml:space="preserve">,</m:t>
                    </m:r>
                    <m:r>
                      <m:t xml:space="preserve">με</m:t>
                    </m:r>
                    <m:r>
                      <m:t xml:space="preserve">υ</m:t>
                    </m:r>
                    <m:r>
                      <m:t xml:space="preserve">=</m:t>
                    </m:r>
                    <m:r>
                      <m:t xml:space="preserve">ταχύτητα</m:t>
                    </m:r>
                    <m:r>
                      <m:t xml:space="preserve">σωματιδίου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72" name="Formula 7"/>
              <p:cNvSpPr txBox="1"/>
              <p:nvPr/>
            </p:nvSpPr>
            <p:spPr>
              <a:xfrm>
                <a:off x="640080" y="4380840"/>
                <a:ext cx="4107960" cy="3913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p</m:t>
                    </m:r>
                    <m:r>
                      <m:t xml:space="preserve">=</m:t>
                    </m:r>
                    <m:r>
                      <m:t xml:space="preserve">m</m:t>
                    </m:r>
                    <m:r>
                      <m:t xml:space="preserve">γ</m:t>
                    </m:r>
                    <m:r>
                      <m:t xml:space="preserve">υ</m:t>
                    </m:r>
                    <m:r>
                      <m:t xml:space="preserve">=</m:t>
                    </m:r>
                    <m:r>
                      <m:t xml:space="preserve">m</m:t>
                    </m:r>
                    <m:r>
                      <m:t xml:space="preserve">γ</m:t>
                    </m:r>
                    <m:r>
                      <m:t xml:space="preserve">β</m:t>
                    </m:r>
                    <m:r>
                      <m:t xml:space="preserve">c</m:t>
                    </m:r>
                    <m:r>
                      <m:t xml:space="preserve">,</m:t>
                    </m:r>
                    <m:r>
                      <m:t xml:space="preserve">όπου</m:t>
                    </m:r>
                    <m:r>
                      <m:t xml:space="preserve">p</m:t>
                    </m:r>
                    <m:r>
                      <m:t xml:space="preserve">=</m:t>
                    </m:r>
                    <m:r>
                      <m:t xml:space="preserve">ορμή</m:t>
                    </m:r>
                  </m:oMath>
                </a14:m>
              </a:p>
            </p:txBody>
          </p:sp>
        </mc:Choice>
        <mc:Fallback/>
      </mc:AlternateContent>
      <p:sp>
        <p:nvSpPr>
          <p:cNvPr id="373" name="TextShape 8"/>
          <p:cNvSpPr txBox="1"/>
          <p:nvPr/>
        </p:nvSpPr>
        <p:spPr>
          <a:xfrm>
            <a:off x="360" y="754560"/>
            <a:ext cx="9829800" cy="4572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Σχετικιστική κινηματική:</a:t>
            </a:r>
            <a:endParaRPr b="0" lang="en-GB" sz="2200" spc="-1" strike="noStrike">
              <a:latin typeface="Bitstream Vera Sans"/>
            </a:endParaRPr>
          </a:p>
        </p:txBody>
      </p:sp>
      <p:pic>
        <p:nvPicPr>
          <p:cNvPr id="374" name="" descr=""/>
          <p:cNvPicPr/>
          <p:nvPr/>
        </p:nvPicPr>
        <p:blipFill>
          <a:blip r:embed="rId1"/>
          <a:stretch/>
        </p:blipFill>
        <p:spPr>
          <a:xfrm>
            <a:off x="6836400" y="1285560"/>
            <a:ext cx="2008440" cy="1953000"/>
          </a:xfrm>
          <a:prstGeom prst="rect">
            <a:avLst/>
          </a:prstGeom>
          <a:ln>
            <a:noFill/>
          </a:ln>
        </p:spPr>
      </p:pic>
      <p:sp>
        <p:nvSpPr>
          <p:cNvPr id="375" name="TextShape 9"/>
          <p:cNvSpPr txBox="1"/>
          <p:nvPr/>
        </p:nvSpPr>
        <p:spPr>
          <a:xfrm>
            <a:off x="37800" y="1712880"/>
            <a:ext cx="1409040" cy="416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200" spc="-1" strike="noStrike">
                <a:solidFill>
                  <a:srgbClr val="ff0000"/>
                </a:solidFill>
                <a:latin typeface="DejaVu Sans"/>
              </a:rPr>
              <a:t>ενέργεια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376" name="TextShape 10"/>
          <p:cNvSpPr txBox="1"/>
          <p:nvPr/>
        </p:nvSpPr>
        <p:spPr>
          <a:xfrm>
            <a:off x="1532520" y="1949760"/>
            <a:ext cx="878760" cy="416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200" spc="-1" strike="noStrike">
                <a:solidFill>
                  <a:srgbClr val="0000ff"/>
                </a:solidFill>
                <a:latin typeface="DejaVu Sans"/>
              </a:rPr>
              <a:t>μάζα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377" name="TextShape 11"/>
          <p:cNvSpPr txBox="1"/>
          <p:nvPr/>
        </p:nvSpPr>
        <p:spPr>
          <a:xfrm>
            <a:off x="2768400" y="2034360"/>
            <a:ext cx="3711960" cy="416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200" spc="-1" strike="noStrike">
                <a:latin typeface="DejaVu Sans"/>
              </a:rPr>
              <a:t>c = ταχύτητα του φωτός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378" name="TextShape 12"/>
          <p:cNvSpPr txBox="1"/>
          <p:nvPr/>
        </p:nvSpPr>
        <p:spPr>
          <a:xfrm>
            <a:off x="1132200" y="1094760"/>
            <a:ext cx="6713640" cy="863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3200" spc="-1" strike="noStrike">
                <a:solidFill>
                  <a:srgbClr val="ff0000"/>
                </a:solidFill>
                <a:latin typeface="DejaVu Sans"/>
              </a:rPr>
              <a:t>E</a:t>
            </a:r>
            <a:r>
              <a:rPr b="0" lang="en-US" sz="3200" spc="-1" strike="noStrike">
                <a:solidFill>
                  <a:srgbClr val="3333cc"/>
                </a:solidFill>
                <a:latin typeface="DejaVu Sans"/>
              </a:rPr>
              <a:t> = m</a:t>
            </a:r>
            <a:r>
              <a:rPr b="0" lang="en-US" sz="3200" spc="-1" strike="noStrike">
                <a:solidFill>
                  <a:srgbClr val="000000"/>
                </a:solidFill>
                <a:latin typeface="DejaVu Sans"/>
              </a:rPr>
              <a:t>c</a:t>
            </a:r>
            <a:r>
              <a:rPr b="0" lang="en-US" sz="3200" spc="-1" strike="noStrike" baseline="30000">
                <a:solidFill>
                  <a:srgbClr val="000000"/>
                </a:solidFill>
                <a:latin typeface="DejaVu Sans"/>
              </a:rPr>
              <a:t>2  </a:t>
            </a:r>
            <a:r>
              <a:rPr b="0" lang="en-US" sz="2000" spc="-1" strike="noStrike">
                <a:solidFill>
                  <a:srgbClr val="000000"/>
                </a:solidFill>
                <a:latin typeface="DejaVu Sans"/>
              </a:rPr>
              <a:t>= η ενέργεια πού έχω επειδή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latin typeface="DejaVu Sans"/>
              </a:rPr>
              <a:t>                         </a:t>
            </a:r>
            <a:r>
              <a:rPr b="0" lang="en-US" sz="2000" spc="-1" strike="noStrike">
                <a:solidFill>
                  <a:srgbClr val="000000"/>
                </a:solidFill>
                <a:latin typeface="DejaVu Sans"/>
              </a:rPr>
              <a:t>απλά και μόνο έχω μάζα m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379" name="Line 13"/>
          <p:cNvSpPr/>
          <p:nvPr/>
        </p:nvSpPr>
        <p:spPr>
          <a:xfrm flipV="1">
            <a:off x="975600" y="1586160"/>
            <a:ext cx="228600" cy="2286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80" name="Line 14"/>
          <p:cNvSpPr/>
          <p:nvPr/>
        </p:nvSpPr>
        <p:spPr>
          <a:xfrm flipV="1">
            <a:off x="1974600" y="1670760"/>
            <a:ext cx="228600" cy="2286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81" name="Line 15"/>
          <p:cNvSpPr/>
          <p:nvPr/>
        </p:nvSpPr>
        <p:spPr>
          <a:xfrm flipH="1" flipV="1">
            <a:off x="2588400" y="1670760"/>
            <a:ext cx="383400" cy="38664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82" name="CustomShape 16"/>
          <p:cNvSpPr/>
          <p:nvPr/>
        </p:nvSpPr>
        <p:spPr>
          <a:xfrm>
            <a:off x="7423200" y="828360"/>
            <a:ext cx="2514600" cy="914400"/>
          </a:xfrm>
          <a:prstGeom prst="wedgeRoundRectCallout">
            <a:avLst>
              <a:gd name="adj1" fmla="val -27171"/>
              <a:gd name="adj2" fmla="val 87935"/>
              <a:gd name="adj3" fmla="val 16667"/>
            </a:avLst>
          </a:prstGeom>
          <a:solidFill>
            <a:srgbClr val="ff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/>
            <a:r>
              <a:rPr b="0" lang="en-GB" sz="1800" spc="-1" strike="noStrike">
                <a:latin typeface="Bitstream Vera Sans"/>
              </a:rPr>
              <a:t>Η μάζα είναι μια μορφή ενέργειας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383" name="TextShape 17"/>
          <p:cNvSpPr txBox="1"/>
          <p:nvPr/>
        </p:nvSpPr>
        <p:spPr>
          <a:xfrm>
            <a:off x="3841200" y="5122800"/>
            <a:ext cx="5050800" cy="395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→ 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E [MeV], p [MeV/c], m [MeV/c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2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]</a:t>
            </a:r>
            <a:endParaRPr b="0" lang="en-GB" sz="20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84" name="Formula 18"/>
              <p:cNvSpPr txBox="1"/>
              <p:nvPr/>
            </p:nvSpPr>
            <p:spPr>
              <a:xfrm>
                <a:off x="4203720" y="5639400"/>
                <a:ext cx="5667840" cy="4334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Σημείωση: με c = </m:t>
                    </m:r>
                    <m:r>
                      <m:rPr>
                        <m:lit/>
                        <m:nor/>
                      </m:rPr>
                      <m:t xml:space="preserve">1,</m:t>
                    </m:r>
                    <m:r>
                      <m:rPr>
                        <m:lit/>
                        <m:nor/>
                      </m:rPr>
                      <m:t xml:space="preserve"> γράφουμε</m:t>
                    </m:r>
                    <m:r>
                      <m:t xml:space="preserve">: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sSup>
                      <m:e>
                        <m:r>
                          <m:rPr>
                            <m:lit/>
                            <m:nor/>
                          </m:rPr>
                          <m:t xml:space="preserve">=p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sSup>
                      <m:e>
                        <m:r>
                          <m:rPr>
                            <m:lit/>
                            <m:nor/>
                          </m:rPr>
                          <m:t xml:space="preserve">+m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r>
                      <m:rPr>
                        <m:lit/>
                        <m:nor/>
                      </m:rPr>
                      <m:t xml:space="preserve">,κλπ.</m:t>
                    </m:r>
                  </m:oMath>
                </a14:m>
              </a:p>
            </p:txBody>
          </p:sp>
        </mc:Choice>
        <mc:Fallback/>
      </mc:AlternateContent>
    </p:spTree>
  </p:cSld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CustomShape 1"/>
          <p:cNvSpPr/>
          <p:nvPr/>
        </p:nvSpPr>
        <p:spPr>
          <a:xfrm>
            <a:off x="228600" y="2442600"/>
            <a:ext cx="9601200" cy="4572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86" name="CustomShape 2"/>
          <p:cNvSpPr/>
          <p:nvPr/>
        </p:nvSpPr>
        <p:spPr>
          <a:xfrm>
            <a:off x="203400" y="577800"/>
            <a:ext cx="6400800" cy="4572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87" name="TextShape 3"/>
          <p:cNvSpPr txBox="1"/>
          <p:nvPr/>
        </p:nvSpPr>
        <p:spPr>
          <a:xfrm>
            <a:off x="180000" y="166320"/>
            <a:ext cx="9829800" cy="52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solidFill>
                  <a:srgbClr val="0000ff"/>
                </a:solidFill>
                <a:latin typeface="Bitstream Vera Sans"/>
              </a:rPr>
              <a:t>Μονάδες</a:t>
            </a:r>
            <a:endParaRPr b="0" lang="en-GB" sz="28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88" name="Formula 4"/>
              <p:cNvSpPr txBox="1"/>
              <p:nvPr/>
            </p:nvSpPr>
            <p:spPr>
              <a:xfrm>
                <a:off x="169200" y="2325600"/>
                <a:ext cx="9633600" cy="6984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ℏ</m:t>
                    </m:r>
                    <m:r>
                      <m:rPr>
                        <m:lit/>
                        <m:nor/>
                      </m:rPr>
                      <m:t xml:space="preserve">c=</m:t>
                    </m:r>
                    <m:r>
                      <m:rPr>
                        <m:lit/>
                        <m:nor/>
                      </m:rPr>
                      <m:t xml:space="preserve">197</m:t>
                    </m:r>
                    <m:r>
                      <m:rPr>
                        <m:lit/>
                        <m:nor/>
                      </m:rPr>
                      <m:t xml:space="preserve">MeV fm, όπου </m:t>
                    </m:r>
                    <m:r>
                      <m:t xml:space="preserve">ℏ</m:t>
                    </m:r>
                    <m:r>
                      <m:t xml:space="preserve">=</m:t>
                    </m:r>
                    <m:f>
                      <m:num>
                        <m:r>
                          <m:t xml:space="preserve">h</m:t>
                        </m:r>
                      </m:num>
                      <m:den>
                        <m:r>
                          <m:rPr>
                            <m:lit/>
                            <m:nor/>
                          </m:rPr>
                          <m:t xml:space="preserve">2π</m:t>
                        </m:r>
                      </m:den>
                    </m:f>
                    <m:r>
                      <m:t xml:space="preserve">≡</m:t>
                    </m:r>
                    <m:r>
                      <m:rPr>
                        <m:lit/>
                        <m:nor/>
                      </m:rPr>
                      <m:t xml:space="preserve">μονάδα δράσης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rPr>
                            <m:lit/>
                            <m:nor/>
                          </m:rPr>
                          <m:t xml:space="preserve">ενέργειας</m:t>
                        </m:r>
                        <m:r>
                          <m:t xml:space="preserve">×</m:t>
                        </m:r>
                        <m:r>
                          <m:rPr>
                            <m:lit/>
                            <m:nor/>
                          </m:rPr>
                          <m:t xml:space="preserve">χρόνου</m:t>
                        </m:r>
                      </m:e>
                    </m:d>
                    <m:r>
                      <m:t xml:space="preserve">≡</m:t>
                    </m:r>
                    <m:r>
                      <m:t xml:space="preserve">1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89" name="Formula 5"/>
              <p:cNvSpPr txBox="1"/>
              <p:nvPr/>
            </p:nvSpPr>
            <p:spPr>
              <a:xfrm>
                <a:off x="207720" y="612720"/>
                <a:ext cx="5780160" cy="4395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c=</m:t>
                    </m:r>
                    <m:r>
                      <m:t xml:space="preserve">3</m:t>
                    </m:r>
                    <m:r>
                      <m:t xml:space="preserve">×</m:t>
                    </m:r>
                    <m:sSup>
                      <m:e>
                        <m:r>
                          <m:rPr>
                            <m:lit/>
                            <m:nor/>
                          </m:rPr>
                          <m:t xml:space="preserve">10</m:t>
                        </m:r>
                      </m:e>
                      <m:sup>
                        <m:r>
                          <m:t xml:space="preserve">8</m:t>
                        </m:r>
                      </m:sup>
                    </m:sSup>
                    <m:f>
                      <m:fPr>
                        <m:type m:val="lin"/>
                      </m:fPr>
                      <m:num>
                        <m:r>
                          <m:t xml:space="preserve">m</m:t>
                        </m:r>
                      </m:num>
                      <m:den>
                        <m:r>
                          <m:t xml:space="preserve">s</m:t>
                        </m:r>
                      </m:den>
                    </m:f>
                    <m:r>
                      <m:t xml:space="preserve">≡</m:t>
                    </m:r>
                    <m:r>
                      <m:rPr>
                        <m:lit/>
                        <m:nor/>
                      </m:rPr>
                      <m:t xml:space="preserve">μονάδα ταχύτητας</m:t>
                    </m:r>
                    <m:r>
                      <m:t xml:space="preserve">≡</m:t>
                    </m:r>
                    <m:r>
                      <m:t xml:space="preserve">1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90" name="Formula 6"/>
              <p:cNvSpPr txBox="1"/>
              <p:nvPr/>
            </p:nvSpPr>
            <p:spPr>
              <a:xfrm>
                <a:off x="135720" y="1153080"/>
                <a:ext cx="8881920" cy="4262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μονάδα ενέργειας</m:t>
                    </m:r>
                    <m:r>
                      <m:t xml:space="preserve">≡</m:t>
                    </m:r>
                    <m:r>
                      <m:t xml:space="preserve">eV</m:t>
                    </m:r>
                    <m:r>
                      <m:t xml:space="preserve">=</m:t>
                    </m:r>
                    <m:r>
                      <m:t xml:space="preserve">1.6</m:t>
                    </m:r>
                    <m:r>
                      <m:t xml:space="preserve">∗</m:t>
                    </m:r>
                    <m:sSup>
                      <m:e>
                        <m:r>
                          <m:t xml:space="preserve">10</m:t>
                        </m:r>
                      </m:e>
                      <m:sup>
                        <m:r>
                          <m:t xml:space="preserve">−</m:t>
                        </m:r>
                        <m:r>
                          <m:t xml:space="preserve">19</m:t>
                        </m:r>
                      </m:sup>
                    </m:sSup>
                    <m:r>
                      <m:t xml:space="preserve">Cb</m:t>
                    </m:r>
                    <m:r>
                      <m:t xml:space="preserve">∗</m:t>
                    </m:r>
                    <m:r>
                      <m:t xml:space="preserve">V</m:t>
                    </m:r>
                    <m:r>
                      <m:t xml:space="preserve">=</m:t>
                    </m:r>
                    <m:r>
                      <m:t xml:space="preserve">1.6</m:t>
                    </m:r>
                    <m:r>
                      <m:t xml:space="preserve">∗</m:t>
                    </m:r>
                    <m:sSup>
                      <m:e>
                        <m:r>
                          <m:t xml:space="preserve">10</m:t>
                        </m:r>
                      </m:e>
                      <m:sup>
                        <m:r>
                          <m:t xml:space="preserve">−</m:t>
                        </m:r>
                        <m:r>
                          <m:t xml:space="preserve">19</m:t>
                        </m:r>
                      </m:sup>
                    </m:sSup>
                    <m:r>
                      <m:t xml:space="preserve">Joule</m:t>
                    </m:r>
                  </m:oMath>
                </a14:m>
              </a:p>
            </p:txBody>
          </p:sp>
        </mc:Choice>
        <mc:Fallback/>
      </mc:AlternateContent>
      <p:sp>
        <p:nvSpPr>
          <p:cNvPr id="391" name="TextShape 7"/>
          <p:cNvSpPr txBox="1"/>
          <p:nvPr/>
        </p:nvSpPr>
        <p:spPr>
          <a:xfrm>
            <a:off x="169200" y="1519200"/>
            <a:ext cx="8686800" cy="424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200" spc="-1" strike="noStrike">
                <a:latin typeface="Bitstream Vera Sans"/>
              </a:rPr>
              <a:t>Συνήθως χρησιμοποιούμε το MeV (= 10</a:t>
            </a:r>
            <a:r>
              <a:rPr b="0" lang="en-GB" sz="2200" spc="-1" strike="noStrike" baseline="101000">
                <a:latin typeface="Bitstream Vera Sans"/>
              </a:rPr>
              <a:t>9</a:t>
            </a:r>
            <a:r>
              <a:rPr b="0" lang="en-GB" sz="2200" spc="-1" strike="noStrike">
                <a:latin typeface="Bitstream Vera Sans"/>
              </a:rPr>
              <a:t> eV)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392" name="TextShape 8"/>
          <p:cNvSpPr txBox="1"/>
          <p:nvPr/>
        </p:nvSpPr>
        <p:spPr>
          <a:xfrm>
            <a:off x="131040" y="2069280"/>
            <a:ext cx="6058800" cy="424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200" spc="-1" strike="noStrike">
                <a:latin typeface="Bitstream Vera Sans"/>
              </a:rPr>
              <a:t>Σταθερά του Plank =</a:t>
            </a:r>
            <a:r>
              <a:rPr b="1" lang="en-GB" sz="2200" spc="-1" strike="noStrike">
                <a:latin typeface="Bitstream Vera Sans"/>
              </a:rPr>
              <a:t> h</a:t>
            </a:r>
            <a:r>
              <a:rPr b="0" lang="en-GB" sz="2200" spc="-1" strike="noStrike">
                <a:latin typeface="Bitstream Vera Sans"/>
              </a:rPr>
              <a:t> = 6.626 x 10</a:t>
            </a:r>
            <a:r>
              <a:rPr b="0" lang="en-GB" sz="2200" spc="-1" strike="noStrike" baseline="101000">
                <a:latin typeface="Bitstream Vera Sans"/>
              </a:rPr>
              <a:t>-3 4</a:t>
            </a:r>
            <a:r>
              <a:rPr b="0" lang="en-GB" sz="2200" spc="-1" strike="noStrike">
                <a:latin typeface="Bitstream Vera Sans"/>
              </a:rPr>
              <a:t> J s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393" name="TextShape 9"/>
          <p:cNvSpPr txBox="1"/>
          <p:nvPr/>
        </p:nvSpPr>
        <p:spPr>
          <a:xfrm>
            <a:off x="144000" y="4229280"/>
            <a:ext cx="9842400" cy="28040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000" spc="-1" strike="noStrike">
                <a:latin typeface="Bitstream Vera Sans"/>
              </a:rPr>
              <a:t>Μετράμε: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Μάζα</a:t>
            </a:r>
            <a:r>
              <a:rPr b="0" lang="en-GB" sz="2000" spc="-1" strike="noStrike">
                <a:latin typeface="Bitstream Vera Sans"/>
              </a:rPr>
              <a:t>: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MeV/c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2</a:t>
            </a:r>
            <a:r>
              <a:rPr b="0" lang="en-GB" sz="2000" spc="-1" strike="noStrike">
                <a:latin typeface="Bitstream Vera Sans"/>
              </a:rPr>
              <a:t>  (αφού Ε = mc</a:t>
            </a:r>
            <a:r>
              <a:rPr b="0" lang="en-GB" sz="2000" spc="-1" strike="noStrike" baseline="101000">
                <a:latin typeface="Bitstream Vera Sans"/>
              </a:rPr>
              <a:t>2</a:t>
            </a:r>
            <a:r>
              <a:rPr b="0" lang="en-GB" sz="2000" spc="-1" strike="noStrike">
                <a:latin typeface="Bitstream Vera Sans"/>
              </a:rPr>
              <a:t>)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Ορμή:</a:t>
            </a:r>
            <a:r>
              <a:rPr b="0" lang="en-GB" sz="2000" spc="-1" strike="noStrike">
                <a:latin typeface="Bitstream Vera Sans"/>
              </a:rPr>
              <a:t>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MeV/c</a:t>
            </a:r>
            <a:r>
              <a:rPr b="0" lang="en-GB" sz="2000" spc="-1" strike="noStrike">
                <a:latin typeface="Bitstream Vera Sans"/>
              </a:rPr>
              <a:t> (αφού p = mγβc)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Χρόνο</a:t>
            </a:r>
            <a:r>
              <a:rPr b="0" lang="en-GB" sz="2000" spc="-1" strike="noStrike">
                <a:latin typeface="Bitstream Vera Sans"/>
              </a:rPr>
              <a:t> σε: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1/MeV</a:t>
            </a:r>
            <a:r>
              <a:rPr b="0" lang="en-GB" sz="2000" spc="-1" strike="noStrike">
                <a:latin typeface="Bitstream Vera Sans"/>
              </a:rPr>
              <a:t> (αφού η μονάδα δράσης = Ενέργεια * Xρόνος = 1)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Μήκος</a:t>
            </a:r>
            <a:r>
              <a:rPr b="0" lang="en-GB" sz="2000" spc="-1" strike="noStrike">
                <a:latin typeface="Bitstream Vera Sans"/>
              </a:rPr>
              <a:t> σε: μονάδες χρόνου =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1/MeV</a:t>
            </a:r>
            <a:r>
              <a:rPr b="0" lang="en-GB" sz="2000" spc="-1" strike="noStrike">
                <a:latin typeface="Bitstream Vera Sans"/>
              </a:rPr>
              <a:t> (αφού η μονάδα ταχύτητας=1)</a:t>
            </a:r>
            <a:endParaRPr b="0" lang="en-GB" sz="2000" spc="-1" strike="noStrike">
              <a:latin typeface="Bitstream Vera Sans"/>
            </a:endParaRPr>
          </a:p>
          <a:p>
            <a:endParaRPr b="0" lang="en-GB" sz="2000" spc="-1" strike="noStrike">
              <a:latin typeface="Bitstream Vera Sans"/>
            </a:endParaRPr>
          </a:p>
          <a:p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1 amu</a:t>
            </a:r>
            <a:r>
              <a:rPr b="0" lang="en-GB" sz="2000" spc="-1" strike="noStrike">
                <a:latin typeface="Bitstream Vera Sans"/>
              </a:rPr>
              <a:t> = 1/12 μάζας ουδέτρου ατόμου </a:t>
            </a:r>
            <a:r>
              <a:rPr b="0" lang="en-GB" sz="2000" spc="-1" strike="noStrike" baseline="101000">
                <a:latin typeface="Bitstream Vera Sans"/>
              </a:rPr>
              <a:t>12</a:t>
            </a:r>
            <a:r>
              <a:rPr b="0" lang="en-GB" sz="2000" spc="-1" strike="noStrike">
                <a:latin typeface="Bitstream Vera Sans"/>
              </a:rPr>
              <a:t>C = 931.5 MeV/c</a:t>
            </a:r>
            <a:r>
              <a:rPr b="0" lang="en-GB" sz="2000" spc="-1" strike="noStrike" baseline="101000">
                <a:latin typeface="Bitstream Vera Sans"/>
              </a:rPr>
              <a:t>2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Mάζα ηλεκτρονίου = 0.511 MeV/c</a:t>
            </a:r>
            <a:r>
              <a:rPr b="0" lang="en-GB" sz="2000" spc="-1" strike="noStrike" baseline="101000">
                <a:latin typeface="Bitstream Vera Sans"/>
              </a:rPr>
              <a:t>2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Μάζα πρωτονίου = 938.3 MeV/c</a:t>
            </a:r>
            <a:r>
              <a:rPr b="0" lang="en-GB" sz="2000" spc="-1" strike="noStrike" baseline="101000">
                <a:latin typeface="Bitstream Vera Sans"/>
              </a:rPr>
              <a:t>2</a:t>
            </a:r>
            <a:r>
              <a:rPr b="0" lang="en-GB" sz="2000" spc="-1" strike="noStrike">
                <a:latin typeface="Bitstream Vera Sans"/>
              </a:rPr>
              <a:t>,  Μάζα νετρονίου  = 939.6 MeV/c</a:t>
            </a:r>
            <a:r>
              <a:rPr b="0" lang="en-GB" sz="2000" spc="-1" strike="noStrike" baseline="101000">
                <a:latin typeface="Bitstream Vera Sans"/>
              </a:rPr>
              <a:t>2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394" name="Line 10"/>
          <p:cNvSpPr/>
          <p:nvPr/>
        </p:nvSpPr>
        <p:spPr>
          <a:xfrm>
            <a:off x="349200" y="1083600"/>
            <a:ext cx="61722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95" name="Line 11"/>
          <p:cNvSpPr/>
          <p:nvPr/>
        </p:nvSpPr>
        <p:spPr>
          <a:xfrm>
            <a:off x="349560" y="2019600"/>
            <a:ext cx="61722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96" name="Line 12"/>
          <p:cNvSpPr/>
          <p:nvPr/>
        </p:nvSpPr>
        <p:spPr>
          <a:xfrm>
            <a:off x="349920" y="3027600"/>
            <a:ext cx="61722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97" name="Line 13"/>
          <p:cNvSpPr/>
          <p:nvPr/>
        </p:nvSpPr>
        <p:spPr>
          <a:xfrm>
            <a:off x="350280" y="4251600"/>
            <a:ext cx="61722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98" name="TextShape 14"/>
          <p:cNvSpPr txBox="1"/>
          <p:nvPr/>
        </p:nvSpPr>
        <p:spPr>
          <a:xfrm>
            <a:off x="4764600" y="3033000"/>
            <a:ext cx="5279400" cy="1235880"/>
          </a:xfrm>
          <a:prstGeom prst="rect">
            <a:avLst/>
          </a:prstGeom>
          <a:solidFill>
            <a:srgbClr val="23ff23"/>
          </a:solidFill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Θα χρησιμοποιούμε παντού:</a:t>
            </a:r>
            <a:r>
              <a:rPr b="0" lang="en-GB" sz="1800" spc="-1" strike="noStrike">
                <a:latin typeface="Bitstream Vera Sans"/>
              </a:rPr>
              <a:t> </a:t>
            </a:r>
            <a:endParaRPr b="0" lang="en-GB" sz="1800" spc="-1" strike="noStrike">
              <a:latin typeface="Bitstream Vera Sans"/>
            </a:endParaRPr>
          </a:p>
          <a:p>
            <a:r>
              <a:rPr b="1" lang="en-GB" sz="1800" spc="-1" strike="noStrike">
                <a:latin typeface="Bitstream Vera Sans"/>
              </a:rPr>
              <a:t>eV για ενέργεια (</a:t>
            </a:r>
            <a:r>
              <a:rPr b="0" lang="en-GB" sz="1800" spc="-1" strike="noStrike">
                <a:latin typeface="Bitstream Vera Sans"/>
              </a:rPr>
              <a:t>ή MeV στην πυρηνική</a:t>
            </a:r>
            <a:r>
              <a:rPr b="1" lang="en-GB" sz="1800" spc="-1" strike="noStrike">
                <a:latin typeface="Bitstream Vera Sans"/>
              </a:rPr>
              <a:t>),</a:t>
            </a:r>
            <a:r>
              <a:rPr b="0" lang="en-GB" sz="1800" spc="-1" strike="noStrike">
                <a:latin typeface="Bitstream Vera Sans"/>
              </a:rPr>
              <a:t> </a:t>
            </a:r>
            <a:endParaRPr b="0" lang="en-GB" sz="1800" spc="-1" strike="noStrike">
              <a:latin typeface="Bitstream Vera Sans"/>
            </a:endParaRPr>
          </a:p>
          <a:p>
            <a:r>
              <a:rPr b="1" lang="en-GB" sz="1800" spc="-1" strike="noStrike">
                <a:latin typeface="Bitstream Vera Sans"/>
              </a:rPr>
              <a:t>1/4πε</a:t>
            </a:r>
            <a:r>
              <a:rPr b="1" lang="en-GB" sz="1800" spc="-1" strike="noStrike" baseline="-101000">
                <a:latin typeface="Bitstream Vera Sans"/>
              </a:rPr>
              <a:t>0</a:t>
            </a:r>
            <a:r>
              <a:rPr b="1" lang="en-GB" sz="1800" spc="-1" strike="noStrike">
                <a:latin typeface="Bitstream Vera Sans"/>
              </a:rPr>
              <a:t> = 1 σε όλους τους τύπους,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latin typeface="Bitstream Vera Sans"/>
              </a:rPr>
              <a:t>και θα βάζουμε:</a:t>
            </a:r>
            <a:endParaRPr b="0" lang="en-GB" sz="18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99" name="Formula 15"/>
              <p:cNvSpPr txBox="1"/>
              <p:nvPr/>
            </p:nvSpPr>
            <p:spPr>
              <a:xfrm>
                <a:off x="172080" y="3058920"/>
                <a:ext cx="4552920" cy="7729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α=</m:t>
                    </m:r>
                    <m:f>
                      <m:num>
                        <m:sSup>
                          <m:e>
                            <m:r>
                              <m:t xml:space="preserve">e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r>
                          <m:t xml:space="preserve">4</m:t>
                        </m:r>
                        <m:sSub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>πε</m:t>
                            </m:r>
                          </m:e>
                          <m:sub>
                            <m:r>
                              <m:t xml:space="preserve">0</m:t>
                            </m:r>
                          </m:sub>
                        </m:sSub>
                        <m:r>
                          <m:t xml:space="preserve">ℏ</m:t>
                        </m:r>
                        <m:r>
                          <m:t xml:space="preserve">c</m:t>
                        </m:r>
                      </m:den>
                    </m:f>
                    <m:d>
                      <m:dPr>
                        <m:begChr m:val="["/>
                        <m:endChr m:val="]"/>
                      </m:dPr>
                      <m:e>
                        <m:r>
                          <m:t xml:space="preserve">mks</m:t>
                        </m:r>
                      </m:e>
                    </m:d>
                    <m:r>
                      <m:t xml:space="preserve">=</m:t>
                    </m:r>
                    <m:f>
                      <m:num>
                        <m:sSup>
                          <m:e>
                            <m:r>
                              <m:t xml:space="preserve">e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r>
                          <m:t xml:space="preserve">ℏ</m:t>
                        </m:r>
                        <m:r>
                          <m:t xml:space="preserve">c</m:t>
                        </m:r>
                      </m:den>
                    </m:f>
                    <m:d>
                      <m:dPr>
                        <m:begChr m:val="["/>
                        <m:endChr m:val="]"/>
                      </m:dPr>
                      <m:e>
                        <m:r>
                          <m:t xml:space="preserve">cgs</m:t>
                        </m:r>
                      </m:e>
                    </m:d>
                    <m:r>
                      <m:t xml:space="preserve">=</m:t>
                    </m:r>
                    <m:f>
                      <m:num>
                        <m:r>
                          <m:t xml:space="preserve">1</m:t>
                        </m:r>
                      </m:num>
                      <m:den>
                        <m:r>
                          <m:rPr>
                            <m:lit/>
                            <m:nor/>
                          </m:rPr>
                          <m:t xml:space="preserve">137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p:sp>
        <p:nvSpPr>
          <p:cNvPr id="400" name="CustomShape 16"/>
          <p:cNvSpPr/>
          <p:nvPr/>
        </p:nvSpPr>
        <p:spPr>
          <a:xfrm>
            <a:off x="6650640" y="3918600"/>
            <a:ext cx="3429000" cy="4248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401" name="Formula 17"/>
              <p:cNvSpPr txBox="1"/>
              <p:nvPr/>
            </p:nvSpPr>
            <p:spPr>
              <a:xfrm>
                <a:off x="6832800" y="3959280"/>
                <a:ext cx="3201480" cy="3535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r>
                      <m:t xml:space="preserve">=</m:t>
                    </m:r>
                    <m:r>
                      <m:t xml:space="preserve">α</m:t>
                    </m:r>
                    <m:r>
                      <m:t xml:space="preserve">ℏ</m:t>
                    </m:r>
                    <m:r>
                      <m:t xml:space="preserve">c</m:t>
                    </m:r>
                    <m:r>
                      <m:t xml:space="preserve">,</m:t>
                    </m:r>
                    <m:r>
                      <m:t xml:space="preserve">όπου</m:t>
                    </m:r>
                    <m:r>
                      <m:t xml:space="preserve">α</m:t>
                    </m:r>
                    <m:r>
                      <m:t xml:space="preserve">=</m:t>
                    </m:r>
                    <m:f>
                      <m:fPr>
                        <m:type m:val="lin"/>
                      </m:fPr>
                      <m:num>
                        <m:r>
                          <m:t xml:space="preserve">1</m:t>
                        </m:r>
                      </m:num>
                      <m:den>
                        <m:r>
                          <m:t xml:space="preserve">137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p:sp>
        <p:nvSpPr>
          <p:cNvPr id="402" name="TextShape 18"/>
          <p:cNvSpPr txBox="1"/>
          <p:nvPr/>
        </p:nvSpPr>
        <p:spPr>
          <a:xfrm>
            <a:off x="178200" y="3765600"/>
            <a:ext cx="44064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α = η σταθερά λεπής υφής = 1/137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03" name="CustomShape 19"/>
          <p:cNvSpPr/>
          <p:nvPr/>
        </p:nvSpPr>
        <p:spPr>
          <a:xfrm>
            <a:off x="6650640" y="4386600"/>
            <a:ext cx="3429000" cy="4248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404" name="Formula 20"/>
              <p:cNvSpPr txBox="1"/>
              <p:nvPr/>
            </p:nvSpPr>
            <p:spPr>
              <a:xfrm>
                <a:off x="6833160" y="4391280"/>
                <a:ext cx="2320920" cy="3196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ℏ</m:t>
                    </m:r>
                    <m:r>
                      <m:t xml:space="preserve">c</m:t>
                    </m:r>
                    <m:r>
                      <m:t xml:space="preserve">=</m:t>
                    </m:r>
                    <m:r>
                      <m:t xml:space="preserve">197</m:t>
                    </m:r>
                    <m:r>
                      <m:t xml:space="preserve">MeV</m:t>
                    </m:r>
                    <m:r>
                      <m:t xml:space="preserve">fm</m:t>
                    </m:r>
                  </m:oMath>
                </a14:m>
              </a:p>
            </p:txBody>
          </p:sp>
        </mc:Choice>
        <mc:Fallback/>
      </mc:AlternateContent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TextShape 1"/>
          <p:cNvSpPr txBox="1"/>
          <p:nvPr/>
        </p:nvSpPr>
        <p:spPr>
          <a:xfrm>
            <a:off x="504000" y="1490400"/>
            <a:ext cx="8868600" cy="2408040"/>
          </a:xfrm>
          <a:prstGeom prst="rect">
            <a:avLst/>
          </a:prstGeom>
          <a:noFill/>
          <a:ln w="36720">
            <a:solidFill>
              <a:srgbClr val="0000ff"/>
            </a:solidFill>
            <a:round/>
          </a:ln>
        </p:spPr>
        <p:txBody>
          <a:bodyPr lIns="18000" rIns="18000" tIns="18000" bIns="18000"/>
          <a:p>
            <a:pPr marL="432000" indent="-324000" algn="ctr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4000" spc="-1" strike="noStrike">
                <a:latin typeface="Bitstream Vera Sans"/>
              </a:rPr>
              <a:t>1. “Σκέδαση Rutherford” (=σκέδαση σημειακών σωματιδίων με δύναμη Coulomb) </a:t>
            </a:r>
            <a:endParaRPr b="0" lang="en-GB" sz="4000" spc="-1" strike="noStrike">
              <a:latin typeface="Bitstream Vera Sans"/>
            </a:endParaRPr>
          </a:p>
        </p:txBody>
      </p:sp>
      <p:sp>
        <p:nvSpPr>
          <p:cNvPr id="171" name="TextShape 2"/>
          <p:cNvSpPr txBox="1"/>
          <p:nvPr/>
        </p:nvSpPr>
        <p:spPr>
          <a:xfrm>
            <a:off x="241200" y="5257800"/>
            <a:ext cx="9322560" cy="7426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lvl="1" marL="43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Βιβλίο C&amp;G: παρ. 13.1 και Α.4 , βιβλίο Χ. Ε: παράγραφος 3.3.3</a:t>
            </a:r>
            <a:endParaRPr b="0" lang="en-GB" sz="2200" spc="-1" strike="noStrike">
              <a:latin typeface="Bitstream Vera Sans"/>
            </a:endParaRPr>
          </a:p>
          <a:p>
            <a:pPr lvl="1" marL="43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ή το  βιβλίο σας στη “Γενική Φυσική V”</a:t>
            </a:r>
            <a:endParaRPr b="0" lang="en-GB" sz="2200" spc="-1" strike="noStrike">
              <a:latin typeface="Bitstream Vera Sans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TextShape 1"/>
          <p:cNvSpPr txBox="1"/>
          <p:nvPr/>
        </p:nvSpPr>
        <p:spPr>
          <a:xfrm>
            <a:off x="504000" y="77040"/>
            <a:ext cx="9097200" cy="83772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US" sz="2600" spc="-1" strike="noStrike">
                <a:solidFill>
                  <a:srgbClr val="000000"/>
                </a:solidFill>
                <a:latin typeface="Bitstream Vera Sans"/>
              </a:rPr>
              <a:t>Φορτισμένο σωματίδιο-βλήμα σκεδάζεται από ένα ακίνητο σωμάτιο: μεταβολή της ορμής του βλήματος</a:t>
            </a:r>
            <a:endParaRPr b="0" lang="en-GB" sz="2600" spc="-1" strike="noStrike">
              <a:latin typeface="Bitstream Vera Sans"/>
            </a:endParaRPr>
          </a:p>
        </p:txBody>
      </p:sp>
      <p:sp>
        <p:nvSpPr>
          <p:cNvPr id="173" name="CustomShape 2"/>
          <p:cNvSpPr/>
          <p:nvPr/>
        </p:nvSpPr>
        <p:spPr>
          <a:xfrm>
            <a:off x="258120" y="5211000"/>
            <a:ext cx="2665080" cy="740520"/>
          </a:xfrm>
          <a:prstGeom prst="rect">
            <a:avLst/>
          </a:prstGeom>
          <a:noFill/>
          <a:ln w="36720">
            <a:noFill/>
          </a:ln>
        </p:spPr>
        <p:style>
          <a:lnRef idx="0"/>
          <a:fillRef idx="0"/>
          <a:effectRef idx="0"/>
          <a:fontRef idx="minor"/>
        </p:style>
        <p:txBody>
          <a:bodyPr lIns="108360" rIns="108360" tIns="65160" bIns="65160"/>
          <a:p>
            <a:r>
              <a:rPr b="1" lang="de-DE" sz="2000" spc="-1" strike="noStrike">
                <a:latin typeface="Bitstream Vera Sans"/>
                <a:ea typeface="Times New Roman"/>
              </a:rPr>
              <a:t>Μεταβολή ορμής:</a:t>
            </a:r>
            <a:endParaRPr b="0" lang="en-GB" sz="2000" spc="-1" strike="noStrike">
              <a:latin typeface="Bitstream Vera Sans"/>
            </a:endParaRPr>
          </a:p>
        </p:txBody>
      </p:sp>
      <p:pic>
        <p:nvPicPr>
          <p:cNvPr id="174" name="" descr=""/>
          <p:cNvPicPr/>
          <p:nvPr/>
        </p:nvPicPr>
        <p:blipFill>
          <a:blip r:embed="rId1"/>
          <a:stretch/>
        </p:blipFill>
        <p:spPr>
          <a:xfrm>
            <a:off x="2700000" y="1443600"/>
            <a:ext cx="3762000" cy="1647360"/>
          </a:xfrm>
          <a:prstGeom prst="rect">
            <a:avLst/>
          </a:prstGeom>
          <a:ln>
            <a:noFill/>
          </a:ln>
        </p:spPr>
      </p:pic>
      <p:sp>
        <p:nvSpPr>
          <p:cNvPr id="175" name="TextShape 3"/>
          <p:cNvSpPr txBox="1"/>
          <p:nvPr/>
        </p:nvSpPr>
        <p:spPr>
          <a:xfrm>
            <a:off x="3931920" y="1013040"/>
            <a:ext cx="6129000" cy="3891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000" spc="-1" strike="noStrike">
                <a:latin typeface="Bitstream Vera Sans"/>
              </a:rPr>
              <a:t>b = impact parameter = παράμετρος κρούσης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176" name="TextShape 4"/>
          <p:cNvSpPr txBox="1"/>
          <p:nvPr/>
        </p:nvSpPr>
        <p:spPr>
          <a:xfrm>
            <a:off x="4867920" y="2993040"/>
            <a:ext cx="74304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x=ut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177" name="TextShape 5"/>
          <p:cNvSpPr txBox="1"/>
          <p:nvPr/>
        </p:nvSpPr>
        <p:spPr>
          <a:xfrm>
            <a:off x="1411920" y="1157040"/>
            <a:ext cx="2379960" cy="15843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0000" rIns="90000" tIns="45000" bIns="45000"/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Τροχιά γρήγορου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σωματιδίου,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ταχτητας υ,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ενέργειας Ε,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φορτίου ze</a:t>
            </a:r>
            <a:endParaRPr b="0" lang="en-GB" sz="2000" spc="-1" strike="noStrike">
              <a:latin typeface="Bitstream Vera Sans"/>
            </a:endParaRPr>
          </a:p>
        </p:txBody>
      </p:sp>
      <p:pic>
        <p:nvPicPr>
          <p:cNvPr id="178" name="" descr=""/>
          <p:cNvPicPr/>
          <p:nvPr/>
        </p:nvPicPr>
        <p:blipFill>
          <a:blip r:embed="rId2"/>
          <a:stretch/>
        </p:blipFill>
        <p:spPr>
          <a:xfrm>
            <a:off x="3031920" y="3265920"/>
            <a:ext cx="4647960" cy="799920"/>
          </a:xfrm>
          <a:prstGeom prst="rect">
            <a:avLst/>
          </a:prstGeom>
          <a:ln>
            <a:noFill/>
          </a:ln>
        </p:spPr>
      </p:pic>
      <p:sp>
        <p:nvSpPr>
          <p:cNvPr id="179" name="Line 6"/>
          <p:cNvSpPr/>
          <p:nvPr/>
        </p:nvSpPr>
        <p:spPr>
          <a:xfrm flipH="1">
            <a:off x="4950000" y="1600200"/>
            <a:ext cx="1143000" cy="2286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180" name="TextShape 7"/>
          <p:cNvSpPr txBox="1"/>
          <p:nvPr/>
        </p:nvSpPr>
        <p:spPr>
          <a:xfrm>
            <a:off x="6020280" y="1443600"/>
            <a:ext cx="3841200" cy="12369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0000" rIns="90000" tIns="45000" bIns="45000"/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Ακίνητο σωμάτιο του υλικού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διέλευσης, μάζας m</a:t>
            </a:r>
            <a:r>
              <a:rPr b="0" lang="en-GB" sz="2000" spc="-1" strike="noStrike" baseline="-101000">
                <a:solidFill>
                  <a:srgbClr val="0000ff"/>
                </a:solidFill>
                <a:latin typeface="Bitstream Vera Sans"/>
              </a:rPr>
              <a:t>R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και φορτίου z' e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181" name="TextShape 8"/>
          <p:cNvSpPr txBox="1"/>
          <p:nvPr/>
        </p:nvSpPr>
        <p:spPr>
          <a:xfrm>
            <a:off x="228600" y="4572000"/>
            <a:ext cx="3856680" cy="3891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000" spc="-1" strike="noStrike">
                <a:latin typeface="Bitstream Vera Sans"/>
              </a:rPr>
              <a:t>Εξίσωση κίνησης:  Δύναμη =</a:t>
            </a:r>
            <a:endParaRPr b="0" lang="en-GB" sz="2000" spc="-1" strike="noStrike">
              <a:latin typeface="Bitstream Vera Sans"/>
            </a:endParaRPr>
          </a:p>
        </p:txBody>
      </p:sp>
      <p:pic>
        <p:nvPicPr>
          <p:cNvPr id="182" name="" descr=""/>
          <p:cNvPicPr/>
          <p:nvPr/>
        </p:nvPicPr>
        <p:blipFill>
          <a:blip r:embed="rId3"/>
          <a:stretch/>
        </p:blipFill>
        <p:spPr>
          <a:xfrm>
            <a:off x="4602600" y="4453920"/>
            <a:ext cx="1009440" cy="647280"/>
          </a:xfrm>
          <a:prstGeom prst="rect">
            <a:avLst/>
          </a:prstGeom>
          <a:ln>
            <a:noFill/>
          </a:ln>
        </p:spPr>
      </p:pic>
      <p:pic>
        <p:nvPicPr>
          <p:cNvPr id="183" name="" descr=""/>
          <p:cNvPicPr/>
          <p:nvPr/>
        </p:nvPicPr>
        <p:blipFill>
          <a:blip r:embed="rId4"/>
          <a:stretch/>
        </p:blipFill>
        <p:spPr>
          <a:xfrm>
            <a:off x="2887200" y="5056560"/>
            <a:ext cx="5009760" cy="818640"/>
          </a:xfrm>
          <a:prstGeom prst="rect">
            <a:avLst/>
          </a:prstGeom>
          <a:ln>
            <a:noFill/>
          </a:ln>
        </p:spPr>
      </p:pic>
      <p:sp>
        <p:nvSpPr>
          <p:cNvPr id="184" name="TextShape 9"/>
          <p:cNvSpPr txBox="1"/>
          <p:nvPr/>
        </p:nvSpPr>
        <p:spPr>
          <a:xfrm>
            <a:off x="8062200" y="4489200"/>
            <a:ext cx="2087280" cy="14313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Δεν έχουμε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συνολική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μεταβολή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ορμής κατά τον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άξονα κίνησης</a:t>
            </a:r>
            <a:endParaRPr b="0" lang="en-GB" sz="1800" spc="-1" strike="noStrike">
              <a:latin typeface="Bitstream Vera Sans"/>
            </a:endParaRPr>
          </a:p>
        </p:txBody>
      </p:sp>
      <p:pic>
        <p:nvPicPr>
          <p:cNvPr id="185" name="" descr=""/>
          <p:cNvPicPr/>
          <p:nvPr/>
        </p:nvPicPr>
        <p:blipFill>
          <a:blip r:embed="rId5"/>
          <a:stretch/>
        </p:blipFill>
        <p:spPr>
          <a:xfrm>
            <a:off x="1852200" y="5989680"/>
            <a:ext cx="6143400" cy="752040"/>
          </a:xfrm>
          <a:prstGeom prst="rect">
            <a:avLst/>
          </a:prstGeom>
          <a:ln>
            <a:noFill/>
          </a:ln>
        </p:spPr>
      </p:pic>
      <p:sp>
        <p:nvSpPr>
          <p:cNvPr id="186" name="TextShape 10"/>
          <p:cNvSpPr txBox="1"/>
          <p:nvPr/>
        </p:nvSpPr>
        <p:spPr>
          <a:xfrm>
            <a:off x="169200" y="6136200"/>
            <a:ext cx="5014800" cy="8424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Δp</a:t>
            </a:r>
            <a:r>
              <a:rPr b="0" lang="en-GB" sz="2400" spc="-1" strike="noStrike" baseline="-101000">
                <a:solidFill>
                  <a:srgbClr val="ff0000"/>
                </a:solidFill>
                <a:latin typeface="Bitstream Vera Sans"/>
              </a:rPr>
              <a:t>y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 = p</a:t>
            </a:r>
            <a:r>
              <a:rPr b="0" lang="en-GB" sz="2400" spc="-1" strike="noStrike" baseline="-101000">
                <a:solidFill>
                  <a:srgbClr val="ff0000"/>
                </a:solidFill>
                <a:latin typeface="Bitstream Vera Sans"/>
              </a:rPr>
              <a:t>T</a:t>
            </a:r>
            <a:endParaRPr b="0" lang="en-GB" sz="24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Μεταβολή ορμής κάθετα στην κίνηση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187" name="TextShape 11"/>
          <p:cNvSpPr txBox="1"/>
          <p:nvPr/>
        </p:nvSpPr>
        <p:spPr>
          <a:xfrm>
            <a:off x="8206200" y="6145200"/>
            <a:ext cx="1759680" cy="5436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→ 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p</a:t>
            </a:r>
            <a:r>
              <a:rPr b="0" lang="en-GB" sz="2400" spc="-1" strike="noStrike" baseline="-101000">
                <a:solidFill>
                  <a:srgbClr val="ff0000"/>
                </a:solidFill>
                <a:latin typeface="Bitstream Vera Sans"/>
              </a:rPr>
              <a:t>T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 ~ 1/υ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188" name="Line 12"/>
          <p:cNvSpPr/>
          <p:nvPr/>
        </p:nvSpPr>
        <p:spPr>
          <a:xfrm>
            <a:off x="1697400" y="5943600"/>
            <a:ext cx="80226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9" name="" descr=""/>
          <p:cNvPicPr/>
          <p:nvPr/>
        </p:nvPicPr>
        <p:blipFill>
          <a:blip r:embed="rId1"/>
          <a:stretch/>
        </p:blipFill>
        <p:spPr>
          <a:xfrm>
            <a:off x="94680" y="364320"/>
            <a:ext cx="5762160" cy="2980800"/>
          </a:xfrm>
          <a:prstGeom prst="rect">
            <a:avLst/>
          </a:prstGeom>
          <a:ln>
            <a:noFill/>
          </a:ln>
        </p:spPr>
      </p:pic>
      <p:sp>
        <p:nvSpPr>
          <p:cNvPr id="190" name="TextShape 1"/>
          <p:cNvSpPr txBox="1"/>
          <p:nvPr/>
        </p:nvSpPr>
        <p:spPr>
          <a:xfrm>
            <a:off x="6883200" y="1800000"/>
            <a:ext cx="3117600" cy="1163160"/>
          </a:xfrm>
          <a:prstGeom prst="rect">
            <a:avLst/>
          </a:prstGeom>
          <a:solidFill>
            <a:srgbClr val="ffff66"/>
          </a:solidFill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Απόκλιση από την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latin typeface="Bitstream Vera Sans"/>
              </a:rPr>
              <a:t>αδιατάρακτη τροχιά του: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latin typeface="Bitstream Vera Sans"/>
              </a:rPr>
              <a:t>- αντιστρόφως ανάλογη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latin typeface="Bitstream Vera Sans"/>
              </a:rPr>
              <a:t>της ορμής του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191" name="TextShape 2"/>
          <p:cNvSpPr txBox="1"/>
          <p:nvPr/>
        </p:nvSpPr>
        <p:spPr>
          <a:xfrm>
            <a:off x="6348600" y="916560"/>
            <a:ext cx="3547080" cy="8949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Απόδειξη: παράγραφος 13.2,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και παράρτημα Α.4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Cottingham &amp; Greenwood</a:t>
            </a:r>
            <a:endParaRPr b="0" lang="en-GB" sz="1800" spc="-1" strike="noStrike">
              <a:latin typeface="Bitstream Vera Sans"/>
            </a:endParaRPr>
          </a:p>
        </p:txBody>
      </p:sp>
      <p:pic>
        <p:nvPicPr>
          <p:cNvPr id="192" name="" descr=""/>
          <p:cNvPicPr/>
          <p:nvPr/>
        </p:nvPicPr>
        <p:blipFill>
          <a:blip r:embed="rId2"/>
          <a:stretch/>
        </p:blipFill>
        <p:spPr>
          <a:xfrm>
            <a:off x="3933000" y="2170800"/>
            <a:ext cx="2871360" cy="804600"/>
          </a:xfrm>
          <a:prstGeom prst="rect">
            <a:avLst/>
          </a:prstGeom>
          <a:ln>
            <a:noFill/>
          </a:ln>
        </p:spPr>
      </p:pic>
      <p:sp>
        <p:nvSpPr>
          <p:cNvPr id="193" name="CustomShape 3"/>
          <p:cNvSpPr/>
          <p:nvPr/>
        </p:nvSpPr>
        <p:spPr>
          <a:xfrm>
            <a:off x="3934800" y="2084400"/>
            <a:ext cx="2971800" cy="914400"/>
          </a:xfrm>
          <a:prstGeom prst="rect">
            <a:avLst/>
          </a:prstGeom>
          <a:noFill/>
          <a:ln w="3672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94" name="Line 4"/>
          <p:cNvSpPr/>
          <p:nvPr/>
        </p:nvSpPr>
        <p:spPr>
          <a:xfrm flipV="1">
            <a:off x="5234400" y="1456200"/>
            <a:ext cx="0" cy="457200"/>
          </a:xfrm>
          <a:prstGeom prst="line">
            <a:avLst/>
          </a:prstGeom>
          <a:ln w="3672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195" name="TextShape 5"/>
          <p:cNvSpPr txBox="1"/>
          <p:nvPr/>
        </p:nvSpPr>
        <p:spPr>
          <a:xfrm>
            <a:off x="5270400" y="1504800"/>
            <a:ext cx="465840" cy="410400"/>
          </a:xfrm>
          <a:prstGeom prst="rect">
            <a:avLst/>
          </a:prstGeom>
          <a:noFill/>
          <a:ln w="36720">
            <a:noFill/>
          </a:ln>
        </p:spPr>
        <p:txBody>
          <a:bodyPr lIns="90000" rIns="90000" tIns="45000" bIns="45000"/>
          <a:p>
            <a:r>
              <a:rPr b="1" lang="en-GB" sz="1800" spc="-1" strike="noStrike">
                <a:solidFill>
                  <a:srgbClr val="ff0000"/>
                </a:solidFill>
                <a:latin typeface="Bitstream Vera Sans"/>
              </a:rPr>
              <a:t>p</a:t>
            </a:r>
            <a:r>
              <a:rPr b="1" lang="en-GB" sz="2172" spc="-1" strike="noStrike" baseline="-101000">
                <a:solidFill>
                  <a:srgbClr val="ff0000"/>
                </a:solidFill>
                <a:latin typeface="Bitstream Vera Sans"/>
              </a:rPr>
              <a:t>Τ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196" name="TextShape 6"/>
          <p:cNvSpPr txBox="1"/>
          <p:nvPr/>
        </p:nvSpPr>
        <p:spPr>
          <a:xfrm>
            <a:off x="3614760" y="1360800"/>
            <a:ext cx="3438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1800" spc="-1" strike="noStrike">
                <a:solidFill>
                  <a:srgbClr val="ff0000"/>
                </a:solidFill>
                <a:latin typeface="Bitstream Vera Sans"/>
              </a:rPr>
              <a:t>p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197" name="Line 7"/>
          <p:cNvSpPr/>
          <p:nvPr/>
        </p:nvSpPr>
        <p:spPr>
          <a:xfrm flipV="1">
            <a:off x="2545200" y="1420200"/>
            <a:ext cx="2725200" cy="540000"/>
          </a:xfrm>
          <a:prstGeom prst="line">
            <a:avLst/>
          </a:prstGeom>
          <a:ln w="3672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198" name="TextShape 8"/>
          <p:cNvSpPr txBox="1"/>
          <p:nvPr/>
        </p:nvSpPr>
        <p:spPr>
          <a:xfrm>
            <a:off x="4006800" y="2377800"/>
            <a:ext cx="470520" cy="39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θ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199" name="TextShape 9"/>
          <p:cNvSpPr txBox="1"/>
          <p:nvPr/>
        </p:nvSpPr>
        <p:spPr>
          <a:xfrm>
            <a:off x="504000" y="77400"/>
            <a:ext cx="9576000" cy="83772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US" sz="2600" spc="-1" strike="noStrike">
                <a:solidFill>
                  <a:srgbClr val="000000"/>
                </a:solidFill>
                <a:latin typeface="Bitstream Vera Sans"/>
              </a:rPr>
              <a:t>Φορτισμένο σωματίδιο-βλήμα σκεδάζεται από ένα ακίνητο σωμάτιο: αλλαγή κατεύθυνσης βλήματος (1)</a:t>
            </a:r>
            <a:endParaRPr b="0" lang="en-GB" sz="2600" spc="-1" strike="noStrike">
              <a:latin typeface="Bitstream Vera Sans"/>
            </a:endParaRPr>
          </a:p>
        </p:txBody>
      </p:sp>
      <p:sp>
        <p:nvSpPr>
          <p:cNvPr id="200" name="TextShape 10"/>
          <p:cNvSpPr txBox="1"/>
          <p:nvPr/>
        </p:nvSpPr>
        <p:spPr>
          <a:xfrm>
            <a:off x="84600" y="3886200"/>
            <a:ext cx="98964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Aν το βλήμα είναι πρωτόνιο z=1, και αν ο στόχος έχει φορτίο z' = Z, τότε το βλήμα</a:t>
            </a:r>
            <a:endParaRPr b="0" lang="en-GB" sz="1800" spc="-1" strike="noStrike">
              <a:latin typeface="Bitstream Vera Sans"/>
            </a:endParaRPr>
          </a:p>
        </p:txBody>
      </p:sp>
      <p:pic>
        <p:nvPicPr>
          <p:cNvPr id="201" name="" descr=""/>
          <p:cNvPicPr/>
          <p:nvPr/>
        </p:nvPicPr>
        <p:blipFill>
          <a:blip r:embed="rId3"/>
          <a:stretch/>
        </p:blipFill>
        <p:spPr>
          <a:xfrm>
            <a:off x="192600" y="4313160"/>
            <a:ext cx="7315200" cy="1106280"/>
          </a:xfrm>
          <a:prstGeom prst="rect">
            <a:avLst/>
          </a:prstGeom>
          <a:ln>
            <a:noFill/>
          </a:ln>
        </p:spPr>
      </p:pic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TextShape 1"/>
          <p:cNvSpPr txBox="1"/>
          <p:nvPr/>
        </p:nvSpPr>
        <p:spPr>
          <a:xfrm>
            <a:off x="504000" y="77400"/>
            <a:ext cx="9097200" cy="83772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US" sz="2600" spc="-1" strike="noStrike">
                <a:solidFill>
                  <a:srgbClr val="000000"/>
                </a:solidFill>
                <a:latin typeface="Bitstream Vera Sans"/>
              </a:rPr>
              <a:t>Φορτισμένο σωματίδιο-βλήμα σκεδάζεται από ένα ακίνητο σωμάτιο: αλλαγή κατεύθυνσης βλήματος (2)</a:t>
            </a:r>
            <a:endParaRPr b="0" lang="en-GB" sz="2600" spc="-1" strike="noStrike">
              <a:latin typeface="Bitstream Vera Sans"/>
            </a:endParaRPr>
          </a:p>
        </p:txBody>
      </p:sp>
      <p:sp>
        <p:nvSpPr>
          <p:cNvPr id="203" name="TextShape 2"/>
          <p:cNvSpPr txBox="1"/>
          <p:nvPr/>
        </p:nvSpPr>
        <p:spPr>
          <a:xfrm>
            <a:off x="84600" y="898200"/>
            <a:ext cx="98964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Aν το βλήμα είναι πρωτόνιο z=1, και αν ο στόχος έχει φορτίο z' = Z, τότε το βλήμα</a:t>
            </a:r>
            <a:endParaRPr b="0" lang="en-GB" sz="1800" spc="-1" strike="noStrike">
              <a:latin typeface="Bitstream Vera Sans"/>
            </a:endParaRPr>
          </a:p>
        </p:txBody>
      </p:sp>
      <p:pic>
        <p:nvPicPr>
          <p:cNvPr id="204" name="" descr=""/>
          <p:cNvPicPr/>
          <p:nvPr/>
        </p:nvPicPr>
        <p:blipFill>
          <a:blip r:embed="rId1"/>
          <a:stretch/>
        </p:blipFill>
        <p:spPr>
          <a:xfrm>
            <a:off x="120600" y="1253160"/>
            <a:ext cx="6545160" cy="987840"/>
          </a:xfrm>
          <a:prstGeom prst="rect">
            <a:avLst/>
          </a:prstGeom>
          <a:ln>
            <a:noFill/>
          </a:ln>
        </p:spPr>
      </p:pic>
      <p:pic>
        <p:nvPicPr>
          <p:cNvPr id="205" name="" descr=""/>
          <p:cNvPicPr/>
          <p:nvPr/>
        </p:nvPicPr>
        <p:blipFill>
          <a:blip r:embed="rId2"/>
          <a:stretch/>
        </p:blipFill>
        <p:spPr>
          <a:xfrm>
            <a:off x="83520" y="2471760"/>
            <a:ext cx="7244280" cy="4418280"/>
          </a:xfrm>
          <a:prstGeom prst="rect">
            <a:avLst/>
          </a:prstGeom>
          <a:ln>
            <a:noFill/>
          </a:ln>
        </p:spPr>
      </p:pic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TextShape 1"/>
          <p:cNvSpPr txBox="1"/>
          <p:nvPr/>
        </p:nvSpPr>
        <p:spPr>
          <a:xfrm>
            <a:off x="504000" y="77400"/>
            <a:ext cx="9097200" cy="83772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US" sz="2400" spc="-1" strike="noStrike">
                <a:solidFill>
                  <a:srgbClr val="000000"/>
                </a:solidFill>
                <a:latin typeface="Bitstream Vera Sans"/>
              </a:rPr>
              <a:t>Φορτισμένο σωματίδιο-βλήμα σκεδάζεται από ακίνητο σωμάτιο: διαφορική ενεργός διατομή αλληλεπίδρασης (1)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207" name="TextShape 2"/>
          <p:cNvSpPr txBox="1"/>
          <p:nvPr/>
        </p:nvSpPr>
        <p:spPr>
          <a:xfrm>
            <a:off x="84600" y="898200"/>
            <a:ext cx="98964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Aν το βλήμα είναι πρωτόνιο z=1, και αν ο στόχος έχει φορτίο z' = Z, τότε το βλήμα</a:t>
            </a:r>
            <a:endParaRPr b="0" lang="en-GB" sz="1800" spc="-1" strike="noStrike">
              <a:latin typeface="Bitstream Vera Sans"/>
            </a:endParaRPr>
          </a:p>
        </p:txBody>
      </p:sp>
      <p:pic>
        <p:nvPicPr>
          <p:cNvPr id="208" name="" descr=""/>
          <p:cNvPicPr/>
          <p:nvPr/>
        </p:nvPicPr>
        <p:blipFill>
          <a:blip r:embed="rId1"/>
          <a:stretch/>
        </p:blipFill>
        <p:spPr>
          <a:xfrm>
            <a:off x="84600" y="1253160"/>
            <a:ext cx="6545160" cy="987840"/>
          </a:xfrm>
          <a:prstGeom prst="rect">
            <a:avLst/>
          </a:prstGeom>
          <a:ln>
            <a:noFill/>
          </a:ln>
        </p:spPr>
      </p:pic>
      <p:pic>
        <p:nvPicPr>
          <p:cNvPr id="209" name="" descr=""/>
          <p:cNvPicPr/>
          <p:nvPr/>
        </p:nvPicPr>
        <p:blipFill>
          <a:blip r:embed="rId2"/>
          <a:stretch/>
        </p:blipFill>
        <p:spPr>
          <a:xfrm>
            <a:off x="2570040" y="2698560"/>
            <a:ext cx="7315200" cy="4391640"/>
          </a:xfrm>
          <a:prstGeom prst="rect">
            <a:avLst/>
          </a:prstGeom>
          <a:ln>
            <a:noFill/>
          </a:ln>
        </p:spPr>
      </p:pic>
      <p:pic>
        <p:nvPicPr>
          <p:cNvPr id="210" name="" descr=""/>
          <p:cNvPicPr/>
          <p:nvPr/>
        </p:nvPicPr>
        <p:blipFill>
          <a:blip r:embed="rId3"/>
          <a:stretch/>
        </p:blipFill>
        <p:spPr>
          <a:xfrm>
            <a:off x="236520" y="2435760"/>
            <a:ext cx="1848240" cy="649440"/>
          </a:xfrm>
          <a:prstGeom prst="rect">
            <a:avLst/>
          </a:prstGeom>
          <a:ln>
            <a:noFill/>
          </a:ln>
        </p:spPr>
      </p:pic>
      <p:sp>
        <p:nvSpPr>
          <p:cNvPr id="211" name="TextShape 3"/>
          <p:cNvSpPr txBox="1"/>
          <p:nvPr/>
        </p:nvSpPr>
        <p:spPr>
          <a:xfrm>
            <a:off x="2143800" y="1492200"/>
            <a:ext cx="7947000" cy="1163160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Η ολική ενεργός διατομή της αλληλεπίδρασης είναι η ενεργός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latin typeface="Bitstream Vera Sans"/>
              </a:rPr>
              <a:t>επιφάνεια που παρουσιάζει ο στόχος στο πρωτόνιο-βλήμα, και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latin typeface="Bitstream Vera Sans"/>
              </a:rPr>
              <a:t>αντιστοιχεί σε σκεδάσεις που προκαλούνται από το πέρασμα του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latin typeface="Bitstream Vera Sans"/>
              </a:rPr>
              <a:t>βλήματος από μια ελάχιστη έως μια μέγιστη παράμετρο κρούσης b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212" name="CustomShape 4"/>
          <p:cNvSpPr/>
          <p:nvPr/>
        </p:nvSpPr>
        <p:spPr>
          <a:xfrm>
            <a:off x="156600" y="1515600"/>
            <a:ext cx="1908000" cy="1648800"/>
          </a:xfrm>
          <a:prstGeom prst="rect">
            <a:avLst/>
          </a:prstGeom>
          <a:noFill/>
          <a:ln w="367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13" name="CustomShape 5"/>
          <p:cNvSpPr/>
          <p:nvPr/>
        </p:nvSpPr>
        <p:spPr>
          <a:xfrm>
            <a:off x="3200400" y="5486400"/>
            <a:ext cx="3886200" cy="685800"/>
          </a:xfrm>
          <a:prstGeom prst="rect">
            <a:avLst/>
          </a:prstGeom>
          <a:noFill/>
          <a:ln w="367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14" name="Line 6"/>
          <p:cNvSpPr/>
          <p:nvPr/>
        </p:nvSpPr>
        <p:spPr>
          <a:xfrm>
            <a:off x="6172200" y="6750000"/>
            <a:ext cx="2057400" cy="0"/>
          </a:xfrm>
          <a:prstGeom prst="line">
            <a:avLst/>
          </a:prstGeom>
          <a:ln w="547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pic>
        <p:nvPicPr>
          <p:cNvPr id="215" name="" descr=""/>
          <p:cNvPicPr/>
          <p:nvPr/>
        </p:nvPicPr>
        <p:blipFill>
          <a:blip r:embed="rId4"/>
          <a:stretch/>
        </p:blipFill>
        <p:spPr>
          <a:xfrm>
            <a:off x="2448360" y="4132440"/>
            <a:ext cx="7315200" cy="3099960"/>
          </a:xfrm>
          <a:prstGeom prst="rect">
            <a:avLst/>
          </a:prstGeom>
          <a:ln>
            <a:noFill/>
          </a:ln>
        </p:spPr>
      </p:pic>
      <p:sp>
        <p:nvSpPr>
          <p:cNvPr id="216" name="TextShape 7"/>
          <p:cNvSpPr txBox="1"/>
          <p:nvPr/>
        </p:nvSpPr>
        <p:spPr>
          <a:xfrm>
            <a:off x="5427000" y="3585600"/>
            <a:ext cx="4268160" cy="8949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Η </a:t>
            </a:r>
            <a:r>
              <a:rPr b="1" lang="en-GB" sz="1800" spc="-1" strike="noStrike">
                <a:solidFill>
                  <a:srgbClr val="ff0000"/>
                </a:solidFill>
                <a:latin typeface="Bitstream Vera Sans"/>
              </a:rPr>
              <a:t>dσ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 αντοιστιχεί σε σκέδαση προς </a:t>
            </a:r>
            <a:endParaRPr b="0" lang="en-GB" sz="1800" spc="-1" strike="noStrike">
              <a:latin typeface="Bitstream Vera Sans"/>
            </a:endParaRPr>
          </a:p>
          <a:p>
            <a:r>
              <a:rPr b="1" lang="en-GB" sz="1800" spc="-1" strike="noStrike">
                <a:solidFill>
                  <a:srgbClr val="ff0000"/>
                </a:solidFill>
                <a:latin typeface="Bitstream Vera Sans"/>
              </a:rPr>
              <a:t>στερά γωνία dΩ = 2π sinθ dθ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     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(ολοκληρωμένη ως προς φ)</a:t>
            </a:r>
            <a:endParaRPr b="0" lang="en-GB" sz="1800" spc="-1" strike="noStrike">
              <a:latin typeface="Bitstream Vera Sans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TextShape 1"/>
          <p:cNvSpPr txBox="1"/>
          <p:nvPr/>
        </p:nvSpPr>
        <p:spPr>
          <a:xfrm>
            <a:off x="504000" y="77400"/>
            <a:ext cx="9097200" cy="83772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US" sz="2400" spc="-1" strike="noStrike">
                <a:solidFill>
                  <a:srgbClr val="000000"/>
                </a:solidFill>
                <a:latin typeface="Bitstream Vera Sans"/>
              </a:rPr>
              <a:t>Φορτισμένο σωματίδιο-βλήμα σκεδάζεται από ακίνητο σωμάτιο: διαφορική ενεργός διατομή αλληλεπίδρασης (2)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218" name="TextShape 2"/>
          <p:cNvSpPr txBox="1"/>
          <p:nvPr/>
        </p:nvSpPr>
        <p:spPr>
          <a:xfrm>
            <a:off x="84600" y="898200"/>
            <a:ext cx="98964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Aν το βλήμα είναι πρωτόνιο z=1, και αν ο στόχος έχει φορτίο z' = Z, τότε το βλήμα</a:t>
            </a:r>
            <a:endParaRPr b="0" lang="en-GB" sz="1800" spc="-1" strike="noStrike">
              <a:latin typeface="Bitstream Vera Sans"/>
            </a:endParaRPr>
          </a:p>
        </p:txBody>
      </p:sp>
      <p:pic>
        <p:nvPicPr>
          <p:cNvPr id="219" name="" descr=""/>
          <p:cNvPicPr/>
          <p:nvPr/>
        </p:nvPicPr>
        <p:blipFill>
          <a:blip r:embed="rId1"/>
          <a:stretch/>
        </p:blipFill>
        <p:spPr>
          <a:xfrm>
            <a:off x="2570040" y="2698560"/>
            <a:ext cx="7315200" cy="4391640"/>
          </a:xfrm>
          <a:prstGeom prst="rect">
            <a:avLst/>
          </a:prstGeom>
          <a:ln>
            <a:noFill/>
          </a:ln>
        </p:spPr>
      </p:pic>
      <p:sp>
        <p:nvSpPr>
          <p:cNvPr id="220" name="Freeform 3"/>
          <p:cNvSpPr/>
          <p:nvPr/>
        </p:nvSpPr>
        <p:spPr>
          <a:xfrm>
            <a:off x="1143000" y="3200400"/>
            <a:ext cx="2336400" cy="1025280"/>
          </a:xfrm>
          <a:custGeom>
            <a:avLst/>
            <a:gdLst/>
            <a:ahLst/>
            <a:rect l="0" t="0" r="r" b="b"/>
            <a:pathLst>
              <a:path w="6490" h="2848">
                <a:moveTo>
                  <a:pt x="6489" y="2847"/>
                </a:moveTo>
                <a:cubicBezTo>
                  <a:pt x="5927" y="2741"/>
                  <a:pt x="5335" y="2814"/>
                  <a:pt x="4792" y="2646"/>
                </a:cubicBezTo>
                <a:cubicBezTo>
                  <a:pt x="4261" y="2482"/>
                  <a:pt x="3723" y="2430"/>
                  <a:pt x="3195" y="2297"/>
                </a:cubicBezTo>
                <a:cubicBezTo>
                  <a:pt x="2626" y="2154"/>
                  <a:pt x="2101" y="1882"/>
                  <a:pt x="1547" y="1698"/>
                </a:cubicBezTo>
                <a:cubicBezTo>
                  <a:pt x="994" y="1515"/>
                  <a:pt x="454" y="1161"/>
                  <a:pt x="249" y="600"/>
                </a:cubicBezTo>
                <a:lnTo>
                  <a:pt x="0" y="100"/>
                </a:lnTo>
                <a:lnTo>
                  <a:pt x="0" y="0"/>
                </a:lnTo>
              </a:path>
            </a:pathLst>
          </a:custGeom>
          <a:ln w="36720">
            <a:solidFill>
              <a:srgbClr val="000000"/>
            </a:solidFill>
            <a:round/>
            <a:tailEnd len="med" type="triangle" w="med"/>
          </a:ln>
        </p:spPr>
      </p:sp>
      <p:sp>
        <p:nvSpPr>
          <p:cNvPr id="221" name="CustomShape 4"/>
          <p:cNvSpPr/>
          <p:nvPr/>
        </p:nvSpPr>
        <p:spPr>
          <a:xfrm>
            <a:off x="3200400" y="5486400"/>
            <a:ext cx="3886200" cy="685800"/>
          </a:xfrm>
          <a:prstGeom prst="rect">
            <a:avLst/>
          </a:prstGeom>
          <a:noFill/>
          <a:ln w="367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22" name="Line 5"/>
          <p:cNvSpPr/>
          <p:nvPr/>
        </p:nvSpPr>
        <p:spPr>
          <a:xfrm>
            <a:off x="6172200" y="6750000"/>
            <a:ext cx="2057400" cy="0"/>
          </a:xfrm>
          <a:prstGeom prst="line">
            <a:avLst/>
          </a:prstGeom>
          <a:ln w="547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23" name="TextShape 6"/>
          <p:cNvSpPr txBox="1"/>
          <p:nvPr/>
        </p:nvSpPr>
        <p:spPr>
          <a:xfrm>
            <a:off x="7171200" y="5301360"/>
            <a:ext cx="2908800" cy="8949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Προσέγγιση του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sin(θ) με θ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→ 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ΟΚ για μικρές γωνίες</a:t>
            </a:r>
            <a:endParaRPr b="0" lang="en-GB" sz="1800" spc="-1" strike="noStrike">
              <a:latin typeface="Bitstream Vera Sans"/>
            </a:endParaRPr>
          </a:p>
        </p:txBody>
      </p:sp>
      <p:pic>
        <p:nvPicPr>
          <p:cNvPr id="224" name="" descr=""/>
          <p:cNvPicPr/>
          <p:nvPr/>
        </p:nvPicPr>
        <p:blipFill>
          <a:blip r:embed="rId2"/>
          <a:stretch/>
        </p:blipFill>
        <p:spPr>
          <a:xfrm>
            <a:off x="84600" y="1262160"/>
            <a:ext cx="6545160" cy="987840"/>
          </a:xfrm>
          <a:prstGeom prst="rect">
            <a:avLst/>
          </a:prstGeom>
          <a:ln>
            <a:noFill/>
          </a:ln>
        </p:spPr>
      </p:pic>
      <p:pic>
        <p:nvPicPr>
          <p:cNvPr id="225" name="" descr=""/>
          <p:cNvPicPr/>
          <p:nvPr/>
        </p:nvPicPr>
        <p:blipFill>
          <a:blip r:embed="rId3"/>
          <a:stretch/>
        </p:blipFill>
        <p:spPr>
          <a:xfrm>
            <a:off x="236520" y="2444760"/>
            <a:ext cx="1848240" cy="649440"/>
          </a:xfrm>
          <a:prstGeom prst="rect">
            <a:avLst/>
          </a:prstGeom>
          <a:ln>
            <a:noFill/>
          </a:ln>
        </p:spPr>
      </p:pic>
      <p:sp>
        <p:nvSpPr>
          <p:cNvPr id="226" name="TextShape 7"/>
          <p:cNvSpPr txBox="1"/>
          <p:nvPr/>
        </p:nvSpPr>
        <p:spPr>
          <a:xfrm>
            <a:off x="2143800" y="1501200"/>
            <a:ext cx="7947000" cy="1163160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Η ολική ενεργός διατομή της αλληλεπίδρασης είναι η ενεργός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latin typeface="Bitstream Vera Sans"/>
              </a:rPr>
              <a:t>επιφάνεια που παρουσιάζει ο στόχος στο πρωτόνιο-βλήμα, και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latin typeface="Bitstream Vera Sans"/>
              </a:rPr>
              <a:t>αντιστοιχεί σε σκεδάσεις που προκαλούνται από το πέρασμα του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latin typeface="Bitstream Vera Sans"/>
              </a:rPr>
              <a:t>βλήματος από μια ελάχιστη έως μια μέγιστη παράμετρο κρούσης b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227" name="CustomShape 8"/>
          <p:cNvSpPr/>
          <p:nvPr/>
        </p:nvSpPr>
        <p:spPr>
          <a:xfrm>
            <a:off x="156600" y="1524600"/>
            <a:ext cx="1908000" cy="1648800"/>
          </a:xfrm>
          <a:prstGeom prst="rect">
            <a:avLst/>
          </a:prstGeom>
          <a:noFill/>
          <a:ln w="367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TextShape 1"/>
          <p:cNvSpPr txBox="1"/>
          <p:nvPr/>
        </p:nvSpPr>
        <p:spPr>
          <a:xfrm>
            <a:off x="504000" y="1814400"/>
            <a:ext cx="8868600" cy="2408040"/>
          </a:xfrm>
          <a:prstGeom prst="rect">
            <a:avLst/>
          </a:prstGeom>
          <a:noFill/>
          <a:ln w="36720">
            <a:solidFill>
              <a:srgbClr val="0000ff"/>
            </a:solidFill>
            <a:round/>
          </a:ln>
        </p:spPr>
        <p:txBody>
          <a:bodyPr lIns="18000" rIns="18000" tIns="18000" bIns="18000"/>
          <a:p>
            <a:pPr marL="432000" indent="-324000" algn="ctr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4000" spc="-1" strike="noStrike">
                <a:latin typeface="Bitstream Vera Sans"/>
              </a:rPr>
              <a:t>2. Κατανομή φορτίου στον πυρήνα με σκέδαση ηλετρονίων  (=σημειακών σωματιδίων-βλημάτων)</a:t>
            </a:r>
            <a:endParaRPr b="0" lang="en-GB" sz="4000" spc="-1" strike="noStrike">
              <a:latin typeface="Bitstream Vera Sans"/>
            </a:endParaRP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11936</TotalTime>
  <Application>LibreOffice/6.0.7.3$Linux_X86_64 LibreOffice_project/00m0$Build-3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2007-05-08T15:33:04Z</dcterms:created>
  <dc:creator/>
  <dc:description/>
  <dc:language>en-GB</dc:language>
  <cp:lastModifiedBy/>
  <dcterms:modified xsi:type="dcterms:W3CDTF">2019-10-28T21:41:49Z</dcterms:modified>
  <cp:revision>797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