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7.png" ContentType="image/png"/>
  <Override PartName="/ppt/media/image2.jpeg" ContentType="image/jpeg"/>
  <Override PartName="/ppt/media/image1.png" ContentType="image/png"/>
  <Override PartName="/ppt/media/image3.jpeg" ContentType="image/jpeg"/>
  <Override PartName="/ppt/media/image4.jpeg" ContentType="image/jpeg"/>
  <Override PartName="/ppt/media/image5.png" ContentType="image/png"/>
  <Override PartName="/ppt/media/image6.png" ContentType="image/png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</a:t>
            </a:r>
            <a:r>
              <a:rPr b="0" lang="en-GB" sz="3200" spc="-1" strike="noStrike">
                <a:latin typeface="Arial"/>
              </a:rPr>
              <a:t>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</a:t>
            </a:r>
            <a:r>
              <a:rPr b="0" lang="en-GB" sz="2000" spc="-1" strike="noStrike">
                <a:latin typeface="Arial"/>
              </a:rPr>
              <a:t>Outline </a:t>
            </a:r>
            <a:r>
              <a:rPr b="0" lang="en-GB" sz="2000" spc="-1" strike="noStrike">
                <a:latin typeface="Arial"/>
              </a:rPr>
              <a:t>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</a:t>
            </a:r>
            <a:r>
              <a:rPr b="0" lang="en-GB" sz="2000" spc="-1" strike="noStrike">
                <a:latin typeface="Arial"/>
              </a:rPr>
              <a:t>v</a:t>
            </a:r>
            <a:r>
              <a:rPr b="0" lang="en-GB" sz="2000" spc="-1" strike="noStrike">
                <a:latin typeface="Arial"/>
              </a:rPr>
              <a:t>e</a:t>
            </a:r>
            <a:r>
              <a:rPr b="0" lang="en-GB" sz="2000" spc="-1" strike="noStrike">
                <a:latin typeface="Arial"/>
              </a:rPr>
              <a:t>n</a:t>
            </a:r>
            <a:r>
              <a:rPr b="0" lang="en-GB" sz="2000" spc="-1" strike="noStrike">
                <a:latin typeface="Arial"/>
              </a:rPr>
              <a:t>t</a:t>
            </a:r>
            <a:r>
              <a:rPr b="0" lang="en-GB" sz="2000" spc="-1" strike="noStrike">
                <a:latin typeface="Arial"/>
              </a:rPr>
              <a:t>h </a:t>
            </a:r>
            <a:r>
              <a:rPr b="0" lang="en-GB" sz="2000" spc="-1" strike="noStrike">
                <a:latin typeface="Arial"/>
              </a:rPr>
              <a:t>O</a:t>
            </a:r>
            <a:r>
              <a:rPr b="0" lang="en-GB" sz="2000" spc="-1" strike="noStrike">
                <a:latin typeface="Arial"/>
              </a:rPr>
              <a:t>u</a:t>
            </a:r>
            <a:r>
              <a:rPr b="0" lang="en-GB" sz="2000" spc="-1" strike="noStrike">
                <a:latin typeface="Arial"/>
              </a:rPr>
              <a:t>tl</a:t>
            </a:r>
            <a:r>
              <a:rPr b="0" lang="en-GB" sz="2000" spc="-1" strike="noStrike">
                <a:latin typeface="Arial"/>
              </a:rPr>
              <a:t>i</a:t>
            </a:r>
            <a:r>
              <a:rPr b="0" lang="en-GB" sz="2000" spc="-1" strike="noStrike">
                <a:latin typeface="Arial"/>
              </a:rPr>
              <a:t>n</a:t>
            </a:r>
            <a:r>
              <a:rPr b="0" lang="en-GB" sz="2000" spc="-1" strike="noStrike">
                <a:latin typeface="Arial"/>
              </a:rPr>
              <a:t>e </a:t>
            </a:r>
            <a:r>
              <a:rPr b="0" lang="en-GB" sz="2000" spc="-1" strike="noStrike">
                <a:latin typeface="Arial"/>
              </a:rPr>
              <a:t>L</a:t>
            </a:r>
            <a:r>
              <a:rPr b="0" lang="en-GB" sz="2000" spc="-1" strike="noStrike">
                <a:latin typeface="Arial"/>
              </a:rPr>
              <a:t>e</a:t>
            </a:r>
            <a:r>
              <a:rPr b="0" lang="en-GB" sz="2000" spc="-1" strike="noStrike">
                <a:latin typeface="Arial"/>
              </a:rPr>
              <a:t>v</a:t>
            </a:r>
            <a:r>
              <a:rPr b="0" lang="en-GB" sz="2000" spc="-1" strike="noStrike">
                <a:latin typeface="Arial"/>
              </a:rPr>
              <a:t>e</a:t>
            </a:r>
            <a:r>
              <a:rPr b="0" lang="en-GB" sz="2000" spc="-1" strike="noStrike">
                <a:latin typeface="Arial"/>
              </a:rPr>
              <a:t>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7DE2549-2B45-4ADE-A4F4-CC086C4A754C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E54B6A3F-9D23-4C1F-8652-D0DA6859194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8B0A9F3F-A3CC-43EA-8BAF-56FD7A03AF4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CECC190-6DB7-41C6-B83A-3FB03920829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05320"/>
            <a:ext cx="9601200" cy="42685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8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Μάζα πυρήνα, ενέργεια σύνδεσης, έλλειμα μάζας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207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	</a:t>
            </a:r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07" name="TextShape 2"/>
          <p:cNvSpPr txBox="1"/>
          <p:nvPr/>
        </p:nvSpPr>
        <p:spPr>
          <a:xfrm>
            <a:off x="288000" y="914400"/>
            <a:ext cx="9554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Άσκηση1: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Α) Πόση είναι η μάζα του σωματιδίου α ; (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Β) Ξεκινώντας από το πρωτόνιο (υδρογόνο) προσθέτουμε νουκλεόνια και φτιάχνουμε πιό μεγάλους πυρήνες (σύντηξη όπως στην καρδιά του Ήλιου).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Είναι ο καινούργιος πυρήνας σταθερός ;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α) Όταν πάω να φτιάξω το </a:t>
            </a:r>
            <a:r>
              <a:rPr b="0" lang="en-GB" sz="2200" spc="-1" strike="noStrike" baseline="101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είναι ΟΚ ;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β) Το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γ) Το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δ) Τι παρατηρείτε με τους πυρήνες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 baseline="-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, </a:t>
            </a:r>
            <a:r>
              <a:rPr b="0" lang="en-GB" sz="2200" spc="-1" strike="noStrike" baseline="101000">
                <a:latin typeface="Bitstream Vera Sans"/>
              </a:rPr>
              <a:t>8</a:t>
            </a:r>
            <a:r>
              <a:rPr b="0" lang="en-GB" sz="2200" spc="-1" strike="noStrike" baseline="-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Be , </a:t>
            </a:r>
            <a:r>
              <a:rPr b="0" lang="en-GB" sz="2200" spc="-1" strike="noStrike" baseline="101000">
                <a:latin typeface="Bitstream Vera Sans"/>
              </a:rPr>
              <a:t>12</a:t>
            </a:r>
            <a:r>
              <a:rPr b="0" lang="en-GB" sz="2200" spc="-1" strike="noStrike" baseline="-101000">
                <a:latin typeface="Bitstream Vera Sans"/>
              </a:rPr>
              <a:t>6</a:t>
            </a:r>
            <a:r>
              <a:rPr b="0" lang="en-GB" sz="2200" spc="-1" strike="noStrike">
                <a:latin typeface="Bitstream Vera Sans"/>
              </a:rPr>
              <a:t>C, </a:t>
            </a:r>
            <a:r>
              <a:rPr b="0" lang="en-GB" sz="2200" spc="-1" strike="noStrike" baseline="101000">
                <a:latin typeface="Bitstream Vera Sans"/>
              </a:rPr>
              <a:t>16</a:t>
            </a:r>
            <a:r>
              <a:rPr b="0" lang="en-GB" sz="2200" spc="-1" strike="noStrike" baseline="-101000">
                <a:latin typeface="Bitstream Vera Sans"/>
              </a:rPr>
              <a:t>8</a:t>
            </a:r>
            <a:r>
              <a:rPr b="0" lang="en-GB" sz="2200" spc="-1" strike="noStrike">
                <a:latin typeface="Bitstream Vera Sans"/>
              </a:rPr>
              <a:t>O  σχετικά με την ενέργεια σύνδεσης του “τελευταίου” νουκλεονίου που προσθέτουμε για να φτιάξουμε αυτούς τους πυρήνες από τους αμέσως ελαφρύτερους;</a:t>
            </a: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" descr=""/>
          <p:cNvPicPr/>
          <p:nvPr/>
        </p:nvPicPr>
        <p:blipFill>
          <a:blip r:embed="rId1"/>
          <a:stretch/>
        </p:blipFill>
        <p:spPr>
          <a:xfrm>
            <a:off x="2491200" y="2336040"/>
            <a:ext cx="5715000" cy="4714560"/>
          </a:xfrm>
          <a:prstGeom prst="rect">
            <a:avLst/>
          </a:prstGeom>
          <a:ln>
            <a:noFill/>
          </a:ln>
        </p:spPr>
      </p:pic>
      <p:sp>
        <p:nvSpPr>
          <p:cNvPr id="209" name="TextShape 1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Άσκηση1:</a:t>
            </a:r>
            <a:r>
              <a:rPr b="0" lang="en-GB" sz="2800" spc="-1" strike="noStrike">
                <a:latin typeface="Bitstream Vera Sans"/>
              </a:rPr>
              <a:t> 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μάζα του α και ενέργεια σύνδεσης πυρήνα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192600" y="87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m</a:t>
            </a:r>
            <a:r>
              <a:rPr b="0" lang="en-GB" sz="2200" spc="-1" strike="noStrike" baseline="-101000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= 2 m</a:t>
            </a:r>
            <a:r>
              <a:rPr b="0" lang="en-GB" sz="2200" spc="-1" strike="noStrike" baseline="-101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+ 2 m</a:t>
            </a:r>
            <a:r>
              <a:rPr b="0" lang="en-GB" sz="2200" spc="-1" strike="noStrike" baseline="-101000">
                <a:latin typeface="Bitstream Vera Sans"/>
              </a:rPr>
              <a:t>n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– ενέργεια σύνδεσης (binding energy) του πυρήνα α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m</a:t>
            </a:r>
            <a:r>
              <a:rPr b="0" lang="en-GB" sz="2200" spc="-1" strike="noStrike">
                <a:latin typeface="Bitstream Vera Sans"/>
              </a:rPr>
              <a:t> = 2*938.27 + 2*939.57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– 28.30</a:t>
            </a:r>
            <a:r>
              <a:rPr b="0" lang="en-GB" sz="2200" spc="-1" strike="noStrike">
                <a:latin typeface="Bitstream Vera Sans"/>
              </a:rPr>
              <a:t> =  </a:t>
            </a:r>
            <a:r>
              <a:rPr b="1" lang="en-GB" sz="2200" spc="-1" strike="noStrike">
                <a:latin typeface="Bitstream Vera Sans"/>
              </a:rPr>
              <a:t>3727.38 MeV/c</a:t>
            </a:r>
            <a:r>
              <a:rPr b="1" lang="en-GB" sz="2200" spc="-1" strike="noStrike" baseline="101000">
                <a:latin typeface="Bitstream Vera Sans"/>
              </a:rPr>
              <a:t>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(βλέπε βιβλίο, παρ. 4.4, πίνακας 4.2, σελ.  61 και σταθερές σελ. 15)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11" name="CustomShape 3"/>
          <p:cNvSpPr/>
          <p:nvPr/>
        </p:nvSpPr>
        <p:spPr>
          <a:xfrm>
            <a:off x="2248200" y="4114800"/>
            <a:ext cx="2286000" cy="228600"/>
          </a:xfrm>
          <a:prstGeom prst="ellipse">
            <a:avLst/>
          </a:prstGeom>
          <a:noFill/>
          <a:ln w="3672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Freeform 4"/>
          <p:cNvSpPr/>
          <p:nvPr/>
        </p:nvSpPr>
        <p:spPr>
          <a:xfrm>
            <a:off x="4350600" y="1812240"/>
            <a:ext cx="901080" cy="2302560"/>
          </a:xfrm>
          <a:custGeom>
            <a:avLst/>
            <a:gdLst/>
            <a:ahLst/>
            <a:rect l="0" t="0" r="r" b="b"/>
            <a:pathLst>
              <a:path w="2503" h="6396">
                <a:moveTo>
                  <a:pt x="0" y="6395"/>
                </a:moveTo>
                <a:cubicBezTo>
                  <a:pt x="1001" y="5689"/>
                  <a:pt x="1858" y="4707"/>
                  <a:pt x="2216" y="3545"/>
                </a:cubicBezTo>
                <a:cubicBezTo>
                  <a:pt x="2425" y="2868"/>
                  <a:pt x="2408" y="2155"/>
                  <a:pt x="2502" y="1460"/>
                </a:cubicBezTo>
                <a:lnTo>
                  <a:pt x="2502" y="695"/>
                </a:lnTo>
                <a:lnTo>
                  <a:pt x="2288" y="0"/>
                </a:lnTo>
              </a:path>
            </a:pathLst>
          </a:custGeom>
          <a:ln w="36720">
            <a:solidFill>
              <a:srgbClr val="ed1c24"/>
            </a:solidFill>
            <a:round/>
            <a:tailEnd len="med" type="triangle" w="med"/>
          </a:ln>
        </p:spPr>
      </p:sp>
      <p:sp>
        <p:nvSpPr>
          <p:cNvPr id="213" name="CustomShape 5"/>
          <p:cNvSpPr/>
          <p:nvPr/>
        </p:nvSpPr>
        <p:spPr>
          <a:xfrm>
            <a:off x="195120" y="4775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TextShape 6"/>
          <p:cNvSpPr txBox="1"/>
          <p:nvPr/>
        </p:nvSpPr>
        <p:spPr>
          <a:xfrm>
            <a:off x="171720" y="4860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172" spc="-1" strike="noStrike" baseline="101000">
                <a:latin typeface="Bitstream Vera Sans"/>
              </a:rPr>
              <a:t>2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15" name="CustomShape 7"/>
          <p:cNvSpPr/>
          <p:nvPr/>
        </p:nvSpPr>
        <p:spPr>
          <a:xfrm>
            <a:off x="2480040" y="3704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Line 8"/>
          <p:cNvSpPr/>
          <p:nvPr/>
        </p:nvSpPr>
        <p:spPr>
          <a:xfrm flipH="1">
            <a:off x="1566720" y="4089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133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 2</a:t>
            </a:r>
            <a:r>
              <a:rPr b="0" lang="en-GB" sz="3200" spc="-1" strike="noStrike">
                <a:latin typeface="Bitstream Vera Sans"/>
              </a:rPr>
              <a:t> : ενέργεια σύνδεσης και πυρηνικές αντιδράσεις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121320" y="1213560"/>
            <a:ext cx="9829800" cy="32482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4.5 του βιβλίου C&amp;G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Δείξτε ότι το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Be  μπορεί να διασπαστεί σε δύο α-σωμάτια.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∆είξτε ότι το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1 2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C δεν μπορεί να διασπαστέι σε τρία α-σωμάτια.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γ) Γίνεται (χωρίς βοήθεια) η αντίδαραση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Ηe →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Li + γ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m(n) = 939.57 MeV,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m(p) = 938.27 MeV,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ο δίπλα πίνακας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9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pic>
        <p:nvPicPr>
          <p:cNvPr id="220" name="" descr=""/>
          <p:cNvPicPr/>
          <p:nvPr/>
        </p:nvPicPr>
        <p:blipFill>
          <a:blip r:embed="rId1"/>
          <a:stretch/>
        </p:blipFill>
        <p:spPr>
          <a:xfrm>
            <a:off x="4255560" y="2768040"/>
            <a:ext cx="5715000" cy="4714560"/>
          </a:xfrm>
          <a:prstGeom prst="rect">
            <a:avLst/>
          </a:prstGeom>
          <a:ln>
            <a:noFill/>
          </a:ln>
        </p:spPr>
      </p:pic>
      <p:sp>
        <p:nvSpPr>
          <p:cNvPr id="221" name="CustomShape 4"/>
          <p:cNvSpPr/>
          <p:nvPr/>
        </p:nvSpPr>
        <p:spPr>
          <a:xfrm>
            <a:off x="2031480" y="5207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TextShape 5"/>
          <p:cNvSpPr txBox="1"/>
          <p:nvPr/>
        </p:nvSpPr>
        <p:spPr>
          <a:xfrm>
            <a:off x="2008080" y="5292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172" spc="-1" strike="noStrike" baseline="101000">
                <a:latin typeface="Bitstream Vera Sans"/>
              </a:rPr>
              <a:t>2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3" name="CustomShape 6"/>
          <p:cNvSpPr/>
          <p:nvPr/>
        </p:nvSpPr>
        <p:spPr>
          <a:xfrm>
            <a:off x="4316400" y="4136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24" name="Line 7"/>
          <p:cNvSpPr/>
          <p:nvPr/>
        </p:nvSpPr>
        <p:spPr>
          <a:xfrm flipH="1">
            <a:off x="3403080" y="4521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180000" y="84600"/>
            <a:ext cx="9829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για παραγωγή ηλίου στον Ήλιο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6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27" name="TextShape 3"/>
          <p:cNvSpPr txBox="1"/>
          <p:nvPr/>
        </p:nvSpPr>
        <p:spPr>
          <a:xfrm>
            <a:off x="156960" y="1033560"/>
            <a:ext cx="9829800" cy="37670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θα ελευθερόνονταν αν το δευτέριο 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) μπορούσε να παράγει ήλιο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 ) με την ακόλουθη αντίδραση σύντηξης ;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                           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→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M(n) = 939.57 MeV, M(p) = 938.27 MeV, M(e) = 0.511 MeV, M(ν)=0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Ενέργειες Σύνδεσης (B):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B(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He) = 28.30 MeV 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2.2 MeV,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8.48 MeV</a:t>
            </a:r>
            <a:r>
              <a:rPr b="0" lang="en-GB" sz="2000" spc="-1" strike="noStrike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9" name="TextShape 2"/>
          <p:cNvSpPr txBox="1"/>
          <p:nvPr/>
        </p:nvSpPr>
        <p:spPr>
          <a:xfrm>
            <a:off x="228600" y="770400"/>
            <a:ext cx="9654480" cy="6601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μάζα κάθε πυρήνα υπολογίζεται από τις μάζες των συστατικών του (πρωτόνια και νετρόνια) και την ενέργεια σύνδεσής τους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M(p) + M(n) – B(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(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938.27 + 939.57 – 2.2) MeV = 1875.64 MeV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2*M(p) + 2*M(n) – B(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… = 3727.38 MeV 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2*Μ(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H) = Μ(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He) + 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= 2*Μ(</a:t>
            </a:r>
            <a:r>
              <a:rPr b="0" lang="en-GB" sz="1800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H) - Μ(</a:t>
            </a:r>
            <a:r>
              <a:rPr b="0" lang="en-GB" sz="1800" spc="-1" strike="noStrike" baseline="101000">
                <a:solidFill>
                  <a:srgbClr val="ff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He) =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 23.9 MeV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(δηλ. Q&gt;0, και άρα γίνεται)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όταν 2 πυρήνες δευτερίου συντήκονται και γίνονται 1 πυρήνας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He), εκλύεται ενέργεια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23.9 MeV.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30" name="CustomShape 3"/>
          <p:cNvSpPr/>
          <p:nvPr/>
        </p:nvSpPr>
        <p:spPr>
          <a:xfrm>
            <a:off x="8836560" y="2455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1" name="Formula 4"/>
              <p:cNvSpPr txBox="1"/>
              <p:nvPr/>
            </p:nvSpPr>
            <p:spPr>
              <a:xfrm>
                <a:off x="8845200" y="2527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180000" y="5796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34" name="TextShape 3"/>
          <p:cNvSpPr txBox="1"/>
          <p:nvPr/>
        </p:nvSpPr>
        <p:spPr>
          <a:xfrm>
            <a:off x="192960" y="649800"/>
            <a:ext cx="9829800" cy="42310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4: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Πόση ενέργεια εκλύεται κατά την παρακάτω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Πόση ενέργεια εκλύεται κατά την παραπάνω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από 1 kg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Μ(n) = 1.0087 amu, Μ(</a:t>
            </a:r>
            <a:r>
              <a:rPr b="0" lang="en-GB" sz="2000" spc="-1" strike="noStrike" baseline="101000">
                <a:latin typeface="Bitstream Vera Sans"/>
              </a:rPr>
              <a:t>235</a:t>
            </a:r>
            <a:r>
              <a:rPr b="0" lang="en-GB" sz="2000" spc="-1" strike="noStrike">
                <a:latin typeface="Bitstream Vera Sans"/>
              </a:rPr>
              <a:t>U) = 235.0439 amu,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Μ(Ba) = 140.9139 amu, Μ(Kr) = 91.8973 amu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5" name="Formula 4"/>
              <p:cNvSpPr txBox="1"/>
              <p:nvPr/>
            </p:nvSpPr>
            <p:spPr>
              <a:xfrm>
                <a:off x="2617920" y="1791000"/>
                <a:ext cx="375732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92</m:t>
                        </m:r>
                      </m:sub>
                      <m:sup>
                        <m:r>
                          <m:t xml:space="preserve">235</m:t>
                        </m:r>
                      </m:sup>
                    </m:sSubSup>
                    <m:r>
                      <m:t xml:space="preserve">U</m:t>
                    </m:r>
                    <m:sSubSup>
                      <m:e>
                        <m:r>
                          <m:t xml:space="preserve">→</m:t>
                        </m:r>
                      </m:e>
                      <m:sub>
                        <m:r>
                          <m:t xml:space="preserve">56</m:t>
                        </m:r>
                      </m:sub>
                      <m:sup>
                        <m:r>
                          <m:t xml:space="preserve">141</m:t>
                        </m:r>
                      </m:sup>
                    </m:sSubSup>
                    <m:r>
                      <m:t xml:space="preserve">Ba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36</m:t>
                        </m:r>
                      </m:sub>
                      <m:sup>
                        <m:r>
                          <m:t xml:space="preserve">92</m:t>
                        </m:r>
                      </m:sup>
                    </m:sSubSup>
                    <m:r>
                      <m:t xml:space="preserve">Kr</m:t>
                    </m:r>
                    <m:r>
                      <m:t xml:space="preserve">+</m:t>
                    </m:r>
                    <m:r>
                      <m:t xml:space="preserve">3</m:t>
                    </m:r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228600" y="770400"/>
            <a:ext cx="9654480" cy="627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16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 μάζα κάθε πυρήνα δίνεται  σε amu. Mπορώ να τις κάνω MeV αμέσως, ή να τις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αφήσω σε amu, να βρω το Q σε amu και να το κάνω σε MeV στο τέλος.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+ M(n) = 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+ M(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+ 3*M(n) + Q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- 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- M(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- 2*M(n)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= 0.2153 amu →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0.2513 * 931.49 MeV = </a:t>
            </a:r>
            <a:r>
              <a:rPr b="1" lang="en-GB" sz="1600" spc="-1" strike="noStrike">
                <a:solidFill>
                  <a:srgbClr val="ff0000"/>
                </a:solidFill>
                <a:latin typeface="Bitstream Vera Sans"/>
              </a:rPr>
              <a:t>234.1 MeV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(δηλ. Q&gt;0 : άρα γίνεται αυθόρμητα)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για ΕΝΑΝ μόνο πυρήνα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U), εκλύεται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ενέργεια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234.1 MeV.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Για να βρούμε πόση ενέργεια εκλύεται κατά τη σχάση 1 kg 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U, πρέπει να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ξέρουμε πόσοι πυρήνες υπάρχουν σε 1kg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Ξέρoυμε ότι σε 1 mol 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U έχουμε 6.02 * 10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23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 πυρήνες και το 1 mol ζυγίζει όσο ο 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μαζικός αριθμός σε γραμμάρια, δηλαδή 235 gr.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1 kg 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 =  4.255 mol = 25.6 * 10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 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πυρήνες 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.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Ενέργεια από 1 kg 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U = 25.6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23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234.1 MeV =  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MeV  =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eV    =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1.6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-19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Cb*V = 9.6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7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MJ  ( θυμάστε ότι 1 Cb*V = 1 Joyle = 1J )</a:t>
            </a:r>
            <a:endParaRPr b="0" lang="en-GB" sz="1600" spc="-1" strike="noStrike">
              <a:latin typeface="Bitstream Vera Sans"/>
            </a:endParaRPr>
          </a:p>
        </p:txBody>
      </p:sp>
      <p:sp>
        <p:nvSpPr>
          <p:cNvPr id="238" name="CustomShape 3"/>
          <p:cNvSpPr/>
          <p:nvPr/>
        </p:nvSpPr>
        <p:spPr>
          <a:xfrm>
            <a:off x="8836560" y="1483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39" name="Formula 4"/>
              <p:cNvSpPr txBox="1"/>
              <p:nvPr/>
            </p:nvSpPr>
            <p:spPr>
              <a:xfrm>
                <a:off x="8845200" y="1555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372600" y="842400"/>
            <a:ext cx="9347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Μάζα των πυρήνων, ενέργεια σύνδεσης και έλλειμα μάζας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 : Κεφ. 4, παρ. 4.4 και 4.5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Ελευθεριάδη: Κεφ. 4, παρ. 4.1 και 4.2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Σημειώσεις Πυρηνικής: Κεφ. 3, έως παρ.3.2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371600" y="2887200"/>
            <a:ext cx="8229600" cy="16002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Μάζα πυρήνα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TextShape 3"/>
          <p:cNvSpPr txBox="1"/>
          <p:nvPr/>
        </p:nvSpPr>
        <p:spPr>
          <a:xfrm>
            <a:off x="36000" y="662400"/>
            <a:ext cx="9900000" cy="6948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είναι σχεδόν πολλαπλάσιο του μαζικού αριθμού, Α και μετριέται σε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αmu = 1/12 της μάζας του ουδέτερου ατόμου 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latin typeface="Bitstream Vera Sans"/>
                <a:ea typeface="Lucida Grande"/>
              </a:rPr>
              <a:t>C = 931.494 ΜeV/c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ΜeV/c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: Θυμηθείτε: Ε = m 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 → m = E/c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ουδέτερου ατόμου = Α amu + Δ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όπου Δ είναι μια διόρθωση (θετική ή αρνητική) στην προσεγγιστική τιμή  “Α amu”. Τα Δ δίνονται για κάθε στοιχείο, σε πίνακες. Εξ ορισμού Δ=0 για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r>
              <a:rPr b="0" lang="en-GB" sz="2400" spc="-1" strike="noStrike" baseline="101000">
                <a:solidFill>
                  <a:srgbClr val="0000ff"/>
                </a:solidFill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C .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μετριέται με: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Φασματογράφους Μάζας, όπου μετρούμε την </a:t>
            </a:r>
            <a:r>
              <a:rPr b="0" lang="en-GB" sz="2400" spc="-1" strike="noStrike">
                <a:solidFill>
                  <a:srgbClr val="ff0622"/>
                </a:solidFill>
                <a:latin typeface="Bitstream Vera Sans"/>
                <a:ea typeface="Lucida Grande"/>
              </a:rPr>
              <a:t>απόλυτη τιμή της μάζας</a:t>
            </a:r>
            <a:r>
              <a:rPr b="0" lang="en-GB" sz="2400" spc="-1" strike="noStrike">
                <a:latin typeface="Bitstream Vera Sans"/>
                <a:ea typeface="Lucida Grande"/>
              </a:rPr>
              <a:t> του πυρήνα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Χρησιμοποιώντας ενεργειακό ισοζύγιο σε πυρηνικές αντιδράσεις παίρνουμε τη μάζα σχετικά με μια άλλη, γνωστή μάζα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-421200" y="577800"/>
            <a:ext cx="5799600" cy="6645240"/>
          </a:xfrm>
          <a:prstGeom prst="rect">
            <a:avLst/>
          </a:prstGeom>
          <a:noFill/>
          <a:ln>
            <a:noFill/>
          </a:ln>
        </p:spPr>
        <p:txBody>
          <a:bodyPr lIns="38160" rIns="38160" tIns="38160" bIns="38160" anchor="ctr">
            <a:normAutofit/>
          </a:bodyPr>
          <a:p>
            <a:pPr marL="6984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Πηγή ιόντων του στοιχείου που θέλουμε να μετρήσουμε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ταχυτήτων➟ίσες και αντίθετες ηλεκτρικές και μαγνητικές δυνάμεις: 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  <a:ea typeface="Lucida Grande"/>
              </a:rPr>
              <a:t>qE = qvB  → v=E/B (Ε, Β ηλεκτρικό &amp; μαγνητικό πεδία)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ορμών: η κυκλική τροχιά πρέπει να ικανοποιεί τη σχέση: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</a:rPr>
              <a:t>Mv = qBr ( Mv</a:t>
            </a:r>
            <a:r>
              <a:rPr b="0" lang="en-GB" sz="2655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  <a:ea typeface="Lucida Grande"/>
              </a:rPr>
              <a:t>/r = qBv: δύναμη Lorentz = κεντρομόλος δύναμη)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Μέτρηση της ακτίνας r δίνει τη μάζα Μ (θυμηθείτε τη μέτρηση του λόγου e/m στο εργαστήριο Ατομικής)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175" name="" descr=""/>
          <p:cNvPicPr/>
          <p:nvPr/>
        </p:nvPicPr>
        <p:blipFill>
          <a:blip r:embed="rId1"/>
          <a:srcRect l="2087" t="0" r="17120" b="2813"/>
          <a:stretch/>
        </p:blipFill>
        <p:spPr>
          <a:xfrm>
            <a:off x="5210280" y="1282320"/>
            <a:ext cx="4863960" cy="3009960"/>
          </a:xfrm>
          <a:prstGeom prst="rect">
            <a:avLst/>
          </a:prstGeom>
          <a:ln>
            <a:noFill/>
          </a:ln>
        </p:spPr>
      </p:pic>
      <p:sp>
        <p:nvSpPr>
          <p:cNvPr id="176" name="CustomShape 3"/>
          <p:cNvSpPr/>
          <p:nvPr/>
        </p:nvSpPr>
        <p:spPr>
          <a:xfrm>
            <a:off x="5300280" y="4738680"/>
            <a:ext cx="4660920" cy="2273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Διαφορετικά ισότοπα με ίδιο φορτίο για μία τιμή Β του μαγνητικού πεδίου θα μετρηθούν σε διαφορετική θέση πάνω στη φωτογραφική πλάκα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CustomShape 4"/>
          <p:cNvSpPr/>
          <p:nvPr/>
        </p:nvSpPr>
        <p:spPr>
          <a:xfrm>
            <a:off x="5181840" y="831600"/>
            <a:ext cx="380988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Αρχή λετουργίας του φασματογράφου μάζας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" descr=""/>
          <p:cNvPicPr/>
          <p:nvPr/>
        </p:nvPicPr>
        <p:blipFill>
          <a:blip r:embed="rId1"/>
          <a:srcRect l="13938" t="63989" r="22005" b="3499"/>
          <a:stretch/>
        </p:blipFill>
        <p:spPr>
          <a:xfrm>
            <a:off x="3650760" y="4433760"/>
            <a:ext cx="4267080" cy="2819520"/>
          </a:xfrm>
          <a:prstGeom prst="rect">
            <a:avLst/>
          </a:prstGeom>
          <a:ln>
            <a:noFill/>
          </a:ln>
        </p:spPr>
      </p:pic>
      <p:sp>
        <p:nvSpPr>
          <p:cNvPr id="17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87200" y="4707000"/>
            <a:ext cx="3699000" cy="1056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Παράδειγμα διαχωρισμού ισοτόπων του Καλίου (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39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Κ, 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41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2">
            <a:lum contrast="8000"/>
          </a:blip>
          <a:srcRect l="8726" t="16495" r="20323" b="16130"/>
          <a:stretch/>
        </p:blipFill>
        <p:spPr>
          <a:xfrm rot="51600">
            <a:off x="51120" y="782640"/>
            <a:ext cx="4953240" cy="3936960"/>
          </a:xfrm>
          <a:prstGeom prst="rect">
            <a:avLst/>
          </a:prstGeom>
          <a:ln>
            <a:noFill/>
          </a:ln>
        </p:spPr>
      </p:pic>
      <p:pic>
        <p:nvPicPr>
          <p:cNvPr id="182" name="" descr=""/>
          <p:cNvPicPr/>
          <p:nvPr/>
        </p:nvPicPr>
        <p:blipFill>
          <a:blip r:embed="rId3"/>
          <a:srcRect l="25471" t="5117" r="30766" b="46405"/>
          <a:stretch/>
        </p:blipFill>
        <p:spPr>
          <a:xfrm rot="48600">
            <a:off x="6581880" y="1311480"/>
            <a:ext cx="3517560" cy="4950720"/>
          </a:xfrm>
          <a:prstGeom prst="rect">
            <a:avLst/>
          </a:prstGeom>
          <a:ln>
            <a:noFill/>
          </a:ln>
        </p:spPr>
      </p:pic>
      <p:sp>
        <p:nvSpPr>
          <p:cNvPr id="183" name="CustomShape 3"/>
          <p:cNvSpPr/>
          <p:nvPr/>
        </p:nvSpPr>
        <p:spPr>
          <a:xfrm>
            <a:off x="4722120" y="765360"/>
            <a:ext cx="389880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Φασματογράφος Μάζας</a:t>
            </a:r>
            <a:endParaRPr b="0" lang="en-GB" sz="2400" spc="-1" strike="noStrike">
              <a:latin typeface="Bitstream Vera Sans"/>
            </a:endParaRPr>
          </a:p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Dempster (1922)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6836400" y="3884400"/>
            <a:ext cx="1105200" cy="421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5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Mάζα πυρήνα και ενέργεια σύνδεσης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6" name="TextShape 3"/>
          <p:cNvSpPr txBox="1"/>
          <p:nvPr/>
        </p:nvSpPr>
        <p:spPr>
          <a:xfrm>
            <a:off x="228600" y="914400"/>
            <a:ext cx="9601200" cy="6191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655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που έχει ένας πυρήνας (όπου τα νουκλεόνια είναι “δέσμια) είναι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απ' το να είναι τα συστατικά νουκλεόνια μόνα τους,  ελεύθερα. Έτσι λέμε ότι ο πυρήνας έχει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“έλλειμα μάζας”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Σίγουρα έχουν λιγότερη ενέργεια έτσι, αλλιώς δεν υπήρχε λόγος για τα νουκλεόνια να παραμείνουν στη σταθερότητα της παρέας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πυρήνα; Όση η ενέργεια σύνδεσης των νουκλεονίων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Σm (ελεύθερα νουκλεόνια)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Z * m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p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+ N * m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n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-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Β(Ζ,Ν) =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όση ενέργεια πρέπει να δώσω για να διαλύσω τον πυρήνα στα συστατικά του νουκλεόνια (εις τα εξ ων συνετέθη)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Μπυρήνα + Ενέργεια Σύνδεσης = Σm (ελεύθερα νουκλεόνια)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228600" y="75348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Β(Ν,Ζ)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Πίνακας 4.2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στο βιβλίο C&amp;G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89" name="" descr=""/>
          <p:cNvPicPr/>
          <p:nvPr/>
        </p:nvPicPr>
        <p:blipFill>
          <a:blip r:embed="rId1"/>
          <a:stretch/>
        </p:blipFill>
        <p:spPr>
          <a:xfrm>
            <a:off x="2671560" y="1580040"/>
            <a:ext cx="6627240" cy="5326560"/>
          </a:xfrm>
          <a:prstGeom prst="rect">
            <a:avLst/>
          </a:prstGeom>
          <a:ln>
            <a:noFill/>
          </a:ln>
        </p:spPr>
      </p:pic>
      <p:sp>
        <p:nvSpPr>
          <p:cNvPr id="190" name="TextShape 3"/>
          <p:cNvSpPr txBox="1"/>
          <p:nvPr/>
        </p:nvSpPr>
        <p:spPr>
          <a:xfrm rot="19800000">
            <a:off x="14400" y="3018240"/>
            <a:ext cx="318132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Πειραματικές τιμές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91" name="Line 4"/>
          <p:cNvSpPr/>
          <p:nvPr/>
        </p:nvSpPr>
        <p:spPr>
          <a:xfrm flipV="1">
            <a:off x="2286000" y="1985400"/>
            <a:ext cx="349200" cy="720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CustomShape 5"/>
          <p:cNvSpPr/>
          <p:nvPr/>
        </p:nvSpPr>
        <p:spPr>
          <a:xfrm>
            <a:off x="446760" y="4235400"/>
            <a:ext cx="2057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3" name="TextShape 6"/>
          <p:cNvSpPr txBox="1"/>
          <p:nvPr/>
        </p:nvSpPr>
        <p:spPr>
          <a:xfrm>
            <a:off x="423360" y="4320000"/>
            <a:ext cx="2002320" cy="10558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172" spc="-1" strike="noStrike" baseline="101000">
                <a:latin typeface="Bitstream Vera Sans"/>
              </a:rPr>
              <a:t>2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2.22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1</a:t>
            </a:r>
            <a:r>
              <a:rPr b="0" lang="en-GB" sz="1800" spc="-1" strike="noStrike">
                <a:latin typeface="Bitstream Vera Sans"/>
              </a:rPr>
              <a:t>H   : 8.48 MeV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2172" spc="-1" strike="noStrike" baseline="101000">
                <a:latin typeface="Bitstream Vera Sans"/>
              </a:rPr>
              <a:t>3</a:t>
            </a:r>
            <a:r>
              <a:rPr b="0" lang="en-GB" sz="2172" spc="-1" strike="noStrike" baseline="-101000">
                <a:latin typeface="Bitstream Vera Sans"/>
              </a:rPr>
              <a:t>2</a:t>
            </a:r>
            <a:r>
              <a:rPr b="0" lang="en-GB" sz="1800" spc="-1" strike="noStrike">
                <a:latin typeface="Bitstream Vera Sans"/>
              </a:rPr>
              <a:t>He : 7.72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4" name="CustomShape 7"/>
          <p:cNvSpPr/>
          <p:nvPr/>
        </p:nvSpPr>
        <p:spPr>
          <a:xfrm>
            <a:off x="2731680" y="3164400"/>
            <a:ext cx="320040" cy="40248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Line 8"/>
          <p:cNvSpPr/>
          <p:nvPr/>
        </p:nvSpPr>
        <p:spPr>
          <a:xfrm flipH="1">
            <a:off x="1818360" y="3549600"/>
            <a:ext cx="914400" cy="685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457200" y="6015600"/>
            <a:ext cx="93726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2"/>
          <p:cNvSpPr/>
          <p:nvPr/>
        </p:nvSpPr>
        <p:spPr>
          <a:xfrm>
            <a:off x="6836400" y="3729600"/>
            <a:ext cx="2307600" cy="6480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TextShape 3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Σημείωση: Mάζα πυρήνα &amp; μάζα ατόμου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99" name="TextShape 4"/>
          <p:cNvSpPr txBox="1"/>
          <p:nvPr/>
        </p:nvSpPr>
        <p:spPr>
          <a:xfrm>
            <a:off x="228600" y="770400"/>
            <a:ext cx="9601200" cy="632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413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που έχει ένα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άτομο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(όπου τα ηλεκτρόνια είναι “δέσμια” του πυρήνα) είναι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απ' το να είναι τα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ηλεκτρόνια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πυρήνας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(= αδιάσπαστος πυρήνας)  μόνα τους,  ελεύθερα.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Το άτομο έχει λιγότερη ενέργεια έτσι, αλλιώς δεν υπήρχε λόγος για τα ηλεκτρόνια να παραμείνουν στη σταθερότητα της παρέας και να φτιάχνουν μαζί με τον πυρήνα το σύστημα του ατόμου: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ατόμου; Όση η ενέργεια σύνδεσης των ηλεκτρονιων με τον πυρήνα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ατόμου =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+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Ενέργεια σύνδεσης Bηλεκτρονίων =  πόση ενέργεια πρέπει να δώσω για να διαλύσω το άτομο στα συστατικά του: ηλεκτρόνια και πυρήνα (=αδιάσπαστο πυρήνα).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Π.χ, στο άτομο του υδρογόνου το ηλεκτρόνιο είναι “δεμένο” με τον πυρήνα (=το πρωτόνιο) με 13.6 eV.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ea typeface="Bitstream Vera Sans"/>
              </a:rPr>
              <a:t>→ </a:t>
            </a:r>
            <a:r>
              <a:rPr b="0" lang="en-GB" sz="1800" spc="-1" strike="noStrike">
                <a:latin typeface="Bitstream Vera Sans"/>
                <a:ea typeface="Bitstream Vera Sans"/>
              </a:rPr>
              <a:t>Γενικά η ε</a:t>
            </a:r>
            <a:r>
              <a:rPr b="0" lang="en-GB" sz="1800" spc="-1" strike="noStrike">
                <a:latin typeface="Bitstream Vera Sans"/>
              </a:rPr>
              <a:t>νέργεια σύνδεσης των ηλεκτρονίων με τον πυρήνα είναι αμελητέα, μπροστά στη  μάζα του πυρήνα που είναι πολλές εκατοντάδες και χιλιάδες MeV (π.χ μάζα πρωτονίου ~940 MeV), και τη μάζα των ατομικών ηλεκτρονίων που είναι Ζ*0.511 ΜeV = αρκετά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00" name="Line 5"/>
          <p:cNvSpPr/>
          <p:nvPr/>
        </p:nvSpPr>
        <p:spPr>
          <a:xfrm flipV="1">
            <a:off x="7482600" y="3657600"/>
            <a:ext cx="1432800" cy="65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TextShape 6"/>
          <p:cNvSpPr txBox="1"/>
          <p:nvPr/>
        </p:nvSpPr>
        <p:spPr>
          <a:xfrm>
            <a:off x="8879400" y="3513600"/>
            <a:ext cx="1168200" cy="32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600" spc="-1" strike="noStrike">
                <a:latin typeface="Bitstream Vera Sans"/>
              </a:rPr>
              <a:t>αμελητέα</a:t>
            </a:r>
            <a:endParaRPr b="0" lang="en-GB" sz="1600" spc="-1" strike="noStrike">
              <a:latin typeface="Bitstream Vera Sans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180000" y="25200"/>
            <a:ext cx="98298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Πυρηνικές αντιδράσεις, </a:t>
            </a:r>
            <a:br/>
            <a:r>
              <a:rPr b="0" lang="en-GB" sz="32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μάζες πυρήνων και ε</a:t>
            </a:r>
            <a:r>
              <a:rPr b="0" lang="en-GB" sz="3200" spc="-1" strike="noStrike">
                <a:solidFill>
                  <a:srgbClr val="000000"/>
                </a:solidFill>
                <a:latin typeface="Bitstream Vera Sans"/>
              </a:rPr>
              <a:t>νέργεια σύνδεσης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TextShape 3"/>
          <p:cNvSpPr txBox="1"/>
          <p:nvPr/>
        </p:nvSpPr>
        <p:spPr>
          <a:xfrm>
            <a:off x="155520" y="1150200"/>
            <a:ext cx="9903240" cy="80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Αρχικοί πυρήνες →  Τελικοί πυρήνες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+ Q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Να θυμάστε: η μάζα είναι μια μορφή ενέργειας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05" name="TextShape 4"/>
          <p:cNvSpPr txBox="1"/>
          <p:nvPr/>
        </p:nvSpPr>
        <p:spPr>
          <a:xfrm>
            <a:off x="360" y="2383560"/>
            <a:ext cx="9913320" cy="451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Ενέργεια πριν = Ενέργεια μετά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ενέργεια πριν είναι όση η μάζα των αρχικών πυρήνων.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Αυτή η ενέργεια χρησιμοποιείται για να φτιαχτούν τα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προϊόντα, και η υπόλοιπη ελευθερώνεται ως κινητική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(Q) που τη μοιράζονται τα προϊόντα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 Μ(αρχικά) = Σ Μ(τελικά) + Q  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 Q&gt;0 (εξώθερμη), η διάσπαση γίνεται μόνη της και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δίνει και ενέργεια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Q&lt;0 (ενδόθερμη), η διάσπαση ΔΕΝ γίνεται μόνη της,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αλλά χρειάζεται να της προσφέρουμε ενέργεια για να γίνει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12070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2019-10-28T20:38:10Z</dcterms:modified>
  <cp:revision>785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