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3842D5D-8EF5-4677-9661-5337ECD931EA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28600" y="7194600"/>
            <a:ext cx="20214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22000" y="7194600"/>
            <a:ext cx="70506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8FA2F6CB-A1DB-48F8-92B1-676A20A4A679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85C59DC-D92D-44EE-B359-A32FCEEAEA46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27619A0-7DD8-4918-9162-F46AACAB7ED2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A5B82A3F-6213-4B16-AAD8-24E40CDF5903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432360"/>
            <a:ext cx="9601200" cy="5014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εξαμήνου, χειμερινό)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9 &amp; 10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Μοντέλο σταγόνας: “Hμιεμπειρικός τύπος μάζας” (ή τύπος του Weitzecker).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Κοιλάδα β-σταθερότητας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1608480" y="7086600"/>
            <a:ext cx="68461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20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04000" y="166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- ημιεμπειρικός τύπος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264600" y="1476000"/>
            <a:ext cx="9601200" cy="5369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Ηe) = B(Z=2, N=2) = 20.95 MeV   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( 28.30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Be) = B(Z=4, N=4) = 51.6 MeV     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( 56.5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1 2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6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O) = B(Z=6, N=6) = 121.64 MeV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(127.62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Υπολογισμός από ημιεμπειρικό τύπο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ΠΡΟΣΟΧΗ: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</a:t>
            </a:r>
            <a:r>
              <a:rPr b="0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Η περιγραφή είναι γενικά καλή αλλά όχι τέλεια!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Δεν φτάνει μόνο ο ημιεμπειρικός τύπος.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Ο πυρήνας δέν είναι μια υγρή σταγόνα. Υπάρχουν κι άλλα πράγματα που πρέπει να λάβουμε υπ' όψιν μας (“φλοώδη” δομή των πυρήνων).  Όχι μόνο απλά τον αριθμό πρωτονίων και νετρονίων.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133200" y="914400"/>
            <a:ext cx="6172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Υπολογισμός από ημιεμπειρικό τύπο: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7045560" y="734760"/>
            <a:ext cx="3032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Πειραματική τιμή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(πίνακας 4.2)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2" name="Freeform 5"/>
          <p:cNvSpPr/>
          <p:nvPr/>
        </p:nvSpPr>
        <p:spPr>
          <a:xfrm>
            <a:off x="8401320" y="2977920"/>
            <a:ext cx="501480" cy="1848240"/>
          </a:xfrm>
          <a:custGeom>
            <a:avLst/>
            <a:gdLst/>
            <a:ahLst/>
            <a:rect l="0" t="0" r="r" b="b"/>
            <a:pathLst>
              <a:path w="1393" h="5134">
                <a:moveTo>
                  <a:pt x="0" y="5133"/>
                </a:moveTo>
                <a:cubicBezTo>
                  <a:pt x="499" y="4713"/>
                  <a:pt x="780" y="4116"/>
                  <a:pt x="1058" y="3544"/>
                </a:cubicBezTo>
                <a:cubicBezTo>
                  <a:pt x="1300" y="3048"/>
                  <a:pt x="1266" y="2491"/>
                  <a:pt x="1323" y="1958"/>
                </a:cubicBezTo>
                <a:cubicBezTo>
                  <a:pt x="1392" y="1303"/>
                  <a:pt x="1233" y="649"/>
                  <a:pt x="1164" y="0"/>
                </a:cubicBez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04000" y="121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ανά νουκλεόνιο (Β/Α) -  μεταβάλοντας το Α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1262160" y="2217240"/>
            <a:ext cx="7772400" cy="4572000"/>
          </a:xfrm>
          <a:prstGeom prst="rect">
            <a:avLst/>
          </a:prstGeom>
          <a:ln>
            <a:noFill/>
          </a:ln>
        </p:spPr>
      </p:pic>
      <p:sp>
        <p:nvSpPr>
          <p:cNvPr id="285" name="TextShape 2"/>
          <p:cNvSpPr txBox="1"/>
          <p:nvPr/>
        </p:nvSpPr>
        <p:spPr>
          <a:xfrm>
            <a:off x="313200" y="930600"/>
            <a:ext cx="9135720" cy="117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Τι κερδίζουμε συνθέτοντας και αποσυνθέτοντας πυρήνες?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Π.χ., α) </a:t>
            </a:r>
            <a:r>
              <a:rPr b="0" lang="en-GB" sz="2400" spc="-1" strike="noStrike" baseline="101000">
                <a:latin typeface="Bitstream Vera Sans"/>
              </a:rPr>
              <a:t>2 0 </a:t>
            </a:r>
            <a:r>
              <a:rPr b="0" lang="en-GB" sz="2400" spc="-1" strike="noStrike">
                <a:latin typeface="Bitstream Vera Sans"/>
              </a:rPr>
              <a:t>Χ + </a:t>
            </a:r>
            <a:r>
              <a:rPr b="0" lang="en-GB" sz="2400" spc="-1" strike="noStrike" baseline="101000">
                <a:latin typeface="Bitstream Vera Sans"/>
              </a:rPr>
              <a:t>2 0 </a:t>
            </a:r>
            <a:r>
              <a:rPr b="0" lang="en-GB" sz="2400" spc="-1" strike="noStrike">
                <a:latin typeface="Bitstream Vera Sans"/>
              </a:rPr>
              <a:t>Χ → </a:t>
            </a:r>
            <a:r>
              <a:rPr b="0" lang="en-GB" sz="2400" spc="-1" strike="noStrike" baseline="101000">
                <a:latin typeface="Bitstream Vera Sans"/>
              </a:rPr>
              <a:t>4 0 </a:t>
            </a:r>
            <a:r>
              <a:rPr b="0" lang="en-GB" sz="2400" spc="-1" strike="noStrike">
                <a:latin typeface="Bitstream Vera Sans"/>
              </a:rPr>
              <a:t>Υ ,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        </a:t>
            </a:r>
            <a:r>
              <a:rPr b="0" lang="en-GB" sz="2400" spc="-1" strike="noStrike">
                <a:latin typeface="Bitstream Vera Sans"/>
              </a:rPr>
              <a:t>β)  </a:t>
            </a:r>
            <a:r>
              <a:rPr b="0" lang="en-GB" sz="2400" spc="-1" strike="noStrike" baseline="101000">
                <a:latin typeface="Bitstream Vera Sans"/>
              </a:rPr>
              <a:t>2 4 0 </a:t>
            </a:r>
            <a:r>
              <a:rPr b="0" lang="en-GB" sz="2400" spc="-1" strike="noStrike">
                <a:latin typeface="Bitstream Vera Sans"/>
              </a:rPr>
              <a:t>Χ -&gt; </a:t>
            </a:r>
            <a:r>
              <a:rPr b="0" lang="en-GB" sz="2400" spc="-1" strike="noStrike" baseline="101000">
                <a:latin typeface="Bitstream Vera Sans"/>
              </a:rPr>
              <a:t>1 2 0 </a:t>
            </a:r>
            <a:r>
              <a:rPr b="0" lang="en-GB" sz="2400" spc="-1" strike="noStrike">
                <a:latin typeface="Bitstream Vera Sans"/>
              </a:rPr>
              <a:t>Υ + </a:t>
            </a:r>
            <a:r>
              <a:rPr b="0" lang="en-GB" sz="2400" spc="-1" strike="noStrike" baseline="101000">
                <a:latin typeface="Bitstream Vera Sans"/>
              </a:rPr>
              <a:t>1 2 0 </a:t>
            </a:r>
            <a:r>
              <a:rPr b="0" lang="en-GB" sz="2400" spc="-1" strike="noStrike">
                <a:latin typeface="Bitstream Vera Sans"/>
              </a:rPr>
              <a:t>Υ ,   γ) </a:t>
            </a:r>
            <a:r>
              <a:rPr b="0" lang="en-GB" sz="2400" spc="-1" strike="noStrike" baseline="101000">
                <a:latin typeface="Bitstream Vera Sans"/>
              </a:rPr>
              <a:t>Α</a:t>
            </a:r>
            <a:r>
              <a:rPr b="0" lang="en-GB" sz="2400" spc="-1" strike="noStrike">
                <a:latin typeface="Bitstream Vera Sans"/>
              </a:rPr>
              <a:t>Χ → </a:t>
            </a:r>
            <a:r>
              <a:rPr b="0" lang="en-GB" sz="2400" spc="-1" strike="noStrike" baseline="101000">
                <a:latin typeface="Bitstream Vera Sans"/>
              </a:rPr>
              <a:t>Α – 4</a:t>
            </a:r>
            <a:r>
              <a:rPr b="0" lang="en-GB" sz="2400" spc="-1" strike="noStrike">
                <a:latin typeface="Bitstream Vera Sans"/>
              </a:rPr>
              <a:t>Υ + α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72000" y="142560"/>
            <a:ext cx="9865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Β/Α – συνάρτηση μόνο του Α; (1)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4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TextShape 5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291" name="" descr=""/>
          <p:cNvPicPr/>
          <p:nvPr/>
        </p:nvPicPr>
        <p:blipFill>
          <a:blip r:embed="rId1"/>
          <a:stretch/>
        </p:blipFill>
        <p:spPr>
          <a:xfrm>
            <a:off x="5783400" y="1166400"/>
            <a:ext cx="4067640" cy="5394240"/>
          </a:xfrm>
          <a:prstGeom prst="rect">
            <a:avLst/>
          </a:prstGeom>
          <a:ln>
            <a:noFill/>
          </a:ln>
        </p:spPr>
      </p:pic>
      <p:sp>
        <p:nvSpPr>
          <p:cNvPr id="292" name="TextShape 6"/>
          <p:cNvSpPr txBox="1"/>
          <p:nvPr/>
        </p:nvSpPr>
        <p:spPr>
          <a:xfrm>
            <a:off x="7612200" y="6195600"/>
            <a:ext cx="685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TextShape 7"/>
          <p:cNvSpPr txBox="1"/>
          <p:nvPr/>
        </p:nvSpPr>
        <p:spPr>
          <a:xfrm rot="16200000">
            <a:off x="4217040" y="4806000"/>
            <a:ext cx="33789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Β/Α   ( MeV/νουκλεόνιο)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4" name="CustomShape 8"/>
          <p:cNvSpPr/>
          <p:nvPr/>
        </p:nvSpPr>
        <p:spPr>
          <a:xfrm rot="20400000">
            <a:off x="3404520" y="2163240"/>
            <a:ext cx="6710400" cy="996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Διαλέγοντας το Ζ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algn="ctr"/>
            <a:r>
              <a:rPr b="0" lang="en-GB" sz="2400" spc="-1" strike="noStrike">
                <a:latin typeface="Bitstream Vera Sans"/>
              </a:rPr>
              <a:t>(</a:t>
            </a:r>
            <a:r>
              <a:rPr b="0" lang="en-GB" sz="2000" spc="-1" strike="noStrike">
                <a:latin typeface="Bitstream Vera Sans"/>
              </a:rPr>
              <a:t>π.χ., Ζ=Α/2, πράγμα που δεν είναι γενικά σωστό</a:t>
            </a:r>
            <a:r>
              <a:rPr b="0" lang="en-GB" sz="2400" spc="-1" strike="noStrike">
                <a:latin typeface="Bitstream Vera Sans"/>
              </a:rPr>
              <a:t>), </a:t>
            </a:r>
            <a:endParaRPr b="0" lang="en-GB" sz="2400" spc="-1" strike="noStrike">
              <a:latin typeface="Bitstream Vera Sans"/>
            </a:endParaRPr>
          </a:p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κάνουμε το Β/Α συνάρτηση μόνο του Α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95" name="Line 9"/>
          <p:cNvSpPr/>
          <p:nvPr/>
        </p:nvSpPr>
        <p:spPr>
          <a:xfrm>
            <a:off x="7315200" y="685800"/>
            <a:ext cx="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84600" y="202320"/>
            <a:ext cx="985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Β/Α – συνάρτηση μόνο του Α; (2)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5572440" y="8082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300" name="Line 4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TextShape 5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TextShape 6"/>
          <p:cNvSpPr txBox="1"/>
          <p:nvPr/>
        </p:nvSpPr>
        <p:spPr>
          <a:xfrm>
            <a:off x="6762600" y="99180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03" name="CustomShape 7"/>
          <p:cNvSpPr/>
          <p:nvPr/>
        </p:nvSpPr>
        <p:spPr>
          <a:xfrm rot="20400000">
            <a:off x="6006960" y="2485440"/>
            <a:ext cx="3985560" cy="996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Ποιό Ζ διαλέξαμε όμως</a:t>
            </a:r>
            <a:endParaRPr b="0" lang="en-GB" sz="2400" spc="-1" strike="noStrike">
              <a:latin typeface="Bitstream Vera Sans"/>
            </a:endParaRPr>
          </a:p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για τη σωστή περιγραφή;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04000" y="410040"/>
            <a:ext cx="9071640" cy="5869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Bitstream Vera Sans"/>
              </a:rPr>
              <a:t>Κοιλάδα β-σταθερότητας</a:t>
            </a:r>
            <a:br/>
            <a:br/>
            <a:r>
              <a:rPr b="1" lang="en-GB" sz="3600" spc="-1" strike="noStrike">
                <a:latin typeface="Bitstream Vera Sans"/>
              </a:rPr>
              <a:t>”Το σταθερότερο Ζ για κάθε Α”</a:t>
            </a:r>
            <a:br/>
            <a:br/>
            <a:r>
              <a:rPr b="0" lang="en-GB" sz="3600" spc="-1" strike="noStrike">
                <a:latin typeface="Bitstream Vera Sans"/>
              </a:rPr>
              <a:t>(Δηλαδή: Αν μας έλεγαν</a:t>
            </a:r>
            <a:br/>
            <a:r>
              <a:rPr b="0" lang="en-GB" sz="3600" spc="-1" strike="noStrike">
                <a:latin typeface="Bitstream Vera Sans"/>
              </a:rPr>
              <a:t>“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φτιάξτε πυρήνες με μόνο περιορισμό το άθροισμα πρωτονίων και νετρονίων να είναι Α”</a:t>
            </a:r>
            <a:r>
              <a:rPr b="0" lang="en-GB" sz="3600" spc="-1" strike="noStrike">
                <a:latin typeface="Bitstream Vera Sans"/>
              </a:rPr>
              <a:t>, </a:t>
            </a:r>
            <a:br/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ποιό Ζ θα διαλέγατε ως </a:t>
            </a:r>
            <a:br/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το “καλύτερο”;</a:t>
            </a:r>
            <a:r>
              <a:rPr b="0" lang="en-GB" sz="3600" spc="-1" strike="noStrike">
                <a:latin typeface="Bitstream Vera Sans"/>
              </a:rPr>
              <a:t> </a:t>
            </a:r>
            <a:br/>
            <a:r>
              <a:rPr b="0" lang="en-GB" sz="3600" spc="-1" strike="noStrike">
                <a:latin typeface="Bitstream Vera Sans"/>
              </a:rPr>
              <a:t>Το Ζ=0, το Ζ=Α, το Ζ=Α/2, ποιό; 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Αντικαθιστώντας Ν=Α-Ζ , έχουμε Β(Α,Ζ) αντί για Β(Ζ,Ν):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Β(A,Z)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Αντικαθιστώντας Ν=Α-Ζ , έχουμε Β(Α,Ζ) αντί για Β(Ζ,Ν):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Β(A,Z)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B(A,Z) = c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+ c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* Z + c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3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* Z</a:t>
            </a:r>
            <a:r>
              <a:rPr b="0" lang="en-GB" sz="2200" spc="-1" strike="noStrike" baseline="101000">
                <a:solidFill>
                  <a:srgbClr val="ff0000"/>
                </a:solidFill>
                <a:latin typeface="Bitstream Vera Sans"/>
              </a:rPr>
              <a:t>2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= παραβολή (για Α=σταθ.)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1" name="Line 3"/>
          <p:cNvSpPr/>
          <p:nvPr/>
        </p:nvSpPr>
        <p:spPr>
          <a:xfrm flipV="1">
            <a:off x="3042000" y="411480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4"/>
          <p:cNvSpPr/>
          <p:nvPr/>
        </p:nvSpPr>
        <p:spPr>
          <a:xfrm>
            <a:off x="3038400" y="635832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Freeform 5"/>
          <p:cNvSpPr/>
          <p:nvPr/>
        </p:nvSpPr>
        <p:spPr>
          <a:xfrm>
            <a:off x="3594600" y="4690800"/>
            <a:ext cx="2419560" cy="1367280"/>
          </a:xfrm>
          <a:custGeom>
            <a:avLst/>
            <a:gdLst/>
            <a:ahLst/>
            <a:rect l="0" t="0" r="r" b="b"/>
            <a:pathLst>
              <a:path w="6721" h="3798">
                <a:moveTo>
                  <a:pt x="0" y="3797"/>
                </a:moveTo>
                <a:cubicBezTo>
                  <a:pt x="182" y="3238"/>
                  <a:pt x="522" y="2749"/>
                  <a:pt x="742" y="2210"/>
                </a:cubicBezTo>
                <a:cubicBezTo>
                  <a:pt x="994" y="1592"/>
                  <a:pt x="1435" y="1068"/>
                  <a:pt x="1959" y="676"/>
                </a:cubicBezTo>
                <a:cubicBezTo>
                  <a:pt x="2417" y="331"/>
                  <a:pt x="2968" y="76"/>
                  <a:pt x="3546" y="40"/>
                </a:cubicBezTo>
                <a:cubicBezTo>
                  <a:pt x="4184" y="0"/>
                  <a:pt x="4686" y="460"/>
                  <a:pt x="5133" y="834"/>
                </a:cubicBezTo>
                <a:cubicBezTo>
                  <a:pt x="5643" y="1261"/>
                  <a:pt x="6056" y="1815"/>
                  <a:pt x="6351" y="2422"/>
                </a:cubicBezTo>
                <a:lnTo>
                  <a:pt x="6509" y="2951"/>
                </a:lnTo>
                <a:lnTo>
                  <a:pt x="6668" y="3480"/>
                </a:lnTo>
                <a:lnTo>
                  <a:pt x="6720" y="358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14" name="TextShape 6"/>
          <p:cNvSpPr txBox="1"/>
          <p:nvPr/>
        </p:nvSpPr>
        <p:spPr>
          <a:xfrm>
            <a:off x="622800" y="435600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Β(Ζ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5" name="TextShape 7"/>
          <p:cNvSpPr txBox="1"/>
          <p:nvPr/>
        </p:nvSpPr>
        <p:spPr>
          <a:xfrm>
            <a:off x="5878800" y="651600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6" name="CustomShape 8"/>
          <p:cNvSpPr/>
          <p:nvPr/>
        </p:nvSpPr>
        <p:spPr>
          <a:xfrm rot="16200000">
            <a:off x="4633920" y="2664720"/>
            <a:ext cx="228600" cy="2606400"/>
          </a:xfrm>
          <a:custGeom>
            <a:avLst/>
            <a:gdLst/>
            <a:ahLst/>
            <a:rect l="0" t="0" r="r" b="b"/>
            <a:pathLst>
              <a:path w="637" h="7242">
                <a:moveTo>
                  <a:pt x="636" y="0"/>
                </a:moveTo>
                <a:cubicBezTo>
                  <a:pt x="477" y="0"/>
                  <a:pt x="318" y="301"/>
                  <a:pt x="318" y="603"/>
                </a:cubicBezTo>
                <a:lnTo>
                  <a:pt x="318" y="3017"/>
                </a:lnTo>
                <a:cubicBezTo>
                  <a:pt x="318" y="3318"/>
                  <a:pt x="159" y="3620"/>
                  <a:pt x="0" y="3620"/>
                </a:cubicBezTo>
                <a:cubicBezTo>
                  <a:pt x="159" y="3620"/>
                  <a:pt x="318" y="3922"/>
                  <a:pt x="318" y="4223"/>
                </a:cubicBezTo>
                <a:lnTo>
                  <a:pt x="318" y="6637"/>
                </a:lnTo>
                <a:cubicBezTo>
                  <a:pt x="318" y="6939"/>
                  <a:pt x="477" y="7241"/>
                  <a:pt x="636" y="72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9"/>
          <p:cNvSpPr/>
          <p:nvPr/>
        </p:nvSpPr>
        <p:spPr>
          <a:xfrm flipV="1">
            <a:off x="1310400" y="4800600"/>
            <a:ext cx="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TextShape 10"/>
          <p:cNvSpPr txBox="1"/>
          <p:nvPr/>
        </p:nvSpPr>
        <p:spPr>
          <a:xfrm>
            <a:off x="250200" y="550980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Β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6159600" y="6400800"/>
            <a:ext cx="2057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685800" y="1502280"/>
            <a:ext cx="8915400" cy="2142720"/>
          </a:xfrm>
          <a:prstGeom prst="rect">
            <a:avLst/>
          </a:prstGeom>
          <a:ln>
            <a:noFill/>
          </a:ln>
        </p:spPr>
      </p:pic>
      <p:sp>
        <p:nvSpPr>
          <p:cNvPr id="321" name="TextShape 2"/>
          <p:cNvSpPr txBox="1"/>
          <p:nvPr/>
        </p:nvSpPr>
        <p:spPr>
          <a:xfrm>
            <a:off x="374040" y="944280"/>
            <a:ext cx="6939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Μέγιστο Β(Α,Ζ), για κάθε Α=σταθερό: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2" name="Formula 3"/>
              <p:cNvSpPr txBox="1"/>
              <p:nvPr/>
            </p:nvSpPr>
            <p:spPr>
              <a:xfrm>
                <a:off x="891360" y="4308480"/>
                <a:ext cx="2553480" cy="880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+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d</m:t>
                                </m:r>
                              </m:num>
                              <m:den>
                                <m:r>
                                  <m:t xml:space="preserve">2</m:t>
                                </m:r>
                              </m:den>
                            </m:f>
                            <m:r>
                              <m:t xml:space="preserve">s</m:t>
                            </m:r>
                          </m:e>
                        </m:d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23" name="TextShape 4"/>
          <p:cNvSpPr txBox="1"/>
          <p:nvPr/>
        </p:nvSpPr>
        <p:spPr>
          <a:xfrm>
            <a:off x="480240" y="5400000"/>
            <a:ext cx="4993920" cy="32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5463000" y="4258800"/>
            <a:ext cx="457200" cy="1600200"/>
          </a:xfrm>
          <a:custGeom>
            <a:avLst/>
            <a:gdLst/>
            <a:ahLst/>
            <a:rect l="0" t="0" r="r" b="b"/>
            <a:pathLst>
              <a:path w="1272" h="4447">
                <a:moveTo>
                  <a:pt x="0" y="0"/>
                </a:moveTo>
                <a:cubicBezTo>
                  <a:pt x="317" y="0"/>
                  <a:pt x="635" y="185"/>
                  <a:pt x="635" y="370"/>
                </a:cubicBezTo>
                <a:lnTo>
                  <a:pt x="635" y="1852"/>
                </a:lnTo>
                <a:cubicBezTo>
                  <a:pt x="635" y="2037"/>
                  <a:pt x="953" y="2223"/>
                  <a:pt x="1271" y="2223"/>
                </a:cubicBezTo>
                <a:cubicBezTo>
                  <a:pt x="953" y="2223"/>
                  <a:pt x="635" y="2408"/>
                  <a:pt x="635" y="2593"/>
                </a:cubicBezTo>
                <a:lnTo>
                  <a:pt x="635" y="4075"/>
                </a:lnTo>
                <a:cubicBezTo>
                  <a:pt x="635" y="4260"/>
                  <a:pt x="317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25" name="Formula 6"/>
              <p:cNvSpPr txBox="1"/>
              <p:nvPr/>
            </p:nvSpPr>
            <p:spPr>
              <a:xfrm>
                <a:off x="6219720" y="4488840"/>
                <a:ext cx="25952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+</m:t>
                        </m:r>
                        <m:r>
                          <m:t xml:space="preserve">0.0154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26" name="TextShape 7"/>
          <p:cNvSpPr txBox="1"/>
          <p:nvPr/>
        </p:nvSpPr>
        <p:spPr>
          <a:xfrm>
            <a:off x="374400" y="3824280"/>
            <a:ext cx="9684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Άρα το Ζ που δίνει το μέγιστο Β(Α,Ζ), για κάθε Α είναι: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27" name="TextShape 8"/>
          <p:cNvSpPr txBox="1"/>
          <p:nvPr/>
        </p:nvSpPr>
        <p:spPr>
          <a:xfrm>
            <a:off x="5918400" y="6416280"/>
            <a:ext cx="1791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 &lt; Α/2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28" name="Line 9"/>
          <p:cNvSpPr/>
          <p:nvPr/>
        </p:nvSpPr>
        <p:spPr>
          <a:xfrm flipV="1">
            <a:off x="6858000" y="594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0"/>
          <p:cNvSpPr/>
          <p:nvPr/>
        </p:nvSpPr>
        <p:spPr>
          <a:xfrm>
            <a:off x="6051600" y="4222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TextShape 11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είναι αυτό με τη  μέγιστη ενέργεια σύνδεσης</a:t>
            </a:r>
            <a:endParaRPr b="0" lang="en-GB" sz="2800" spc="-1" strike="noStrike">
              <a:latin typeface="Bitstream Vera Sa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Σm – B(A,Z) – B(Coulomb ηλεκτρονίων)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B(Coulomb ηλεκτρονίων) ~ 0 (τάξη μεγέθους eV, ενώ στον πυρήνα έχουμε MeV)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==&gt; M(A,Z) =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33" name="Line 3"/>
          <p:cNvSpPr/>
          <p:nvPr/>
        </p:nvSpPr>
        <p:spPr>
          <a:xfrm flipV="1">
            <a:off x="4415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4"/>
          <p:cNvSpPr txBox="1"/>
          <p:nvPr/>
        </p:nvSpPr>
        <p:spPr>
          <a:xfrm>
            <a:off x="6629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5" name="Line 5"/>
          <p:cNvSpPr/>
          <p:nvPr/>
        </p:nvSpPr>
        <p:spPr>
          <a:xfrm flipV="1">
            <a:off x="3330000" y="4439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6"/>
          <p:cNvSpPr/>
          <p:nvPr/>
        </p:nvSpPr>
        <p:spPr>
          <a:xfrm>
            <a:off x="3326400" y="6682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7"/>
          <p:cNvSpPr txBox="1"/>
          <p:nvPr/>
        </p:nvSpPr>
        <p:spPr>
          <a:xfrm>
            <a:off x="1090800" y="4680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8" name="TextShape 8"/>
          <p:cNvSpPr txBox="1"/>
          <p:nvPr/>
        </p:nvSpPr>
        <p:spPr>
          <a:xfrm>
            <a:off x="6814800" y="6696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9" name="CustomShape 9"/>
          <p:cNvSpPr/>
          <p:nvPr/>
        </p:nvSpPr>
        <p:spPr>
          <a:xfrm rot="16200000">
            <a:off x="5943600" y="2565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Freeform 10"/>
          <p:cNvSpPr/>
          <p:nvPr/>
        </p:nvSpPr>
        <p:spPr>
          <a:xfrm>
            <a:off x="4210200" y="4876560"/>
            <a:ext cx="2934360" cy="1618200"/>
          </a:xfrm>
          <a:custGeom>
            <a:avLst/>
            <a:gdLst/>
            <a:ahLst/>
            <a:rect l="0" t="0" r="r" b="b"/>
            <a:pathLst>
              <a:path w="8151" h="4495">
                <a:moveTo>
                  <a:pt x="0" y="0"/>
                </a:moveTo>
                <a:cubicBezTo>
                  <a:pt x="107" y="585"/>
                  <a:pt x="456" y="1079"/>
                  <a:pt x="741" y="1588"/>
                </a:cubicBezTo>
                <a:cubicBezTo>
                  <a:pt x="1053" y="2143"/>
                  <a:pt x="1514" y="2607"/>
                  <a:pt x="1799" y="3175"/>
                </a:cubicBezTo>
                <a:cubicBezTo>
                  <a:pt x="2108" y="3789"/>
                  <a:pt x="2737" y="3944"/>
                  <a:pt x="3281" y="4181"/>
                </a:cubicBezTo>
                <a:cubicBezTo>
                  <a:pt x="3774" y="4395"/>
                  <a:pt x="4350" y="4494"/>
                  <a:pt x="4868" y="4338"/>
                </a:cubicBezTo>
                <a:cubicBezTo>
                  <a:pt x="5492" y="4153"/>
                  <a:pt x="5951" y="3635"/>
                  <a:pt x="6351" y="3121"/>
                </a:cubicBezTo>
                <a:cubicBezTo>
                  <a:pt x="6766" y="2587"/>
                  <a:pt x="7250" y="2104"/>
                  <a:pt x="7620" y="1535"/>
                </a:cubicBezTo>
                <a:lnTo>
                  <a:pt x="7885" y="1006"/>
                </a:lnTo>
                <a:lnTo>
                  <a:pt x="8150" y="477"/>
                </a:lnTo>
                <a:lnTo>
                  <a:pt x="8149" y="424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41" name="TextShape 11"/>
          <p:cNvSpPr txBox="1"/>
          <p:nvPr/>
        </p:nvSpPr>
        <p:spPr>
          <a:xfrm>
            <a:off x="250200" y="5510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42" name="Line 12"/>
          <p:cNvSpPr/>
          <p:nvPr/>
        </p:nvSpPr>
        <p:spPr>
          <a:xfrm flipV="1">
            <a:off x="1828800" y="5029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36600" y="878400"/>
            <a:ext cx="9601200" cy="597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Ημιεμπειρικός τύπος μάζας πυρήνων και κοιλάδα β-σταθερότητας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4, παρ. 4.5-4.7.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Ελευθεριάδη, Κεφ. 4.3 και 4.4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3, παρ 3.2, 3.3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Ενέργεια σύνδεσης πυρήνων και “Q-values” από α-διάσπαση και σχάση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Υπολογισμός από ημιεμπειρικό τύπο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Σύγκριση με πειραματικές τιμές για α-διασπαση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4, παρ. 4.8 &amp; Κεφ. 6, παρ. 6.1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374040" y="944280"/>
            <a:ext cx="854136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Ελάχιστη  μάζα Μ(Α,Ζ) για κάθε Α=σταθερό: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120240" y="5616000"/>
            <a:ext cx="4993920" cy="32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5463000" y="4258800"/>
            <a:ext cx="457200" cy="1600200"/>
          </a:xfrm>
          <a:custGeom>
            <a:avLst/>
            <a:gdLst/>
            <a:ahLst/>
            <a:rect l="0" t="0" r="r" b="b"/>
            <a:pathLst>
              <a:path w="1272" h="4447">
                <a:moveTo>
                  <a:pt x="0" y="0"/>
                </a:moveTo>
                <a:cubicBezTo>
                  <a:pt x="317" y="0"/>
                  <a:pt x="635" y="185"/>
                  <a:pt x="635" y="370"/>
                </a:cubicBezTo>
                <a:lnTo>
                  <a:pt x="635" y="1852"/>
                </a:lnTo>
                <a:cubicBezTo>
                  <a:pt x="635" y="2037"/>
                  <a:pt x="953" y="2223"/>
                  <a:pt x="1271" y="2223"/>
                </a:cubicBezTo>
                <a:cubicBezTo>
                  <a:pt x="953" y="2223"/>
                  <a:pt x="635" y="2408"/>
                  <a:pt x="635" y="2593"/>
                </a:cubicBezTo>
                <a:lnTo>
                  <a:pt x="635" y="4075"/>
                </a:lnTo>
                <a:cubicBezTo>
                  <a:pt x="635" y="4260"/>
                  <a:pt x="317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6" name="Formula 4"/>
              <p:cNvSpPr txBox="1"/>
              <p:nvPr/>
            </p:nvSpPr>
            <p:spPr>
              <a:xfrm>
                <a:off x="6219720" y="4488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7" name="TextShape 5"/>
          <p:cNvSpPr txBox="1"/>
          <p:nvPr/>
        </p:nvSpPr>
        <p:spPr>
          <a:xfrm>
            <a:off x="374400" y="3824280"/>
            <a:ext cx="9684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Άρα το Ζ που δίνει την ελάχιστη Μ(Α,Ζ), για κάθε Α είναι: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348" name="Group 6"/>
          <p:cNvGrpSpPr/>
          <p:nvPr/>
        </p:nvGrpSpPr>
        <p:grpSpPr>
          <a:xfrm>
            <a:off x="5918400" y="6400800"/>
            <a:ext cx="2190960" cy="457200"/>
            <a:chOff x="5918400" y="6400800"/>
            <a:chExt cx="2190960" cy="457200"/>
          </a:xfrm>
        </p:grpSpPr>
        <p:sp>
          <p:nvSpPr>
            <p:cNvPr id="349" name="CustomShape 7"/>
            <p:cNvSpPr/>
            <p:nvPr/>
          </p:nvSpPr>
          <p:spPr>
            <a:xfrm>
              <a:off x="6051960" y="6400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TextShape 8"/>
            <p:cNvSpPr txBox="1"/>
            <p:nvPr/>
          </p:nvSpPr>
          <p:spPr>
            <a:xfrm>
              <a:off x="5918400" y="6416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351" name="Line 9"/>
          <p:cNvSpPr/>
          <p:nvPr/>
        </p:nvSpPr>
        <p:spPr>
          <a:xfrm flipV="1">
            <a:off x="6858000" y="594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0"/>
          <p:cNvSpPr/>
          <p:nvPr/>
        </p:nvSpPr>
        <p:spPr>
          <a:xfrm>
            <a:off x="6195600" y="4222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TextShape 11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ελάχιστη μάζα (ενέργεια) ατόμου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1185840" y="2216880"/>
            <a:ext cx="6152760" cy="825120"/>
          </a:xfrm>
          <a:prstGeom prst="rect">
            <a:avLst/>
          </a:prstGeom>
          <a:ln>
            <a:noFill/>
          </a:ln>
        </p:spPr>
      </p:pic>
      <p:sp>
        <p:nvSpPr>
          <p:cNvPr id="355" name="TextShape 12"/>
          <p:cNvSpPr txBox="1"/>
          <p:nvPr/>
        </p:nvSpPr>
        <p:spPr>
          <a:xfrm>
            <a:off x="444600" y="4514760"/>
            <a:ext cx="8017200" cy="109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m(n) = 939.57 MeV / 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m(p) = 938.27 MeV /c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m(e) = 0.511 MeV / 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56" name="Line 13"/>
          <p:cNvSpPr/>
          <p:nvPr/>
        </p:nvSpPr>
        <p:spPr>
          <a:xfrm flipH="1">
            <a:off x="7338600" y="2140200"/>
            <a:ext cx="1143000" cy="228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TextShape 14"/>
          <p:cNvSpPr txBox="1"/>
          <p:nvPr/>
        </p:nvSpPr>
        <p:spPr>
          <a:xfrm>
            <a:off x="8114760" y="1844280"/>
            <a:ext cx="1791000" cy="1070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Στο βιβλίο σας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58" name="TextShape 15"/>
          <p:cNvSpPr txBox="1"/>
          <p:nvPr/>
        </p:nvSpPr>
        <p:spPr>
          <a:xfrm>
            <a:off x="228600" y="1371600"/>
            <a:ext cx="6629400" cy="742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Για συγκεκριμένο Α και δ (π.χ., δ=0),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 Ζ που δίνει ελάχιστη μάζα είναι: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04000" y="4896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ελάχιστη μάζα (ενέργεια) ατόμου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3245760" y="2030400"/>
            <a:ext cx="6629040" cy="4495320"/>
          </a:xfrm>
          <a:prstGeom prst="rect">
            <a:avLst/>
          </a:prstGeom>
          <a:ln>
            <a:noFill/>
          </a:ln>
        </p:spPr>
      </p:pic>
      <p:sp>
        <p:nvSpPr>
          <p:cNvPr id="361" name="TextShape 2"/>
          <p:cNvSpPr txBox="1"/>
          <p:nvPr/>
        </p:nvSpPr>
        <p:spPr>
          <a:xfrm>
            <a:off x="3322800" y="3744000"/>
            <a:ext cx="4572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6310800" y="6084360"/>
            <a:ext cx="4572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3" name="Formula 4"/>
              <p:cNvSpPr txBox="1"/>
              <p:nvPr/>
            </p:nvSpPr>
            <p:spPr>
              <a:xfrm>
                <a:off x="243720" y="121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grpSp>
        <p:nvGrpSpPr>
          <p:cNvPr id="364" name="Group 5"/>
          <p:cNvGrpSpPr/>
          <p:nvPr/>
        </p:nvGrpSpPr>
        <p:grpSpPr>
          <a:xfrm>
            <a:off x="86400" y="2980800"/>
            <a:ext cx="2190960" cy="457200"/>
            <a:chOff x="86400" y="2980800"/>
            <a:chExt cx="2190960" cy="457200"/>
          </a:xfrm>
        </p:grpSpPr>
        <p:sp>
          <p:nvSpPr>
            <p:cNvPr id="365" name="CustomShape 6"/>
            <p:cNvSpPr/>
            <p:nvPr/>
          </p:nvSpPr>
          <p:spPr>
            <a:xfrm>
              <a:off x="219960" y="2980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TextShape 7"/>
            <p:cNvSpPr txBox="1"/>
            <p:nvPr/>
          </p:nvSpPr>
          <p:spPr>
            <a:xfrm>
              <a:off x="86400" y="2996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367" name="Line 8"/>
          <p:cNvSpPr/>
          <p:nvPr/>
        </p:nvSpPr>
        <p:spPr>
          <a:xfrm flipV="1">
            <a:off x="1026000" y="252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9"/>
          <p:cNvSpPr/>
          <p:nvPr/>
        </p:nvSpPr>
        <p:spPr>
          <a:xfrm>
            <a:off x="219600" y="946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10"/>
          <p:cNvSpPr txBox="1"/>
          <p:nvPr/>
        </p:nvSpPr>
        <p:spPr>
          <a:xfrm>
            <a:off x="6577200" y="1315800"/>
            <a:ext cx="297180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'Οντως, σε κάθε Α, είναι Ζ &lt; Α/2 :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927600" y="5770800"/>
            <a:ext cx="3200400" cy="1231200"/>
          </a:xfrm>
          <a:prstGeom prst="ellipse">
            <a:avLst/>
          </a:prstGeom>
          <a:solidFill>
            <a:srgbClr val="e6ff00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 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1800" spc="-1" strike="noStrike">
                <a:solidFill>
                  <a:srgbClr val="000000"/>
                </a:solidFill>
                <a:latin typeface="Bitstream Vera Sans"/>
              </a:rPr>
              <a:t>B(Coulomb ηλεκτρονίων)</a:t>
            </a:r>
            <a:endParaRPr b="0" lang="en-GB" sz="18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0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0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0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0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0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0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73" name="Line 4"/>
          <p:cNvSpPr/>
          <p:nvPr/>
        </p:nvSpPr>
        <p:spPr>
          <a:xfrm flipV="1">
            <a:off x="6863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TextShape 5"/>
          <p:cNvSpPr txBox="1"/>
          <p:nvPr/>
        </p:nvSpPr>
        <p:spPr>
          <a:xfrm>
            <a:off x="9077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5" name="Line 6"/>
          <p:cNvSpPr/>
          <p:nvPr/>
        </p:nvSpPr>
        <p:spPr>
          <a:xfrm flipV="1">
            <a:off x="3366000" y="3251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7"/>
          <p:cNvSpPr/>
          <p:nvPr/>
        </p:nvSpPr>
        <p:spPr>
          <a:xfrm>
            <a:off x="3362400" y="5494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TextShape 8"/>
          <p:cNvSpPr txBox="1"/>
          <p:nvPr/>
        </p:nvSpPr>
        <p:spPr>
          <a:xfrm>
            <a:off x="1126800" y="3492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8" name="TextShape 9"/>
          <p:cNvSpPr txBox="1"/>
          <p:nvPr/>
        </p:nvSpPr>
        <p:spPr>
          <a:xfrm>
            <a:off x="7174800" y="5544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9" name="CustomShape 10"/>
          <p:cNvSpPr/>
          <p:nvPr/>
        </p:nvSpPr>
        <p:spPr>
          <a:xfrm rot="16200000">
            <a:off x="5979600" y="1377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Freeform 11"/>
          <p:cNvSpPr/>
          <p:nvPr/>
        </p:nvSpPr>
        <p:spPr>
          <a:xfrm>
            <a:off x="4246200" y="3886200"/>
            <a:ext cx="2383560" cy="1396440"/>
          </a:xfrm>
          <a:custGeom>
            <a:avLst/>
            <a:gdLst/>
            <a:ahLst/>
            <a:rect l="0" t="0" r="r" b="b"/>
            <a:pathLst>
              <a:path w="6621" h="3879">
                <a:moveTo>
                  <a:pt x="0" y="0"/>
                </a:moveTo>
                <a:cubicBezTo>
                  <a:pt x="87" y="504"/>
                  <a:pt x="370" y="931"/>
                  <a:pt x="602" y="1371"/>
                </a:cubicBezTo>
                <a:cubicBezTo>
                  <a:pt x="856" y="1849"/>
                  <a:pt x="1230" y="2250"/>
                  <a:pt x="1461" y="2740"/>
                </a:cubicBezTo>
                <a:cubicBezTo>
                  <a:pt x="1712" y="3270"/>
                  <a:pt x="2224" y="3403"/>
                  <a:pt x="2665" y="3608"/>
                </a:cubicBezTo>
                <a:cubicBezTo>
                  <a:pt x="3066" y="3792"/>
                  <a:pt x="3534" y="3878"/>
                  <a:pt x="3955" y="3744"/>
                </a:cubicBezTo>
                <a:cubicBezTo>
                  <a:pt x="4461" y="3584"/>
                  <a:pt x="4834" y="3137"/>
                  <a:pt x="5159" y="2693"/>
                </a:cubicBezTo>
                <a:cubicBezTo>
                  <a:pt x="5496" y="2233"/>
                  <a:pt x="5890" y="1816"/>
                  <a:pt x="6190" y="1324"/>
                </a:cubicBezTo>
                <a:lnTo>
                  <a:pt x="6406" y="868"/>
                </a:lnTo>
                <a:lnTo>
                  <a:pt x="6620" y="411"/>
                </a:lnTo>
                <a:lnTo>
                  <a:pt x="6619" y="36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81" name="TextShape 12"/>
          <p:cNvSpPr txBox="1"/>
          <p:nvPr/>
        </p:nvSpPr>
        <p:spPr>
          <a:xfrm>
            <a:off x="286200" y="4322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82" name="Line 13"/>
          <p:cNvSpPr/>
          <p:nvPr/>
        </p:nvSpPr>
        <p:spPr>
          <a:xfrm flipV="1">
            <a:off x="1864800" y="3841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3" name="Formula 14"/>
              <p:cNvSpPr txBox="1"/>
              <p:nvPr/>
            </p:nvSpPr>
            <p:spPr>
              <a:xfrm>
                <a:off x="3951720" y="589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84" name="Line 15"/>
          <p:cNvSpPr/>
          <p:nvPr/>
        </p:nvSpPr>
        <p:spPr>
          <a:xfrm>
            <a:off x="5499000" y="53694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16"/>
          <p:cNvSpPr/>
          <p:nvPr/>
        </p:nvSpPr>
        <p:spPr>
          <a:xfrm flipV="1">
            <a:off x="5283000" y="55224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927600" y="5770800"/>
            <a:ext cx="3200400" cy="1231200"/>
          </a:xfrm>
          <a:prstGeom prst="ellipse">
            <a:avLst/>
          </a:prstGeom>
          <a:solidFill>
            <a:srgbClr val="e6ff00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88" name="TextShape 3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 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01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89" name="Line 4"/>
          <p:cNvSpPr/>
          <p:nvPr/>
        </p:nvSpPr>
        <p:spPr>
          <a:xfrm flipV="1">
            <a:off x="4415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5"/>
          <p:cNvSpPr txBox="1"/>
          <p:nvPr/>
        </p:nvSpPr>
        <p:spPr>
          <a:xfrm>
            <a:off x="6629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1" name="Line 6"/>
          <p:cNvSpPr/>
          <p:nvPr/>
        </p:nvSpPr>
        <p:spPr>
          <a:xfrm flipV="1">
            <a:off x="3366000" y="3251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7"/>
          <p:cNvSpPr/>
          <p:nvPr/>
        </p:nvSpPr>
        <p:spPr>
          <a:xfrm>
            <a:off x="3362400" y="5494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TextShape 8"/>
          <p:cNvSpPr txBox="1"/>
          <p:nvPr/>
        </p:nvSpPr>
        <p:spPr>
          <a:xfrm>
            <a:off x="1126800" y="3492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4" name="TextShape 9"/>
          <p:cNvSpPr txBox="1"/>
          <p:nvPr/>
        </p:nvSpPr>
        <p:spPr>
          <a:xfrm>
            <a:off x="7174800" y="5544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5" name="CustomShape 10"/>
          <p:cNvSpPr/>
          <p:nvPr/>
        </p:nvSpPr>
        <p:spPr>
          <a:xfrm rot="16200000">
            <a:off x="5979600" y="1377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Freeform 11"/>
          <p:cNvSpPr/>
          <p:nvPr/>
        </p:nvSpPr>
        <p:spPr>
          <a:xfrm>
            <a:off x="4246200" y="3886200"/>
            <a:ext cx="2383560" cy="1396440"/>
          </a:xfrm>
          <a:custGeom>
            <a:avLst/>
            <a:gdLst/>
            <a:ahLst/>
            <a:rect l="0" t="0" r="r" b="b"/>
            <a:pathLst>
              <a:path w="6621" h="3879">
                <a:moveTo>
                  <a:pt x="0" y="0"/>
                </a:moveTo>
                <a:cubicBezTo>
                  <a:pt x="87" y="504"/>
                  <a:pt x="370" y="931"/>
                  <a:pt x="602" y="1371"/>
                </a:cubicBezTo>
                <a:cubicBezTo>
                  <a:pt x="856" y="1849"/>
                  <a:pt x="1230" y="2250"/>
                  <a:pt x="1461" y="2740"/>
                </a:cubicBezTo>
                <a:cubicBezTo>
                  <a:pt x="1712" y="3270"/>
                  <a:pt x="2224" y="3403"/>
                  <a:pt x="2665" y="3608"/>
                </a:cubicBezTo>
                <a:cubicBezTo>
                  <a:pt x="3066" y="3792"/>
                  <a:pt x="3534" y="3878"/>
                  <a:pt x="3955" y="3744"/>
                </a:cubicBezTo>
                <a:cubicBezTo>
                  <a:pt x="4461" y="3584"/>
                  <a:pt x="4834" y="3137"/>
                  <a:pt x="5159" y="2693"/>
                </a:cubicBezTo>
                <a:cubicBezTo>
                  <a:pt x="5496" y="2233"/>
                  <a:pt x="5890" y="1816"/>
                  <a:pt x="6190" y="1324"/>
                </a:cubicBezTo>
                <a:lnTo>
                  <a:pt x="6406" y="868"/>
                </a:lnTo>
                <a:lnTo>
                  <a:pt x="6620" y="411"/>
                </a:lnTo>
                <a:lnTo>
                  <a:pt x="6619" y="36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97" name="TextShape 12"/>
          <p:cNvSpPr txBox="1"/>
          <p:nvPr/>
        </p:nvSpPr>
        <p:spPr>
          <a:xfrm>
            <a:off x="286200" y="4322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8" name="Line 13"/>
          <p:cNvSpPr/>
          <p:nvPr/>
        </p:nvSpPr>
        <p:spPr>
          <a:xfrm flipV="1">
            <a:off x="1864800" y="3841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99" name="Formula 14"/>
              <p:cNvSpPr txBox="1"/>
              <p:nvPr/>
            </p:nvSpPr>
            <p:spPr>
              <a:xfrm>
                <a:off x="3951720" y="589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00" name="Line 15"/>
          <p:cNvSpPr/>
          <p:nvPr/>
        </p:nvSpPr>
        <p:spPr>
          <a:xfrm>
            <a:off x="5499000" y="53694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16"/>
          <p:cNvSpPr/>
          <p:nvPr/>
        </p:nvSpPr>
        <p:spPr>
          <a:xfrm flipV="1">
            <a:off x="5283000" y="55224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17"/>
          <p:cNvSpPr/>
          <p:nvPr/>
        </p:nvSpPr>
        <p:spPr>
          <a:xfrm flipV="1">
            <a:off x="8422200" y="2586600"/>
            <a:ext cx="228600" cy="1600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TextShape 18"/>
          <p:cNvSpPr txBox="1"/>
          <p:nvPr/>
        </p:nvSpPr>
        <p:spPr>
          <a:xfrm>
            <a:off x="7749000" y="4091400"/>
            <a:ext cx="2286000" cy="27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Για Α= περιτό, το δ έχει μία τιμή (δ=0) → μία καμπύλη μάζας.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Αλλά για Α=άρτιο, μπορεί να πάρει δύο τιμές → δύο καμπύλες μάζας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 περιττός: άρτιος-περιττός πυρήνας, δ=0</a:t>
            </a:r>
            <a:endParaRPr b="0" lang="en-GB" sz="3200" spc="-1" strike="noStrike">
              <a:latin typeface="Bitstream Vera Sans"/>
            </a:endParaRPr>
          </a:p>
        </p:txBody>
      </p:sp>
      <p:grpSp>
        <p:nvGrpSpPr>
          <p:cNvPr id="405" name="Group 2"/>
          <p:cNvGrpSpPr/>
          <p:nvPr/>
        </p:nvGrpSpPr>
        <p:grpSpPr>
          <a:xfrm>
            <a:off x="506880" y="200160"/>
            <a:ext cx="3601800" cy="4642920"/>
            <a:chOff x="506880" y="200160"/>
            <a:chExt cx="3601800" cy="4642920"/>
          </a:xfrm>
        </p:grpSpPr>
        <p:grpSp>
          <p:nvGrpSpPr>
            <p:cNvPr id="406" name="Group 3"/>
            <p:cNvGrpSpPr/>
            <p:nvPr/>
          </p:nvGrpSpPr>
          <p:grpSpPr>
            <a:xfrm>
              <a:off x="506880" y="4279680"/>
              <a:ext cx="3366360" cy="370800"/>
              <a:chOff x="506880" y="4279680"/>
              <a:chExt cx="3366360" cy="370800"/>
            </a:xfrm>
          </p:grpSpPr>
          <p:sp>
            <p:nvSpPr>
              <p:cNvPr id="407" name="CustomShape 4"/>
              <p:cNvSpPr/>
              <p:nvPr/>
            </p:nvSpPr>
            <p:spPr>
              <a:xfrm>
                <a:off x="3225960" y="4306680"/>
                <a:ext cx="64728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58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08" name="CustomShape 5"/>
              <p:cNvSpPr/>
              <p:nvPr/>
            </p:nvSpPr>
            <p:spPr>
              <a:xfrm>
                <a:off x="2319480" y="42922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56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09" name="CustomShape 6"/>
              <p:cNvSpPr/>
              <p:nvPr/>
            </p:nvSpPr>
            <p:spPr>
              <a:xfrm>
                <a:off x="1427400" y="42796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54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10" name="CustomShape 7"/>
              <p:cNvSpPr/>
              <p:nvPr/>
            </p:nvSpPr>
            <p:spPr>
              <a:xfrm>
                <a:off x="506880" y="42922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52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</p:grpSp>
        <p:grpSp>
          <p:nvGrpSpPr>
            <p:cNvPr id="411" name="Group 8"/>
            <p:cNvGrpSpPr/>
            <p:nvPr/>
          </p:nvGrpSpPr>
          <p:grpSpPr>
            <a:xfrm>
              <a:off x="733680" y="1371960"/>
              <a:ext cx="3215520" cy="2962800"/>
              <a:chOff x="733680" y="1371960"/>
              <a:chExt cx="3215520" cy="2962800"/>
            </a:xfrm>
          </p:grpSpPr>
          <p:sp>
            <p:nvSpPr>
              <p:cNvPr id="412" name="Line 9"/>
              <p:cNvSpPr/>
              <p:nvPr/>
            </p:nvSpPr>
            <p:spPr>
              <a:xfrm flipV="1">
                <a:off x="745200" y="4333320"/>
                <a:ext cx="319068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Line 10"/>
              <p:cNvSpPr/>
              <p:nvPr/>
            </p:nvSpPr>
            <p:spPr>
              <a:xfrm flipV="1">
                <a:off x="739800" y="3907440"/>
                <a:ext cx="319032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4" name="Line 11"/>
              <p:cNvSpPr/>
              <p:nvPr/>
            </p:nvSpPr>
            <p:spPr>
              <a:xfrm flipV="1">
                <a:off x="758880" y="3483000"/>
                <a:ext cx="3190320" cy="2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Line 12"/>
              <p:cNvSpPr/>
              <p:nvPr/>
            </p:nvSpPr>
            <p:spPr>
              <a:xfrm flipV="1">
                <a:off x="752400" y="305856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" name="Line 13"/>
              <p:cNvSpPr/>
              <p:nvPr/>
            </p:nvSpPr>
            <p:spPr>
              <a:xfrm flipV="1">
                <a:off x="752400" y="264888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7" name="Line 14"/>
              <p:cNvSpPr/>
              <p:nvPr/>
            </p:nvSpPr>
            <p:spPr>
              <a:xfrm flipV="1">
                <a:off x="733680" y="2223720"/>
                <a:ext cx="318888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8" name="Line 15"/>
              <p:cNvSpPr/>
              <p:nvPr/>
            </p:nvSpPr>
            <p:spPr>
              <a:xfrm flipV="1">
                <a:off x="758880" y="179568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9" name="Line 16"/>
              <p:cNvSpPr/>
              <p:nvPr/>
            </p:nvSpPr>
            <p:spPr>
              <a:xfrm flipV="1">
                <a:off x="752400" y="1371960"/>
                <a:ext cx="319032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20" name="CustomShape 17"/>
            <p:cNvSpPr/>
            <p:nvPr/>
          </p:nvSpPr>
          <p:spPr>
            <a:xfrm>
              <a:off x="506880" y="4570200"/>
              <a:ext cx="360180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>
                <a:lnSpc>
                  <a:spcPct val="100000"/>
                </a:lnSpc>
                <a:spcBef>
                  <a:spcPts val="697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Te      I       Xe     Cs     Ba      La    Ce     Pr  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421" name="Line 18"/>
            <p:cNvSpPr/>
            <p:nvPr/>
          </p:nvSpPr>
          <p:spPr>
            <a:xfrm>
              <a:off x="2136960" y="4193640"/>
              <a:ext cx="453600" cy="16992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Line 19"/>
            <p:cNvSpPr/>
            <p:nvPr/>
          </p:nvSpPr>
          <p:spPr>
            <a:xfrm>
              <a:off x="1684440" y="3684240"/>
              <a:ext cx="452160" cy="50940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Line 20"/>
            <p:cNvSpPr/>
            <p:nvPr/>
          </p:nvSpPr>
          <p:spPr>
            <a:xfrm>
              <a:off x="1230480" y="2834640"/>
              <a:ext cx="453600" cy="84924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Line 21"/>
            <p:cNvSpPr/>
            <p:nvPr/>
          </p:nvSpPr>
          <p:spPr>
            <a:xfrm>
              <a:off x="777960" y="1389600"/>
              <a:ext cx="452160" cy="144504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22"/>
            <p:cNvSpPr/>
            <p:nvPr/>
          </p:nvSpPr>
          <p:spPr>
            <a:xfrm>
              <a:off x="882720" y="177840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6" name="CustomShape 23"/>
            <p:cNvSpPr/>
            <p:nvPr/>
          </p:nvSpPr>
          <p:spPr>
            <a:xfrm>
              <a:off x="1320840" y="291852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7" name="CustomShape 24"/>
            <p:cNvSpPr/>
            <p:nvPr/>
          </p:nvSpPr>
          <p:spPr>
            <a:xfrm>
              <a:off x="1728720" y="3571200"/>
              <a:ext cx="55872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8" name="CustomShape 25"/>
            <p:cNvSpPr/>
            <p:nvPr/>
          </p:nvSpPr>
          <p:spPr>
            <a:xfrm>
              <a:off x="2136960" y="393984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9" name="Line 26"/>
            <p:cNvSpPr/>
            <p:nvPr/>
          </p:nvSpPr>
          <p:spPr>
            <a:xfrm flipH="1">
              <a:off x="2575080" y="3939840"/>
              <a:ext cx="514080" cy="409680"/>
            </a:xfrm>
            <a:prstGeom prst="line">
              <a:avLst/>
            </a:prstGeom>
            <a:ln w="38160">
              <a:solidFill>
                <a:srgbClr val="0099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Line 27"/>
            <p:cNvSpPr/>
            <p:nvPr/>
          </p:nvSpPr>
          <p:spPr>
            <a:xfrm flipH="1">
              <a:off x="3043440" y="3272760"/>
              <a:ext cx="437760" cy="68112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28"/>
            <p:cNvSpPr/>
            <p:nvPr/>
          </p:nvSpPr>
          <p:spPr>
            <a:xfrm>
              <a:off x="2529000" y="3825360"/>
              <a:ext cx="558360" cy="292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0" lang="en-GB" sz="1400" spc="-1" strike="noStrike">
                  <a:solidFill>
                    <a:srgbClr val="009900"/>
                  </a:solidFill>
                  <a:latin typeface="Times New Roman Bold"/>
                  <a:ea typeface="Times New Roman Bold"/>
                </a:rPr>
                <a:t>EC</a:t>
              </a:r>
              <a:endParaRPr b="0" lang="en-GB" sz="1400" spc="-1" strike="noStrike">
                <a:latin typeface="Bitstream Vera Sans"/>
              </a:endParaRPr>
            </a:p>
          </p:txBody>
        </p:sp>
        <p:sp>
          <p:nvSpPr>
            <p:cNvPr id="432" name="CustomShape 29"/>
            <p:cNvSpPr/>
            <p:nvPr/>
          </p:nvSpPr>
          <p:spPr>
            <a:xfrm>
              <a:off x="2922840" y="320292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33" name="CustomShape 30"/>
            <p:cNvSpPr/>
            <p:nvPr/>
          </p:nvSpPr>
          <p:spPr>
            <a:xfrm>
              <a:off x="776520" y="200160"/>
              <a:ext cx="3098160" cy="107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4" name="CustomShape 31"/>
          <p:cNvSpPr/>
          <p:nvPr/>
        </p:nvSpPr>
        <p:spPr>
          <a:xfrm>
            <a:off x="4270320" y="1371600"/>
            <a:ext cx="555768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Αν υπάρχει Ζ&lt;Ζmin διασπάται με 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Gill Sans"/>
                <a:ea typeface="Gill Sans"/>
              </a:rPr>
              <a:t>(-)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-διάσπαση: (Α,Ζ)→ (Α,Ζ+1) e</a:t>
            </a:r>
            <a:r>
              <a:rPr b="0" lang="en-GB" sz="2300" spc="-1" strike="noStrike" baseline="101000">
                <a:solidFill>
                  <a:srgbClr val="000000"/>
                </a:solidFill>
                <a:latin typeface="Gill Sans"/>
                <a:ea typeface="Lucida Grande"/>
              </a:rPr>
              <a:t>-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ν και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Μ(Α,Ζ) &gt; Μ(Α,Ζ+1)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endParaRPr b="0" lang="en-GB" sz="2300" spc="-1" strike="noStrike">
              <a:latin typeface="Bitstream Vera Sans"/>
            </a:endParaRPr>
          </a:p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latin typeface="Gill Sans"/>
                <a:ea typeface="Lucida Grande"/>
              </a:rPr>
              <a:t>Αν Ζ&gt;Ζmin θα διασπασθεί με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Gill Sans"/>
                <a:ea typeface="Gill Sans"/>
              </a:rPr>
              <a:t>(+)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-διάσπαση: (Α,Ζ)→ (Α,Ζ-1) e</a:t>
            </a:r>
            <a:r>
              <a:rPr b="0" lang="en-GB" sz="2300" spc="-1" strike="noStrike" baseline="101000">
                <a:solidFill>
                  <a:srgbClr val="000000"/>
                </a:solidFill>
                <a:latin typeface="Gill Sans"/>
                <a:ea typeface="Lucida Grande"/>
              </a:rPr>
              <a:t>+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ν και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Μ(Α,Ζ) &gt; Μ(Α,Ζ-1)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endParaRPr b="0" lang="en-GB" sz="23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Το Ζmin αντιστοιχεί σε </a:t>
            </a:r>
            <a:r>
              <a:rPr b="0" lang="en-GB" sz="2300" spc="-1" strike="noStrike">
                <a:solidFill>
                  <a:srgbClr val="0000ff"/>
                </a:solidFill>
                <a:latin typeface="Gill Sans"/>
                <a:ea typeface="Lucida Grande"/>
              </a:rPr>
              <a:t>σταθερό (=μη διασπώμενο) πυρήνα</a:t>
            </a: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πάνω στην παραβολή των ισοβαρών</a:t>
            </a:r>
            <a:endParaRPr b="0" lang="en-GB" sz="2300" spc="-1" strike="noStrike">
              <a:latin typeface="Bitstream Vera Sans"/>
            </a:endParaRPr>
          </a:p>
          <a:p>
            <a:endParaRPr b="0" lang="en-GB" sz="23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σε κάθε περιττό Α αντιστοιχεί 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1 μόνο σταθερό ισοβαρές</a:t>
            </a:r>
            <a:endParaRPr b="0" lang="en-GB" sz="2300" spc="-1" strike="noStrike">
              <a:latin typeface="Bitstream Vera Sans"/>
            </a:endParaRPr>
          </a:p>
        </p:txBody>
      </p:sp>
      <p:sp>
        <p:nvSpPr>
          <p:cNvPr id="435" name="TextShape 32"/>
          <p:cNvSpPr txBox="1"/>
          <p:nvPr/>
        </p:nvSpPr>
        <p:spPr>
          <a:xfrm>
            <a:off x="217800" y="784800"/>
            <a:ext cx="4343400" cy="4165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Μία παραβολή π.χ., Α=135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6" name="CustomShape 33"/>
          <p:cNvSpPr/>
          <p:nvPr/>
        </p:nvSpPr>
        <p:spPr>
          <a:xfrm rot="16173000">
            <a:off x="-553680" y="2406240"/>
            <a:ext cx="192852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Gill Sans"/>
                <a:ea typeface="Lucida Grande"/>
              </a:rPr>
              <a:t>Ατομική 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7" name="TextShape 34"/>
          <p:cNvSpPr txBox="1"/>
          <p:nvPr/>
        </p:nvSpPr>
        <p:spPr>
          <a:xfrm>
            <a:off x="2260800" y="4849200"/>
            <a:ext cx="457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8" name="Line 35"/>
          <p:cNvSpPr/>
          <p:nvPr/>
        </p:nvSpPr>
        <p:spPr>
          <a:xfrm>
            <a:off x="9135000" y="1854000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3886200"/>
            <a:ext cx="1828800" cy="914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 άρτιος: άρτιος-άρτιος (δ&gt;0) </a:t>
            </a:r>
            <a:br/>
            <a:r>
              <a:rPr b="0" lang="en-GB" sz="3200" spc="-1" strike="noStrike">
                <a:latin typeface="Bitstream Vera Sans"/>
              </a:rPr>
              <a:t>ή περιττός-περιττός (δ&lt;0) πυρήνας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187560" y="5477040"/>
            <a:ext cx="4915080" cy="1645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126720" indent="-126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Gill Sans"/>
                <a:ea typeface="Lucida Grande"/>
              </a:rPr>
              <a:t> </a:t>
            </a:r>
            <a:r>
              <a:rPr b="0" lang="en-GB" sz="2200" spc="-1" strike="noStrike">
                <a:latin typeface="Gill Sans"/>
                <a:ea typeface="Lucida Grande"/>
              </a:rPr>
              <a:t>Σχεδόν όλοι οι </a:t>
            </a:r>
            <a:r>
              <a:rPr b="0" lang="en-GB" sz="2200" spc="-1" strike="noStrike">
                <a:solidFill>
                  <a:srgbClr val="ff0622"/>
                </a:solidFill>
                <a:latin typeface="Gill Sans"/>
                <a:ea typeface="Lucida Grande"/>
              </a:rPr>
              <a:t>περιττοί -περιττοί</a:t>
            </a:r>
            <a:r>
              <a:rPr b="0" lang="en-GB" sz="2200" spc="-1" strike="noStrike">
                <a:latin typeface="Gill Sans"/>
                <a:ea typeface="Lucida Grande"/>
              </a:rPr>
              <a:t> πυρήνες μπορούν να διασπασθούν με β-διάσπαση σε </a:t>
            </a: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άρτιους-άρτιους που να είναι σταθεροί</a:t>
            </a: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442" name="Group 4"/>
          <p:cNvGrpSpPr/>
          <p:nvPr/>
        </p:nvGrpSpPr>
        <p:grpSpPr>
          <a:xfrm>
            <a:off x="1184040" y="353160"/>
            <a:ext cx="4178160" cy="4965840"/>
            <a:chOff x="1184040" y="353160"/>
            <a:chExt cx="4178160" cy="4965840"/>
          </a:xfrm>
        </p:grpSpPr>
        <p:grpSp>
          <p:nvGrpSpPr>
            <p:cNvPr id="443" name="Group 5"/>
            <p:cNvGrpSpPr/>
            <p:nvPr/>
          </p:nvGrpSpPr>
          <p:grpSpPr>
            <a:xfrm>
              <a:off x="1892880" y="1604160"/>
              <a:ext cx="2926440" cy="3160440"/>
              <a:chOff x="1892880" y="1604160"/>
              <a:chExt cx="2926440" cy="3160440"/>
            </a:xfrm>
          </p:grpSpPr>
          <p:sp>
            <p:nvSpPr>
              <p:cNvPr id="444" name="Line 6"/>
              <p:cNvSpPr/>
              <p:nvPr/>
            </p:nvSpPr>
            <p:spPr>
              <a:xfrm flipV="1">
                <a:off x="1929960" y="476280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5" name="Line 7"/>
              <p:cNvSpPr/>
              <p:nvPr/>
            </p:nvSpPr>
            <p:spPr>
              <a:xfrm flipV="1">
                <a:off x="1929960" y="430884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6" name="Line 8"/>
              <p:cNvSpPr/>
              <p:nvPr/>
            </p:nvSpPr>
            <p:spPr>
              <a:xfrm flipV="1">
                <a:off x="1929960" y="3856320"/>
                <a:ext cx="2889360" cy="320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7" name="Line 9"/>
              <p:cNvSpPr/>
              <p:nvPr/>
            </p:nvSpPr>
            <p:spPr>
              <a:xfrm flipV="1">
                <a:off x="1929960" y="340236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8" name="Line 10"/>
              <p:cNvSpPr/>
              <p:nvPr/>
            </p:nvSpPr>
            <p:spPr>
              <a:xfrm flipV="1">
                <a:off x="1929960" y="2962800"/>
                <a:ext cx="2889360" cy="32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9" name="Line 11"/>
              <p:cNvSpPr/>
              <p:nvPr/>
            </p:nvSpPr>
            <p:spPr>
              <a:xfrm flipV="1">
                <a:off x="1892880" y="2510640"/>
                <a:ext cx="2924280" cy="172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0" name="Line 12"/>
              <p:cNvSpPr/>
              <p:nvPr/>
            </p:nvSpPr>
            <p:spPr>
              <a:xfrm flipV="1">
                <a:off x="1929960" y="2056680"/>
                <a:ext cx="288936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1" name="Line 13"/>
              <p:cNvSpPr/>
              <p:nvPr/>
            </p:nvSpPr>
            <p:spPr>
              <a:xfrm flipV="1">
                <a:off x="1929960" y="1604160"/>
                <a:ext cx="288936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52" name="Group 14"/>
            <p:cNvGrpSpPr/>
            <p:nvPr/>
          </p:nvGrpSpPr>
          <p:grpSpPr>
            <a:xfrm>
              <a:off x="1501560" y="4766400"/>
              <a:ext cx="3747600" cy="353520"/>
              <a:chOff x="1501560" y="4766400"/>
              <a:chExt cx="3747600" cy="353520"/>
            </a:xfrm>
          </p:grpSpPr>
          <p:sp>
            <p:nvSpPr>
              <p:cNvPr id="453" name="CustomShape 15"/>
              <p:cNvSpPr/>
              <p:nvPr/>
            </p:nvSpPr>
            <p:spPr>
              <a:xfrm>
                <a:off x="4527000" y="4796640"/>
                <a:ext cx="722160" cy="323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48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4" name="CustomShape 16"/>
              <p:cNvSpPr/>
              <p:nvPr/>
            </p:nvSpPr>
            <p:spPr>
              <a:xfrm>
                <a:off x="3518280" y="4780800"/>
                <a:ext cx="72252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46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5" name="CustomShape 17"/>
              <p:cNvSpPr/>
              <p:nvPr/>
            </p:nvSpPr>
            <p:spPr>
              <a:xfrm>
                <a:off x="2525760" y="4766400"/>
                <a:ext cx="722520" cy="323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44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6" name="CustomShape 18"/>
              <p:cNvSpPr/>
              <p:nvPr/>
            </p:nvSpPr>
            <p:spPr>
              <a:xfrm>
                <a:off x="1501560" y="4780800"/>
                <a:ext cx="72072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42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</p:grpSp>
        <p:sp>
          <p:nvSpPr>
            <p:cNvPr id="457" name="CustomShape 19"/>
            <p:cNvSpPr/>
            <p:nvPr/>
          </p:nvSpPr>
          <p:spPr>
            <a:xfrm>
              <a:off x="1617480" y="5037840"/>
              <a:ext cx="3744720" cy="28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>
                <a:lnSpc>
                  <a:spcPct val="100000"/>
                </a:lnSpc>
                <a:spcBef>
                  <a:spcPts val="697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Mo     Tc     Ru     Rh    Pd     Ag    Cd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458" name="Line 20"/>
            <p:cNvSpPr/>
            <p:nvPr/>
          </p:nvSpPr>
          <p:spPr>
            <a:xfrm flipH="1">
              <a:off x="4230360" y="1985040"/>
              <a:ext cx="503280" cy="72540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Line 21"/>
            <p:cNvSpPr/>
            <p:nvPr/>
          </p:nvSpPr>
          <p:spPr>
            <a:xfrm flipH="1">
              <a:off x="2850840" y="3890160"/>
              <a:ext cx="503280" cy="72540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Line 22"/>
            <p:cNvSpPr/>
            <p:nvPr/>
          </p:nvSpPr>
          <p:spPr>
            <a:xfrm>
              <a:off x="2381040" y="3164760"/>
              <a:ext cx="485640" cy="145080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Line 23"/>
            <p:cNvSpPr/>
            <p:nvPr/>
          </p:nvSpPr>
          <p:spPr>
            <a:xfrm>
              <a:off x="1860480" y="3088440"/>
              <a:ext cx="502920" cy="6048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Line 24"/>
            <p:cNvSpPr/>
            <p:nvPr/>
          </p:nvSpPr>
          <p:spPr>
            <a:xfrm>
              <a:off x="3369960" y="3874320"/>
              <a:ext cx="420840" cy="43812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Line 25"/>
            <p:cNvSpPr/>
            <p:nvPr/>
          </p:nvSpPr>
          <p:spPr>
            <a:xfrm flipH="1">
              <a:off x="3808080" y="2724840"/>
              <a:ext cx="487440" cy="152712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26"/>
            <p:cNvSpPr/>
            <p:nvPr/>
          </p:nvSpPr>
          <p:spPr>
            <a:xfrm>
              <a:off x="4035240" y="3164760"/>
              <a:ext cx="62064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5" name="CustomShape 27"/>
            <p:cNvSpPr/>
            <p:nvPr/>
          </p:nvSpPr>
          <p:spPr>
            <a:xfrm>
              <a:off x="4522680" y="2256480"/>
              <a:ext cx="620640" cy="36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6" name="CustomShape 28"/>
            <p:cNvSpPr/>
            <p:nvPr/>
          </p:nvSpPr>
          <p:spPr>
            <a:xfrm>
              <a:off x="2963520" y="4161600"/>
              <a:ext cx="62100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7" name="CustomShape 29"/>
            <p:cNvSpPr/>
            <p:nvPr/>
          </p:nvSpPr>
          <p:spPr>
            <a:xfrm>
              <a:off x="2476440" y="3526560"/>
              <a:ext cx="62208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8" name="CustomShape 30"/>
            <p:cNvSpPr/>
            <p:nvPr/>
          </p:nvSpPr>
          <p:spPr>
            <a:xfrm>
              <a:off x="1844280" y="2724840"/>
              <a:ext cx="621000" cy="36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9" name="CustomShape 31"/>
            <p:cNvSpPr/>
            <p:nvPr/>
          </p:nvSpPr>
          <p:spPr>
            <a:xfrm>
              <a:off x="3354120" y="3707640"/>
              <a:ext cx="62064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70" name="CustomShape 32"/>
            <p:cNvSpPr/>
            <p:nvPr/>
          </p:nvSpPr>
          <p:spPr>
            <a:xfrm>
              <a:off x="1795320" y="1621440"/>
              <a:ext cx="2724120" cy="2328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800" y="3436"/>
                    <a:pt x="1600" y="6873"/>
                    <a:pt x="2400" y="9257"/>
                  </a:cubicBezTo>
                  <a:cubicBezTo>
                    <a:pt x="3200" y="11642"/>
                    <a:pt x="4000" y="12623"/>
                    <a:pt x="4800" y="14306"/>
                  </a:cubicBezTo>
                  <a:cubicBezTo>
                    <a:pt x="5600" y="15990"/>
                    <a:pt x="6400" y="18234"/>
                    <a:pt x="7200" y="19356"/>
                  </a:cubicBezTo>
                  <a:cubicBezTo>
                    <a:pt x="8000" y="20478"/>
                    <a:pt x="8950" y="20671"/>
                    <a:pt x="9600" y="21039"/>
                  </a:cubicBezTo>
                  <a:cubicBezTo>
                    <a:pt x="10250" y="21407"/>
                    <a:pt x="10533" y="21600"/>
                    <a:pt x="11067" y="21600"/>
                  </a:cubicBezTo>
                  <a:cubicBezTo>
                    <a:pt x="11600" y="21600"/>
                    <a:pt x="12217" y="21390"/>
                    <a:pt x="12800" y="21039"/>
                  </a:cubicBezTo>
                  <a:cubicBezTo>
                    <a:pt x="13383" y="20688"/>
                    <a:pt x="13933" y="20180"/>
                    <a:pt x="14533" y="19496"/>
                  </a:cubicBezTo>
                  <a:cubicBezTo>
                    <a:pt x="15133" y="18812"/>
                    <a:pt x="15717" y="18164"/>
                    <a:pt x="16400" y="16971"/>
                  </a:cubicBezTo>
                  <a:cubicBezTo>
                    <a:pt x="17083" y="15779"/>
                    <a:pt x="18050" y="13693"/>
                    <a:pt x="18667" y="12343"/>
                  </a:cubicBezTo>
                  <a:cubicBezTo>
                    <a:pt x="19283" y="10993"/>
                    <a:pt x="19650" y="10607"/>
                    <a:pt x="20133" y="8836"/>
                  </a:cubicBezTo>
                  <a:cubicBezTo>
                    <a:pt x="20617" y="7066"/>
                    <a:pt x="21300" y="3173"/>
                    <a:pt x="21600" y="168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33"/>
            <p:cNvSpPr/>
            <p:nvPr/>
          </p:nvSpPr>
          <p:spPr>
            <a:xfrm>
              <a:off x="1714320" y="2439000"/>
              <a:ext cx="2975040" cy="2327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381" y="1469"/>
                    <a:pt x="1525" y="6454"/>
                    <a:pt x="2319" y="8815"/>
                  </a:cubicBezTo>
                  <a:cubicBezTo>
                    <a:pt x="3112" y="11176"/>
                    <a:pt x="3829" y="12383"/>
                    <a:pt x="4759" y="14132"/>
                  </a:cubicBezTo>
                  <a:cubicBezTo>
                    <a:pt x="5690" y="15881"/>
                    <a:pt x="7093" y="18172"/>
                    <a:pt x="7932" y="19309"/>
                  </a:cubicBezTo>
                  <a:cubicBezTo>
                    <a:pt x="8771" y="20446"/>
                    <a:pt x="9168" y="20621"/>
                    <a:pt x="9763" y="20988"/>
                  </a:cubicBezTo>
                  <a:cubicBezTo>
                    <a:pt x="10358" y="21355"/>
                    <a:pt x="10998" y="21600"/>
                    <a:pt x="11471" y="21548"/>
                  </a:cubicBezTo>
                  <a:cubicBezTo>
                    <a:pt x="11944" y="21495"/>
                    <a:pt x="12097" y="21128"/>
                    <a:pt x="12569" y="20708"/>
                  </a:cubicBezTo>
                  <a:cubicBezTo>
                    <a:pt x="13042" y="20288"/>
                    <a:pt x="13714" y="19711"/>
                    <a:pt x="14278" y="19029"/>
                  </a:cubicBezTo>
                  <a:cubicBezTo>
                    <a:pt x="14842" y="18347"/>
                    <a:pt x="15300" y="17770"/>
                    <a:pt x="15986" y="16650"/>
                  </a:cubicBezTo>
                  <a:cubicBezTo>
                    <a:pt x="16673" y="15531"/>
                    <a:pt x="17802" y="13625"/>
                    <a:pt x="18427" y="12313"/>
                  </a:cubicBezTo>
                  <a:cubicBezTo>
                    <a:pt x="19053" y="11001"/>
                    <a:pt x="19236" y="10511"/>
                    <a:pt x="19769" y="8815"/>
                  </a:cubicBezTo>
                  <a:cubicBezTo>
                    <a:pt x="20303" y="7118"/>
                    <a:pt x="21219" y="3498"/>
                    <a:pt x="21600" y="2099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34"/>
            <p:cNvSpPr/>
            <p:nvPr/>
          </p:nvSpPr>
          <p:spPr>
            <a:xfrm>
              <a:off x="1184040" y="353160"/>
              <a:ext cx="4035600" cy="96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3" name="CustomShape 35"/>
          <p:cNvSpPr/>
          <p:nvPr/>
        </p:nvSpPr>
        <p:spPr>
          <a:xfrm rot="16173000">
            <a:off x="381960" y="2406240"/>
            <a:ext cx="192852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Gill Sans"/>
                <a:ea typeface="Lucida Grande"/>
              </a:rPr>
              <a:t>Ατομική 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4" name="CustomShape 36"/>
          <p:cNvSpPr/>
          <p:nvPr/>
        </p:nvSpPr>
        <p:spPr>
          <a:xfrm>
            <a:off x="2006280" y="1555920"/>
            <a:ext cx="179064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bIns="50760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ahoma"/>
                <a:ea typeface="Tahoma"/>
              </a:rPr>
              <a:t>περιττό-περιττό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75" name="Line 37"/>
          <p:cNvSpPr/>
          <p:nvPr/>
        </p:nvSpPr>
        <p:spPr>
          <a:xfrm flipH="1">
            <a:off x="2052000" y="1894320"/>
            <a:ext cx="398520" cy="51588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38"/>
          <p:cNvSpPr/>
          <p:nvPr/>
        </p:nvSpPr>
        <p:spPr>
          <a:xfrm>
            <a:off x="3833280" y="4138920"/>
            <a:ext cx="1526760" cy="3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bIns="50760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ahoma"/>
                <a:ea typeface="Tahoma"/>
              </a:rPr>
              <a:t>άρτιο-άρτιο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77" name="Line 39"/>
          <p:cNvSpPr/>
          <p:nvPr/>
        </p:nvSpPr>
        <p:spPr>
          <a:xfrm flipH="1" flipV="1">
            <a:off x="4213080" y="3781440"/>
            <a:ext cx="379440" cy="46188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40"/>
          <p:cNvSpPr/>
          <p:nvPr/>
        </p:nvSpPr>
        <p:spPr>
          <a:xfrm>
            <a:off x="5486400" y="1371600"/>
            <a:ext cx="4572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Ο πυρήνας με Ζmin στη περίπτωση περιττός-περιττός (Ζ-Ν) έχει συνήθως δύο δυνατότητες β-διάσπασης (β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Bitstream Vera Sans"/>
                <a:ea typeface="Lucida Grande"/>
              </a:rPr>
              <a:t>+</a:t>
            </a: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 και 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Bitstream Vera Sans"/>
                <a:ea typeface="Lucida Grande"/>
              </a:rPr>
              <a:t>-</a:t>
            </a: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) 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καταλήγοντας σε </a:t>
            </a:r>
            <a:r>
              <a:rPr b="1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δύο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 διαφορετικούς Ζ (άρτιο) </a:t>
            </a:r>
            <a:r>
              <a:rPr b="1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σταθερούς πυρήνες</a:t>
            </a: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3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Οι μοναδικοί περιττοί-περιττοί πυρήνες που είναι σταθεροί είναι οι τέσσερεις ελαφρύτεροι:</a:t>
            </a: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2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1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Η,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6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3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Li,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10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5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Bi,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14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7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N</a:t>
            </a:r>
            <a:endParaRPr b="0" lang="en-GB" sz="2300" spc="-1" strike="noStrike">
              <a:latin typeface="Bitstream Vera Sans"/>
            </a:endParaRPr>
          </a:p>
        </p:txBody>
      </p:sp>
      <p:sp>
        <p:nvSpPr>
          <p:cNvPr id="479" name="TextShape 41"/>
          <p:cNvSpPr txBox="1"/>
          <p:nvPr/>
        </p:nvSpPr>
        <p:spPr>
          <a:xfrm>
            <a:off x="146160" y="1109160"/>
            <a:ext cx="4343400" cy="4165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παραβολές π.χ., Α=102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80" name="Line 42"/>
          <p:cNvSpPr/>
          <p:nvPr/>
        </p:nvSpPr>
        <p:spPr>
          <a:xfrm>
            <a:off x="1875600" y="3873600"/>
            <a:ext cx="0" cy="91440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TextShape 43"/>
          <p:cNvSpPr txBox="1"/>
          <p:nvPr/>
        </p:nvSpPr>
        <p:spPr>
          <a:xfrm>
            <a:off x="3016800" y="5281560"/>
            <a:ext cx="457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82" name="Formula 44"/>
              <p:cNvSpPr txBox="1"/>
              <p:nvPr/>
            </p:nvSpPr>
            <p:spPr>
              <a:xfrm>
                <a:off x="23400" y="3944160"/>
                <a:ext cx="18518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11.2</m:t>
                        </m:r>
                        <m:r>
                          <m:t xml:space="preserve">MeV</m:t>
                        </m:r>
                      </m:num>
                      <m:den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83" name="TextShape 45"/>
          <p:cNvSpPr txBox="1"/>
          <p:nvPr/>
        </p:nvSpPr>
        <p:spPr>
          <a:xfrm>
            <a:off x="9565200" y="3321000"/>
            <a:ext cx="478800" cy="139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88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800" spc="-1" strike="noStrike">
              <a:latin typeface="Bitstream Vera Sa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810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485" name="Line 1"/>
          <p:cNvSpPr/>
          <p:nvPr/>
        </p:nvSpPr>
        <p:spPr>
          <a:xfrm>
            <a:off x="2382480" y="2319840"/>
            <a:ext cx="0" cy="192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-20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87" name="TextShape 3"/>
          <p:cNvSpPr txBox="1"/>
          <p:nvPr/>
        </p:nvSpPr>
        <p:spPr>
          <a:xfrm>
            <a:off x="3111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88" name="TextShape 4"/>
          <p:cNvSpPr txBox="1"/>
          <p:nvPr/>
        </p:nvSpPr>
        <p:spPr>
          <a:xfrm>
            <a:off x="504360" y="131760"/>
            <a:ext cx="9071640" cy="593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4000" spc="-1" strike="noStrike">
                <a:latin typeface="Bitstream Vera Sans"/>
              </a:rPr>
              <a:t>Κοιλάδα β-σταθερότητας </a:t>
            </a:r>
            <a:endParaRPr b="0" lang="en-GB" sz="4000" spc="-1" strike="noStrike">
              <a:latin typeface="Bitstream Vera Sans"/>
            </a:endParaRPr>
          </a:p>
        </p:txBody>
      </p:sp>
      <p:sp>
        <p:nvSpPr>
          <p:cNvPr id="489" name="Line 5"/>
          <p:cNvSpPr/>
          <p:nvPr/>
        </p:nvSpPr>
        <p:spPr>
          <a:xfrm flipH="1">
            <a:off x="5081400" y="914400"/>
            <a:ext cx="1393200" cy="284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TextShape 6"/>
          <p:cNvSpPr txBox="1"/>
          <p:nvPr/>
        </p:nvSpPr>
        <p:spPr>
          <a:xfrm>
            <a:off x="6116760" y="764640"/>
            <a:ext cx="4015440" cy="35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4.6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grpSp>
        <p:nvGrpSpPr>
          <p:cNvPr id="491" name="Group 7"/>
          <p:cNvGrpSpPr/>
          <p:nvPr/>
        </p:nvGrpSpPr>
        <p:grpSpPr>
          <a:xfrm>
            <a:off x="1202400" y="1936800"/>
            <a:ext cx="2239200" cy="457200"/>
            <a:chOff x="1202400" y="1936800"/>
            <a:chExt cx="2239200" cy="457200"/>
          </a:xfrm>
        </p:grpSpPr>
        <p:sp>
          <p:nvSpPr>
            <p:cNvPr id="492" name="CustomShape 8"/>
            <p:cNvSpPr/>
            <p:nvPr/>
          </p:nvSpPr>
          <p:spPr>
            <a:xfrm>
              <a:off x="1339200" y="1936800"/>
              <a:ext cx="2102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TextShape 9"/>
            <p:cNvSpPr txBox="1"/>
            <p:nvPr/>
          </p:nvSpPr>
          <p:spPr>
            <a:xfrm>
              <a:off x="1202400" y="1952280"/>
              <a:ext cx="183024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494" name="CustomShape 10"/>
          <p:cNvSpPr/>
          <p:nvPr/>
        </p:nvSpPr>
        <p:spPr>
          <a:xfrm>
            <a:off x="2729160" y="4259160"/>
            <a:ext cx="358452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/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Για A=σταθερό: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Οι πυρήνες διαφέρουν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ως προς το Ζ (και N)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95" name="TextShape 11"/>
          <p:cNvSpPr txBox="1"/>
          <p:nvPr/>
        </p:nvSpPr>
        <p:spPr>
          <a:xfrm>
            <a:off x="5486400" y="1711800"/>
            <a:ext cx="4608000" cy="209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“valey of stability”).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διασπάσεις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ή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96" name="Line 12"/>
          <p:cNvSpPr/>
          <p:nvPr/>
        </p:nvSpPr>
        <p:spPr>
          <a:xfrm flipH="1">
            <a:off x="3657600" y="2057400"/>
            <a:ext cx="20574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7" name="Group 13"/>
          <p:cNvGrpSpPr/>
          <p:nvPr/>
        </p:nvGrpSpPr>
        <p:grpSpPr>
          <a:xfrm>
            <a:off x="6562080" y="4142160"/>
            <a:ext cx="3230640" cy="2715840"/>
            <a:chOff x="6562080" y="4142160"/>
            <a:chExt cx="3230640" cy="2715840"/>
          </a:xfrm>
        </p:grpSpPr>
        <p:sp>
          <p:nvSpPr>
            <p:cNvPr id="498" name="Line 14"/>
            <p:cNvSpPr/>
            <p:nvPr/>
          </p:nvSpPr>
          <p:spPr>
            <a:xfrm flipH="1">
              <a:off x="7064640" y="4560840"/>
              <a:ext cx="2244600" cy="194364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Line 15"/>
            <p:cNvSpPr/>
            <p:nvPr/>
          </p:nvSpPr>
          <p:spPr>
            <a:xfrm>
              <a:off x="8263440" y="414216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Line 16"/>
            <p:cNvSpPr/>
            <p:nvPr/>
          </p:nvSpPr>
          <p:spPr>
            <a:xfrm>
              <a:off x="7224840" y="5009400"/>
              <a:ext cx="55872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Line 17"/>
            <p:cNvSpPr/>
            <p:nvPr/>
          </p:nvSpPr>
          <p:spPr>
            <a:xfrm flipH="1" flipV="1">
              <a:off x="8183520" y="5953680"/>
              <a:ext cx="55908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Line 18"/>
            <p:cNvSpPr/>
            <p:nvPr/>
          </p:nvSpPr>
          <p:spPr>
            <a:xfrm flipH="1" flipV="1">
              <a:off x="9140760" y="508680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03" name="Group 19"/>
            <p:cNvGrpSpPr/>
            <p:nvPr/>
          </p:nvGrpSpPr>
          <p:grpSpPr>
            <a:xfrm>
              <a:off x="6562080" y="4294080"/>
              <a:ext cx="729720" cy="2238120"/>
              <a:chOff x="6562080" y="4294080"/>
              <a:chExt cx="729720" cy="2238120"/>
            </a:xfrm>
          </p:grpSpPr>
          <p:sp>
            <p:nvSpPr>
              <p:cNvPr id="504" name="Line 20"/>
              <p:cNvSpPr/>
              <p:nvPr/>
            </p:nvSpPr>
            <p:spPr>
              <a:xfrm flipV="1">
                <a:off x="6917760" y="4562280"/>
                <a:ext cx="1080" cy="1969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5" name="CustomShape 21"/>
              <p:cNvSpPr/>
              <p:nvPr/>
            </p:nvSpPr>
            <p:spPr>
              <a:xfrm>
                <a:off x="6562080" y="4294080"/>
                <a:ext cx="729720" cy="32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506" name="Group 22"/>
            <p:cNvGrpSpPr/>
            <p:nvPr/>
          </p:nvGrpSpPr>
          <p:grpSpPr>
            <a:xfrm>
              <a:off x="7078320" y="6532920"/>
              <a:ext cx="2642040" cy="325080"/>
              <a:chOff x="7078320" y="6532920"/>
              <a:chExt cx="2642040" cy="325080"/>
            </a:xfrm>
          </p:grpSpPr>
          <p:sp>
            <p:nvSpPr>
              <p:cNvPr id="507" name="Line 23"/>
              <p:cNvSpPr/>
              <p:nvPr/>
            </p:nvSpPr>
            <p:spPr>
              <a:xfrm>
                <a:off x="7078320" y="6688800"/>
                <a:ext cx="2155320" cy="108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8" name="CustomShape 24"/>
              <p:cNvSpPr/>
              <p:nvPr/>
            </p:nvSpPr>
            <p:spPr>
              <a:xfrm>
                <a:off x="8988840" y="6532920"/>
                <a:ext cx="731520" cy="3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509" name="CustomShape 25"/>
            <p:cNvSpPr/>
            <p:nvPr/>
          </p:nvSpPr>
          <p:spPr>
            <a:xfrm rot="19080000">
              <a:off x="7675560" y="5295240"/>
              <a:ext cx="1512720" cy="236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510" name="CustomShape 26"/>
            <p:cNvSpPr/>
            <p:nvPr/>
          </p:nvSpPr>
          <p:spPr>
            <a:xfrm>
              <a:off x="7224840" y="4535280"/>
              <a:ext cx="1528560" cy="563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β- decay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511" name="CustomShape 27"/>
            <p:cNvSpPr/>
            <p:nvPr/>
          </p:nvSpPr>
          <p:spPr>
            <a:xfrm>
              <a:off x="8263800" y="5560560"/>
              <a:ext cx="1528920" cy="40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 β+ decay  (or e- capture) 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512" name="Line 28"/>
          <p:cNvSpPr/>
          <p:nvPr/>
        </p:nvSpPr>
        <p:spPr>
          <a:xfrm>
            <a:off x="914400" y="2971800"/>
            <a:ext cx="3126960" cy="2925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Line 29"/>
          <p:cNvSpPr/>
          <p:nvPr/>
        </p:nvSpPr>
        <p:spPr>
          <a:xfrm>
            <a:off x="22860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Line 30"/>
          <p:cNvSpPr/>
          <p:nvPr/>
        </p:nvSpPr>
        <p:spPr>
          <a:xfrm flipH="1">
            <a:off x="25146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504000" y="39600"/>
            <a:ext cx="9325800" cy="1064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3705480" y="6496200"/>
            <a:ext cx="3227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πρωτονίων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17" name="CustomShape 3"/>
          <p:cNvSpPr/>
          <p:nvPr/>
        </p:nvSpPr>
        <p:spPr>
          <a:xfrm rot="16200000">
            <a:off x="-435960" y="3576960"/>
            <a:ext cx="3125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νετρονίων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518" name="Group 4"/>
          <p:cNvGrpSpPr/>
          <p:nvPr/>
        </p:nvGrpSpPr>
        <p:grpSpPr>
          <a:xfrm>
            <a:off x="1948680" y="2486880"/>
            <a:ext cx="4600440" cy="3662280"/>
            <a:chOff x="1948680" y="2486880"/>
            <a:chExt cx="4600440" cy="3662280"/>
          </a:xfrm>
        </p:grpSpPr>
        <p:grpSp>
          <p:nvGrpSpPr>
            <p:cNvPr id="519" name="Group 5"/>
            <p:cNvGrpSpPr/>
            <p:nvPr/>
          </p:nvGrpSpPr>
          <p:grpSpPr>
            <a:xfrm>
              <a:off x="1953720" y="2882520"/>
              <a:ext cx="4202280" cy="3266640"/>
              <a:chOff x="1953720" y="2882520"/>
              <a:chExt cx="4202280" cy="3266640"/>
            </a:xfrm>
          </p:grpSpPr>
          <p:sp>
            <p:nvSpPr>
              <p:cNvPr id="520" name="CustomShape 6"/>
              <p:cNvSpPr/>
              <p:nvPr/>
            </p:nvSpPr>
            <p:spPr>
              <a:xfrm>
                <a:off x="531540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1" name="CustomShape 7"/>
              <p:cNvSpPr/>
              <p:nvPr/>
            </p:nvSpPr>
            <p:spPr>
              <a:xfrm>
                <a:off x="447444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2" name="CustomShape 8"/>
              <p:cNvSpPr/>
              <p:nvPr/>
            </p:nvSpPr>
            <p:spPr>
              <a:xfrm>
                <a:off x="3635280" y="54957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3" name="CustomShape 9"/>
              <p:cNvSpPr/>
              <p:nvPr/>
            </p:nvSpPr>
            <p:spPr>
              <a:xfrm>
                <a:off x="279432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4" name="CustomShape 10"/>
              <p:cNvSpPr/>
              <p:nvPr/>
            </p:nvSpPr>
            <p:spPr>
              <a:xfrm>
                <a:off x="195372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5" name="CustomShape 11"/>
              <p:cNvSpPr/>
              <p:nvPr/>
            </p:nvSpPr>
            <p:spPr>
              <a:xfrm>
                <a:off x="531540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6" name="CustomShape 12"/>
              <p:cNvSpPr/>
              <p:nvPr/>
            </p:nvSpPr>
            <p:spPr>
              <a:xfrm>
                <a:off x="447444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7" name="CustomShape 13"/>
              <p:cNvSpPr/>
              <p:nvPr/>
            </p:nvSpPr>
            <p:spPr>
              <a:xfrm>
                <a:off x="3635280" y="48423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8" name="CustomShape 14"/>
              <p:cNvSpPr/>
              <p:nvPr/>
            </p:nvSpPr>
            <p:spPr>
              <a:xfrm>
                <a:off x="279432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9" name="CustomShape 15"/>
              <p:cNvSpPr/>
              <p:nvPr/>
            </p:nvSpPr>
            <p:spPr>
              <a:xfrm>
                <a:off x="195372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0" name="CustomShape 16"/>
              <p:cNvSpPr/>
              <p:nvPr/>
            </p:nvSpPr>
            <p:spPr>
              <a:xfrm>
                <a:off x="531540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1" name="CustomShape 17"/>
              <p:cNvSpPr/>
              <p:nvPr/>
            </p:nvSpPr>
            <p:spPr>
              <a:xfrm>
                <a:off x="447444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2" name="CustomShape 18"/>
              <p:cNvSpPr/>
              <p:nvPr/>
            </p:nvSpPr>
            <p:spPr>
              <a:xfrm>
                <a:off x="3635280" y="4189320"/>
                <a:ext cx="83916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3" name="CustomShape 19"/>
              <p:cNvSpPr/>
              <p:nvPr/>
            </p:nvSpPr>
            <p:spPr>
              <a:xfrm>
                <a:off x="279432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4" name="CustomShape 20"/>
              <p:cNvSpPr/>
              <p:nvPr/>
            </p:nvSpPr>
            <p:spPr>
              <a:xfrm>
                <a:off x="195372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5" name="CustomShape 21"/>
              <p:cNvSpPr/>
              <p:nvPr/>
            </p:nvSpPr>
            <p:spPr>
              <a:xfrm>
                <a:off x="531540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6" name="CustomShape 22"/>
              <p:cNvSpPr/>
              <p:nvPr/>
            </p:nvSpPr>
            <p:spPr>
              <a:xfrm>
                <a:off x="447444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7" name="CustomShape 23"/>
              <p:cNvSpPr/>
              <p:nvPr/>
            </p:nvSpPr>
            <p:spPr>
              <a:xfrm>
                <a:off x="3635280" y="35359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8" name="CustomShape 24"/>
              <p:cNvSpPr/>
              <p:nvPr/>
            </p:nvSpPr>
            <p:spPr>
              <a:xfrm>
                <a:off x="279432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9" name="CustomShape 25"/>
              <p:cNvSpPr/>
              <p:nvPr/>
            </p:nvSpPr>
            <p:spPr>
              <a:xfrm>
                <a:off x="195372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0" name="CustomShape 26"/>
              <p:cNvSpPr/>
              <p:nvPr/>
            </p:nvSpPr>
            <p:spPr>
              <a:xfrm>
                <a:off x="531540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1" name="CustomShape 27"/>
              <p:cNvSpPr/>
              <p:nvPr/>
            </p:nvSpPr>
            <p:spPr>
              <a:xfrm>
                <a:off x="447444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2" name="CustomShape 28"/>
              <p:cNvSpPr/>
              <p:nvPr/>
            </p:nvSpPr>
            <p:spPr>
              <a:xfrm>
                <a:off x="3635280" y="28825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3" name="CustomShape 29"/>
              <p:cNvSpPr/>
              <p:nvPr/>
            </p:nvSpPr>
            <p:spPr>
              <a:xfrm>
                <a:off x="279432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4" name="CustomShape 30"/>
              <p:cNvSpPr/>
              <p:nvPr/>
            </p:nvSpPr>
            <p:spPr>
              <a:xfrm>
                <a:off x="195372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5" name="Line 31"/>
              <p:cNvSpPr/>
              <p:nvPr/>
            </p:nvSpPr>
            <p:spPr>
              <a:xfrm>
                <a:off x="1953720" y="288252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6" name="Line 32"/>
              <p:cNvSpPr/>
              <p:nvPr/>
            </p:nvSpPr>
            <p:spPr>
              <a:xfrm>
                <a:off x="1953720" y="35359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7" name="Line 33"/>
              <p:cNvSpPr/>
              <p:nvPr/>
            </p:nvSpPr>
            <p:spPr>
              <a:xfrm>
                <a:off x="1953720" y="41893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8" name="Line 34"/>
              <p:cNvSpPr/>
              <p:nvPr/>
            </p:nvSpPr>
            <p:spPr>
              <a:xfrm>
                <a:off x="1953720" y="48423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9" name="Line 35"/>
              <p:cNvSpPr/>
              <p:nvPr/>
            </p:nvSpPr>
            <p:spPr>
              <a:xfrm>
                <a:off x="1953720" y="54957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0" name="Line 36"/>
              <p:cNvSpPr/>
              <p:nvPr/>
            </p:nvSpPr>
            <p:spPr>
              <a:xfrm>
                <a:off x="1953720" y="614916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1" name="Line 37"/>
              <p:cNvSpPr/>
              <p:nvPr/>
            </p:nvSpPr>
            <p:spPr>
              <a:xfrm>
                <a:off x="1953720" y="2882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2" name="Line 38"/>
              <p:cNvSpPr/>
              <p:nvPr/>
            </p:nvSpPr>
            <p:spPr>
              <a:xfrm>
                <a:off x="279432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3" name="Line 39"/>
              <p:cNvSpPr/>
              <p:nvPr/>
            </p:nvSpPr>
            <p:spPr>
              <a:xfrm>
                <a:off x="363528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4" name="Line 40"/>
              <p:cNvSpPr/>
              <p:nvPr/>
            </p:nvSpPr>
            <p:spPr>
              <a:xfrm>
                <a:off x="447444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Line 41"/>
              <p:cNvSpPr/>
              <p:nvPr/>
            </p:nvSpPr>
            <p:spPr>
              <a:xfrm>
                <a:off x="531540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6" name="Line 42"/>
              <p:cNvSpPr/>
              <p:nvPr/>
            </p:nvSpPr>
            <p:spPr>
              <a:xfrm>
                <a:off x="6156000" y="2882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57" name="Line 43"/>
            <p:cNvSpPr/>
            <p:nvPr/>
          </p:nvSpPr>
          <p:spPr>
            <a:xfrm>
              <a:off x="1948680" y="6145560"/>
              <a:ext cx="46004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Line 44"/>
            <p:cNvSpPr/>
            <p:nvPr/>
          </p:nvSpPr>
          <p:spPr>
            <a:xfrm flipV="1">
              <a:off x="1953720" y="2486880"/>
              <a:ext cx="0" cy="359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9" name="Group 45"/>
          <p:cNvGrpSpPr/>
          <p:nvPr/>
        </p:nvGrpSpPr>
        <p:grpSpPr>
          <a:xfrm>
            <a:off x="2816640" y="4844520"/>
            <a:ext cx="1679400" cy="1306440"/>
            <a:chOff x="2816640" y="4844520"/>
            <a:chExt cx="1679400" cy="1306440"/>
          </a:xfrm>
        </p:grpSpPr>
        <p:sp>
          <p:nvSpPr>
            <p:cNvPr id="560" name="Line 46"/>
            <p:cNvSpPr/>
            <p:nvPr/>
          </p:nvSpPr>
          <p:spPr>
            <a:xfrm flipH="1">
              <a:off x="2816640" y="4844520"/>
              <a:ext cx="1679400" cy="13064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CustomShape 47"/>
            <p:cNvSpPr/>
            <p:nvPr/>
          </p:nvSpPr>
          <p:spPr>
            <a:xfrm>
              <a:off x="3642480" y="533808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562" name="Group 48"/>
          <p:cNvGrpSpPr/>
          <p:nvPr/>
        </p:nvGrpSpPr>
        <p:grpSpPr>
          <a:xfrm>
            <a:off x="3524400" y="4165920"/>
            <a:ext cx="940320" cy="709920"/>
            <a:chOff x="3524400" y="4165920"/>
            <a:chExt cx="940320" cy="709920"/>
          </a:xfrm>
        </p:grpSpPr>
        <p:sp>
          <p:nvSpPr>
            <p:cNvPr id="563" name="CustomShape 49"/>
            <p:cNvSpPr/>
            <p:nvPr/>
          </p:nvSpPr>
          <p:spPr>
            <a:xfrm flipH="1">
              <a:off x="3524400" y="4294440"/>
              <a:ext cx="4824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-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564" name="Line 50"/>
            <p:cNvSpPr/>
            <p:nvPr/>
          </p:nvSpPr>
          <p:spPr>
            <a:xfrm>
              <a:off x="3623400" y="416592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5" name="CustomShape 51"/>
          <p:cNvSpPr/>
          <p:nvPr/>
        </p:nvSpPr>
        <p:spPr>
          <a:xfrm>
            <a:off x="5483880" y="4666320"/>
            <a:ext cx="44053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latin typeface="Tahoma"/>
              </a:rPr>
              <a:t>ή σύλληψη ηλεκτρονίου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566" name="TextShape 52"/>
          <p:cNvSpPr txBox="1"/>
          <p:nvPr/>
        </p:nvSpPr>
        <p:spPr>
          <a:xfrm>
            <a:off x="1393200" y="4656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7" name="TextShape 53"/>
          <p:cNvSpPr txBox="1"/>
          <p:nvPr/>
        </p:nvSpPr>
        <p:spPr>
          <a:xfrm>
            <a:off x="1141200" y="5916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8" name="TextShape 54"/>
          <p:cNvSpPr txBox="1"/>
          <p:nvPr/>
        </p:nvSpPr>
        <p:spPr>
          <a:xfrm>
            <a:off x="2689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9" name="TextShape 55"/>
          <p:cNvSpPr txBox="1"/>
          <p:nvPr/>
        </p:nvSpPr>
        <p:spPr>
          <a:xfrm>
            <a:off x="4273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0" name="TextShape 56"/>
          <p:cNvSpPr txBox="1"/>
          <p:nvPr/>
        </p:nvSpPr>
        <p:spPr>
          <a:xfrm>
            <a:off x="5065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Ζ+1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1" name="TextShape 57"/>
          <p:cNvSpPr txBox="1"/>
          <p:nvPr/>
        </p:nvSpPr>
        <p:spPr>
          <a:xfrm>
            <a:off x="1285200" y="4008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572" name="Group 58"/>
          <p:cNvGrpSpPr/>
          <p:nvPr/>
        </p:nvGrpSpPr>
        <p:grpSpPr>
          <a:xfrm>
            <a:off x="4450680" y="4680360"/>
            <a:ext cx="973800" cy="809640"/>
            <a:chOff x="4450680" y="4680360"/>
            <a:chExt cx="973800" cy="809640"/>
          </a:xfrm>
        </p:grpSpPr>
        <p:sp>
          <p:nvSpPr>
            <p:cNvPr id="573" name="Line 59"/>
            <p:cNvSpPr/>
            <p:nvPr/>
          </p:nvSpPr>
          <p:spPr>
            <a:xfrm flipH="1" flipV="1">
              <a:off x="4450680" y="483264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60"/>
            <p:cNvSpPr/>
            <p:nvPr/>
          </p:nvSpPr>
          <p:spPr>
            <a:xfrm>
              <a:off x="4882680" y="4680360"/>
              <a:ext cx="5418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+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575" name="TextShape 61"/>
          <p:cNvSpPr txBox="1"/>
          <p:nvPr/>
        </p:nvSpPr>
        <p:spPr>
          <a:xfrm>
            <a:off x="1285200" y="53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6" name="TextShape 62"/>
          <p:cNvSpPr txBox="1"/>
          <p:nvPr/>
        </p:nvSpPr>
        <p:spPr>
          <a:xfrm>
            <a:off x="554400" y="1071000"/>
            <a:ext cx="91656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685800" y="5965200"/>
            <a:ext cx="5486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TextShape 2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Διάσπαση άλφα (“α διάσπαση”)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504000" y="914400"/>
            <a:ext cx="9071640" cy="605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α-διάσπαση: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m(A,Z)               →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m(A-4, Z-2)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Q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(Μητρικός πυρήνας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→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200" spc="-1" strike="noStrike">
                <a:latin typeface="Bitstream Vera Sans"/>
              </a:rPr>
              <a:t>Θυγατρκός πυρήνας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Q 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Οπότε: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Z mp + N mn – B(A,Z)  =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(Z-2) mp + (N-2) mn – B(A-4,Z-2)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 mp + 2 mn – B(</a:t>
            </a:r>
            <a:r>
              <a:rPr b="0" lang="en-GB" sz="2200" spc="-1" strike="noStrike" baseline="101000">
                <a:solidFill>
                  <a:srgbClr val="00ae00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He)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Κι έτσι: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80" name="Line 4"/>
          <p:cNvSpPr/>
          <p:nvPr/>
        </p:nvSpPr>
        <p:spPr>
          <a:xfrm flipH="1">
            <a:off x="4114800" y="4930200"/>
            <a:ext cx="2743200" cy="11430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504000" y="121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“</a:t>
            </a:r>
            <a:r>
              <a:rPr b="0" lang="en-GB" sz="3600" spc="-1" strike="noStrike">
                <a:latin typeface="Bitstream Vera Sans"/>
              </a:rPr>
              <a:t>βήτα διάσπαση” (“β διάσπαση”)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82" name="TextShape 2"/>
          <p:cNvSpPr txBox="1"/>
          <p:nvPr/>
        </p:nvSpPr>
        <p:spPr>
          <a:xfrm>
            <a:off x="289800" y="3303000"/>
            <a:ext cx="22860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Διάσπαση β</a:t>
            </a:r>
            <a:r>
              <a:rPr b="1" lang="en-GB" sz="2200" spc="-1" strike="noStrike" baseline="101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3" name="TextShape 3"/>
          <p:cNvSpPr txBox="1"/>
          <p:nvPr/>
        </p:nvSpPr>
        <p:spPr>
          <a:xfrm>
            <a:off x="289800" y="4779360"/>
            <a:ext cx="22860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Διάσπαση β</a:t>
            </a:r>
            <a:r>
              <a:rPr b="1" lang="en-GB" sz="2200" spc="-1" strike="noStrike" baseline="101000">
                <a:solidFill>
                  <a:srgbClr val="0000ff"/>
                </a:solidFill>
                <a:latin typeface="Bitstream Vera Sans"/>
              </a:rPr>
              <a:t>+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4" name="TextShape 4"/>
          <p:cNvSpPr txBox="1"/>
          <p:nvPr/>
        </p:nvSpPr>
        <p:spPr>
          <a:xfrm>
            <a:off x="289800" y="6003720"/>
            <a:ext cx="38862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Σύλληψη ηλεκτρονίου</a:t>
            </a:r>
            <a:r>
              <a:rPr b="1" lang="en-GB" sz="2200" spc="-1" strike="noStrike" baseline="101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5" name="CustomShape 5"/>
          <p:cNvSpPr/>
          <p:nvPr/>
        </p:nvSpPr>
        <p:spPr>
          <a:xfrm>
            <a:off x="21600" y="675720"/>
            <a:ext cx="10058400" cy="210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ff0000"/>
                </a:solidFill>
                <a:latin typeface="Calibri"/>
              </a:rPr>
              <a:t>“</a:t>
            </a:r>
            <a:r>
              <a:rPr b="0" lang="el-GR" sz="2200" spc="-1" strike="noStrike">
                <a:solidFill>
                  <a:srgbClr val="ff0000"/>
                </a:solidFill>
                <a:latin typeface="Calibri"/>
              </a:rPr>
              <a:t>βήτα διασπάσεις” ονομάζονται οι διαδικασίες με τις οποίες οι πυρήνες αλλάζουν τον αριθμό πρωτονίων τους κατά ένα, διατηρώντας το μαζικό αριθμό Α σταθερό.</a:t>
            </a:r>
            <a:r>
              <a:rPr b="0" lang="el-GR" sz="2200" spc="-1" strike="noStrike">
                <a:latin typeface="Calibri"/>
              </a:rPr>
              <a:t> Τρείς είναι οι τρόποι: 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β</a:t>
            </a:r>
            <a:r>
              <a:rPr b="0" lang="el-GR" sz="2200" spc="-1" strike="noStrike" baseline="30000">
                <a:solidFill>
                  <a:srgbClr val="0000ff"/>
                </a:solidFill>
                <a:latin typeface="Calibri"/>
              </a:rPr>
              <a:t>-</a:t>
            </a: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 : εκπέμπονται ηλεκτρόνια (e-) 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β</a:t>
            </a:r>
            <a:r>
              <a:rPr b="0" lang="el-GR" sz="2200" spc="-1" strike="noStrike" baseline="30000">
                <a:solidFill>
                  <a:srgbClr val="0000ff"/>
                </a:solidFill>
                <a:latin typeface="Calibri"/>
              </a:rPr>
              <a:t>+</a:t>
            </a: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: εκπέμπονται ποζιτρόνια (e+)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EC: “Electron Capture” = “Σύλληψη ηλεκτρονίου” 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</a:rPr>
              <a:t>ή “αρπαγή ηλεκτρονίου”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6" name="Line 6"/>
          <p:cNvSpPr/>
          <p:nvPr/>
        </p:nvSpPr>
        <p:spPr>
          <a:xfrm>
            <a:off x="4752000" y="2894400"/>
            <a:ext cx="0" cy="4206240"/>
          </a:xfrm>
          <a:prstGeom prst="line">
            <a:avLst/>
          </a:prstGeom>
          <a:ln w="36720">
            <a:solidFill>
              <a:srgbClr val="000000"/>
            </a:solidFill>
            <a:custDash>
              <a:ds d="400000" sp="400000"/>
              <a:ds d="4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TextShape 7"/>
          <p:cNvSpPr txBox="1"/>
          <p:nvPr/>
        </p:nvSpPr>
        <p:spPr>
          <a:xfrm>
            <a:off x="309600" y="2917800"/>
            <a:ext cx="429696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Κοιτώντας τους πυρήνες βλέπουμε: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8" name="TextShape 8"/>
          <p:cNvSpPr txBox="1"/>
          <p:nvPr/>
        </p:nvSpPr>
        <p:spPr>
          <a:xfrm>
            <a:off x="4881600" y="2917800"/>
            <a:ext cx="508788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Αυτό που γίνεται μέσα στον πυρήνα είναι: 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589" name="Group 9"/>
          <p:cNvGrpSpPr/>
          <p:nvPr/>
        </p:nvGrpSpPr>
        <p:grpSpPr>
          <a:xfrm>
            <a:off x="5397840" y="3988080"/>
            <a:ext cx="3176640" cy="3543120"/>
            <a:chOff x="5397840" y="3988080"/>
            <a:chExt cx="3176640" cy="3543120"/>
          </a:xfrm>
        </p:grpSpPr>
        <p:sp>
          <p:nvSpPr>
            <p:cNvPr id="590" name="CustomShape 10"/>
            <p:cNvSpPr/>
            <p:nvPr/>
          </p:nvSpPr>
          <p:spPr>
            <a:xfrm>
              <a:off x="5397840" y="3988080"/>
              <a:ext cx="3176640" cy="3543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n </a:t>
              </a:r>
              <a:r>
                <a:rPr b="0" lang="en-US" sz="2400" spc="-1" strike="noStrike">
                  <a:latin typeface="Calibri"/>
                  <a:ea typeface="Times New Roman"/>
                </a:rPr>
                <a:t>→ </a:t>
              </a:r>
              <a:r>
                <a:rPr b="0" lang="en-US" sz="2400" spc="-1" strike="noStrike">
                  <a:latin typeface="Calibri"/>
                </a:rPr>
                <a:t>p + 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 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p → n + e</a:t>
              </a:r>
              <a:r>
                <a:rPr b="0" lang="en-US" sz="2400" spc="-1" strike="noStrike" baseline="30000">
                  <a:latin typeface="Calibri"/>
                </a:rPr>
                <a:t>+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p → n +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591" name="Line 11"/>
            <p:cNvSpPr/>
            <p:nvPr/>
          </p:nvSpPr>
          <p:spPr>
            <a:xfrm>
              <a:off x="7537680" y="4094640"/>
              <a:ext cx="181440" cy="18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2" name="Group 12"/>
          <p:cNvGrpSpPr/>
          <p:nvPr/>
        </p:nvGrpSpPr>
        <p:grpSpPr>
          <a:xfrm>
            <a:off x="288000" y="3972960"/>
            <a:ext cx="5029200" cy="3611160"/>
            <a:chOff x="288000" y="3972960"/>
            <a:chExt cx="5029200" cy="3611160"/>
          </a:xfrm>
        </p:grpSpPr>
        <p:sp>
          <p:nvSpPr>
            <p:cNvPr id="593" name="CustomShape 13"/>
            <p:cNvSpPr/>
            <p:nvPr/>
          </p:nvSpPr>
          <p:spPr>
            <a:xfrm>
              <a:off x="288000" y="3972960"/>
              <a:ext cx="5029200" cy="3611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896" spc="-1" strike="noStrike" baseline="-101000">
                  <a:latin typeface="Calibri"/>
                </a:rPr>
                <a:t>         </a:t>
              </a:r>
              <a:r>
                <a:rPr b="0" lang="en-US" sz="2896" spc="-1" strike="noStrike" baseline="-101000">
                  <a:latin typeface="Calibri"/>
                </a:rPr>
                <a:t>Ζ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</a:t>
              </a:r>
              <a:r>
                <a:rPr b="0" lang="en-US" sz="2400" spc="-1" strike="noStrike">
                  <a:latin typeface="Calibri"/>
                  <a:ea typeface="Times New Roman"/>
                </a:rPr>
                <a:t>→ </a:t>
              </a:r>
              <a:r>
                <a:rPr b="0" lang="en-US" sz="2400" spc="-1" strike="noStrike">
                  <a:latin typeface="Calibri"/>
                </a:rPr>
                <a:t> </a:t>
              </a:r>
              <a:r>
                <a:rPr b="0" lang="en-US" sz="2896" spc="-1" strike="noStrike" baseline="-101000">
                  <a:latin typeface="Calibri"/>
                </a:rPr>
                <a:t>Ζ+1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Υ</a:t>
              </a:r>
              <a:r>
                <a:rPr b="0" lang="en-US" sz="2400" spc="-1" strike="noStrike">
                  <a:latin typeface="Calibri"/>
                </a:rPr>
                <a:t> + 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 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896" spc="-1" strike="noStrike" baseline="-101000">
                  <a:latin typeface="Calibri"/>
                </a:rPr>
                <a:t>          </a:t>
              </a:r>
              <a:r>
                <a:rPr b="0" lang="en-US" sz="2896" spc="-1" strike="noStrike" baseline="-101000">
                  <a:latin typeface="Calibri"/>
                </a:rPr>
                <a:t>Ζ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→ </a:t>
              </a:r>
              <a:r>
                <a:rPr b="0" lang="en-US" sz="2896" spc="-1" strike="noStrike" baseline="-101000">
                  <a:latin typeface="Calibri"/>
                </a:rPr>
                <a:t>Ζ-1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b="0" lang="en-US" sz="2400" spc="-1" strike="noStrike">
                  <a:latin typeface="Calibri"/>
                </a:rPr>
                <a:t> + e</a:t>
              </a:r>
              <a:r>
                <a:rPr b="0" lang="en-US" sz="2400" spc="-1" strike="noStrike" baseline="30000">
                  <a:latin typeface="Calibri"/>
                </a:rPr>
                <a:t>+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n-US" sz="2896" spc="-1" strike="noStrike" baseline="-101000">
                  <a:latin typeface="Calibri"/>
                </a:rPr>
                <a:t>Ζ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→ </a:t>
              </a:r>
              <a:r>
                <a:rPr b="0" lang="en-US" sz="2896" spc="-1" strike="noStrike" baseline="-101000">
                  <a:latin typeface="Calibri"/>
                </a:rPr>
                <a:t>Ζ-1</a:t>
              </a:r>
              <a:r>
                <a:rPr b="0" lang="en-US" sz="2896" spc="-1" strike="noStrike" baseline="101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594" name="Line 14"/>
            <p:cNvSpPr/>
            <p:nvPr/>
          </p:nvSpPr>
          <p:spPr>
            <a:xfrm>
              <a:off x="4037400" y="4079520"/>
              <a:ext cx="287280" cy="18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5" name="Line 15"/>
          <p:cNvSpPr/>
          <p:nvPr/>
        </p:nvSpPr>
        <p:spPr>
          <a:xfrm flipH="1">
            <a:off x="12600" y="3319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Line 16"/>
          <p:cNvSpPr/>
          <p:nvPr/>
        </p:nvSpPr>
        <p:spPr>
          <a:xfrm flipH="1">
            <a:off x="12960" y="4723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Line 17"/>
          <p:cNvSpPr/>
          <p:nvPr/>
        </p:nvSpPr>
        <p:spPr>
          <a:xfrm flipH="1">
            <a:off x="13320" y="5983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914400" y="4343400"/>
            <a:ext cx="2057400" cy="1143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3103560" y="2408040"/>
            <a:ext cx="5354640" cy="395676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240560" y="2043000"/>
            <a:ext cx="6710040" cy="45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3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Μάζα και ενέργεια σύνδεσης πυρήνων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16" name="TextShape 4"/>
          <p:cNvSpPr txBox="1"/>
          <p:nvPr/>
        </p:nvSpPr>
        <p:spPr>
          <a:xfrm>
            <a:off x="228600" y="75348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Ενέργεια σύνδεσης = Β(Ν,Ζ)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μάζα ενός πυρήνα είναι μικρότερη από το άθροισμα των μαζών των νουκλεονίων που περιέχει. Μεγάλη ενέργεια σύνδεσης →  μικρή μάζα →  σταθερότερος πυρήνας:</a:t>
            </a:r>
            <a:endParaRPr b="0" lang="en-GB" sz="1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Μπυρήνα = Σm (ελεύθερα νουκλεόνια) - Β(Ν,Ζ)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17" name="TextShape 5"/>
          <p:cNvSpPr txBox="1"/>
          <p:nvPr/>
        </p:nvSpPr>
        <p:spPr>
          <a:xfrm rot="19800000">
            <a:off x="122400" y="3342240"/>
            <a:ext cx="318132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Πειραματικές τιμές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18" name="TextShape 6"/>
          <p:cNvSpPr txBox="1"/>
          <p:nvPr/>
        </p:nvSpPr>
        <p:spPr>
          <a:xfrm>
            <a:off x="6328800" y="2478600"/>
            <a:ext cx="3657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Πίνακας 4.2 του βιβλίου C&amp;G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9" name="TextShape 7"/>
          <p:cNvSpPr txBox="1"/>
          <p:nvPr/>
        </p:nvSpPr>
        <p:spPr>
          <a:xfrm>
            <a:off x="264600" y="6364800"/>
            <a:ext cx="9601200" cy="742680"/>
          </a:xfrm>
          <a:prstGeom prst="rect">
            <a:avLst/>
          </a:prstGeom>
          <a:solidFill>
            <a:srgbClr val="00d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Προσπάθεια εκτίμησης των ενεργειών σύνδεσης:</a:t>
            </a:r>
            <a:r>
              <a:rPr b="1" lang="en-GB" sz="2200" spc="-1" strike="noStrike">
                <a:latin typeface="Bitstream Vera Sans"/>
              </a:rPr>
              <a:t> μοντέλο της σταγόνας → ημιεμπειρκικός τύπος μάζας του Weitzecker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0" name="TextShape 8"/>
          <p:cNvSpPr txBox="1"/>
          <p:nvPr/>
        </p:nvSpPr>
        <p:spPr>
          <a:xfrm>
            <a:off x="891000" y="4428000"/>
            <a:ext cx="2002320" cy="105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2172" spc="-1" strike="noStrike" baseline="-101000">
                <a:latin typeface="Bitstream Vera Sans"/>
              </a:rPr>
              <a:t>1</a:t>
            </a:r>
            <a:r>
              <a:rPr b="0" lang="en-GB" sz="1800" spc="-1" strike="noStrike">
                <a:latin typeface="Bitstream Vera Sans"/>
              </a:rPr>
              <a:t>H   : 2.22 MeV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2172" spc="-1" strike="noStrike" baseline="-101000">
                <a:latin typeface="Bitstream Vera Sans"/>
              </a:rPr>
              <a:t>1</a:t>
            </a:r>
            <a:r>
              <a:rPr b="0" lang="en-GB" sz="1800" spc="-1" strike="noStrike">
                <a:latin typeface="Bitstream Vera Sans"/>
              </a:rPr>
              <a:t>H   : 8.48 MeV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2172" spc="-1" strike="noStrike" baseline="-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He : 7.72 MeV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1" name="CustomShape 9"/>
          <p:cNvSpPr/>
          <p:nvPr/>
        </p:nvSpPr>
        <p:spPr>
          <a:xfrm>
            <a:off x="3127320" y="3575160"/>
            <a:ext cx="320040" cy="32004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10"/>
          <p:cNvSpPr/>
          <p:nvPr/>
        </p:nvSpPr>
        <p:spPr>
          <a:xfrm flipH="1">
            <a:off x="2286000" y="3657600"/>
            <a:ext cx="9144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504000" y="1876680"/>
            <a:ext cx="9071640" cy="14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Πολλές φορές θα δείτε την </a:t>
            </a:r>
            <a:br/>
            <a:r>
              <a:rPr b="0" lang="en-GB" sz="3200" spc="-1" strike="noStrike">
                <a:latin typeface="Bitstream Vera Sans"/>
              </a:rPr>
              <a:t>κοιλάδα β-σταθερότητας με αντεστραμένους άξονες</a:t>
            </a:r>
            <a:endParaRPr b="0" lang="en-GB" sz="32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0" y="-10440"/>
            <a:ext cx="10058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Η κοιλάδα β-σταθερότητας με αντεστραμένους άξονες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00" name="CustomShape 2"/>
          <p:cNvSpPr/>
          <p:nvPr/>
        </p:nvSpPr>
        <p:spPr>
          <a:xfrm rot="18900000">
            <a:off x="3855600" y="2111760"/>
            <a:ext cx="119376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25560" tIns="0" bIns="0"/>
          <a:p>
            <a:pPr marL="17280">
              <a:lnSpc>
                <a:spcPct val="100000"/>
              </a:lnSpc>
              <a:buClr>
                <a:srgbClr val="000000"/>
              </a:buClr>
              <a:buFont typeface="Tahoma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ahoma"/>
                <a:ea typeface="Tahoma"/>
              </a:rPr>
              <a:t>N=Z   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6876720" y="5587920"/>
            <a:ext cx="3202560" cy="197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02" name="Group 4"/>
          <p:cNvGrpSpPr/>
          <p:nvPr/>
        </p:nvGrpSpPr>
        <p:grpSpPr>
          <a:xfrm>
            <a:off x="399960" y="867240"/>
            <a:ext cx="6176520" cy="5687640"/>
            <a:chOff x="399960" y="867240"/>
            <a:chExt cx="6176520" cy="5687640"/>
          </a:xfrm>
        </p:grpSpPr>
        <p:sp>
          <p:nvSpPr>
            <p:cNvPr id="603" name="Line 5"/>
            <p:cNvSpPr/>
            <p:nvPr/>
          </p:nvSpPr>
          <p:spPr>
            <a:xfrm>
              <a:off x="599760" y="6431040"/>
              <a:ext cx="5683680" cy="21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CustomShape 6"/>
            <p:cNvSpPr/>
            <p:nvPr/>
          </p:nvSpPr>
          <p:spPr>
            <a:xfrm>
              <a:off x="6247080" y="6257160"/>
              <a:ext cx="329400" cy="29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57960" tIns="0" bIns="0"/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N</a:t>
              </a: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605" name="Line 7"/>
            <p:cNvSpPr/>
            <p:nvPr/>
          </p:nvSpPr>
          <p:spPr>
            <a:xfrm flipV="1">
              <a:off x="597960" y="1144440"/>
              <a:ext cx="1080" cy="529128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CustomShape 8"/>
            <p:cNvSpPr/>
            <p:nvPr/>
          </p:nvSpPr>
          <p:spPr>
            <a:xfrm>
              <a:off x="399960" y="867240"/>
              <a:ext cx="324360" cy="36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57960" tIns="0" bIns="0"/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Z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pic>
        <p:nvPicPr>
          <p:cNvPr id="607" name="" descr=""/>
          <p:cNvPicPr/>
          <p:nvPr/>
        </p:nvPicPr>
        <p:blipFill>
          <a:blip r:embed="rId1"/>
          <a:stretch/>
        </p:blipFill>
        <p:spPr>
          <a:xfrm>
            <a:off x="542520" y="854280"/>
            <a:ext cx="8228880" cy="5555880"/>
          </a:xfrm>
          <a:prstGeom prst="rect">
            <a:avLst/>
          </a:prstGeom>
          <a:ln>
            <a:noFill/>
          </a:ln>
        </p:spPr>
      </p:pic>
      <p:sp>
        <p:nvSpPr>
          <p:cNvPr id="608" name="CustomShape 9"/>
          <p:cNvSpPr/>
          <p:nvPr/>
        </p:nvSpPr>
        <p:spPr>
          <a:xfrm>
            <a:off x="962640" y="5591160"/>
            <a:ext cx="555300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/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                          </a:t>
            </a: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A=σταθερό: </a:t>
            </a:r>
            <a:endParaRPr b="0" lang="en-GB" sz="24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   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διαφέρουν ως προς το Ζ (και N)</a:t>
            </a:r>
            <a:endParaRPr b="0" lang="en-GB" sz="2000" spc="-1" strike="noStrike">
              <a:latin typeface="Bitstream Vera Sans"/>
            </a:endParaRPr>
          </a:p>
        </p:txBody>
      </p:sp>
      <p:grpSp>
        <p:nvGrpSpPr>
          <p:cNvPr id="609" name="Group 10"/>
          <p:cNvGrpSpPr/>
          <p:nvPr/>
        </p:nvGrpSpPr>
        <p:grpSpPr>
          <a:xfrm>
            <a:off x="779760" y="1330920"/>
            <a:ext cx="2104560" cy="4453200"/>
            <a:chOff x="779760" y="1330920"/>
            <a:chExt cx="2104560" cy="4453200"/>
          </a:xfrm>
        </p:grpSpPr>
        <p:grpSp>
          <p:nvGrpSpPr>
            <p:cNvPr id="610" name="Group 11"/>
            <p:cNvGrpSpPr/>
            <p:nvPr/>
          </p:nvGrpSpPr>
          <p:grpSpPr>
            <a:xfrm>
              <a:off x="1704600" y="4603320"/>
              <a:ext cx="1179720" cy="1180800"/>
              <a:chOff x="1704600" y="4603320"/>
              <a:chExt cx="1179720" cy="1180800"/>
            </a:xfrm>
          </p:grpSpPr>
          <p:sp>
            <p:nvSpPr>
              <p:cNvPr id="611" name="Line 12"/>
              <p:cNvSpPr/>
              <p:nvPr/>
            </p:nvSpPr>
            <p:spPr>
              <a:xfrm flipH="1" flipV="1">
                <a:off x="1721520" y="4620600"/>
                <a:ext cx="1162800" cy="1163520"/>
              </a:xfrm>
              <a:prstGeom prst="line">
                <a:avLst/>
              </a:prstGeom>
              <a:ln w="25560">
                <a:solidFill>
                  <a:srgbClr val="ffff00"/>
                </a:solidFill>
                <a:custDash>
                  <a:ds d="300000" sp="2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2" name="Line 13"/>
              <p:cNvSpPr/>
              <p:nvPr/>
            </p:nvSpPr>
            <p:spPr>
              <a:xfrm flipH="1" flipV="1">
                <a:off x="1704600" y="4603320"/>
                <a:ext cx="1118520" cy="1119240"/>
              </a:xfrm>
              <a:prstGeom prst="line">
                <a:avLst/>
              </a:prstGeom>
              <a:ln w="25560">
                <a:solidFill>
                  <a:srgbClr val="ff0000"/>
                </a:solidFill>
                <a:custDash>
                  <a:ds d="300000" sp="2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13" name="Group 14"/>
            <p:cNvGrpSpPr/>
            <p:nvPr/>
          </p:nvGrpSpPr>
          <p:grpSpPr>
            <a:xfrm>
              <a:off x="779760" y="1330920"/>
              <a:ext cx="1642320" cy="648000"/>
              <a:chOff x="779760" y="1330920"/>
              <a:chExt cx="1642320" cy="648000"/>
            </a:xfrm>
          </p:grpSpPr>
          <p:grpSp>
            <p:nvGrpSpPr>
              <p:cNvPr id="614" name="Group 15"/>
              <p:cNvGrpSpPr/>
              <p:nvPr/>
            </p:nvGrpSpPr>
            <p:grpSpPr>
              <a:xfrm>
                <a:off x="826920" y="1351800"/>
                <a:ext cx="554040" cy="554400"/>
                <a:chOff x="826920" y="1351800"/>
                <a:chExt cx="554040" cy="554400"/>
              </a:xfrm>
            </p:grpSpPr>
            <p:sp>
              <p:nvSpPr>
                <p:cNvPr id="615" name="Line 16"/>
                <p:cNvSpPr/>
                <p:nvPr/>
              </p:nvSpPr>
              <p:spPr>
                <a:xfrm flipH="1" flipV="1">
                  <a:off x="826920" y="1351800"/>
                  <a:ext cx="554040" cy="554400"/>
                </a:xfrm>
                <a:prstGeom prst="line">
                  <a:avLst/>
                </a:prstGeom>
                <a:ln w="25560">
                  <a:solidFill>
                    <a:srgbClr val="ffff00"/>
                  </a:solidFill>
                  <a:custDash>
                    <a:ds d="300000" sp="2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6" name="Line 17"/>
                <p:cNvSpPr/>
                <p:nvPr/>
              </p:nvSpPr>
              <p:spPr>
                <a:xfrm flipH="1" flipV="1">
                  <a:off x="866880" y="1391040"/>
                  <a:ext cx="455400" cy="45612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custDash>
                    <a:ds d="300000" sp="2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17" name="CustomShape 18"/>
              <p:cNvSpPr/>
              <p:nvPr/>
            </p:nvSpPr>
            <p:spPr>
              <a:xfrm>
                <a:off x="1122480" y="1425600"/>
                <a:ext cx="1299600" cy="36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57960" tIns="0" bIns="0"/>
              <a:p>
                <a:pPr marL="56880">
                  <a:lnSpc>
                    <a:spcPct val="100000"/>
                  </a:lnSpc>
                </a:pPr>
                <a:r>
                  <a:rPr b="0" lang="en-GB" sz="2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A=</a:t>
                </a:r>
                <a:r>
                  <a:rPr b="0" lang="en-GB" sz="20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σταθ.</a:t>
                </a:r>
                <a:endParaRPr b="0" lang="en-GB" sz="2000" spc="-1" strike="noStrike">
                  <a:latin typeface="Bitstream Vera Sans"/>
                </a:endParaRPr>
              </a:p>
            </p:txBody>
          </p:sp>
          <p:sp>
            <p:nvSpPr>
              <p:cNvPr id="618" name="CustomShape 19"/>
              <p:cNvSpPr/>
              <p:nvPr/>
            </p:nvSpPr>
            <p:spPr>
              <a:xfrm>
                <a:off x="779760" y="1330920"/>
                <a:ext cx="1487520" cy="648000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619" name="Group 20"/>
          <p:cNvGrpSpPr/>
          <p:nvPr/>
        </p:nvGrpSpPr>
        <p:grpSpPr>
          <a:xfrm>
            <a:off x="546480" y="803160"/>
            <a:ext cx="5673240" cy="5675040"/>
            <a:chOff x="546480" y="803160"/>
            <a:chExt cx="5673240" cy="5675040"/>
          </a:xfrm>
        </p:grpSpPr>
        <p:grpSp>
          <p:nvGrpSpPr>
            <p:cNvPr id="620" name="Group 21"/>
            <p:cNvGrpSpPr/>
            <p:nvPr/>
          </p:nvGrpSpPr>
          <p:grpSpPr>
            <a:xfrm>
              <a:off x="546480" y="803160"/>
              <a:ext cx="5673240" cy="5675040"/>
              <a:chOff x="546480" y="803160"/>
              <a:chExt cx="5673240" cy="5675040"/>
            </a:xfrm>
          </p:grpSpPr>
          <p:sp>
            <p:nvSpPr>
              <p:cNvPr id="621" name="Line 22"/>
              <p:cNvSpPr/>
              <p:nvPr/>
            </p:nvSpPr>
            <p:spPr>
              <a:xfrm flipV="1">
                <a:off x="546480" y="844920"/>
                <a:ext cx="5629680" cy="5633280"/>
              </a:xfrm>
              <a:prstGeom prst="line">
                <a:avLst/>
              </a:prstGeom>
              <a:ln w="25560">
                <a:solidFill>
                  <a:srgbClr val="000000"/>
                </a:solidFill>
                <a:custDash>
                  <a:ds d="300000" sp="2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2" name="Line 23"/>
              <p:cNvSpPr/>
              <p:nvPr/>
            </p:nvSpPr>
            <p:spPr>
              <a:xfrm flipV="1">
                <a:off x="590040" y="803160"/>
                <a:ext cx="5629680" cy="5632200"/>
              </a:xfrm>
              <a:prstGeom prst="line">
                <a:avLst/>
              </a:prstGeom>
              <a:ln w="25560">
                <a:solidFill>
                  <a:srgbClr val="ffff00"/>
                </a:solidFill>
                <a:custDash>
                  <a:ds d="300000" sp="200000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23" name="Group 24"/>
            <p:cNvGrpSpPr/>
            <p:nvPr/>
          </p:nvGrpSpPr>
          <p:grpSpPr>
            <a:xfrm>
              <a:off x="811800" y="2076480"/>
              <a:ext cx="1488600" cy="648000"/>
              <a:chOff x="811800" y="2076480"/>
              <a:chExt cx="1488600" cy="648000"/>
            </a:xfrm>
          </p:grpSpPr>
          <p:grpSp>
            <p:nvGrpSpPr>
              <p:cNvPr id="624" name="Group 25"/>
              <p:cNvGrpSpPr/>
              <p:nvPr/>
            </p:nvGrpSpPr>
            <p:grpSpPr>
              <a:xfrm>
                <a:off x="883800" y="2112480"/>
                <a:ext cx="515520" cy="516240"/>
                <a:chOff x="883800" y="2112480"/>
                <a:chExt cx="515520" cy="516240"/>
              </a:xfrm>
            </p:grpSpPr>
            <p:sp>
              <p:nvSpPr>
                <p:cNvPr id="625" name="Line 26"/>
                <p:cNvSpPr/>
                <p:nvPr/>
              </p:nvSpPr>
              <p:spPr>
                <a:xfrm flipV="1">
                  <a:off x="883800" y="2119680"/>
                  <a:ext cx="508320" cy="509040"/>
                </a:xfrm>
                <a:prstGeom prst="line">
                  <a:avLst/>
                </a:prstGeom>
                <a:ln w="25560">
                  <a:solidFill>
                    <a:srgbClr val="000000"/>
                  </a:solidFill>
                  <a:custDash>
                    <a:ds d="300000" sp="2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6" name="Line 27"/>
                <p:cNvSpPr/>
                <p:nvPr/>
              </p:nvSpPr>
              <p:spPr>
                <a:xfrm flipV="1">
                  <a:off x="929160" y="2112480"/>
                  <a:ext cx="470160" cy="469800"/>
                </a:xfrm>
                <a:prstGeom prst="line">
                  <a:avLst/>
                </a:prstGeom>
                <a:ln w="25560">
                  <a:solidFill>
                    <a:srgbClr val="ffff00"/>
                  </a:solidFill>
                  <a:custDash>
                    <a:ds d="300000" sp="200000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27" name="CustomShape 28"/>
              <p:cNvSpPr/>
              <p:nvPr/>
            </p:nvSpPr>
            <p:spPr>
              <a:xfrm>
                <a:off x="1198800" y="2251080"/>
                <a:ext cx="808920" cy="36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57960" tIns="0" bIns="0"/>
              <a:p>
                <a:pPr marL="56880">
                  <a:lnSpc>
                    <a:spcPct val="100000"/>
                  </a:lnSpc>
                </a:pPr>
                <a:r>
                  <a:rPr b="0" lang="en-GB" sz="2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N=Z</a:t>
                </a:r>
                <a:endParaRPr b="0" lang="en-GB" sz="2400" spc="-1" strike="noStrike">
                  <a:latin typeface="Bitstream Vera Sans"/>
                </a:endParaRPr>
              </a:p>
            </p:txBody>
          </p:sp>
          <p:sp>
            <p:nvSpPr>
              <p:cNvPr id="628" name="CustomShape 29"/>
              <p:cNvSpPr/>
              <p:nvPr/>
            </p:nvSpPr>
            <p:spPr>
              <a:xfrm>
                <a:off x="811800" y="2076480"/>
                <a:ext cx="1488600" cy="648000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629" name="Group 30"/>
          <p:cNvGrpSpPr/>
          <p:nvPr/>
        </p:nvGrpSpPr>
        <p:grpSpPr>
          <a:xfrm>
            <a:off x="5392440" y="1548720"/>
            <a:ext cx="2985840" cy="366120"/>
            <a:chOff x="5392440" y="1548720"/>
            <a:chExt cx="2985840" cy="366120"/>
          </a:xfrm>
        </p:grpSpPr>
        <p:sp>
          <p:nvSpPr>
            <p:cNvPr id="630" name="Line 31"/>
            <p:cNvSpPr/>
            <p:nvPr/>
          </p:nvSpPr>
          <p:spPr>
            <a:xfrm>
              <a:off x="6383520" y="1861920"/>
              <a:ext cx="1994760" cy="10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32"/>
            <p:cNvSpPr/>
            <p:nvPr/>
          </p:nvSpPr>
          <p:spPr>
            <a:xfrm>
              <a:off x="5392440" y="1548720"/>
              <a:ext cx="1525320" cy="36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57960" tIns="0" bIns="0"/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Z=92 (U)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632" name="CustomShape 33"/>
          <p:cNvSpPr/>
          <p:nvPr/>
        </p:nvSpPr>
        <p:spPr>
          <a:xfrm>
            <a:off x="6511320" y="5566680"/>
            <a:ext cx="2232000" cy="1374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34"/>
          <p:cNvSpPr/>
          <p:nvPr/>
        </p:nvSpPr>
        <p:spPr>
          <a:xfrm>
            <a:off x="8506080" y="902520"/>
            <a:ext cx="1080" cy="806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35"/>
          <p:cNvSpPr/>
          <p:nvPr/>
        </p:nvSpPr>
        <p:spPr>
          <a:xfrm rot="5400000">
            <a:off x="7925400" y="1842120"/>
            <a:ext cx="106596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ahoma"/>
                <a:ea typeface="Tahoma"/>
              </a:rPr>
              <a:t>N=160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35" name="Line 36"/>
          <p:cNvSpPr/>
          <p:nvPr/>
        </p:nvSpPr>
        <p:spPr>
          <a:xfrm flipH="1">
            <a:off x="7887240" y="969840"/>
            <a:ext cx="723240" cy="21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37"/>
          <p:cNvSpPr/>
          <p:nvPr/>
        </p:nvSpPr>
        <p:spPr>
          <a:xfrm>
            <a:off x="7019640" y="840240"/>
            <a:ext cx="104616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ahoma"/>
                <a:ea typeface="Tahoma"/>
              </a:rPr>
              <a:t>Z=110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37" name="Line 38"/>
          <p:cNvSpPr/>
          <p:nvPr/>
        </p:nvSpPr>
        <p:spPr>
          <a:xfrm flipH="1">
            <a:off x="685800" y="914400"/>
            <a:ext cx="2286000" cy="228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TextShape 39"/>
          <p:cNvSpPr txBox="1"/>
          <p:nvPr/>
        </p:nvSpPr>
        <p:spPr>
          <a:xfrm>
            <a:off x="2694600" y="721800"/>
            <a:ext cx="2334600" cy="119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Πολλοί προτιμούν το Ζ στον άξονα των y.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39" name="TextShape 40"/>
          <p:cNvSpPr txBox="1"/>
          <p:nvPr/>
        </p:nvSpPr>
        <p:spPr>
          <a:xfrm>
            <a:off x="5823000" y="2961000"/>
            <a:ext cx="4136400" cy="1883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“valey of stability”).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β</a:t>
            </a:r>
            <a:r>
              <a:rPr b="0" lang="en-GB" sz="18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ή β</a:t>
            </a:r>
            <a:r>
              <a:rPr b="0" lang="en-GB" sz="1800" spc="-1" strike="noStrike" baseline="101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decays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0" name="Line 41"/>
          <p:cNvSpPr/>
          <p:nvPr/>
        </p:nvSpPr>
        <p:spPr>
          <a:xfrm flipH="1">
            <a:off x="2358000" y="3621600"/>
            <a:ext cx="3886200" cy="1443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42"/>
          <p:cNvSpPr/>
          <p:nvPr/>
        </p:nvSpPr>
        <p:spPr>
          <a:xfrm>
            <a:off x="7363800" y="4720680"/>
            <a:ext cx="2352960" cy="215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2" name="Group 43"/>
          <p:cNvGrpSpPr/>
          <p:nvPr/>
        </p:nvGrpSpPr>
        <p:grpSpPr>
          <a:xfrm>
            <a:off x="7247160" y="4790160"/>
            <a:ext cx="2473200" cy="2079000"/>
            <a:chOff x="7247160" y="4790160"/>
            <a:chExt cx="2473200" cy="2079000"/>
          </a:xfrm>
        </p:grpSpPr>
        <p:sp>
          <p:nvSpPr>
            <p:cNvPr id="643" name="Line 44"/>
            <p:cNvSpPr/>
            <p:nvPr/>
          </p:nvSpPr>
          <p:spPr>
            <a:xfrm flipH="1">
              <a:off x="7632000" y="5110560"/>
              <a:ext cx="1718280" cy="148788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Line 45"/>
            <p:cNvSpPr/>
            <p:nvPr/>
          </p:nvSpPr>
          <p:spPr>
            <a:xfrm>
              <a:off x="8549640" y="4790160"/>
              <a:ext cx="428760" cy="4222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Line 46"/>
            <p:cNvSpPr/>
            <p:nvPr/>
          </p:nvSpPr>
          <p:spPr>
            <a:xfrm>
              <a:off x="7754760" y="5454000"/>
              <a:ext cx="427680" cy="42156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Line 47"/>
            <p:cNvSpPr/>
            <p:nvPr/>
          </p:nvSpPr>
          <p:spPr>
            <a:xfrm flipH="1" flipV="1">
              <a:off x="8488440" y="6176880"/>
              <a:ext cx="428040" cy="42156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Line 48"/>
            <p:cNvSpPr/>
            <p:nvPr/>
          </p:nvSpPr>
          <p:spPr>
            <a:xfrm flipH="1" flipV="1">
              <a:off x="9221400" y="5513400"/>
              <a:ext cx="428760" cy="4222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48" name="Group 49"/>
            <p:cNvGrpSpPr/>
            <p:nvPr/>
          </p:nvGrpSpPr>
          <p:grpSpPr>
            <a:xfrm>
              <a:off x="7247160" y="4906440"/>
              <a:ext cx="558720" cy="1713240"/>
              <a:chOff x="7247160" y="4906440"/>
              <a:chExt cx="558720" cy="1713240"/>
            </a:xfrm>
          </p:grpSpPr>
          <p:sp>
            <p:nvSpPr>
              <p:cNvPr id="649" name="Line 50"/>
              <p:cNvSpPr/>
              <p:nvPr/>
            </p:nvSpPr>
            <p:spPr>
              <a:xfrm flipV="1">
                <a:off x="7519680" y="5111640"/>
                <a:ext cx="720" cy="15080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0" name="CustomShape 51"/>
              <p:cNvSpPr/>
              <p:nvPr/>
            </p:nvSpPr>
            <p:spPr>
              <a:xfrm>
                <a:off x="7247160" y="4906440"/>
                <a:ext cx="558720" cy="248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651" name="Group 52"/>
            <p:cNvGrpSpPr/>
            <p:nvPr/>
          </p:nvGrpSpPr>
          <p:grpSpPr>
            <a:xfrm>
              <a:off x="7642440" y="6620400"/>
              <a:ext cx="2022480" cy="248760"/>
              <a:chOff x="7642440" y="6620400"/>
              <a:chExt cx="2022480" cy="248760"/>
            </a:xfrm>
          </p:grpSpPr>
          <p:sp>
            <p:nvSpPr>
              <p:cNvPr id="652" name="Line 53"/>
              <p:cNvSpPr/>
              <p:nvPr/>
            </p:nvSpPr>
            <p:spPr>
              <a:xfrm>
                <a:off x="7642440" y="6739560"/>
                <a:ext cx="1649880" cy="7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3" name="CustomShape 54"/>
              <p:cNvSpPr/>
              <p:nvPr/>
            </p:nvSpPr>
            <p:spPr>
              <a:xfrm>
                <a:off x="9105120" y="6620400"/>
                <a:ext cx="559800" cy="248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654" name="CustomShape 55"/>
            <p:cNvSpPr/>
            <p:nvPr/>
          </p:nvSpPr>
          <p:spPr>
            <a:xfrm rot="19080000">
              <a:off x="8099640" y="5672880"/>
              <a:ext cx="1157760" cy="18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655" name="CustomShape 56"/>
            <p:cNvSpPr/>
            <p:nvPr/>
          </p:nvSpPr>
          <p:spPr>
            <a:xfrm>
              <a:off x="7754760" y="5091120"/>
              <a:ext cx="1170000" cy="43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β+ decay (or e- capture)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656" name="CustomShape 57"/>
            <p:cNvSpPr/>
            <p:nvPr/>
          </p:nvSpPr>
          <p:spPr>
            <a:xfrm>
              <a:off x="8550000" y="5875920"/>
              <a:ext cx="1170360" cy="30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endParaRPr b="0" lang="en-GB" sz="18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       </a:t>
              </a: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        β- decay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657" name="Line 58"/>
          <p:cNvSpPr/>
          <p:nvPr/>
        </p:nvSpPr>
        <p:spPr>
          <a:xfrm>
            <a:off x="601200" y="3501000"/>
            <a:ext cx="2971800" cy="29718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Line 59"/>
          <p:cNvSpPr/>
          <p:nvPr/>
        </p:nvSpPr>
        <p:spPr>
          <a:xfrm flipH="1">
            <a:off x="8915400" y="5065200"/>
            <a:ext cx="45720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504000" y="304920"/>
            <a:ext cx="93258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3756600" y="6280200"/>
            <a:ext cx="3125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Αριθμός νετρονίων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61" name="CustomShape 3"/>
          <p:cNvSpPr/>
          <p:nvPr/>
        </p:nvSpPr>
        <p:spPr>
          <a:xfrm rot="16200000">
            <a:off x="-487080" y="3360600"/>
            <a:ext cx="3227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Αριθμός πρωτονίων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662" name="Group 4"/>
          <p:cNvGrpSpPr/>
          <p:nvPr/>
        </p:nvGrpSpPr>
        <p:grpSpPr>
          <a:xfrm>
            <a:off x="1948680" y="2270880"/>
            <a:ext cx="4600440" cy="3662280"/>
            <a:chOff x="1948680" y="2270880"/>
            <a:chExt cx="4600440" cy="3662280"/>
          </a:xfrm>
        </p:grpSpPr>
        <p:grpSp>
          <p:nvGrpSpPr>
            <p:cNvPr id="663" name="Group 5"/>
            <p:cNvGrpSpPr/>
            <p:nvPr/>
          </p:nvGrpSpPr>
          <p:grpSpPr>
            <a:xfrm>
              <a:off x="1953720" y="2666520"/>
              <a:ext cx="4202280" cy="3266640"/>
              <a:chOff x="1953720" y="2666520"/>
              <a:chExt cx="4202280" cy="3266640"/>
            </a:xfrm>
          </p:grpSpPr>
          <p:sp>
            <p:nvSpPr>
              <p:cNvPr id="664" name="CustomShape 6"/>
              <p:cNvSpPr/>
              <p:nvPr/>
            </p:nvSpPr>
            <p:spPr>
              <a:xfrm>
                <a:off x="531540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5" name="CustomShape 7"/>
              <p:cNvSpPr/>
              <p:nvPr/>
            </p:nvSpPr>
            <p:spPr>
              <a:xfrm>
                <a:off x="447444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6" name="CustomShape 8"/>
              <p:cNvSpPr/>
              <p:nvPr/>
            </p:nvSpPr>
            <p:spPr>
              <a:xfrm>
                <a:off x="3635280" y="52797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7" name="CustomShape 9"/>
              <p:cNvSpPr/>
              <p:nvPr/>
            </p:nvSpPr>
            <p:spPr>
              <a:xfrm>
                <a:off x="279432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8" name="CustomShape 10"/>
              <p:cNvSpPr/>
              <p:nvPr/>
            </p:nvSpPr>
            <p:spPr>
              <a:xfrm>
                <a:off x="195372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9" name="CustomShape 11"/>
              <p:cNvSpPr/>
              <p:nvPr/>
            </p:nvSpPr>
            <p:spPr>
              <a:xfrm>
                <a:off x="531540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0" name="CustomShape 12"/>
              <p:cNvSpPr/>
              <p:nvPr/>
            </p:nvSpPr>
            <p:spPr>
              <a:xfrm>
                <a:off x="447444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1" name="CustomShape 13"/>
              <p:cNvSpPr/>
              <p:nvPr/>
            </p:nvSpPr>
            <p:spPr>
              <a:xfrm>
                <a:off x="3635280" y="46263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2" name="CustomShape 14"/>
              <p:cNvSpPr/>
              <p:nvPr/>
            </p:nvSpPr>
            <p:spPr>
              <a:xfrm>
                <a:off x="279432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3" name="CustomShape 15"/>
              <p:cNvSpPr/>
              <p:nvPr/>
            </p:nvSpPr>
            <p:spPr>
              <a:xfrm>
                <a:off x="195372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4" name="CustomShape 16"/>
              <p:cNvSpPr/>
              <p:nvPr/>
            </p:nvSpPr>
            <p:spPr>
              <a:xfrm>
                <a:off x="531540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5" name="CustomShape 17"/>
              <p:cNvSpPr/>
              <p:nvPr/>
            </p:nvSpPr>
            <p:spPr>
              <a:xfrm>
                <a:off x="447444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6" name="CustomShape 18"/>
              <p:cNvSpPr/>
              <p:nvPr/>
            </p:nvSpPr>
            <p:spPr>
              <a:xfrm>
                <a:off x="3635280" y="3973320"/>
                <a:ext cx="83916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7" name="CustomShape 19"/>
              <p:cNvSpPr/>
              <p:nvPr/>
            </p:nvSpPr>
            <p:spPr>
              <a:xfrm>
                <a:off x="279432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8" name="CustomShape 20"/>
              <p:cNvSpPr/>
              <p:nvPr/>
            </p:nvSpPr>
            <p:spPr>
              <a:xfrm>
                <a:off x="195372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9" name="CustomShape 21"/>
              <p:cNvSpPr/>
              <p:nvPr/>
            </p:nvSpPr>
            <p:spPr>
              <a:xfrm>
                <a:off x="531540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0" name="CustomShape 22"/>
              <p:cNvSpPr/>
              <p:nvPr/>
            </p:nvSpPr>
            <p:spPr>
              <a:xfrm>
                <a:off x="447444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1" name="CustomShape 23"/>
              <p:cNvSpPr/>
              <p:nvPr/>
            </p:nvSpPr>
            <p:spPr>
              <a:xfrm>
                <a:off x="3635280" y="33199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2" name="CustomShape 24"/>
              <p:cNvSpPr/>
              <p:nvPr/>
            </p:nvSpPr>
            <p:spPr>
              <a:xfrm>
                <a:off x="279432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3" name="CustomShape 25"/>
              <p:cNvSpPr/>
              <p:nvPr/>
            </p:nvSpPr>
            <p:spPr>
              <a:xfrm>
                <a:off x="195372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4" name="CustomShape 26"/>
              <p:cNvSpPr/>
              <p:nvPr/>
            </p:nvSpPr>
            <p:spPr>
              <a:xfrm>
                <a:off x="531540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5" name="CustomShape 27"/>
              <p:cNvSpPr/>
              <p:nvPr/>
            </p:nvSpPr>
            <p:spPr>
              <a:xfrm>
                <a:off x="447444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6" name="CustomShape 28"/>
              <p:cNvSpPr/>
              <p:nvPr/>
            </p:nvSpPr>
            <p:spPr>
              <a:xfrm>
                <a:off x="3635280" y="26665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7" name="CustomShape 29"/>
              <p:cNvSpPr/>
              <p:nvPr/>
            </p:nvSpPr>
            <p:spPr>
              <a:xfrm>
                <a:off x="279432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8" name="CustomShape 30"/>
              <p:cNvSpPr/>
              <p:nvPr/>
            </p:nvSpPr>
            <p:spPr>
              <a:xfrm>
                <a:off x="195372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9" name="Line 31"/>
              <p:cNvSpPr/>
              <p:nvPr/>
            </p:nvSpPr>
            <p:spPr>
              <a:xfrm>
                <a:off x="1953720" y="266652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0" name="Line 32"/>
              <p:cNvSpPr/>
              <p:nvPr/>
            </p:nvSpPr>
            <p:spPr>
              <a:xfrm>
                <a:off x="1953720" y="33199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1" name="Line 33"/>
              <p:cNvSpPr/>
              <p:nvPr/>
            </p:nvSpPr>
            <p:spPr>
              <a:xfrm>
                <a:off x="1953720" y="39733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2" name="Line 34"/>
              <p:cNvSpPr/>
              <p:nvPr/>
            </p:nvSpPr>
            <p:spPr>
              <a:xfrm>
                <a:off x="1953720" y="46263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3" name="Line 35"/>
              <p:cNvSpPr/>
              <p:nvPr/>
            </p:nvSpPr>
            <p:spPr>
              <a:xfrm>
                <a:off x="1953720" y="52797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4" name="Line 36"/>
              <p:cNvSpPr/>
              <p:nvPr/>
            </p:nvSpPr>
            <p:spPr>
              <a:xfrm>
                <a:off x="1953720" y="593316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5" name="Line 37"/>
              <p:cNvSpPr/>
              <p:nvPr/>
            </p:nvSpPr>
            <p:spPr>
              <a:xfrm>
                <a:off x="1953720" y="2666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6" name="Line 38"/>
              <p:cNvSpPr/>
              <p:nvPr/>
            </p:nvSpPr>
            <p:spPr>
              <a:xfrm>
                <a:off x="279432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7" name="Line 39"/>
              <p:cNvSpPr/>
              <p:nvPr/>
            </p:nvSpPr>
            <p:spPr>
              <a:xfrm>
                <a:off x="363528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8" name="Line 40"/>
              <p:cNvSpPr/>
              <p:nvPr/>
            </p:nvSpPr>
            <p:spPr>
              <a:xfrm>
                <a:off x="447444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9" name="Line 41"/>
              <p:cNvSpPr/>
              <p:nvPr/>
            </p:nvSpPr>
            <p:spPr>
              <a:xfrm>
                <a:off x="531540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0" name="Line 42"/>
              <p:cNvSpPr/>
              <p:nvPr/>
            </p:nvSpPr>
            <p:spPr>
              <a:xfrm>
                <a:off x="6156000" y="2666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01" name="Line 43"/>
            <p:cNvSpPr/>
            <p:nvPr/>
          </p:nvSpPr>
          <p:spPr>
            <a:xfrm>
              <a:off x="1948680" y="5929560"/>
              <a:ext cx="46004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Line 44"/>
            <p:cNvSpPr/>
            <p:nvPr/>
          </p:nvSpPr>
          <p:spPr>
            <a:xfrm flipV="1">
              <a:off x="1953720" y="2270880"/>
              <a:ext cx="0" cy="359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3" name="Group 45"/>
          <p:cNvGrpSpPr/>
          <p:nvPr/>
        </p:nvGrpSpPr>
        <p:grpSpPr>
          <a:xfrm>
            <a:off x="2816640" y="4628520"/>
            <a:ext cx="1679400" cy="1306440"/>
            <a:chOff x="2816640" y="4628520"/>
            <a:chExt cx="1679400" cy="1306440"/>
          </a:xfrm>
        </p:grpSpPr>
        <p:sp>
          <p:nvSpPr>
            <p:cNvPr id="704" name="Line 46"/>
            <p:cNvSpPr/>
            <p:nvPr/>
          </p:nvSpPr>
          <p:spPr>
            <a:xfrm flipH="1">
              <a:off x="2816640" y="4628520"/>
              <a:ext cx="1679400" cy="13064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47"/>
            <p:cNvSpPr/>
            <p:nvPr/>
          </p:nvSpPr>
          <p:spPr>
            <a:xfrm>
              <a:off x="3642480" y="512208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706" name="Group 48"/>
          <p:cNvGrpSpPr/>
          <p:nvPr/>
        </p:nvGrpSpPr>
        <p:grpSpPr>
          <a:xfrm>
            <a:off x="3492000" y="3949920"/>
            <a:ext cx="972720" cy="709920"/>
            <a:chOff x="3492000" y="3949920"/>
            <a:chExt cx="972720" cy="709920"/>
          </a:xfrm>
        </p:grpSpPr>
        <p:sp>
          <p:nvSpPr>
            <p:cNvPr id="707" name="CustomShape 49"/>
            <p:cNvSpPr/>
            <p:nvPr/>
          </p:nvSpPr>
          <p:spPr>
            <a:xfrm flipH="1">
              <a:off x="3491640" y="4078440"/>
              <a:ext cx="5418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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708" name="Line 50"/>
            <p:cNvSpPr/>
            <p:nvPr/>
          </p:nvSpPr>
          <p:spPr>
            <a:xfrm>
              <a:off x="3623400" y="394992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9" name="CustomShape 51"/>
          <p:cNvSpPr/>
          <p:nvPr/>
        </p:nvSpPr>
        <p:spPr>
          <a:xfrm>
            <a:off x="4043880" y="3874320"/>
            <a:ext cx="44053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800" spc="-1" strike="noStrike">
                <a:latin typeface="Tahoma"/>
              </a:rPr>
              <a:t>ή σύλληψη ηλεκτρονίου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710" name="TextShape 52"/>
          <p:cNvSpPr txBox="1"/>
          <p:nvPr/>
        </p:nvSpPr>
        <p:spPr>
          <a:xfrm>
            <a:off x="1393200" y="44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1" name="TextShape 53"/>
          <p:cNvSpPr txBox="1"/>
          <p:nvPr/>
        </p:nvSpPr>
        <p:spPr>
          <a:xfrm>
            <a:off x="1141200" y="570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2" name="TextShape 54"/>
          <p:cNvSpPr txBox="1"/>
          <p:nvPr/>
        </p:nvSpPr>
        <p:spPr>
          <a:xfrm>
            <a:off x="2689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3" name="TextShape 55"/>
          <p:cNvSpPr txBox="1"/>
          <p:nvPr/>
        </p:nvSpPr>
        <p:spPr>
          <a:xfrm>
            <a:off x="4273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4" name="TextShape 56"/>
          <p:cNvSpPr txBox="1"/>
          <p:nvPr/>
        </p:nvSpPr>
        <p:spPr>
          <a:xfrm>
            <a:off x="5065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5" name="TextShape 57"/>
          <p:cNvSpPr txBox="1"/>
          <p:nvPr/>
        </p:nvSpPr>
        <p:spPr>
          <a:xfrm>
            <a:off x="1285200" y="3792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Z+1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716" name="Group 58"/>
          <p:cNvGrpSpPr/>
          <p:nvPr/>
        </p:nvGrpSpPr>
        <p:grpSpPr>
          <a:xfrm>
            <a:off x="4486680" y="4500360"/>
            <a:ext cx="943920" cy="809640"/>
            <a:chOff x="4486680" y="4500360"/>
            <a:chExt cx="943920" cy="809640"/>
          </a:xfrm>
        </p:grpSpPr>
        <p:sp>
          <p:nvSpPr>
            <p:cNvPr id="717" name="Line 59"/>
            <p:cNvSpPr/>
            <p:nvPr/>
          </p:nvSpPr>
          <p:spPr>
            <a:xfrm flipH="1" flipV="1">
              <a:off x="4486680" y="465264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CustomShape 60"/>
            <p:cNvSpPr/>
            <p:nvPr/>
          </p:nvSpPr>
          <p:spPr>
            <a:xfrm>
              <a:off x="4948200" y="4500360"/>
              <a:ext cx="4824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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719" name="TextShape 61"/>
          <p:cNvSpPr txBox="1"/>
          <p:nvPr/>
        </p:nvSpPr>
        <p:spPr>
          <a:xfrm>
            <a:off x="1285200" y="51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Z-1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20" name="TextShape 62"/>
          <p:cNvSpPr txBox="1"/>
          <p:nvPr/>
        </p:nvSpPr>
        <p:spPr>
          <a:xfrm>
            <a:off x="554400" y="855000"/>
            <a:ext cx="91656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Ημιεμπειρικός τύπος μάζας πυρήνων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264600" y="86400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Ενέργεια σύνδεσης  πυρήνα = B(N,Z)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συνάρτηση και του Ζ και του Ν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και τα δύο είδη νουκλεονίων (n, p) παίζουν ρόλο</a:t>
            </a:r>
            <a:endParaRPr b="0" lang="en-GB" sz="20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όχι όπως στά άτομα που φτάνει μόνο το Ζ γιατί έχουμε να κάνουμε μόνο με ηλεκτρομαγνητικές δυνάμεις 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04000" y="66960"/>
            <a:ext cx="9097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όλου του πυρήνα, Β, (“ημιεμπειρικός τύπος μάζας”)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(όγκου)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(επιφάνειας)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            (ασυμμετρίας)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(Coulomb)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(ζευγαρώματος)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 (Ζ περιττό και Ν περιττό)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  (π.χ: Ζ άρτιο και Ν περιττό)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    (Ζ άρτιο και Ν άρτιο)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όλου του πυρήνα, Β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 (Ζ περιττό και Ν περιττό)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  (π.χ: Ζ άρτιο και Ν περιττό)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    (Ζ άρτιο και Ν άρτιο)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30" name="Line 3"/>
          <p:cNvSpPr/>
          <p:nvPr/>
        </p:nvSpPr>
        <p:spPr>
          <a:xfrm flipH="1" flipV="1">
            <a:off x="2815200" y="2057400"/>
            <a:ext cx="36216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6498000" y="891000"/>
            <a:ext cx="2152800" cy="1992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>
            <a:off x="7557840" y="1471680"/>
            <a:ext cx="215280" cy="19944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7558200" y="125244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7"/>
          <p:cNvSpPr/>
          <p:nvPr/>
        </p:nvSpPr>
        <p:spPr>
          <a:xfrm>
            <a:off x="7355160" y="134712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8"/>
          <p:cNvSpPr/>
          <p:nvPr/>
        </p:nvSpPr>
        <p:spPr>
          <a:xfrm>
            <a:off x="7355520" y="153540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9"/>
          <p:cNvSpPr/>
          <p:nvPr/>
        </p:nvSpPr>
        <p:spPr>
          <a:xfrm>
            <a:off x="7491240" y="169272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"/>
          <p:cNvSpPr/>
          <p:nvPr/>
        </p:nvSpPr>
        <p:spPr>
          <a:xfrm>
            <a:off x="7695000" y="166176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1"/>
          <p:cNvSpPr/>
          <p:nvPr/>
        </p:nvSpPr>
        <p:spPr>
          <a:xfrm>
            <a:off x="7763400" y="147384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2"/>
          <p:cNvSpPr/>
          <p:nvPr/>
        </p:nvSpPr>
        <p:spPr>
          <a:xfrm>
            <a:off x="7729560" y="128592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3"/>
          <p:cNvSpPr/>
          <p:nvPr/>
        </p:nvSpPr>
        <p:spPr>
          <a:xfrm>
            <a:off x="6575040" y="2193840"/>
            <a:ext cx="215280" cy="19944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4"/>
          <p:cNvSpPr/>
          <p:nvPr/>
        </p:nvSpPr>
        <p:spPr>
          <a:xfrm>
            <a:off x="6541560" y="197460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5"/>
          <p:cNvSpPr/>
          <p:nvPr/>
        </p:nvSpPr>
        <p:spPr>
          <a:xfrm>
            <a:off x="6712200" y="238356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6"/>
          <p:cNvSpPr/>
          <p:nvPr/>
        </p:nvSpPr>
        <p:spPr>
          <a:xfrm>
            <a:off x="6780240" y="219564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7"/>
          <p:cNvSpPr/>
          <p:nvPr/>
        </p:nvSpPr>
        <p:spPr>
          <a:xfrm>
            <a:off x="6746760" y="200772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Line 18"/>
          <p:cNvSpPr/>
          <p:nvPr/>
        </p:nvSpPr>
        <p:spPr>
          <a:xfrm flipH="1">
            <a:off x="2514600" y="1600200"/>
            <a:ext cx="4800600" cy="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TextShape 19"/>
          <p:cNvSpPr txBox="1"/>
          <p:nvPr/>
        </p:nvSpPr>
        <p:spPr>
          <a:xfrm>
            <a:off x="5261400" y="4100400"/>
            <a:ext cx="4631040" cy="7246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/>
          <a:p>
            <a:r>
              <a:rPr b="0" lang="en-GB" sz="2000" spc="-1" strike="noStrike">
                <a:latin typeface="Bitstream Vera Sans"/>
              </a:rPr>
              <a:t>Η άπωση Coulomb μεταξύ των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πρωτονίων έχει διαλυτικές τάσεις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47" name="Line 20"/>
          <p:cNvSpPr/>
          <p:nvPr/>
        </p:nvSpPr>
        <p:spPr>
          <a:xfrm flipH="1" flipV="1">
            <a:off x="3319560" y="3281400"/>
            <a:ext cx="1938240" cy="8334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21"/>
          <p:cNvSpPr txBox="1"/>
          <p:nvPr/>
        </p:nvSpPr>
        <p:spPr>
          <a:xfrm>
            <a:off x="5261400" y="2948760"/>
            <a:ext cx="4425120" cy="10234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/>
          <a:p>
            <a:r>
              <a:rPr b="0" lang="en-GB" sz="2000" spc="-1" strike="noStrike">
                <a:latin typeface="Bitstream Vera Sans"/>
              </a:rPr>
              <a:t>Ευνοούνται τα ζεύγη p-n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(μεγαλύτερη ενέργεια σύνδεσης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όταν Ζ=Ν)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49" name="Line 22"/>
          <p:cNvSpPr/>
          <p:nvPr/>
        </p:nvSpPr>
        <p:spPr>
          <a:xfrm flipH="1" flipV="1">
            <a:off x="3679200" y="2741760"/>
            <a:ext cx="1578600" cy="45864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718800" y="2188800"/>
            <a:ext cx="2453400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1219320" y="2340000"/>
            <a:ext cx="2053080" cy="9144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TextShape 3"/>
          <p:cNvSpPr txBox="1"/>
          <p:nvPr/>
        </p:nvSpPr>
        <p:spPr>
          <a:xfrm>
            <a:off x="504000" y="182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Επιφάνεια πυρήνα-σταγόνας. Hλεκτροστατική άπωση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54" name="TextShape 4"/>
          <p:cNvSpPr txBox="1"/>
          <p:nvPr/>
        </p:nvSpPr>
        <p:spPr>
          <a:xfrm>
            <a:off x="504000" y="1587600"/>
            <a:ext cx="9071640" cy="540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V = const * A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 →                                →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R = R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* A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1 / 3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→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Επιφάνεια = 4πR</a:t>
            </a:r>
            <a:r>
              <a:rPr b="0" lang="en-GB" sz="2400" spc="-1" strike="noStrike" baseline="101000">
                <a:solidFill>
                  <a:srgbClr val="000000"/>
                </a:solidFill>
                <a:latin typeface="Bitstream Vera Sans"/>
              </a:rPr>
              <a:t>2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= 4π R</a:t>
            </a:r>
            <a:r>
              <a:rPr b="0" lang="en-GB" sz="2400" spc="-1" strike="noStrike" baseline="-101000">
                <a:solidFill>
                  <a:srgbClr val="000000"/>
                </a:solidFill>
                <a:latin typeface="Bitstream Vera Sans"/>
              </a:rPr>
              <a:t>0</a:t>
            </a:r>
            <a:r>
              <a:rPr b="0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* A</a:t>
            </a:r>
            <a:r>
              <a:rPr b="0" lang="en-GB" sz="24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Ηλεκτροστατική ενέργεια (E</a:t>
            </a:r>
            <a:r>
              <a:rPr b="0" lang="en-GB" sz="2400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) σταγόνας με ομοιόμορφα κατανεμημένο φορτίο Ζe στον όγκο της: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5" name="Formula 5"/>
              <p:cNvSpPr txBox="1"/>
              <p:nvPr/>
            </p:nvSpPr>
            <p:spPr>
              <a:xfrm>
                <a:off x="3366000" y="1377000"/>
                <a:ext cx="2493000" cy="848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4</m:t>
                        </m:r>
                      </m:num>
                      <m:den>
                        <m:r>
                          <m:t xml:space="preserve">3</m:t>
                        </m:r>
                      </m:den>
                    </m:f>
                    <m:r>
                      <m:t xml:space="preserve">π</m:t>
                    </m:r>
                    <m:sSup>
                      <m:e>
                        <m:r>
                          <m:t xml:space="preserve">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const</m:t>
                    </m:r>
                    <m:r>
                      <m:t xml:space="preserve">×</m:t>
                    </m:r>
                    <m:r>
                      <m:t xml:space="preserve">A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6" name="Formula 6"/>
              <p:cNvSpPr txBox="1"/>
              <p:nvPr/>
            </p:nvSpPr>
            <p:spPr>
              <a:xfrm>
                <a:off x="6325920" y="1362240"/>
                <a:ext cx="2192400" cy="692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  <m:r>
                      <m:t xml:space="preserve">∝</m:t>
                    </m:r>
                    <m:r>
                      <m:t xml:space="preserve">A</m:t>
                    </m:r>
                    <m:r>
                      <m:t xml:space="preserve">→</m:t>
                    </m:r>
                    <m:r>
                      <m:t xml:space="preserve">R</m:t>
                    </m:r>
                    <m:r>
                      <m:t xml:space="preserve">∝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7" name="Formula 7"/>
              <p:cNvSpPr txBox="1"/>
              <p:nvPr/>
            </p:nvSpPr>
            <p:spPr>
              <a:xfrm>
                <a:off x="3734640" y="2333880"/>
                <a:ext cx="2111760" cy="698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fm</m:t>
                    </m:r>
                    <m:r>
                      <m:t xml:space="preserve">×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8" name="Formula 8"/>
              <p:cNvSpPr txBox="1"/>
              <p:nvPr/>
            </p:nvSpPr>
            <p:spPr>
              <a:xfrm>
                <a:off x="2042640" y="5322240"/>
                <a:ext cx="5388120" cy="97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5</m:t>
                        </m:r>
                      </m:den>
                    </m:f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Ze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R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5</m:t>
                        </m:r>
                      </m:den>
                    </m:f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Ze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m:t xml:space="preserve">=</m:t>
                    </m:r>
                    <m:r>
                      <m:t xml:space="preserve">0.79</m:t>
                    </m:r>
                    <m:r>
                      <m:t xml:space="preserve">MeV</m:t>
                    </m:r>
                    <m:f>
                      <m:num>
                        <m:sSup>
                          <m:e>
                            <m:r>
                              <m:t xml:space="preserve">Z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5336280" y="653400"/>
            <a:ext cx="4673520" cy="636120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ανά νουλεόνιο: Β/Α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2" name="Line 3"/>
          <p:cNvSpPr/>
          <p:nvPr/>
        </p:nvSpPr>
        <p:spPr>
          <a:xfrm flipH="1">
            <a:off x="2779200" y="1828800"/>
            <a:ext cx="56790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Line 4"/>
          <p:cNvSpPr/>
          <p:nvPr/>
        </p:nvSpPr>
        <p:spPr>
          <a:xfrm flipH="1">
            <a:off x="2514600" y="1215000"/>
            <a:ext cx="3200400" cy="3852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5"/>
          <p:cNvSpPr/>
          <p:nvPr/>
        </p:nvSpPr>
        <p:spPr>
          <a:xfrm flipH="1" flipV="1">
            <a:off x="3463560" y="3137400"/>
            <a:ext cx="5331240" cy="520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Line 6"/>
          <p:cNvSpPr/>
          <p:nvPr/>
        </p:nvSpPr>
        <p:spPr>
          <a:xfrm flipH="1">
            <a:off x="3886200" y="2478600"/>
            <a:ext cx="45720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7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8"/>
          <p:cNvSpPr/>
          <p:nvPr/>
        </p:nvSpPr>
        <p:spPr>
          <a:xfrm>
            <a:off x="5937480" y="1161000"/>
            <a:ext cx="4114800" cy="36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Freeform 9"/>
          <p:cNvSpPr/>
          <p:nvPr/>
        </p:nvSpPr>
        <p:spPr>
          <a:xfrm>
            <a:off x="6058800" y="3646800"/>
            <a:ext cx="3886200" cy="773280"/>
          </a:xfrm>
          <a:custGeom>
            <a:avLst/>
            <a:gdLst/>
            <a:ahLst/>
            <a:rect l="0" t="0" r="r" b="b"/>
            <a:pathLst>
              <a:path w="10795" h="2148">
                <a:moveTo>
                  <a:pt x="0" y="2147"/>
                </a:moveTo>
                <a:cubicBezTo>
                  <a:pt x="278" y="1616"/>
                  <a:pt x="513" y="1061"/>
                  <a:pt x="845" y="559"/>
                </a:cubicBezTo>
                <a:cubicBezTo>
                  <a:pt x="1203" y="18"/>
                  <a:pt x="1873" y="0"/>
                  <a:pt x="2434" y="30"/>
                </a:cubicBezTo>
                <a:cubicBezTo>
                  <a:pt x="2963" y="58"/>
                  <a:pt x="3482" y="34"/>
                  <a:pt x="4021" y="136"/>
                </a:cubicBezTo>
                <a:cubicBezTo>
                  <a:pt x="4552" y="237"/>
                  <a:pt x="5099" y="230"/>
                  <a:pt x="5608" y="401"/>
                </a:cubicBezTo>
                <a:cubicBezTo>
                  <a:pt x="6139" y="579"/>
                  <a:pt x="6661" y="589"/>
                  <a:pt x="7195" y="719"/>
                </a:cubicBezTo>
                <a:cubicBezTo>
                  <a:pt x="7713" y="843"/>
                  <a:pt x="8265" y="783"/>
                  <a:pt x="8783" y="930"/>
                </a:cubicBezTo>
                <a:cubicBezTo>
                  <a:pt x="9299" y="1077"/>
                  <a:pt x="9840" y="1071"/>
                  <a:pt x="10370" y="1143"/>
                </a:cubicBezTo>
                <a:lnTo>
                  <a:pt x="10794" y="1248"/>
                </a:lnTo>
              </a:path>
            </a:pathLst>
          </a:custGeom>
          <a:ln w="73080">
            <a:solidFill>
              <a:srgbClr val="0000ff"/>
            </a:solidFill>
            <a:round/>
          </a:ln>
        </p:spPr>
      </p:sp>
      <p:sp>
        <p:nvSpPr>
          <p:cNvPr id="269" name="Freeform 10"/>
          <p:cNvSpPr/>
          <p:nvPr/>
        </p:nvSpPr>
        <p:spPr>
          <a:xfrm>
            <a:off x="786240" y="1263600"/>
            <a:ext cx="6974280" cy="3206520"/>
          </a:xfrm>
          <a:custGeom>
            <a:avLst/>
            <a:gdLst/>
            <a:ahLst/>
            <a:rect l="0" t="0" r="r" b="b"/>
            <a:pathLst>
              <a:path w="19373" h="8907">
                <a:moveTo>
                  <a:pt x="239" y="0"/>
                </a:moveTo>
                <a:cubicBezTo>
                  <a:pt x="233" y="344"/>
                  <a:pt x="115" y="658"/>
                  <a:pt x="70" y="1001"/>
                </a:cubicBezTo>
                <a:cubicBezTo>
                  <a:pt x="26" y="1351"/>
                  <a:pt x="27" y="1689"/>
                  <a:pt x="16" y="2033"/>
                </a:cubicBezTo>
                <a:cubicBezTo>
                  <a:pt x="3" y="2393"/>
                  <a:pt x="15" y="2758"/>
                  <a:pt x="15" y="3118"/>
                </a:cubicBezTo>
                <a:cubicBezTo>
                  <a:pt x="15" y="3452"/>
                  <a:pt x="16" y="3787"/>
                  <a:pt x="16" y="4122"/>
                </a:cubicBezTo>
                <a:cubicBezTo>
                  <a:pt x="16" y="4418"/>
                  <a:pt x="0" y="4716"/>
                  <a:pt x="15" y="5013"/>
                </a:cubicBezTo>
                <a:cubicBezTo>
                  <a:pt x="32" y="5347"/>
                  <a:pt x="184" y="5658"/>
                  <a:pt x="322" y="5960"/>
                </a:cubicBezTo>
                <a:cubicBezTo>
                  <a:pt x="501" y="6351"/>
                  <a:pt x="815" y="6651"/>
                  <a:pt x="1101" y="6962"/>
                </a:cubicBezTo>
                <a:cubicBezTo>
                  <a:pt x="1377" y="7260"/>
                  <a:pt x="1714" y="7470"/>
                  <a:pt x="2048" y="7686"/>
                </a:cubicBezTo>
                <a:cubicBezTo>
                  <a:pt x="2356" y="7885"/>
                  <a:pt x="2679" y="8078"/>
                  <a:pt x="3052" y="8160"/>
                </a:cubicBezTo>
                <a:cubicBezTo>
                  <a:pt x="3360" y="8228"/>
                  <a:pt x="3665" y="8324"/>
                  <a:pt x="3971" y="8411"/>
                </a:cubicBezTo>
                <a:cubicBezTo>
                  <a:pt x="4287" y="8501"/>
                  <a:pt x="4600" y="8504"/>
                  <a:pt x="4917" y="8578"/>
                </a:cubicBezTo>
                <a:cubicBezTo>
                  <a:pt x="5234" y="8652"/>
                  <a:pt x="5566" y="8601"/>
                  <a:pt x="5891" y="8605"/>
                </a:cubicBezTo>
                <a:cubicBezTo>
                  <a:pt x="6206" y="8609"/>
                  <a:pt x="6523" y="8603"/>
                  <a:pt x="6839" y="8605"/>
                </a:cubicBezTo>
                <a:cubicBezTo>
                  <a:pt x="7192" y="8607"/>
                  <a:pt x="7544" y="8609"/>
                  <a:pt x="7897" y="8633"/>
                </a:cubicBezTo>
                <a:cubicBezTo>
                  <a:pt x="8230" y="8654"/>
                  <a:pt x="8568" y="8590"/>
                  <a:pt x="8900" y="8633"/>
                </a:cubicBezTo>
                <a:cubicBezTo>
                  <a:pt x="9246" y="8678"/>
                  <a:pt x="9579" y="8764"/>
                  <a:pt x="9930" y="8773"/>
                </a:cubicBezTo>
                <a:cubicBezTo>
                  <a:pt x="10373" y="8784"/>
                  <a:pt x="10764" y="8906"/>
                  <a:pt x="11211" y="8856"/>
                </a:cubicBezTo>
                <a:cubicBezTo>
                  <a:pt x="11682" y="8803"/>
                  <a:pt x="12157" y="8855"/>
                  <a:pt x="12632" y="8856"/>
                </a:cubicBezTo>
                <a:cubicBezTo>
                  <a:pt x="13068" y="8856"/>
                  <a:pt x="13505" y="8870"/>
                  <a:pt x="13940" y="8856"/>
                </a:cubicBezTo>
                <a:cubicBezTo>
                  <a:pt x="14425" y="8841"/>
                  <a:pt x="14912" y="8789"/>
                  <a:pt x="15389" y="8689"/>
                </a:cubicBezTo>
                <a:cubicBezTo>
                  <a:pt x="15845" y="8593"/>
                  <a:pt x="16321" y="8603"/>
                  <a:pt x="16781" y="8494"/>
                </a:cubicBezTo>
                <a:cubicBezTo>
                  <a:pt x="17172" y="8402"/>
                  <a:pt x="17587" y="8459"/>
                  <a:pt x="17867" y="8076"/>
                </a:cubicBezTo>
                <a:cubicBezTo>
                  <a:pt x="18091" y="7771"/>
                  <a:pt x="18529" y="7806"/>
                  <a:pt x="18815" y="7575"/>
                </a:cubicBezTo>
                <a:lnTo>
                  <a:pt x="19093" y="7380"/>
                </a:lnTo>
                <a:lnTo>
                  <a:pt x="19372" y="7157"/>
                </a:lnTo>
              </a:path>
            </a:pathLst>
          </a:custGeom>
          <a:ln w="36720">
            <a:solidFill>
              <a:srgbClr val="00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ανά νουκλεόνιο, Β/Α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572440" y="8082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274" name="TextShape 4"/>
          <p:cNvSpPr txBox="1"/>
          <p:nvPr/>
        </p:nvSpPr>
        <p:spPr>
          <a:xfrm>
            <a:off x="6472800" y="4085640"/>
            <a:ext cx="3128400" cy="140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ΠΡΟΣΟΧΗ: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Η περιγραφή είναι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γενικά καλή αλλά όχι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τέλεια!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75" name="Line 5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6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7" name="TextShape 7"/>
          <p:cNvSpPr txBox="1"/>
          <p:nvPr/>
        </p:nvSpPr>
        <p:spPr>
          <a:xfrm>
            <a:off x="6762600" y="99180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2019-11-05T00:03:26Z</dcterms:modified>
  <cp:revision>814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