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media/image1.png" ContentType="image/png"/>
  <Override PartName="/ppt/slideMasters/slideMaster5.xml" ContentType="application/vnd.openxmlformats-officedocument.presentationml.slideMaster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57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7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9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4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5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6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</a:t>
            </a:r>
            <a:r>
              <a:rPr b="0" lang="en-GB" sz="4400" spc="-1" strike="noStrike">
                <a:latin typeface="Arial"/>
              </a:rPr>
              <a:t>edit the </a:t>
            </a:r>
            <a:r>
              <a:rPr b="0" lang="en-GB" sz="4400" spc="-1" strike="noStrike">
                <a:latin typeface="Arial"/>
              </a:rPr>
              <a:t>title </a:t>
            </a:r>
            <a:r>
              <a:rPr b="0" lang="en-GB" sz="4400" spc="-1" strike="noStrike">
                <a:latin typeface="Arial"/>
              </a:rPr>
              <a:t>text </a:t>
            </a:r>
            <a:r>
              <a:rPr b="0" lang="en-GB" sz="4400" spc="-1" strike="noStrike">
                <a:latin typeface="Arial"/>
              </a:rPr>
              <a:t>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957564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828800" y="6887160"/>
            <a:ext cx="66294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8D61708F-9CF8-4F92-8B98-4F51AACA3184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228600" y="7194600"/>
            <a:ext cx="2021400" cy="32184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2322000" y="7194600"/>
            <a:ext cx="7050600" cy="3218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/>
          <a:p>
            <a:pPr algn="r"/>
            <a:fld id="{67DAB8D2-A657-449E-95DC-21A77446D293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8D714210-75D1-4A93-B293-21E687EABDBA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E8C4DFAC-573F-4568-BF6E-D5E6B4F27309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265680" y="265680"/>
            <a:ext cx="8545320" cy="1033920"/>
          </a:xfrm>
          <a:prstGeom prst="rect">
            <a:avLst/>
          </a:prstGeom>
        </p:spPr>
        <p:txBody>
          <a:bodyPr lIns="38160" rIns="38160" tIns="38160" bIns="38160" anchor="ctr"/>
          <a:p>
            <a:r>
              <a:rPr b="0" lang="en-GB" sz="4600" spc="-1" strike="noStrike">
                <a:solidFill>
                  <a:srgbClr val="ffffff"/>
                </a:solidFill>
                <a:latin typeface="Gill Sans"/>
              </a:rPr>
              <a:t>Click to edit the title text format</a:t>
            </a:r>
            <a:endParaRPr b="0" lang="en-GB" sz="4600" spc="-1" strike="noStrike">
              <a:solidFill>
                <a:srgbClr val="ffffff"/>
              </a:solidFill>
              <a:latin typeface="Gill Sans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275760" y="1308960"/>
            <a:ext cx="9539640" cy="4384440"/>
          </a:xfrm>
          <a:prstGeom prst="rect">
            <a:avLst/>
          </a:prstGeom>
        </p:spPr>
        <p:txBody>
          <a:bodyPr lIns="38160" rIns="38160" tIns="38160" bIns="38160">
            <a:normAutofit/>
          </a:bodyPr>
          <a:p>
            <a:pPr marL="66024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Click to edit the outline text format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1" marL="1002960" indent="-444240">
              <a:spcBef>
                <a:spcPts val="2299"/>
              </a:spcBef>
              <a:buClr>
                <a:srgbClr val="0000ff"/>
              </a:buClr>
              <a:buFont typeface="Lucida Grande"/>
              <a:buChar char="‣"/>
            </a:pPr>
            <a:r>
              <a:rPr b="0" lang="en-GB" sz="4000" spc="-1" strike="noStrike">
                <a:solidFill>
                  <a:srgbClr val="0000ff"/>
                </a:solidFill>
                <a:latin typeface="Gill Sans"/>
              </a:rPr>
              <a:t>Second Outline Level</a:t>
            </a:r>
            <a:endParaRPr b="0" lang="en-GB" sz="4000" spc="-1" strike="noStrike">
              <a:solidFill>
                <a:srgbClr val="0000ff"/>
              </a:solidFill>
              <a:latin typeface="Gill Sans"/>
            </a:endParaRPr>
          </a:p>
          <a:p>
            <a:pPr lvl="2" marL="134604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Third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3" marL="170172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Fourth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4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Fifth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5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Sixth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6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Seventh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</p:txBody>
      </p:sp>
      <p:sp>
        <p:nvSpPr>
          <p:cNvPr id="167" name="CustomShape 3"/>
          <p:cNvSpPr/>
          <p:nvPr/>
        </p:nvSpPr>
        <p:spPr>
          <a:xfrm>
            <a:off x="8860320" y="196920"/>
            <a:ext cx="954720" cy="1033560"/>
          </a:xfrm>
          <a:prstGeom prst="rect">
            <a:avLst/>
          </a:prstGeom>
          <a:solidFill>
            <a:srgbClr val="c5b9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8" name="PlaceHolder 4"/>
          <p:cNvSpPr>
            <a:spLocks noGrp="1"/>
          </p:cNvSpPr>
          <p:nvPr>
            <p:ph type="sldNum"/>
          </p:nvPr>
        </p:nvSpPr>
        <p:spPr>
          <a:xfrm>
            <a:off x="6791760" y="689040"/>
            <a:ext cx="521640" cy="615960"/>
          </a:xfrm>
          <a:prstGeom prst="rect">
            <a:avLst/>
          </a:prstGeom>
        </p:spPr>
        <p:txBody>
          <a:bodyPr lIns="90000" rIns="90000" tIns="46800" bIns="46800" anchorCtr="1"/>
          <a:p>
            <a:pPr algn="ctr">
              <a:lnSpc>
                <a:spcPct val="100000"/>
              </a:lnSpc>
            </a:pPr>
            <a:fld id="{54827CF0-1398-42A5-AA52-E70A7A27CA0B}" type="slidenum">
              <a:rPr b="0" lang="en-GB" sz="4600" spc="-1" strike="noStrike">
                <a:solidFill>
                  <a:srgbClr val="000000"/>
                </a:solidFill>
                <a:latin typeface="Gill Sans"/>
                <a:ea typeface="Gill Sans"/>
              </a:rPr>
              <a:t>&lt;number&gt;</a:t>
            </a:fld>
            <a:endParaRPr b="0" lang="en-GB" sz="4600" spc="-1" strike="noStrike">
              <a:latin typeface="Bitstream Vera Sans"/>
            </a:endParaRPr>
          </a:p>
        </p:txBody>
      </p:sp>
      <p:sp>
        <p:nvSpPr>
          <p:cNvPr id="169" name="CustomShape 5"/>
          <p:cNvSpPr/>
          <p:nvPr/>
        </p:nvSpPr>
        <p:spPr>
          <a:xfrm>
            <a:off x="2904120" y="7059960"/>
            <a:ext cx="1762200" cy="324720"/>
          </a:xfrm>
          <a:prstGeom prst="rect">
            <a:avLst/>
          </a:prstGeom>
          <a:solidFill>
            <a:srgbClr val="4b3e8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200" spc="-1" strike="noStrike">
                <a:solidFill>
                  <a:srgbClr val="ffffff"/>
                </a:solidFill>
                <a:latin typeface="Gill Sans"/>
                <a:ea typeface="Lucida Grande"/>
              </a:rPr>
              <a:t>Πετρίδου Χαρά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170" name="CustomShape 6"/>
          <p:cNvSpPr/>
          <p:nvPr/>
        </p:nvSpPr>
        <p:spPr>
          <a:xfrm>
            <a:off x="4697280" y="7114320"/>
            <a:ext cx="2746440" cy="325080"/>
          </a:xfrm>
          <a:prstGeom prst="rect">
            <a:avLst/>
          </a:prstGeom>
          <a:solidFill>
            <a:srgbClr val="bca6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200" spc="-1" strike="noStrike">
                <a:solidFill>
                  <a:srgbClr val="000000"/>
                </a:solidFill>
                <a:latin typeface="Gill Sans"/>
                <a:ea typeface="Lucida Grande"/>
              </a:rPr>
              <a:t>Θεσσαλονίκη 11 Οκτ. 2010</a:t>
            </a:r>
            <a:endParaRPr b="0" lang="en-GB" sz="22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685800" y="5860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/>
          <a:p>
            <a:pPr algn="ctr">
              <a:spcBef>
                <a:spcPts val="899"/>
              </a:spcBef>
            </a:pPr>
            <a:r>
              <a:rPr b="0" lang="en-GB" sz="3200" spc="-1" strike="noStrike">
                <a:solidFill>
                  <a:srgbClr val="333399"/>
                </a:solidFill>
                <a:latin typeface="DejaVu Sans"/>
              </a:rPr>
              <a:t> 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208" name="TextShape 2"/>
          <p:cNvSpPr txBox="1"/>
          <p:nvPr/>
        </p:nvSpPr>
        <p:spPr>
          <a:xfrm>
            <a:off x="228600" y="390600"/>
            <a:ext cx="9601200" cy="509796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GB" sz="3600" spc="-1" strike="noStrike">
                <a:latin typeface="DejaVu Sans"/>
              </a:rPr>
              <a:t>Πυρηνική Φυσική και Φυσική 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εξαμήνου, χειμερινό)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GB" sz="4000" spc="-1" strike="noStrike">
                <a:latin typeface="DejaVu Sans"/>
              </a:rPr>
              <a:t>Ασκήσεις #2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Μέγεθος και Μάζα πυρήνα. 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Ενέργεια σύνδεσης και το Q μιάς αντίδρασης. Κοιλάδα σταθερότητας. </a:t>
            </a:r>
            <a:endParaRPr b="0" lang="en-GB" sz="2800" spc="-1" strike="noStrike"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Shape 1"/>
          <p:cNvSpPr txBox="1"/>
          <p:nvPr/>
        </p:nvSpPr>
        <p:spPr>
          <a:xfrm>
            <a:off x="504000" y="454320"/>
            <a:ext cx="907164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2.1:</a:t>
            </a:r>
            <a:r>
              <a:rPr b="0" lang="en-GB" sz="2800" spc="-1" strike="noStrike">
                <a:latin typeface="Bitstream Vera Sans"/>
              </a:rPr>
              <a:t> Μέγεθος πυρήνων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10" name="TextShape 2"/>
          <p:cNvSpPr txBox="1"/>
          <p:nvPr/>
        </p:nvSpPr>
        <p:spPr>
          <a:xfrm>
            <a:off x="157680" y="1429560"/>
            <a:ext cx="9829800" cy="239292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α) Πόση είναι η ακτίνα του πυρήνα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2 2 2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</a:rPr>
              <a:t>8 4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Po  (πολώνιο);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β) Πόση είναι η ταχύτητα ενός σωματιδίου α (άλφα) με κινητική ενέργεια 5.41 MeV; Το θεωρείτε σχετικιστικό ή όχι;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γ) Πόσο χρόνο χρειάζεται ένα σωματίδιο α (άλφα) με κινητική ενέργεια 5.41 MeV ώστε να διασχίσει έναν πυρήνα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2 2 2 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</a:rPr>
              <a:t>8 4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Po (πολωνίου);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extShape 1"/>
          <p:cNvSpPr txBox="1"/>
          <p:nvPr/>
        </p:nvSpPr>
        <p:spPr>
          <a:xfrm>
            <a:off x="504000" y="300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2.2</a:t>
            </a:r>
            <a:r>
              <a:rPr b="0" lang="en-GB" sz="2800" spc="-1" strike="noStrike">
                <a:latin typeface="Bitstream Vera Sans"/>
              </a:rPr>
              <a:t> : ενέργεια σύνδεσης και πυρηνικές αντιδράσεις α και γ διάσπασης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12" name="TextShape 2"/>
          <p:cNvSpPr txBox="1"/>
          <p:nvPr/>
        </p:nvSpPr>
        <p:spPr>
          <a:xfrm>
            <a:off x="157320" y="1501560"/>
            <a:ext cx="9829800" cy="193824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Πρόβλημα 4.5 του βιβλίου σας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α) Δείξτε ότι το 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8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Be  μπορεί να διασπαστεί σε δύο α-σωμάτια.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β) ∆είξτε ότι το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1 2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C δεν μπορεί να διασπαστεί σε τρία α-σωμάτια.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γ) Γίνεται (χωρίς βοήθεια) η αντίδαραση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Η + 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Ηe →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6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Li + γ ?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13" name="TextShape 3"/>
          <p:cNvSpPr txBox="1"/>
          <p:nvPr/>
        </p:nvSpPr>
        <p:spPr>
          <a:xfrm>
            <a:off x="264600" y="3394080"/>
            <a:ext cx="9601200" cy="4164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4" name="TextShape 4"/>
          <p:cNvSpPr txBox="1"/>
          <p:nvPr/>
        </p:nvSpPr>
        <p:spPr>
          <a:xfrm>
            <a:off x="457200" y="3886200"/>
            <a:ext cx="9372600" cy="2873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600" spc="-1" strike="noStrike" u="sng">
                <a:uFillTx/>
                <a:latin typeface="Bitstream Vera Sans"/>
              </a:rPr>
              <a:t>Δίνονται</a:t>
            </a:r>
            <a:r>
              <a:rPr b="0" lang="en-GB" sz="2600" spc="-1" strike="noStrike">
                <a:latin typeface="Bitstream Vera Sans"/>
              </a:rPr>
              <a:t>:</a:t>
            </a:r>
            <a:endParaRPr b="0" lang="en-GB" sz="26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  </a:t>
            </a:r>
            <a:r>
              <a:rPr b="0" lang="en-GB" sz="2000" spc="-1" strike="noStrike">
                <a:latin typeface="Bitstream Vera Sans"/>
              </a:rPr>
              <a:t>1 amu = 931.49 MeV/c</a:t>
            </a:r>
            <a:r>
              <a:rPr b="0" lang="en-GB" sz="2000" spc="-1" strike="noStrike" baseline="101000">
                <a:latin typeface="Bitstream Vera Sans"/>
              </a:rPr>
              <a:t>2   </a:t>
            </a:r>
            <a:r>
              <a:rPr b="0" lang="en-GB" sz="2000" spc="-1" strike="noStrike">
                <a:latin typeface="Bitstream Vera Sans"/>
              </a:rPr>
              <a:t>  και  1 eV = 1.6 x 10</a:t>
            </a:r>
            <a:r>
              <a:rPr b="0" lang="en-GB" sz="2000" spc="-1" strike="noStrike" baseline="101000">
                <a:latin typeface="Bitstream Vera Sans"/>
              </a:rPr>
              <a:t>- 1 9</a:t>
            </a:r>
            <a:r>
              <a:rPr b="0" lang="en-GB" sz="2000" spc="-1" strike="noStrike">
                <a:latin typeface="Bitstream Vera Sans"/>
              </a:rPr>
              <a:t>  J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  </a:t>
            </a:r>
            <a:r>
              <a:rPr b="0" lang="en-GB" sz="2000" spc="-1" strike="noStrike">
                <a:latin typeface="Bitstream Vera Sans"/>
              </a:rPr>
              <a:t>m(n) = 939.57 MeV , m(p) = 938.27 MeV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m(e) = 0.511 MeV, m(γ)=0, m(ν) = 0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Πίνακας 4.2 του βιβλίου σας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Σημείωση: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Ό,τι δεν το χρειάζεστε γι αυτή την άσκηση, θεωρήστε το δεδομένο       για τις επόμενες ασκήσεις.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504000" y="300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2.3</a:t>
            </a:r>
            <a:r>
              <a:rPr b="0" lang="en-GB" sz="2800" spc="-1" strike="noStrike">
                <a:latin typeface="Bitstream Vera Sans"/>
              </a:rPr>
              <a:t> : ενέργεια σύνδεσης και πυρηνικές αντιδράσεις σχάσης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16" name="TextShape 2"/>
          <p:cNvSpPr txBox="1"/>
          <p:nvPr/>
        </p:nvSpPr>
        <p:spPr>
          <a:xfrm>
            <a:off x="265320" y="1177560"/>
            <a:ext cx="9672480" cy="493236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Αν ένα νετρόνιο (n), έστω με αμελητέα κινητική ενέργεια, προσκρούσει σε έναν πυρήνα  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2 3 5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U μπορεί να τον διασπάσει σε δύο ελαφρύτερους πυρήνες με ταυρόχρονη έκλυση δύο ή περισσότεροων νετρονίων.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Αν έχουμε την πυρηνική αντίδραση “σχάσης ουρανίου”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n +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2 3 5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U →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1 3 7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Cs +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9 4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Rb  + 5n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α) Υπολογίστε τη ενέργεια που εκλύεται κατά τη διάσπαση ενός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πυρήνα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2 3 5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U σύμφωνα με την παραπάνω αντίδραση.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β) Αν διασπαστεί ένα γραμμάριο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2 3 5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U σύμφωνα με την αντίδραση αυτή, πόση ενέργεια θα παραχθεί;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γ) Συγρίνετε την ενέργεια που βρήκατε στο ερώτημα β) με την ενέργεια που παράγεται κατά την καύση ενός γραμμαρίου λιγνίτη (άνθρακα, που δίνει περίπου 33kJ/g). 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17" name="TextShape 3"/>
          <p:cNvSpPr txBox="1"/>
          <p:nvPr/>
        </p:nvSpPr>
        <p:spPr>
          <a:xfrm>
            <a:off x="264600" y="3394080"/>
            <a:ext cx="9601200" cy="4164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8" name="TextShape 4"/>
          <p:cNvSpPr txBox="1"/>
          <p:nvPr/>
        </p:nvSpPr>
        <p:spPr>
          <a:xfrm>
            <a:off x="228600" y="6148800"/>
            <a:ext cx="9601200" cy="694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 u="sng">
                <a:uFillTx/>
                <a:latin typeface="Bitstream Vera Sans"/>
              </a:rPr>
              <a:t>Δίνονται οι μάζες:</a:t>
            </a:r>
            <a:r>
              <a:rPr b="0" lang="en-GB" sz="1800" spc="-1" strike="noStrike">
                <a:latin typeface="Bitstream Vera Sans"/>
              </a:rPr>
              <a:t> 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M(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 </a:t>
            </a:r>
            <a:r>
              <a:rPr b="0" lang="en-GB" sz="2000" spc="-1" strike="noStrike" baseline="101000">
                <a:solidFill>
                  <a:srgbClr val="000000"/>
                </a:solidFill>
                <a:latin typeface="Bitstream Vera Sans"/>
              </a:rPr>
              <a:t>2 3 5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U) = 235.044 amu,   M(</a:t>
            </a:r>
            <a:r>
              <a:rPr b="0" lang="en-GB" sz="2000" spc="-1" strike="noStrike" baseline="101000">
                <a:solidFill>
                  <a:srgbClr val="000000"/>
                </a:solidFill>
                <a:latin typeface="Bitstream Vera Sans"/>
              </a:rPr>
              <a:t>1 3 7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Cs) = 136.907,   M(</a:t>
            </a:r>
            <a:r>
              <a:rPr b="0" lang="en-GB" sz="2000" spc="-1" strike="noStrike" baseline="101000">
                <a:solidFill>
                  <a:srgbClr val="000000"/>
                </a:solidFill>
                <a:latin typeface="Bitstream Vera Sans"/>
              </a:rPr>
              <a:t>9 4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Rb) = 93.926 amu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CustomShape 1"/>
          <p:cNvSpPr/>
          <p:nvPr/>
        </p:nvSpPr>
        <p:spPr>
          <a:xfrm>
            <a:off x="133200" y="878400"/>
            <a:ext cx="9144000" cy="89604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20" name="TextShape 2"/>
          <p:cNvSpPr txBox="1"/>
          <p:nvPr/>
        </p:nvSpPr>
        <p:spPr>
          <a:xfrm>
            <a:off x="120600" y="12960"/>
            <a:ext cx="985140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2.4</a:t>
            </a:r>
            <a:r>
              <a:rPr b="0" lang="en-GB" sz="2800" spc="-1" strike="noStrike">
                <a:latin typeface="Bitstream Vera Sans"/>
              </a:rPr>
              <a:t> : ενέργεια σύνδεσης και </a:t>
            </a:r>
            <a:br/>
            <a:r>
              <a:rPr b="0" lang="en-GB" sz="2800" spc="-1" strike="noStrike">
                <a:latin typeface="Bitstream Vera Sans"/>
              </a:rPr>
              <a:t>                Q-value αντίδρασης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21" name="TextShape 3"/>
          <p:cNvSpPr txBox="1"/>
          <p:nvPr/>
        </p:nvSpPr>
        <p:spPr>
          <a:xfrm>
            <a:off x="0" y="914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Γίνονται αυθόρμητα οι παρακάτω αντιδράσεις;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a) </a:t>
            </a:r>
            <a:r>
              <a:rPr b="0" lang="en-GB" sz="2200" spc="-1" strike="noStrike" baseline="101000">
                <a:latin typeface="Bitstream Vera Sans"/>
              </a:rPr>
              <a:t>4</a:t>
            </a:r>
            <a:r>
              <a:rPr b="0" lang="en-GB" sz="2200" spc="-1" strike="noStrike">
                <a:latin typeface="Bitstream Vera Sans"/>
              </a:rPr>
              <a:t>Ηe + n →  </a:t>
            </a:r>
            <a:r>
              <a:rPr b="0" lang="en-GB" sz="2200" spc="-1" strike="noStrike" baseline="101000">
                <a:latin typeface="Bitstream Vera Sans"/>
              </a:rPr>
              <a:t>5</a:t>
            </a:r>
            <a:r>
              <a:rPr b="0" lang="en-GB" sz="2200" spc="-1" strike="noStrike">
                <a:latin typeface="Bitstream Vera Sans"/>
              </a:rPr>
              <a:t>Ηe , b) </a:t>
            </a:r>
            <a:r>
              <a:rPr b="0" lang="en-GB" sz="2200" spc="-1" strike="noStrike" baseline="101000">
                <a:latin typeface="Bitstream Vera Sans"/>
              </a:rPr>
              <a:t>5</a:t>
            </a:r>
            <a:r>
              <a:rPr b="0" lang="en-GB" sz="2200" spc="-1" strike="noStrike">
                <a:latin typeface="Bitstream Vera Sans"/>
              </a:rPr>
              <a:t>Ηe → </a:t>
            </a:r>
            <a:r>
              <a:rPr b="0" lang="en-GB" sz="2200" spc="-1" strike="noStrike" baseline="101000">
                <a:latin typeface="Bitstream Vera Sans"/>
              </a:rPr>
              <a:t>4</a:t>
            </a:r>
            <a:r>
              <a:rPr b="0" lang="en-GB" sz="2200" spc="-1" strike="noStrike">
                <a:latin typeface="Bitstream Vera Sans"/>
              </a:rPr>
              <a:t>Ηe + n ;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μάζα νετρονίου 939.6 MeV/c</a:t>
            </a:r>
            <a:r>
              <a:rPr b="1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μάζα πρωτονίου 938.3 MeV/c</a:t>
            </a:r>
            <a:r>
              <a:rPr b="1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p:pic>
        <p:nvPicPr>
          <p:cNvPr id="222" name="" descr=""/>
          <p:cNvPicPr/>
          <p:nvPr/>
        </p:nvPicPr>
        <p:blipFill>
          <a:blip r:embed="rId1"/>
          <a:stretch/>
        </p:blipFill>
        <p:spPr>
          <a:xfrm>
            <a:off x="5119920" y="1724040"/>
            <a:ext cx="6627240" cy="5326560"/>
          </a:xfrm>
          <a:prstGeom prst="rect">
            <a:avLst/>
          </a:prstGeom>
          <a:ln>
            <a:noFill/>
          </a:ln>
        </p:spPr>
      </p:pic>
      <p:sp>
        <p:nvSpPr>
          <p:cNvPr id="223" name="CustomShape 4"/>
          <p:cNvSpPr/>
          <p:nvPr/>
        </p:nvSpPr>
        <p:spPr>
          <a:xfrm>
            <a:off x="2895120" y="4379400"/>
            <a:ext cx="2057400" cy="11430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24" name="TextShape 5"/>
          <p:cNvSpPr txBox="1"/>
          <p:nvPr/>
        </p:nvSpPr>
        <p:spPr>
          <a:xfrm>
            <a:off x="2871720" y="4464000"/>
            <a:ext cx="2002320" cy="1055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GB" sz="2172" spc="-1" strike="noStrike" baseline="101000">
                <a:latin typeface="Bitstream Vera Sans"/>
              </a:rPr>
              <a:t>2</a:t>
            </a:r>
            <a:r>
              <a:rPr b="0" lang="en-GB" sz="2172" spc="-1" strike="noStrike" baseline="-101000">
                <a:latin typeface="Bitstream Vera Sans"/>
              </a:rPr>
              <a:t>1</a:t>
            </a:r>
            <a:r>
              <a:rPr b="0" lang="en-GB" sz="1800" spc="-1" strike="noStrike">
                <a:latin typeface="Bitstream Vera Sans"/>
              </a:rPr>
              <a:t>H   : 2.22 MeV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2172" spc="-1" strike="noStrike" baseline="101000">
                <a:latin typeface="Bitstream Vera Sans"/>
              </a:rPr>
              <a:t>3</a:t>
            </a:r>
            <a:r>
              <a:rPr b="0" lang="en-GB" sz="2172" spc="-1" strike="noStrike" baseline="-101000">
                <a:latin typeface="Bitstream Vera Sans"/>
              </a:rPr>
              <a:t>1</a:t>
            </a:r>
            <a:r>
              <a:rPr b="0" lang="en-GB" sz="1800" spc="-1" strike="noStrike">
                <a:latin typeface="Bitstream Vera Sans"/>
              </a:rPr>
              <a:t>H   : 8.48 MeV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2172" spc="-1" strike="noStrike" baseline="101000">
                <a:latin typeface="Bitstream Vera Sans"/>
              </a:rPr>
              <a:t>3</a:t>
            </a:r>
            <a:r>
              <a:rPr b="0" lang="en-GB" sz="2172" spc="-1" strike="noStrike" baseline="-101000">
                <a:latin typeface="Bitstream Vera Sans"/>
              </a:rPr>
              <a:t>2</a:t>
            </a:r>
            <a:r>
              <a:rPr b="0" lang="en-GB" sz="1800" spc="-1" strike="noStrike">
                <a:latin typeface="Bitstream Vera Sans"/>
              </a:rPr>
              <a:t>He : 7.72 MeV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25" name="CustomShape 6"/>
          <p:cNvSpPr/>
          <p:nvPr/>
        </p:nvSpPr>
        <p:spPr>
          <a:xfrm>
            <a:off x="5180040" y="3308400"/>
            <a:ext cx="320040" cy="40248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26" name="Line 7"/>
          <p:cNvSpPr/>
          <p:nvPr/>
        </p:nvSpPr>
        <p:spPr>
          <a:xfrm flipH="1">
            <a:off x="4266720" y="3693600"/>
            <a:ext cx="914400" cy="6858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TextShape 1"/>
          <p:cNvSpPr txBox="1"/>
          <p:nvPr/>
        </p:nvSpPr>
        <p:spPr>
          <a:xfrm>
            <a:off x="180000" y="84600"/>
            <a:ext cx="982980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2.5:</a:t>
            </a:r>
            <a:r>
              <a:rPr b="0" lang="en-GB" sz="2800" spc="-1" strike="noStrike">
                <a:latin typeface="Bitstream Vera Sans"/>
              </a:rPr>
              <a:t>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Σύντηξη υδρογόνου για παραγωγή ηλίου στον Ήλιο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28" name="TextShape 2"/>
          <p:cNvSpPr txBox="1"/>
          <p:nvPr/>
        </p:nvSpPr>
        <p:spPr>
          <a:xfrm>
            <a:off x="228600" y="1058400"/>
            <a:ext cx="9829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229" name="TextShape 3"/>
          <p:cNvSpPr txBox="1"/>
          <p:nvPr/>
        </p:nvSpPr>
        <p:spPr>
          <a:xfrm>
            <a:off x="156960" y="1033560"/>
            <a:ext cx="9829800" cy="285264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Πόση ενέργεια θα ελευθερόνονταν αν το δευτέριο  (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) μπορούσε να παράγει ήλιο (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He ) με την ακόλουθη αντίδραση σύντηξης?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                            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+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→ 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He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1" lang="en-GB" sz="2000" spc="-1" strike="noStrike" u="sng">
                <a:solidFill>
                  <a:srgbClr val="ff0000"/>
                </a:solidFill>
                <a:uFillTx/>
                <a:latin typeface="Bitstream Vera Sans"/>
              </a:rPr>
              <a:t>Δίνονται – ΝΑ ΧΡΗΣΙΜΟΠΟΙΗΘΕΙ ΜΟΝΟ Ο,ΤΙ ΔΙΝΕΤΑΙ ΕΔΩ: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- Ενέργειες Σύνδεσης (B):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    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B(</a:t>
            </a:r>
            <a:r>
              <a:rPr b="0" lang="en-GB" sz="2000" spc="-1" strike="noStrike" baseline="101000">
                <a:solidFill>
                  <a:srgbClr val="000000"/>
                </a:solidFill>
                <a:latin typeface="Bitstream Vera Sans"/>
              </a:rPr>
              <a:t>4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He) = 28.30 MeV , Β(</a:t>
            </a:r>
            <a:r>
              <a:rPr b="0" lang="en-GB" sz="2200" spc="-1" strike="noStrike" baseline="101000">
                <a:solidFill>
                  <a:srgbClr val="000000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Η) = 2.2 MeV, Β(</a:t>
            </a:r>
            <a:r>
              <a:rPr b="0" lang="en-GB" sz="2200" spc="-1" strike="noStrike" baseline="101000">
                <a:solidFill>
                  <a:srgbClr val="000000"/>
                </a:solidFill>
                <a:latin typeface="Bitstream Vera Sans"/>
              </a:rPr>
              <a:t>3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Η) = 8.48 MeV</a:t>
            </a:r>
            <a:r>
              <a:rPr b="0" lang="en-GB" sz="2000" spc="-1" strike="noStrike">
                <a:latin typeface="Bitstream Vera Sans"/>
              </a:rPr>
              <a:t>  </a:t>
            </a:r>
            <a:endParaRPr b="0" lang="en-GB" sz="2000" spc="-1" strike="noStrike">
              <a:latin typeface="Bitstream Vera Sans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TextShape 1"/>
          <p:cNvSpPr txBox="1"/>
          <p:nvPr/>
        </p:nvSpPr>
        <p:spPr>
          <a:xfrm>
            <a:off x="252000" y="192960"/>
            <a:ext cx="955440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2.6</a:t>
            </a:r>
            <a:r>
              <a:rPr b="0" lang="en-GB" sz="2800" spc="-1" strike="noStrike">
                <a:latin typeface="Bitstream Vera Sans"/>
              </a:rPr>
              <a:t> : ενέργεια σύνδεσης – το σταθερότερο Α από όλα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31" name="TextShape 2"/>
          <p:cNvSpPr txBox="1"/>
          <p:nvPr/>
        </p:nvSpPr>
        <p:spPr>
          <a:xfrm>
            <a:off x="157320" y="1249560"/>
            <a:ext cx="9829800" cy="342000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(Πρόβλημα 4.6 του βιβλίου των Cottingham&amp;Greenwood):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Θεωρήστε τους πυρήνες με μικρό μαζικό αριθμό Α και Ζ=Ν=Α/2.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α) Αγνοώντας τον όρο της ενέργειας ζευγαρώματος, δείξτε ότι ο ημιεμπειρικός τύπος μάζας (του Weitzecker) δίνει για την ενέργεια σύνδεσης ανά νουκλεόνιο: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B/A = a – b A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-1/3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– (d/4) A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2/3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β) Δείξτε ότι η έκφραση αυτή έχει μέγιστη τιμή για Ζ = Α/2 = 26 (σίδηρος)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32" name="TextShape 3"/>
          <p:cNvSpPr txBox="1"/>
          <p:nvPr/>
        </p:nvSpPr>
        <p:spPr>
          <a:xfrm>
            <a:off x="264600" y="3394080"/>
            <a:ext cx="9601200" cy="4164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TextShape 1"/>
          <p:cNvSpPr txBox="1"/>
          <p:nvPr/>
        </p:nvSpPr>
        <p:spPr>
          <a:xfrm>
            <a:off x="252000" y="192960"/>
            <a:ext cx="955440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 2.7</a:t>
            </a:r>
            <a:r>
              <a:rPr b="0" lang="en-GB" sz="2800" spc="-1" strike="noStrike">
                <a:latin typeface="Bitstream Vera Sans"/>
              </a:rPr>
              <a:t> : κοιλάδα σταθερότητας – το σταθερότερο Ζ σε συγκεριμένο Α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34" name="TextShape 2"/>
          <p:cNvSpPr txBox="1"/>
          <p:nvPr/>
        </p:nvSpPr>
        <p:spPr>
          <a:xfrm>
            <a:off x="157320" y="1249560"/>
            <a:ext cx="9829800" cy="559260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Θεωρήστε τους πυρήνες με μικρό μαζικό αριθμό Α=14. Λαμβάνοντας υπ' όψιν όλους τους όρους στον ημιεμπειρικό τύπο μάζας του  Weitzecker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α) Γράψτε την μαθηματική έκφραση για τη μάζα των πυρήνων με Α=14, σαν συνάρτηση του Ζ των  πυρήνων.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β) Σχεδιάστε τη μάζα των πυρήνων με Α=14, σαν συνάρτηση του Ζ των  πυρήνων, από Ζ=5.5 έως 8.5 (δηλαδή να κάνετε την καμπύλη για κάθε τιμή του Ζ, όχι μόνο για ακέραιες τιμές)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γ) Δείξτε ότι ο όρος της ενέργειας ζευγαρώματος προκαλεί την χάραξη δύο καμπυλών. Σε ποιά από τις δύο καμπύλες θα περιμένατε να βρίσκεται ο πιό σταθερός πυρήνας με Α=14; Στην καμπύλη “άρτιο-άρτιο”, ή στην καμπύλη “περιττό-περιττό”;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δ) Υπολογίστε τις μάζες των πυρήνων 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1 4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</a:rPr>
              <a:t>6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C , 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1 4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</a:rPr>
              <a:t>7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Ν και 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1 4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</a:rPr>
              <a:t>8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Ο . Ποιός πυρήνας είναι πιό σταθερός από τους τρείς τους; Σε ποιά από τις δύο καμπύλες που σχεδιάσατε παραπάνω ανήκει αυτός ο σταθερός πυρήνας; 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35" name="TextShape 3"/>
          <p:cNvSpPr txBox="1"/>
          <p:nvPr/>
        </p:nvSpPr>
        <p:spPr>
          <a:xfrm>
            <a:off x="264600" y="3394080"/>
            <a:ext cx="9601200" cy="4164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TextShape 1"/>
          <p:cNvSpPr txBox="1"/>
          <p:nvPr/>
        </p:nvSpPr>
        <p:spPr>
          <a:xfrm>
            <a:off x="504000" y="241200"/>
            <a:ext cx="907164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</a:t>
            </a:r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σ</a:t>
            </a:r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κ</a:t>
            </a:r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η</a:t>
            </a:r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σ</a:t>
            </a:r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η</a:t>
            </a:r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2</a:t>
            </a:r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.</a:t>
            </a:r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8</a:t>
            </a:r>
            <a:r>
              <a:rPr b="0" lang="en-GB" sz="3600" spc="-1" strike="noStrike">
                <a:latin typeface="Bitstream Vera Sans"/>
              </a:rPr>
              <a:t>:</a:t>
            </a:r>
            <a:r>
              <a:rPr b="0" lang="en-GB" sz="3600" spc="-1" strike="noStrike">
                <a:latin typeface="Bitstream Vera Sans"/>
              </a:rPr>
              <a:t> </a:t>
            </a:r>
            <a:r>
              <a:rPr b="0" lang="en-GB" sz="2800" spc="-1" strike="noStrike">
                <a:latin typeface="Bitstream Vera Sans"/>
              </a:rPr>
              <a:t>Π</a:t>
            </a:r>
            <a:r>
              <a:rPr b="0" lang="en-GB" sz="2800" spc="-1" strike="noStrike">
                <a:latin typeface="Bitstream Vera Sans"/>
              </a:rPr>
              <a:t>ό</a:t>
            </a:r>
            <a:r>
              <a:rPr b="0" lang="en-GB" sz="2800" spc="-1" strike="noStrike">
                <a:latin typeface="Bitstream Vera Sans"/>
              </a:rPr>
              <a:t>σ</a:t>
            </a:r>
            <a:r>
              <a:rPr b="0" lang="en-GB" sz="2800" spc="-1" strike="noStrike">
                <a:latin typeface="Bitstream Vera Sans"/>
              </a:rPr>
              <a:t>α</a:t>
            </a:r>
            <a:r>
              <a:rPr b="0" lang="en-GB" sz="2800" spc="-1" strike="noStrike">
                <a:latin typeface="Bitstream Vera Sans"/>
              </a:rPr>
              <a:t> </a:t>
            </a:r>
            <a:r>
              <a:rPr b="0" lang="en-GB" sz="2800" spc="-1" strike="noStrike">
                <a:latin typeface="Bitstream Vera Sans"/>
              </a:rPr>
              <a:t>β</a:t>
            </a:r>
            <a:r>
              <a:rPr b="0" lang="en-GB" sz="2800" spc="-1" strike="noStrike">
                <a:latin typeface="Bitstream Vera Sans"/>
              </a:rPr>
              <a:t>-</a:t>
            </a:r>
            <a:r>
              <a:rPr b="0" lang="en-GB" sz="2800" spc="-1" strike="noStrike">
                <a:latin typeface="Bitstream Vera Sans"/>
              </a:rPr>
              <a:t>σ</a:t>
            </a:r>
            <a:r>
              <a:rPr b="0" lang="en-GB" sz="2800" spc="-1" strike="noStrike">
                <a:latin typeface="Bitstream Vera Sans"/>
              </a:rPr>
              <a:t>τ</a:t>
            </a:r>
            <a:r>
              <a:rPr b="0" lang="en-GB" sz="2800" spc="-1" strike="noStrike">
                <a:latin typeface="Bitstream Vera Sans"/>
              </a:rPr>
              <a:t>α</a:t>
            </a:r>
            <a:r>
              <a:rPr b="0" lang="en-GB" sz="2800" spc="-1" strike="noStrike">
                <a:latin typeface="Bitstream Vera Sans"/>
              </a:rPr>
              <a:t>θ</a:t>
            </a:r>
            <a:r>
              <a:rPr b="0" lang="en-GB" sz="2800" spc="-1" strike="noStrike">
                <a:latin typeface="Bitstream Vera Sans"/>
              </a:rPr>
              <a:t>ε</a:t>
            </a:r>
            <a:r>
              <a:rPr b="0" lang="en-GB" sz="2800" spc="-1" strike="noStrike">
                <a:latin typeface="Bitstream Vera Sans"/>
              </a:rPr>
              <a:t>ρ</a:t>
            </a:r>
            <a:r>
              <a:rPr b="0" lang="en-GB" sz="2800" spc="-1" strike="noStrike">
                <a:latin typeface="Bitstream Vera Sans"/>
              </a:rPr>
              <a:t>ά</a:t>
            </a:r>
            <a:r>
              <a:rPr b="0" lang="en-GB" sz="2800" spc="-1" strike="noStrike">
                <a:latin typeface="Bitstream Vera Sans"/>
              </a:rPr>
              <a:t> </a:t>
            </a:r>
            <a:r>
              <a:rPr b="0" lang="en-GB" sz="2800" spc="-1" strike="noStrike">
                <a:latin typeface="Bitstream Vera Sans"/>
              </a:rPr>
              <a:t>γ</a:t>
            </a:r>
            <a:r>
              <a:rPr b="0" lang="en-GB" sz="2800" spc="-1" strike="noStrike">
                <a:latin typeface="Bitstream Vera Sans"/>
              </a:rPr>
              <a:t>ι</a:t>
            </a:r>
            <a:r>
              <a:rPr b="0" lang="en-GB" sz="2800" spc="-1" strike="noStrike">
                <a:latin typeface="Bitstream Vera Sans"/>
              </a:rPr>
              <a:t>α</a:t>
            </a:r>
            <a:r>
              <a:rPr b="0" lang="en-GB" sz="2800" spc="-1" strike="noStrike">
                <a:latin typeface="Bitstream Vera Sans"/>
              </a:rPr>
              <a:t> </a:t>
            </a:r>
            <a:r>
              <a:rPr b="0" lang="en-GB" sz="2800" spc="-1" strike="noStrike">
                <a:latin typeface="Bitstream Vera Sans"/>
              </a:rPr>
              <a:t>κ</a:t>
            </a:r>
            <a:r>
              <a:rPr b="0" lang="en-GB" sz="2800" spc="-1" strike="noStrike">
                <a:latin typeface="Bitstream Vera Sans"/>
              </a:rPr>
              <a:t>ά</a:t>
            </a:r>
            <a:r>
              <a:rPr b="0" lang="en-GB" sz="2800" spc="-1" strike="noStrike">
                <a:latin typeface="Bitstream Vera Sans"/>
              </a:rPr>
              <a:t>θ</a:t>
            </a:r>
            <a:r>
              <a:rPr b="0" lang="en-GB" sz="2800" spc="-1" strike="noStrike">
                <a:latin typeface="Bitstream Vera Sans"/>
              </a:rPr>
              <a:t>ε</a:t>
            </a:r>
            <a:r>
              <a:rPr b="0" lang="en-GB" sz="2800" spc="-1" strike="noStrike">
                <a:latin typeface="Bitstream Vera Sans"/>
              </a:rPr>
              <a:t> </a:t>
            </a:r>
            <a:r>
              <a:rPr b="0" lang="en-GB" sz="2800" spc="-1" strike="noStrike">
                <a:latin typeface="Bitstream Vera Sans"/>
              </a:rPr>
              <a:t>Α</a:t>
            </a:r>
            <a:r>
              <a:rPr b="0" lang="en-GB" sz="2800" spc="-1" strike="noStrike">
                <a:latin typeface="Bitstream Vera Sans"/>
              </a:rPr>
              <a:t>, </a:t>
            </a:r>
            <a:r>
              <a:rPr b="0" lang="en-GB" sz="2800" spc="-1" strike="noStrike">
                <a:latin typeface="Bitstream Vera Sans"/>
              </a:rPr>
              <a:t>κ</a:t>
            </a:r>
            <a:r>
              <a:rPr b="0" lang="en-GB" sz="2800" spc="-1" strike="noStrike">
                <a:latin typeface="Bitstream Vera Sans"/>
              </a:rPr>
              <a:t>α</a:t>
            </a:r>
            <a:r>
              <a:rPr b="0" lang="en-GB" sz="2800" spc="-1" strike="noStrike">
                <a:latin typeface="Bitstream Vera Sans"/>
              </a:rPr>
              <a:t>ι </a:t>
            </a:r>
            <a:r>
              <a:rPr b="0" lang="en-GB" sz="2800" spc="-1" strike="noStrike">
                <a:latin typeface="Bitstream Vera Sans"/>
              </a:rPr>
              <a:t>ά</a:t>
            </a:r>
            <a:r>
              <a:rPr b="0" lang="en-GB" sz="2800" spc="-1" strike="noStrike">
                <a:latin typeface="Bitstream Vera Sans"/>
              </a:rPr>
              <a:t>ρ</a:t>
            </a:r>
            <a:r>
              <a:rPr b="0" lang="en-GB" sz="2800" spc="-1" strike="noStrike">
                <a:latin typeface="Bitstream Vera Sans"/>
              </a:rPr>
              <a:t>α</a:t>
            </a:r>
            <a:r>
              <a:rPr b="0" lang="en-GB" sz="2800" spc="-1" strike="noStrike">
                <a:latin typeface="Bitstream Vera Sans"/>
              </a:rPr>
              <a:t> </a:t>
            </a:r>
            <a:r>
              <a:rPr b="0" lang="en-GB" sz="2800" spc="-1" strike="noStrike">
                <a:latin typeface="Bitstream Vera Sans"/>
              </a:rPr>
              <a:t>π</a:t>
            </a:r>
            <a:r>
              <a:rPr b="0" lang="en-GB" sz="2800" spc="-1" strike="noStrike">
                <a:latin typeface="Bitstream Vera Sans"/>
              </a:rPr>
              <a:t>ό</a:t>
            </a:r>
            <a:r>
              <a:rPr b="0" lang="en-GB" sz="2800" spc="-1" strike="noStrike">
                <a:latin typeface="Bitstream Vera Sans"/>
              </a:rPr>
              <a:t>σ</a:t>
            </a:r>
            <a:r>
              <a:rPr b="0" lang="en-GB" sz="2800" spc="-1" strike="noStrike">
                <a:latin typeface="Bitstream Vera Sans"/>
              </a:rPr>
              <a:t>α</a:t>
            </a:r>
            <a:r>
              <a:rPr b="0" lang="en-GB" sz="2800" spc="-1" strike="noStrike">
                <a:latin typeface="Bitstream Vera Sans"/>
              </a:rPr>
              <a:t> </a:t>
            </a:r>
            <a:r>
              <a:rPr b="0" lang="en-GB" sz="2800" spc="-1" strike="noStrike">
                <a:latin typeface="Bitstream Vera Sans"/>
              </a:rPr>
              <a:t>β</a:t>
            </a:r>
            <a:r>
              <a:rPr b="0" lang="en-GB" sz="2800" spc="-1" strike="noStrike">
                <a:latin typeface="Bitstream Vera Sans"/>
              </a:rPr>
              <a:t>-</a:t>
            </a:r>
            <a:r>
              <a:rPr b="0" lang="en-GB" sz="2800" spc="-1" strike="noStrike">
                <a:latin typeface="Bitstream Vera Sans"/>
              </a:rPr>
              <a:t>σ</a:t>
            </a:r>
            <a:r>
              <a:rPr b="0" lang="en-GB" sz="2800" spc="-1" strike="noStrike">
                <a:latin typeface="Bitstream Vera Sans"/>
              </a:rPr>
              <a:t>τ</a:t>
            </a:r>
            <a:r>
              <a:rPr b="0" lang="en-GB" sz="2800" spc="-1" strike="noStrike">
                <a:latin typeface="Bitstream Vera Sans"/>
              </a:rPr>
              <a:t>α</a:t>
            </a:r>
            <a:r>
              <a:rPr b="0" lang="en-GB" sz="2800" spc="-1" strike="noStrike">
                <a:latin typeface="Bitstream Vera Sans"/>
              </a:rPr>
              <a:t>θ</a:t>
            </a:r>
            <a:r>
              <a:rPr b="0" lang="en-GB" sz="2800" spc="-1" strike="noStrike">
                <a:latin typeface="Bitstream Vera Sans"/>
              </a:rPr>
              <a:t>ε</a:t>
            </a:r>
            <a:r>
              <a:rPr b="0" lang="en-GB" sz="2800" spc="-1" strike="noStrike">
                <a:latin typeface="Bitstream Vera Sans"/>
              </a:rPr>
              <a:t>ρ</a:t>
            </a:r>
            <a:r>
              <a:rPr b="0" lang="en-GB" sz="2800" spc="-1" strike="noStrike">
                <a:latin typeface="Bitstream Vera Sans"/>
              </a:rPr>
              <a:t>ά</a:t>
            </a:r>
            <a:r>
              <a:rPr b="0" lang="en-GB" sz="2800" spc="-1" strike="noStrike">
                <a:latin typeface="Bitstream Vera Sans"/>
              </a:rPr>
              <a:t> </a:t>
            </a:r>
            <a:r>
              <a:rPr b="0" lang="en-GB" sz="2800" spc="-1" strike="noStrike">
                <a:latin typeface="Bitstream Vera Sans"/>
              </a:rPr>
              <a:t>μ</a:t>
            </a:r>
            <a:r>
              <a:rPr b="0" lang="en-GB" sz="2800" spc="-1" strike="noStrike">
                <a:latin typeface="Bitstream Vera Sans"/>
              </a:rPr>
              <a:t>έ</a:t>
            </a:r>
            <a:r>
              <a:rPr b="0" lang="en-GB" sz="2800" spc="-1" strike="noStrike">
                <a:latin typeface="Bitstream Vera Sans"/>
              </a:rPr>
              <a:t>χ</a:t>
            </a:r>
            <a:r>
              <a:rPr b="0" lang="en-GB" sz="2800" spc="-1" strike="noStrike">
                <a:latin typeface="Bitstream Vera Sans"/>
              </a:rPr>
              <a:t>ρ</a:t>
            </a:r>
            <a:r>
              <a:rPr b="0" lang="en-GB" sz="2800" spc="-1" strike="noStrike">
                <a:latin typeface="Bitstream Vera Sans"/>
              </a:rPr>
              <a:t>ι </a:t>
            </a:r>
            <a:r>
              <a:rPr b="0" lang="en-GB" sz="2800" spc="-1" strike="noStrike">
                <a:latin typeface="Bitstream Vera Sans"/>
              </a:rPr>
              <a:t>Α</a:t>
            </a:r>
            <a:r>
              <a:rPr b="0" lang="en-GB" sz="2800" spc="-1" strike="noStrike">
                <a:latin typeface="Bitstream Vera Sans"/>
              </a:rPr>
              <a:t>~</a:t>
            </a:r>
            <a:r>
              <a:rPr b="0" lang="en-GB" sz="2800" spc="-1" strike="noStrike">
                <a:latin typeface="Bitstream Vera Sans"/>
              </a:rPr>
              <a:t>2</a:t>
            </a:r>
            <a:r>
              <a:rPr b="0" lang="en-GB" sz="2800" spc="-1" strike="noStrike">
                <a:latin typeface="Bitstream Vera Sans"/>
              </a:rPr>
              <a:t>0</a:t>
            </a:r>
            <a:r>
              <a:rPr b="0" lang="en-GB" sz="2800" spc="-1" strike="noStrike">
                <a:latin typeface="Bitstream Vera Sans"/>
              </a:rPr>
              <a:t>0</a:t>
            </a:r>
            <a:r>
              <a:rPr b="0" lang="en-GB" sz="2800" spc="-1" strike="noStrike">
                <a:latin typeface="Bitstream Vera Sans"/>
              </a:rPr>
              <a:t>;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37" name="TextShape 2"/>
          <p:cNvSpPr txBox="1"/>
          <p:nvPr/>
        </p:nvSpPr>
        <p:spPr>
          <a:xfrm>
            <a:off x="157680" y="1897560"/>
            <a:ext cx="9829800" cy="170820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Πρόβλη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μα 4.9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του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βιβλίου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των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Cottingh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am&amp;Gre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enwood)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Με βάση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τις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διαφορετ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ικές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ιδιότητες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των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πυρήνων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με άρτιο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 και με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περιττό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Α,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εξηγήστε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γιατί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υπάρχουν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περίπου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300 β-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σταθεροί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πυρήνες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με μάζες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μέχρι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αυτή του </a:t>
            </a:r>
            <a:r>
              <a:rPr b="0" lang="en-GB" sz="2000" spc="-1" strike="noStrike" baseline="101000">
                <a:solidFill>
                  <a:srgbClr val="0000ff"/>
                </a:solidFill>
                <a:latin typeface="Bitstream Vera Sans"/>
              </a:rPr>
              <a:t>209</a:t>
            </a:r>
            <a:r>
              <a:rPr b="0" lang="en-GB" sz="2000" spc="-1" strike="noStrike" baseline="-101000">
                <a:solidFill>
                  <a:srgbClr val="0000ff"/>
                </a:solidFill>
                <a:latin typeface="Bitstream Vera Sans"/>
              </a:rPr>
              <a:t>83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Βi .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Ποιός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έιναι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λοιπόν ο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μέσος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αριθμός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ισοτόπων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ανά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στοιχείο;</a:t>
            </a:r>
            <a:endParaRPr b="0" lang="en-GB" sz="2000" spc="-1" strike="noStrike">
              <a:latin typeface="Bitstream Vera Sans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12746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2019-10-28T23:39:47Z</dcterms:modified>
  <cp:revision>816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