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embeddings/oleObject1.bin" ContentType="application/vnd.openxmlformats-officedocument.oleObject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39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8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37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51.png" ContentType="image/png"/>
  <Override PartName="/ppt/media/image2.png" ContentType="image/png"/>
  <Override PartName="/ppt/media/image52.png" ContentType="image/png"/>
  <Override PartName="/ppt/media/image37.png" ContentType="image/png"/>
  <Override PartName="/ppt/media/image3.png" ContentType="image/png"/>
  <Override PartName="/ppt/media/image30.jpeg" ContentType="image/jpeg"/>
  <Override PartName="/ppt/media/image53.png" ContentType="image/png"/>
  <Override PartName="/ppt/media/image38.png" ContentType="image/png"/>
  <Override PartName="/ppt/media/image4.png" ContentType="image/png"/>
  <Override PartName="/ppt/media/image54.png" ContentType="image/png"/>
  <Override PartName="/ppt/media/image39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57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5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.png" ContentType="image/png"/>
  <Override PartName="/ppt/media/image55.png" ContentType="image/png"/>
  <Override PartName="/ppt/media/image25.wmf" ContentType="image/x-wmf"/>
  <Override PartName="/ppt/media/image36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22.wmf" ContentType="image/x-wmf"/>
  <Override PartName="/ppt/media/image34.png" ContentType="image/png"/>
  <Override PartName="/ppt/media/image40.png" ContentType="image/png"/>
  <Override PartName="/ppt/media/image26.png" ContentType="image/png"/>
  <Override PartName="/ppt/media/image41.png" ContentType="image/png"/>
  <Override PartName="/ppt/media/image60.png" ContentType="image/png"/>
  <Override PartName="/ppt/media/image27.png" ContentType="image/png"/>
  <Override PartName="/ppt/media/image42.png" ContentType="image/png"/>
  <Override PartName="/ppt/media/image61.png" ContentType="image/png"/>
  <Override PartName="/ppt/media/image28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29.png" ContentType="image/png"/>
  <Override PartName="/ppt/media/image44.png" ContentType="image/png"/>
  <Override PartName="/ppt/media/image35.png" ContentType="image/png"/>
  <Override PartName="/ppt/media/image17.png" ContentType="image/png"/>
  <Override PartName="/ppt/media/image50.png" ContentType="image/png"/>
  <Override PartName="/ppt/media/image4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230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280" cy="284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32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230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32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20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804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280" cy="284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32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000" y="40230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15232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0400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57120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638040" y="4023000"/>
            <a:ext cx="29206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280" cy="284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595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230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151200"/>
            <a:ext cx="907128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914400"/>
            <a:ext cx="442656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23000"/>
            <a:ext cx="9071280" cy="28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280" cy="612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300600" y="7146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280" cy="612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280" cy="5951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1"/>
          <p:cNvSpPr/>
          <p:nvPr/>
        </p:nvSpPr>
        <p:spPr>
          <a:xfrm>
            <a:off x="300600" y="7146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2.wmf"/><Relationship Id="rId8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" y="819360"/>
            <a:ext cx="9600840" cy="424044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36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solidFill>
                  <a:srgbClr val="0000ff"/>
                </a:solidFill>
                <a:latin typeface="DejaVu Sans"/>
              </a:rPr>
              <a:t>Μάθημα 11 &amp; 12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Πυρηνικό μοντέλο των φλοιών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685800" y="5860800"/>
            <a:ext cx="8457840" cy="111348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333399"/>
                </a:solidFill>
                <a:latin typeface="Arial"/>
              </a:rPr>
              <a:t>Αριστοτέλειο Πανεπιστήμιο Θεσσαλονίκης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3699000" y="7072200"/>
            <a:ext cx="317484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440" cy="404712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180000" y="75960"/>
            <a:ext cx="9782640" cy="774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24120" y="5370840"/>
            <a:ext cx="5077080" cy="120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Όσο μεγαλύτερο το 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x</a:t>
            </a:r>
            <a:r>
              <a:rPr b="0" lang="el-GR" sz="2400" spc="-1" strike="noStrike" baseline="-14000000">
                <a:solidFill>
                  <a:srgbClr val="0000ff"/>
                </a:solidFill>
                <a:latin typeface="Bitstream Vera Sans"/>
                <a:ea typeface="DejaVu Sans"/>
              </a:rPr>
              <a:t>nl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τόσο μεγαλύτερη η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ενέργεια της στάθμης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73880" y="894960"/>
            <a:ext cx="3228480" cy="33516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επιτρεπτών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US" sz="2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7" name="Formula 4"/>
              <p:cNvSpPr txBox="1"/>
              <p:nvPr/>
            </p:nvSpPr>
            <p:spPr>
              <a:xfrm>
                <a:off x="302760" y="4206960"/>
                <a:ext cx="2603160" cy="108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440" cy="3132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3081600" y="2330280"/>
            <a:ext cx="617760" cy="3808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l=0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0" name="Line 6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7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8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9"/>
          <p:cNvSpPr/>
          <p:nvPr/>
        </p:nvSpPr>
        <p:spPr>
          <a:xfrm>
            <a:off x="4887000" y="1194480"/>
            <a:ext cx="72900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0"/>
          <p:cNvSpPr/>
          <p:nvPr/>
        </p:nvSpPr>
        <p:spPr>
          <a:xfrm>
            <a:off x="4887000" y="2803680"/>
            <a:ext cx="729000" cy="3326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11"/>
          <p:cNvSpPr/>
          <p:nvPr/>
        </p:nvSpPr>
        <p:spPr>
          <a:xfrm>
            <a:off x="4887000" y="6902280"/>
            <a:ext cx="72900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440" cy="404712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173880" y="894960"/>
            <a:ext cx="3228480" cy="33516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επιτρεπτων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US" sz="2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8" name="Formula 2"/>
              <p:cNvSpPr txBox="1"/>
              <p:nvPr/>
            </p:nvSpPr>
            <p:spPr>
              <a:xfrm>
                <a:off x="302760" y="4206960"/>
                <a:ext cx="2603160" cy="108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440" cy="313272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3081600" y="2330280"/>
            <a:ext cx="617760" cy="3808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l=0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Line 4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Line 5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Line 6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7"/>
          <p:cNvSpPr/>
          <p:nvPr/>
        </p:nvSpPr>
        <p:spPr>
          <a:xfrm>
            <a:off x="4887000" y="1194480"/>
            <a:ext cx="72900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8"/>
          <p:cNvSpPr/>
          <p:nvPr/>
        </p:nvSpPr>
        <p:spPr>
          <a:xfrm>
            <a:off x="4887000" y="2803680"/>
            <a:ext cx="729000" cy="3326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9"/>
          <p:cNvSpPr/>
          <p:nvPr/>
        </p:nvSpPr>
        <p:spPr>
          <a:xfrm>
            <a:off x="4887000" y="6902280"/>
            <a:ext cx="72900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0"/>
          <p:cNvSpPr/>
          <p:nvPr/>
        </p:nvSpPr>
        <p:spPr>
          <a:xfrm>
            <a:off x="2649960" y="3554640"/>
            <a:ext cx="617760" cy="3808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l=1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8" name="Line 11"/>
          <p:cNvSpPr/>
          <p:nvPr/>
        </p:nvSpPr>
        <p:spPr>
          <a:xfrm flipV="1">
            <a:off x="3200400" y="1910520"/>
            <a:ext cx="948240" cy="174708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12"/>
          <p:cNvSpPr/>
          <p:nvPr/>
        </p:nvSpPr>
        <p:spPr>
          <a:xfrm>
            <a:off x="3200400" y="3657600"/>
            <a:ext cx="934200" cy="685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3"/>
          <p:cNvSpPr/>
          <p:nvPr/>
        </p:nvSpPr>
        <p:spPr>
          <a:xfrm>
            <a:off x="4887000" y="1626480"/>
            <a:ext cx="729000" cy="333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4"/>
          <p:cNvSpPr/>
          <p:nvPr/>
        </p:nvSpPr>
        <p:spPr>
          <a:xfrm>
            <a:off x="4887000" y="4290480"/>
            <a:ext cx="729000" cy="333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5"/>
          <p:cNvSpPr/>
          <p:nvPr/>
        </p:nvSpPr>
        <p:spPr>
          <a:xfrm>
            <a:off x="27360" y="5367600"/>
            <a:ext cx="5077080" cy="120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Όσο μεγαλύτερο το 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x</a:t>
            </a:r>
            <a:r>
              <a:rPr b="0" lang="el-GR" sz="2400" spc="-1" strike="noStrike" baseline="-14000000">
                <a:solidFill>
                  <a:srgbClr val="0000ff"/>
                </a:solidFill>
                <a:latin typeface="Bitstream Vera Sans"/>
                <a:ea typeface="DejaVu Sans"/>
              </a:rPr>
              <a:t>nl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τόσο μεγαλύτερη η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  <a:ea typeface="DejaVu Sans"/>
              </a:rPr>
              <a:t>ενέργεια της στάθμης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293" name="CustomShape 16"/>
          <p:cNvSpPr/>
          <p:nvPr/>
        </p:nvSpPr>
        <p:spPr>
          <a:xfrm>
            <a:off x="180360" y="76320"/>
            <a:ext cx="9782640" cy="774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440" cy="404712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173880" y="894960"/>
            <a:ext cx="3228480" cy="33516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επιτρεπτων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440" cy="3132720"/>
          </a:xfrm>
          <a:prstGeom prst="rect">
            <a:avLst/>
          </a:prstGeom>
          <a:ln>
            <a:noFill/>
          </a:ln>
        </p:spPr>
      </p:pic>
      <p:sp>
        <p:nvSpPr>
          <p:cNvPr id="297" name="CustomShape 2"/>
          <p:cNvSpPr/>
          <p:nvPr/>
        </p:nvSpPr>
        <p:spPr>
          <a:xfrm>
            <a:off x="3081600" y="2330280"/>
            <a:ext cx="617760" cy="3808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l=0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Line 3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Line 4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5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6"/>
          <p:cNvSpPr/>
          <p:nvPr/>
        </p:nvSpPr>
        <p:spPr>
          <a:xfrm>
            <a:off x="4887000" y="1194480"/>
            <a:ext cx="72900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7"/>
          <p:cNvSpPr/>
          <p:nvPr/>
        </p:nvSpPr>
        <p:spPr>
          <a:xfrm>
            <a:off x="4887000" y="2803680"/>
            <a:ext cx="729000" cy="3326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8"/>
          <p:cNvSpPr/>
          <p:nvPr/>
        </p:nvSpPr>
        <p:spPr>
          <a:xfrm>
            <a:off x="4887000" y="6902280"/>
            <a:ext cx="72900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9"/>
          <p:cNvSpPr/>
          <p:nvPr/>
        </p:nvSpPr>
        <p:spPr>
          <a:xfrm>
            <a:off x="2649960" y="3554640"/>
            <a:ext cx="617760" cy="3808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l=1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5" name="Line 10"/>
          <p:cNvSpPr/>
          <p:nvPr/>
        </p:nvSpPr>
        <p:spPr>
          <a:xfrm flipV="1">
            <a:off x="3200400" y="1910520"/>
            <a:ext cx="948240" cy="174708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Line 11"/>
          <p:cNvSpPr/>
          <p:nvPr/>
        </p:nvSpPr>
        <p:spPr>
          <a:xfrm>
            <a:off x="3200400" y="3657600"/>
            <a:ext cx="934200" cy="685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2"/>
          <p:cNvSpPr/>
          <p:nvPr/>
        </p:nvSpPr>
        <p:spPr>
          <a:xfrm>
            <a:off x="4887000" y="1626480"/>
            <a:ext cx="729000" cy="333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3"/>
          <p:cNvSpPr/>
          <p:nvPr/>
        </p:nvSpPr>
        <p:spPr>
          <a:xfrm>
            <a:off x="4887000" y="4290480"/>
            <a:ext cx="729000" cy="333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14"/>
          <p:cNvSpPr/>
          <p:nvPr/>
        </p:nvSpPr>
        <p:spPr>
          <a:xfrm>
            <a:off x="-80640" y="4755600"/>
            <a:ext cx="5077080" cy="233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κάθε ζεύγος (n,l)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έχουμε 2*</a:t>
            </a:r>
            <a:r>
              <a:rPr b="0" lang="en-US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(2*l+1)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“</a:t>
            </a: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εκφυλισμένες καταστάσεις”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(δηλ. καταστάσεις με την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ίδια ενέργεια). 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Προσέξτε τον έξτρα </a:t>
            </a:r>
            <a:endParaRPr b="0" lang="en-US" sz="2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παράγοντα 2 λόγω σπιν 1/2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310" name="CustomShape 15"/>
          <p:cNvSpPr/>
          <p:nvPr/>
        </p:nvSpPr>
        <p:spPr>
          <a:xfrm>
            <a:off x="180360" y="76320"/>
            <a:ext cx="9782640" cy="774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4250160" y="1058400"/>
            <a:ext cx="5833440" cy="404712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504000" y="87120"/>
            <a:ext cx="9325440" cy="943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4000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 (1)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62640" y="2225160"/>
            <a:ext cx="5077080" cy="161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κάθε ζεύγος (n,l)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(2*l+1)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εκφυλισμένες καταστάσεις 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(προσέξτε τον έξτρα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παράγοντα 2 λόγω σπιν 1/2)</a:t>
            </a: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4" name="Formula 3"/>
              <p:cNvSpPr txBox="1"/>
              <p:nvPr/>
            </p:nvSpPr>
            <p:spPr>
              <a:xfrm>
                <a:off x="1143000" y="1143000"/>
                <a:ext cx="2603160" cy="108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315" name="CustomShape 4"/>
          <p:cNvSpPr/>
          <p:nvPr/>
        </p:nvSpPr>
        <p:spPr>
          <a:xfrm>
            <a:off x="228600" y="1227600"/>
            <a:ext cx="685440" cy="685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84600" y="3819600"/>
            <a:ext cx="685440" cy="685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120600" y="3805200"/>
            <a:ext cx="4651920" cy="328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 → </a:t>
            </a:r>
            <a:r>
              <a:rPr b="0" lang="en-GB" sz="1600" spc="-1" strike="noStrike">
                <a:solidFill>
                  <a:srgbClr val="ff0000"/>
                </a:solidFill>
                <a:latin typeface="Bitstream Vera Sans"/>
              </a:rPr>
              <a:t>20 νετρόνια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ff0000"/>
                </a:solidFill>
                <a:latin typeface="Bitstream Vera Sans"/>
              </a:rPr>
              <a:t>όλα με διαφορετικούς κβαντικούς αριθμούς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18" name="Line 7"/>
          <p:cNvSpPr/>
          <p:nvPr/>
        </p:nvSpPr>
        <p:spPr>
          <a:xfrm>
            <a:off x="4258800" y="4150800"/>
            <a:ext cx="5852160" cy="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8"/>
          <p:cNvSpPr/>
          <p:nvPr/>
        </p:nvSpPr>
        <p:spPr>
          <a:xfrm>
            <a:off x="4222800" y="1443600"/>
            <a:ext cx="348840" cy="274284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9"/>
          <p:cNvSpPr/>
          <p:nvPr/>
        </p:nvSpPr>
        <p:spPr>
          <a:xfrm>
            <a:off x="4667400" y="4275000"/>
            <a:ext cx="5447160" cy="2779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2*(2*l  + 1) καταστάσεις σε κάθε 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Άρα: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1s → l=0 → 2*(2*0+1) = 2 καταστάσεις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1p → l=1 → 2*(2*1+1) = 6 καταστάσεις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1d → l=2 → 2*(2*2+1) = 10 καταστάσεις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2s → l=0 → 2*(2*0+1) = 2 καταστάσεις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Μέχρι x=6.5, σύνολο: 20 καταστάσεις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1" name="Line 10"/>
          <p:cNvSpPr/>
          <p:nvPr/>
        </p:nvSpPr>
        <p:spPr>
          <a:xfrm flipV="1">
            <a:off x="3657600" y="5871600"/>
            <a:ext cx="685800" cy="5292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11"/>
          <p:cNvSpPr/>
          <p:nvPr/>
        </p:nvSpPr>
        <p:spPr>
          <a:xfrm>
            <a:off x="4343400" y="5329800"/>
            <a:ext cx="228240" cy="1142640"/>
          </a:xfrm>
          <a:custGeom>
            <a:avLst/>
            <a:gdLst/>
            <a:ahLst/>
            <a:rect l="l" t="t" r="r" b="b"/>
            <a:pathLst>
              <a:path w="637" h="3177">
                <a:moveTo>
                  <a:pt x="636" y="0"/>
                </a:moveTo>
                <a:cubicBezTo>
                  <a:pt x="477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159" y="1588"/>
                  <a:pt x="0" y="1588"/>
                </a:cubicBezTo>
                <a:cubicBezTo>
                  <a:pt x="159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477" y="3176"/>
                  <a:pt x="636" y="3176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23" name="Formula 12"/>
              <p:cNvSpPr txBox="1"/>
              <p:nvPr/>
            </p:nvSpPr>
            <p:spPr>
              <a:xfrm>
                <a:off x="1143000" y="1143360"/>
                <a:ext cx="2603160" cy="108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324" name="CustomShape 13"/>
          <p:cNvSpPr/>
          <p:nvPr/>
        </p:nvSpPr>
        <p:spPr>
          <a:xfrm>
            <a:off x="4114800" y="4258800"/>
            <a:ext cx="456840" cy="45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 descr="Screen Shot 2015-10-29 at 6.31.43 μ.μ..png"/>
          <p:cNvPicPr/>
          <p:nvPr/>
        </p:nvPicPr>
        <p:blipFill>
          <a:blip r:embed="rId1"/>
          <a:stretch/>
        </p:blipFill>
        <p:spPr>
          <a:xfrm>
            <a:off x="3369600" y="6137280"/>
            <a:ext cx="7035480" cy="1129680"/>
          </a:xfrm>
          <a:prstGeom prst="rect">
            <a:avLst/>
          </a:prstGeom>
          <a:ln>
            <a:noFill/>
          </a:ln>
        </p:spPr>
      </p:pic>
      <p:pic>
        <p:nvPicPr>
          <p:cNvPr id="326" name="Picture 1" descr="Screen Shot 2015-10-29 at 6.32.08 μ.μ..png"/>
          <p:cNvPicPr/>
          <p:nvPr/>
        </p:nvPicPr>
        <p:blipFill>
          <a:blip r:embed="rId2"/>
          <a:stretch/>
        </p:blipFill>
        <p:spPr>
          <a:xfrm>
            <a:off x="3826800" y="685800"/>
            <a:ext cx="6400440" cy="559584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504000" y="87120"/>
            <a:ext cx="9325440" cy="943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4000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(2)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62640" y="2225160"/>
            <a:ext cx="5077080" cy="161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κάθε ζεύγος (n,l)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(2*l+1)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εκφυλισμένες καταστάσεις 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(προσέξτε τον έξτρα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παράγοντα 2 λόγω σπιν 1/2)</a:t>
            </a: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9" name="Formula 3"/>
              <p:cNvSpPr txBox="1"/>
              <p:nvPr/>
            </p:nvSpPr>
            <p:spPr>
              <a:xfrm>
                <a:off x="1143000" y="1143000"/>
                <a:ext cx="2603160" cy="108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330" name="CustomShape 4"/>
          <p:cNvSpPr/>
          <p:nvPr/>
        </p:nvSpPr>
        <p:spPr>
          <a:xfrm>
            <a:off x="228600" y="1227600"/>
            <a:ext cx="685440" cy="685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84600" y="3819600"/>
            <a:ext cx="685440" cy="685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120600" y="3805200"/>
            <a:ext cx="4214520" cy="33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Ν(6.5) = 20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3" name="Line 7"/>
          <p:cNvSpPr/>
          <p:nvPr/>
        </p:nvSpPr>
        <p:spPr>
          <a:xfrm flipV="1">
            <a:off x="2971800" y="5943600"/>
            <a:ext cx="3693600" cy="6858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8"/>
          <p:cNvSpPr/>
          <p:nvPr/>
        </p:nvSpPr>
        <p:spPr>
          <a:xfrm>
            <a:off x="6577560" y="5751000"/>
            <a:ext cx="54324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6.5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5" name="Line 9"/>
          <p:cNvSpPr/>
          <p:nvPr/>
        </p:nvSpPr>
        <p:spPr>
          <a:xfrm>
            <a:off x="6809400" y="5365800"/>
            <a:ext cx="0" cy="4572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10"/>
          <p:cNvSpPr/>
          <p:nvPr/>
        </p:nvSpPr>
        <p:spPr>
          <a:xfrm flipH="1">
            <a:off x="4873680" y="5358240"/>
            <a:ext cx="457200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1"/>
          <p:cNvSpPr/>
          <p:nvPr/>
        </p:nvSpPr>
        <p:spPr>
          <a:xfrm>
            <a:off x="4392000" y="5185800"/>
            <a:ext cx="46980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2" descr="Screen Shot 2015-10-29 at 6.31.43 μ.μ..png"/>
          <p:cNvPicPr/>
          <p:nvPr/>
        </p:nvPicPr>
        <p:blipFill>
          <a:blip r:embed="rId1"/>
          <a:stretch/>
        </p:blipFill>
        <p:spPr>
          <a:xfrm>
            <a:off x="3369600" y="6136920"/>
            <a:ext cx="7035480" cy="1129680"/>
          </a:xfrm>
          <a:prstGeom prst="rect">
            <a:avLst/>
          </a:prstGeom>
          <a:ln>
            <a:noFill/>
          </a:ln>
        </p:spPr>
      </p:pic>
      <p:pic>
        <p:nvPicPr>
          <p:cNvPr id="339" name="Picture 1" descr="Screen Shot 2015-10-29 at 6.32.08 μ.μ..png"/>
          <p:cNvPicPr/>
          <p:nvPr/>
        </p:nvPicPr>
        <p:blipFill>
          <a:blip r:embed="rId2"/>
          <a:stretch/>
        </p:blipFill>
        <p:spPr>
          <a:xfrm>
            <a:off x="3826800" y="685800"/>
            <a:ext cx="6400440" cy="5595840"/>
          </a:xfrm>
          <a:prstGeom prst="rect">
            <a:avLst/>
          </a:prstGeom>
          <a:ln>
            <a:noFill/>
          </a:ln>
        </p:spPr>
      </p:pic>
      <p:sp>
        <p:nvSpPr>
          <p:cNvPr id="340" name="CustomShape 1"/>
          <p:cNvSpPr/>
          <p:nvPr/>
        </p:nvSpPr>
        <p:spPr>
          <a:xfrm>
            <a:off x="504000" y="87120"/>
            <a:ext cx="9325440" cy="943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4000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(3)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62640" y="2225160"/>
            <a:ext cx="5077080" cy="161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κάθε ζεύγος (n,l)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(2*l+1)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εκφυλισμένες καταστάσεις 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(προσέξτε τον έξτρα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παράγοντα 2 λόγω σπιν 1/2)</a:t>
            </a: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2" name="Formula 3"/>
              <p:cNvSpPr txBox="1"/>
              <p:nvPr/>
            </p:nvSpPr>
            <p:spPr>
              <a:xfrm>
                <a:off x="1143000" y="1143000"/>
                <a:ext cx="2603160" cy="108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343" name="CustomShape 4"/>
          <p:cNvSpPr/>
          <p:nvPr/>
        </p:nvSpPr>
        <p:spPr>
          <a:xfrm>
            <a:off x="228600" y="1227600"/>
            <a:ext cx="685440" cy="685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4946400" y="1128600"/>
            <a:ext cx="3821040" cy="363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O όγκος, V, και η επιφάνεια, S,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του πυρήνα εισέρχονται στο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πλήθος καταστάσεων, N, μέσω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της σχεσης των επιτρεπτών x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 την ακτίνα R και την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 ( k = x</a:t>
            </a:r>
            <a:r>
              <a:rPr b="0" lang="en-GB" sz="2168" spc="-1" strike="noStrike" baseline="-14000000">
                <a:solidFill>
                  <a:srgbClr val="0000ff"/>
                </a:solidFill>
                <a:latin typeface="Bitstream Vera Sans"/>
              </a:rPr>
              <a:t>nl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R 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αριθμητική πυκνότητα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νουκλεονίων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 N/V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από εδώ,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είναι πιό ακριβής από  το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0.085/fm</a:t>
            </a:r>
            <a:r>
              <a:rPr b="0" lang="en-GB" sz="2168" spc="-1" strike="noStrike" baseline="14000000">
                <a:solidFill>
                  <a:srgbClr val="0000ff"/>
                </a:solidFill>
                <a:latin typeface="Bitstream Vera Sans"/>
              </a:rPr>
              <a:t>3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που βάλαμε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για τον υπολογισμό της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ενέργειας Fermi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νωρίτερα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5" name="Line 6"/>
          <p:cNvSpPr/>
          <p:nvPr/>
        </p:nvSpPr>
        <p:spPr>
          <a:xfrm flipH="1">
            <a:off x="6454440" y="4554000"/>
            <a:ext cx="493200" cy="1792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Line 7"/>
          <p:cNvSpPr/>
          <p:nvPr/>
        </p:nvSpPr>
        <p:spPr>
          <a:xfrm>
            <a:off x="6966000" y="4572000"/>
            <a:ext cx="1708200" cy="1792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8"/>
          <p:cNvSpPr/>
          <p:nvPr/>
        </p:nvSpPr>
        <p:spPr>
          <a:xfrm>
            <a:off x="6577560" y="5751000"/>
            <a:ext cx="54324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6.5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8" name="Line 9"/>
          <p:cNvSpPr/>
          <p:nvPr/>
        </p:nvSpPr>
        <p:spPr>
          <a:xfrm>
            <a:off x="6809400" y="5365800"/>
            <a:ext cx="0" cy="4572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10"/>
          <p:cNvSpPr/>
          <p:nvPr/>
        </p:nvSpPr>
        <p:spPr>
          <a:xfrm flipH="1">
            <a:off x="4873680" y="5358240"/>
            <a:ext cx="457200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11"/>
          <p:cNvSpPr/>
          <p:nvPr/>
        </p:nvSpPr>
        <p:spPr>
          <a:xfrm>
            <a:off x="4392000" y="5185800"/>
            <a:ext cx="46980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1" name="Line 12"/>
          <p:cNvSpPr/>
          <p:nvPr/>
        </p:nvSpPr>
        <p:spPr>
          <a:xfrm flipH="1" flipV="1">
            <a:off x="3657600" y="1828800"/>
            <a:ext cx="13716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13"/>
          <p:cNvSpPr/>
          <p:nvPr/>
        </p:nvSpPr>
        <p:spPr>
          <a:xfrm>
            <a:off x="8013600" y="3718800"/>
            <a:ext cx="2501640" cy="22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Οπότε,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Αν μας πούν πόσα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νετρόνια έχουμε,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βρίσκουμε μέχρι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ποιό x χρειαζόμαστε,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άρα μεχρι ποιά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ενεργειακή στάθμη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latin typeface="Bitstream Vera Sans"/>
              </a:rPr>
              <a:t>→ </a:t>
            </a:r>
            <a:r>
              <a:rPr b="0" lang="en-GB" sz="1500" spc="-1" strike="noStrike">
                <a:latin typeface="Bitstream Vera Sans"/>
              </a:rPr>
              <a:t>Ενέργεια Fermi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53" name="CustomShape 14"/>
          <p:cNvSpPr/>
          <p:nvPr/>
        </p:nvSpPr>
        <p:spPr>
          <a:xfrm>
            <a:off x="84240" y="3819600"/>
            <a:ext cx="685440" cy="685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4" name="CustomShape 15"/>
          <p:cNvSpPr/>
          <p:nvPr/>
        </p:nvSpPr>
        <p:spPr>
          <a:xfrm>
            <a:off x="120240" y="3805200"/>
            <a:ext cx="4214520" cy="33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Ν(6.5) = 20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5" name="Line 16"/>
          <p:cNvSpPr/>
          <p:nvPr/>
        </p:nvSpPr>
        <p:spPr>
          <a:xfrm flipV="1">
            <a:off x="2958120" y="5936760"/>
            <a:ext cx="3693600" cy="6858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504000" y="1491120"/>
            <a:ext cx="9071280" cy="377928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2. Πυρηνικό Πρότυπο Φλοιών  - εξίσωση Schroedinger </a:t>
            </a:r>
            <a:br/>
            <a:r>
              <a:rPr b="0" lang="en-GB" sz="4400" spc="-1" strike="noStrike">
                <a:latin typeface="Arial"/>
              </a:rPr>
              <a:t>(ανάλογα με  τα άτομα)</a:t>
            </a:r>
            <a:br/>
            <a:r>
              <a:rPr b="0" lang="en-GB" sz="4400" spc="-1" strike="noStrike">
                <a:latin typeface="Arial"/>
              </a:rPr>
              <a:t>με πηγάδι δυναμικού </a:t>
            </a:r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με όρο για σύζευξη spin-orbit (L</a:t>
            </a:r>
            <a:r>
              <a:rPr b="0" lang="en-GB" sz="4400" spc="-1" strike="noStrike" baseline="14000000">
                <a:solidFill>
                  <a:srgbClr val="0000ff"/>
                </a:solidFill>
                <a:latin typeface="Arial"/>
              </a:rPr>
              <a:t>.</a:t>
            </a:r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S)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8600" y="58320"/>
            <a:ext cx="10031040" cy="5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000" spc="-1" strike="noStrike">
                <a:latin typeface="Bitstream Vera Sans"/>
              </a:rPr>
              <a:t>Υπάρχει όμως και όρος L*S στη δυναμική ενέργεια 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8411400" y="5535000"/>
            <a:ext cx="1371240" cy="45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3"/>
          <p:cNvSpPr/>
          <p:nvPr/>
        </p:nvSpPr>
        <p:spPr>
          <a:xfrm>
            <a:off x="12600" y="624600"/>
            <a:ext cx="10162440" cy="67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Από το απλό πηγάδι δυναμικού περιμέναμε: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Όμως, στον πίνακα πρίν είδαμε τις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περισσότερες ενεργειακές στάθμες (n,l) να έχουν υποστάθμες: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Υπάρχει κι άλλος σημαντικός κβαντικός αριθμός. Ποιός είναι;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Εκτός από το κεντρικό δυναμικό  (συνάρτηση της απόστασης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r μόνο) υπάρχει και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όρος με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σύζευξη L*S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στη Χαμιλτονιανή: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(L= τροχιακή στροφορμή,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                        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S= spin)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 l, s, j, m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όπου “j”  o κβαντικός αριθμός της ολικής στροφορμής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J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και  m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o κβαντικός αριθμός για την προβολή της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στον άξονα z.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H ολική στροφορμή είναι άθροισμα των l και s.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Αφού τα νουκλεόνια είναι φερμιόνια (s=1/2), έχουμε: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j= l+1/2 ή j = l-1/2.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 κάθε j, τo m</a:t>
            </a:r>
            <a:r>
              <a:rPr b="0" lang="en-GB" sz="2200" spc="-1" strike="noStrike" baseline="-14000000">
                <a:solidFill>
                  <a:srgbClr val="0000ff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μπορεί να είναι {-j, -j+1, …, j-1, j} 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2j+1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πιθανές τιμές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0000"/>
                </a:solidFill>
                <a:latin typeface="Bitstream Vera Sans"/>
              </a:rPr>
              <a:t>Οπότε:  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100" spc="-1" strike="noStrike">
                <a:solidFill>
                  <a:srgbClr val="ff0000"/>
                </a:solidFill>
                <a:latin typeface="Bitstream Vera Sans"/>
              </a:rPr>
              <a:t>για j=l+1/2 : 2(l+1/2)+1 = 2l+2 τιμές, για j=l-1/2: 2(l-1/2)+1 = 2l τιμές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20600" y="3015000"/>
            <a:ext cx="6857640" cy="687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5471640" y="3056400"/>
            <a:ext cx="1294560" cy="465840"/>
          </a:xfrm>
          <a:prstGeom prst="rect">
            <a:avLst/>
          </a:prstGeom>
          <a:ln>
            <a:noFill/>
          </a:ln>
        </p:spPr>
      </p:pic>
      <p:sp>
        <p:nvSpPr>
          <p:cNvPr id="362" name="CustomShape 5"/>
          <p:cNvSpPr/>
          <p:nvPr/>
        </p:nvSpPr>
        <p:spPr>
          <a:xfrm>
            <a:off x="131400" y="3137400"/>
            <a:ext cx="54176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Συνεισφορά στην ενέργεια (με U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SO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&lt; 0) 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3" name="Formula 6"/>
              <p:cNvSpPr txBox="1"/>
              <p:nvPr/>
            </p:nvSpPr>
            <p:spPr>
              <a:xfrm>
                <a:off x="6165360" y="559440"/>
                <a:ext cx="1691280" cy="70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338400" y="2059560"/>
            <a:ext cx="8165160" cy="3657240"/>
          </a:xfrm>
          <a:prstGeom prst="rect">
            <a:avLst/>
          </a:prstGeom>
          <a:ln>
            <a:noFill/>
          </a:ln>
        </p:spPr>
      </p:pic>
      <p:sp>
        <p:nvSpPr>
          <p:cNvPr id="365" name="CustomShape 1"/>
          <p:cNvSpPr/>
          <p:nvPr/>
        </p:nvSpPr>
        <p:spPr>
          <a:xfrm>
            <a:off x="228600" y="1755000"/>
            <a:ext cx="7844400" cy="687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120600" y="84960"/>
            <a:ext cx="9851040" cy="829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Αλληλεπίδραση L*S : διαχωρισμός καταστάσεων με το ίδιο (n,l), αλλά διαφορετική ολική στροφορμή j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144000" y="950400"/>
            <a:ext cx="9456840" cy="10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ξεχωρίζει τις καταστάσεις με ίδιο {n, </a:t>
            </a:r>
            <a:r>
              <a:rPr b="0" lang="en-GB" sz="2200" spc="-1" strike="noStrike">
                <a:solidFill>
                  <a:srgbClr val="0000ff"/>
                </a:solidFill>
                <a:latin typeface="URW Chancery L"/>
              </a:rPr>
              <a:t>l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} , αλλά διαφορετικούς προσανατολισμούς του σπιν ως προς L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8568000" y="4957200"/>
            <a:ext cx="685440" cy="1599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5"/>
          <p:cNvSpPr/>
          <p:nvPr/>
        </p:nvSpPr>
        <p:spPr>
          <a:xfrm>
            <a:off x="8015400" y="5175000"/>
            <a:ext cx="1371240" cy="45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5579640" y="1796400"/>
            <a:ext cx="1294560" cy="465840"/>
          </a:xfrm>
          <a:prstGeom prst="rect">
            <a:avLst/>
          </a:prstGeom>
          <a:ln>
            <a:noFill/>
          </a:ln>
        </p:spPr>
      </p:pic>
      <p:sp>
        <p:nvSpPr>
          <p:cNvPr id="371" name="CustomShape 6"/>
          <p:cNvSpPr/>
          <p:nvPr/>
        </p:nvSpPr>
        <p:spPr>
          <a:xfrm>
            <a:off x="239400" y="1769400"/>
            <a:ext cx="54176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Συνεισφορά στην ενέργεια (με U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SO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&lt; 0) 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2" name="CustomShape 7"/>
          <p:cNvSpPr/>
          <p:nvPr/>
        </p:nvSpPr>
        <p:spPr>
          <a:xfrm>
            <a:off x="36000" y="5405400"/>
            <a:ext cx="9721440" cy="204012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Επειδή βλέπουμε (π.χ., στον πίνακα πρίν) οι j= l + ½ να έχουν μικρότερη ενέργεια από τις j=l – ½  , δηλαδή: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Συμπεραίνουμε ότι: U</a:t>
            </a:r>
            <a:r>
              <a:rPr b="0" lang="en-GB" sz="1800" spc="-1" strike="noStrike" baseline="-14000000">
                <a:solidFill>
                  <a:srgbClr val="0000ff"/>
                </a:solidFill>
                <a:latin typeface="Bitstream Vera Sans"/>
              </a:rPr>
              <a:t>SO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&lt; 0   .   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Σημειώστε επίσης ότι: ΔΕ(j=1 – ½ , j=1 + ½ ) = |Uso| * ½ * hbar * (2l+1), αρκετή για να αλλάζει τη σειρά στις στάθμες, ειδικά στα μεγάλα l, οπως είδαμε πρίν, στον πίνακα με τις ενεργειακές στάθμες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3" name="Formula 8"/>
              <p:cNvSpPr txBox="1"/>
              <p:nvPr/>
            </p:nvSpPr>
            <p:spPr>
              <a:xfrm>
                <a:off x="4777200" y="5727600"/>
                <a:ext cx="4213080" cy="697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U</m:t>
                            </m:r>
                          </m:e>
                          <m:sub>
                            <m:r>
                              <m:t xml:space="preserve">SO</m:t>
                            </m:r>
                          </m:sub>
                        </m:sSub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  <m:r>
                          <m:t xml:space="preserve">l</m:t>
                        </m:r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  <m:r>
                      <m:t xml:space="preserve">&lt;</m:t>
                    </m:r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U</m:t>
                            </m:r>
                          </m:e>
                          <m:sub>
                            <m:r>
                              <m:t xml:space="preserve">SO</m:t>
                            </m:r>
                          </m:sub>
                        </m:sSub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374" name="CustomShape 9"/>
          <p:cNvSpPr/>
          <p:nvPr/>
        </p:nvSpPr>
        <p:spPr>
          <a:xfrm>
            <a:off x="192600" y="2359800"/>
            <a:ext cx="7879680" cy="3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αναμενόμενη τιμή του L*S μπορεί να βρεθεί από την ταυτότητα: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5" name="CustomShape 10"/>
          <p:cNvSpPr/>
          <p:nvPr/>
        </p:nvSpPr>
        <p:spPr>
          <a:xfrm>
            <a:off x="241200" y="3418200"/>
            <a:ext cx="1130040" cy="3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Οπότε: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440" cy="4047120"/>
          </a:xfrm>
          <a:prstGeom prst="rect">
            <a:avLst/>
          </a:prstGeom>
          <a:ln>
            <a:noFill/>
          </a:ln>
        </p:spPr>
      </p:pic>
      <p:pic>
        <p:nvPicPr>
          <p:cNvPr id="377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440" cy="3132720"/>
          </a:xfrm>
          <a:prstGeom prst="rect">
            <a:avLst/>
          </a:prstGeom>
          <a:ln>
            <a:noFill/>
          </a:ln>
        </p:spPr>
      </p:pic>
      <p:sp>
        <p:nvSpPr>
          <p:cNvPr id="378" name="CustomShape 1"/>
          <p:cNvSpPr/>
          <p:nvPr/>
        </p:nvSpPr>
        <p:spPr>
          <a:xfrm>
            <a:off x="-36000" y="815760"/>
            <a:ext cx="4150440" cy="509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ξεχωρίζει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τις καταστάσεις με το ίδιο (n,l), αλλά διαφορετική ολική στροφορμή j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Π.χ. 1p → l=1 →  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[2*(2*1+1)= 6 κατ.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1p με j=1+1/2 = 3/2  και 1p με j=1-1/2 = ½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1p</a:t>
            </a:r>
            <a:r>
              <a:rPr b="0" lang="en-GB" sz="2000" spc="-1" strike="noStrike" baseline="-14000000">
                <a:solidFill>
                  <a:srgbClr val="0000ff"/>
                </a:solidFill>
                <a:latin typeface="Bitstream Vera Sans"/>
              </a:rPr>
              <a:t>3/2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: 4 καταστάσεις (mj=-3/2, -½ , ½ , 3/2) 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1p</a:t>
            </a:r>
            <a:r>
              <a:rPr b="0" lang="en-GB" sz="2000" spc="-1" strike="noStrike" baseline="-14000000">
                <a:solidFill>
                  <a:srgbClr val="0000ff"/>
                </a:solidFill>
                <a:latin typeface="Bitstream Vera Sans"/>
              </a:rPr>
              <a:t>1/2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: 2 kαταστάσεις (mj= -1/2 , 1/2)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7002360" y="174420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3"/>
          <p:cNvSpPr/>
          <p:nvPr/>
        </p:nvSpPr>
        <p:spPr>
          <a:xfrm>
            <a:off x="7002360" y="1960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4"/>
          <p:cNvSpPr/>
          <p:nvPr/>
        </p:nvSpPr>
        <p:spPr>
          <a:xfrm>
            <a:off x="48960" y="13320"/>
            <a:ext cx="10031040" cy="829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Αλληλεπίδραση L*S : διαχωρισμός καταστάσεων με το ίδιο (n,l), αλλά διαφορετική ολική στροφορμή j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108360" y="5928120"/>
            <a:ext cx="3777840" cy="152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Στάθμες με ίδιο n,l: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196920"/>
            <a:ext cx="9071280" cy="533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Σήμερα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28600" y="878400"/>
            <a:ext cx="9708840" cy="58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Πυρηνικό μοντέλο των φλοιών – εκτίμηση ενεργειακών σταθμών και μαγικών αριθμών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C&amp;G, Παράρτημα Β, Κεφ. 5, 5.3-5.7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Χ. Ελευθεριάδη: κεφ. 6, παρ 6.4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Σημειώσεις Πυρηνικής, Κεφ. 8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	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Χαρακτηριστικά πυρήνων πέρα από το μέγεθος και τη μάζα: σπιν (spin), ομοτιμία (parity), μαγνητική ροπή, ηλεκτρική τετραπολική ροπή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Βιβλίο C&amp;G, Παράρτημα Γ  , παρ. 1.3, Κεφ. 5, παρ. 5.5-5.7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Σημειώσεις Πυρηνικής, Κεφ. 1, σελ. 4-5 (μαγνητική ροπή)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Ιστοσελίδα: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 u="sng">
                <a:solidFill>
                  <a:srgbClr val="0000ff"/>
                </a:solidFill>
                <a:uFillTx/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440" cy="4047120"/>
          </a:xfrm>
          <a:prstGeom prst="rect">
            <a:avLst/>
          </a:prstGeom>
          <a:ln>
            <a:noFill/>
          </a:ln>
        </p:spPr>
      </p:pic>
      <p:pic>
        <p:nvPicPr>
          <p:cNvPr id="384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440" cy="3132720"/>
          </a:xfrm>
          <a:prstGeom prst="rect">
            <a:avLst/>
          </a:prstGeom>
          <a:ln>
            <a:noFill/>
          </a:ln>
        </p:spPr>
      </p:pic>
      <p:sp>
        <p:nvSpPr>
          <p:cNvPr id="385" name="CustomShape 1"/>
          <p:cNvSpPr/>
          <p:nvPr/>
        </p:nvSpPr>
        <p:spPr>
          <a:xfrm>
            <a:off x="97200" y="840600"/>
            <a:ext cx="4013280" cy="7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l, s, j, mj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08000" y="1751760"/>
            <a:ext cx="3777840" cy="17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Στάθμες με ίδιο n,l: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7002360" y="124020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4"/>
          <p:cNvSpPr/>
          <p:nvPr/>
        </p:nvSpPr>
        <p:spPr>
          <a:xfrm>
            <a:off x="7002360" y="1960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5"/>
          <p:cNvSpPr/>
          <p:nvPr/>
        </p:nvSpPr>
        <p:spPr>
          <a:xfrm>
            <a:off x="48960" y="166680"/>
            <a:ext cx="10031040" cy="5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Συμπληρωμένοι φλοιοί και μαγικοί αριθμοί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0" name="CustomShape 6"/>
          <p:cNvSpPr/>
          <p:nvPr/>
        </p:nvSpPr>
        <p:spPr>
          <a:xfrm>
            <a:off x="6966360" y="2896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7"/>
          <p:cNvSpPr/>
          <p:nvPr/>
        </p:nvSpPr>
        <p:spPr>
          <a:xfrm>
            <a:off x="6966360" y="3580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8"/>
          <p:cNvSpPr/>
          <p:nvPr/>
        </p:nvSpPr>
        <p:spPr>
          <a:xfrm>
            <a:off x="6966360" y="480492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9"/>
          <p:cNvSpPr/>
          <p:nvPr/>
        </p:nvSpPr>
        <p:spPr>
          <a:xfrm>
            <a:off x="6966360" y="646128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10"/>
          <p:cNvSpPr/>
          <p:nvPr/>
        </p:nvSpPr>
        <p:spPr>
          <a:xfrm>
            <a:off x="243360" y="4206600"/>
            <a:ext cx="45914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φλοιοί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και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αριθμοί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440" cy="4047120"/>
          </a:xfrm>
          <a:prstGeom prst="rect">
            <a:avLst/>
          </a:prstGeom>
          <a:ln>
            <a:noFill/>
          </a:ln>
        </p:spPr>
      </p:pic>
      <p:pic>
        <p:nvPicPr>
          <p:cNvPr id="396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440" cy="3132720"/>
          </a:xfrm>
          <a:prstGeom prst="rect">
            <a:avLst/>
          </a:prstGeom>
          <a:ln>
            <a:noFill/>
          </a:ln>
        </p:spPr>
      </p:pic>
      <p:sp>
        <p:nvSpPr>
          <p:cNvPr id="397" name="CustomShape 1"/>
          <p:cNvSpPr/>
          <p:nvPr/>
        </p:nvSpPr>
        <p:spPr>
          <a:xfrm>
            <a:off x="97200" y="840600"/>
            <a:ext cx="4013280" cy="7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l, s, j, mj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08000" y="1751760"/>
            <a:ext cx="3777840" cy="17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Στάθμες με ίδιο n,l: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7002360" y="124020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4"/>
          <p:cNvSpPr/>
          <p:nvPr/>
        </p:nvSpPr>
        <p:spPr>
          <a:xfrm>
            <a:off x="7002360" y="1960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5"/>
          <p:cNvSpPr/>
          <p:nvPr/>
        </p:nvSpPr>
        <p:spPr>
          <a:xfrm>
            <a:off x="48960" y="166680"/>
            <a:ext cx="10031040" cy="5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Συμπληρωμένοι φλοιοί και μαγικοί αριθμοί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6966360" y="2896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7"/>
          <p:cNvSpPr/>
          <p:nvPr/>
        </p:nvSpPr>
        <p:spPr>
          <a:xfrm>
            <a:off x="6966360" y="358056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8"/>
          <p:cNvSpPr/>
          <p:nvPr/>
        </p:nvSpPr>
        <p:spPr>
          <a:xfrm>
            <a:off x="6966360" y="480492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9"/>
          <p:cNvSpPr/>
          <p:nvPr/>
        </p:nvSpPr>
        <p:spPr>
          <a:xfrm>
            <a:off x="6966360" y="6461280"/>
            <a:ext cx="228240" cy="22824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10"/>
          <p:cNvSpPr/>
          <p:nvPr/>
        </p:nvSpPr>
        <p:spPr>
          <a:xfrm>
            <a:off x="243360" y="4206600"/>
            <a:ext cx="45914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φλοιοί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και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αριθμοί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416160" y="5933520"/>
            <a:ext cx="3360600" cy="958680"/>
          </a:xfrm>
          <a:prstGeom prst="rect">
            <a:avLst/>
          </a:prstGeom>
          <a:noFill/>
          <a:ln w="7308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360" rIns="126360" tIns="81360" bIns="8136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Σημείωση: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Χαμηλότερη ενέργεια έχει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η κατάσταση s (l=0)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4078800" y="1107000"/>
            <a:ext cx="1599840" cy="456840"/>
          </a:xfrm>
          <a:prstGeom prst="rect">
            <a:avLst/>
          </a:prstGeom>
          <a:noFill/>
          <a:ln w="5472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13"/>
          <p:cNvSpPr/>
          <p:nvPr/>
        </p:nvSpPr>
        <p:spPr>
          <a:xfrm flipV="1">
            <a:off x="3357000" y="1564200"/>
            <a:ext cx="685800" cy="4343400"/>
          </a:xfrm>
          <a:prstGeom prst="line">
            <a:avLst/>
          </a:prstGeom>
          <a:ln w="36720">
            <a:solidFill>
              <a:srgbClr val="ed1c2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120600" y="133560"/>
            <a:ext cx="9851040" cy="9482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Bitstream Vera Sans"/>
              </a:rPr>
              <a:t>Ανακάτεμα των ενεργειακών σταθμών και “χάσμα” σε μερικές περιοχές : μαγικοί αριθμοί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36000" y="1130400"/>
            <a:ext cx="9935640" cy="66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ξεχωρίζει τις καταστάσεις με το ίδιο (n,l), αλλά διαφορετική ολική στροφορμή j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3128040" y="2464200"/>
            <a:ext cx="5961600" cy="4663080"/>
          </a:xfrm>
          <a:prstGeom prst="rect">
            <a:avLst/>
          </a:prstGeom>
          <a:ln w="36720">
            <a:noFill/>
          </a:ln>
        </p:spPr>
      </p:pic>
      <p:sp>
        <p:nvSpPr>
          <p:cNvPr id="413" name="Line 3"/>
          <p:cNvSpPr/>
          <p:nvPr/>
        </p:nvSpPr>
        <p:spPr>
          <a:xfrm flipH="1" flipV="1">
            <a:off x="5661000" y="2620800"/>
            <a:ext cx="1418400" cy="1224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Line 4"/>
          <p:cNvSpPr/>
          <p:nvPr/>
        </p:nvSpPr>
        <p:spPr>
          <a:xfrm flipH="1">
            <a:off x="5504400" y="2971800"/>
            <a:ext cx="1575000" cy="684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5"/>
          <p:cNvSpPr/>
          <p:nvPr/>
        </p:nvSpPr>
        <p:spPr>
          <a:xfrm>
            <a:off x="7227000" y="2478600"/>
            <a:ext cx="4591440" cy="62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φλοιοί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6" name="Line 6"/>
          <p:cNvSpPr/>
          <p:nvPr/>
        </p:nvSpPr>
        <p:spPr>
          <a:xfrm flipH="1">
            <a:off x="5432400" y="3151800"/>
            <a:ext cx="2743200" cy="3657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7"/>
          <p:cNvSpPr/>
          <p:nvPr/>
        </p:nvSpPr>
        <p:spPr>
          <a:xfrm flipH="1">
            <a:off x="5661000" y="3151800"/>
            <a:ext cx="2514600" cy="2743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8"/>
          <p:cNvSpPr/>
          <p:nvPr/>
        </p:nvSpPr>
        <p:spPr>
          <a:xfrm>
            <a:off x="205200" y="1815840"/>
            <a:ext cx="9696240" cy="626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Οπότε η ενέργεια κάθε κατάστασης χαρακτηρίζεται από τρείς κβαντικούς αριθμούς: n, l, j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9" name="CustomShape 9"/>
          <p:cNvSpPr/>
          <p:nvPr/>
        </p:nvSpPr>
        <p:spPr>
          <a:xfrm>
            <a:off x="8595360" y="3630600"/>
            <a:ext cx="2636280" cy="62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αριθμοί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0" name="Line 10"/>
          <p:cNvSpPr/>
          <p:nvPr/>
        </p:nvSpPr>
        <p:spPr>
          <a:xfrm flipH="1">
            <a:off x="8915400" y="4343400"/>
            <a:ext cx="457200" cy="6858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Line 11"/>
          <p:cNvSpPr/>
          <p:nvPr/>
        </p:nvSpPr>
        <p:spPr>
          <a:xfrm flipV="1">
            <a:off x="2971800" y="2671200"/>
            <a:ext cx="0" cy="434340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12"/>
          <p:cNvSpPr/>
          <p:nvPr/>
        </p:nvSpPr>
        <p:spPr>
          <a:xfrm>
            <a:off x="27360" y="2478600"/>
            <a:ext cx="2956680" cy="46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Καταστάσεις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βαλμένες κατά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αύξουσα ενέργεια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Αν ξέρουμε πόσα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νέτρόνια (π.χ.,)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έχουμε στον πυρήνα,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μπορούμε,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γεμίζοντας τις ενεργειακές στάθμες από τη χαμηλότερη πρός την υψηλότερη, να βρούμε σε ποιά ενέργεια βρίσκεται το “τελευταίο” νετρόνιο.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Ενέργεια Fermi 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738720" y="725400"/>
            <a:ext cx="4425120" cy="6252840"/>
          </a:xfrm>
          <a:prstGeom prst="rect">
            <a:avLst/>
          </a:prstGeom>
          <a:ln>
            <a:noFill/>
          </a:ln>
        </p:spPr>
      </p:pic>
      <p:sp>
        <p:nvSpPr>
          <p:cNvPr id="424" name="Line 1"/>
          <p:cNvSpPr/>
          <p:nvPr/>
        </p:nvSpPr>
        <p:spPr>
          <a:xfrm>
            <a:off x="2336400" y="1371600"/>
            <a:ext cx="1143000" cy="1143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2"/>
          <p:cNvSpPr/>
          <p:nvPr/>
        </p:nvSpPr>
        <p:spPr>
          <a:xfrm>
            <a:off x="-92880" y="2132280"/>
            <a:ext cx="780120" cy="35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3039120" y="5804280"/>
            <a:ext cx="780120" cy="35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228600" y="49320"/>
            <a:ext cx="9600840" cy="829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2800" spc="-1" strike="noStrike">
                <a:latin typeface="Bitstream Vera Sans"/>
              </a:rPr>
              <a:t>Πυρήνες με “μαγικούς” αριθμούς - οι σταθερότεροι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428" name="Group 5"/>
          <p:cNvGrpSpPr/>
          <p:nvPr/>
        </p:nvGrpSpPr>
        <p:grpSpPr>
          <a:xfrm>
            <a:off x="1346400" y="928800"/>
            <a:ext cx="2190600" cy="456840"/>
            <a:chOff x="1346400" y="928800"/>
            <a:chExt cx="2190600" cy="456840"/>
          </a:xfrm>
        </p:grpSpPr>
        <p:sp>
          <p:nvSpPr>
            <p:cNvPr id="429" name="CustomShape 6"/>
            <p:cNvSpPr/>
            <p:nvPr/>
          </p:nvSpPr>
          <p:spPr>
            <a:xfrm>
              <a:off x="1479960" y="928800"/>
              <a:ext cx="2057040" cy="4568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CustomShape 7"/>
            <p:cNvSpPr/>
            <p:nvPr/>
          </p:nvSpPr>
          <p:spPr>
            <a:xfrm>
              <a:off x="1346400" y="944280"/>
              <a:ext cx="1790640" cy="35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 marL="216000" indent="-215640">
                <a:lnSpc>
                  <a:spcPct val="100000"/>
                </a:lnSpc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US" sz="2400" spc="-1" strike="noStrike">
                <a:latin typeface="Arial"/>
              </a:endParaRPr>
            </a:p>
          </p:txBody>
        </p:sp>
      </p:grpSp>
      <p:pic>
        <p:nvPicPr>
          <p:cNvPr id="431" name="" descr=""/>
          <p:cNvPicPr/>
          <p:nvPr/>
        </p:nvPicPr>
        <p:blipFill>
          <a:blip r:embed="rId2"/>
          <a:stretch/>
        </p:blipFill>
        <p:spPr>
          <a:xfrm>
            <a:off x="5572440" y="914400"/>
            <a:ext cx="4257000" cy="5355000"/>
          </a:xfrm>
          <a:prstGeom prst="rect">
            <a:avLst/>
          </a:prstGeom>
          <a:ln>
            <a:noFill/>
          </a:ln>
        </p:spPr>
      </p:pic>
      <p:sp>
        <p:nvSpPr>
          <p:cNvPr id="432" name="CustomShape 8"/>
          <p:cNvSpPr/>
          <p:nvPr/>
        </p:nvSpPr>
        <p:spPr>
          <a:xfrm>
            <a:off x="3429000" y="3429000"/>
            <a:ext cx="5486040" cy="23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Πυρήνες με “μαγικούς” αριθμούς: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Πολύ σταθεροί σε σχέση με τους γειτονές τους (με πολλά σταθερά ισότοπα, μικρή ενεργός διατομή σύλληψης νετρονίου)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504000" y="1501560"/>
            <a:ext cx="9071280" cy="375840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3. Πυρηνικό Πρότυπο Φλοιών  : 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Εξήγηση της ολικής στροφορμής  J του πυρήνα (= του σπίν του)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της ομοτιμίας του (παριτυ)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με απλούς κανόνες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504000" y="139680"/>
            <a:ext cx="9071280" cy="1080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Spin και πάριτυ ενός πυρήνα </a:t>
            </a:r>
            <a:br/>
            <a:r>
              <a:rPr b="0" lang="en-GB" sz="3600" spc="-1" strike="noStrike">
                <a:latin typeface="Bitstream Vera Sans"/>
              </a:rPr>
              <a:t>(J και πάριτυ: J</a:t>
            </a:r>
            <a:r>
              <a:rPr b="0" lang="en-GB" sz="3600" spc="-1" strike="noStrike" baseline="14000000">
                <a:latin typeface="Bitstream Vera Sans"/>
              </a:rPr>
              <a:t>π</a:t>
            </a:r>
            <a:r>
              <a:rPr b="0" lang="en-GB" sz="3600" spc="-1" strike="noStrike">
                <a:latin typeface="Bitstream Vera Sans"/>
              </a:rPr>
              <a:t>)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57200" y="2246400"/>
            <a:ext cx="9118080" cy="3925440"/>
          </a:xfrm>
          <a:prstGeom prst="rect">
            <a:avLst/>
          </a:prstGeom>
          <a:noFill/>
          <a:ln w="73080">
            <a:noFill/>
          </a:ln>
        </p:spPr>
        <p:style>
          <a:lnRef idx="0"/>
          <a:fillRef idx="0"/>
          <a:effectRef idx="0"/>
          <a:fontRef idx="minor"/>
        </p:style>
        <p:txBody>
          <a:bodyPr lIns="36360" rIns="36360" tIns="36360" bIns="3636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Parity = +1     ή    -1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Οπότε για κάθε πυρήνα δίνουμε σπιν (J) και parity (π): </a:t>
            </a:r>
            <a:r>
              <a:rPr b="1" lang="en-GB" sz="26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6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US" sz="2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36" name="Formula 3"/>
              <p:cNvSpPr txBox="1"/>
              <p:nvPr/>
            </p:nvSpPr>
            <p:spPr>
              <a:xfrm>
                <a:off x="1006920" y="2946240"/>
                <a:ext cx="8319960" cy="693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7" name="Formula 4"/>
              <p:cNvSpPr txBox="1"/>
              <p:nvPr/>
            </p:nvSpPr>
            <p:spPr>
              <a:xfrm>
                <a:off x="8217360" y="6096960"/>
                <a:ext cx="1134360" cy="48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.</m:t>
                    </m:r>
                    <m:r>
                      <m:t xml:space="preserve">,</m:t>
                    </m:r>
                    <m:sSup>
                      <m:e>
                        <m:r>
                          <m:t xml:space="preserve">2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349560" y="3954240"/>
            <a:ext cx="8914680" cy="1256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2"/>
          <p:cNvSpPr/>
          <p:nvPr/>
        </p:nvSpPr>
        <p:spPr>
          <a:xfrm>
            <a:off x="349200" y="2333880"/>
            <a:ext cx="8915040" cy="1058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3"/>
          <p:cNvSpPr/>
          <p:nvPr/>
        </p:nvSpPr>
        <p:spPr>
          <a:xfrm>
            <a:off x="252000" y="160920"/>
            <a:ext cx="9071280" cy="533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Spin πυρήνα (J) και ομοτιμία (πάριτυ)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12600" y="734400"/>
            <a:ext cx="9346680" cy="630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To ολικό σπίν (J)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άρτιων-άρτιων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πυρήνων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έχει βρεθεί ότι έιναι 0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η πάριτυ + :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+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άρα, υπάρχει ισχυρό ζευγάρωμα των σπιν που δίνει άθροισμα 0 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περιττό αριθμό νουκλεονίων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το ασύζευκτο νουκλεόνιο καθορίζει σπίν και parity του πυρήνα 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200" spc="-1" strike="noStrike" baseline="14000000">
                <a:solidFill>
                  <a:srgbClr val="ff0000"/>
                </a:solidFill>
                <a:latin typeface="Bitstream Vera Sans"/>
              </a:rPr>
              <a:t> 17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Ο : 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= 5/2 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+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,σελ. 87 βιβλίου C&amp;G. Parity = (-1)</a:t>
            </a:r>
            <a:r>
              <a:rPr b="0" lang="en-GB" sz="2200" spc="-1" strike="noStrike" baseline="14000000">
                <a:solidFill>
                  <a:srgbClr val="ff0000"/>
                </a:solidFill>
                <a:latin typeface="URW Chancery L"/>
              </a:rPr>
              <a:t>l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Για </a:t>
            </a:r>
            <a:r>
              <a:rPr b="1" lang="en-GB" sz="2200" spc="-1" strike="noStrike">
                <a:solidFill>
                  <a:srgbClr val="0000ff"/>
                </a:solidFill>
                <a:latin typeface="Times New Roman"/>
              </a:rPr>
              <a:t>περιττούς-περιττούς </a:t>
            </a: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πυρήνες, το κάθε αζευγάρωτο πρωτόνιο και νετρόνιο συνεισφέρουν το δικό τους </a:t>
            </a:r>
            <a:r>
              <a:rPr b="1" lang="en-GB" sz="2200" spc="-1" strike="noStrike">
                <a:solidFill>
                  <a:srgbClr val="0000ff"/>
                </a:solidFill>
                <a:latin typeface="Times New Roman"/>
              </a:rPr>
              <a:t>J</a:t>
            </a:r>
            <a:r>
              <a:rPr b="1" lang="en-GB" sz="2200" spc="-1" strike="noStrike" baseline="14000000">
                <a:solidFill>
                  <a:srgbClr val="0000ff"/>
                </a:solidFill>
                <a:latin typeface="Times New Roman"/>
              </a:rPr>
              <a:t>π</a:t>
            </a: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 . Το ολικό σπίν είναι το άθροισμα των επι μέρους σπίν σύμφωνα με τους κανόνες άθροισης σπιν, αλλά αν έχουμε πολλες επιλογές δεν έχουμε κάποιον γενικό κανόνα για το ποιό αποτέλεσμα προτιμάται. Η ολική πάρτυ είναι το γινόμενο των επι μέρους πάριτυ.</a:t>
            </a:r>
            <a:endParaRPr b="0" lang="en-US" sz="2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42" name="Formula 5"/>
              <p:cNvSpPr txBox="1"/>
              <p:nvPr/>
            </p:nvSpPr>
            <p:spPr>
              <a:xfrm>
                <a:off x="898920" y="1470240"/>
                <a:ext cx="8319960" cy="693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p:sp>
        <p:nvSpPr>
          <p:cNvPr id="443" name="CustomShape 6"/>
          <p:cNvSpPr/>
          <p:nvPr/>
        </p:nvSpPr>
        <p:spPr>
          <a:xfrm rot="16200000">
            <a:off x="6362640" y="3422160"/>
            <a:ext cx="6826680" cy="416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ΚΑΝΟΝΑΣ που δουλεύει στα περισσότερα!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44" name="CustomShape 7"/>
          <p:cNvSpPr/>
          <p:nvPr/>
        </p:nvSpPr>
        <p:spPr>
          <a:xfrm>
            <a:off x="9144000" y="2165400"/>
            <a:ext cx="456840" cy="4800240"/>
          </a:xfrm>
          <a:custGeom>
            <a:avLst/>
            <a:gdLst/>
            <a:ahLst/>
            <a:rect l="l" t="t" r="r" b="b"/>
            <a:pathLst>
              <a:path w="1272" h="13337">
                <a:moveTo>
                  <a:pt x="0" y="0"/>
                </a:moveTo>
                <a:cubicBezTo>
                  <a:pt x="317" y="0"/>
                  <a:pt x="635" y="555"/>
                  <a:pt x="635" y="1111"/>
                </a:cubicBezTo>
                <a:lnTo>
                  <a:pt x="635" y="5556"/>
                </a:lnTo>
                <a:cubicBezTo>
                  <a:pt x="635" y="6112"/>
                  <a:pt x="953" y="6668"/>
                  <a:pt x="1271" y="6668"/>
                </a:cubicBezTo>
                <a:cubicBezTo>
                  <a:pt x="953" y="6668"/>
                  <a:pt x="635" y="7223"/>
                  <a:pt x="635" y="7779"/>
                </a:cubicBezTo>
                <a:lnTo>
                  <a:pt x="635" y="12224"/>
                </a:lnTo>
                <a:cubicBezTo>
                  <a:pt x="635" y="12780"/>
                  <a:pt x="317" y="13336"/>
                  <a:pt x="0" y="13336"/>
                </a:cubicBezTo>
              </a:path>
            </a:pathLst>
          </a:custGeom>
          <a:noFill/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04000" y="91440"/>
            <a:ext cx="9071280" cy="9601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ff0000"/>
                </a:solidFill>
                <a:latin typeface="Bitstream Vera Sans"/>
              </a:rPr>
              <a:t>Παράδειγμα</a:t>
            </a:r>
            <a:r>
              <a:rPr b="0" lang="en-GB" sz="3200" spc="-1" strike="noStrike">
                <a:solidFill>
                  <a:srgbClr val="ff0000"/>
                </a:solidFill>
                <a:latin typeface="Bitstream Vera Sans"/>
              </a:rPr>
              <a:t> - Εξηγείστε τα </a:t>
            </a:r>
            <a:r>
              <a:rPr b="1" lang="en-GB" sz="3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32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0" lang="en-GB" sz="3200" spc="-1" strike="noStrike">
                <a:solidFill>
                  <a:srgbClr val="ff0000"/>
                </a:solidFill>
                <a:latin typeface="Bitstream Vera Sans"/>
              </a:rPr>
              <a:t> του πίνακα 4.2, με τον πίνακα 5.1 του βιβλίου C&amp;G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1"/>
          <a:stretch/>
        </p:blipFill>
        <p:spPr>
          <a:xfrm>
            <a:off x="151560" y="1003680"/>
            <a:ext cx="5495040" cy="4416120"/>
          </a:xfrm>
          <a:prstGeom prst="rect">
            <a:avLst/>
          </a:prstGeom>
          <a:ln>
            <a:noFill/>
          </a:ln>
        </p:spPr>
      </p:pic>
      <p:pic>
        <p:nvPicPr>
          <p:cNvPr id="447" name="" descr=""/>
          <p:cNvPicPr/>
          <p:nvPr/>
        </p:nvPicPr>
        <p:blipFill>
          <a:blip r:embed="rId2"/>
          <a:stretch/>
        </p:blipFill>
        <p:spPr>
          <a:xfrm>
            <a:off x="6075000" y="1094400"/>
            <a:ext cx="3858480" cy="5851800"/>
          </a:xfrm>
          <a:prstGeom prst="rect">
            <a:avLst/>
          </a:prstGeom>
          <a:ln>
            <a:noFill/>
          </a:ln>
        </p:spPr>
      </p:pic>
      <p:sp>
        <p:nvSpPr>
          <p:cNvPr id="448" name="CustomShape 2"/>
          <p:cNvSpPr/>
          <p:nvPr/>
        </p:nvSpPr>
        <p:spPr>
          <a:xfrm>
            <a:off x="144000" y="5372280"/>
            <a:ext cx="9901440" cy="17614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000" spc="-1" strike="noStrike" baseline="14000000">
                <a:solidFill>
                  <a:srgbClr val="ff0000"/>
                </a:solidFill>
                <a:latin typeface="Bitstream Vera Sans"/>
              </a:rPr>
              <a:t> 17</a:t>
            </a:r>
            <a:r>
              <a:rPr b="0" lang="en-GB" sz="2000" spc="-1" strike="noStrike" baseline="-14000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 : α) τα 8 πρωτόνια συνεισφέρουν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+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β) από τα 9 νετρόνια, τα 8 συνεισφέρουν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+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,  κι έτσι το ένατο (το αζευγάρωτο) καθορίζει το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. Όμως,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το ένατο νετρόνιο είναι στον φλοιό 1d</a:t>
            </a:r>
            <a:r>
              <a:rPr b="0" lang="en-GB" sz="2000" spc="-1" strike="noStrike" baseline="-14000000">
                <a:solidFill>
                  <a:srgbClr val="ff0000"/>
                </a:solidFill>
                <a:latin typeface="Bitstream Vera Sans"/>
              </a:rPr>
              <a:t>5/2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:  το d μας λέει ότι l=2 → παριτυ = (-1)</a:t>
            </a:r>
            <a:r>
              <a:rPr b="0" lang="en-GB" sz="2418" spc="-1" strike="noStrike" baseline="14000000">
                <a:solidFill>
                  <a:srgbClr val="ff0000"/>
                </a:solidFill>
                <a:latin typeface="Bitstream Vera Sans"/>
              </a:rPr>
              <a:t>l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= (-1)^2 = +1  και το 5/2 μας λέει ότι j=5/2, οπότε αυτό το ασύζευκτο νετρόνιο δίνει: 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5/2 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+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το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000" spc="-1" strike="noStrike" baseline="14000000">
                <a:solidFill>
                  <a:srgbClr val="ff0000"/>
                </a:solidFill>
                <a:latin typeface="Bitstream Vera Sans"/>
              </a:rPr>
              <a:t>17</a:t>
            </a:r>
            <a:r>
              <a:rPr b="0" lang="en-GB" sz="2000" spc="-1" strike="noStrike" baseline="-14000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7311600" y="2358000"/>
            <a:ext cx="685440" cy="2282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4"/>
          <p:cNvSpPr/>
          <p:nvPr/>
        </p:nvSpPr>
        <p:spPr>
          <a:xfrm>
            <a:off x="4269240" y="5075640"/>
            <a:ext cx="685440" cy="2282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504000" y="1814760"/>
            <a:ext cx="9071280" cy="313200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4. Πυρηνικό Πρότυπο Φλοιών  : 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Μαγνητική ροπή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πυρηνικός μαγνητικός συντονισμός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3429000" y="4800600"/>
            <a:ext cx="4805640" cy="7250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2"/>
          <p:cNvSpPr/>
          <p:nvPr/>
        </p:nvSpPr>
        <p:spPr>
          <a:xfrm>
            <a:off x="6280200" y="2093400"/>
            <a:ext cx="1828440" cy="456840"/>
          </a:xfrm>
          <a:prstGeom prst="rect">
            <a:avLst/>
          </a:prstGeom>
          <a:solidFill>
            <a:srgbClr val="ff9966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3"/>
          <p:cNvSpPr/>
          <p:nvPr/>
        </p:nvSpPr>
        <p:spPr>
          <a:xfrm>
            <a:off x="8339400" y="5871600"/>
            <a:ext cx="1599840" cy="4460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4"/>
          <p:cNvSpPr/>
          <p:nvPr/>
        </p:nvSpPr>
        <p:spPr>
          <a:xfrm>
            <a:off x="7941600" y="6364800"/>
            <a:ext cx="2057040" cy="5648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6" name="" descr=""/>
          <p:cNvPicPr/>
          <p:nvPr/>
        </p:nvPicPr>
        <p:blipFill>
          <a:blip r:embed="rId1"/>
          <a:stretch/>
        </p:blipFill>
        <p:spPr>
          <a:xfrm>
            <a:off x="52920" y="919800"/>
            <a:ext cx="5132520" cy="435024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457" name="Formula 5"/>
              <p:cNvSpPr txBox="1"/>
              <p:nvPr/>
            </p:nvSpPr>
            <p:spPr>
              <a:xfrm>
                <a:off x="6400800" y="2170800"/>
                <a:ext cx="1457640" cy="343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458" name="CustomShape 6"/>
          <p:cNvSpPr/>
          <p:nvPr/>
        </p:nvSpPr>
        <p:spPr>
          <a:xfrm>
            <a:off x="4572000" y="1071000"/>
            <a:ext cx="5506920" cy="218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1. Ενέργεια λόγω αλληλεπίδρασης του ηλεκτρονίου (της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τροχιακής μαγνητικής ροπής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του, μ) με το μαγνητικό πεδίο Β: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2. Το ηλεκτρόνιο συμπεριφέρεται σαν μαγνήτης με διπολική μαγνητική ροπή:</a:t>
            </a: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9" name="Formula 7"/>
              <p:cNvSpPr txBox="1"/>
              <p:nvPr/>
            </p:nvSpPr>
            <p:spPr>
              <a:xfrm>
                <a:off x="6134400" y="3200400"/>
                <a:ext cx="303048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0" name="Formula 8"/>
              <p:cNvSpPr txBox="1"/>
              <p:nvPr/>
            </p:nvSpPr>
            <p:spPr>
              <a:xfrm>
                <a:off x="6576840" y="4799520"/>
                <a:ext cx="163260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1" name="Formula 9"/>
              <p:cNvSpPr txBox="1"/>
              <p:nvPr/>
            </p:nvSpPr>
            <p:spPr>
              <a:xfrm>
                <a:off x="6206400" y="4114800"/>
                <a:ext cx="2824200" cy="734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r>
                      <m:t xml:space="preserve">ℏ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2" name="Formula 10"/>
              <p:cNvSpPr txBox="1"/>
              <p:nvPr/>
            </p:nvSpPr>
            <p:spPr>
              <a:xfrm>
                <a:off x="8278920" y="5896800"/>
                <a:ext cx="165996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3" name="Formula 11"/>
              <p:cNvSpPr txBox="1"/>
              <p:nvPr/>
            </p:nvSpPr>
            <p:spPr>
              <a:xfrm>
                <a:off x="7543800" y="5486400"/>
                <a:ext cx="2368440" cy="394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464" name="CustomShape 12"/>
          <p:cNvSpPr/>
          <p:nvPr/>
        </p:nvSpPr>
        <p:spPr>
          <a:xfrm>
            <a:off x="144000" y="188280"/>
            <a:ext cx="9829440" cy="713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400" spc="-1" strike="noStrike">
                <a:latin typeface="Bitstream Vera Sans"/>
              </a:rPr>
              <a:t>Θυμηθείτε: διαχωρισμός εκφυλισμένων ενεργειακών σταθμών υδρογόνου σε μαγνητικό πεδίο λόγω τροχιακής στροφορμής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65" name="CustomShape 13"/>
          <p:cNvSpPr/>
          <p:nvPr/>
        </p:nvSpPr>
        <p:spPr>
          <a:xfrm>
            <a:off x="3387600" y="4977000"/>
            <a:ext cx="33044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Μαγνητόνη του Bohr, μ</a:t>
            </a:r>
            <a:r>
              <a:rPr b="0" lang="en-GB" sz="1800" spc="-1" strike="noStrike" baseline="-14000000">
                <a:solidFill>
                  <a:srgbClr val="0000ff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6" name="Formula 14"/>
              <p:cNvSpPr txBox="1"/>
              <p:nvPr/>
            </p:nvSpPr>
            <p:spPr>
              <a:xfrm>
                <a:off x="7882920" y="6544800"/>
                <a:ext cx="196308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Β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67" name="CustomShape 15"/>
          <p:cNvSpPr/>
          <p:nvPr/>
        </p:nvSpPr>
        <p:spPr>
          <a:xfrm>
            <a:off x="8926200" y="4114800"/>
            <a:ext cx="228240" cy="1142640"/>
          </a:xfrm>
          <a:custGeom>
            <a:avLst/>
            <a:gdLst/>
            <a:ahLst/>
            <a:rect l="l" t="t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16"/>
          <p:cNvSpPr/>
          <p:nvPr/>
        </p:nvSpPr>
        <p:spPr>
          <a:xfrm>
            <a:off x="9144720" y="4629960"/>
            <a:ext cx="665280" cy="750960"/>
          </a:xfrm>
          <a:custGeom>
            <a:avLst/>
            <a:gdLst/>
            <a:ahLst/>
            <a:rect l="l" t="t" r="r" b="b"/>
            <a:pathLst>
              <a:path w="1849" h="2087">
                <a:moveTo>
                  <a:pt x="0" y="90"/>
                </a:moveTo>
                <a:cubicBezTo>
                  <a:pt x="467" y="65"/>
                  <a:pt x="984" y="0"/>
                  <a:pt x="1392" y="229"/>
                </a:cubicBezTo>
                <a:cubicBezTo>
                  <a:pt x="1848" y="485"/>
                  <a:pt x="1779" y="1163"/>
                  <a:pt x="1624" y="1622"/>
                </a:cubicBezTo>
                <a:lnTo>
                  <a:pt x="1485" y="2086"/>
                </a:lnTo>
                <a:lnTo>
                  <a:pt x="1439" y="2086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17"/>
          <p:cNvSpPr/>
          <p:nvPr/>
        </p:nvSpPr>
        <p:spPr>
          <a:xfrm>
            <a:off x="6635160" y="3121200"/>
            <a:ext cx="933840" cy="9140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18"/>
          <p:cNvSpPr/>
          <p:nvPr/>
        </p:nvSpPr>
        <p:spPr>
          <a:xfrm>
            <a:off x="120600" y="6184800"/>
            <a:ext cx="694224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Π.χ: Από τον προκαλούμενο διαχωρισμό των ενεργειακών επιπέδων κάποιων αερίων σ' ένα αστέρι, μπορούμε να μετρήσουμε το μαγνητικό πεδίο ενός αστεριού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1" name="CustomShape 19"/>
          <p:cNvSpPr/>
          <p:nvPr/>
        </p:nvSpPr>
        <p:spPr>
          <a:xfrm>
            <a:off x="-131400" y="6183000"/>
            <a:ext cx="45468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5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2" name="Formula 20"/>
              <p:cNvSpPr txBox="1"/>
              <p:nvPr/>
            </p:nvSpPr>
            <p:spPr>
              <a:xfrm>
                <a:off x="8466120" y="2041560"/>
                <a:ext cx="1504080" cy="516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B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z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473" name="Line 21"/>
          <p:cNvSpPr/>
          <p:nvPr/>
        </p:nvSpPr>
        <p:spPr>
          <a:xfrm flipH="1" flipV="1">
            <a:off x="2358000" y="5607000"/>
            <a:ext cx="5643000" cy="793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Line 22"/>
          <p:cNvSpPr/>
          <p:nvPr/>
        </p:nvSpPr>
        <p:spPr>
          <a:xfrm flipV="1">
            <a:off x="2358000" y="5029200"/>
            <a:ext cx="0" cy="59436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3"/>
          <p:cNvSpPr/>
          <p:nvPr/>
        </p:nvSpPr>
        <p:spPr>
          <a:xfrm>
            <a:off x="4545360" y="3958200"/>
            <a:ext cx="237024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 αλγεβρική τιμή: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1355760"/>
            <a:ext cx="9071280" cy="495360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latin typeface="Arial"/>
              </a:rPr>
              <a:t>1. </a:t>
            </a:r>
            <a:r>
              <a:rPr b="1" lang="en-GB" sz="4400" spc="-1" strike="noStrike">
                <a:latin typeface="Arial"/>
              </a:rPr>
              <a:t>Πυρηνικό Πρότυπο Φλοιών</a:t>
            </a:r>
            <a:r>
              <a:rPr b="0" lang="en-GB" sz="4400" spc="-1" strike="noStrike">
                <a:latin typeface="Arial"/>
              </a:rPr>
              <a:t>  - εξίσωση Schroedinger</a:t>
            </a:r>
            <a:br/>
            <a:r>
              <a:rPr b="0" lang="en-GB" sz="4400" spc="-1" strike="noStrike">
                <a:latin typeface="Arial"/>
              </a:rPr>
              <a:t>με απλό πηγάδι δυναμικού που είναι</a:t>
            </a:r>
            <a:br/>
            <a:r>
              <a:rPr b="0" lang="en-GB" sz="4400" spc="-1" strike="noStrike">
                <a:latin typeface="Arial"/>
              </a:rPr>
              <a:t>σφαιρικό δυναμικό αδιαπέραστης σφαίρας ακτίνας R (όση η ακτίνα του πυρήνα):</a:t>
            </a:r>
            <a:br/>
            <a:r>
              <a:rPr b="0" lang="en-GB" sz="2800" spc="-1" strike="noStrike">
                <a:latin typeface="Arial"/>
              </a:rPr>
              <a:t>όποιος είναι μέσα είναι ελεύθερος (V=0), αλλά δεν μπορεί να βγεί έξω γιατί στα τοιχώματα V = άπειρο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0" y="3886200"/>
            <a:ext cx="10079640" cy="2624040"/>
          </a:xfrm>
          <a:prstGeom prst="rect">
            <a:avLst/>
          </a:prstGeom>
          <a:solidFill>
            <a:srgbClr val="ccffff"/>
          </a:solidFill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2"/>
          <p:cNvSpPr/>
          <p:nvPr/>
        </p:nvSpPr>
        <p:spPr>
          <a:xfrm>
            <a:off x="48600" y="1071000"/>
            <a:ext cx="9780840" cy="6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1. Το ηλεκτρόνιο συμπεριφέρεται σαν μαγνήτης με διπολική μαγνητική ροπή ανάλογη της τροχιακής του στροφορμής:</a:t>
            </a: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8" name="Formula 3"/>
              <p:cNvSpPr txBox="1"/>
              <p:nvPr/>
            </p:nvSpPr>
            <p:spPr>
              <a:xfrm>
                <a:off x="230400" y="1976400"/>
                <a:ext cx="303048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479" name="CustomShape 4"/>
          <p:cNvSpPr/>
          <p:nvPr/>
        </p:nvSpPr>
        <p:spPr>
          <a:xfrm>
            <a:off x="144000" y="188280"/>
            <a:ext cx="9829440" cy="713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400" spc="-1" strike="noStrike">
                <a:latin typeface="Bitstream Vera Sans"/>
              </a:rPr>
              <a:t>Ορισμός της μαγνητικής διπολικής ροπής, μ, ώστε να περιγράφει και το πόσο μεγάλη στροφορμή την προκαλεί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4183200" y="2662200"/>
            <a:ext cx="33044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: μαγνητόνη του Bohr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1" name="CustomShape 6"/>
          <p:cNvSpPr/>
          <p:nvPr/>
        </p:nvSpPr>
        <p:spPr>
          <a:xfrm>
            <a:off x="731160" y="1897200"/>
            <a:ext cx="933840" cy="9140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7"/>
          <p:cNvSpPr/>
          <p:nvPr/>
        </p:nvSpPr>
        <p:spPr>
          <a:xfrm>
            <a:off x="9408600" y="4959000"/>
            <a:ext cx="45468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483" name="CustomShape 8"/>
          <p:cNvSpPr/>
          <p:nvPr/>
        </p:nvSpPr>
        <p:spPr>
          <a:xfrm>
            <a:off x="3166200" y="4705200"/>
            <a:ext cx="671040" cy="9032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84" name="Formula 9"/>
              <p:cNvSpPr txBox="1"/>
              <p:nvPr/>
            </p:nvSpPr>
            <p:spPr>
              <a:xfrm>
                <a:off x="7201800" y="2480400"/>
                <a:ext cx="258984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όπου : 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85" name="Line 10"/>
          <p:cNvSpPr/>
          <p:nvPr/>
        </p:nvSpPr>
        <p:spPr>
          <a:xfrm>
            <a:off x="3249000" y="22878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11"/>
          <p:cNvSpPr/>
          <p:nvPr/>
        </p:nvSpPr>
        <p:spPr>
          <a:xfrm>
            <a:off x="7020000" y="22878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12"/>
          <p:cNvSpPr/>
          <p:nvPr/>
        </p:nvSpPr>
        <p:spPr>
          <a:xfrm>
            <a:off x="0" y="5560200"/>
            <a:ext cx="6857640" cy="93132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Έτσι, η “σταθερά αναλογίας” μ περικλείει το κύριο μέρος της εξάρτησης από το l, και ορίζει πόσο μεγάλη είναι η μαγνητική διπολική ροπή, αφού: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8" name="CustomShape 13"/>
          <p:cNvSpPr/>
          <p:nvPr/>
        </p:nvSpPr>
        <p:spPr>
          <a:xfrm>
            <a:off x="4066560" y="4849560"/>
            <a:ext cx="276480" cy="63648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14"/>
          <p:cNvSpPr/>
          <p:nvPr/>
        </p:nvSpPr>
        <p:spPr>
          <a:xfrm>
            <a:off x="7531200" y="1974600"/>
            <a:ext cx="2514240" cy="4568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15"/>
          <p:cNvSpPr/>
          <p:nvPr/>
        </p:nvSpPr>
        <p:spPr>
          <a:xfrm>
            <a:off x="-10800" y="4215600"/>
            <a:ext cx="366264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2. Μπορούμε να γράφουμε: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91" name="Formula 16"/>
              <p:cNvSpPr txBox="1"/>
              <p:nvPr/>
            </p:nvSpPr>
            <p:spPr>
              <a:xfrm>
                <a:off x="6908760" y="5644800"/>
                <a:ext cx="316908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l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l</m:t>
                                </m:r>
                                <m:r>
                                  <m:t xml:space="preserve">+</m:t>
                                </m:r>
                                <m:r>
                                  <m:t xml:space="preserve">1</m:t>
                                </m:r>
                              </m:e>
                            </m:d>
                          </m:e>
                        </m:rad>
                        <m:r>
                          <m:t xml:space="preserve">ℏ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 ~ σταθερό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92" name="CustomShape 17"/>
          <p:cNvSpPr/>
          <p:nvPr/>
        </p:nvSpPr>
        <p:spPr>
          <a:xfrm>
            <a:off x="9524880" y="2425320"/>
            <a:ext cx="351720" cy="1617120"/>
          </a:xfrm>
          <a:custGeom>
            <a:avLst/>
            <a:gdLst/>
            <a:ahLst/>
            <a:rect l="l" t="t" r="r" b="b"/>
            <a:pathLst>
              <a:path w="978" h="4493">
                <a:moveTo>
                  <a:pt x="799" y="0"/>
                </a:moveTo>
                <a:cubicBezTo>
                  <a:pt x="849" y="499"/>
                  <a:pt x="922" y="996"/>
                  <a:pt x="949" y="1497"/>
                </a:cubicBezTo>
                <a:cubicBezTo>
                  <a:pt x="977" y="2015"/>
                  <a:pt x="968" y="2558"/>
                  <a:pt x="749" y="3045"/>
                </a:cubicBezTo>
                <a:lnTo>
                  <a:pt x="499" y="3544"/>
                </a:lnTo>
                <a:lnTo>
                  <a:pt x="250" y="4093"/>
                </a:lnTo>
                <a:lnTo>
                  <a:pt x="0" y="4492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93" name="Formula 18"/>
              <p:cNvSpPr txBox="1"/>
              <p:nvPr/>
            </p:nvSpPr>
            <p:spPr>
              <a:xfrm>
                <a:off x="-360" y="4681800"/>
                <a:ext cx="5122800" cy="906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l</m:t>
                    </m:r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μ</m:t>
                    </m:r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  <m:r>
                          <m:t xml:space="preserve">ℏ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4" name="Formula 19"/>
              <p:cNvSpPr txBox="1"/>
              <p:nvPr/>
            </p:nvSpPr>
            <p:spPr>
              <a:xfrm>
                <a:off x="6894000" y="5151600"/>
                <a:ext cx="2116800" cy="436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l</m:t>
                    </m:r>
                    <m:r>
                      <m:rPr>
                        <m:lit/>
                        <m:nor/>
                      </m:rPr>
                      <m:t xml:space="preserve"> , και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95" name="CustomShape 20"/>
          <p:cNvSpPr/>
          <p:nvPr/>
        </p:nvSpPr>
        <p:spPr>
          <a:xfrm>
            <a:off x="6665400" y="4681800"/>
            <a:ext cx="228240" cy="1792440"/>
          </a:xfrm>
          <a:custGeom>
            <a:avLst/>
            <a:gdLst/>
            <a:ahLst/>
            <a:rect l="l" t="t" r="r" b="b"/>
            <a:pathLst>
              <a:path w="637" h="4982">
                <a:moveTo>
                  <a:pt x="0" y="0"/>
                </a:moveTo>
                <a:cubicBezTo>
                  <a:pt x="159" y="0"/>
                  <a:pt x="318" y="207"/>
                  <a:pt x="318" y="415"/>
                </a:cubicBezTo>
                <a:lnTo>
                  <a:pt x="318" y="2075"/>
                </a:lnTo>
                <a:cubicBezTo>
                  <a:pt x="318" y="2282"/>
                  <a:pt x="477" y="2490"/>
                  <a:pt x="636" y="2490"/>
                </a:cubicBezTo>
                <a:cubicBezTo>
                  <a:pt x="477" y="2490"/>
                  <a:pt x="318" y="2698"/>
                  <a:pt x="318" y="2905"/>
                </a:cubicBezTo>
                <a:lnTo>
                  <a:pt x="318" y="4565"/>
                </a:lnTo>
                <a:cubicBezTo>
                  <a:pt x="318" y="4773"/>
                  <a:pt x="159" y="4981"/>
                  <a:pt x="0" y="4981"/>
                </a:cubicBezTo>
              </a:path>
            </a:pathLst>
          </a:cu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96" name="Formula 21"/>
              <p:cNvSpPr txBox="1"/>
              <p:nvPr/>
            </p:nvSpPr>
            <p:spPr>
              <a:xfrm>
                <a:off x="3723120" y="1966680"/>
                <a:ext cx="3298680" cy="73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r>
                      <m:t xml:space="preserve">ℏ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7" name="Formula 22"/>
              <p:cNvSpPr txBox="1"/>
              <p:nvPr/>
            </p:nvSpPr>
            <p:spPr>
              <a:xfrm>
                <a:off x="7562520" y="2010600"/>
                <a:ext cx="2459520" cy="411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8" name="Formula 23"/>
              <p:cNvSpPr txBox="1"/>
              <p:nvPr/>
            </p:nvSpPr>
            <p:spPr>
              <a:xfrm>
                <a:off x="3873600" y="3996000"/>
                <a:ext cx="4471560" cy="742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, όπου\} 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1358640" y="3413160"/>
            <a:ext cx="2535840" cy="11786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2"/>
          <p:cNvSpPr/>
          <p:nvPr/>
        </p:nvSpPr>
        <p:spPr>
          <a:xfrm>
            <a:off x="6454800" y="4669200"/>
            <a:ext cx="3302640" cy="6728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3"/>
          <p:cNvSpPr/>
          <p:nvPr/>
        </p:nvSpPr>
        <p:spPr>
          <a:xfrm>
            <a:off x="7435800" y="2647800"/>
            <a:ext cx="2535840" cy="17564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4"/>
          <p:cNvSpPr/>
          <p:nvPr/>
        </p:nvSpPr>
        <p:spPr>
          <a:xfrm>
            <a:off x="180000" y="76680"/>
            <a:ext cx="9878040" cy="774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600" spc="-1" strike="noStrike">
                <a:latin typeface="Bitstream Vera Sans"/>
              </a:rPr>
              <a:t>Μαγνητική ροπή νουκλεονίου: ανάλογη της ιδιοστροφορμής του (σπίν)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03" name="CustomShape 5"/>
          <p:cNvSpPr/>
          <p:nvPr/>
        </p:nvSpPr>
        <p:spPr>
          <a:xfrm>
            <a:off x="36000" y="950400"/>
            <a:ext cx="7736040" cy="58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Το πρωτόνιο έχει σπιν s=1/2 (m</a:t>
            </a:r>
            <a:r>
              <a:rPr b="0" lang="en-GB" sz="2900" spc="-1" strike="noStrike" baseline="-14000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= +1/2, -1/2), όπως και τα νετρόνια. Η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μαγνητική του ροπή λόγω του σπιν του,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είναι ίση με 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04" name="CustomShape 6"/>
          <p:cNvSpPr/>
          <p:nvPr/>
        </p:nvSpPr>
        <p:spPr>
          <a:xfrm>
            <a:off x="4150800" y="4284000"/>
            <a:ext cx="2335680" cy="10580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05" name="Formula 7"/>
              <p:cNvSpPr txBox="1"/>
              <p:nvPr/>
            </p:nvSpPr>
            <p:spPr>
              <a:xfrm>
                <a:off x="7512120" y="3911400"/>
                <a:ext cx="237852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06" name="Formula 8"/>
              <p:cNvSpPr txBox="1"/>
              <p:nvPr/>
            </p:nvSpPr>
            <p:spPr>
              <a:xfrm>
                <a:off x="1358640" y="3435480"/>
                <a:ext cx="246096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όπου</m:t>
                    </m:r>
                    <m:r>
                      <m:t xml:space="preserve">: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07" name="Formula 9"/>
              <p:cNvSpPr txBox="1"/>
              <p:nvPr/>
            </p:nvSpPr>
            <p:spPr>
              <a:xfrm>
                <a:off x="1337760" y="3002040"/>
                <a:ext cx="2679480" cy="394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s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08" name="CustomShape 10"/>
          <p:cNvSpPr/>
          <p:nvPr/>
        </p:nvSpPr>
        <p:spPr>
          <a:xfrm>
            <a:off x="7567200" y="2696400"/>
            <a:ext cx="2742840" cy="12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m</a:t>
            </a:r>
            <a:r>
              <a:rPr b="0" lang="en-GB" sz="1800" spc="-1" strike="noStrike" baseline="-14000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= ½ ή - ½  = 2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επι μέρους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ενεργειακές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στάθμες: 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09" name="Formula 11"/>
              <p:cNvSpPr txBox="1"/>
              <p:nvPr/>
            </p:nvSpPr>
            <p:spPr>
              <a:xfrm>
                <a:off x="3275640" y="3089520"/>
                <a:ext cx="152280" cy="323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10" name="Formula 12"/>
              <p:cNvSpPr txBox="1"/>
              <p:nvPr/>
            </p:nvSpPr>
            <p:spPr>
              <a:xfrm>
                <a:off x="4319640" y="4241520"/>
                <a:ext cx="2017080" cy="367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11" name="CustomShape 13"/>
          <p:cNvSpPr/>
          <p:nvPr/>
        </p:nvSpPr>
        <p:spPr>
          <a:xfrm>
            <a:off x="6255000" y="4320000"/>
            <a:ext cx="228240" cy="914040"/>
          </a:xfrm>
          <a:custGeom>
            <a:avLst/>
            <a:gdLst/>
            <a:ahLst/>
            <a:rect l="l" t="t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18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14"/>
          <p:cNvSpPr/>
          <p:nvPr/>
        </p:nvSpPr>
        <p:spPr>
          <a:xfrm>
            <a:off x="4100400" y="5356800"/>
            <a:ext cx="5979240" cy="62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Το πείραμα δίνει, για το πρωτόνιο και το νετρόνιο: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3" name="CustomShape 15"/>
          <p:cNvSpPr/>
          <p:nvPr/>
        </p:nvSpPr>
        <p:spPr>
          <a:xfrm>
            <a:off x="7075800" y="5619600"/>
            <a:ext cx="2963160" cy="14828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άρα, τα νουκλεόνια δεν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είναι στοιχειώδη.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Αν ήταν (όπως π.χ.,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ηλεκτρόνιο)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θα είχαν  |g</a:t>
            </a:r>
            <a:r>
              <a:rPr b="0" lang="en-GB" sz="2168" spc="-1" strike="noStrike" baseline="-14000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| = 2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14" name="Formula 16"/>
              <p:cNvSpPr txBox="1"/>
              <p:nvPr/>
            </p:nvSpPr>
            <p:spPr>
              <a:xfrm>
                <a:off x="6463800" y="4622400"/>
                <a:ext cx="3132000" cy="69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  <m:r>
                      <m:t xml:space="preserve">→</m:t>
                    </m:r>
                    <m:r>
                      <m:t xml:space="preserve">μ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15" name="Formula 17"/>
              <p:cNvSpPr txBox="1"/>
              <p:nvPr/>
            </p:nvSpPr>
            <p:spPr>
              <a:xfrm>
                <a:off x="408600" y="2155680"/>
                <a:ext cx="5899680" cy="75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≡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spin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f>
                      <m:num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num>
                      <m:den>
                        <m:r>
                          <m:t xml:space="preserve">ℏ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16" name="Formula 18"/>
              <p:cNvSpPr txBox="1"/>
              <p:nvPr/>
            </p:nvSpPr>
            <p:spPr>
              <a:xfrm>
                <a:off x="4352400" y="4620600"/>
                <a:ext cx="1878120" cy="743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  <m:r>
                          <m:t xml:space="preserve">ℏ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17" name="Line 19"/>
          <p:cNvSpPr/>
          <p:nvPr/>
        </p:nvSpPr>
        <p:spPr>
          <a:xfrm flipV="1">
            <a:off x="2971800" y="5113800"/>
            <a:ext cx="1407600" cy="1251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18" name="Formula 20"/>
              <p:cNvSpPr txBox="1"/>
              <p:nvPr/>
            </p:nvSpPr>
            <p:spPr>
              <a:xfrm>
                <a:off x="132120" y="6322320"/>
                <a:ext cx="3548520" cy="72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z</m:t>
                            </m:r>
                          </m:sub>
                        </m:sSub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19" name="CustomShape 21"/>
          <p:cNvSpPr/>
          <p:nvPr/>
        </p:nvSpPr>
        <p:spPr>
          <a:xfrm>
            <a:off x="5697720" y="5905080"/>
            <a:ext cx="228240" cy="914040"/>
          </a:xfrm>
          <a:custGeom>
            <a:avLst/>
            <a:gdLst/>
            <a:ahLst/>
            <a:rect l="l" t="t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22"/>
          <p:cNvSpPr/>
          <p:nvPr/>
        </p:nvSpPr>
        <p:spPr>
          <a:xfrm>
            <a:off x="6886080" y="5905080"/>
            <a:ext cx="228240" cy="914040"/>
          </a:xfrm>
          <a:custGeom>
            <a:avLst/>
            <a:gdLst/>
            <a:ahLst/>
            <a:rect l="l" t="t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21" name="Formula 23"/>
              <p:cNvSpPr txBox="1"/>
              <p:nvPr/>
            </p:nvSpPr>
            <p:spPr>
              <a:xfrm>
                <a:off x="5919120" y="6203520"/>
                <a:ext cx="1128600" cy="36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|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|</m:t>
                    </m:r>
                    <m:r>
                      <m:t xml:space="preserve">≠</m:t>
                    </m:r>
                    <m:r>
                      <m:t xml:space="preserve">2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2" name="Formula 24"/>
              <p:cNvSpPr txBox="1"/>
              <p:nvPr/>
            </p:nvSpPr>
            <p:spPr>
              <a:xfrm>
                <a:off x="4005720" y="6041160"/>
                <a:ext cx="175752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2.8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3" name="Formula 25"/>
              <p:cNvSpPr txBox="1"/>
              <p:nvPr/>
            </p:nvSpPr>
            <p:spPr>
              <a:xfrm>
                <a:off x="4005720" y="6446160"/>
                <a:ext cx="177336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1.9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24" name="CustomShape 26"/>
          <p:cNvSpPr/>
          <p:nvPr/>
        </p:nvSpPr>
        <p:spPr>
          <a:xfrm>
            <a:off x="9444600" y="6039000"/>
            <a:ext cx="45468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25" name="CustomShape 27"/>
          <p:cNvSpPr/>
          <p:nvPr/>
        </p:nvSpPr>
        <p:spPr>
          <a:xfrm>
            <a:off x="120600" y="4870800"/>
            <a:ext cx="2008440" cy="15296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6" name="Formula 28"/>
              <p:cNvSpPr txBox="1"/>
              <p:nvPr/>
            </p:nvSpPr>
            <p:spPr>
              <a:xfrm>
                <a:off x="293040" y="5366880"/>
                <a:ext cx="169992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27" name="CustomShape 29"/>
          <p:cNvSpPr/>
          <p:nvPr/>
        </p:nvSpPr>
        <p:spPr>
          <a:xfrm>
            <a:off x="1371600" y="4198680"/>
            <a:ext cx="2730240" cy="32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600" spc="-1" strike="noStrike">
                <a:latin typeface="Bitstream Vera Sans"/>
              </a:rPr>
              <a:t>Πυρηνική μαγνητόνη</a:t>
            </a:r>
            <a:r>
              <a:rPr b="0" lang="en-GB" sz="1600" spc="-1" strike="noStrike">
                <a:latin typeface="Bitstream Vera Sans"/>
              </a:rPr>
              <a:t>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28" name="Line 30"/>
          <p:cNvSpPr/>
          <p:nvPr/>
        </p:nvSpPr>
        <p:spPr>
          <a:xfrm flipH="1">
            <a:off x="4921200" y="2782800"/>
            <a:ext cx="493200" cy="1524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2273400" y="2638800"/>
            <a:ext cx="3428640" cy="159984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2"/>
          <p:cNvSpPr/>
          <p:nvPr/>
        </p:nvSpPr>
        <p:spPr>
          <a:xfrm>
            <a:off x="8229600" y="2575800"/>
            <a:ext cx="825840" cy="7700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3"/>
          <p:cNvSpPr/>
          <p:nvPr/>
        </p:nvSpPr>
        <p:spPr>
          <a:xfrm>
            <a:off x="504000" y="3240"/>
            <a:ext cx="9071280" cy="920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br/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Μέτρηση του μ με πυρηνικό μαγνητικό συντονισμό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32" name="CustomShape 4"/>
          <p:cNvSpPr/>
          <p:nvPr/>
        </p:nvSpPr>
        <p:spPr>
          <a:xfrm>
            <a:off x="360000" y="914400"/>
            <a:ext cx="9782640" cy="564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Το ολικό σπίν J καθορίζει τη μαγνητική ροπή του  πυρήνα, μ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720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3" name="Formula 5"/>
              <p:cNvSpPr txBox="1"/>
              <p:nvPr/>
            </p:nvSpPr>
            <p:spPr>
              <a:xfrm>
                <a:off x="1078920" y="1578240"/>
                <a:ext cx="8319960" cy="693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4" name="Formula 6"/>
              <p:cNvSpPr txBox="1"/>
              <p:nvPr/>
            </p:nvSpPr>
            <p:spPr>
              <a:xfrm>
                <a:off x="2374920" y="3830760"/>
                <a:ext cx="2624760" cy="386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35" name="CustomShape 7"/>
          <p:cNvSpPr/>
          <p:nvPr/>
        </p:nvSpPr>
        <p:spPr>
          <a:xfrm>
            <a:off x="192600" y="2602800"/>
            <a:ext cx="2008440" cy="21884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6" name="Formula 8"/>
              <p:cNvSpPr txBox="1"/>
              <p:nvPr/>
            </p:nvSpPr>
            <p:spPr>
              <a:xfrm>
                <a:off x="2784960" y="4235400"/>
                <a:ext cx="2711880" cy="687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  <m:r>
                          <m:t xml:space="preserve">ℏ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7" name="Formula 9"/>
              <p:cNvSpPr txBox="1"/>
              <p:nvPr/>
            </p:nvSpPr>
            <p:spPr>
              <a:xfrm>
                <a:off x="5967000" y="2647800"/>
                <a:ext cx="3548160" cy="673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38" name="CustomShape 10"/>
          <p:cNvSpPr/>
          <p:nvPr/>
        </p:nvSpPr>
        <p:spPr>
          <a:xfrm>
            <a:off x="2249640" y="2595600"/>
            <a:ext cx="3573000" cy="116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Επιπλέον δυναμική ενέργεια λόγω αλληλεπίδρασης της μαγνητικής διπολικής ροπής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 ένα μαγνητικό πεδίο: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9" name="Formula 11"/>
              <p:cNvSpPr txBox="1"/>
              <p:nvPr/>
            </p:nvSpPr>
            <p:spPr>
              <a:xfrm>
                <a:off x="221040" y="3062880"/>
                <a:ext cx="169992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40" name="Formula 12"/>
              <p:cNvSpPr txBox="1"/>
              <p:nvPr/>
            </p:nvSpPr>
            <p:spPr>
              <a:xfrm>
                <a:off x="328680" y="3962520"/>
                <a:ext cx="169308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41" name="Line 13"/>
          <p:cNvSpPr/>
          <p:nvPr/>
        </p:nvSpPr>
        <p:spPr>
          <a:xfrm>
            <a:off x="1985760" y="4466520"/>
            <a:ext cx="757440" cy="10548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14"/>
          <p:cNvSpPr/>
          <p:nvPr/>
        </p:nvSpPr>
        <p:spPr>
          <a:xfrm>
            <a:off x="9405720" y="-73080"/>
            <a:ext cx="228240" cy="12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543" name="CustomShape 15"/>
          <p:cNvSpPr/>
          <p:nvPr/>
        </p:nvSpPr>
        <p:spPr>
          <a:xfrm>
            <a:off x="5704200" y="2743200"/>
            <a:ext cx="228240" cy="1864440"/>
          </a:xfrm>
          <a:custGeom>
            <a:avLst/>
            <a:gdLst/>
            <a:ahLst/>
            <a:rect l="l" t="t" r="r" b="b"/>
            <a:pathLst>
              <a:path w="637" h="5182">
                <a:moveTo>
                  <a:pt x="0" y="0"/>
                </a:moveTo>
                <a:cubicBezTo>
                  <a:pt x="159" y="0"/>
                  <a:pt x="318" y="215"/>
                  <a:pt x="318" y="431"/>
                </a:cubicBezTo>
                <a:lnTo>
                  <a:pt x="318" y="2158"/>
                </a:lnTo>
                <a:cubicBezTo>
                  <a:pt x="318" y="2374"/>
                  <a:pt x="477" y="2590"/>
                  <a:pt x="636" y="2590"/>
                </a:cubicBezTo>
                <a:cubicBezTo>
                  <a:pt x="477" y="2590"/>
                  <a:pt x="318" y="2806"/>
                  <a:pt x="318" y="3022"/>
                </a:cubicBezTo>
                <a:lnTo>
                  <a:pt x="318" y="4749"/>
                </a:lnTo>
                <a:cubicBezTo>
                  <a:pt x="318" y="4965"/>
                  <a:pt x="159" y="5181"/>
                  <a:pt x="0" y="518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16"/>
          <p:cNvSpPr/>
          <p:nvPr/>
        </p:nvSpPr>
        <p:spPr>
          <a:xfrm>
            <a:off x="6000120" y="3357360"/>
            <a:ext cx="3921840" cy="10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Arial"/>
                <a:ea typeface="Bitstream Vera Sans"/>
              </a:rPr>
              <a:t>Οι ενεργειακές στάθμες διαχωρίζονται σε τόσες όσες και τα διαθέσιμα m</a:t>
            </a:r>
            <a:r>
              <a:rPr b="0" lang="en-GB" sz="2418" spc="-1" strike="noStrike" baseline="-14000000">
                <a:solidFill>
                  <a:srgbClr val="0000ff"/>
                </a:solidFill>
                <a:latin typeface="Arial"/>
                <a:ea typeface="Bitstream Vera Sans"/>
              </a:rPr>
              <a:t>j</a:t>
            </a:r>
            <a:endParaRPr b="0" lang="en-US" sz="242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2273400" y="2638800"/>
            <a:ext cx="3428640" cy="159984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46" name="" descr=""/>
          <p:cNvPicPr/>
          <p:nvPr/>
        </p:nvPicPr>
        <p:blipFill>
          <a:blip r:embed="rId1"/>
          <a:stretch/>
        </p:blipFill>
        <p:spPr>
          <a:xfrm>
            <a:off x="5610600" y="4385160"/>
            <a:ext cx="4261320" cy="2767320"/>
          </a:xfrm>
          <a:prstGeom prst="rect">
            <a:avLst/>
          </a:prstGeom>
          <a:ln>
            <a:noFill/>
          </a:ln>
        </p:spPr>
      </p:pic>
      <p:sp>
        <p:nvSpPr>
          <p:cNvPr id="547" name="CustomShape 2"/>
          <p:cNvSpPr/>
          <p:nvPr/>
        </p:nvSpPr>
        <p:spPr>
          <a:xfrm>
            <a:off x="8229600" y="2575800"/>
            <a:ext cx="825840" cy="7700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3"/>
          <p:cNvSpPr/>
          <p:nvPr/>
        </p:nvSpPr>
        <p:spPr>
          <a:xfrm>
            <a:off x="504000" y="3240"/>
            <a:ext cx="9071280" cy="920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br/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Μέτρηση του μ με πυρηνικό μαγνητικό συντονισμό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360000" y="914400"/>
            <a:ext cx="9782640" cy="564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Το ολικό σπίν J καθορίζει τη μαγνητική ροπή του  πυρήνα, μ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720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0" name="Formula 5"/>
              <p:cNvSpPr txBox="1"/>
              <p:nvPr/>
            </p:nvSpPr>
            <p:spPr>
              <a:xfrm>
                <a:off x="1078920" y="1578240"/>
                <a:ext cx="8319960" cy="693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1" name="Formula 6"/>
              <p:cNvSpPr txBox="1"/>
              <p:nvPr/>
            </p:nvSpPr>
            <p:spPr>
              <a:xfrm>
                <a:off x="2374920" y="3830760"/>
                <a:ext cx="2624760" cy="386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52" name="CustomShape 7"/>
          <p:cNvSpPr/>
          <p:nvPr/>
        </p:nvSpPr>
        <p:spPr>
          <a:xfrm>
            <a:off x="8535240" y="4493160"/>
            <a:ext cx="1022400" cy="238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8"/>
          <p:cNvSpPr/>
          <p:nvPr/>
        </p:nvSpPr>
        <p:spPr>
          <a:xfrm>
            <a:off x="7765920" y="5354280"/>
            <a:ext cx="2045160" cy="681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9"/>
          <p:cNvSpPr/>
          <p:nvPr/>
        </p:nvSpPr>
        <p:spPr>
          <a:xfrm>
            <a:off x="192600" y="2602800"/>
            <a:ext cx="2008440" cy="21884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5" name="Formula 10"/>
              <p:cNvSpPr txBox="1"/>
              <p:nvPr/>
            </p:nvSpPr>
            <p:spPr>
              <a:xfrm>
                <a:off x="2784960" y="4235400"/>
                <a:ext cx="2711880" cy="687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  <m:r>
                          <m:t xml:space="preserve">ℏ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6" name="Formula 11"/>
              <p:cNvSpPr txBox="1"/>
              <p:nvPr/>
            </p:nvSpPr>
            <p:spPr>
              <a:xfrm>
                <a:off x="5967000" y="2647800"/>
                <a:ext cx="3548160" cy="673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57" name="CustomShape 12"/>
          <p:cNvSpPr/>
          <p:nvPr/>
        </p:nvSpPr>
        <p:spPr>
          <a:xfrm>
            <a:off x="2249640" y="2595600"/>
            <a:ext cx="3573000" cy="116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Επιπλέον δυναμική ενέργεια λόγω αλληλεπίδρασης της μαγνητικής διπολικής ροπής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 ένα μαγνητικό πεδίο: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8" name="CustomShape 13"/>
          <p:cNvSpPr/>
          <p:nvPr/>
        </p:nvSpPr>
        <p:spPr>
          <a:xfrm>
            <a:off x="8914320" y="4635720"/>
            <a:ext cx="857880" cy="2000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4"/>
          <p:cNvSpPr/>
          <p:nvPr/>
        </p:nvSpPr>
        <p:spPr>
          <a:xfrm>
            <a:off x="8087400" y="5358240"/>
            <a:ext cx="1716120" cy="57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60" name="Formula 15"/>
              <p:cNvSpPr txBox="1"/>
              <p:nvPr/>
            </p:nvSpPr>
            <p:spPr>
              <a:xfrm>
                <a:off x="8402760" y="6248520"/>
                <a:ext cx="1688400" cy="460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k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61" name="Formula 16"/>
              <p:cNvSpPr txBox="1"/>
              <p:nvPr/>
            </p:nvSpPr>
            <p:spPr>
              <a:xfrm>
                <a:off x="8358120" y="4589280"/>
                <a:ext cx="1110960" cy="460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k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62" name="Formula 17"/>
              <p:cNvSpPr txBox="1"/>
              <p:nvPr/>
            </p:nvSpPr>
            <p:spPr>
              <a:xfrm>
                <a:off x="8070840" y="5155920"/>
                <a:ext cx="1756440" cy="84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ω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r>
                      <m:t xml:space="preserve">Β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63" name="CustomShape 18"/>
          <p:cNvSpPr/>
          <p:nvPr/>
        </p:nvSpPr>
        <p:spPr>
          <a:xfrm>
            <a:off x="9041400" y="5176080"/>
            <a:ext cx="408600" cy="38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19"/>
          <p:cNvSpPr/>
          <p:nvPr/>
        </p:nvSpPr>
        <p:spPr>
          <a:xfrm>
            <a:off x="6282000" y="4366800"/>
            <a:ext cx="3421800" cy="62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k = ακέραιος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ή ημιακέραιος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65" name="Formula 20"/>
              <p:cNvSpPr txBox="1"/>
              <p:nvPr/>
            </p:nvSpPr>
            <p:spPr>
              <a:xfrm>
                <a:off x="221040" y="3062880"/>
                <a:ext cx="169992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66" name="Formula 21"/>
              <p:cNvSpPr txBox="1"/>
              <p:nvPr/>
            </p:nvSpPr>
            <p:spPr>
              <a:xfrm>
                <a:off x="328680" y="3962520"/>
                <a:ext cx="169308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67" name="Line 22"/>
          <p:cNvSpPr/>
          <p:nvPr/>
        </p:nvSpPr>
        <p:spPr>
          <a:xfrm>
            <a:off x="1985760" y="4466520"/>
            <a:ext cx="757440" cy="10548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23"/>
          <p:cNvSpPr/>
          <p:nvPr/>
        </p:nvSpPr>
        <p:spPr>
          <a:xfrm>
            <a:off x="9405720" y="-73080"/>
            <a:ext cx="228240" cy="12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569" name="CustomShape 24"/>
          <p:cNvSpPr/>
          <p:nvPr/>
        </p:nvSpPr>
        <p:spPr>
          <a:xfrm>
            <a:off x="8001000" y="5124600"/>
            <a:ext cx="1779840" cy="932040"/>
          </a:xfrm>
          <a:prstGeom prst="rect">
            <a:avLst/>
          </a:prstGeom>
          <a:noFill/>
          <a:ln w="18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25"/>
          <p:cNvSpPr/>
          <p:nvPr/>
        </p:nvSpPr>
        <p:spPr>
          <a:xfrm>
            <a:off x="5704200" y="2743200"/>
            <a:ext cx="228240" cy="1864440"/>
          </a:xfrm>
          <a:custGeom>
            <a:avLst/>
            <a:gdLst/>
            <a:ahLst/>
            <a:rect l="l" t="t" r="r" b="b"/>
            <a:pathLst>
              <a:path w="637" h="5182">
                <a:moveTo>
                  <a:pt x="0" y="0"/>
                </a:moveTo>
                <a:cubicBezTo>
                  <a:pt x="159" y="0"/>
                  <a:pt x="318" y="215"/>
                  <a:pt x="318" y="431"/>
                </a:cubicBezTo>
                <a:lnTo>
                  <a:pt x="318" y="2158"/>
                </a:lnTo>
                <a:cubicBezTo>
                  <a:pt x="318" y="2374"/>
                  <a:pt x="477" y="2590"/>
                  <a:pt x="636" y="2590"/>
                </a:cubicBezTo>
                <a:cubicBezTo>
                  <a:pt x="477" y="2590"/>
                  <a:pt x="318" y="2806"/>
                  <a:pt x="318" y="3022"/>
                </a:cubicBezTo>
                <a:lnTo>
                  <a:pt x="318" y="4749"/>
                </a:lnTo>
                <a:cubicBezTo>
                  <a:pt x="318" y="4965"/>
                  <a:pt x="159" y="5181"/>
                  <a:pt x="0" y="518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6"/>
          <p:cNvSpPr/>
          <p:nvPr/>
        </p:nvSpPr>
        <p:spPr>
          <a:xfrm>
            <a:off x="156600" y="5101200"/>
            <a:ext cx="5486040" cy="19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- Με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πυρηνικό μαγνητικό συντονισμό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παλλόμενο Η/Μ πεδίο κυκλικής συχνότητας ω → εξαναγκασμένες μεταπτώσεις μεταξύ δύο διαδοχικών σταθμών: → </a:t>
            </a: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μετράμε το </a:t>
            </a:r>
            <a:r>
              <a:rPr b="1" lang="en-GB" sz="2000" spc="-1" strike="noStrike">
                <a:solidFill>
                  <a:srgbClr val="ed1c24"/>
                </a:solidFill>
                <a:latin typeface="Bitstream Vera Sans"/>
              </a:rPr>
              <a:t>μ</a:t>
            </a: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 από το </a:t>
            </a:r>
            <a:r>
              <a:rPr b="1" lang="en-GB" sz="2000" spc="-1" strike="noStrike">
                <a:solidFill>
                  <a:srgbClr val="ed1c24"/>
                </a:solidFill>
                <a:latin typeface="Bitstream Vera Sans"/>
              </a:rPr>
              <a:t>ω</a:t>
            </a: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 που πετυχαίνει συντονισμό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72" name="CustomShape 27"/>
          <p:cNvSpPr/>
          <p:nvPr/>
        </p:nvSpPr>
        <p:spPr>
          <a:xfrm>
            <a:off x="75600" y="4235760"/>
            <a:ext cx="9812160" cy="880560"/>
          </a:xfrm>
          <a:custGeom>
            <a:avLst/>
            <a:gdLst/>
            <a:ahLst/>
            <a:rect l="l" t="t" r="r" b="b"/>
            <a:pathLst>
              <a:path w="27257" h="2447">
                <a:moveTo>
                  <a:pt x="0" y="2261"/>
                </a:moveTo>
                <a:cubicBezTo>
                  <a:pt x="1055" y="2446"/>
                  <a:pt x="2128" y="2313"/>
                  <a:pt x="3192" y="2345"/>
                </a:cubicBezTo>
                <a:cubicBezTo>
                  <a:pt x="4059" y="2371"/>
                  <a:pt x="4926" y="2260"/>
                  <a:pt x="5795" y="2261"/>
                </a:cubicBezTo>
                <a:cubicBezTo>
                  <a:pt x="6675" y="2262"/>
                  <a:pt x="7560" y="2264"/>
                  <a:pt x="8441" y="2261"/>
                </a:cubicBezTo>
                <a:cubicBezTo>
                  <a:pt x="9296" y="2258"/>
                  <a:pt x="10148" y="2161"/>
                  <a:pt x="11003" y="2135"/>
                </a:cubicBezTo>
                <a:cubicBezTo>
                  <a:pt x="11672" y="2114"/>
                  <a:pt x="12349" y="2055"/>
                  <a:pt x="13019" y="2178"/>
                </a:cubicBezTo>
                <a:cubicBezTo>
                  <a:pt x="13667" y="2295"/>
                  <a:pt x="14336" y="2205"/>
                  <a:pt x="14993" y="2176"/>
                </a:cubicBezTo>
                <a:cubicBezTo>
                  <a:pt x="15645" y="2148"/>
                  <a:pt x="16266" y="1591"/>
                  <a:pt x="16211" y="1001"/>
                </a:cubicBezTo>
                <a:cubicBezTo>
                  <a:pt x="16117" y="0"/>
                  <a:pt x="16970" y="252"/>
                  <a:pt x="17471" y="287"/>
                </a:cubicBezTo>
                <a:cubicBezTo>
                  <a:pt x="18714" y="375"/>
                  <a:pt x="19961" y="447"/>
                  <a:pt x="21208" y="413"/>
                </a:cubicBezTo>
                <a:cubicBezTo>
                  <a:pt x="22635" y="374"/>
                  <a:pt x="24038" y="572"/>
                  <a:pt x="25450" y="413"/>
                </a:cubicBezTo>
                <a:lnTo>
                  <a:pt x="26248" y="245"/>
                </a:lnTo>
                <a:lnTo>
                  <a:pt x="26962" y="203"/>
                </a:lnTo>
                <a:lnTo>
                  <a:pt x="27256" y="161"/>
                </a:ln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28"/>
          <p:cNvSpPr/>
          <p:nvPr/>
        </p:nvSpPr>
        <p:spPr>
          <a:xfrm>
            <a:off x="6000480" y="3357720"/>
            <a:ext cx="3921840" cy="10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Arial"/>
                <a:ea typeface="Bitstream Vera Sans"/>
              </a:rPr>
              <a:t>Οι ενεργειακές στάθμες διαχωρίζονται σε τόσες όσες και τα διαθέσιμα m</a:t>
            </a:r>
            <a:r>
              <a:rPr b="0" lang="en-GB" sz="2418" spc="-1" strike="noStrike" baseline="-14000000">
                <a:solidFill>
                  <a:srgbClr val="0000ff"/>
                </a:solidFill>
                <a:latin typeface="Arial"/>
                <a:ea typeface="Bitstream Vera Sans"/>
              </a:rPr>
              <a:t>j</a:t>
            </a:r>
            <a:endParaRPr b="0" lang="en-US" sz="2420" spc="-1" strike="noStrike">
              <a:latin typeface="Arial"/>
            </a:endParaRPr>
          </a:p>
        </p:txBody>
      </p:sp>
      <p:sp>
        <p:nvSpPr>
          <p:cNvPr id="574" name="CustomShape 29"/>
          <p:cNvSpPr/>
          <p:nvPr/>
        </p:nvSpPr>
        <p:spPr>
          <a:xfrm>
            <a:off x="8393760" y="5356440"/>
            <a:ext cx="408600" cy="38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1733400" y="3958200"/>
            <a:ext cx="7543440" cy="914040"/>
          </a:xfrm>
          <a:prstGeom prst="ellipse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2"/>
          <p:cNvSpPr/>
          <p:nvPr/>
        </p:nvSpPr>
        <p:spPr>
          <a:xfrm>
            <a:off x="504000" y="157320"/>
            <a:ext cx="9071280" cy="61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77" name="CustomShape 3"/>
          <p:cNvSpPr/>
          <p:nvPr/>
        </p:nvSpPr>
        <p:spPr>
          <a:xfrm>
            <a:off x="144000" y="793080"/>
            <a:ext cx="9782640" cy="496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Πειραματικά βρίσκουμε ότι οι πυρήνες έχουν μαγνητικές ροπές μ  ~ -3 μ</a:t>
            </a:r>
            <a:r>
              <a:rPr b="1" lang="en-GB" sz="2200" spc="-1" strike="noStrike" baseline="-14000000">
                <a:solidFill>
                  <a:srgbClr val="ff0000"/>
                </a:solidFill>
                <a:latin typeface="Bitstream Vera Sans"/>
              </a:rPr>
              <a:t>N 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έως 10 μ</a:t>
            </a:r>
            <a:r>
              <a:rPr b="1" lang="en-GB" sz="2200" spc="-1" strike="noStrike" baseline="-14000000">
                <a:solidFill>
                  <a:srgbClr val="ff0000"/>
                </a:solidFill>
                <a:latin typeface="Bitstream Vera Sans"/>
              </a:rPr>
              <a:t>N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Μικρή σε σχέση με τον αριθμό νουκλεονίων (το καθένα νουκλεόνιο έχει μ ~ -2 μ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N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έως +3  μ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N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) </a:t>
            </a:r>
            <a:endParaRPr b="0" lang="en-US" sz="2200" spc="-1" strike="noStrike">
              <a:latin typeface="Arial"/>
            </a:endParaRPr>
          </a:p>
          <a:p>
            <a:pPr lvl="2" marL="1296000" indent="-21564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Ταιριάζει με την υπόθεση ότι ουσιαστικά μόνο τα “ασύζευκτα” νουκελόνια συνεισφέρουν στη συνολική μαγνητική ροπή του πυρήνα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Μικρή επίσης και σε σχέση με μαγνητόνη Bohr</a:t>
            </a:r>
            <a:endParaRPr b="0" lang="en-US" sz="2200" spc="-1" strike="noStrike">
              <a:latin typeface="Arial"/>
            </a:endParaRPr>
          </a:p>
          <a:p>
            <a:pPr lvl="2" marL="1296000" indent="-21564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Έτσι, έχουμε μια σοβαρή ένδειξη ότι δεν έχουμε ηλεκτρόνια στους πυρήνες</a:t>
            </a:r>
            <a:endParaRPr b="0" lang="en-US" sz="22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Γιατί: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78" name="CustomShape 4"/>
          <p:cNvSpPr/>
          <p:nvPr/>
        </p:nvSpPr>
        <p:spPr>
          <a:xfrm>
            <a:off x="297360" y="5250240"/>
            <a:ext cx="4805640" cy="7250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79" name="Formula 5"/>
              <p:cNvSpPr txBox="1"/>
              <p:nvPr/>
            </p:nvSpPr>
            <p:spPr>
              <a:xfrm>
                <a:off x="3445200" y="5249160"/>
                <a:ext cx="163260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80" name="CustomShape 6"/>
          <p:cNvSpPr/>
          <p:nvPr/>
        </p:nvSpPr>
        <p:spPr>
          <a:xfrm>
            <a:off x="255960" y="5426640"/>
            <a:ext cx="33044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Μαγνητόνη του Bohr, μ</a:t>
            </a:r>
            <a:r>
              <a:rPr b="0" lang="en-GB" sz="1800" spc="-1" strike="noStrike" baseline="-14000000">
                <a:solidFill>
                  <a:srgbClr val="0000ff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1" name="CustomShape 7"/>
          <p:cNvSpPr/>
          <p:nvPr/>
        </p:nvSpPr>
        <p:spPr>
          <a:xfrm>
            <a:off x="297720" y="6006600"/>
            <a:ext cx="4805640" cy="72504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82" name="Formula 8"/>
              <p:cNvSpPr txBox="1"/>
              <p:nvPr/>
            </p:nvSpPr>
            <p:spPr>
              <a:xfrm>
                <a:off x="3445560" y="6005520"/>
                <a:ext cx="167760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83" name="CustomShape 9"/>
          <p:cNvSpPr/>
          <p:nvPr/>
        </p:nvSpPr>
        <p:spPr>
          <a:xfrm>
            <a:off x="256320" y="6183000"/>
            <a:ext cx="33044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Πυρηνική Μαγνητόνη, μ</a:t>
            </a:r>
            <a:r>
              <a:rPr b="0" lang="en-GB" sz="1800" spc="-1" strike="noStrike" baseline="-14000000">
                <a:solidFill>
                  <a:srgbClr val="0000ff"/>
                </a:solidFill>
                <a:latin typeface="Bitstream Vera Sans"/>
              </a:rPr>
              <a:t>Ν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4" name="CustomShape 10"/>
          <p:cNvSpPr/>
          <p:nvPr/>
        </p:nvSpPr>
        <p:spPr>
          <a:xfrm>
            <a:off x="5441400" y="5257800"/>
            <a:ext cx="228240" cy="1371240"/>
          </a:xfrm>
          <a:custGeom>
            <a:avLst/>
            <a:gdLst/>
            <a:ahLst/>
            <a:rect l="l" t="t" r="r" b="b"/>
            <a:pathLst>
              <a:path w="637" h="3812">
                <a:moveTo>
                  <a:pt x="0" y="0"/>
                </a:moveTo>
                <a:cubicBezTo>
                  <a:pt x="159" y="0"/>
                  <a:pt x="318" y="158"/>
                  <a:pt x="318" y="317"/>
                </a:cubicBezTo>
                <a:lnTo>
                  <a:pt x="318" y="1587"/>
                </a:lnTo>
                <a:cubicBezTo>
                  <a:pt x="318" y="1746"/>
                  <a:pt x="477" y="1905"/>
                  <a:pt x="636" y="1905"/>
                </a:cubicBezTo>
                <a:cubicBezTo>
                  <a:pt x="477" y="1905"/>
                  <a:pt x="318" y="2064"/>
                  <a:pt x="318" y="2223"/>
                </a:cubicBezTo>
                <a:lnTo>
                  <a:pt x="318" y="3493"/>
                </a:lnTo>
                <a:cubicBezTo>
                  <a:pt x="318" y="3652"/>
                  <a:pt x="159" y="3811"/>
                  <a:pt x="0" y="3811"/>
                </a:cubicBezTo>
              </a:path>
            </a:pathLst>
          </a:custGeom>
          <a:noFill/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85" name="Formula 11"/>
              <p:cNvSpPr txBox="1"/>
              <p:nvPr/>
            </p:nvSpPr>
            <p:spPr>
              <a:xfrm>
                <a:off x="5749200" y="5573520"/>
                <a:ext cx="1881720" cy="369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≃</m:t>
                    </m:r>
                    <m:r>
                      <m:t xml:space="preserve">2000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86" name="CustomShape 12"/>
          <p:cNvSpPr/>
          <p:nvPr/>
        </p:nvSpPr>
        <p:spPr>
          <a:xfrm>
            <a:off x="1369800" y="3814200"/>
            <a:ext cx="228240" cy="12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587" name="CustomShape 13"/>
          <p:cNvSpPr/>
          <p:nvPr/>
        </p:nvSpPr>
        <p:spPr>
          <a:xfrm>
            <a:off x="5756760" y="6019920"/>
            <a:ext cx="4250880" cy="11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600" spc="-1" strike="noStrike">
                <a:latin typeface="Bitstream Vera Sans"/>
              </a:rPr>
              <a:t>Πυρηνική μαγνητόνη</a:t>
            </a:r>
            <a:r>
              <a:rPr b="0" lang="en-GB" sz="1600" spc="-1" strike="noStrike">
                <a:latin typeface="Bitstream Vera Sans"/>
              </a:rPr>
              <a:t> ~ 1/2000 της μαγνητόνης του Bohr μ</a:t>
            </a:r>
            <a:r>
              <a:rPr b="0" lang="en-GB" sz="1600" spc="-1" strike="noStrike" baseline="-14000000">
                <a:latin typeface="Bitstream Vera Sans"/>
              </a:rPr>
              <a:t>B</a:t>
            </a:r>
            <a:r>
              <a:rPr b="0" lang="en-GB" sz="1600" spc="-1" strike="noStrike">
                <a:latin typeface="Bitstream Vera Sans"/>
              </a:rPr>
              <a:t> (που ορίζεται με τη μάζα του ηλεκτρονίου αντί του πρωτονίου)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88" name="CustomShape 14"/>
          <p:cNvSpPr/>
          <p:nvPr/>
        </p:nvSpPr>
        <p:spPr>
          <a:xfrm>
            <a:off x="9095760" y="3814560"/>
            <a:ext cx="228240" cy="12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US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504000" y="121320"/>
            <a:ext cx="9071280" cy="61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Μια εφαρμοφή: Μαγνητική Τομογραφία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590" name="" descr=""/>
          <p:cNvPicPr/>
          <p:nvPr/>
        </p:nvPicPr>
        <p:blipFill>
          <a:blip r:embed="rId1"/>
          <a:stretch/>
        </p:blipFill>
        <p:spPr>
          <a:xfrm>
            <a:off x="173520" y="1932480"/>
            <a:ext cx="5028840" cy="3867480"/>
          </a:xfrm>
          <a:prstGeom prst="rect">
            <a:avLst/>
          </a:prstGeom>
          <a:ln>
            <a:noFill/>
          </a:ln>
        </p:spPr>
      </p:pic>
      <p:pic>
        <p:nvPicPr>
          <p:cNvPr id="591" name="" descr=""/>
          <p:cNvPicPr/>
          <p:nvPr/>
        </p:nvPicPr>
        <p:blipFill>
          <a:blip r:embed="rId2"/>
          <a:stretch/>
        </p:blipFill>
        <p:spPr>
          <a:xfrm>
            <a:off x="5466960" y="1901520"/>
            <a:ext cx="4261320" cy="2767320"/>
          </a:xfrm>
          <a:prstGeom prst="rect">
            <a:avLst/>
          </a:prstGeom>
          <a:ln>
            <a:noFill/>
          </a:ln>
        </p:spPr>
      </p:pic>
      <p:sp>
        <p:nvSpPr>
          <p:cNvPr id="592" name="CustomShape 2"/>
          <p:cNvSpPr/>
          <p:nvPr/>
        </p:nvSpPr>
        <p:spPr>
          <a:xfrm>
            <a:off x="8391600" y="1901520"/>
            <a:ext cx="1022400" cy="238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3"/>
          <p:cNvSpPr/>
          <p:nvPr/>
        </p:nvSpPr>
        <p:spPr>
          <a:xfrm>
            <a:off x="7622280" y="2762640"/>
            <a:ext cx="2045160" cy="681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4"/>
          <p:cNvSpPr/>
          <p:nvPr/>
        </p:nvSpPr>
        <p:spPr>
          <a:xfrm>
            <a:off x="8770680" y="2044080"/>
            <a:ext cx="857880" cy="2000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5"/>
          <p:cNvSpPr/>
          <p:nvPr/>
        </p:nvSpPr>
        <p:spPr>
          <a:xfrm>
            <a:off x="7943760" y="2766600"/>
            <a:ext cx="1716120" cy="57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96" name="Formula 6"/>
              <p:cNvSpPr txBox="1"/>
              <p:nvPr/>
            </p:nvSpPr>
            <p:spPr>
              <a:xfrm>
                <a:off x="8223120" y="3764880"/>
                <a:ext cx="1841040" cy="460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+</m:t>
                        </m:r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7" name="Formula 7"/>
              <p:cNvSpPr txBox="1"/>
              <p:nvPr/>
            </p:nvSpPr>
            <p:spPr>
              <a:xfrm>
                <a:off x="8250480" y="1889640"/>
                <a:ext cx="1765080" cy="460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−</m:t>
                        </m:r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8" name="Formula 8"/>
              <p:cNvSpPr txBox="1"/>
              <p:nvPr/>
            </p:nvSpPr>
            <p:spPr>
              <a:xfrm>
                <a:off x="7927200" y="2564280"/>
                <a:ext cx="1756440" cy="84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ω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r>
                      <m:t xml:space="preserve">Β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99" name="CustomShape 9"/>
          <p:cNvSpPr/>
          <p:nvPr/>
        </p:nvSpPr>
        <p:spPr>
          <a:xfrm>
            <a:off x="8213760" y="2764440"/>
            <a:ext cx="408600" cy="38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10"/>
          <p:cNvSpPr/>
          <p:nvPr/>
        </p:nvSpPr>
        <p:spPr>
          <a:xfrm>
            <a:off x="7857360" y="2532960"/>
            <a:ext cx="1779840" cy="932040"/>
          </a:xfrm>
          <a:prstGeom prst="rect">
            <a:avLst/>
          </a:prstGeom>
          <a:noFill/>
          <a:ln w="18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01" name="Formula 11"/>
              <p:cNvSpPr txBox="1"/>
              <p:nvPr/>
            </p:nvSpPr>
            <p:spPr>
              <a:xfrm>
                <a:off x="5928840" y="637200"/>
                <a:ext cx="3548160" cy="673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02" name="CustomShape 12"/>
          <p:cNvSpPr/>
          <p:nvPr/>
        </p:nvSpPr>
        <p:spPr>
          <a:xfrm>
            <a:off x="5223240" y="1288800"/>
            <a:ext cx="4935240" cy="67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Για υδρογόνο στο σώμα μας = πρωτόνια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m</a:t>
            </a:r>
            <a:r>
              <a:rPr b="0" lang="en-GB" sz="2168" spc="-1" strike="noStrike" baseline="-14000000">
                <a:solidFill>
                  <a:srgbClr val="0000ff"/>
                </a:solidFill>
                <a:latin typeface="Bitstream Vera Sans"/>
              </a:rPr>
              <a:t>j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 +1/2 ή -1/2   και μ = 2.8 μ</a:t>
            </a:r>
            <a:r>
              <a:rPr b="0" lang="en-GB" sz="2168" spc="-1" strike="noStrike" baseline="-14000000">
                <a:solidFill>
                  <a:srgbClr val="0000ff"/>
                </a:solidFill>
                <a:latin typeface="Bitstream Vera Sans"/>
              </a:rPr>
              <a:t>Ν</a:t>
            </a:r>
            <a:endParaRPr b="0" lang="en-US" sz="2170" spc="-1" strike="noStrike">
              <a:latin typeface="Arial"/>
            </a:endParaRPr>
          </a:p>
        </p:txBody>
      </p:sp>
      <p:sp>
        <p:nvSpPr>
          <p:cNvPr id="603" name="CustomShape 13"/>
          <p:cNvSpPr/>
          <p:nvPr/>
        </p:nvSpPr>
        <p:spPr>
          <a:xfrm>
            <a:off x="5101200" y="4645800"/>
            <a:ext cx="5033160" cy="2529720"/>
          </a:xfrm>
          <a:prstGeom prst="rect">
            <a:avLst/>
          </a:prstGeom>
          <a:solidFill>
            <a:srgbClr val="c2e0a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GB" sz="1800" spc="-1" strike="noStrike">
                <a:latin typeface="Bitstream Vera Sans"/>
              </a:rPr>
              <a:t>Βασική αρχή:</a:t>
            </a:r>
            <a:r>
              <a:rPr b="0" lang="en-GB" sz="1800" spc="-1" strike="noStrike">
                <a:latin typeface="Bitstream Vera Sans"/>
              </a:rPr>
              <a:t> Μαγνητικό πεδίο Β</a:t>
            </a:r>
            <a:r>
              <a:rPr b="0" lang="en-GB" sz="2168" spc="-1" strike="noStrike" baseline="-14000000">
                <a:latin typeface="Bitstream Vera Sans"/>
              </a:rPr>
              <a:t>0</a:t>
            </a:r>
            <a:r>
              <a:rPr b="0" lang="en-GB" sz="1800" spc="-1" strike="noStrike">
                <a:latin typeface="Bitstream Vera Sans"/>
              </a:rPr>
              <a:t> διαφορετικό σε κάθε θέση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→  </a:t>
            </a:r>
            <a:r>
              <a:rPr b="0" lang="en-GB" sz="1800" spc="-1" strike="noStrike">
                <a:latin typeface="Bitstream Vera Sans"/>
              </a:rPr>
              <a:t>Η ενεργειακή διαφορά είναι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διαφορετική σε κάθε θέση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→  </a:t>
            </a:r>
            <a:r>
              <a:rPr b="0" lang="en-GB" sz="1800" spc="-1" strike="noStrike">
                <a:latin typeface="Bitstream Vera Sans"/>
              </a:rPr>
              <a:t>Η συχνότητα συντονισμού ω είναι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διαφορετική σε κάθε θέση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διαφορετικές συχνότητες “σαρώνουν” τις θέσεις των πρωτονίων (υδρογόνου) στο σώμα→ σκανάρουν το μαλακό ιστό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4" name="CustomShape 14"/>
          <p:cNvSpPr/>
          <p:nvPr/>
        </p:nvSpPr>
        <p:spPr>
          <a:xfrm>
            <a:off x="320760" y="893520"/>
            <a:ext cx="4758480" cy="939240"/>
          </a:xfrm>
          <a:prstGeom prst="rect">
            <a:avLst/>
          </a:prstGeom>
          <a:solidFill>
            <a:srgbClr val="c2e0a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“</a:t>
            </a:r>
            <a:r>
              <a:rPr b="0" lang="en-GB" sz="1800" spc="-1" strike="noStrike">
                <a:latin typeface="Bitstream Vera Sans"/>
              </a:rPr>
              <a:t>Μαγνητική τομογραφία”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= Απεικόνιση Μαγνητικού Συντονισμού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= Magnteic Resonance Imaging = MRI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5" name="CustomShape 15"/>
          <p:cNvSpPr/>
          <p:nvPr/>
        </p:nvSpPr>
        <p:spPr>
          <a:xfrm>
            <a:off x="228600" y="5677200"/>
            <a:ext cx="269028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Εικόνα από: wikipedia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504000" y="169560"/>
            <a:ext cx="9071280" cy="9482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3200" spc="-1" strike="noStrike">
                <a:latin typeface="Bitstream Vera Sans"/>
              </a:rPr>
              <a:t>Mαγνητική ροπή πυρήνα, μ</a:t>
            </a:r>
            <a:r>
              <a:rPr b="0" lang="en-GB" sz="3200" spc="-1" strike="noStrike">
                <a:latin typeface="Bitstream Vera Sans"/>
              </a:rPr>
              <a:t> = μαγνητική ροπή του </a:t>
            </a:r>
            <a:r>
              <a:rPr b="1" lang="en-GB" sz="3200" spc="-1" strike="noStrike">
                <a:latin typeface="Bitstream Vera Sans"/>
              </a:rPr>
              <a:t>ασύζευκτου νουκλεονίου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72000" y="1202400"/>
            <a:ext cx="9986040" cy="58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Αυτό το νουκλεόνιο έχει μαγνητική διπολική ροπή: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 να πάρουμε υπόψιν μας το ότι το νετρόνιο δεν έχει φορτίο, γράφουμε για τη μαγνητική ροπή λόγω L: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Πρωτόνιο: g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L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= 1 , νετρόνιο: g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L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Τον πυρήνα τον χαρακτηρίζει το ολικό του σπίν J, και γράφουμε                        , ώστε την κύρια εξάρτηση από το j να την έχει το μ 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Εξισώνοντας, εισάγουμε το j και τελικά παίρνουμε: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608" name="" descr=""/>
          <p:cNvPicPr/>
          <p:nvPr/>
        </p:nvPicPr>
        <p:blipFill>
          <a:blip r:embed="rId1"/>
          <a:stretch/>
        </p:blipFill>
        <p:spPr>
          <a:xfrm>
            <a:off x="1143000" y="4678200"/>
            <a:ext cx="8000640" cy="2123280"/>
          </a:xfrm>
          <a:prstGeom prst="rect">
            <a:avLst/>
          </a:prstGeom>
          <a:ln>
            <a:noFill/>
          </a:ln>
        </p:spPr>
      </p:pic>
      <p:sp>
        <p:nvSpPr>
          <p:cNvPr id="609" name="CustomShape 3"/>
          <p:cNvSpPr/>
          <p:nvPr/>
        </p:nvSpPr>
        <p:spPr>
          <a:xfrm>
            <a:off x="220320" y="6396840"/>
            <a:ext cx="9718920" cy="6876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Οι μετρούμενες μαγνητικές ροπές των πυρήνων είναι κοντά στις τιμές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που βρήκαμε παίρνοντας συνεισφορά μόνο από το ασύζευκτο νουκλεόνιο 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1238400" y="6015600"/>
            <a:ext cx="4878720" cy="3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Αuτές εδώ ονομάζονται “τιμές Schmidt”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1" name="Formula 5"/>
              <p:cNvSpPr txBox="1"/>
              <p:nvPr/>
            </p:nvSpPr>
            <p:spPr>
              <a:xfrm>
                <a:off x="349200" y="3886200"/>
                <a:ext cx="1691280" cy="685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12" name="CustomShape 6"/>
          <p:cNvSpPr/>
          <p:nvPr/>
        </p:nvSpPr>
        <p:spPr>
          <a:xfrm>
            <a:off x="7711200" y="1492200"/>
            <a:ext cx="1925640" cy="6854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7"/>
          <p:cNvSpPr/>
          <p:nvPr/>
        </p:nvSpPr>
        <p:spPr>
          <a:xfrm>
            <a:off x="1123200" y="3832200"/>
            <a:ext cx="933840" cy="7394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CustomShape 8"/>
          <p:cNvSpPr/>
          <p:nvPr/>
        </p:nvSpPr>
        <p:spPr>
          <a:xfrm>
            <a:off x="9614880" y="1689480"/>
            <a:ext cx="350640" cy="2653920"/>
          </a:xfrm>
          <a:custGeom>
            <a:avLst/>
            <a:gdLst/>
            <a:ahLst/>
            <a:rect l="l" t="t" r="r" b="b"/>
            <a:pathLst>
              <a:path w="975" h="7373">
                <a:moveTo>
                  <a:pt x="50" y="364"/>
                </a:moveTo>
                <a:cubicBezTo>
                  <a:pt x="793" y="0"/>
                  <a:pt x="749" y="1196"/>
                  <a:pt x="848" y="1701"/>
                </a:cubicBezTo>
                <a:cubicBezTo>
                  <a:pt x="974" y="2344"/>
                  <a:pt x="890" y="3017"/>
                  <a:pt x="898" y="3676"/>
                </a:cubicBezTo>
                <a:cubicBezTo>
                  <a:pt x="906" y="4312"/>
                  <a:pt x="901" y="4952"/>
                  <a:pt x="898" y="5588"/>
                </a:cubicBezTo>
                <a:cubicBezTo>
                  <a:pt x="895" y="6253"/>
                  <a:pt x="762" y="7112"/>
                  <a:pt x="150" y="7308"/>
                </a:cubicBezTo>
                <a:lnTo>
                  <a:pt x="0" y="7372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15" name="Formula 9"/>
              <p:cNvSpPr txBox="1"/>
              <p:nvPr/>
            </p:nvSpPr>
            <p:spPr>
              <a:xfrm>
                <a:off x="411480" y="1479600"/>
                <a:ext cx="9297360" cy="73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t xml:space="preserve">+</m:t>
                        </m:r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616" name="CustomShape 10"/>
          <p:cNvSpPr/>
          <p:nvPr/>
        </p:nvSpPr>
        <p:spPr>
          <a:xfrm>
            <a:off x="8376840" y="5643000"/>
            <a:ext cx="1524600" cy="62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Σχέση 5.26,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βιβίλο C&amp;G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360000" y="85320"/>
            <a:ext cx="9554040" cy="61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latin typeface="Bitstream Vera Sans"/>
              </a:rPr>
              <a:t>Συμπεράσματα από το πυρηνικό μοντέλο των φλοιών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-36000" y="698400"/>
            <a:ext cx="10115640" cy="646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Με το να βάλουμε τα νουκλεόνια μέσα σ' ένα κεντρικό πηγάδι δυναμικού, και να προσθέσουμε απλά και έναν όρο ανάλογο της σύζευξης L*S , αναπαράγουμε σε πολύ καλό βαθμό τις ενεργειακές στάθμες που μπορούν να καταλάβουν τα νουκλεόνια. 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Όταν τα νουκλεόνια συμληρώνουν αυτές τις στάθμες από τη μικρότερη στη μεγαλύτερη χωρίς κενά, ο πυρήνας σαν σύνολο βρίσκεται στην ελάχιστη δυνατή ενεργειακή κατάσταση, δηλαδή στη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θεμελιώδη του κατάσταση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. 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μοντέλο των φλοιών εξηγεί τη μεγάλη πλειοψηφία των χαρακτηριστι- κών των άρτιων-περιττών (Ν=άρτιο, και Ζ=περιττό) ή περιττών-άρτιων πυρήνων στη θεμελιώδη τους κατάσταση: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σπίν J, πάριτυ π, και προσεγγιστικά τη μαγνητική διπολική ροπή μ,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ως τα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J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πάριτυ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, &amp;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που έχει το τελευταίο,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ασύζευκτο νουκελόνιο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.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Τα ζευγαρωμένα νουκλεόνια συνεισφέρουν J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= 0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+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(έτσι, οι άρτιοι-άρτιοι πυρήνες έχουν J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=0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)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Αν ο πυρήνας είναι ”περιττός-περιττός” (δηλ, έχει και αζευγάρωτο νετρόνιο, και αζευγάρωτο πρωτόνιο), τότε τα  J</a:t>
            </a:r>
            <a:r>
              <a:rPr b="0" lang="en-GB" sz="1600" spc="-1" strike="noStrike" baseline="14000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και μ του πυρήνα, έρχονται από το συνδυασμό των 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J</a:t>
            </a:r>
            <a:r>
              <a:rPr b="0" lang="en-GB" sz="1600" spc="-1" strike="noStrike" baseline="14000000">
                <a:solidFill>
                  <a:srgbClr val="000000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και μ του αζευγάρωτου νετρονίου και τα  J</a:t>
            </a:r>
            <a:r>
              <a:rPr b="0" lang="en-GB" sz="1600" spc="-1" strike="noStrike" baseline="14000000">
                <a:solidFill>
                  <a:srgbClr val="000000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και μ του αζευγάρωτου πρωτονίου, και δεν μπορούμε να προβλέψουμε επ' ακριβώς τις τιμές τους: δίνουμε απλά πιθανές τιμές σύμφωνα με τον κανόνα πρόσθεσης των στροφορμών των δύο αζευγάρωτων νουκλεονίων. Η συνολική πάριτυ θα είναι το γινόμενο των πάριτυ.</a:t>
            </a:r>
            <a:r>
              <a:rPr b="0" lang="en-GB" sz="18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228600" y="196920"/>
            <a:ext cx="9600840" cy="533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Ηλεκτρική τετραπολική ροπή πυρήνα, Q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20" name="CustomShape 2"/>
          <p:cNvSpPr/>
          <p:nvPr/>
        </p:nvSpPr>
        <p:spPr>
          <a:xfrm>
            <a:off x="144000" y="914400"/>
            <a:ext cx="9325440" cy="58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Κατανομή ηλεκτρικού φορτίου στον πυρήνα → χαρακτηρίζεται από το Q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Όταν πυρήνας σφαιρικός → Q = 0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Αλλιώς </a:t>
            </a:r>
            <a:endParaRPr b="0" lang="en-US" sz="24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Q&gt;0 όταν επιμήκυνση κατά άξονα z</a:t>
            </a:r>
            <a:endParaRPr b="0" lang="en-US" sz="2400" spc="-1" strike="noStrike">
              <a:latin typeface="Arial"/>
            </a:endParaRPr>
          </a:p>
          <a:p>
            <a:pPr lvl="1" marL="864000" indent="-287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Q&lt;0 όταν συμπίεση κατά άξονα z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Όταν j=0 ή j= ½ → Q = 0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1" name="CustomShape 3"/>
          <p:cNvSpPr/>
          <p:nvPr/>
        </p:nvSpPr>
        <p:spPr>
          <a:xfrm rot="20400000">
            <a:off x="6809400" y="1361160"/>
            <a:ext cx="3138480" cy="477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600" spc="-1" strike="noStrike">
                <a:latin typeface="Bitstream Vera Sans"/>
              </a:rPr>
              <a:t>Οχι προς εξέταση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432000" y="157320"/>
            <a:ext cx="93254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600" spc="-1" strike="noStrike">
                <a:latin typeface="Bitstream Vera Sans"/>
              </a:rPr>
              <a:t>Ηλεκτρική τετραπολική ροπή πυρήνα, Q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23" name="" descr=""/>
          <p:cNvPicPr/>
          <p:nvPr/>
        </p:nvPicPr>
        <p:blipFill>
          <a:blip r:embed="rId1"/>
          <a:stretch/>
        </p:blipFill>
        <p:spPr>
          <a:xfrm>
            <a:off x="249480" y="951120"/>
            <a:ext cx="9417960" cy="5943240"/>
          </a:xfrm>
          <a:prstGeom prst="rect">
            <a:avLst/>
          </a:prstGeom>
          <a:ln>
            <a:noFill/>
          </a:ln>
        </p:spPr>
      </p:pic>
      <p:sp>
        <p:nvSpPr>
          <p:cNvPr id="624" name="CustomShape 2"/>
          <p:cNvSpPr/>
          <p:nvPr/>
        </p:nvSpPr>
        <p:spPr>
          <a:xfrm>
            <a:off x="6810120" y="786600"/>
            <a:ext cx="3138480" cy="477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600" spc="-1" strike="noStrike">
                <a:latin typeface="Bitstream Vera Sans"/>
              </a:rPr>
              <a:t>Οχι προς εξέταση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Screen Shot 2015-10-29 at 6.28.34 μ.μ..png"/>
          <p:cNvPicPr/>
          <p:nvPr/>
        </p:nvPicPr>
        <p:blipFill>
          <a:blip r:embed="rId1"/>
          <a:stretch/>
        </p:blipFill>
        <p:spPr>
          <a:xfrm>
            <a:off x="48600" y="990360"/>
            <a:ext cx="4242960" cy="1981080"/>
          </a:xfrm>
          <a:prstGeom prst="rect">
            <a:avLst/>
          </a:prstGeom>
          <a:ln w="57240">
            <a:noFill/>
          </a:ln>
        </p:spPr>
      </p:pic>
      <p:pic>
        <p:nvPicPr>
          <p:cNvPr id="123" name="Picture 2" descr="Screen Shot 2015-10-29 at 6.29.04 μ.μ..png"/>
          <p:cNvPicPr/>
          <p:nvPr/>
        </p:nvPicPr>
        <p:blipFill>
          <a:blip r:embed="rId2"/>
          <a:stretch/>
        </p:blipFill>
        <p:spPr>
          <a:xfrm>
            <a:off x="3085200" y="1095840"/>
            <a:ext cx="3776400" cy="817200"/>
          </a:xfrm>
          <a:prstGeom prst="rect">
            <a:avLst/>
          </a:prstGeom>
          <a:ln>
            <a:noFill/>
          </a:ln>
        </p:spPr>
      </p:pic>
      <p:pic>
        <p:nvPicPr>
          <p:cNvPr id="124" name="Picture 3" descr="Screen Shot 2015-10-29 at 6.29.16 μ.μ..png"/>
          <p:cNvPicPr/>
          <p:nvPr/>
        </p:nvPicPr>
        <p:blipFill>
          <a:blip r:embed="rId3"/>
          <a:stretch/>
        </p:blipFill>
        <p:spPr>
          <a:xfrm>
            <a:off x="3272400" y="1852200"/>
            <a:ext cx="5270400" cy="1158120"/>
          </a:xfrm>
          <a:prstGeom prst="rect">
            <a:avLst/>
          </a:prstGeom>
          <a:ln>
            <a:noFill/>
          </a:ln>
        </p:spPr>
      </p:pic>
      <p:pic>
        <p:nvPicPr>
          <p:cNvPr id="125" name="Picture 4" descr="Screen Shot 2015-10-29 at 6.29.39 μ.μ..png"/>
          <p:cNvPicPr/>
          <p:nvPr/>
        </p:nvPicPr>
        <p:blipFill>
          <a:blip r:embed="rId4"/>
          <a:stretch/>
        </p:blipFill>
        <p:spPr>
          <a:xfrm>
            <a:off x="5148000" y="2922480"/>
            <a:ext cx="4215960" cy="83772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7977600" y="594360"/>
            <a:ext cx="2163240" cy="228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Σφαιρικό πηγάδι V(r): </a:t>
            </a: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πεπερασμένες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λύσεις για </a:t>
            </a:r>
            <a:r>
              <a:rPr b="0" i="1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r=0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και </a:t>
            </a: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μηδέν για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&gt;= R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, της ακτίνας του πυρήνα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5760" y="3033000"/>
            <a:ext cx="5390280" cy="97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l=0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,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συμβατές με τις συνοριακές συνθήκες σε 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r=0 και σε r=R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είναι οι λύσεις: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180000" y="2914200"/>
            <a:ext cx="8773920" cy="851040"/>
          </a:xfrm>
          <a:prstGeom prst="rect">
            <a:avLst/>
          </a:prstGeom>
          <a:noFill/>
          <a:ln cap="sq"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4"/>
          <p:cNvSpPr/>
          <p:nvPr/>
        </p:nvSpPr>
        <p:spPr>
          <a:xfrm>
            <a:off x="8793000" y="2817000"/>
            <a:ext cx="1272960" cy="9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το k ;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48960" y="22680"/>
            <a:ext cx="9958680" cy="5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US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31" name="Formula 6"/>
              <p:cNvSpPr txBox="1"/>
              <p:nvPr/>
            </p:nvSpPr>
            <p:spPr>
              <a:xfrm>
                <a:off x="108720" y="429480"/>
                <a:ext cx="738324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132" name="CustomShape 7"/>
          <p:cNvSpPr/>
          <p:nvPr/>
        </p:nvSpPr>
        <p:spPr>
          <a:xfrm>
            <a:off x="-45720" y="1068480"/>
            <a:ext cx="684720" cy="8946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-45360" y="2004480"/>
            <a:ext cx="771840" cy="8946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343400" y="6629400"/>
            <a:ext cx="5736240" cy="1142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1" descr="Screen Shot 2015-10-29 at 6.28.34 μ.μ..png"/>
          <p:cNvPicPr/>
          <p:nvPr/>
        </p:nvPicPr>
        <p:blipFill>
          <a:blip r:embed="rId1"/>
          <a:stretch/>
        </p:blipFill>
        <p:spPr>
          <a:xfrm>
            <a:off x="48600" y="990360"/>
            <a:ext cx="4242960" cy="1981080"/>
          </a:xfrm>
          <a:prstGeom prst="rect">
            <a:avLst/>
          </a:prstGeom>
          <a:ln w="57240">
            <a:noFill/>
          </a:ln>
        </p:spPr>
      </p:pic>
      <p:pic>
        <p:nvPicPr>
          <p:cNvPr id="136" name="Picture 2" descr="Screen Shot 2015-10-29 at 6.29.04 μ.μ..png"/>
          <p:cNvPicPr/>
          <p:nvPr/>
        </p:nvPicPr>
        <p:blipFill>
          <a:blip r:embed="rId2"/>
          <a:stretch/>
        </p:blipFill>
        <p:spPr>
          <a:xfrm>
            <a:off x="3085200" y="1095840"/>
            <a:ext cx="3776400" cy="817200"/>
          </a:xfrm>
          <a:prstGeom prst="rect">
            <a:avLst/>
          </a:prstGeom>
          <a:ln>
            <a:noFill/>
          </a:ln>
        </p:spPr>
      </p:pic>
      <p:pic>
        <p:nvPicPr>
          <p:cNvPr id="137" name="Picture 3" descr="Screen Shot 2015-10-29 at 6.29.16 μ.μ..png"/>
          <p:cNvPicPr/>
          <p:nvPr/>
        </p:nvPicPr>
        <p:blipFill>
          <a:blip r:embed="rId3"/>
          <a:stretch/>
        </p:blipFill>
        <p:spPr>
          <a:xfrm>
            <a:off x="3272400" y="1852200"/>
            <a:ext cx="5270400" cy="1158120"/>
          </a:xfrm>
          <a:prstGeom prst="rect">
            <a:avLst/>
          </a:prstGeom>
          <a:ln>
            <a:noFill/>
          </a:ln>
        </p:spPr>
      </p:pic>
      <p:pic>
        <p:nvPicPr>
          <p:cNvPr id="138" name="Picture 4" descr="Screen Shot 2015-10-29 at 6.29.39 μ.μ..png"/>
          <p:cNvPicPr/>
          <p:nvPr/>
        </p:nvPicPr>
        <p:blipFill>
          <a:blip r:embed="rId4"/>
          <a:stretch/>
        </p:blipFill>
        <p:spPr>
          <a:xfrm>
            <a:off x="5148000" y="2922480"/>
            <a:ext cx="4215960" cy="83772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32040" y="3989160"/>
            <a:ext cx="4311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Για r=R: 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u(R)=0 →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sin(kR)/kR = 0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180000" y="2914200"/>
            <a:ext cx="8773920" cy="851040"/>
          </a:xfrm>
          <a:prstGeom prst="rect">
            <a:avLst/>
          </a:prstGeom>
          <a:noFill/>
          <a:ln cap="sq"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" descr=""/>
          <p:cNvPicPr/>
          <p:nvPr/>
        </p:nvPicPr>
        <p:blipFill>
          <a:blip r:embed="rId5"/>
          <a:stretch/>
        </p:blipFill>
        <p:spPr>
          <a:xfrm>
            <a:off x="4372200" y="3587400"/>
            <a:ext cx="5486040" cy="3721320"/>
          </a:xfrm>
          <a:prstGeom prst="rect">
            <a:avLst/>
          </a:prstGeom>
          <a:ln>
            <a:noFill/>
          </a:ln>
        </p:spPr>
      </p:pic>
      <p:sp>
        <p:nvSpPr>
          <p:cNvPr id="142" name="Line 4"/>
          <p:cNvSpPr/>
          <p:nvPr/>
        </p:nvSpPr>
        <p:spPr>
          <a:xfrm>
            <a:off x="4970880" y="6292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>
            <a:off x="4788000" y="3778200"/>
            <a:ext cx="18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6"/>
          <p:cNvSpPr/>
          <p:nvPr/>
        </p:nvSpPr>
        <p:spPr>
          <a:xfrm>
            <a:off x="9047160" y="7107480"/>
            <a:ext cx="469080" cy="358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CustomShape 7"/>
          <p:cNvSpPr/>
          <p:nvPr/>
        </p:nvSpPr>
        <p:spPr>
          <a:xfrm>
            <a:off x="4921200" y="3670200"/>
            <a:ext cx="1178640" cy="4568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sin(x)/x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" name="CustomShape 8"/>
          <p:cNvSpPr/>
          <p:nvPr/>
        </p:nvSpPr>
        <p:spPr>
          <a:xfrm>
            <a:off x="8793000" y="2817000"/>
            <a:ext cx="1272960" cy="9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το k ;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48960" y="22680"/>
            <a:ext cx="9958680" cy="5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8" name="CustomShape 10"/>
          <p:cNvSpPr/>
          <p:nvPr/>
        </p:nvSpPr>
        <p:spPr>
          <a:xfrm>
            <a:off x="6721560" y="3454200"/>
            <a:ext cx="1178640" cy="45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1"/>
          <p:cNvSpPr/>
          <p:nvPr/>
        </p:nvSpPr>
        <p:spPr>
          <a:xfrm>
            <a:off x="5535000" y="685836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1s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>
            <a:off x="6327000" y="685836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2s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1" name="CustomShape 13"/>
          <p:cNvSpPr/>
          <p:nvPr/>
        </p:nvSpPr>
        <p:spPr>
          <a:xfrm>
            <a:off x="7047000" y="685836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3π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3s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2" name="CustomShape 14"/>
          <p:cNvSpPr/>
          <p:nvPr/>
        </p:nvSpPr>
        <p:spPr>
          <a:xfrm>
            <a:off x="7911000" y="685836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4s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CustomShape 15"/>
          <p:cNvSpPr/>
          <p:nvPr/>
        </p:nvSpPr>
        <p:spPr>
          <a:xfrm>
            <a:off x="5475600" y="4140000"/>
            <a:ext cx="377712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Θέτοντας </a:t>
            </a:r>
            <a:r>
              <a:rPr b="1" lang="en-GB" sz="1800" spc="-1" strike="noStrike">
                <a:latin typeface="Bitstream Vera Sans"/>
              </a:rPr>
              <a:t>x=kr</a:t>
            </a:r>
            <a:r>
              <a:rPr b="0" lang="en-GB" sz="1800" spc="-1" strike="noStrike">
                <a:latin typeface="Bitstream Vera Sans"/>
              </a:rPr>
              <a:t>, βρίσκω τα x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που μηδενίζουν την συνάρτηση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u(r).  </a:t>
            </a:r>
            <a:r>
              <a:rPr b="0" i="1" lang="en-GB" sz="1800" spc="-1" strike="noStrike">
                <a:latin typeface="Bitstream Vera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Line 16"/>
          <p:cNvSpPr/>
          <p:nvPr/>
        </p:nvSpPr>
        <p:spPr>
          <a:xfrm>
            <a:off x="6400800" y="3513600"/>
            <a:ext cx="228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155" name="Formula 17"/>
              <p:cNvSpPr txBox="1"/>
              <p:nvPr/>
            </p:nvSpPr>
            <p:spPr>
              <a:xfrm>
                <a:off x="108720" y="429480"/>
                <a:ext cx="738324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156" name="CustomShape 18"/>
          <p:cNvSpPr/>
          <p:nvPr/>
        </p:nvSpPr>
        <p:spPr>
          <a:xfrm>
            <a:off x="-45720" y="1068480"/>
            <a:ext cx="684720" cy="8946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7" name="CustomShape 19"/>
          <p:cNvSpPr/>
          <p:nvPr/>
        </p:nvSpPr>
        <p:spPr>
          <a:xfrm>
            <a:off x="-45360" y="2004480"/>
            <a:ext cx="771840" cy="8946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CustomShape 20"/>
          <p:cNvSpPr/>
          <p:nvPr/>
        </p:nvSpPr>
        <p:spPr>
          <a:xfrm>
            <a:off x="95760" y="3033000"/>
            <a:ext cx="5390280" cy="97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l=0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,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συμβατές με τις συνοριακές συνθήκες σε 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r=0 και σε r=R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είναι οι λύσεις: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21"/>
          <p:cNvSpPr/>
          <p:nvPr/>
        </p:nvSpPr>
        <p:spPr>
          <a:xfrm>
            <a:off x="7977960" y="594360"/>
            <a:ext cx="2163240" cy="228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Σφαιρικό πηγάδι V(r): </a:t>
            </a: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πεπερασμένες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λύσεις για </a:t>
            </a:r>
            <a:r>
              <a:rPr b="0" i="1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r=0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και</a:t>
            </a: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μηδέν για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&gt;= R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, της ακτίνας του πυρήνα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0" name="CustomShape 22"/>
          <p:cNvSpPr/>
          <p:nvPr/>
        </p:nvSpPr>
        <p:spPr>
          <a:xfrm>
            <a:off x="0" y="1107000"/>
            <a:ext cx="3392640" cy="175644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343400" y="6629400"/>
            <a:ext cx="5736240" cy="1142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2" name="Picture 9" descr="Screen Shot 2015-10-29 at 6.30.05 μ.μ..png"/>
          <p:cNvPicPr/>
          <p:nvPr/>
        </p:nvPicPr>
        <p:blipFill>
          <a:blip r:embed="rId1"/>
          <a:stretch/>
        </p:blipFill>
        <p:spPr>
          <a:xfrm>
            <a:off x="123120" y="6288840"/>
            <a:ext cx="2679480" cy="786960"/>
          </a:xfrm>
          <a:prstGeom prst="rect">
            <a:avLst/>
          </a:prstGeom>
          <a:ln>
            <a:noFill/>
          </a:ln>
        </p:spPr>
      </p:pic>
      <p:pic>
        <p:nvPicPr>
          <p:cNvPr id="163" name="Picture 1" descr="Screen Shot 2015-10-29 at 6.28.34 μ.μ..png"/>
          <p:cNvPicPr/>
          <p:nvPr/>
        </p:nvPicPr>
        <p:blipFill>
          <a:blip r:embed="rId2"/>
          <a:stretch/>
        </p:blipFill>
        <p:spPr>
          <a:xfrm>
            <a:off x="48600" y="990360"/>
            <a:ext cx="4242960" cy="1981080"/>
          </a:xfrm>
          <a:prstGeom prst="rect">
            <a:avLst/>
          </a:prstGeom>
          <a:ln w="57240">
            <a:noFill/>
          </a:ln>
        </p:spPr>
      </p:pic>
      <p:pic>
        <p:nvPicPr>
          <p:cNvPr id="164" name="Picture 2" descr="Screen Shot 2015-10-29 at 6.29.04 μ.μ..png"/>
          <p:cNvPicPr/>
          <p:nvPr/>
        </p:nvPicPr>
        <p:blipFill>
          <a:blip r:embed="rId3"/>
          <a:stretch/>
        </p:blipFill>
        <p:spPr>
          <a:xfrm>
            <a:off x="3085200" y="1095840"/>
            <a:ext cx="3776400" cy="817200"/>
          </a:xfrm>
          <a:prstGeom prst="rect">
            <a:avLst/>
          </a:prstGeom>
          <a:ln>
            <a:noFill/>
          </a:ln>
        </p:spPr>
      </p:pic>
      <p:pic>
        <p:nvPicPr>
          <p:cNvPr id="165" name="Picture 3" descr="Screen Shot 2015-10-29 at 6.29.16 μ.μ..png"/>
          <p:cNvPicPr/>
          <p:nvPr/>
        </p:nvPicPr>
        <p:blipFill>
          <a:blip r:embed="rId4"/>
          <a:stretch/>
        </p:blipFill>
        <p:spPr>
          <a:xfrm>
            <a:off x="3272400" y="1852200"/>
            <a:ext cx="5270400" cy="1158120"/>
          </a:xfrm>
          <a:prstGeom prst="rect">
            <a:avLst/>
          </a:prstGeom>
          <a:ln>
            <a:noFill/>
          </a:ln>
        </p:spPr>
      </p:pic>
      <p:pic>
        <p:nvPicPr>
          <p:cNvPr id="166" name="Picture 4" descr="Screen Shot 2015-10-29 at 6.29.39 μ.μ..png"/>
          <p:cNvPicPr/>
          <p:nvPr/>
        </p:nvPicPr>
        <p:blipFill>
          <a:blip r:embed="rId5"/>
          <a:stretch/>
        </p:blipFill>
        <p:spPr>
          <a:xfrm>
            <a:off x="5148000" y="2922480"/>
            <a:ext cx="4215960" cy="837720"/>
          </a:xfrm>
          <a:prstGeom prst="rect">
            <a:avLst/>
          </a:prstGeom>
          <a:ln>
            <a:noFill/>
          </a:ln>
        </p:spPr>
      </p:pic>
      <p:pic>
        <p:nvPicPr>
          <p:cNvPr id="167" name="Picture 7" descr="Screen Shot 2015-10-29 at 6.29.53 μ.μ..png"/>
          <p:cNvPicPr/>
          <p:nvPr/>
        </p:nvPicPr>
        <p:blipFill>
          <a:blip r:embed="rId6"/>
          <a:stretch/>
        </p:blipFill>
        <p:spPr>
          <a:xfrm>
            <a:off x="244080" y="4484880"/>
            <a:ext cx="1879200" cy="46944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32040" y="3989160"/>
            <a:ext cx="431100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Για r=R: 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u(R)=0 →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sin(kR)/kR = 0, οπότε kR = n π -&gt;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80000" y="2914200"/>
            <a:ext cx="8773920" cy="851040"/>
          </a:xfrm>
          <a:prstGeom prst="rect">
            <a:avLst/>
          </a:prstGeom>
          <a:noFill/>
          <a:ln cap="sq"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113760" y="3877200"/>
            <a:ext cx="4229280" cy="3101040"/>
          </a:xfrm>
          <a:prstGeom prst="rect">
            <a:avLst/>
          </a:prstGeom>
          <a:noFill/>
          <a:ln cap="sq"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" descr=""/>
          <p:cNvPicPr/>
          <p:nvPr/>
        </p:nvPicPr>
        <p:blipFill>
          <a:blip r:embed="rId7"/>
          <a:stretch/>
        </p:blipFill>
        <p:spPr>
          <a:xfrm>
            <a:off x="4372200" y="3587400"/>
            <a:ext cx="5486040" cy="3721320"/>
          </a:xfrm>
          <a:prstGeom prst="rect">
            <a:avLst/>
          </a:prstGeom>
          <a:ln>
            <a:noFill/>
          </a:ln>
        </p:spPr>
      </p:pic>
      <p:sp>
        <p:nvSpPr>
          <p:cNvPr id="172" name="Line 5"/>
          <p:cNvSpPr/>
          <p:nvPr/>
        </p:nvSpPr>
        <p:spPr>
          <a:xfrm>
            <a:off x="4970880" y="6292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6"/>
          <p:cNvSpPr/>
          <p:nvPr/>
        </p:nvSpPr>
        <p:spPr>
          <a:xfrm>
            <a:off x="4788000" y="3778200"/>
            <a:ext cx="18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7"/>
          <p:cNvSpPr/>
          <p:nvPr/>
        </p:nvSpPr>
        <p:spPr>
          <a:xfrm>
            <a:off x="9047160" y="7107480"/>
            <a:ext cx="469080" cy="358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>
            <a:off x="4921200" y="3670200"/>
            <a:ext cx="1178640" cy="4568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sin(x)/x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6" name="CustomShape 9"/>
          <p:cNvSpPr/>
          <p:nvPr/>
        </p:nvSpPr>
        <p:spPr>
          <a:xfrm>
            <a:off x="192600" y="5072040"/>
            <a:ext cx="3236040" cy="116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Mε αυτές τις τιμές του k,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 τιμές της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10"/>
          <p:cNvSpPr/>
          <p:nvPr/>
        </p:nvSpPr>
        <p:spPr>
          <a:xfrm>
            <a:off x="8793000" y="2817000"/>
            <a:ext cx="1272960" cy="9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το k ;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8" name="CustomShape 11"/>
          <p:cNvSpPr/>
          <p:nvPr/>
        </p:nvSpPr>
        <p:spPr>
          <a:xfrm>
            <a:off x="48960" y="22680"/>
            <a:ext cx="9958680" cy="5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9" name="CustomShape 12"/>
          <p:cNvSpPr/>
          <p:nvPr/>
        </p:nvSpPr>
        <p:spPr>
          <a:xfrm>
            <a:off x="6721560" y="3454200"/>
            <a:ext cx="1178640" cy="45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3"/>
          <p:cNvSpPr/>
          <p:nvPr/>
        </p:nvSpPr>
        <p:spPr>
          <a:xfrm>
            <a:off x="5535000" y="685836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1s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1" name="CustomShape 14"/>
          <p:cNvSpPr/>
          <p:nvPr/>
        </p:nvSpPr>
        <p:spPr>
          <a:xfrm>
            <a:off x="6327000" y="685836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2s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2" name="CustomShape 15"/>
          <p:cNvSpPr/>
          <p:nvPr/>
        </p:nvSpPr>
        <p:spPr>
          <a:xfrm>
            <a:off x="7047000" y="685836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3π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3s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3" name="CustomShape 16"/>
          <p:cNvSpPr/>
          <p:nvPr/>
        </p:nvSpPr>
        <p:spPr>
          <a:xfrm>
            <a:off x="7911000" y="685836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4π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4s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4" name="CustomShape 17"/>
          <p:cNvSpPr/>
          <p:nvPr/>
        </p:nvSpPr>
        <p:spPr>
          <a:xfrm>
            <a:off x="2370600" y="5895000"/>
            <a:ext cx="2285640" cy="13478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Οι ενέργειες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είναι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κβαντισμένες!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CustomShape 18"/>
          <p:cNvSpPr/>
          <p:nvPr/>
        </p:nvSpPr>
        <p:spPr>
          <a:xfrm>
            <a:off x="5475600" y="4140000"/>
            <a:ext cx="3994920" cy="19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Θέτοντας </a:t>
            </a:r>
            <a:r>
              <a:rPr b="1" lang="en-GB" sz="1800" spc="-1" strike="noStrike">
                <a:latin typeface="Bitstream Vera Sans"/>
              </a:rPr>
              <a:t>x=kr</a:t>
            </a:r>
            <a:r>
              <a:rPr b="0" lang="en-GB" sz="1800" spc="-1" strike="noStrike">
                <a:latin typeface="Bitstream Vera Sans"/>
              </a:rPr>
              <a:t>, βρίσκω τα x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που μηδενίζουν την συνάρτηση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u(r).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800" spc="-1" strike="noStrike">
                <a:latin typeface="Bitstream Vera Sans"/>
              </a:rPr>
              <a:t>Άρα, αφού η  συνάρτηση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800" spc="-1" strike="noStrike">
                <a:latin typeface="Bitstream Vera Sans"/>
                <a:ea typeface="Bitstream Vera Sans"/>
              </a:rPr>
              <a:t>μηδενίζεται όταν r=R, έχοντας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800" spc="-1" strike="noStrike">
                <a:latin typeface="Bitstream Vera Sans"/>
                <a:ea typeface="Bitstream Vera Sans"/>
              </a:rPr>
              <a:t>τις τιμές του x=kR όπου γίνεται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800" spc="-1" strike="noStrike">
                <a:latin typeface="Bitstream Vera Sans"/>
                <a:ea typeface="Bitstream Vera Sans"/>
              </a:rPr>
              <a:t>αυτό , βρίσκουμε τα k = x/R.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Line 19"/>
          <p:cNvSpPr/>
          <p:nvPr/>
        </p:nvSpPr>
        <p:spPr>
          <a:xfrm>
            <a:off x="6400800" y="3513600"/>
            <a:ext cx="228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187" name="Formula 20"/>
              <p:cNvSpPr txBox="1"/>
              <p:nvPr/>
            </p:nvSpPr>
            <p:spPr>
              <a:xfrm>
                <a:off x="108720" y="429480"/>
                <a:ext cx="738324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188" name="CustomShape 21"/>
          <p:cNvSpPr/>
          <p:nvPr/>
        </p:nvSpPr>
        <p:spPr>
          <a:xfrm>
            <a:off x="-45720" y="1068480"/>
            <a:ext cx="684720" cy="8946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9" name="CustomShape 22"/>
          <p:cNvSpPr/>
          <p:nvPr/>
        </p:nvSpPr>
        <p:spPr>
          <a:xfrm>
            <a:off x="-45360" y="2004480"/>
            <a:ext cx="771840" cy="8946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CustomShape 23"/>
          <p:cNvSpPr/>
          <p:nvPr/>
        </p:nvSpPr>
        <p:spPr>
          <a:xfrm>
            <a:off x="95760" y="3033000"/>
            <a:ext cx="5390280" cy="97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l=0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,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συμβατές με τις συνοριακές συνθήκες σε 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r=0 και σε r=R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είναι οι λύσεις: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1" name="CustomShape 24"/>
          <p:cNvSpPr/>
          <p:nvPr/>
        </p:nvSpPr>
        <p:spPr>
          <a:xfrm>
            <a:off x="7977960" y="594360"/>
            <a:ext cx="2163240" cy="228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Σφαιρικό πηγάδι V(r): </a:t>
            </a: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πεπερασμένες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λύσεις για </a:t>
            </a:r>
            <a:r>
              <a:rPr b="0" i="1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r=0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και </a:t>
            </a: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μηδέν για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&gt;= R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, της ακτίνας του πυρήνα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Screen Shot 2015-10-29 at 6.51.25 μ.μ..png"/>
          <p:cNvPicPr/>
          <p:nvPr/>
        </p:nvPicPr>
        <p:blipFill>
          <a:blip r:embed="rId1"/>
          <a:stretch/>
        </p:blipFill>
        <p:spPr>
          <a:xfrm>
            <a:off x="5124960" y="3117960"/>
            <a:ext cx="3034800" cy="418680"/>
          </a:xfrm>
          <a:prstGeom prst="rect">
            <a:avLst/>
          </a:prstGeom>
          <a:ln>
            <a:noFill/>
          </a:ln>
        </p:spPr>
      </p:pic>
      <p:pic>
        <p:nvPicPr>
          <p:cNvPr id="193" name="Picture 3" descr=""/>
          <p:cNvPicPr/>
          <p:nvPr/>
        </p:nvPicPr>
        <p:blipFill>
          <a:blip r:embed="rId2"/>
          <a:stretch/>
        </p:blipFill>
        <p:spPr>
          <a:xfrm>
            <a:off x="5268960" y="3627360"/>
            <a:ext cx="4546080" cy="34556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180000" y="1333080"/>
            <a:ext cx="4800240" cy="3254760"/>
          </a:xfrm>
          <a:prstGeom prst="rect">
            <a:avLst/>
          </a:prstGeom>
          <a:ln>
            <a:noFill/>
          </a:ln>
        </p:spPr>
      </p:pic>
      <p:sp>
        <p:nvSpPr>
          <p:cNvPr id="195" name="Line 1"/>
          <p:cNvSpPr/>
          <p:nvPr/>
        </p:nvSpPr>
        <p:spPr>
          <a:xfrm>
            <a:off x="686880" y="3448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Picture 10" descr="Screen Shot 2015-10-29 at 6.30.19 μ.μ..png"/>
          <p:cNvPicPr/>
          <p:nvPr/>
        </p:nvPicPr>
        <p:blipFill>
          <a:blip r:embed="rId4"/>
          <a:stretch/>
        </p:blipFill>
        <p:spPr>
          <a:xfrm>
            <a:off x="-199440" y="444600"/>
            <a:ext cx="4508280" cy="93960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112320" y="93960"/>
            <a:ext cx="911592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l=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,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συμβατές λύσεις είναι οι εξής (μπορείτε να το επιβεβώσετε):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8" name="Picture 12" descr="Screen Shot 2015-10-29 at 6.30.34 μ.μ..png"/>
          <p:cNvPicPr/>
          <p:nvPr/>
        </p:nvPicPr>
        <p:blipFill>
          <a:blip r:embed="rId5"/>
          <a:stretch/>
        </p:blipFill>
        <p:spPr>
          <a:xfrm>
            <a:off x="4174560" y="432720"/>
            <a:ext cx="5282640" cy="93924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123480" y="125640"/>
            <a:ext cx="9383040" cy="1125000"/>
          </a:xfrm>
          <a:prstGeom prst="rect">
            <a:avLst/>
          </a:prstGeom>
          <a:noFill/>
          <a:ln cap="sq" w="2844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4"/>
          <p:cNvSpPr/>
          <p:nvPr/>
        </p:nvSpPr>
        <p:spPr>
          <a:xfrm>
            <a:off x="4321800" y="2262600"/>
            <a:ext cx="685440" cy="456840"/>
          </a:xfrm>
          <a:custGeom>
            <a:avLst/>
            <a:gdLst/>
            <a:ahLst/>
            <a:rect l="l" t="t" r="r" b="b"/>
            <a:pathLst>
              <a:path w="1907" h="1272">
                <a:moveTo>
                  <a:pt x="1906" y="317"/>
                </a:moveTo>
                <a:lnTo>
                  <a:pt x="476" y="317"/>
                </a:lnTo>
                <a:lnTo>
                  <a:pt x="476" y="0"/>
                </a:lnTo>
                <a:lnTo>
                  <a:pt x="0" y="635"/>
                </a:lnTo>
                <a:lnTo>
                  <a:pt x="476" y="1271"/>
                </a:lnTo>
                <a:lnTo>
                  <a:pt x="476" y="953"/>
                </a:lnTo>
                <a:lnTo>
                  <a:pt x="1906" y="953"/>
                </a:lnTo>
                <a:lnTo>
                  <a:pt x="1906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5"/>
          <p:cNvSpPr/>
          <p:nvPr/>
        </p:nvSpPr>
        <p:spPr>
          <a:xfrm>
            <a:off x="5320800" y="1407600"/>
            <a:ext cx="210636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ff0000"/>
                </a:solidFill>
                <a:latin typeface="Bitstream Vera Sans"/>
              </a:rPr>
              <a:t>Για r=R: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</a:rPr>
              <a:t>u(R)=0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>
            <a:off x="5153400" y="3115800"/>
            <a:ext cx="2971440" cy="505440"/>
          </a:xfrm>
          <a:prstGeom prst="rect">
            <a:avLst/>
          </a:prstGeom>
          <a:noFill/>
          <a:ln w="9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Line 7"/>
          <p:cNvSpPr/>
          <p:nvPr/>
        </p:nvSpPr>
        <p:spPr>
          <a:xfrm>
            <a:off x="5887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8"/>
          <p:cNvSpPr/>
          <p:nvPr/>
        </p:nvSpPr>
        <p:spPr>
          <a:xfrm>
            <a:off x="6931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9"/>
          <p:cNvSpPr/>
          <p:nvPr/>
        </p:nvSpPr>
        <p:spPr>
          <a:xfrm>
            <a:off x="4583160" y="4119480"/>
            <a:ext cx="469080" cy="358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ustomShape 10"/>
          <p:cNvSpPr/>
          <p:nvPr/>
        </p:nvSpPr>
        <p:spPr>
          <a:xfrm>
            <a:off x="1251000" y="437400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4.49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1p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11"/>
          <p:cNvSpPr/>
          <p:nvPr/>
        </p:nvSpPr>
        <p:spPr>
          <a:xfrm>
            <a:off x="2043000" y="437400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7.73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2p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CustomShape 12"/>
          <p:cNvSpPr/>
          <p:nvPr/>
        </p:nvSpPr>
        <p:spPr>
          <a:xfrm>
            <a:off x="2763000" y="437400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10.90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3p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CustomShape 13"/>
          <p:cNvSpPr/>
          <p:nvPr/>
        </p:nvSpPr>
        <p:spPr>
          <a:xfrm>
            <a:off x="3627000" y="437400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14.07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4p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CustomShape 14"/>
          <p:cNvSpPr/>
          <p:nvPr/>
        </p:nvSpPr>
        <p:spPr>
          <a:xfrm>
            <a:off x="8220600" y="1796040"/>
            <a:ext cx="18644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Mε k = x/R,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τιμές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CustomShape 15"/>
          <p:cNvSpPr/>
          <p:nvPr/>
        </p:nvSpPr>
        <p:spPr>
          <a:xfrm>
            <a:off x="2937600" y="971640"/>
            <a:ext cx="1638360" cy="168480"/>
          </a:xfrm>
          <a:custGeom>
            <a:avLst/>
            <a:gdLst/>
            <a:ahLst/>
            <a:rect l="l" t="t" r="r" b="b"/>
            <a:pathLst>
              <a:path w="4552" h="469">
                <a:moveTo>
                  <a:pt x="4551" y="265"/>
                </a:moveTo>
                <a:cubicBezTo>
                  <a:pt x="4003" y="468"/>
                  <a:pt x="3422" y="359"/>
                  <a:pt x="2858" y="372"/>
                </a:cubicBezTo>
                <a:cubicBezTo>
                  <a:pt x="2293" y="383"/>
                  <a:pt x="1724" y="418"/>
                  <a:pt x="1164" y="318"/>
                </a:cubicBezTo>
                <a:lnTo>
                  <a:pt x="635" y="318"/>
                </a:lnTo>
                <a:lnTo>
                  <a:pt x="106" y="106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custDash>
              <a:ds d="197000" sp="197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6"/>
          <p:cNvSpPr/>
          <p:nvPr/>
        </p:nvSpPr>
        <p:spPr>
          <a:xfrm>
            <a:off x="3375720" y="447120"/>
            <a:ext cx="4381560" cy="289800"/>
          </a:xfrm>
          <a:custGeom>
            <a:avLst/>
            <a:gdLst/>
            <a:ahLst/>
            <a:rect l="l" t="t" r="r" b="b"/>
            <a:pathLst>
              <a:path w="12172" h="806">
                <a:moveTo>
                  <a:pt x="0" y="805"/>
                </a:moveTo>
                <a:cubicBezTo>
                  <a:pt x="574" y="676"/>
                  <a:pt x="1176" y="717"/>
                  <a:pt x="1747" y="577"/>
                </a:cubicBezTo>
                <a:cubicBezTo>
                  <a:pt x="2284" y="446"/>
                  <a:pt x="2875" y="544"/>
                  <a:pt x="3387" y="350"/>
                </a:cubicBezTo>
                <a:cubicBezTo>
                  <a:pt x="3936" y="143"/>
                  <a:pt x="4513" y="161"/>
                  <a:pt x="5080" y="79"/>
                </a:cubicBezTo>
                <a:cubicBezTo>
                  <a:pt x="5623" y="0"/>
                  <a:pt x="6173" y="41"/>
                  <a:pt x="6721" y="33"/>
                </a:cubicBezTo>
                <a:cubicBezTo>
                  <a:pt x="7301" y="26"/>
                  <a:pt x="7886" y="25"/>
                  <a:pt x="8467" y="34"/>
                </a:cubicBezTo>
                <a:cubicBezTo>
                  <a:pt x="9066" y="42"/>
                  <a:pt x="9662" y="67"/>
                  <a:pt x="10266" y="79"/>
                </a:cubicBezTo>
                <a:cubicBezTo>
                  <a:pt x="10899" y="92"/>
                  <a:pt x="11240" y="575"/>
                  <a:pt x="11854" y="578"/>
                </a:cubicBezTo>
                <a:lnTo>
                  <a:pt x="12171" y="714"/>
                </a:lnTo>
              </a:path>
            </a:pathLst>
          </a:custGeom>
          <a:noFill/>
          <a:ln w="36720">
            <a:solidFill>
              <a:srgbClr val="000000"/>
            </a:solidFill>
            <a:custDash>
              <a:ds d="197000" sp="197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7"/>
          <p:cNvSpPr/>
          <p:nvPr/>
        </p:nvSpPr>
        <p:spPr>
          <a:xfrm flipH="1">
            <a:off x="3873240" y="959400"/>
            <a:ext cx="228240" cy="2282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4" name="CustomShape 18"/>
          <p:cNvSpPr/>
          <p:nvPr/>
        </p:nvSpPr>
        <p:spPr>
          <a:xfrm flipH="1">
            <a:off x="3873240" y="491400"/>
            <a:ext cx="228240" cy="2282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CustomShape 19"/>
          <p:cNvSpPr/>
          <p:nvPr/>
        </p:nvSpPr>
        <p:spPr>
          <a:xfrm>
            <a:off x="4404600" y="493200"/>
            <a:ext cx="2971440" cy="9140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0"/>
          <p:cNvSpPr/>
          <p:nvPr/>
        </p:nvSpPr>
        <p:spPr>
          <a:xfrm>
            <a:off x="8901360" y="45360"/>
            <a:ext cx="1173960" cy="1699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Ίδια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σχέση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 πρίν!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Τι τιμές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παίρνει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το k ;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CustomShape 21"/>
          <p:cNvSpPr/>
          <p:nvPr/>
        </p:nvSpPr>
        <p:spPr>
          <a:xfrm>
            <a:off x="5029200" y="3657600"/>
            <a:ext cx="4800240" cy="3392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2"/>
          <p:cNvSpPr/>
          <p:nvPr/>
        </p:nvSpPr>
        <p:spPr>
          <a:xfrm>
            <a:off x="7808400" y="3236400"/>
            <a:ext cx="2237040" cy="11426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Οι ενέργειες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είναι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κβαντισμένες!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9" name="Line 23"/>
          <p:cNvSpPr/>
          <p:nvPr/>
        </p:nvSpPr>
        <p:spPr>
          <a:xfrm>
            <a:off x="6858000" y="1936800"/>
            <a:ext cx="13716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20" name="Formula 24"/>
              <p:cNvSpPr txBox="1"/>
              <p:nvPr/>
            </p:nvSpPr>
            <p:spPr>
              <a:xfrm>
                <a:off x="1836720" y="1335600"/>
                <a:ext cx="1462680" cy="54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sin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sSup>
                          <m:e>
                            <m:r>
                              <m:t xml:space="preserve">x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−</m:t>
                    </m:r>
                    <m:f>
                      <m:num>
                        <m:r>
                          <m:t xml:space="preserve">cos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r>
                          <m:t xml:space="preserve">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graphicFrame>
        <p:nvGraphicFramePr>
          <p:cNvPr id="221" name="Object 25"/>
          <p:cNvGraphicFramePr/>
          <p:nvPr/>
        </p:nvGraphicFramePr>
        <p:xfrm>
          <a:off x="4478400" y="1706400"/>
          <a:ext cx="3597120" cy="12441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22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478400" y="1706400"/>
                    <a:ext cx="3597120" cy="12441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Screen Shot 2015-10-29 at 6.51.25 μ.μ..png"/>
          <p:cNvPicPr/>
          <p:nvPr/>
        </p:nvPicPr>
        <p:blipFill>
          <a:blip r:embed="rId1"/>
          <a:stretch/>
        </p:blipFill>
        <p:spPr>
          <a:xfrm>
            <a:off x="5124960" y="3117960"/>
            <a:ext cx="3034800" cy="418680"/>
          </a:xfrm>
          <a:prstGeom prst="rect">
            <a:avLst/>
          </a:prstGeom>
          <a:ln>
            <a:noFill/>
          </a:ln>
        </p:spPr>
      </p:pic>
      <p:pic>
        <p:nvPicPr>
          <p:cNvPr id="224" name="Picture 3" descr=""/>
          <p:cNvPicPr/>
          <p:nvPr/>
        </p:nvPicPr>
        <p:blipFill>
          <a:blip r:embed="rId2"/>
          <a:stretch/>
        </p:blipFill>
        <p:spPr>
          <a:xfrm>
            <a:off x="5268960" y="3627360"/>
            <a:ext cx="4546080" cy="3455640"/>
          </a:xfrm>
          <a:prstGeom prst="rect">
            <a:avLst/>
          </a:prstGeom>
          <a:ln>
            <a:noFill/>
          </a:ln>
        </p:spPr>
      </p:pic>
      <p:graphicFrame>
        <p:nvGraphicFramePr>
          <p:cNvPr id="225" name="Object 1"/>
          <p:cNvGraphicFramePr/>
          <p:nvPr/>
        </p:nvGraphicFramePr>
        <p:xfrm>
          <a:off x="4478400" y="1691280"/>
          <a:ext cx="3597120" cy="1244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78400" y="1691280"/>
                    <a:ext cx="3597120" cy="12441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227" name="" descr=""/>
          <p:cNvPicPr/>
          <p:nvPr/>
        </p:nvPicPr>
        <p:blipFill>
          <a:blip r:embed="rId5"/>
          <a:stretch/>
        </p:blipFill>
        <p:spPr>
          <a:xfrm>
            <a:off x="180000" y="1333080"/>
            <a:ext cx="4800240" cy="3254760"/>
          </a:xfrm>
          <a:prstGeom prst="rect">
            <a:avLst/>
          </a:prstGeom>
          <a:ln>
            <a:noFill/>
          </a:ln>
        </p:spPr>
      </p:pic>
      <p:sp>
        <p:nvSpPr>
          <p:cNvPr id="228" name="Line 2"/>
          <p:cNvSpPr/>
          <p:nvPr/>
        </p:nvSpPr>
        <p:spPr>
          <a:xfrm>
            <a:off x="686880" y="3448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29" name="Picture 10" descr="Screen Shot 2015-10-29 at 6.30.19 μ.μ..png"/>
          <p:cNvPicPr/>
          <p:nvPr/>
        </p:nvPicPr>
        <p:blipFill>
          <a:blip r:embed="rId6"/>
          <a:stretch/>
        </p:blipFill>
        <p:spPr>
          <a:xfrm>
            <a:off x="-199440" y="444600"/>
            <a:ext cx="4508280" cy="93960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112320" y="93960"/>
            <a:ext cx="911592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l=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, </a:t>
            </a:r>
            <a:r>
              <a:rPr b="0" lang="el-GR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συμβατές λύσεις είναι οι εξής (μπορείτε να το επιβεβώσετε):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31" name="Picture 12" descr="Screen Shot 2015-10-29 at 6.30.34 μ.μ..png"/>
          <p:cNvPicPr/>
          <p:nvPr/>
        </p:nvPicPr>
        <p:blipFill>
          <a:blip r:embed="rId7"/>
          <a:stretch/>
        </p:blipFill>
        <p:spPr>
          <a:xfrm>
            <a:off x="4174560" y="432720"/>
            <a:ext cx="5282640" cy="939240"/>
          </a:xfrm>
          <a:prstGeom prst="rect">
            <a:avLst/>
          </a:prstGeom>
          <a:ln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123480" y="125640"/>
            <a:ext cx="9383040" cy="1125000"/>
          </a:xfrm>
          <a:prstGeom prst="rect">
            <a:avLst/>
          </a:prstGeom>
          <a:noFill/>
          <a:ln cap="sq" w="2844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5"/>
          <p:cNvSpPr/>
          <p:nvPr/>
        </p:nvSpPr>
        <p:spPr>
          <a:xfrm>
            <a:off x="4321800" y="2262600"/>
            <a:ext cx="685440" cy="456840"/>
          </a:xfrm>
          <a:custGeom>
            <a:avLst/>
            <a:gdLst/>
            <a:ahLst/>
            <a:rect l="l" t="t" r="r" b="b"/>
            <a:pathLst>
              <a:path w="1907" h="1272">
                <a:moveTo>
                  <a:pt x="1906" y="317"/>
                </a:moveTo>
                <a:lnTo>
                  <a:pt x="476" y="317"/>
                </a:lnTo>
                <a:lnTo>
                  <a:pt x="476" y="0"/>
                </a:lnTo>
                <a:lnTo>
                  <a:pt x="0" y="635"/>
                </a:lnTo>
                <a:lnTo>
                  <a:pt x="476" y="1271"/>
                </a:lnTo>
                <a:lnTo>
                  <a:pt x="476" y="953"/>
                </a:lnTo>
                <a:lnTo>
                  <a:pt x="1906" y="953"/>
                </a:lnTo>
                <a:lnTo>
                  <a:pt x="1906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6"/>
          <p:cNvSpPr/>
          <p:nvPr/>
        </p:nvSpPr>
        <p:spPr>
          <a:xfrm>
            <a:off x="5320800" y="1407600"/>
            <a:ext cx="210636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ff0000"/>
                </a:solidFill>
                <a:latin typeface="Bitstream Vera Sans"/>
              </a:rPr>
              <a:t>Για r=R: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</a:rPr>
              <a:t>u(R)=0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5153400" y="3115800"/>
            <a:ext cx="2971440" cy="505440"/>
          </a:xfrm>
          <a:prstGeom prst="rect">
            <a:avLst/>
          </a:prstGeom>
          <a:noFill/>
          <a:ln w="9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Line 8"/>
          <p:cNvSpPr/>
          <p:nvPr/>
        </p:nvSpPr>
        <p:spPr>
          <a:xfrm>
            <a:off x="5887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Line 9"/>
          <p:cNvSpPr/>
          <p:nvPr/>
        </p:nvSpPr>
        <p:spPr>
          <a:xfrm>
            <a:off x="6931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0"/>
          <p:cNvSpPr/>
          <p:nvPr/>
        </p:nvSpPr>
        <p:spPr>
          <a:xfrm>
            <a:off x="4583160" y="4119480"/>
            <a:ext cx="469080" cy="358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11"/>
          <p:cNvSpPr/>
          <p:nvPr/>
        </p:nvSpPr>
        <p:spPr>
          <a:xfrm>
            <a:off x="1251000" y="437400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4.49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1p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0" name="CustomShape 12"/>
          <p:cNvSpPr/>
          <p:nvPr/>
        </p:nvSpPr>
        <p:spPr>
          <a:xfrm>
            <a:off x="2043000" y="4374000"/>
            <a:ext cx="80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7.73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2p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1" name="CustomShape 13"/>
          <p:cNvSpPr/>
          <p:nvPr/>
        </p:nvSpPr>
        <p:spPr>
          <a:xfrm>
            <a:off x="2763000" y="437400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10.90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3p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2" name="CustomShape 14"/>
          <p:cNvSpPr/>
          <p:nvPr/>
        </p:nvSpPr>
        <p:spPr>
          <a:xfrm>
            <a:off x="3627000" y="4374000"/>
            <a:ext cx="9068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14.07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4p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CustomShape 15"/>
          <p:cNvSpPr/>
          <p:nvPr/>
        </p:nvSpPr>
        <p:spPr>
          <a:xfrm>
            <a:off x="8220600" y="1796040"/>
            <a:ext cx="18644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Mε k = x/R,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τιμές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4" name="CustomShape 16"/>
          <p:cNvSpPr/>
          <p:nvPr/>
        </p:nvSpPr>
        <p:spPr>
          <a:xfrm>
            <a:off x="2937600" y="971640"/>
            <a:ext cx="1638360" cy="168480"/>
          </a:xfrm>
          <a:custGeom>
            <a:avLst/>
            <a:gdLst/>
            <a:ahLst/>
            <a:rect l="l" t="t" r="r" b="b"/>
            <a:pathLst>
              <a:path w="4552" h="469">
                <a:moveTo>
                  <a:pt x="4551" y="265"/>
                </a:moveTo>
                <a:cubicBezTo>
                  <a:pt x="4003" y="468"/>
                  <a:pt x="3422" y="359"/>
                  <a:pt x="2858" y="372"/>
                </a:cubicBezTo>
                <a:cubicBezTo>
                  <a:pt x="2293" y="383"/>
                  <a:pt x="1724" y="418"/>
                  <a:pt x="1164" y="318"/>
                </a:cubicBezTo>
                <a:lnTo>
                  <a:pt x="635" y="318"/>
                </a:lnTo>
                <a:lnTo>
                  <a:pt x="106" y="106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custDash>
              <a:ds d="197000" sp="197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7"/>
          <p:cNvSpPr/>
          <p:nvPr/>
        </p:nvSpPr>
        <p:spPr>
          <a:xfrm>
            <a:off x="3375720" y="447120"/>
            <a:ext cx="4381560" cy="289800"/>
          </a:xfrm>
          <a:custGeom>
            <a:avLst/>
            <a:gdLst/>
            <a:ahLst/>
            <a:rect l="l" t="t" r="r" b="b"/>
            <a:pathLst>
              <a:path w="12172" h="806">
                <a:moveTo>
                  <a:pt x="0" y="805"/>
                </a:moveTo>
                <a:cubicBezTo>
                  <a:pt x="574" y="676"/>
                  <a:pt x="1176" y="717"/>
                  <a:pt x="1747" y="577"/>
                </a:cubicBezTo>
                <a:cubicBezTo>
                  <a:pt x="2284" y="446"/>
                  <a:pt x="2875" y="544"/>
                  <a:pt x="3387" y="350"/>
                </a:cubicBezTo>
                <a:cubicBezTo>
                  <a:pt x="3936" y="143"/>
                  <a:pt x="4513" y="161"/>
                  <a:pt x="5080" y="79"/>
                </a:cubicBezTo>
                <a:cubicBezTo>
                  <a:pt x="5623" y="0"/>
                  <a:pt x="6173" y="41"/>
                  <a:pt x="6721" y="33"/>
                </a:cubicBezTo>
                <a:cubicBezTo>
                  <a:pt x="7301" y="26"/>
                  <a:pt x="7886" y="25"/>
                  <a:pt x="8467" y="34"/>
                </a:cubicBezTo>
                <a:cubicBezTo>
                  <a:pt x="9066" y="42"/>
                  <a:pt x="9662" y="67"/>
                  <a:pt x="10266" y="79"/>
                </a:cubicBezTo>
                <a:cubicBezTo>
                  <a:pt x="10899" y="92"/>
                  <a:pt x="11240" y="575"/>
                  <a:pt x="11854" y="578"/>
                </a:cubicBezTo>
                <a:lnTo>
                  <a:pt x="12171" y="714"/>
                </a:lnTo>
              </a:path>
            </a:pathLst>
          </a:custGeom>
          <a:noFill/>
          <a:ln w="36720">
            <a:solidFill>
              <a:srgbClr val="000000"/>
            </a:solidFill>
            <a:custDash>
              <a:ds d="197000" sp="197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8"/>
          <p:cNvSpPr/>
          <p:nvPr/>
        </p:nvSpPr>
        <p:spPr>
          <a:xfrm flipH="1">
            <a:off x="3873240" y="959400"/>
            <a:ext cx="228240" cy="2282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7" name="CustomShape 19"/>
          <p:cNvSpPr/>
          <p:nvPr/>
        </p:nvSpPr>
        <p:spPr>
          <a:xfrm flipH="1">
            <a:off x="3873240" y="491400"/>
            <a:ext cx="228240" cy="2282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8" name="CustomShape 20"/>
          <p:cNvSpPr/>
          <p:nvPr/>
        </p:nvSpPr>
        <p:spPr>
          <a:xfrm>
            <a:off x="4404600" y="493200"/>
            <a:ext cx="2971440" cy="9140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1"/>
          <p:cNvSpPr/>
          <p:nvPr/>
        </p:nvSpPr>
        <p:spPr>
          <a:xfrm>
            <a:off x="8901360" y="45360"/>
            <a:ext cx="1173960" cy="1699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Ίδια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σχέση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με πρίν!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Τι τιμές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παίρνει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το k ;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CustomShape 22"/>
          <p:cNvSpPr/>
          <p:nvPr/>
        </p:nvSpPr>
        <p:spPr>
          <a:xfrm>
            <a:off x="5029200" y="3657600"/>
            <a:ext cx="4800240" cy="3392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23"/>
          <p:cNvSpPr/>
          <p:nvPr/>
        </p:nvSpPr>
        <p:spPr>
          <a:xfrm>
            <a:off x="6858000" y="1936800"/>
            <a:ext cx="13716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52" name="Formula 24"/>
              <p:cNvSpPr txBox="1"/>
              <p:nvPr/>
            </p:nvSpPr>
            <p:spPr>
              <a:xfrm>
                <a:off x="1836720" y="1335600"/>
                <a:ext cx="1462680" cy="54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sin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sSup>
                          <m:e>
                            <m:r>
                              <m:t xml:space="preserve">x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−</m:t>
                    </m:r>
                    <m:f>
                      <m:num>
                        <m:r>
                          <m:t xml:space="preserve">cos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r>
                          <m:t xml:space="preserve">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3" name="Line 25"/>
          <p:cNvSpPr/>
          <p:nvPr/>
        </p:nvSpPr>
        <p:spPr>
          <a:xfrm>
            <a:off x="-22320" y="5078520"/>
            <a:ext cx="5257800" cy="0"/>
          </a:xfrm>
          <a:prstGeom prst="line">
            <a:avLst/>
          </a:prstGeom>
          <a:ln w="91440">
            <a:solidFill>
              <a:srgbClr val="0000ff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6"/>
          <p:cNvSpPr/>
          <p:nvPr/>
        </p:nvSpPr>
        <p:spPr>
          <a:xfrm>
            <a:off x="79200" y="5139720"/>
            <a:ext cx="4929120" cy="196344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Γενικά, για κάθε τιμή “l”  της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στροφορμής, υπάρχει μια άλλη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συνάρτηση  (= ”σφαιρική συνάρτηση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Bessel   j</a:t>
            </a:r>
            <a:r>
              <a:rPr b="0" lang="en-GB" sz="2000" spc="-1" strike="noStrike" baseline="-14000000">
                <a:latin typeface="Bitstream Vera Sans"/>
              </a:rPr>
              <a:t>l</a:t>
            </a:r>
            <a:r>
              <a:rPr b="0" lang="en-GB" sz="2000" spc="-1" strike="noStrike">
                <a:latin typeface="Bitstream Vera Sans"/>
              </a:rPr>
              <a:t>(kr) “ ) που ινακοποιεί την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εξίσωση Schroedinger , και που έχει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Bitstream Vera Sans"/>
              </a:rPr>
              <a:t>μηδενικά σε τιμές του x ίσες με kR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5" name="CustomShape 27"/>
          <p:cNvSpPr/>
          <p:nvPr/>
        </p:nvSpPr>
        <p:spPr>
          <a:xfrm>
            <a:off x="4826880" y="5139720"/>
            <a:ext cx="456840" cy="456840"/>
          </a:xfrm>
          <a:custGeom>
            <a:avLst/>
            <a:gdLst/>
            <a:ahLst/>
            <a:rect l="l" t="t" r="r" b="b"/>
            <a:pathLst>
              <a:path w="1272" h="1272">
                <a:moveTo>
                  <a:pt x="0" y="317"/>
                </a:moveTo>
                <a:lnTo>
                  <a:pt x="953" y="317"/>
                </a:lnTo>
                <a:lnTo>
                  <a:pt x="953" y="0"/>
                </a:lnTo>
                <a:lnTo>
                  <a:pt x="1271" y="635"/>
                </a:lnTo>
                <a:lnTo>
                  <a:pt x="953" y="1271"/>
                </a:lnTo>
                <a:lnTo>
                  <a:pt x="953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56" name="Picture 3" descr=""/>
          <p:cNvPicPr/>
          <p:nvPr/>
        </p:nvPicPr>
        <p:blipFill>
          <a:blip r:embed="rId8"/>
          <a:stretch/>
        </p:blipFill>
        <p:spPr>
          <a:xfrm>
            <a:off x="5268960" y="3627360"/>
            <a:ext cx="4546080" cy="3455640"/>
          </a:xfrm>
          <a:prstGeom prst="rect">
            <a:avLst/>
          </a:prstGeom>
          <a:ln>
            <a:noFill/>
          </a:ln>
        </p:spPr>
      </p:pic>
      <p:sp>
        <p:nvSpPr>
          <p:cNvPr id="257" name="Line 28"/>
          <p:cNvSpPr/>
          <p:nvPr/>
        </p:nvSpPr>
        <p:spPr>
          <a:xfrm>
            <a:off x="5257800" y="3693600"/>
            <a:ext cx="0" cy="1371600"/>
          </a:xfrm>
          <a:prstGeom prst="line">
            <a:avLst/>
          </a:prstGeom>
          <a:ln w="91440">
            <a:solidFill>
              <a:srgbClr val="0000ff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29"/>
          <p:cNvSpPr/>
          <p:nvPr/>
        </p:nvSpPr>
        <p:spPr>
          <a:xfrm>
            <a:off x="5234400" y="3693600"/>
            <a:ext cx="4593600" cy="0"/>
          </a:xfrm>
          <a:prstGeom prst="line">
            <a:avLst/>
          </a:prstGeom>
          <a:ln w="91440">
            <a:solidFill>
              <a:srgbClr val="0000ff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2520" y="1221840"/>
            <a:ext cx="6263280" cy="438876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180000" y="74520"/>
            <a:ext cx="9829440" cy="14270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2400" spc="-1" strike="noStrike">
                <a:latin typeface="Bitstream Vera Sans"/>
              </a:rPr>
              <a:t>Σημείωση1:</a:t>
            </a:r>
            <a:r>
              <a:rPr b="0" lang="en-GB" sz="2400" spc="-1" strike="noStrike">
                <a:latin typeface="Bitstream Vera Sans"/>
              </a:rPr>
              <a:t> οι γωνιακές ιδιοσυναρτήσεις Υ(θ,φ) είναι οι “Σφαιρικές Αρμονικές” και είναι ίδιες για όλα τα “κεντρικά δυναμικά”, δηλ. αυτά που δεν έχουν εξάρτηση από το θ,φ (όπως πχ. το δυναμικό Coulomb ~ 1/r)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5200" y="5392800"/>
            <a:ext cx="10078920" cy="170352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latin typeface="Bitstream Vera Sans"/>
              </a:rPr>
              <a:t>Σημείωση2:</a:t>
            </a:r>
            <a:r>
              <a:rPr b="0" lang="en-GB" sz="1800" spc="-1" strike="noStrike">
                <a:latin typeface="Bitstream Vera Sans"/>
              </a:rPr>
              <a:t> Ανάλογα με τη μορφή του δυναμικού V(r) που βάζουμε στην εξίσωση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Schoedinger,βρίσκουμε και διαφορετικές u(r). Εδώ που βάλαμε κυλινδιρκό πηγάδι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δυναμικού για τα νουκλεοόνια, με άπειρου ύψους τοιχώματα, βρήμαμε διάφορες u(r),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ανάλογα με την τιμή του l και του kR, όπως είδαμε στις προηγούμενες σελίδες.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Στο άτομο του υδρογόνου, όταν βάλετε V(r) = -e</a:t>
            </a:r>
            <a:r>
              <a:rPr b="0" lang="en-GB" sz="2168" spc="-1" strike="noStrike" baseline="14000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/ r, θα βρείτε άλλες u(r), που κάθε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Bitstream Vera Sans"/>
              </a:rPr>
              <a:t>μιά τους ορίζεται από τον κύριο κβαντικό αριθμό n, και  το l.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125400" y="1553400"/>
            <a:ext cx="3969000" cy="39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Οι σφαιρικές αρμονικές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ορίζονται από τον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κβαντικό αριθμό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της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τροχιακής τροφορμής,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τον κβαντικό αριθμό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της προβολής της τροχιακής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στροφορμής στον άξονα z.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Οπότε, γνωρίζοντας μόνο το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ζευγάρι (l, m), γνωρίζω και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τη συνάρτηση Υ(θ,φ).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Πχ., για l=0 και m=0, έχω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Y(θ,φ) = 1/sqrt(4π)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17122</TotalTime>
  <Application>LibreOffice/6.4.7.2$MacOSX_X86_64 LibreOffice_project/639b8ac485750d5696d7590a72ef1b496725cfb5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2020-11-18T12:58:20Z</dcterms:modified>
  <cp:revision>1248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