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_rels/slideLayout20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3.xml" ContentType="application/vnd.openxmlformats-officedocument.presentationml.slide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media/image2.png" ContentType="image/png"/>
  <Override PartName="/ppt/media/image3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4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504000" y="-2615760"/>
            <a:ext cx="9071640" cy="438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828800" y="6887160"/>
            <a:ext cx="66294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12AA8A31-68AC-4200-82D4-35CBD0501582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228600" y="7194600"/>
            <a:ext cx="2021400" cy="321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2322000" y="7194600"/>
            <a:ext cx="7050600" cy="321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684A91DC-3BCC-419C-9B5D-9BFEC947F20F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B693564F-9EBB-4FB9-BDC8-6FEDC625709C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9391B72F-9238-4768-B8D3-50E2D3FCAADD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s://authgr.zoom.us/j/98991334785" TargetMode="External"/><Relationship Id="rId2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s://elearning.auth.gr/course/view.php?id=8490" TargetMode="External"/><Relationship Id="rId2" Type="http://schemas.openxmlformats.org/officeDocument/2006/relationships/hyperlink" Target="http://skiathos.physics.auth.gr/atlas/Nuclear_Physics/" TargetMode="External"/><Relationship Id="rId3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s://www.physics.auth.gr/sections/2/people" TargetMode="External"/><Relationship Id="rId2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228600" y="865080"/>
            <a:ext cx="9601200" cy="414972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GB" sz="3600" spc="-1" strike="noStrike">
                <a:latin typeface="DejaVu Sans"/>
              </a:rPr>
              <a:t>Πυρηνική Φυσική και Φυσική 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εξαμήνου)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GB" sz="3600" spc="-1" strike="noStrike">
                <a:latin typeface="DejaVu Sans"/>
              </a:rPr>
              <a:t>Μάθημα 1α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Ύλη, τρόπος διαβάσματος και εξέτασης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166" name="TextShape 2"/>
          <p:cNvSpPr txBox="1"/>
          <p:nvPr/>
        </p:nvSpPr>
        <p:spPr>
          <a:xfrm>
            <a:off x="685800" y="5896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>
            <a:noAutofit/>
          </a:bodyPr>
          <a:p>
            <a:pPr algn="ctr">
              <a:spcBef>
                <a:spcPts val="899"/>
              </a:spcBef>
            </a:pPr>
            <a:r>
              <a:rPr b="0" lang="en-GB" sz="3200" spc="-1" strike="noStrike">
                <a:solidFill>
                  <a:srgbClr val="333399"/>
                </a:solidFill>
                <a:latin typeface="DejaVu Sans"/>
              </a:rPr>
              <a:t> 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GB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Ώρες μαθήματος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68" name="TextShape 2"/>
          <p:cNvSpPr txBox="1"/>
          <p:nvPr/>
        </p:nvSpPr>
        <p:spPr>
          <a:xfrm>
            <a:off x="504000" y="914400"/>
            <a:ext cx="9071640" cy="595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Για το τμήμα αυτό (Τ2: Σαμψωνίδης - Κορδάς), 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'Ωρες διδασκαλίας: 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Δευτέρα     18:00 – 20:00, ΖΟΟΜ</a:t>
            </a:r>
            <a:endParaRPr b="0" lang="en-GB" sz="22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Τετάρτη </a:t>
            </a:r>
            <a:r>
              <a:rPr b="0" lang="en-GB" sz="2200" spc="-1" strike="noStrike">
                <a:latin typeface="Bitstream Vera Sans"/>
              </a:rPr>
              <a:t>	</a:t>
            </a:r>
            <a:r>
              <a:rPr b="0" lang="en-GB" sz="2200" spc="-1" strike="noStrike">
                <a:latin typeface="Bitstream Vera Sans"/>
              </a:rPr>
              <a:t>14:00 – 16:00, ΖΟΟΜ</a:t>
            </a:r>
            <a:endParaRPr b="0" lang="en-GB" sz="22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ΖΟΟΜ: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  <a:hlinkClick r:id="rId1"/>
              </a:rPr>
              <a:t>https://authgr.zoom.us/j/98991334785</a:t>
            </a:r>
            <a:r>
              <a:rPr b="0" lang="en-GB" sz="2000" spc="-1" strike="noStrike"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Meeting ID: 989 9133 4785</a:t>
            </a:r>
            <a:endParaRPr b="0" lang="en-GB" sz="2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385200" y="3778200"/>
            <a:ext cx="9601200" cy="33084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70" name="TextShape 2"/>
          <p:cNvSpPr txBox="1"/>
          <p:nvPr/>
        </p:nvSpPr>
        <p:spPr>
          <a:xfrm>
            <a:off x="504000" y="160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Υλικό για διάβασμα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71" name="TextShape 3"/>
          <p:cNvSpPr txBox="1"/>
          <p:nvPr/>
        </p:nvSpPr>
        <p:spPr>
          <a:xfrm>
            <a:off x="0" y="842400"/>
            <a:ext cx="10058400" cy="61070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Τα βιβλία που σας δίνονται: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W.N. Cottingham and D.A. Greenwood: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Εισαγωγή στην Πυρηνική Φυσική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(«τυπωθήτω» Γ. ∆αρδανός, 1996)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Χρήστος Α. Ελευθεριάδης: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Πυρηνική Φυσική – Βασικές αρχές και Πυρηνοσύνθεση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 (C. City Publish, 2014).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Η ιστοσελίδα του μαθήματος: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  <a:hlinkClick r:id="rId1"/>
              </a:rPr>
              <a:t>https://elearning.auth.gr/course/view.php?id=8490</a:t>
            </a:r>
            <a:r>
              <a:rPr b="0" lang="en-GB" sz="2000" spc="-1" strike="noStrike"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Bitstream Vera Sans"/>
              </a:rPr>
              <a:t>Φετινή χρονιά στο link: </a:t>
            </a:r>
            <a:endParaRPr b="0" lang="en-GB" sz="18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Bitstream Vera Sans"/>
                <a:hlinkClick r:id="rId2"/>
              </a:rPr>
              <a:t>http://skiathos.physics.auth.gr/atlas/Nuclear_Physics/</a:t>
            </a:r>
            <a:endParaRPr b="0" lang="en-GB" sz="18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Εκεί θα βρείτε: 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ff00"/>
                </a:solidFill>
                <a:latin typeface="Bitstream Vera Sans"/>
              </a:rPr>
              <a:t>τις διαφάνειες των παραδόσεων → Το βασικό εργαλείο σας</a:t>
            </a:r>
            <a:endParaRPr b="0" lang="en-GB" sz="20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τις σημειώσεις του μαθήματος:</a:t>
            </a:r>
            <a:endParaRPr b="0" lang="en-GB" sz="20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Σημειώσεις Πυρηνικής </a:t>
            </a:r>
            <a:endParaRPr b="0" lang="en-GB" sz="20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Σημειώσεις για τα Στοιχειώδη Σωμάτια</a:t>
            </a:r>
            <a:endParaRPr b="0" lang="en-GB" sz="20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την ύλη κωδικοποιημένη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172" name="Line 4"/>
          <p:cNvSpPr/>
          <p:nvPr/>
        </p:nvSpPr>
        <p:spPr>
          <a:xfrm>
            <a:off x="1371600" y="5257800"/>
            <a:ext cx="685800" cy="0"/>
          </a:xfrm>
          <a:prstGeom prst="line">
            <a:avLst/>
          </a:prstGeom>
          <a:ln w="1281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Πρόσθετη βιβλιογραφία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74" name="TextShape 2"/>
          <p:cNvSpPr txBox="1"/>
          <p:nvPr/>
        </p:nvSpPr>
        <p:spPr>
          <a:xfrm>
            <a:off x="252000" y="1094400"/>
            <a:ext cx="9576000" cy="5763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Arthur Beiser: 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Σύγχρονη Φυσική</a:t>
            </a:r>
            <a:r>
              <a:rPr b="0" lang="en-GB" sz="1900" spc="-1" strike="noStrike">
                <a:latin typeface="Bitstream Vera Sans"/>
              </a:rPr>
              <a:t> (“Τυπωθήτω – Δαρδανός”, 2002)</a:t>
            </a:r>
            <a:endParaRPr b="0" lang="en-GB" sz="19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Serway &amp; Jewett: 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Φυσική για Επιστήμονες και Μηχανικούς – Σύγχρονη Φυσική</a:t>
            </a: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1900" spc="-1" strike="noStrike">
                <a:latin typeface="Bitstream Vera Sans"/>
              </a:rPr>
              <a:t>(“Κλειδάριθμος”, 2013)</a:t>
            </a:r>
            <a:endParaRPr b="0" lang="en-GB" sz="19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W.E.Burcham &amp; M.Jobes:</a:t>
            </a:r>
            <a:r>
              <a:rPr b="0" lang="en-GB" sz="1900" spc="-1" strike="noStrike">
                <a:latin typeface="Bitstream Vera Sans"/>
              </a:rPr>
              <a:t> 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Nuclear and Particle Physics</a:t>
            </a:r>
            <a:r>
              <a:rPr b="0" lang="en-GB" sz="1900" spc="-1" strike="noStrike">
                <a:latin typeface="Bitstream Vera Sans"/>
              </a:rPr>
              <a:t>, (Longman, 1995)</a:t>
            </a:r>
            <a:endParaRPr b="0" lang="en-GB" sz="19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A. Das and T. Ferbel:</a:t>
            </a:r>
            <a:r>
              <a:rPr b="0" lang="en-GB" sz="1900" spc="-1" strike="noStrike">
                <a:latin typeface="Bitstream Vera Sans"/>
              </a:rPr>
              <a:t> 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Introduction to Nuclear and Particle Physics</a:t>
            </a:r>
            <a:r>
              <a:rPr b="0" lang="en-GB" sz="1900" spc="-1" strike="noStrike">
                <a:latin typeface="Bitstream Vera Sans"/>
              </a:rPr>
              <a:t> (World Scientific, 2nd Revised Edition 2004)</a:t>
            </a:r>
            <a:endParaRPr b="0" lang="en-GB" sz="19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B. Povh, K. Rith, Ch. Scholz and F. Zetsche:</a:t>
            </a:r>
            <a:r>
              <a:rPr b="0" lang="en-GB" sz="1900" spc="-1" strike="noStrike">
                <a:latin typeface="Bitstream Vera Sans"/>
              </a:rPr>
              <a:t> 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Particles and Nuclei: An Introduction to the Physical Concepts</a:t>
            </a:r>
            <a:r>
              <a:rPr b="0" lang="en-GB" sz="1900" spc="-1" strike="noStrike">
                <a:latin typeface="Bitstream Vera Sans"/>
              </a:rPr>
              <a:t> (Springer, 6th Edition 2008)</a:t>
            </a:r>
            <a:endParaRPr b="0" lang="en-GB" sz="19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B. Martin:</a:t>
            </a:r>
            <a:r>
              <a:rPr b="0" lang="en-GB" sz="1900" spc="-1" strike="noStrike">
                <a:latin typeface="Bitstream Vera Sans"/>
              </a:rPr>
              <a:t> 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Nuclear and Particle Physics</a:t>
            </a:r>
            <a:r>
              <a:rPr b="0" lang="en-GB" sz="1900" spc="-1" strike="noStrike">
                <a:latin typeface="Bitstream Vera Sans"/>
              </a:rPr>
              <a:t>: An Introduction (Wiley, 2nd Edition 2009)</a:t>
            </a:r>
            <a:endParaRPr b="0" lang="en-GB" sz="19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W. Williams:</a:t>
            </a:r>
            <a:r>
              <a:rPr b="0" lang="en-GB" sz="1900" spc="-1" strike="noStrike">
                <a:latin typeface="Bitstream Vera Sans"/>
              </a:rPr>
              <a:t> 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Nuclear and Particle Physics</a:t>
            </a:r>
            <a:r>
              <a:rPr b="0" lang="en-GB" sz="1900" spc="-1" strike="noStrike">
                <a:latin typeface="Bitstream Vera Sans"/>
              </a:rPr>
              <a:t> (Oxford University Press, 1991)</a:t>
            </a:r>
            <a:endParaRPr b="0" lang="en-GB" sz="19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D.H. Perkins: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 Εισαγωγή στη Φυσική Υψηλών Ενεργειών,</a:t>
            </a:r>
            <a:r>
              <a:rPr b="0" lang="en-GB" sz="1900" spc="-1" strike="noStrike">
                <a:latin typeface="Bitstream Vera Sans"/>
              </a:rPr>
              <a:t>  («τυπωθήτω» Γ. ∆αρδανός, 1996)</a:t>
            </a:r>
            <a:endParaRPr b="0" lang="en-GB" sz="19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900" spc="-1" strike="noStrike">
                <a:solidFill>
                  <a:srgbClr val="ff0000"/>
                </a:solidFill>
                <a:latin typeface="Bitstream Vera Sans"/>
              </a:rPr>
              <a:t>B. Martin and G. Shaw:</a:t>
            </a:r>
            <a:r>
              <a:rPr b="0" lang="en-GB" sz="1900" spc="-1" strike="noStrike">
                <a:latin typeface="Bitstream Vera Sans"/>
              </a:rPr>
              <a:t> </a:t>
            </a:r>
            <a:r>
              <a:rPr b="0" lang="en-GB" sz="1900" spc="-1" strike="noStrike">
                <a:solidFill>
                  <a:srgbClr val="0000ff"/>
                </a:solidFill>
                <a:latin typeface="Bitstream Vera Sans"/>
              </a:rPr>
              <a:t>Particle Physics</a:t>
            </a:r>
            <a:r>
              <a:rPr b="0" lang="en-GB" sz="1900" spc="-1" strike="noStrike">
                <a:latin typeface="Bitstream Vera Sans"/>
              </a:rPr>
              <a:t> (Manchester Physics Series) (Wiley, 3rd Edition (2008)</a:t>
            </a:r>
            <a:endParaRPr b="0" lang="en-GB" sz="19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Shape 1"/>
          <p:cNvSpPr txBox="1"/>
          <p:nvPr/>
        </p:nvSpPr>
        <p:spPr>
          <a:xfrm>
            <a:off x="504000" y="202320"/>
            <a:ext cx="907164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latin typeface="Bitstream Vera Sans"/>
              </a:rPr>
              <a:t>Πρόσθετη βιβλιογραφία - εκλαϊκευμένα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176" name="TextShape 2"/>
          <p:cNvSpPr txBox="1"/>
          <p:nvPr/>
        </p:nvSpPr>
        <p:spPr>
          <a:xfrm>
            <a:off x="504000" y="914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The ideas of Particle Physics,</a:t>
            </a:r>
            <a:r>
              <a:rPr b="0" lang="en-GB" sz="2000" spc="-1" strike="noStrike">
                <a:latin typeface="Bitstream Vera Sans"/>
              </a:rPr>
              <a:t> J.E.Dodd, (Cambridge)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Subatomic Physics,</a:t>
            </a:r>
            <a:r>
              <a:rPr b="0" lang="en-GB" sz="2000" spc="-1" strike="noStrike">
                <a:latin typeface="Bitstream Vera Sans"/>
              </a:rPr>
              <a:t> H.Frauenfelder,E.Henley (Prentice-Hall,Inc)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The First Three Minutes,</a:t>
            </a:r>
            <a:r>
              <a:rPr b="0" lang="en-GB" sz="2000" spc="-1" strike="noStrike">
                <a:latin typeface="Bitstream Vera Sans"/>
              </a:rPr>
              <a:t> Steven Weinberg (και μεταφρασμένο)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Towards the Theory of Everything,</a:t>
            </a:r>
            <a:r>
              <a:rPr b="0" lang="en-GB" sz="2000" spc="-1" strike="noStrike">
                <a:latin typeface="Bitstream Vera Sans"/>
              </a:rPr>
              <a:t> Steven Weinberg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The Second Creation: Makers of the Revolution in Twentieth-Century Physics,</a:t>
            </a:r>
            <a:r>
              <a:rPr b="0" lang="en-GB" sz="2000" spc="-1" strike="noStrike">
                <a:latin typeface="Bitstream Vera Sans"/>
              </a:rPr>
              <a:t> R. P. Greese &amp; C. C. Mann (Rudgers Press)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The Elegant Universe,</a:t>
            </a:r>
            <a:r>
              <a:rPr b="0" lang="en-GB" sz="2000" spc="-1" strike="noStrike">
                <a:latin typeface="Bitstream Vera Sans"/>
              </a:rPr>
              <a:t> Brian Green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The Fabric of the Cosmos,</a:t>
            </a:r>
            <a:r>
              <a:rPr b="0" lang="en-GB" sz="2000" spc="-1" strike="noStrike">
                <a:latin typeface="Bitstream Vera Sans"/>
              </a:rPr>
              <a:t> Brian Green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Και η αστείρευτη πηγή του internet (αλλά με ΠΡΟΣΟΧΗ !):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wikipedia.com 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google.com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κλπ.</a:t>
            </a:r>
            <a:endParaRPr b="0" lang="en-GB" sz="2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Τρόπος διαβάσματος και εξέτασης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78" name="TextShape 2"/>
          <p:cNvSpPr txBox="1"/>
          <p:nvPr/>
        </p:nvSpPr>
        <p:spPr>
          <a:xfrm>
            <a:off x="252000" y="842400"/>
            <a:ext cx="9698400" cy="6156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Η εξέταση είναι κλασσική :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με τελικό διαγώνισμα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Για να διαβάζετε πιό συγκεντρωμένα και να μην σας μείνουν όλα για το τέλος και πελαγώνετε: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Το βασικότερο: </a:t>
            </a:r>
            <a:r>
              <a:rPr b="0" lang="en-GB" sz="1800" spc="-1" strike="noStrike">
                <a:solidFill>
                  <a:srgbClr val="000000"/>
                </a:solidFill>
                <a:latin typeface="Bitstream Vera Sans"/>
              </a:rPr>
              <a:t>να έρχεστε στις παραδόσεις και να ξεκινάτε το διάβασμα από τις διαφάνειες</a:t>
            </a:r>
            <a:endParaRPr b="0" lang="en-GB" sz="18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Περίπου 5 φορές μέσα στο εξάμηνο:</a:t>
            </a:r>
            <a:endParaRPr b="0" lang="en-GB" sz="22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latin typeface="Bitstream Vera Sans"/>
              </a:rPr>
              <a:t>Ομάδες ασκήσεων να τις λύνετε σπίτι, διαβάζοντας με οποιονδήποτε συμφοιτητή σας σε ομάδες και να τις κοιτάμε την επόμενη εβδομάδα</a:t>
            </a:r>
            <a:endParaRPr b="0" lang="en-GB" sz="18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Times New Roman"/>
              </a:rPr>
              <a:t>Δεν θα πάρετε έξτρα βαθμό γι' αυτά αλλά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... η εμπειρία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αποδεικνύει πως εφαρμόζοντας τις γνώσεις που προσφέρει η θεωρία στη λύση ασκήσεων αποτελεί την πιο σίγουρη (και σύντομη) μέθοδο εμπέδωσης... Εν τοιαύτη περιπτώσει αποτελεί την πιο σιγουρη μέθοδο να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  περάσετε το μάθημα χωρίς να 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«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ζοριστείτε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»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 στο τέλος.</a:t>
            </a:r>
            <a:endParaRPr b="0" lang="en-GB" sz="22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ustomShape 1"/>
          <p:cNvSpPr/>
          <p:nvPr/>
        </p:nvSpPr>
        <p:spPr>
          <a:xfrm>
            <a:off x="1564200" y="2635200"/>
            <a:ext cx="7086600" cy="1443600"/>
          </a:xfrm>
          <a:prstGeom prst="rect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180" name="TextShape 2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Επικοινωνία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181" name="TextShape 3"/>
          <p:cNvSpPr txBox="1"/>
          <p:nvPr/>
        </p:nvSpPr>
        <p:spPr>
          <a:xfrm>
            <a:off x="504000" y="914400"/>
            <a:ext cx="9554400" cy="6104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Με email, τηλέφωνο, ή αυτοπροσώπως 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Στην ιστοσελίδα του μαθήματος, κάνετε κλικ στον κάθε διδάσκοντα και βρείτε τα σχετικά: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  <a:hlinkClick r:id="rId1"/>
              </a:rPr>
              <a:t>https://www.physics.auth.gr/sections/2/people</a:t>
            </a:r>
            <a:r>
              <a:rPr b="0" lang="en-GB" sz="2000" spc="-1" strike="noStrike"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Σας παρακαλούμε τα email σας να έχουν τίτλο: </a:t>
            </a:r>
            <a:endParaRPr b="0" lang="en-GB" sz="20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Pyriniki-Stoixeiodi 2020-21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για να τα βρίσκουμε εύκολα μέσα στα mailbox μας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Τα γραφεία των διδασκόντων ευρίσκονται στον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 1ο όροφο, στο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υς χώρους του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 Εργαστ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η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ρ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ίου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 Ατομικής και Πυρηνικής Φυσικής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. Μην διστάζετε να εκφράζετε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  απορίες και 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να ζητάτε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r>
              <a:rPr b="0" lang="el-GR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την βοήθεια/καθοδήγηση τους.</a:t>
            </a:r>
            <a:r>
              <a:rPr b="0" lang="en-GB" sz="2200" spc="-1" strike="noStrike">
                <a:solidFill>
                  <a:srgbClr val="ff0000"/>
                </a:solidFill>
                <a:latin typeface="Times New Roman"/>
                <a:ea typeface="Times New Roman"/>
              </a:rPr>
              <a:t>.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20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Ωρες επίσκεψης *email φέτος*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Καλό είναι να λύνετε τις απορίες σας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πρίν την τελική εξέταση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και όχι μετά :) </a:t>
            </a:r>
            <a:endParaRPr b="0" lang="en-GB" sz="22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504000" y="202320"/>
            <a:ext cx="907164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800" spc="-1" strike="noStrike">
                <a:latin typeface="Bitstream Vera Sans"/>
              </a:rPr>
              <a:t>Ύλη – τι θα αποκομήσετε από το μάθημα αυτό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183" name="TextShape 2"/>
          <p:cNvSpPr txBox="1"/>
          <p:nvPr/>
        </p:nvSpPr>
        <p:spPr>
          <a:xfrm>
            <a:off x="228600" y="806400"/>
            <a:ext cx="9601200" cy="6076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r>
              <a:rPr b="1" lang="en-GB" sz="2200" spc="-1" strike="noStrike">
                <a:latin typeface="Bitstream Vera Sans"/>
              </a:rPr>
              <a:t>Υπο-ατομική Φυσική, δηλαδή: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Από τι είναι φτιαγμένος ο κόσμος Ι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Συγκρότηση, διαστάσεις και μάζα των πυρήνων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Περαιτέρω χαρακτηριστικά  πυρήνων και πυρηνικών δυνάμεων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Διασπάσεις των πυρήνων και πυρηνικές αντιδράσεις</a:t>
            </a:r>
            <a:endParaRPr b="0" lang="en-GB" sz="20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α, β, γ διάσπαση των πυρήνων. Σχάση. Σύντηξη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Εφαρμογές πυρηνικής (ραδιοχρονολόγηση, πυρηνικοί αντιδραστήρες, πυρηνικός μαγνητικός συντονισμός, κλπ)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Από τι είναι φτιαγμένος ο κόσμος ΙΙ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Εισαγωγή στα “στοιχειώδη” σωμάτια: οι δομικοί λίθοι που φτιάχνουν όλα τ' άλλα 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Οι δυνάμεις στη φύση – αλληλεπιδράσεις σωματιδίων, διαγράματα Feynman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Συμμετρίες στη φύση,  αρχές διατήρησης και χαρακτηριστικά σωματιδίων (= κβαντκοί αριθμοί)</a:t>
            </a:r>
            <a:endParaRPr b="0" lang="en-GB" sz="2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Υπο-ατομική Φυσική</a:t>
            </a:r>
            <a:endParaRPr b="0" lang="en-GB" sz="3600" spc="-1" strike="noStrike">
              <a:latin typeface="Bitstream Vera Sans"/>
            </a:endParaRPr>
          </a:p>
        </p:txBody>
      </p:sp>
      <p:pic>
        <p:nvPicPr>
          <p:cNvPr id="185" name="" descr=""/>
          <p:cNvPicPr/>
          <p:nvPr/>
        </p:nvPicPr>
        <p:blipFill>
          <a:blip r:embed="rId1"/>
          <a:stretch/>
        </p:blipFill>
        <p:spPr>
          <a:xfrm>
            <a:off x="5286600" y="1835640"/>
            <a:ext cx="4728600" cy="3657240"/>
          </a:xfrm>
          <a:prstGeom prst="rect">
            <a:avLst/>
          </a:prstGeom>
          <a:ln>
            <a:noFill/>
          </a:ln>
        </p:spPr>
      </p:pic>
      <p:grpSp>
        <p:nvGrpSpPr>
          <p:cNvPr id="186" name="Group 2"/>
          <p:cNvGrpSpPr/>
          <p:nvPr/>
        </p:nvGrpSpPr>
        <p:grpSpPr>
          <a:xfrm>
            <a:off x="288000" y="798120"/>
            <a:ext cx="4702320" cy="6171840"/>
            <a:chOff x="288000" y="798120"/>
            <a:chExt cx="4702320" cy="6171840"/>
          </a:xfrm>
        </p:grpSpPr>
        <p:pic>
          <p:nvPicPr>
            <p:cNvPr id="187" name="" descr=""/>
            <p:cNvPicPr/>
            <p:nvPr/>
          </p:nvPicPr>
          <p:blipFill>
            <a:blip r:embed="rId2"/>
            <a:stretch/>
          </p:blipFill>
          <p:spPr>
            <a:xfrm>
              <a:off x="288000" y="798120"/>
              <a:ext cx="4550040" cy="353412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88" name="" descr=""/>
            <p:cNvPicPr/>
            <p:nvPr/>
          </p:nvPicPr>
          <p:blipFill>
            <a:blip r:embed="rId3"/>
            <a:stretch/>
          </p:blipFill>
          <p:spPr>
            <a:xfrm>
              <a:off x="1296000" y="5167440"/>
              <a:ext cx="2383560" cy="1535040"/>
            </a:xfrm>
            <a:prstGeom prst="rect">
              <a:avLst/>
            </a:prstGeom>
            <a:ln>
              <a:noFill/>
            </a:ln>
          </p:spPr>
        </p:pic>
        <p:sp>
          <p:nvSpPr>
            <p:cNvPr id="189" name="CustomShape 3"/>
            <p:cNvSpPr/>
            <p:nvPr/>
          </p:nvSpPr>
          <p:spPr>
            <a:xfrm>
              <a:off x="288000" y="4411080"/>
              <a:ext cx="4702320" cy="70380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>
              <a:spAutoFit/>
            </a:bodyPr>
            <a:p>
              <a:pPr algn="ctr">
                <a:lnSpc>
                  <a:spcPct val="100000"/>
                </a:lnSpc>
              </a:pPr>
              <a:r>
                <a:rPr b="1" lang="el-GR" sz="2000" spc="-1" strike="noStrike">
                  <a:latin typeface="Times New Roman"/>
                  <a:ea typeface="Times New Roman"/>
                </a:rPr>
                <a:t>Δομική Συγκρότηση και Θεμελιώδεις Αλληλεπιδράσεις της Ύλης</a:t>
              </a:r>
              <a:endParaRPr b="0" lang="en-GB" sz="2000" spc="-1" strike="noStrike">
                <a:latin typeface="Bitstream Vera Sans"/>
              </a:endParaRPr>
            </a:p>
          </p:txBody>
        </p:sp>
        <p:sp>
          <p:nvSpPr>
            <p:cNvPr id="190" name="CustomShape 4"/>
            <p:cNvSpPr/>
            <p:nvPr/>
          </p:nvSpPr>
          <p:spPr>
            <a:xfrm>
              <a:off x="288000" y="6571080"/>
              <a:ext cx="4702320" cy="3988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>
              <a:spAutoFit/>
            </a:bodyPr>
            <a:p>
              <a:pPr algn="ctr">
                <a:lnSpc>
                  <a:spcPct val="100000"/>
                </a:lnSpc>
              </a:pPr>
              <a:r>
                <a:rPr b="1" lang="el-GR" sz="2000" spc="-1" strike="noStrike">
                  <a:latin typeface="Times New Roman"/>
                  <a:ea typeface="Times New Roman"/>
                </a:rPr>
                <a:t>στο πλαίσιο μίας αυτοσυνεπούς θεωρίας</a:t>
              </a:r>
              <a:endParaRPr b="0" lang="en-GB" sz="2000" spc="-1" strike="noStrike">
                <a:latin typeface="Bitstream Vera Sans"/>
              </a:endParaRPr>
            </a:p>
          </p:txBody>
        </p:sp>
      </p:grpSp>
      <p:sp>
        <p:nvSpPr>
          <p:cNvPr id="191" name="CustomShape 5"/>
          <p:cNvSpPr/>
          <p:nvPr/>
        </p:nvSpPr>
        <p:spPr>
          <a:xfrm>
            <a:off x="4787640" y="5753880"/>
            <a:ext cx="5124240" cy="398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>
              <a:lnSpc>
                <a:spcPct val="100000"/>
              </a:lnSpc>
            </a:pPr>
            <a:r>
              <a:rPr b="1" lang="el-GR" sz="2000" spc="-1" strike="noStrike">
                <a:latin typeface="Times New Roman"/>
                <a:ea typeface="Times New Roman"/>
              </a:rPr>
              <a:t>Δημιουργία και εξέλιξη του Κόσμου μας</a:t>
            </a:r>
            <a:endParaRPr b="0" lang="en-GB" sz="2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10989</TotalTime>
  <Application>LibreOffice/6.3.6.2$Linux_X86_64 LibreOffice_project/2196df99b074d8a661f4036fca8fa0cbfa33a497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2020-11-01T23:18:08Z</dcterms:modified>
  <cp:revision>742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