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ppt/_rels/presentation.xml.rels" ContentType="application/vnd.openxmlformats-package.relationships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s/slide5.xml" ContentType="application/vnd.openxmlformats-officedocument.presentationml.slide+xml"/>
  <Override PartName="/ppt/slides/slide18.xml" ContentType="application/vnd.openxmlformats-officedocument.presentationml.slide+xml"/>
  <Override PartName="/ppt/slides/_rels/slide16.xml.rels" ContentType="application/vnd.openxmlformats-package.relationships+xml"/>
  <Override PartName="/ppt/slides/_rels/slide15.xml.rels" ContentType="application/vnd.openxmlformats-package.relationships+xml"/>
  <Override PartName="/ppt/slides/_rels/slide39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1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31.xml.rels" ContentType="application/vnd.openxmlformats-package.relationships+xml"/>
  <Override PartName="/ppt/slides/_rels/slide25.xml.rels" ContentType="application/vnd.openxmlformats-package.relationships+xml"/>
  <Override PartName="/ppt/slides/_rels/slide32.xml.rels" ContentType="application/vnd.openxmlformats-package.relationships+xml"/>
  <Override PartName="/ppt/slides/_rels/slide26.xml.rels" ContentType="application/vnd.openxmlformats-package.relationships+xml"/>
  <Override PartName="/ppt/slides/_rels/slide27.xml.rels" ContentType="application/vnd.openxmlformats-package.relationships+xml"/>
  <Override PartName="/ppt/slides/_rels/slide1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41.xml.rels" ContentType="application/vnd.openxmlformats-package.relationships+xml"/>
  <Override PartName="/ppt/slides/_rels/slide35.xml.rels" ContentType="application/vnd.openxmlformats-package.relationships+xml"/>
  <Override PartName="/ppt/slides/_rels/slide19.xml.rels" ContentType="application/vnd.openxmlformats-package.relationships+xml"/>
  <Override PartName="/ppt/slides/_rels/slide6.xml.rels" ContentType="application/vnd.openxmlformats-package.relationships+xml"/>
  <Override PartName="/ppt/slides/_rels/slide37.xml.rels" ContentType="application/vnd.openxmlformats-package.relationships+xml"/>
  <Override PartName="/ppt/slides/_rels/slide43.xml.rels" ContentType="application/vnd.openxmlformats-package.relationships+xml"/>
  <Override PartName="/ppt/slides/_rels/slide5.xml.rels" ContentType="application/vnd.openxmlformats-package.relationships+xml"/>
  <Override PartName="/ppt/slides/_rels/slide42.xml.rels" ContentType="application/vnd.openxmlformats-package.relationships+xml"/>
  <Override PartName="/ppt/slides/_rels/slide36.xml.rels" ContentType="application/vnd.openxmlformats-package.relationships+xml"/>
  <Override PartName="/ppt/slides/_rels/slide18.xml.rels" ContentType="application/vnd.openxmlformats-package.relationships+xml"/>
  <Override PartName="/ppt/slides/_rels/slide17.xml.rels" ContentType="application/vnd.openxmlformats-package.relationships+xml"/>
  <Override PartName="/ppt/slides/_rels/slide23.xml.rels" ContentType="application/vnd.openxmlformats-package.relationships+xml"/>
  <Override PartName="/ppt/slides/_rels/slide40.xml.rels" ContentType="application/vnd.openxmlformats-package.relationships+xml"/>
  <Override PartName="/ppt/slides/_rels/slide34.xml.rels" ContentType="application/vnd.openxmlformats-package.relationships+xml"/>
  <Override PartName="/ppt/slides/_rels/slide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24.xml.rels" ContentType="application/vnd.openxmlformats-package.relationships+xml"/>
  <Override PartName="/ppt/slides/_rels/slide30.xml.rels" ContentType="application/vnd.openxmlformats-package.relationships+xml"/>
  <Override PartName="/ppt/slides/_rels/slide38.xml.rels" ContentType="application/vnd.openxmlformats-package.relationships+xml"/>
  <Override PartName="/ppt/slides/_rels/slide7.xml.rels" ContentType="application/vnd.openxmlformats-package.relationships+xml"/>
  <Override PartName="/ppt/slides/_rels/slide28.xml.rels" ContentType="application/vnd.openxmlformats-package.relationships+xml"/>
  <Override PartName="/ppt/slides/_rels/slide33.xml.rels" ContentType="application/vnd.openxmlformats-package.relationships+xml"/>
  <Override PartName="/ppt/slides/_rels/slide1.xml.rels" ContentType="application/vnd.openxmlformats-package.relationships+xml"/>
  <Override PartName="/ppt/slides/_rels/slide10.xml.rels" ContentType="application/vnd.openxmlformats-package.relationships+xml"/>
  <Override PartName="/ppt/slides/_rels/slide29.xml.rels" ContentType="application/vnd.openxmlformats-package.relationships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12.xml" ContentType="application/vnd.openxmlformats-officedocument.presentationml.slide+xml"/>
  <Override PartName="/ppt/slides/slide37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27.xml" ContentType="application/vnd.openxmlformats-officedocument.presentationml.slide+xml"/>
  <Override PartName="/ppt/slides/slide41.xml" ContentType="application/vnd.openxmlformats-officedocument.presentationml.slide+xml"/>
  <Override PartName="/ppt/slides/slide26.xml" ContentType="application/vnd.openxmlformats-officedocument.presentationml.slide+xml"/>
  <Override PartName="/ppt/slides/slide40.xml" ContentType="application/vnd.openxmlformats-officedocument.presentationml.slide+xml"/>
  <Override PartName="/ppt/slides/slide20.xml" ContentType="application/vnd.openxmlformats-officedocument.presentationml.slide+xml"/>
  <Override PartName="/ppt/slides/slide38.xml" ContentType="application/vnd.openxmlformats-officedocument.presentationml.slide+xml"/>
  <Override PartName="/ppt/slides/slide13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10.xml" ContentType="application/vnd.openxmlformats-officedocument.presentationml.slide+xml"/>
  <Override PartName="/ppt/slides/slide35.xml" ContentType="application/vnd.openxmlformats-officedocument.presentationml.slide+xml"/>
  <Override PartName="/ppt/slides/slide11.xml" ContentType="application/vnd.openxmlformats-officedocument.presentationml.slide+xml"/>
  <Override PartName="/ppt/slides/slide36.xml" ContentType="application/vnd.openxmlformats-officedocument.presentationml.slide+xml"/>
  <Override PartName="/ppt/slides/slide3.xml" ContentType="application/vnd.openxmlformats-officedocument.presentationml.slide+xml"/>
  <Override PartName="/ppt/slides/slide16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15.xml" ContentType="application/vnd.openxmlformats-officedocument.presentationml.slide+xml"/>
  <Override PartName="/ppt/slides/slide2.xml" ContentType="application/vnd.openxmlformats-officedocument.presentationml.slide+xml"/>
  <Override PartName="/ppt/slides/slide39.xml" ContentType="application/vnd.openxmlformats-officedocument.presentationml.slide+xml"/>
  <Override PartName="/ppt/slides/slide14.xml" ContentType="application/vnd.openxmlformats-officedocument.presentationml.slide+xml"/>
  <Override PartName="/ppt/slides/slide1.xml" ContentType="application/vnd.openxmlformats-officedocument.presentationml.slide+xml"/>
  <Override PartName="/ppt/notesMasters/_rels/notesMaster1.xml.rels" ContentType="application/vnd.openxmlformats-package.relationships+xml"/>
  <Override PartName="/ppt/notesMasters/notesMaster1.xml" ContentType="application/vnd.openxmlformats-officedocument.presentationml.notesMaster+xml"/>
  <Override PartName="/ppt/slideLayouts/slideLayout6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_rels/slideLayout57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3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8.xml.rels" ContentType="application/vnd.openxmlformats-package.relationships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32.xml" ContentType="application/vnd.openxmlformats-officedocument.presentationml.slideLayout+xml"/>
  <Override PartName="/ppt/embeddings/oleObject1.bin" ContentType="application/vnd.openxmlformats-officedocument.oleObject"/>
  <Override PartName="/ppt/notesSlides/_rels/notesSlide33.xml.rels" ContentType="application/vnd.openxmlformats-package.relationships+xml"/>
  <Override PartName="/ppt/notesSlides/notesSlide33.xml" ContentType="application/vnd.openxmlformats-officedocument.presentationml.notesSlide+xml"/>
  <Override PartName="/ppt/media/image18.png" ContentType="image/png"/>
  <Override PartName="/ppt/media/image30.jpeg" ContentType="image/jpeg"/>
  <Override PartName="/ppt/media/image13.jpeg" ContentType="image/jpeg"/>
  <Override PartName="/ppt/media/image6.png" ContentType="image/png"/>
  <Override PartName="/ppt/media/image3.png" ContentType="image/png"/>
  <Override PartName="/ppt/media/image8.png" ContentType="image/png"/>
  <Override PartName="/ppt/media/image63.png" ContentType="image/png"/>
  <Override PartName="/ppt/media/image7.png" ContentType="image/png"/>
  <Override PartName="/ppt/media/image62.png" ContentType="image/png"/>
  <Override PartName="/ppt/media/image2.png" ContentType="image/png"/>
  <Override PartName="/ppt/media/image9.png" ContentType="image/png"/>
  <Override PartName="/ppt/media/image51.jpeg" ContentType="image/jpeg"/>
  <Override PartName="/ppt/media/image46.png" ContentType="image/png"/>
  <Override PartName="/ppt/media/image19.png" ContentType="image/png"/>
  <Override PartName="/ppt/media/image21.png" ContentType="image/png"/>
  <Override PartName="/ppt/media/image37.emf" ContentType="image/x-emf"/>
  <Override PartName="/ppt/media/image29.jpeg" ContentType="image/jpeg"/>
  <Override PartName="/ppt/media/image48.png" ContentType="image/png"/>
  <Override PartName="/ppt/media/image23.png" ContentType="image/png"/>
  <Override PartName="/ppt/media/image25.png" ContentType="image/png"/>
  <Override PartName="/ppt/media/image27.png" ContentType="image/png"/>
  <Override PartName="/ppt/media/image32.png" ContentType="image/png"/>
  <Override PartName="/ppt/media/image69.png" ContentType="image/png"/>
  <Override PartName="/ppt/media/image44.png" ContentType="image/png"/>
  <Override PartName="/ppt/media/image54.png" ContentType="image/png"/>
  <Override PartName="/ppt/media/image20.jpeg" ContentType="image/jpeg"/>
  <Override PartName="/ppt/media/image24.wmf" ContentType="image/x-wmf"/>
  <Override PartName="/ppt/media/image31.png" ContentType="image/png"/>
  <Override PartName="/ppt/media/image26.wmf" ContentType="image/x-wmf"/>
  <Override PartName="/ppt/media/image65.png" ContentType="image/png"/>
  <Override PartName="/ppt/media/image79.jpeg" ContentType="image/jpeg"/>
  <Override PartName="/ppt/media/image40.png" ContentType="image/png"/>
  <Override PartName="/ppt/media/image35.wmf" ContentType="image/x-wmf"/>
  <Override PartName="/ppt/media/image41.png" ContentType="image/png"/>
  <Override PartName="/ppt/media/image66.png" ContentType="image/png"/>
  <Override PartName="/ppt/media/image53.jpeg" ContentType="image/jpeg"/>
  <Override PartName="/ppt/media/image36.wmf" ContentType="image/x-wmf"/>
  <Override PartName="/ppt/media/image5.jpeg" ContentType="image/jpeg"/>
  <Override PartName="/ppt/media/image1.jpeg" ContentType="image/jpeg"/>
  <Override PartName="/ppt/media/image56.jpeg" ContentType="image/jpeg"/>
  <Override PartName="/ppt/media/image16.png" ContentType="image/png"/>
  <Override PartName="/ppt/media/image11.png" ContentType="image/png"/>
  <Override PartName="/ppt/media/image28.emf" ContentType="image/x-emf"/>
  <Override PartName="/ppt/media/image12.png" ContentType="image/png"/>
  <Override PartName="/ppt/media/image15.png" ContentType="image/png"/>
  <Override PartName="/ppt/media/image14.wmf" ContentType="image/x-wmf"/>
  <Override PartName="/ppt/media/image39.png" ContentType="image/png"/>
  <Override PartName="/ppt/media/image52.gif" ContentType="image/gif"/>
  <Override PartName="/ppt/media/image38.jpeg" ContentType="image/jpeg"/>
  <Override PartName="/ppt/media/image42.png" ContentType="image/png"/>
  <Override PartName="/ppt/media/image67.png" ContentType="image/png"/>
  <Override PartName="/ppt/media/image43.png" ContentType="image/png"/>
  <Override PartName="/ppt/media/image68.png" ContentType="image/png"/>
  <Override PartName="/ppt/media/image17.jpeg" ContentType="image/jpeg"/>
  <Override PartName="/ppt/media/image45.png" ContentType="image/png"/>
  <Override PartName="/ppt/media/image22.wmf" ContentType="image/x-wmf"/>
  <Override PartName="/ppt/media/image4.jpeg" ContentType="image/jpeg"/>
  <Override PartName="/ppt/media/image47.png" ContentType="image/png"/>
  <Override PartName="/ppt/media/image49.jpeg" ContentType="image/jpeg"/>
  <Override PartName="/ppt/media/image50.png" ContentType="image/png"/>
  <Override PartName="/ppt/media/image55.jpeg" ContentType="image/jpeg"/>
  <Override PartName="/ppt/media/image74.wmf" ContentType="image/x-wmf"/>
  <Override PartName="/ppt/media/image57.jpeg" ContentType="image/jpeg"/>
  <Override PartName="/ppt/media/image33.wmf" ContentType="image/x-wmf"/>
  <Override PartName="/ppt/media/image58.png" ContentType="image/png"/>
  <Override PartName="/ppt/media/image34.wmf" ContentType="image/x-wmf"/>
  <Override PartName="/ppt/media/image59.png" ContentType="image/png"/>
  <Override PartName="/ppt/media/image60.png" ContentType="image/png"/>
  <Override PartName="/ppt/media/image72.wmf" ContentType="image/x-wmf"/>
  <Override PartName="/ppt/media/image78.jpeg" ContentType="image/jpeg"/>
  <Override PartName="/ppt/media/image64.jpeg" ContentType="image/jpeg"/>
  <Override PartName="/ppt/media/image70.png" ContentType="image/png"/>
  <Override PartName="/ppt/media/image71.wmf" ContentType="image/x-wmf"/>
  <Override PartName="/ppt/media/image75.jpeg" ContentType="image/jpeg"/>
  <Override PartName="/ppt/media/image61.jpeg" ContentType="image/jpeg"/>
  <Override PartName="/ppt/media/image73.wmf" ContentType="image/x-wmf"/>
  <Override PartName="/ppt/media/image10.png" ContentType="image/png"/>
  <Override PartName="/ppt/media/image76.jpeg" ContentType="image/jpeg"/>
  <Override PartName="/ppt/media/image77.jpeg" ContentType="image/jpeg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2.xml.rels" ContentType="application/vnd.openxmlformats-package.relationships+xml"/>
  <Override PartName="/ppt/slideMasters/slideMaster4.xml" ContentType="application/vnd.openxmlformats-officedocument.presentationml.slideMaster+xml"/>
  <Override PartName="/ppt/presentation.xml" ContentType="application/vnd.openxmlformats-officedocument.presentationml.presentation.main+xml"/>
  <Override PartName="/ppt/theme/theme2.xml" ContentType="application/vnd.openxmlformats-officedocument.theme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_rels/.rels" ContentType="application/vnd.openxmlformats-package.relationship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Props/core.xml" ContentType="application/vnd.openxmlformats-package.core-propertie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  <p:sldId id="289" r:id="rId41"/>
    <p:sldId id="290" r:id="rId42"/>
    <p:sldId id="291" r:id="rId43"/>
    <p:sldId id="292" r:id="rId44"/>
    <p:sldId id="293" r:id="rId45"/>
    <p:sldId id="294" r:id="rId46"/>
    <p:sldId id="295" r:id="rId47"/>
    <p:sldId id="296" r:id="rId48"/>
    <p:sldId id="297" r:id="rId49"/>
    <p:sldId id="298" r:id="rId50"/>
  </p:sldIdLst>
  <p:sldSz cx="10080625" cy="7559675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Relationship Id="rId41" Type="http://schemas.openxmlformats.org/officeDocument/2006/relationships/slide" Target="slides/slide34.xml"/><Relationship Id="rId42" Type="http://schemas.openxmlformats.org/officeDocument/2006/relationships/slide" Target="slides/slide35.xml"/><Relationship Id="rId43" Type="http://schemas.openxmlformats.org/officeDocument/2006/relationships/slide" Target="slides/slide36.xml"/><Relationship Id="rId44" Type="http://schemas.openxmlformats.org/officeDocument/2006/relationships/slide" Target="slides/slide37.xml"/><Relationship Id="rId45" Type="http://schemas.openxmlformats.org/officeDocument/2006/relationships/slide" Target="slides/slide38.xml"/><Relationship Id="rId46" Type="http://schemas.openxmlformats.org/officeDocument/2006/relationships/slide" Target="slides/slide39.xml"/><Relationship Id="rId47" Type="http://schemas.openxmlformats.org/officeDocument/2006/relationships/slide" Target="slides/slide40.xml"/><Relationship Id="rId48" Type="http://schemas.openxmlformats.org/officeDocument/2006/relationships/slide" Target="slides/slide41.xml"/><Relationship Id="rId49" Type="http://schemas.openxmlformats.org/officeDocument/2006/relationships/slide" Target="slides/slide42.xml"/><Relationship Id="rId50" Type="http://schemas.openxmlformats.org/officeDocument/2006/relationships/slide" Target="slides/slide43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6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PlaceHolder 1"/>
          <p:cNvSpPr>
            <a:spLocks noGrp="1"/>
          </p:cNvSpPr>
          <p:nvPr>
            <p:ph type="sldImg"/>
          </p:nvPr>
        </p:nvSpPr>
        <p:spPr>
          <a:xfrm>
            <a:off x="1371600" y="764280"/>
            <a:ext cx="5028480" cy="37713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move the slide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207" name="PlaceHolder 2"/>
          <p:cNvSpPr>
            <a:spLocks noGrp="1"/>
          </p:cNvSpPr>
          <p:nvPr>
            <p:ph type="body"/>
          </p:nvPr>
        </p:nvSpPr>
        <p:spPr>
          <a:xfrm>
            <a:off x="777240" y="4777560"/>
            <a:ext cx="6217560" cy="452592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2000" spc="-1" strike="noStrike">
                <a:latin typeface="Arial"/>
              </a:rPr>
              <a:t>Click to edit the notes format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08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Bitstream Vera Sans"/>
              </a:rPr>
              <a:t>&lt;header&gt;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209" name="PlaceHolder 4"/>
          <p:cNvSpPr>
            <a:spLocks noGrp="1"/>
          </p:cNvSpPr>
          <p:nvPr>
            <p:ph type="dt"/>
          </p:nvPr>
        </p:nvSpPr>
        <p:spPr>
          <a:xfrm>
            <a:off x="4399200" y="0"/>
            <a:ext cx="3372840" cy="5025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210" name="PlaceHolder 5"/>
          <p:cNvSpPr>
            <a:spLocks noGrp="1"/>
          </p:cNvSpPr>
          <p:nvPr>
            <p:ph type="ftr"/>
          </p:nvPr>
        </p:nvSpPr>
        <p:spPr>
          <a:xfrm>
            <a:off x="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211" name="PlaceHolder 6"/>
          <p:cNvSpPr>
            <a:spLocks noGrp="1"/>
          </p:cNvSpPr>
          <p:nvPr>
            <p:ph type="sldNum"/>
          </p:nvPr>
        </p:nvSpPr>
        <p:spPr>
          <a:xfrm>
            <a:off x="4399200" y="9555480"/>
            <a:ext cx="3372840" cy="50256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4F218916-FF2E-4BC4-B1E3-DD18F88E56F8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33.xml.rels><?xml version="1.0" encoding="UTF-8"?>
<Relationships xmlns="http://schemas.openxmlformats.org/package/2006/relationships"><Relationship Id="rId1" Type="http://schemas.openxmlformats.org/officeDocument/2006/relationships/slide" Target="../slides/slide33.xml"/><Relationship Id="rId2" Type="http://schemas.openxmlformats.org/officeDocument/2006/relationships/notesMaster" Target="../notesMasters/notesMaster1.xml"/>
</Relationships>
</file>

<file path=ppt/notesSlides/notesSlide33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CustomShape 1"/>
          <p:cNvSpPr/>
          <p:nvPr/>
        </p:nvSpPr>
        <p:spPr>
          <a:xfrm>
            <a:off x="4402440" y="9553680"/>
            <a:ext cx="3368160" cy="502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 anchor="b">
            <a:noAutofit/>
          </a:bodyPr>
          <a:p>
            <a:pPr algn="r"/>
            <a:fld id="{E19A91F1-5713-4175-B142-50701BA63EEB}" type="slidenum">
              <a:rPr b="0" lang="en-GB" sz="2640" spc="-1" strike="noStrike">
                <a:latin typeface="Bitstream Vera Sans"/>
              </a:rPr>
              <a:t>&lt;number&gt;</a:t>
            </a:fld>
            <a:endParaRPr b="0" lang="en-GB" sz="2640" spc="-1" strike="noStrike">
              <a:latin typeface="Bitstream Vera Sans"/>
            </a:endParaRPr>
          </a:p>
        </p:txBody>
      </p:sp>
      <p:sp>
        <p:nvSpPr>
          <p:cNvPr id="827" name="PlaceHolder 2"/>
          <p:cNvSpPr>
            <a:spLocks noGrp="1"/>
          </p:cNvSpPr>
          <p:nvPr>
            <p:ph type="sldImg"/>
          </p:nvPr>
        </p:nvSpPr>
        <p:spPr>
          <a:xfrm>
            <a:off x="1295280" y="754200"/>
            <a:ext cx="5181480" cy="3772080"/>
          </a:xfrm>
          <a:prstGeom prst="rect">
            <a:avLst/>
          </a:prstGeom>
        </p:spPr>
      </p:sp>
      <p:sp>
        <p:nvSpPr>
          <p:cNvPr id="828" name="TextShape 3"/>
          <p:cNvSpPr txBox="1"/>
          <p:nvPr/>
        </p:nvSpPr>
        <p:spPr>
          <a:xfrm>
            <a:off x="777240" y="4777560"/>
            <a:ext cx="6217920" cy="4526280"/>
          </a:xfrm>
          <a:prstGeom prst="rect">
            <a:avLst/>
          </a:prstGeom>
          <a:noFill/>
          <a:ln>
            <a:noFill/>
          </a:ln>
        </p:spPr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5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5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53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1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2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3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67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0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7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3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4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5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81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82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89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91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9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99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0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1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5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6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1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9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0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1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2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23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0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35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3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1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4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5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47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8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49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1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2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5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6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57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0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1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2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3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4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71" name="PlaceHolder 2"/>
          <p:cNvSpPr>
            <a:spLocks noGrp="1"/>
          </p:cNvSpPr>
          <p:nvPr>
            <p:ph type="subTitle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7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7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8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1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2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84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5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6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88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89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0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9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3" name="PlaceHolder 3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9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7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98" name="PlaceHolder 5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157320"/>
            <a:ext cx="9071640" cy="2843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200" spc="-1" strike="noStrike">
              <a:latin typeface="Bitstream Vera Sans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200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1" name="PlaceHolder 3"/>
          <p:cNvSpPr>
            <a:spLocks noGrp="1"/>
          </p:cNvSpPr>
          <p:nvPr>
            <p:ph type="body"/>
          </p:nvPr>
        </p:nvSpPr>
        <p:spPr>
          <a:xfrm>
            <a:off x="357120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2" name="PlaceHolder 4"/>
          <p:cNvSpPr>
            <a:spLocks noGrp="1"/>
          </p:cNvSpPr>
          <p:nvPr>
            <p:ph type="body"/>
          </p:nvPr>
        </p:nvSpPr>
        <p:spPr>
          <a:xfrm>
            <a:off x="6638040" y="91440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3" name="PlaceHolder 5"/>
          <p:cNvSpPr>
            <a:spLocks noGrp="1"/>
          </p:cNvSpPr>
          <p:nvPr>
            <p:ph type="body"/>
          </p:nvPr>
        </p:nvSpPr>
        <p:spPr>
          <a:xfrm>
            <a:off x="5040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4" name="PlaceHolder 6"/>
          <p:cNvSpPr>
            <a:spLocks noGrp="1"/>
          </p:cNvSpPr>
          <p:nvPr>
            <p:ph type="body"/>
          </p:nvPr>
        </p:nvSpPr>
        <p:spPr>
          <a:xfrm>
            <a:off x="357120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5" name="PlaceHolder 7"/>
          <p:cNvSpPr>
            <a:spLocks noGrp="1"/>
          </p:cNvSpPr>
          <p:nvPr>
            <p:ph type="body"/>
          </p:nvPr>
        </p:nvSpPr>
        <p:spPr>
          <a:xfrm>
            <a:off x="6638040" y="4023360"/>
            <a:ext cx="292068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402336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GB" sz="3600" spc="-1" strike="noStrike">
              <a:latin typeface="Bitstream Vera Sans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914400"/>
            <a:ext cx="442692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4023360"/>
            <a:ext cx="9071640" cy="283896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en-GB" sz="2400" spc="-1" strike="noStrike">
              <a:latin typeface="Bitstream Vera Sans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504000" y="2749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body"/>
          </p:nvPr>
        </p:nvSpPr>
        <p:spPr>
          <a:xfrm rot="10800000">
            <a:off x="504000" y="-2615760"/>
            <a:ext cx="907164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1828800" y="6887160"/>
            <a:ext cx="66294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3B5A2353-6B41-4C77-9D1A-01EB7B58B89C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504000" y="157320"/>
            <a:ext cx="9071640" cy="6130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Bitstream Vera Sans"/>
              </a:rPr>
              <a:t>Click to edit the title text format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504000" y="914400"/>
            <a:ext cx="9071640" cy="59518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Bitstream Vera Sans"/>
              </a:rPr>
              <a:t>Click to edit the outline text format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latin typeface="Bitstream Vera Sans"/>
              </a:rPr>
              <a:t>Second Outline Level</a:t>
            </a:r>
            <a:endParaRPr b="0" lang="en-GB" sz="24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latin typeface="Bitstream Vera Sans"/>
              </a:rPr>
              <a:t>Third Outline Level</a:t>
            </a:r>
            <a:endParaRPr b="0" lang="en-GB" sz="22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Fourth Outline Level</a:t>
            </a:r>
            <a:endParaRPr b="0" lang="en-GB" sz="2000" spc="-1" strike="noStrike">
              <a:latin typeface="Bitstream Vera Sans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Fifth Outline Level</a:t>
            </a:r>
            <a:endParaRPr b="0" lang="en-GB" sz="2000" spc="-1" strike="noStrike">
              <a:latin typeface="Bitstream Vera Sans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Sixth Outline Level</a:t>
            </a:r>
            <a:endParaRPr b="0" lang="en-GB" sz="2000" spc="-1" strike="noStrike">
              <a:latin typeface="Bitstream Vera Sans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Seventh Outline Level</a:t>
            </a:r>
            <a:endParaRPr b="0" lang="en-GB" sz="2000" spc="-1" strike="noStrike">
              <a:latin typeface="Bitstream Vera Sans"/>
            </a:endParaRPr>
          </a:p>
          <a:p>
            <a:pPr lvl="7" marL="3456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Eighth Outline Level</a:t>
            </a:r>
            <a:endParaRPr b="0" lang="en-GB" sz="2000" spc="-1" strike="noStrike">
              <a:latin typeface="Bitstream Vera Sans"/>
            </a:endParaRPr>
          </a:p>
          <a:p>
            <a:pPr lvl="8" marL="3888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Ninth Outline Level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228600" y="7194600"/>
            <a:ext cx="2021400" cy="321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2322000" y="7194600"/>
            <a:ext cx="7050600" cy="321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9480600" y="7194600"/>
            <a:ext cx="457200" cy="3218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A76BC8D1-D2BC-429E-8081-FCC15AF9F811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  <p:sp>
        <p:nvSpPr>
          <p:cNvPr id="46" name="Line 6"/>
          <p:cNvSpPr/>
          <p:nvPr/>
        </p:nvSpPr>
        <p:spPr>
          <a:xfrm>
            <a:off x="300600" y="7074000"/>
            <a:ext cx="9601200" cy="0"/>
          </a:xfrm>
          <a:prstGeom prst="line">
            <a:avLst/>
          </a:prstGeom>
          <a:ln w="54720">
            <a:solidFill>
              <a:srgbClr val="666699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84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85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86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87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DA364B46-0E70-4E4A-A965-1F6C5A2535FE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PlaceHolder 1"/>
          <p:cNvSpPr>
            <a:spLocks noGrp="1"/>
          </p:cNvSpPr>
          <p:nvPr>
            <p:ph type="title"/>
          </p:nvPr>
        </p:nvSpPr>
        <p:spPr>
          <a:xfrm>
            <a:off x="504000" y="301320"/>
            <a:ext cx="9071640" cy="1262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en-GB" sz="4400" spc="-1" strike="noStrike">
                <a:latin typeface="Arial"/>
              </a:rPr>
              <a:t>Click to edit the title text format</a:t>
            </a:r>
            <a:endParaRPr b="0" lang="en-GB" sz="4400" spc="-1" strike="noStrike">
              <a:latin typeface="Arial"/>
            </a:endParaRPr>
          </a:p>
        </p:txBody>
      </p:sp>
      <p:sp>
        <p:nvSpPr>
          <p:cNvPr id="125" name="PlaceHolder 2"/>
          <p:cNvSpPr>
            <a:spLocks noGrp="1"/>
          </p:cNvSpPr>
          <p:nvPr>
            <p:ph type="body"/>
          </p:nvPr>
        </p:nvSpPr>
        <p:spPr>
          <a:xfrm>
            <a:off x="504000" y="1769040"/>
            <a:ext cx="9071640" cy="438480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3200" spc="-1" strike="noStrike">
                <a:latin typeface="Arial"/>
              </a:rPr>
              <a:t>Click to edit the outline text format</a:t>
            </a:r>
            <a:endParaRPr b="0" lang="en-GB" sz="3200" spc="-1" strike="noStrike">
              <a:latin typeface="Arial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800" spc="-1" strike="noStrike">
                <a:latin typeface="Arial"/>
              </a:rPr>
              <a:t>Second Outline Level</a:t>
            </a:r>
            <a:endParaRPr b="0" lang="en-GB" sz="2800" spc="-1" strike="noStrike">
              <a:latin typeface="Arial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Arial"/>
              </a:rPr>
              <a:t>Third Outline Level</a:t>
            </a:r>
            <a:endParaRPr b="0" lang="en-GB" sz="2400" spc="-1" strike="noStrike">
              <a:latin typeface="Arial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Arial"/>
              </a:rPr>
              <a:t>Fourth Outline Level</a:t>
            </a:r>
            <a:endParaRPr b="0" lang="en-GB" sz="2000" spc="-1" strike="noStrike">
              <a:latin typeface="Arial"/>
            </a:endParaRPr>
          </a:p>
          <a:p>
            <a:pPr lvl="4" marL="2160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Fifth Outline Level</a:t>
            </a:r>
            <a:endParaRPr b="0" lang="en-GB" sz="2000" spc="-1" strike="noStrike">
              <a:latin typeface="Arial"/>
            </a:endParaRPr>
          </a:p>
          <a:p>
            <a:pPr lvl="5" marL="2592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Sixth Outline Level</a:t>
            </a:r>
            <a:endParaRPr b="0" lang="en-GB" sz="2000" spc="-1" strike="noStrike">
              <a:latin typeface="Arial"/>
            </a:endParaRPr>
          </a:p>
          <a:p>
            <a:pPr lvl="6" marL="3024000" indent="-216000">
              <a:spcAft>
                <a:spcPts val="283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Arial"/>
              </a:rPr>
              <a:t>Seventh Outline Level</a:t>
            </a:r>
            <a:endParaRPr b="0" lang="en-GB" sz="2000" spc="-1" strike="noStrike">
              <a:latin typeface="Arial"/>
            </a:endParaRPr>
          </a:p>
        </p:txBody>
      </p:sp>
      <p:sp>
        <p:nvSpPr>
          <p:cNvPr id="126" name="PlaceHolder 3"/>
          <p:cNvSpPr>
            <a:spLocks noGrp="1"/>
          </p:cNvSpPr>
          <p:nvPr>
            <p:ph type="dt"/>
          </p:nvPr>
        </p:nvSpPr>
        <p:spPr>
          <a:xfrm>
            <a:off x="504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en-GB" sz="1400" spc="-1" strike="noStrike">
                <a:latin typeface="Bitstream Vera Sans"/>
              </a:rPr>
              <a:t>&lt;date/time&gt;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27" name="PlaceHolder 4"/>
          <p:cNvSpPr>
            <a:spLocks noGrp="1"/>
          </p:cNvSpPr>
          <p:nvPr>
            <p:ph type="ftr"/>
          </p:nvPr>
        </p:nvSpPr>
        <p:spPr>
          <a:xfrm>
            <a:off x="3447360" y="6887160"/>
            <a:ext cx="319500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ctr"/>
            <a:r>
              <a:rPr b="0" lang="en-GB" sz="1400" spc="-1" strike="noStrike">
                <a:latin typeface="Bitstream Vera Sans"/>
              </a:rPr>
              <a:t>&lt;footer&gt;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28" name="PlaceHolder 5"/>
          <p:cNvSpPr>
            <a:spLocks noGrp="1"/>
          </p:cNvSpPr>
          <p:nvPr>
            <p:ph type="sldNum"/>
          </p:nvPr>
        </p:nvSpPr>
        <p:spPr>
          <a:xfrm>
            <a:off x="7227000" y="6887160"/>
            <a:ext cx="2348280" cy="52128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fld id="{DF3DB71B-8073-4BCC-A235-E54A82EAF3F8}" type="slidenum">
              <a:rPr b="0" lang="en-GB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PlaceHolder 1"/>
          <p:cNvSpPr>
            <a:spLocks noGrp="1"/>
          </p:cNvSpPr>
          <p:nvPr>
            <p:ph type="title"/>
          </p:nvPr>
        </p:nvSpPr>
        <p:spPr>
          <a:xfrm>
            <a:off x="504000" y="302400"/>
            <a:ext cx="9072000" cy="1260000"/>
          </a:xfrm>
          <a:prstGeom prst="rect">
            <a:avLst/>
          </a:prstGeom>
        </p:spPr>
        <p:txBody>
          <a:bodyPr lIns="90000" rIns="90000" tIns="46800" bIns="46800" anchor="ctr">
            <a:noAutofit/>
          </a:bodyPr>
          <a:p>
            <a:pPr algn="ctr"/>
            <a:r>
              <a:rPr b="0" lang="en-GB" sz="5330" spc="-1" strike="noStrike">
                <a:solidFill>
                  <a:srgbClr val="000000"/>
                </a:solidFill>
                <a:latin typeface="Arial"/>
              </a:rPr>
              <a:t>Click to edit the title text format</a:t>
            </a:r>
            <a:endParaRPr b="0" lang="en-GB" sz="533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6" name="PlaceHolder 2"/>
          <p:cNvSpPr>
            <a:spLocks noGrp="1"/>
          </p:cNvSpPr>
          <p:nvPr>
            <p:ph type="body"/>
          </p:nvPr>
        </p:nvSpPr>
        <p:spPr>
          <a:xfrm>
            <a:off x="504000" y="1764000"/>
            <a:ext cx="9072000" cy="4989240"/>
          </a:xfrm>
          <a:prstGeom prst="rect">
            <a:avLst/>
          </a:prstGeom>
        </p:spPr>
        <p:txBody>
          <a:bodyPr lIns="90000" rIns="90000" tIns="46800" bIns="46800">
            <a:normAutofit/>
          </a:bodyPr>
          <a:p>
            <a:pPr marL="342720" indent="-342720">
              <a:spcBef>
                <a:spcPts val="879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3530" spc="-1" strike="noStrike">
                <a:solidFill>
                  <a:srgbClr val="000000"/>
                </a:solidFill>
                <a:latin typeface="Arial"/>
              </a:rPr>
              <a:t>Click to edit the outline text format</a:t>
            </a:r>
            <a:endParaRPr b="0" lang="en-GB" sz="3530" spc="-1" strike="noStrike">
              <a:solidFill>
                <a:srgbClr val="000000"/>
              </a:solidFill>
              <a:latin typeface="Arial"/>
            </a:endParaRPr>
          </a:p>
          <a:p>
            <a:pPr lvl="1" marL="742680" indent="-285480">
              <a:spcBef>
                <a:spcPts val="768"/>
              </a:spcBef>
              <a:buClr>
                <a:srgbClr val="000000"/>
              </a:buClr>
              <a:buFont typeface="Arial"/>
              <a:buChar char="–"/>
            </a:pPr>
            <a:r>
              <a:rPr b="0" lang="en-GB" sz="3090" spc="-1" strike="noStrike">
                <a:solidFill>
                  <a:srgbClr val="000000"/>
                </a:solidFill>
                <a:latin typeface="Arial"/>
              </a:rPr>
              <a:t>Second Outline Level</a:t>
            </a:r>
            <a:endParaRPr b="0" lang="en-GB" sz="3090" spc="-1" strike="noStrike">
              <a:solidFill>
                <a:srgbClr val="000000"/>
              </a:solidFill>
              <a:latin typeface="Arial"/>
            </a:endParaRPr>
          </a:p>
          <a:p>
            <a:pPr lvl="2" marL="1143000" indent="-228600">
              <a:spcBef>
                <a:spcPts val="658"/>
              </a:spcBef>
              <a:buClr>
                <a:srgbClr val="000000"/>
              </a:buClr>
              <a:buFont typeface="Arial"/>
              <a:buChar char="•"/>
            </a:pPr>
            <a:r>
              <a:rPr b="0" lang="en-GB" sz="2650" spc="-1" strike="noStrike">
                <a:solidFill>
                  <a:srgbClr val="000000"/>
                </a:solidFill>
                <a:latin typeface="Arial"/>
              </a:rPr>
              <a:t>Third Outline Level</a:t>
            </a:r>
            <a:endParaRPr b="0" lang="en-GB" sz="2650" spc="-1" strike="noStrike">
              <a:solidFill>
                <a:srgbClr val="000000"/>
              </a:solidFill>
              <a:latin typeface="Arial"/>
            </a:endParaRPr>
          </a:p>
          <a:p>
            <a:pPr lvl="3" marL="1600200" indent="-228600">
              <a:spcBef>
                <a:spcPts val="547"/>
              </a:spcBef>
              <a:buClr>
                <a:srgbClr val="000000"/>
              </a:buClr>
              <a:buFont typeface="Arial"/>
              <a:buChar char="–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Fourth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4" marL="2057400" indent="-228600">
              <a:spcBef>
                <a:spcPts val="547"/>
              </a:spcBef>
              <a:buClr>
                <a:srgbClr val="000000"/>
              </a:buClr>
              <a:buFont typeface="Arial"/>
              <a:buChar char="»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Fifth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5" marL="2057400" indent="-228600">
              <a:spcBef>
                <a:spcPts val="547"/>
              </a:spcBef>
              <a:buClr>
                <a:srgbClr val="000000"/>
              </a:buClr>
              <a:buFont typeface="Arial"/>
              <a:buChar char="»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Sixth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  <a:p>
            <a:pPr lvl="6" marL="2057400" indent="-228600">
              <a:spcBef>
                <a:spcPts val="547"/>
              </a:spcBef>
              <a:buClr>
                <a:srgbClr val="000000"/>
              </a:buClr>
              <a:buFont typeface="Arial"/>
              <a:buChar char="»"/>
            </a:pPr>
            <a:r>
              <a:rPr b="0" lang="en-GB" sz="2210" spc="-1" strike="noStrike">
                <a:solidFill>
                  <a:srgbClr val="000000"/>
                </a:solidFill>
                <a:latin typeface="Arial"/>
              </a:rPr>
              <a:t>Seventh Outline Level</a:t>
            </a:r>
            <a:endParaRPr b="0" lang="en-GB" sz="221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7" name="PlaceHolder 3"/>
          <p:cNvSpPr>
            <a:spLocks noGrp="1"/>
          </p:cNvSpPr>
          <p:nvPr>
            <p:ph type="dt"/>
          </p:nvPr>
        </p:nvSpPr>
        <p:spPr>
          <a:xfrm>
            <a:off x="127080" y="7157160"/>
            <a:ext cx="2352240" cy="52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/>
            <a:r>
              <a:rPr b="0" lang="en-US" sz="1400" spc="-1" strike="noStrike">
                <a:latin typeface="Bitstream Vera Sans"/>
              </a:rPr>
              <a:t>14/02/2015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68" name="PlaceHolder 4"/>
          <p:cNvSpPr>
            <a:spLocks noGrp="1"/>
          </p:cNvSpPr>
          <p:nvPr>
            <p:ph type="ftr"/>
          </p:nvPr>
        </p:nvSpPr>
        <p:spPr>
          <a:xfrm>
            <a:off x="2390040" y="7157160"/>
            <a:ext cx="5071320" cy="52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ctr"/>
            <a:r>
              <a:rPr b="0" lang="en-US" sz="1400" spc="-1" strike="noStrike">
                <a:latin typeface="Bitstream Vera Sans"/>
              </a:rPr>
              <a:t>Δ. Σαμψωνίδης - Τα μεγάλα Πειράματα στο CERN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169" name="PlaceHolder 5"/>
          <p:cNvSpPr>
            <a:spLocks noGrp="1"/>
          </p:cNvSpPr>
          <p:nvPr>
            <p:ph type="sldNum"/>
          </p:nvPr>
        </p:nvSpPr>
        <p:spPr>
          <a:xfrm>
            <a:off x="7531200" y="7157160"/>
            <a:ext cx="2352240" cy="524880"/>
          </a:xfrm>
          <a:prstGeom prst="rect">
            <a:avLst/>
          </a:prstGeom>
        </p:spPr>
        <p:txBody>
          <a:bodyPr lIns="90000" rIns="90000" tIns="46800" bIns="46800">
            <a:noAutofit/>
          </a:bodyPr>
          <a:p>
            <a:pPr algn="r"/>
            <a:fld id="{31B44F68-8EE5-42C1-AF86-BF5DE4FB8777}" type="slidenum">
              <a:rPr b="0" lang="el-GR" sz="1400" spc="-1" strike="noStrike">
                <a:latin typeface="Bitstream Vera Sans"/>
              </a:rPr>
              <a:t>&lt;number&gt;</a:t>
            </a:fld>
            <a:endParaRPr b="0" lang="en-GB" sz="1400" spc="-1" strike="noStrike">
              <a:latin typeface="Bitstream Vera Sans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png"/><Relationship Id="rId2" Type="http://schemas.openxmlformats.org/officeDocument/2006/relationships/slideLayout" Target="../slideLayouts/slideLayout1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slideLayout" Target="../slideLayouts/slideLayout1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19.png"/><Relationship Id="rId3" Type="http://schemas.openxmlformats.org/officeDocument/2006/relationships/image" Target="../media/image20.jpeg"/><Relationship Id="rId4" Type="http://schemas.openxmlformats.org/officeDocument/2006/relationships/slideLayout" Target="../slideLayouts/slideLayout15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5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2.wmf"/><Relationship Id="rId3" Type="http://schemas.openxmlformats.org/officeDocument/2006/relationships/image" Target="../media/image23.png"/><Relationship Id="rId4" Type="http://schemas.openxmlformats.org/officeDocument/2006/relationships/slideLayout" Target="../slideLayouts/slideLayout15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4.wmf"/><Relationship Id="rId3" Type="http://schemas.openxmlformats.org/officeDocument/2006/relationships/image" Target="../media/image25.png"/><Relationship Id="rId4" Type="http://schemas.openxmlformats.org/officeDocument/2006/relationships/slideLayout" Target="../slideLayouts/slideLayout15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oleObject" Target="../embeddings/oleObject1.bin"/><Relationship Id="rId2" Type="http://schemas.openxmlformats.org/officeDocument/2006/relationships/image" Target="../media/image26.wmf"/><Relationship Id="rId3" Type="http://schemas.openxmlformats.org/officeDocument/2006/relationships/image" Target="../media/image27.png"/><Relationship Id="rId4" Type="http://schemas.openxmlformats.org/officeDocument/2006/relationships/slideLayout" Target="../slideLayouts/slideLayout15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8.emf"/><Relationship Id="rId2" Type="http://schemas.openxmlformats.org/officeDocument/2006/relationships/slideLayout" Target="../slideLayouts/slideLayout1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slideLayout" Target="../slideLayouts/slideLayout15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0.jpeg"/><Relationship Id="rId2" Type="http://schemas.openxmlformats.org/officeDocument/2006/relationships/slideLayout" Target="../slideLayouts/slideLayout15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image" Target="../media/image32.png"/><Relationship Id="rId3" Type="http://schemas.openxmlformats.org/officeDocument/2006/relationships/image" Target="../media/image33.wmf"/><Relationship Id="rId4" Type="http://schemas.openxmlformats.org/officeDocument/2006/relationships/image" Target="../media/image34.wmf"/><Relationship Id="rId5" Type="http://schemas.openxmlformats.org/officeDocument/2006/relationships/image" Target="../media/image35.wmf"/><Relationship Id="rId6" Type="http://schemas.openxmlformats.org/officeDocument/2006/relationships/image" Target="../media/image36.wmf"/><Relationship Id="rId7" Type="http://schemas.openxmlformats.org/officeDocument/2006/relationships/slideLayout" Target="../slideLayouts/slideLayout15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7.emf"/><Relationship Id="rId2" Type="http://schemas.openxmlformats.org/officeDocument/2006/relationships/slideLayout" Target="../slideLayouts/slideLayout15.xml"/>
</Relationships>
</file>

<file path=ppt/slides/_rels/slide24.xml.rels><?xml version="1.0" encoding="UTF-8"?>
<Relationships xmlns="http://schemas.openxmlformats.org/package/2006/relationships"><Relationship Id="rId1" Type="http://schemas.openxmlformats.org/officeDocument/2006/relationships/image" Target="../media/image38.jpeg"/><Relationship Id="rId2" Type="http://schemas.openxmlformats.org/officeDocument/2006/relationships/slideLayout" Target="../slideLayouts/slideLayout15.xml"/>
</Relationships>
</file>

<file path=ppt/slides/_rels/slide25.xml.rels><?xml version="1.0" encoding="UTF-8"?>
<Relationships xmlns="http://schemas.openxmlformats.org/package/2006/relationships"><Relationship Id="rId1" Type="http://schemas.openxmlformats.org/officeDocument/2006/relationships/image" Target="../media/image39.png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slideLayout" Target="../slideLayouts/slideLayout15.xml"/>
</Relationships>
</file>

<file path=ppt/slides/_rels/slide26.xml.rels><?xml version="1.0" encoding="UTF-8"?>
<Relationships xmlns="http://schemas.openxmlformats.org/package/2006/relationships"><Relationship Id="rId1" Type="http://schemas.openxmlformats.org/officeDocument/2006/relationships/image" Target="../media/image48.png"/><Relationship Id="rId2" Type="http://schemas.openxmlformats.org/officeDocument/2006/relationships/image" Target="../media/image49.jpeg"/><Relationship Id="rId3" Type="http://schemas.openxmlformats.org/officeDocument/2006/relationships/slideLayout" Target="../slideLayouts/slideLayout15.xml"/>
</Relationships>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28.xml.rels><?xml version="1.0" encoding="UTF-8"?>
<Relationships xmlns="http://schemas.openxmlformats.org/package/2006/relationships"><Relationship Id="rId1" Type="http://schemas.openxmlformats.org/officeDocument/2006/relationships/hyperlink" Target="file:///home/kordas/Documents/Talks_and_Papers/Outreach/MC_EKFE_AmerikaviknGewrgiknSxoln_19feb2016/LHC-event.mov" TargetMode="External"/><Relationship Id="rId2" Type="http://schemas.openxmlformats.org/officeDocument/2006/relationships/slideLayout" Target="../slideLayouts/slideLayout15.xml"/>
</Relationships>
</file>

<file path=ppt/slides/_rels/slide29.xml.rels><?xml version="1.0" encoding="UTF-8"?>
<Relationships xmlns="http://schemas.openxmlformats.org/package/2006/relationships"><Relationship Id="rId1" Type="http://schemas.openxmlformats.org/officeDocument/2006/relationships/image" Target="../media/image50.png"/><Relationship Id="rId2" Type="http://schemas.openxmlformats.org/officeDocument/2006/relationships/image" Target="../media/image51.jpeg"/><Relationship Id="rId3" Type="http://schemas.openxmlformats.org/officeDocument/2006/relationships/slideLayout" Target="../slideLayouts/slideLayout15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0.xml.rels><?xml version="1.0" encoding="UTF-8"?>
<Relationships xmlns="http://schemas.openxmlformats.org/package/2006/relationships"><Relationship Id="rId1" Type="http://schemas.openxmlformats.org/officeDocument/2006/relationships/image" Target="../media/image52.gif"/><Relationship Id="rId2" Type="http://schemas.openxmlformats.org/officeDocument/2006/relationships/image" Target="../media/image53.jpeg"/><Relationship Id="rId3" Type="http://schemas.openxmlformats.org/officeDocument/2006/relationships/image" Target="../media/image54.png"/><Relationship Id="rId4" Type="http://schemas.openxmlformats.org/officeDocument/2006/relationships/slideLayout" Target="../slideLayouts/slideLayout15.xml"/>
</Relationships>
</file>

<file path=ppt/slides/_rels/slide31.xml.rels><?xml version="1.0" encoding="UTF-8"?>
<Relationships xmlns="http://schemas.openxmlformats.org/package/2006/relationships"><Relationship Id="rId1" Type="http://schemas.openxmlformats.org/officeDocument/2006/relationships/image" Target="../media/image55.jpeg"/><Relationship Id="rId2" Type="http://schemas.openxmlformats.org/officeDocument/2006/relationships/image" Target="../media/image56.jpeg"/><Relationship Id="rId3" Type="http://schemas.openxmlformats.org/officeDocument/2006/relationships/image" Target="../media/image57.jpeg"/><Relationship Id="rId4" Type="http://schemas.openxmlformats.org/officeDocument/2006/relationships/slideLayout" Target="../slideLayouts/slideLayout15.xml"/>
</Relationships>
</file>

<file path=ppt/slides/_rels/slide32.xml.rels><?xml version="1.0" encoding="UTF-8"?>
<Relationships xmlns="http://schemas.openxmlformats.org/package/2006/relationships"><Relationship Id="rId1" Type="http://schemas.openxmlformats.org/officeDocument/2006/relationships/image" Target="../media/image58.png"/><Relationship Id="rId2" Type="http://schemas.openxmlformats.org/officeDocument/2006/relationships/slideLayout" Target="../slideLayouts/slideLayout15.xml"/>
</Relationships>
</file>

<file path=ppt/slides/_rels/slide33.xml.rels><?xml version="1.0" encoding="UTF-8"?>
<Relationships xmlns="http://schemas.openxmlformats.org/package/2006/relationships"><Relationship Id="rId1" Type="http://schemas.openxmlformats.org/officeDocument/2006/relationships/image" Target="../media/image59.png"/><Relationship Id="rId2" Type="http://schemas.openxmlformats.org/officeDocument/2006/relationships/slideLayout" Target="../slideLayouts/slideLayout49.xml"/><Relationship Id="rId3" Type="http://schemas.openxmlformats.org/officeDocument/2006/relationships/notesSlide" Target="../notesSlides/notesSlide33.xml"/>
</Relationships>
</file>

<file path=ppt/slides/_rels/slide34.xml.rels><?xml version="1.0" encoding="UTF-8"?>
<Relationships xmlns="http://schemas.openxmlformats.org/package/2006/relationships"><Relationship Id="rId1" Type="http://schemas.openxmlformats.org/officeDocument/2006/relationships/image" Target="../media/image60.png"/><Relationship Id="rId2" Type="http://schemas.openxmlformats.org/officeDocument/2006/relationships/slideLayout" Target="../slideLayouts/slideLayout15.xml"/>
</Relationships>
</file>

<file path=ppt/slides/_rels/slide3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
</Relationships>
</file>

<file path=ppt/slides/_rels/slide3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38.xml.rels><?xml version="1.0" encoding="UTF-8"?>
<Relationships xmlns="http://schemas.openxmlformats.org/package/2006/relationships"><Relationship Id="rId1" Type="http://schemas.openxmlformats.org/officeDocument/2006/relationships/image" Target="../media/image61.jpeg"/><Relationship Id="rId2" Type="http://schemas.openxmlformats.org/officeDocument/2006/relationships/image" Target="../media/image62.png"/><Relationship Id="rId3" Type="http://schemas.openxmlformats.org/officeDocument/2006/relationships/image" Target="../media/image63.png"/><Relationship Id="rId4" Type="http://schemas.openxmlformats.org/officeDocument/2006/relationships/image" Target="../media/image64.jpe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7" Type="http://schemas.openxmlformats.org/officeDocument/2006/relationships/slideLayout" Target="../slideLayouts/slideLayout15.xml"/>
</Relationships>
</file>

<file path=ppt/slides/_rels/slide39.xml.rels><?xml version="1.0" encoding="UTF-8"?>
<Relationships xmlns="http://schemas.openxmlformats.org/package/2006/relationships"><Relationship Id="rId1" Type="http://schemas.openxmlformats.org/officeDocument/2006/relationships/image" Target="../media/image67.png"/><Relationship Id="rId2" Type="http://schemas.openxmlformats.org/officeDocument/2006/relationships/image" Target="../media/image68.png"/><Relationship Id="rId3" Type="http://schemas.openxmlformats.org/officeDocument/2006/relationships/image" Target="../media/image69.png"/><Relationship Id="rId4" Type="http://schemas.openxmlformats.org/officeDocument/2006/relationships/image" Target="../media/image70.png"/><Relationship Id="rId5" Type="http://schemas.openxmlformats.org/officeDocument/2006/relationships/slideLayout" Target="../slideLayouts/slideLayout25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slideLayout" Target="../slideLayouts/slideLayout15.xml"/>
</Relationships>
</file>

<file path=ppt/slides/_rels/slide40.xml.rels><?xml version="1.0" encoding="UTF-8"?>
<Relationships xmlns="http://schemas.openxmlformats.org/package/2006/relationships"><Relationship Id="rId1" Type="http://schemas.openxmlformats.org/officeDocument/2006/relationships/image" Target="../media/image71.wmf"/><Relationship Id="rId2" Type="http://schemas.openxmlformats.org/officeDocument/2006/relationships/image" Target="../media/image72.wmf"/><Relationship Id="rId3" Type="http://schemas.openxmlformats.org/officeDocument/2006/relationships/image" Target="../media/image73.wmf"/><Relationship Id="rId4" Type="http://schemas.openxmlformats.org/officeDocument/2006/relationships/image" Target="../media/image74.wmf"/><Relationship Id="rId5" Type="http://schemas.openxmlformats.org/officeDocument/2006/relationships/slideLayout" Target="../slideLayouts/slideLayout37.xml"/>
</Relationships>
</file>

<file path=ppt/slides/_rels/slide41.xml.rels><?xml version="1.0" encoding="UTF-8"?>
<Relationships xmlns="http://schemas.openxmlformats.org/package/2006/relationships"><Relationship Id="rId1" Type="http://schemas.openxmlformats.org/officeDocument/2006/relationships/image" Target="../media/image75.jpeg"/><Relationship Id="rId2" Type="http://schemas.openxmlformats.org/officeDocument/2006/relationships/slideLayout" Target="../slideLayouts/slideLayout37.xml"/>
</Relationships>
</file>

<file path=ppt/slides/_rels/slide42.xml.rels><?xml version="1.0" encoding="UTF-8"?>
<Relationships xmlns="http://schemas.openxmlformats.org/package/2006/relationships"><Relationship Id="rId1" Type="http://schemas.openxmlformats.org/officeDocument/2006/relationships/image" Target="../media/image76.jpeg"/><Relationship Id="rId2" Type="http://schemas.openxmlformats.org/officeDocument/2006/relationships/image" Target="../media/image77.jpeg"/><Relationship Id="rId3" Type="http://schemas.openxmlformats.org/officeDocument/2006/relationships/slideLayout" Target="../slideLayouts/slideLayout37.xml"/>
</Relationships>
</file>

<file path=ppt/slides/_rels/slide43.xml.rels><?xml version="1.0" encoding="UTF-8"?>
<Relationships xmlns="http://schemas.openxmlformats.org/package/2006/relationships"><Relationship Id="rId1" Type="http://schemas.openxmlformats.org/officeDocument/2006/relationships/image" Target="../media/image78.jpeg"/><Relationship Id="rId2" Type="http://schemas.openxmlformats.org/officeDocument/2006/relationships/image" Target="../media/image79.jpeg"/><Relationship Id="rId3" Type="http://schemas.openxmlformats.org/officeDocument/2006/relationships/slideLayout" Target="../slideLayouts/slideLayout1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slideLayout" Target="../slideLayouts/slideLayout15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5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5" Type="http://schemas.openxmlformats.org/officeDocument/2006/relationships/slideLayout" Target="../slideLayouts/slideLayout15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jpeg"/><Relationship Id="rId3" Type="http://schemas.openxmlformats.org/officeDocument/2006/relationships/image" Target="../media/image14.wmf"/><Relationship Id="rId4" Type="http://schemas.openxmlformats.org/officeDocument/2006/relationships/image" Target="../media/image15.png"/><Relationship Id="rId5" Type="http://schemas.openxmlformats.org/officeDocument/2006/relationships/slideLayout" Target="../slideLayouts/slideLayout15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extShape 1"/>
          <p:cNvSpPr txBox="1"/>
          <p:nvPr/>
        </p:nvSpPr>
        <p:spPr>
          <a:xfrm>
            <a:off x="228600" y="804600"/>
            <a:ext cx="9601200" cy="4268520"/>
          </a:xfrm>
          <a:prstGeom prst="rect">
            <a:avLst/>
          </a:prstGeom>
          <a:solidFill>
            <a:srgbClr val="cfe7f5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1" lang="en-GB" sz="3600" spc="-1" strike="noStrike">
                <a:latin typeface="DejaVu Sans"/>
              </a:rPr>
              <a:t>Πυρηνική Φυσική και Φυσική Στοιχειωδών Σωματιδίων</a:t>
            </a:r>
            <a:br/>
            <a:r>
              <a:rPr b="1" lang="en-GB" sz="3600" spc="-1" strike="noStrike">
                <a:latin typeface="DejaVu Sans"/>
              </a:rPr>
              <a:t>(5ου εξαμήνου)</a:t>
            </a:r>
            <a:br/>
            <a:br/>
            <a:r>
              <a:rPr b="0" lang="en-GB" sz="3600" spc="-1" strike="noStrike">
                <a:solidFill>
                  <a:srgbClr val="0000ff"/>
                </a:solidFill>
                <a:latin typeface="DejaVu Sans"/>
              </a:rPr>
              <a:t>Τμήμα T2: Κ. Κορδάς &amp; Δ. Σαμψωνίδης</a:t>
            </a:r>
            <a:br/>
            <a:br/>
            <a:r>
              <a:rPr b="1" lang="en-GB" sz="4000" spc="-1" strike="noStrike">
                <a:latin typeface="DejaVu Sans"/>
              </a:rPr>
              <a:t>Μάθημα 1β</a:t>
            </a:r>
            <a:br/>
            <a:r>
              <a:rPr b="0" lang="en-GB" sz="2800" spc="-1" strike="noStrike">
                <a:solidFill>
                  <a:srgbClr val="ff0000"/>
                </a:solidFill>
                <a:latin typeface="DejaVu Sans"/>
              </a:rPr>
              <a:t>Μια εισαγωγή στο αντικείμενο</a:t>
            </a:r>
            <a:endParaRPr b="0" lang="en-GB" sz="2800" spc="-1" strike="noStrike">
              <a:latin typeface="Arial"/>
            </a:endParaRPr>
          </a:p>
        </p:txBody>
      </p:sp>
      <p:sp>
        <p:nvSpPr>
          <p:cNvPr id="213" name="TextShape 2"/>
          <p:cNvSpPr txBox="1"/>
          <p:nvPr/>
        </p:nvSpPr>
        <p:spPr>
          <a:xfrm>
            <a:off x="685800" y="5860800"/>
            <a:ext cx="8458200" cy="111384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0000" rIns="90000" tIns="46800" bIns="46800">
            <a:noAutofit/>
          </a:bodyPr>
          <a:p>
            <a:pPr algn="ctr">
              <a:spcBef>
                <a:spcPts val="899"/>
              </a:spcBef>
            </a:pPr>
            <a:r>
              <a:rPr b="0" lang="el-GR" sz="3600" spc="-1" strike="noStrike">
                <a:solidFill>
                  <a:srgbClr val="333399"/>
                </a:solidFill>
                <a:latin typeface="DejaVu Sans"/>
              </a:rPr>
              <a:t>Κώστας Κορδάς</a:t>
            </a:r>
            <a:endParaRPr b="0" lang="en-GB" sz="3600" spc="-1" strike="noStrike">
              <a:latin typeface="Arial"/>
            </a:endParaRPr>
          </a:p>
          <a:p>
            <a:pPr algn="ctr">
              <a:spcBef>
                <a:spcPts val="697"/>
              </a:spcBef>
            </a:pPr>
            <a:r>
              <a:rPr b="0" lang="en-GB" sz="2800" spc="-1" strike="noStrike">
                <a:latin typeface="Arial"/>
              </a:rPr>
              <a:t>Αριστοτέλειο Πανεπιστήμιο Θεσσαλονίκης</a:t>
            </a:r>
            <a:endParaRPr b="0" lang="en-GB" sz="2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Δε βλέπουμε όμως τα άτομα. Γιατί;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98" name="TextShape 2"/>
          <p:cNvSpPr txBox="1"/>
          <p:nvPr/>
        </p:nvSpPr>
        <p:spPr>
          <a:xfrm>
            <a:off x="504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Γιατί το “μήκος κύμματος” (λ) του ορατού φωτός είναι πολύ μεγαλύτερο από τις διαστάσεις του ατόμου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5000 φορές μεγαλύτερο, περίπου</a:t>
            </a:r>
            <a:endParaRPr b="0" lang="en-GB" sz="24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λ(ορατό) ~  500 nm ,  R(άτομο) ~ 10</a:t>
            </a:r>
            <a:r>
              <a:rPr b="0" lang="en-GB" sz="2000" spc="-1" strike="noStrike" baseline="14000000">
                <a:solidFill>
                  <a:srgbClr val="ff0000"/>
                </a:solidFill>
                <a:latin typeface="DejaVu Sans"/>
              </a:rPr>
              <a:t>-10</a:t>
            </a: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 m = 0.1 nm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</p:txBody>
      </p:sp>
      <p:pic>
        <p:nvPicPr>
          <p:cNvPr id="299" name="" descr=""/>
          <p:cNvPicPr/>
          <p:nvPr/>
        </p:nvPicPr>
        <p:blipFill>
          <a:blip r:embed="rId1"/>
          <a:stretch/>
        </p:blipFill>
        <p:spPr>
          <a:xfrm>
            <a:off x="649800" y="2946600"/>
            <a:ext cx="3657600" cy="2514600"/>
          </a:xfrm>
          <a:prstGeom prst="rect">
            <a:avLst/>
          </a:prstGeom>
          <a:ln>
            <a:noFill/>
          </a:ln>
        </p:spPr>
      </p:pic>
      <p:sp>
        <p:nvSpPr>
          <p:cNvPr id="300" name="TextShape 3"/>
          <p:cNvSpPr txBox="1"/>
          <p:nvPr/>
        </p:nvSpPr>
        <p:spPr>
          <a:xfrm>
            <a:off x="4229640" y="3558600"/>
            <a:ext cx="5921640" cy="18162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Μεγάλο μήκος κύματος </a:t>
            </a:r>
            <a:endParaRPr b="0" lang="en-GB" sz="2400" spc="-1" strike="noStrike">
              <a:latin typeface="Bitstream Vera Sans"/>
            </a:endParaRPr>
          </a:p>
          <a:p>
            <a:pPr algn="ctr"/>
            <a:endParaRPr b="0" lang="en-GB" sz="2400" spc="-1" strike="noStrike">
              <a:latin typeface="Bitstream Vera Sans"/>
            </a:endParaRPr>
          </a:p>
          <a:p>
            <a:pPr algn="ctr"/>
            <a:endParaRPr b="0" lang="en-GB" sz="2400" spc="-1" strike="noStrike">
              <a:latin typeface="Bitstream Vera Sans"/>
            </a:endParaRPr>
          </a:p>
          <a:p>
            <a:pPr algn="ctr"/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μικρή διακριτική ικανότητα</a:t>
            </a:r>
            <a:endParaRPr b="0" lang="en-GB" sz="2400" spc="-1" strike="noStrike">
              <a:latin typeface="Bitstream Vera Sans"/>
            </a:endParaRPr>
          </a:p>
          <a:p>
            <a:pPr algn="ctr"/>
            <a:r>
              <a:rPr b="0" lang="en-GB" sz="2000" spc="-1" strike="noStrike">
                <a:solidFill>
                  <a:srgbClr val="000000"/>
                </a:solidFill>
                <a:latin typeface="Bitstream Vera Sans"/>
              </a:rPr>
              <a:t>(διακρίνουμε δύσκολα τα μικρά αντικείμενα)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301" name="Line 4"/>
          <p:cNvSpPr/>
          <p:nvPr/>
        </p:nvSpPr>
        <p:spPr>
          <a:xfrm>
            <a:off x="6738840" y="4098600"/>
            <a:ext cx="0" cy="457200"/>
          </a:xfrm>
          <a:prstGeom prst="line">
            <a:avLst/>
          </a:prstGeom>
          <a:ln w="5472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2" name="Line 5"/>
          <p:cNvSpPr/>
          <p:nvPr/>
        </p:nvSpPr>
        <p:spPr>
          <a:xfrm>
            <a:off x="1143000" y="4474800"/>
            <a:ext cx="1828800" cy="0"/>
          </a:xfrm>
          <a:prstGeom prst="line">
            <a:avLst/>
          </a:prstGeom>
          <a:ln w="91440">
            <a:solidFill>
              <a:srgbClr val="ffffff"/>
            </a:solidFill>
            <a:custDash>
              <a:ds d="200000" sp="200000"/>
              <a:ds d="200000" sp="200000"/>
            </a:custDash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03" name="TextShape 6"/>
          <p:cNvSpPr txBox="1"/>
          <p:nvPr/>
        </p:nvSpPr>
        <p:spPr>
          <a:xfrm>
            <a:off x="1157400" y="3826800"/>
            <a:ext cx="1911960" cy="56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3200" spc="-1" strike="noStrike">
                <a:solidFill>
                  <a:srgbClr val="ffffff"/>
                </a:solidFill>
                <a:latin typeface="Bitstream Vera Sans"/>
              </a:rPr>
              <a:t>λ = 1 m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04" name="TextShape 7"/>
          <p:cNvSpPr txBox="1"/>
          <p:nvPr/>
        </p:nvSpPr>
        <p:spPr>
          <a:xfrm>
            <a:off x="457200" y="2959200"/>
            <a:ext cx="2286000" cy="44712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TextShape 1"/>
          <p:cNvSpPr txBox="1"/>
          <p:nvPr/>
        </p:nvSpPr>
        <p:spPr>
          <a:xfrm>
            <a:off x="504000" y="157320"/>
            <a:ext cx="93258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Bitstream Vera Sans"/>
              </a:rPr>
              <a:t>Σωματίδια με το κατάληλο μήκος κύμματος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06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Κβαντική Φυσική – τα σωματίδια συμπεριφέρονται και ως κύμματα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Όσο </a:t>
            </a:r>
            <a:r>
              <a:rPr b="1" lang="en-GB" sz="2200" spc="-1" strike="noStrike">
                <a:latin typeface="DejaVu Sans"/>
              </a:rPr>
              <a:t>μεγαλύτερη</a:t>
            </a:r>
            <a:r>
              <a:rPr b="0" lang="en-GB" sz="2200" spc="-1" strike="noStrike">
                <a:latin typeface="DejaVu Sans"/>
              </a:rPr>
              <a:t> είναι η </a:t>
            </a:r>
            <a:r>
              <a:rPr b="1" lang="en-GB" sz="2200" spc="-1" strike="noStrike" u="sng">
                <a:uFillTx/>
                <a:latin typeface="DejaVu Sans"/>
              </a:rPr>
              <a:t>ορμή p</a:t>
            </a:r>
            <a:r>
              <a:rPr b="0" lang="en-GB" sz="2200" spc="-1" strike="noStrike">
                <a:latin typeface="DejaVu Sans"/>
              </a:rPr>
              <a:t> (= </a:t>
            </a:r>
            <a:r>
              <a:rPr b="1" lang="en-GB" sz="2200" spc="-1" strike="noStrike">
                <a:latin typeface="DejaVu Sans"/>
              </a:rPr>
              <a:t>μάζα </a:t>
            </a:r>
            <a:r>
              <a:rPr b="0" lang="en-GB" sz="2200" spc="-1" strike="noStrike">
                <a:latin typeface="DejaVu Sans"/>
              </a:rPr>
              <a:t>x</a:t>
            </a:r>
            <a:r>
              <a:rPr b="1" lang="en-GB" sz="2200" spc="-1" strike="noStrike">
                <a:latin typeface="DejaVu Sans"/>
              </a:rPr>
              <a:t> ταχύτητα</a:t>
            </a:r>
            <a:r>
              <a:rPr b="0" lang="en-GB" sz="2200" spc="-1" strike="noStrike">
                <a:latin typeface="DejaVu Sans"/>
              </a:rPr>
              <a:t>) ενός σωματιδίου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latin typeface="DejaVu Sans"/>
              </a:rPr>
              <a:t>τόσο </a:t>
            </a:r>
            <a:r>
              <a:rPr b="1" lang="en-GB" sz="2200" spc="-1" strike="noStrike">
                <a:latin typeface="DejaVu Sans"/>
              </a:rPr>
              <a:t>μικρότερο </a:t>
            </a:r>
            <a:r>
              <a:rPr b="1" lang="en-GB" sz="2200" spc="-1" strike="noStrike" u="sng">
                <a:uFillTx/>
                <a:latin typeface="DejaVu Sans"/>
              </a:rPr>
              <a:t>μήκος κύματος (λ)</a:t>
            </a:r>
            <a:r>
              <a:rPr b="0" lang="en-GB" sz="2200" spc="-1" strike="noStrike">
                <a:latin typeface="DejaVu Sans"/>
              </a:rPr>
              <a:t> έχει: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07" name="TextShape 3"/>
          <p:cNvSpPr txBox="1"/>
          <p:nvPr/>
        </p:nvSpPr>
        <p:spPr>
          <a:xfrm>
            <a:off x="9898200" y="7113600"/>
            <a:ext cx="180720" cy="447120"/>
          </a:xfrm>
          <a:prstGeom prst="rect">
            <a:avLst/>
          </a:prstGeom>
          <a:noFill/>
          <a:ln>
            <a:noFill/>
          </a:ln>
        </p:spPr>
      </p:sp>
      <p:pic>
        <p:nvPicPr>
          <p:cNvPr id="308" name="Picture 11" descr=""/>
          <p:cNvPicPr/>
          <p:nvPr/>
        </p:nvPicPr>
        <p:blipFill>
          <a:blip r:embed="rId1"/>
          <a:stretch/>
        </p:blipFill>
        <p:spPr>
          <a:xfrm>
            <a:off x="8519760" y="2178000"/>
            <a:ext cx="1315080" cy="1666080"/>
          </a:xfrm>
          <a:prstGeom prst="rect">
            <a:avLst/>
          </a:prstGeom>
          <a:ln>
            <a:noFill/>
          </a:ln>
        </p:spPr>
      </p:pic>
      <p:sp>
        <p:nvSpPr>
          <p:cNvPr id="309" name="CustomShape 4"/>
          <p:cNvSpPr/>
          <p:nvPr/>
        </p:nvSpPr>
        <p:spPr>
          <a:xfrm>
            <a:off x="7063560" y="3772080"/>
            <a:ext cx="3015360" cy="35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Louis </a:t>
            </a:r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de </a:t>
            </a:r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Brogli</a:t>
            </a:r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e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 </a:t>
            </a:r>
            <a:r>
              <a:rPr b="0" lang="en-US" sz="1600" spc="-1" strike="noStrike">
                <a:solidFill>
                  <a:srgbClr val="000000"/>
                </a:solidFill>
                <a:latin typeface="Bitstream Vera Sans"/>
              </a:rPr>
              <a:t>(1924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)</a:t>
            </a:r>
            <a:endParaRPr b="0" lang="en-GB" sz="1800" spc="-1" strike="noStrike">
              <a:latin typeface="Bitstream Vera Sans"/>
            </a:endParaRPr>
          </a:p>
        </p:txBody>
      </p:sp>
      <p:grpSp>
        <p:nvGrpSpPr>
          <p:cNvPr id="310" name="Group 5"/>
          <p:cNvGrpSpPr/>
          <p:nvPr/>
        </p:nvGrpSpPr>
        <p:grpSpPr>
          <a:xfrm>
            <a:off x="4041000" y="3106080"/>
            <a:ext cx="1381320" cy="1066680"/>
            <a:chOff x="4041000" y="3106080"/>
            <a:chExt cx="1381320" cy="1066680"/>
          </a:xfrm>
        </p:grpSpPr>
        <p:sp>
          <p:nvSpPr>
            <p:cNvPr id="311" name="CustomShape 6"/>
            <p:cNvSpPr/>
            <p:nvPr/>
          </p:nvSpPr>
          <p:spPr>
            <a:xfrm>
              <a:off x="4050720" y="3106080"/>
              <a:ext cx="1371600" cy="1066680"/>
            </a:xfrm>
            <a:prstGeom prst="rect">
              <a:avLst/>
            </a:prstGeom>
            <a:solidFill>
              <a:srgbClr val="ffff66"/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12" name="Group 7"/>
            <p:cNvGrpSpPr/>
            <p:nvPr/>
          </p:nvGrpSpPr>
          <p:grpSpPr>
            <a:xfrm>
              <a:off x="4041000" y="3106080"/>
              <a:ext cx="1243080" cy="989640"/>
              <a:chOff x="4041000" y="3106080"/>
              <a:chExt cx="1243080" cy="989640"/>
            </a:xfrm>
          </p:grpSpPr>
          <p:sp>
            <p:nvSpPr>
              <p:cNvPr id="313" name="CustomShape 8"/>
              <p:cNvSpPr/>
              <p:nvPr/>
            </p:nvSpPr>
            <p:spPr>
              <a:xfrm>
                <a:off x="4041000" y="3318480"/>
                <a:ext cx="835920" cy="5205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en-US" sz="2800" spc="-1" strike="noStrike">
                    <a:latin typeface="Symbol"/>
                  </a:rPr>
                  <a:t>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14" name="CustomShape 9"/>
              <p:cNvSpPr/>
              <p:nvPr/>
            </p:nvSpPr>
            <p:spPr>
              <a:xfrm>
                <a:off x="4811040" y="3106080"/>
                <a:ext cx="473040" cy="989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r>
                  <a:rPr b="1" i="1" lang="en-US" sz="2800" spc="-1" strike="noStrike">
                    <a:latin typeface="Bitstream Vera Sans"/>
                  </a:rPr>
                  <a:t>h</a:t>
                </a:r>
                <a:endParaRPr b="0" lang="en-GB" sz="2800" spc="-1" strike="noStrike">
                  <a:latin typeface="Bitstream Vera Sans"/>
                </a:endParaRPr>
              </a:p>
              <a:p>
                <a:pPr>
                  <a:lnSpc>
                    <a:spcPct val="110000"/>
                  </a:lnSpc>
                </a:pPr>
                <a:r>
                  <a:rPr b="1" i="1" lang="en-US" sz="2800" spc="-1" strike="noStrike">
                    <a:latin typeface="Bitstream Vera Sans"/>
                  </a:rPr>
                  <a:t>p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15" name="Line 10"/>
              <p:cNvSpPr/>
              <p:nvPr/>
            </p:nvSpPr>
            <p:spPr>
              <a:xfrm>
                <a:off x="4828320" y="3639240"/>
                <a:ext cx="381240" cy="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16" name="Freeform 11"/>
          <p:cNvSpPr/>
          <p:nvPr/>
        </p:nvSpPr>
        <p:spPr>
          <a:xfrm>
            <a:off x="5162760" y="3390840"/>
            <a:ext cx="873360" cy="952920"/>
          </a:xfrm>
          <a:custGeom>
            <a:avLst/>
            <a:gdLst/>
            <a:ahLst/>
            <a:rect l="0" t="0" r="r" b="b"/>
            <a:pathLst>
              <a:path w="2426" h="2647">
                <a:moveTo>
                  <a:pt x="985" y="2646"/>
                </a:moveTo>
                <a:cubicBezTo>
                  <a:pt x="1632" y="2349"/>
                  <a:pt x="2425" y="1937"/>
                  <a:pt x="2089" y="1323"/>
                </a:cubicBezTo>
                <a:cubicBezTo>
                  <a:pt x="1879" y="941"/>
                  <a:pt x="1742" y="520"/>
                  <a:pt x="1277" y="220"/>
                </a:cubicBezTo>
                <a:lnTo>
                  <a:pt x="697" y="37"/>
                </a:lnTo>
                <a:lnTo>
                  <a:pt x="116" y="0"/>
                </a:lnTo>
                <a:lnTo>
                  <a:pt x="0" y="0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317" name="TextShape 12"/>
          <p:cNvSpPr txBox="1"/>
          <p:nvPr/>
        </p:nvSpPr>
        <p:spPr>
          <a:xfrm>
            <a:off x="2514600" y="4273200"/>
            <a:ext cx="7259760" cy="4244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Bitstream Vera Sans"/>
              </a:rPr>
              <a:t>Σταθερά του Plank =</a:t>
            </a:r>
            <a:r>
              <a:rPr b="1" lang="en-GB" sz="2200" spc="-1" strike="noStrike">
                <a:latin typeface="Bitstream Vera Sans"/>
              </a:rPr>
              <a:t> h</a:t>
            </a:r>
            <a:r>
              <a:rPr b="0" lang="en-GB" sz="2200" spc="-1" strike="noStrike">
                <a:latin typeface="Bitstream Vera Sans"/>
              </a:rPr>
              <a:t> = 6.626 x 10</a:t>
            </a:r>
            <a:r>
              <a:rPr b="0" lang="en-GB" sz="2200" spc="-1" strike="noStrike" baseline="14000000">
                <a:latin typeface="Bitstream Vera Sans"/>
              </a:rPr>
              <a:t>-3 4</a:t>
            </a:r>
            <a:r>
              <a:rPr b="0" lang="en-GB" sz="2200" spc="-1" strike="noStrike">
                <a:latin typeface="Bitstream Vera Sans"/>
              </a:rPr>
              <a:t> J s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18" name="Freeform 13"/>
          <p:cNvSpPr/>
          <p:nvPr/>
        </p:nvSpPr>
        <p:spPr>
          <a:xfrm>
            <a:off x="716760" y="2209680"/>
            <a:ext cx="4084200" cy="2005200"/>
          </a:xfrm>
          <a:custGeom>
            <a:avLst/>
            <a:gdLst/>
            <a:ahLst/>
            <a:rect l="0" t="0" r="r" b="b"/>
            <a:pathLst>
              <a:path w="11345" h="5570">
                <a:moveTo>
                  <a:pt x="1608" y="0"/>
                </a:moveTo>
                <a:cubicBezTo>
                  <a:pt x="722" y="444"/>
                  <a:pt x="222" y="1471"/>
                  <a:pt x="179" y="2434"/>
                </a:cubicBezTo>
                <a:cubicBezTo>
                  <a:pt x="153" y="3017"/>
                  <a:pt x="0" y="3658"/>
                  <a:pt x="708" y="4127"/>
                </a:cubicBezTo>
                <a:cubicBezTo>
                  <a:pt x="2886" y="5569"/>
                  <a:pt x="5245" y="4527"/>
                  <a:pt x="7481" y="4974"/>
                </a:cubicBezTo>
                <a:cubicBezTo>
                  <a:pt x="7998" y="5078"/>
                  <a:pt x="8541" y="4934"/>
                  <a:pt x="9069" y="4975"/>
                </a:cubicBezTo>
                <a:cubicBezTo>
                  <a:pt x="9677" y="5022"/>
                  <a:pt x="10264" y="4858"/>
                  <a:pt x="10868" y="4921"/>
                </a:cubicBezTo>
                <a:lnTo>
                  <a:pt x="11344" y="4868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Bitstream Vera Sans"/>
              </a:rPr>
              <a:t>Σωματίδια με... μήκος κύμματος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320" name="TextShape 2"/>
          <p:cNvSpPr txBox="1"/>
          <p:nvPr/>
        </p:nvSpPr>
        <p:spPr>
          <a:xfrm>
            <a:off x="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ff"/>
                </a:solidFill>
                <a:latin typeface="DejaVu Sans"/>
              </a:rPr>
              <a:t>Κβαντική Φυσική: 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ff"/>
                </a:solidFill>
                <a:latin typeface="DejaVu Sans"/>
              </a:rPr>
              <a:t>τα σωματίδια συμπεριφέρονται και ως κύμματα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Mεγάλη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ορμή</a:t>
            </a:r>
            <a:r>
              <a:rPr b="0" lang="en-GB" sz="2200" spc="-1" strike="noStrike">
                <a:latin typeface="DejaVu Sans"/>
              </a:rPr>
              <a:t> (= </a:t>
            </a:r>
            <a:r>
              <a:rPr b="1" lang="en-GB" sz="2200" spc="-1" strike="noStrike">
                <a:latin typeface="DejaVu Sans"/>
              </a:rPr>
              <a:t>ταχύτητα</a:t>
            </a:r>
            <a:r>
              <a:rPr b="0" lang="en-GB" sz="2200" spc="-1" strike="noStrike">
                <a:latin typeface="DejaVu Sans"/>
              </a:rPr>
              <a:t> x </a:t>
            </a:r>
            <a:r>
              <a:rPr b="1" lang="en-GB" sz="2200" spc="-1" strike="noStrike">
                <a:latin typeface="DejaVu Sans"/>
              </a:rPr>
              <a:t>μάζα</a:t>
            </a:r>
            <a:r>
              <a:rPr b="0" lang="en-GB" sz="2200" spc="-1" strike="noStrike">
                <a:latin typeface="DejaVu Sans"/>
              </a:rPr>
              <a:t>) ενός σωματιδίου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200" spc="-1" strike="noStrike">
                <a:latin typeface="DejaVu Sans"/>
              </a:rPr>
              <a:t>→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μικρό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μήκος κύματος (λ)</a:t>
            </a:r>
            <a:endParaRPr b="0" lang="en-GB" sz="2200" spc="-1" strike="noStrike">
              <a:latin typeface="Bitstream Vera Sans"/>
            </a:endParaRPr>
          </a:p>
        </p:txBody>
      </p:sp>
      <p:grpSp>
        <p:nvGrpSpPr>
          <p:cNvPr id="321" name="Group 3"/>
          <p:cNvGrpSpPr/>
          <p:nvPr/>
        </p:nvGrpSpPr>
        <p:grpSpPr>
          <a:xfrm>
            <a:off x="441000" y="3250080"/>
            <a:ext cx="6215040" cy="3800520"/>
            <a:chOff x="441000" y="3250080"/>
            <a:chExt cx="6215040" cy="3800520"/>
          </a:xfrm>
        </p:grpSpPr>
        <p:pic>
          <p:nvPicPr>
            <p:cNvPr id="322" name="Picture 9" descr=""/>
            <p:cNvPicPr/>
            <p:nvPr/>
          </p:nvPicPr>
          <p:blipFill>
            <a:blip r:embed="rId1"/>
            <a:stretch/>
          </p:blipFill>
          <p:spPr>
            <a:xfrm>
              <a:off x="441000" y="3250080"/>
              <a:ext cx="6215040" cy="380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3" name="Line 4"/>
            <p:cNvSpPr/>
            <p:nvPr/>
          </p:nvSpPr>
          <p:spPr>
            <a:xfrm>
              <a:off x="5506920" y="4888800"/>
              <a:ext cx="706680" cy="0"/>
            </a:xfrm>
            <a:prstGeom prst="line">
              <a:avLst/>
            </a:prstGeom>
            <a:ln w="9360">
              <a:solidFill>
                <a:srgbClr val="000000"/>
              </a:solidFill>
              <a:miter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4" name="TextShape 5"/>
          <p:cNvSpPr txBox="1"/>
          <p:nvPr/>
        </p:nvSpPr>
        <p:spPr>
          <a:xfrm rot="21000000">
            <a:off x="6483960" y="4384080"/>
            <a:ext cx="3265200" cy="1542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endParaRPr b="0" lang="en-GB" sz="18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10,000 μπαταρίες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στη σειρά;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3200" spc="-1" strike="noStrike">
                <a:solidFill>
                  <a:srgbClr val="0000ff"/>
                </a:solidFill>
                <a:latin typeface="DejaVu Sans"/>
              </a:rPr>
              <a:t>Επιταχυντής!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25" name="TextShape 6"/>
          <p:cNvSpPr txBox="1"/>
          <p:nvPr/>
        </p:nvSpPr>
        <p:spPr>
          <a:xfrm>
            <a:off x="9682920" y="7113600"/>
            <a:ext cx="180720" cy="447120"/>
          </a:xfrm>
          <a:prstGeom prst="rect">
            <a:avLst/>
          </a:prstGeom>
          <a:noFill/>
          <a:ln>
            <a:noFill/>
          </a:ln>
        </p:spPr>
      </p:sp>
      <p:grpSp>
        <p:nvGrpSpPr>
          <p:cNvPr id="326" name="Group 7"/>
          <p:cNvGrpSpPr/>
          <p:nvPr/>
        </p:nvGrpSpPr>
        <p:grpSpPr>
          <a:xfrm>
            <a:off x="3573000" y="3250440"/>
            <a:ext cx="6215040" cy="3800520"/>
            <a:chOff x="3573000" y="3250440"/>
            <a:chExt cx="6215040" cy="3800520"/>
          </a:xfrm>
        </p:grpSpPr>
        <p:pic>
          <p:nvPicPr>
            <p:cNvPr id="327" name="Picture 9" descr=""/>
            <p:cNvPicPr/>
            <p:nvPr/>
          </p:nvPicPr>
          <p:blipFill>
            <a:blip r:embed="rId2"/>
            <a:stretch/>
          </p:blipFill>
          <p:spPr>
            <a:xfrm>
              <a:off x="3573000" y="3250440"/>
              <a:ext cx="6215040" cy="3800520"/>
            </a:xfrm>
            <a:prstGeom prst="rect">
              <a:avLst/>
            </a:prstGeom>
            <a:ln>
              <a:noFill/>
            </a:ln>
          </p:spPr>
        </p:pic>
        <p:sp>
          <p:nvSpPr>
            <p:cNvPr id="328" name="Line 8"/>
            <p:cNvSpPr/>
            <p:nvPr/>
          </p:nvSpPr>
          <p:spPr>
            <a:xfrm>
              <a:off x="8638920" y="4889160"/>
              <a:ext cx="706680" cy="0"/>
            </a:xfrm>
            <a:prstGeom prst="line">
              <a:avLst/>
            </a:prstGeom>
            <a:ln w="9360">
              <a:solidFill>
                <a:srgbClr val="000000"/>
              </a:solidFill>
              <a:miter/>
              <a:headEnd len="med" type="triangle" w="med"/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329" name="CustomShape 9"/>
          <p:cNvSpPr/>
          <p:nvPr/>
        </p:nvSpPr>
        <p:spPr>
          <a:xfrm>
            <a:off x="7680960" y="4772520"/>
            <a:ext cx="237744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1" lang="de-DE" sz="2400" spc="-1" strike="noStrike">
                <a:solidFill>
                  <a:srgbClr val="ff0000"/>
                </a:solidFill>
                <a:latin typeface="DejaVu Sans"/>
              </a:rPr>
              <a:t>λ ~ 0.08 nm</a:t>
            </a:r>
            <a:endParaRPr b="1" lang="en-GB" sz="24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330" name="TextShape 10"/>
          <p:cNvSpPr txBox="1"/>
          <p:nvPr/>
        </p:nvSpPr>
        <p:spPr>
          <a:xfrm>
            <a:off x="9719280" y="7113600"/>
            <a:ext cx="180720" cy="447120"/>
          </a:xfrm>
          <a:prstGeom prst="rect">
            <a:avLst/>
          </a:prstGeom>
          <a:noFill/>
          <a:ln>
            <a:noFill/>
          </a:ln>
        </p:spPr>
      </p:sp>
      <p:sp>
        <p:nvSpPr>
          <p:cNvPr id="331" name="TextShape 11"/>
          <p:cNvSpPr txBox="1"/>
          <p:nvPr/>
        </p:nvSpPr>
        <p:spPr>
          <a:xfrm rot="21000000">
            <a:off x="2662560" y="2729880"/>
            <a:ext cx="5366880" cy="1068840"/>
          </a:xfrm>
          <a:prstGeom prst="rect">
            <a:avLst/>
          </a:prstGeom>
          <a:solidFill>
            <a:srgbClr val="cfe7f5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GB" sz="2200" spc="-1" strike="noStrike">
                <a:latin typeface="DejaVu Sans"/>
              </a:rPr>
              <a:t>Με 10,000 μπαταρίες στη σειρά,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2200" spc="-1" strike="noStrike">
                <a:latin typeface="DejaVu Sans"/>
              </a:rPr>
              <a:t>θα είχε αρκετά μικρό λ,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2200" spc="-1" strike="noStrike">
                <a:latin typeface="DejaVu Sans"/>
              </a:rPr>
              <a:t>ώστε να διακρίνει ένα άτομο!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332" name="TextShape 12"/>
          <p:cNvSpPr txBox="1"/>
          <p:nvPr/>
        </p:nvSpPr>
        <p:spPr>
          <a:xfrm>
            <a:off x="2827800" y="6400800"/>
            <a:ext cx="1143000" cy="6847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GB" sz="2200" spc="-1" strike="noStrike">
                <a:latin typeface="Bitstream Vera Sans"/>
              </a:rPr>
              <a:t>…</a:t>
            </a:r>
            <a:endParaRPr b="0" lang="en-GB" sz="22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Bitstream Vera Sans"/>
              </a:rPr>
              <a:t> </a:t>
            </a:r>
            <a:r>
              <a:rPr b="0" lang="en-GB" sz="1800" spc="-1" strike="noStrike">
                <a:latin typeface="Bitstream Vera Sans"/>
              </a:rPr>
              <a:t>10,000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333" name="Picture 11" descr=""/>
          <p:cNvPicPr/>
          <p:nvPr/>
        </p:nvPicPr>
        <p:blipFill>
          <a:blip r:embed="rId3"/>
          <a:stretch/>
        </p:blipFill>
        <p:spPr>
          <a:xfrm>
            <a:off x="8664120" y="738000"/>
            <a:ext cx="1315080" cy="1666080"/>
          </a:xfrm>
          <a:prstGeom prst="rect">
            <a:avLst/>
          </a:prstGeom>
          <a:ln>
            <a:noFill/>
          </a:ln>
        </p:spPr>
      </p:pic>
      <p:sp>
        <p:nvSpPr>
          <p:cNvPr id="334" name="CustomShape 13"/>
          <p:cNvSpPr/>
          <p:nvPr/>
        </p:nvSpPr>
        <p:spPr>
          <a:xfrm>
            <a:off x="8526600" y="2368080"/>
            <a:ext cx="1568880" cy="889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Louis </a:t>
            </a:r>
            <a:endParaRPr b="0" lang="en-GB" sz="1800" spc="-1" strike="noStrike">
              <a:latin typeface="Bitstream Vera Sans"/>
            </a:endParaRPr>
          </a:p>
          <a:p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de </a:t>
            </a:r>
            <a:r>
              <a:rPr b="1" lang="en-US" sz="1800" spc="-1" strike="noStrike">
                <a:solidFill>
                  <a:srgbClr val="000000"/>
                </a:solidFill>
                <a:latin typeface="Bitstream Vera Sans"/>
              </a:rPr>
              <a:t>Broglie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US" sz="1600" spc="-1" strike="noStrike">
                <a:solidFill>
                  <a:srgbClr val="000000"/>
                </a:solidFill>
                <a:latin typeface="Bitstream Vera Sans"/>
              </a:rPr>
              <a:t>(1924</a:t>
            </a:r>
            <a:r>
              <a:rPr b="0" lang="en-US" sz="1800" spc="-1" strike="noStrike">
                <a:solidFill>
                  <a:srgbClr val="3333cc"/>
                </a:solidFill>
                <a:latin typeface="Bitstream Vera Sans"/>
              </a:rPr>
              <a:t>)</a:t>
            </a:r>
            <a:endParaRPr b="0" lang="en-GB" sz="1800" spc="-1" strike="noStrike">
              <a:latin typeface="Bitstream Vera Sans"/>
            </a:endParaRPr>
          </a:p>
        </p:txBody>
      </p:sp>
      <p:grpSp>
        <p:nvGrpSpPr>
          <p:cNvPr id="335" name="Group 14"/>
          <p:cNvGrpSpPr/>
          <p:nvPr/>
        </p:nvGrpSpPr>
        <p:grpSpPr>
          <a:xfrm>
            <a:off x="561240" y="2860920"/>
            <a:ext cx="1231920" cy="989640"/>
            <a:chOff x="561240" y="2860920"/>
            <a:chExt cx="1231920" cy="989640"/>
          </a:xfrm>
        </p:grpSpPr>
        <p:sp>
          <p:nvSpPr>
            <p:cNvPr id="336" name="CustomShape 15"/>
            <p:cNvSpPr/>
            <p:nvPr/>
          </p:nvSpPr>
          <p:spPr>
            <a:xfrm>
              <a:off x="634680" y="2860920"/>
              <a:ext cx="1158480" cy="909360"/>
            </a:xfrm>
            <a:prstGeom prst="rect">
              <a:avLst/>
            </a:prstGeom>
            <a:solidFill>
              <a:srgbClr val="ffff66"/>
            </a:solidFill>
            <a:ln w="28440">
              <a:solidFill>
                <a:srgbClr val="ff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grpSp>
          <p:nvGrpSpPr>
            <p:cNvPr id="337" name="Group 16"/>
            <p:cNvGrpSpPr/>
            <p:nvPr/>
          </p:nvGrpSpPr>
          <p:grpSpPr>
            <a:xfrm>
              <a:off x="561240" y="2860920"/>
              <a:ext cx="1115280" cy="989640"/>
              <a:chOff x="561240" y="2860920"/>
              <a:chExt cx="1115280" cy="989640"/>
            </a:xfrm>
          </p:grpSpPr>
          <p:sp>
            <p:nvSpPr>
              <p:cNvPr id="338" name="CustomShape 17"/>
              <p:cNvSpPr/>
              <p:nvPr/>
            </p:nvSpPr>
            <p:spPr>
              <a:xfrm>
                <a:off x="561240" y="3042000"/>
                <a:ext cx="835920" cy="52056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wrap="none" lIns="90000" rIns="90000" tIns="46800" bIns="46800">
                <a:spAutoFit/>
              </a:bodyPr>
              <a:p>
                <a:pPr>
                  <a:lnSpc>
                    <a:spcPct val="100000"/>
                  </a:lnSpc>
                </a:pPr>
                <a:r>
                  <a:rPr b="1" lang="en-US" sz="2800" spc="-1" strike="noStrike">
                    <a:latin typeface="Symbol"/>
                  </a:rPr>
                  <a:t></a:t>
                </a:r>
                <a:r>
                  <a:rPr b="1" lang="en-US" sz="2800" spc="-1" strike="noStrike">
                    <a:latin typeface="Symbol"/>
                  </a:rPr>
                  <a:t></a:t>
                </a:r>
                <a:r>
                  <a:rPr b="1" lang="en-US" sz="2800" spc="-1" strike="noStrike">
                    <a:latin typeface="Symbol"/>
                  </a:rPr>
                  <a:t>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39" name="CustomShape 18"/>
              <p:cNvSpPr/>
              <p:nvPr/>
            </p:nvSpPr>
            <p:spPr>
              <a:xfrm>
                <a:off x="1276920" y="2860920"/>
                <a:ext cx="399600" cy="989640"/>
              </a:xfrm>
              <a:custGeom>
                <a:avLst/>
                <a:gdLst/>
                <a:ahLst/>
                <a:rect l="l" t="t" r="r" b="b"/>
                <a:pathLst>
                  <a:path w="21600" h="2160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21600"/>
                    </a:lnTo>
                    <a:lnTo>
                      <a:pt x="0" y="2160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>
                <a:noFill/>
              </a:ln>
            </p:spPr>
            <p:style>
              <a:lnRef idx="0"/>
              <a:fillRef idx="0"/>
              <a:effectRef idx="0"/>
              <a:fontRef idx="minor"/>
            </p:style>
            <p:txBody>
              <a:bodyPr lIns="90000" rIns="90000" tIns="46800" bIns="46800">
                <a:spAutoFit/>
              </a:bodyPr>
              <a:p>
                <a:r>
                  <a:rPr b="1" i="1" lang="en-US" sz="2800" spc="-1" strike="noStrike">
                    <a:latin typeface="Bitstream Vera Sans"/>
                  </a:rPr>
                  <a:t>h</a:t>
                </a:r>
                <a:endParaRPr b="0" lang="en-GB" sz="2800" spc="-1" strike="noStrike">
                  <a:latin typeface="Bitstream Vera Sans"/>
                </a:endParaRPr>
              </a:p>
              <a:p>
                <a:pPr>
                  <a:lnSpc>
                    <a:spcPct val="110000"/>
                  </a:lnSpc>
                </a:pPr>
                <a:r>
                  <a:rPr b="1" i="1" lang="en-US" sz="2800" spc="-1" strike="noStrike">
                    <a:latin typeface="Bitstream Vera Sans"/>
                  </a:rPr>
                  <a:t>p</a:t>
                </a:r>
                <a:endParaRPr b="0" lang="en-GB" sz="2800" spc="-1" strike="noStrike">
                  <a:latin typeface="Bitstream Vera Sans"/>
                </a:endParaRPr>
              </a:p>
            </p:txBody>
          </p:sp>
          <p:sp>
            <p:nvSpPr>
              <p:cNvPr id="340" name="Line 19"/>
              <p:cNvSpPr/>
              <p:nvPr/>
            </p:nvSpPr>
            <p:spPr>
              <a:xfrm>
                <a:off x="1291320" y="3315600"/>
                <a:ext cx="321840" cy="0"/>
              </a:xfrm>
              <a:prstGeom prst="line">
                <a:avLst/>
              </a:prstGeom>
              <a:ln w="2844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sp>
        <p:nvSpPr>
          <p:cNvPr id="341" name="TextShape 20"/>
          <p:cNvSpPr txBox="1"/>
          <p:nvPr/>
        </p:nvSpPr>
        <p:spPr>
          <a:xfrm rot="21000000">
            <a:off x="6140160" y="5461560"/>
            <a:ext cx="4156920" cy="12168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Πέρασμα από διαδοχικές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μπαταρίες: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1" lang="en-GB" sz="3200" spc="-1" strike="noStrike">
                <a:solidFill>
                  <a:srgbClr val="000000"/>
                </a:solidFill>
                <a:latin typeface="DejaVu Sans"/>
              </a:rPr>
              <a:t>Επιταχυντής!</a:t>
            </a:r>
            <a:endParaRPr b="0" lang="en-GB" sz="3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TextShape 1"/>
          <p:cNvSpPr txBox="1"/>
          <p:nvPr/>
        </p:nvSpPr>
        <p:spPr>
          <a:xfrm>
            <a:off x="421200" y="106560"/>
            <a:ext cx="940860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Το κατάλληλο εργαλείο ανά περίπτωση – οι επιταχυντές ως μικροσκόπια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343" name="TextShape 2"/>
          <p:cNvSpPr txBox="1"/>
          <p:nvPr/>
        </p:nvSpPr>
        <p:spPr>
          <a:xfrm>
            <a:off x="504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n-GB" sz="2400" spc="-1" strike="noStrike">
                <a:latin typeface="Bitstream Vera Sans"/>
              </a:rPr>
              <a:t> 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344" name="" descr=""/>
          <p:cNvPicPr/>
          <p:nvPr/>
        </p:nvPicPr>
        <p:blipFill>
          <a:blip r:embed="rId1"/>
          <a:stretch/>
        </p:blipFill>
        <p:spPr>
          <a:xfrm>
            <a:off x="457200" y="1251000"/>
            <a:ext cx="9144000" cy="57150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TextShape 1"/>
          <p:cNvSpPr txBox="1"/>
          <p:nvPr/>
        </p:nvSpPr>
        <p:spPr>
          <a:xfrm>
            <a:off x="504000" y="2571840"/>
            <a:ext cx="9071640" cy="158544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>
            <a:noAutofit/>
          </a:bodyPr>
          <a:p>
            <a:pPr algn="ctr"/>
            <a:r>
              <a:rPr b="0" lang="en-GB" sz="3200" spc="-1" strike="noStrike">
                <a:latin typeface="Bitstream Vera Sans"/>
              </a:rPr>
              <a:t>2. Τα βασικά συστατικά της ύλης 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και οι αλληλεπιδράσεις τους</a:t>
            </a:r>
            <a:endParaRPr b="0" lang="en-GB" sz="3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347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aphicFrame>
        <p:nvGraphicFramePr>
          <p:cNvPr id="348" name="Object 3"/>
          <p:cNvGraphicFramePr/>
          <p:nvPr/>
        </p:nvGraphicFramePr>
        <p:xfrm>
          <a:off x="4554000" y="3041280"/>
          <a:ext cx="243000" cy="2098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349" name="Object 4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554000" y="3041280"/>
                    <a:ext cx="243000" cy="2098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sp>
        <p:nvSpPr>
          <p:cNvPr id="350" name="CustomShape 4"/>
          <p:cNvSpPr/>
          <p:nvPr/>
        </p:nvSpPr>
        <p:spPr>
          <a:xfrm>
            <a:off x="630720" y="2302560"/>
            <a:ext cx="229248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μ</a:t>
            </a: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ό</a:t>
            </a: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ρ</a:t>
            </a: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ι</a:t>
            </a: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α</a:t>
            </a:r>
            <a:endParaRPr b="0" lang="en-GB" sz="2200" spc="-1" strike="noStrike">
              <a:latin typeface="DejaVu Sans"/>
            </a:endParaRPr>
          </a:p>
        </p:txBody>
      </p:sp>
      <p:grpSp>
        <p:nvGrpSpPr>
          <p:cNvPr id="351" name="Group 5"/>
          <p:cNvGrpSpPr/>
          <p:nvPr/>
        </p:nvGrpSpPr>
        <p:grpSpPr>
          <a:xfrm>
            <a:off x="383040" y="2813760"/>
            <a:ext cx="1661760" cy="2253960"/>
            <a:chOff x="383040" y="2813760"/>
            <a:chExt cx="1661760" cy="2253960"/>
          </a:xfrm>
        </p:grpSpPr>
        <p:grpSp>
          <p:nvGrpSpPr>
            <p:cNvPr id="352" name="Group 6"/>
            <p:cNvGrpSpPr/>
            <p:nvPr/>
          </p:nvGrpSpPr>
          <p:grpSpPr>
            <a:xfrm>
              <a:off x="383040" y="4277160"/>
              <a:ext cx="681120" cy="615960"/>
              <a:chOff x="383040" y="4277160"/>
              <a:chExt cx="681120" cy="615960"/>
            </a:xfrm>
          </p:grpSpPr>
          <p:sp>
            <p:nvSpPr>
              <p:cNvPr id="353" name="CustomShape 7"/>
              <p:cNvSpPr/>
              <p:nvPr/>
            </p:nvSpPr>
            <p:spPr>
              <a:xfrm>
                <a:off x="383040" y="46105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4" name="CustomShape 8"/>
              <p:cNvSpPr/>
              <p:nvPr/>
            </p:nvSpPr>
            <p:spPr>
              <a:xfrm>
                <a:off x="483120" y="42771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5" name="CustomShape 9"/>
              <p:cNvSpPr/>
              <p:nvPr/>
            </p:nvSpPr>
            <p:spPr>
              <a:xfrm>
                <a:off x="864000" y="46771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56" name="Group 10"/>
            <p:cNvGrpSpPr/>
            <p:nvPr/>
          </p:nvGrpSpPr>
          <p:grpSpPr>
            <a:xfrm>
              <a:off x="383040" y="3528000"/>
              <a:ext cx="681120" cy="615960"/>
              <a:chOff x="383040" y="3528000"/>
              <a:chExt cx="681120" cy="615960"/>
            </a:xfrm>
          </p:grpSpPr>
          <p:sp>
            <p:nvSpPr>
              <p:cNvPr id="357" name="CustomShape 11"/>
              <p:cNvSpPr/>
              <p:nvPr/>
            </p:nvSpPr>
            <p:spPr>
              <a:xfrm>
                <a:off x="383040" y="38613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8" name="CustomShape 12"/>
              <p:cNvSpPr/>
              <p:nvPr/>
            </p:nvSpPr>
            <p:spPr>
              <a:xfrm>
                <a:off x="483120" y="352800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59" name="CustomShape 13"/>
              <p:cNvSpPr/>
              <p:nvPr/>
            </p:nvSpPr>
            <p:spPr>
              <a:xfrm>
                <a:off x="864000" y="392796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60" name="Group 14"/>
            <p:cNvGrpSpPr/>
            <p:nvPr/>
          </p:nvGrpSpPr>
          <p:grpSpPr>
            <a:xfrm>
              <a:off x="1264320" y="4451760"/>
              <a:ext cx="681120" cy="615960"/>
              <a:chOff x="1264320" y="4451760"/>
              <a:chExt cx="681120" cy="615960"/>
            </a:xfrm>
          </p:grpSpPr>
          <p:sp>
            <p:nvSpPr>
              <p:cNvPr id="361" name="CustomShape 15"/>
              <p:cNvSpPr/>
              <p:nvPr/>
            </p:nvSpPr>
            <p:spPr>
              <a:xfrm>
                <a:off x="1264320" y="47851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2" name="CustomShape 16"/>
              <p:cNvSpPr/>
              <p:nvPr/>
            </p:nvSpPr>
            <p:spPr>
              <a:xfrm>
                <a:off x="1364400" y="44517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3" name="CustomShape 17"/>
              <p:cNvSpPr/>
              <p:nvPr/>
            </p:nvSpPr>
            <p:spPr>
              <a:xfrm>
                <a:off x="1745280" y="48517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64" name="Group 18"/>
            <p:cNvGrpSpPr/>
            <p:nvPr/>
          </p:nvGrpSpPr>
          <p:grpSpPr>
            <a:xfrm>
              <a:off x="1364400" y="3528000"/>
              <a:ext cx="680400" cy="615960"/>
              <a:chOff x="1364400" y="3528000"/>
              <a:chExt cx="680400" cy="615960"/>
            </a:xfrm>
          </p:grpSpPr>
          <p:sp>
            <p:nvSpPr>
              <p:cNvPr id="365" name="CustomShape 19"/>
              <p:cNvSpPr/>
              <p:nvPr/>
            </p:nvSpPr>
            <p:spPr>
              <a:xfrm>
                <a:off x="1364400" y="386136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6" name="CustomShape 20"/>
              <p:cNvSpPr/>
              <p:nvPr/>
            </p:nvSpPr>
            <p:spPr>
              <a:xfrm>
                <a:off x="1464120" y="352800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67" name="CustomShape 21"/>
              <p:cNvSpPr/>
              <p:nvPr/>
            </p:nvSpPr>
            <p:spPr>
              <a:xfrm>
                <a:off x="1845000" y="39279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368" name="Group 22"/>
            <p:cNvGrpSpPr/>
            <p:nvPr/>
          </p:nvGrpSpPr>
          <p:grpSpPr>
            <a:xfrm>
              <a:off x="864360" y="2813760"/>
              <a:ext cx="680400" cy="615960"/>
              <a:chOff x="864360" y="2813760"/>
              <a:chExt cx="680400" cy="615960"/>
            </a:xfrm>
          </p:grpSpPr>
          <p:sp>
            <p:nvSpPr>
              <p:cNvPr id="369" name="CustomShape 23"/>
              <p:cNvSpPr/>
              <p:nvPr/>
            </p:nvSpPr>
            <p:spPr>
              <a:xfrm>
                <a:off x="864360" y="314712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0" name="CustomShape 24"/>
              <p:cNvSpPr/>
              <p:nvPr/>
            </p:nvSpPr>
            <p:spPr>
              <a:xfrm>
                <a:off x="964080" y="281376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371" name="CustomShape 25"/>
              <p:cNvSpPr/>
              <p:nvPr/>
            </p:nvSpPr>
            <p:spPr>
              <a:xfrm>
                <a:off x="1344960" y="32137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372" name="Picture 30" descr=""/>
          <p:cNvPicPr/>
          <p:nvPr/>
        </p:nvPicPr>
        <p:blipFill>
          <a:blip r:embed="rId3"/>
          <a:stretch/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373" name="CustomShape 26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74" name="CustomShape 27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375" name="Group 28"/>
          <p:cNvGrpSpPr/>
          <p:nvPr/>
        </p:nvGrpSpPr>
        <p:grpSpPr>
          <a:xfrm>
            <a:off x="7067520" y="2420640"/>
            <a:ext cx="2096640" cy="3475440"/>
            <a:chOff x="7067520" y="2420640"/>
            <a:chExt cx="2096640" cy="3475440"/>
          </a:xfrm>
        </p:grpSpPr>
        <p:sp>
          <p:nvSpPr>
            <p:cNvPr id="376" name="CustomShape 29"/>
            <p:cNvSpPr/>
            <p:nvPr/>
          </p:nvSpPr>
          <p:spPr>
            <a:xfrm>
              <a:off x="7067520" y="5155920"/>
              <a:ext cx="586080" cy="740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latin typeface="Comic Sans MS"/>
                </a:rPr>
                <a:t>    </a:t>
              </a:r>
              <a:endParaRPr b="0" lang="en-GB" sz="2000" spc="-1" strike="noStrike">
                <a:latin typeface="Bitstream Vera Sans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ff33cc"/>
                  </a:solidFill>
                  <a:latin typeface="Arial Narrow"/>
                </a:rPr>
                <a:t>       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377" name="CustomShape 30"/>
            <p:cNvSpPr/>
            <p:nvPr/>
          </p:nvSpPr>
          <p:spPr>
            <a:xfrm>
              <a:off x="7640280" y="2420640"/>
              <a:ext cx="143640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BE" sz="2200" spc="-1" strike="noStrike">
                  <a:solidFill>
                    <a:srgbClr val="4700b8"/>
                  </a:solidFill>
                  <a:latin typeface="DejaVu Sans"/>
                </a:rPr>
                <a:t>νετρόνια</a:t>
              </a:r>
              <a:endParaRPr b="0" lang="en-GB" sz="2200" spc="-1" strike="noStrike">
                <a:solidFill>
                  <a:srgbClr val="4700b8"/>
                </a:solidFill>
                <a:latin typeface="DejaVu Sans"/>
              </a:endParaRPr>
            </a:p>
          </p:txBody>
        </p:sp>
        <p:sp>
          <p:nvSpPr>
            <p:cNvPr id="378" name="CustomShape 31"/>
            <p:cNvSpPr/>
            <p:nvPr/>
          </p:nvSpPr>
          <p:spPr>
            <a:xfrm>
              <a:off x="7633080" y="4005000"/>
              <a:ext cx="153108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200" spc="-1" strike="noStrike">
                  <a:solidFill>
                    <a:srgbClr val="ff0000"/>
                  </a:solidFill>
                  <a:latin typeface="DejaVu Sans"/>
                </a:rPr>
                <a:t>πρωτόνια</a:t>
              </a:r>
              <a:endParaRPr b="0" lang="en-GB" sz="2200" spc="-1" strike="noStrike">
                <a:latin typeface="DejaVu Sans"/>
              </a:endParaRPr>
            </a:p>
          </p:txBody>
        </p:sp>
      </p:grpSp>
      <p:sp>
        <p:nvSpPr>
          <p:cNvPr id="379" name="CustomShape 32"/>
          <p:cNvSpPr/>
          <p:nvPr/>
        </p:nvSpPr>
        <p:spPr>
          <a:xfrm>
            <a:off x="4737960" y="4221000"/>
            <a:ext cx="14551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latin typeface="DejaVu Sans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DejaVu Sans"/>
              </a:rPr>
              <a:t>πυρήνας</a:t>
            </a:r>
            <a:endParaRPr b="0" lang="en-GB" sz="2200" spc="-1" strike="noStrike">
              <a:latin typeface="DejaVu Sans"/>
            </a:endParaRPr>
          </a:p>
        </p:txBody>
      </p:sp>
      <p:sp>
        <p:nvSpPr>
          <p:cNvPr id="380" name="CustomShape 33"/>
          <p:cNvSpPr/>
          <p:nvPr/>
        </p:nvSpPr>
        <p:spPr>
          <a:xfrm>
            <a:off x="4347720" y="234936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ae00"/>
                </a:solidFill>
                <a:latin typeface="DejaVu Sans"/>
              </a:rPr>
              <a:t>ηλεκτρόνια</a:t>
            </a:r>
            <a:endParaRPr b="0" lang="en-GB" sz="2200" spc="-1" strike="noStrike">
              <a:solidFill>
                <a:srgbClr val="00ae00"/>
              </a:solidFill>
              <a:latin typeface="DejaVu Sans"/>
            </a:endParaRPr>
          </a:p>
        </p:txBody>
      </p:sp>
      <p:sp>
        <p:nvSpPr>
          <p:cNvPr id="381" name="CustomShape 34"/>
          <p:cNvSpPr/>
          <p:nvPr/>
        </p:nvSpPr>
        <p:spPr>
          <a:xfrm>
            <a:off x="2404080" y="5049000"/>
            <a:ext cx="144540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</a:t>
            </a:r>
            <a:r>
              <a:rPr b="0" lang="fr-FR" sz="2200" spc="-1" strike="noStrike">
                <a:latin typeface="DejaVu Sans"/>
              </a:rPr>
              <a:t>άτομα</a:t>
            </a:r>
            <a:endParaRPr b="0" lang="en-GB" sz="22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382" name="CustomShape 35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383" name="CustomShape 36"/>
          <p:cNvSpPr/>
          <p:nvPr/>
        </p:nvSpPr>
        <p:spPr>
          <a:xfrm>
            <a:off x="110160" y="1413360"/>
            <a:ext cx="287712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     </a:t>
            </a:r>
            <a:r>
              <a:rPr b="0" lang="fr-FR" sz="2000" spc="-1" strike="noStrike">
                <a:latin typeface="Comic Sans MS"/>
              </a:rPr>
              <a:t>1 m (μέτρο)</a:t>
            </a: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384" name="Line 37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385" name="CustomShape 38"/>
          <p:cNvSpPr/>
          <p:nvPr/>
        </p:nvSpPr>
        <p:spPr>
          <a:xfrm>
            <a:off x="169200" y="1651680"/>
            <a:ext cx="457200" cy="1019520"/>
          </a:xfrm>
          <a:custGeom>
            <a:avLst/>
            <a:gdLst/>
            <a:ahLst/>
            <a:rect l="0" t="0" r="r" b="b"/>
            <a:pathLst>
              <a:path w="1272" h="2834">
                <a:moveTo>
                  <a:pt x="1271" y="0"/>
                </a:moveTo>
                <a:cubicBezTo>
                  <a:pt x="569" y="0"/>
                  <a:pt x="0" y="446"/>
                  <a:pt x="0" y="996"/>
                </a:cubicBezTo>
                <a:lnTo>
                  <a:pt x="0" y="1547"/>
                </a:lnTo>
                <a:cubicBezTo>
                  <a:pt x="0" y="1978"/>
                  <a:pt x="332" y="2544"/>
                  <a:pt x="847" y="2544"/>
                </a:cubicBezTo>
                <a:lnTo>
                  <a:pt x="847" y="2833"/>
                </a:lnTo>
                <a:lnTo>
                  <a:pt x="1271" y="2269"/>
                </a:lnTo>
                <a:lnTo>
                  <a:pt x="847" y="1705"/>
                </a:lnTo>
                <a:lnTo>
                  <a:pt x="847" y="1993"/>
                </a:lnTo>
                <a:lnTo>
                  <a:pt x="4" y="1272"/>
                </a:lnTo>
                <a:cubicBezTo>
                  <a:pt x="4" y="1272"/>
                  <a:pt x="1271" y="550"/>
                  <a:pt x="1271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6" name="CustomShape 39"/>
          <p:cNvSpPr/>
          <p:nvPr/>
        </p:nvSpPr>
        <p:spPr>
          <a:xfrm>
            <a:off x="676080" y="1845720"/>
            <a:ext cx="25243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1/1,000,000,000</a:t>
            </a:r>
            <a:endParaRPr b="0" lang="en-GB" sz="22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387" name="CustomShape 40"/>
          <p:cNvSpPr/>
          <p:nvPr/>
        </p:nvSpPr>
        <p:spPr>
          <a:xfrm>
            <a:off x="93600" y="5035680"/>
            <a:ext cx="820800" cy="4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400" spc="-1" strike="noStrike">
                <a:solidFill>
                  <a:srgbClr val="3deb3d"/>
                </a:solidFill>
                <a:latin typeface="DejaVu Sans"/>
              </a:rPr>
              <a:t>H</a:t>
            </a:r>
            <a:r>
              <a:rPr b="0" lang="fr-BE" sz="2400" spc="-1" strike="noStrike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b="0" lang="fr-BE" sz="2400" spc="-1" strike="noStrike">
                <a:solidFill>
                  <a:srgbClr val="0099ff"/>
                </a:solidFill>
                <a:latin typeface="DejaVu Sans"/>
              </a:rPr>
              <a:t>0</a:t>
            </a:r>
            <a:endParaRPr b="0" lang="en-GB" sz="2400" spc="-1" strike="noStrike">
              <a:latin typeface="DejaVu Sans"/>
            </a:endParaRPr>
          </a:p>
        </p:txBody>
      </p:sp>
      <p:sp>
        <p:nvSpPr>
          <p:cNvPr id="388" name="CustomShape 41"/>
          <p:cNvSpPr/>
          <p:nvPr/>
        </p:nvSpPr>
        <p:spPr>
          <a:xfrm rot="17700000">
            <a:off x="1990080" y="5207760"/>
            <a:ext cx="524880" cy="1003320"/>
          </a:xfrm>
          <a:custGeom>
            <a:avLst/>
            <a:gdLst/>
            <a:ahLst/>
            <a:rect l="0" t="0" r="r" b="b"/>
            <a:pathLst>
              <a:path w="1460" h="2788">
                <a:moveTo>
                  <a:pt x="1459" y="0"/>
                </a:moveTo>
                <a:cubicBezTo>
                  <a:pt x="653" y="0"/>
                  <a:pt x="0" y="439"/>
                  <a:pt x="0" y="981"/>
                </a:cubicBezTo>
                <a:lnTo>
                  <a:pt x="1" y="1524"/>
                </a:lnTo>
                <a:cubicBezTo>
                  <a:pt x="0" y="1946"/>
                  <a:pt x="381" y="2505"/>
                  <a:pt x="972" y="2505"/>
                </a:cubicBezTo>
                <a:lnTo>
                  <a:pt x="973" y="2787"/>
                </a:lnTo>
                <a:lnTo>
                  <a:pt x="1459" y="2233"/>
                </a:lnTo>
                <a:lnTo>
                  <a:pt x="973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59" y="542"/>
                  <a:pt x="1459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89" name="CustomShape 42"/>
          <p:cNvSpPr/>
          <p:nvPr/>
        </p:nvSpPr>
        <p:spPr>
          <a:xfrm>
            <a:off x="2188440" y="598608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</a:t>
            </a:r>
            <a:endParaRPr b="0" lang="en-GB" sz="22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390" name="CustomShape 43"/>
          <p:cNvSpPr/>
          <p:nvPr/>
        </p:nvSpPr>
        <p:spPr>
          <a:xfrm rot="17700000">
            <a:off x="4294080" y="5208120"/>
            <a:ext cx="524880" cy="1003320"/>
          </a:xfrm>
          <a:custGeom>
            <a:avLst/>
            <a:gdLst/>
            <a:ahLst/>
            <a:rect l="0" t="0" r="r" b="b"/>
            <a:pathLst>
              <a:path w="1460" h="2788">
                <a:moveTo>
                  <a:pt x="1459" y="0"/>
                </a:moveTo>
                <a:cubicBezTo>
                  <a:pt x="653" y="0"/>
                  <a:pt x="0" y="439"/>
                  <a:pt x="0" y="981"/>
                </a:cubicBezTo>
                <a:lnTo>
                  <a:pt x="0" y="1523"/>
                </a:lnTo>
                <a:cubicBezTo>
                  <a:pt x="0" y="1946"/>
                  <a:pt x="381" y="2505"/>
                  <a:pt x="972" y="2505"/>
                </a:cubicBezTo>
                <a:lnTo>
                  <a:pt x="972" y="2787"/>
                </a:lnTo>
                <a:lnTo>
                  <a:pt x="1459" y="2232"/>
                </a:lnTo>
                <a:lnTo>
                  <a:pt x="972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59" y="542"/>
                  <a:pt x="1459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1" name="CustomShape 44"/>
          <p:cNvSpPr/>
          <p:nvPr/>
        </p:nvSpPr>
        <p:spPr>
          <a:xfrm>
            <a:off x="4528440" y="598644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1/10,000</a:t>
            </a:r>
            <a:endParaRPr b="0" lang="en-GB" sz="22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392" name="CustomShape 45"/>
          <p:cNvSpPr/>
          <p:nvPr/>
        </p:nvSpPr>
        <p:spPr>
          <a:xfrm rot="17700000">
            <a:off x="6526080" y="5208480"/>
            <a:ext cx="524880" cy="1003320"/>
          </a:xfrm>
          <a:custGeom>
            <a:avLst/>
            <a:gdLst/>
            <a:ahLst/>
            <a:rect l="0" t="0" r="r" b="b"/>
            <a:pathLst>
              <a:path w="1461" h="2788">
                <a:moveTo>
                  <a:pt x="1460" y="1"/>
                </a:moveTo>
                <a:cubicBezTo>
                  <a:pt x="653" y="0"/>
                  <a:pt x="0" y="439"/>
                  <a:pt x="0" y="981"/>
                </a:cubicBezTo>
                <a:lnTo>
                  <a:pt x="1" y="1524"/>
                </a:lnTo>
                <a:cubicBezTo>
                  <a:pt x="0" y="1947"/>
                  <a:pt x="381" y="2505"/>
                  <a:pt x="972" y="2505"/>
                </a:cubicBezTo>
                <a:lnTo>
                  <a:pt x="973" y="2787"/>
                </a:lnTo>
                <a:lnTo>
                  <a:pt x="1459" y="2233"/>
                </a:lnTo>
                <a:lnTo>
                  <a:pt x="973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60" y="542"/>
                  <a:pt x="1460" y="1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3" name="CustomShape 46"/>
          <p:cNvSpPr/>
          <p:nvPr/>
        </p:nvSpPr>
        <p:spPr>
          <a:xfrm>
            <a:off x="6760440" y="602280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</a:t>
            </a:r>
            <a:endParaRPr b="0" lang="en-GB" sz="22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394" name="CustomShape 47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5" name="CustomShape 48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6" name="CustomShape 49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7" name="CustomShape 50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398" name="Line 51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399" name="Line 52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00" name="TextShape 53"/>
          <p:cNvSpPr txBox="1"/>
          <p:nvPr/>
        </p:nvSpPr>
        <p:spPr>
          <a:xfrm>
            <a:off x="8578800" y="5240160"/>
            <a:ext cx="13665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κουάρκς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01" name="CustomShape 54"/>
          <p:cNvSpPr/>
          <p:nvPr/>
        </p:nvSpPr>
        <p:spPr>
          <a:xfrm rot="17700000">
            <a:off x="8074080" y="5280480"/>
            <a:ext cx="524880" cy="1003320"/>
          </a:xfrm>
          <a:custGeom>
            <a:avLst/>
            <a:gdLst/>
            <a:ahLst/>
            <a:rect l="0" t="0" r="r" b="b"/>
            <a:pathLst>
              <a:path w="1461" h="2788">
                <a:moveTo>
                  <a:pt x="1460" y="0"/>
                </a:moveTo>
                <a:cubicBezTo>
                  <a:pt x="653" y="0"/>
                  <a:pt x="0" y="439"/>
                  <a:pt x="0" y="981"/>
                </a:cubicBezTo>
                <a:lnTo>
                  <a:pt x="1" y="1524"/>
                </a:lnTo>
                <a:cubicBezTo>
                  <a:pt x="0" y="1946"/>
                  <a:pt x="381" y="2505"/>
                  <a:pt x="972" y="2505"/>
                </a:cubicBezTo>
                <a:lnTo>
                  <a:pt x="973" y="2787"/>
                </a:lnTo>
                <a:lnTo>
                  <a:pt x="1459" y="2233"/>
                </a:lnTo>
                <a:lnTo>
                  <a:pt x="973" y="1677"/>
                </a:lnTo>
                <a:lnTo>
                  <a:pt x="973" y="1962"/>
                </a:lnTo>
                <a:lnTo>
                  <a:pt x="5" y="1252"/>
                </a:lnTo>
                <a:cubicBezTo>
                  <a:pt x="5" y="1252"/>
                  <a:pt x="1460" y="542"/>
                  <a:pt x="1460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2" name="CustomShape 55"/>
          <p:cNvSpPr/>
          <p:nvPr/>
        </p:nvSpPr>
        <p:spPr>
          <a:xfrm>
            <a:off x="8308440" y="605880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1/10,000</a:t>
            </a:r>
            <a:endParaRPr b="0" lang="en-GB" sz="22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403" name="CustomShape 56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4" name="CustomShape 57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05" name="CustomShape 58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407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aphicFrame>
        <p:nvGraphicFramePr>
          <p:cNvPr id="408" name="Object 3"/>
          <p:cNvGraphicFramePr/>
          <p:nvPr/>
        </p:nvGraphicFramePr>
        <p:xfrm>
          <a:off x="4554000" y="3041280"/>
          <a:ext cx="243000" cy="2098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409" name="Object 4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554000" y="3041280"/>
                    <a:ext cx="243000" cy="2098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sp>
        <p:nvSpPr>
          <p:cNvPr id="410" name="CustomShape 4"/>
          <p:cNvSpPr/>
          <p:nvPr/>
        </p:nvSpPr>
        <p:spPr>
          <a:xfrm>
            <a:off x="630720" y="2302560"/>
            <a:ext cx="229248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μόρια</a:t>
            </a:r>
            <a:endParaRPr b="0" lang="en-GB" sz="2200" spc="-1" strike="noStrike">
              <a:latin typeface="DejaVu Sans"/>
            </a:endParaRPr>
          </a:p>
        </p:txBody>
      </p:sp>
      <p:grpSp>
        <p:nvGrpSpPr>
          <p:cNvPr id="411" name="Group 5"/>
          <p:cNvGrpSpPr/>
          <p:nvPr/>
        </p:nvGrpSpPr>
        <p:grpSpPr>
          <a:xfrm>
            <a:off x="383040" y="2813760"/>
            <a:ext cx="1661760" cy="2253960"/>
            <a:chOff x="383040" y="2813760"/>
            <a:chExt cx="1661760" cy="2253960"/>
          </a:xfrm>
        </p:grpSpPr>
        <p:grpSp>
          <p:nvGrpSpPr>
            <p:cNvPr id="412" name="Group 6"/>
            <p:cNvGrpSpPr/>
            <p:nvPr/>
          </p:nvGrpSpPr>
          <p:grpSpPr>
            <a:xfrm>
              <a:off x="383040" y="4277160"/>
              <a:ext cx="681120" cy="615960"/>
              <a:chOff x="383040" y="4277160"/>
              <a:chExt cx="681120" cy="615960"/>
            </a:xfrm>
          </p:grpSpPr>
          <p:sp>
            <p:nvSpPr>
              <p:cNvPr id="413" name="CustomShape 7"/>
              <p:cNvSpPr/>
              <p:nvPr/>
            </p:nvSpPr>
            <p:spPr>
              <a:xfrm>
                <a:off x="383040" y="46105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4" name="CustomShape 8"/>
              <p:cNvSpPr/>
              <p:nvPr/>
            </p:nvSpPr>
            <p:spPr>
              <a:xfrm>
                <a:off x="483120" y="42771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5" name="CustomShape 9"/>
              <p:cNvSpPr/>
              <p:nvPr/>
            </p:nvSpPr>
            <p:spPr>
              <a:xfrm>
                <a:off x="864000" y="46771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16" name="Group 10"/>
            <p:cNvGrpSpPr/>
            <p:nvPr/>
          </p:nvGrpSpPr>
          <p:grpSpPr>
            <a:xfrm>
              <a:off x="383040" y="3528000"/>
              <a:ext cx="681120" cy="615960"/>
              <a:chOff x="383040" y="3528000"/>
              <a:chExt cx="681120" cy="615960"/>
            </a:xfrm>
          </p:grpSpPr>
          <p:sp>
            <p:nvSpPr>
              <p:cNvPr id="417" name="CustomShape 11"/>
              <p:cNvSpPr/>
              <p:nvPr/>
            </p:nvSpPr>
            <p:spPr>
              <a:xfrm>
                <a:off x="383040" y="38613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8" name="CustomShape 12"/>
              <p:cNvSpPr/>
              <p:nvPr/>
            </p:nvSpPr>
            <p:spPr>
              <a:xfrm>
                <a:off x="483120" y="352800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19" name="CustomShape 13"/>
              <p:cNvSpPr/>
              <p:nvPr/>
            </p:nvSpPr>
            <p:spPr>
              <a:xfrm>
                <a:off x="864000" y="392796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0" name="Group 14"/>
            <p:cNvGrpSpPr/>
            <p:nvPr/>
          </p:nvGrpSpPr>
          <p:grpSpPr>
            <a:xfrm>
              <a:off x="1264320" y="4451760"/>
              <a:ext cx="681120" cy="615960"/>
              <a:chOff x="1264320" y="4451760"/>
              <a:chExt cx="681120" cy="615960"/>
            </a:xfrm>
          </p:grpSpPr>
          <p:sp>
            <p:nvSpPr>
              <p:cNvPr id="421" name="CustomShape 15"/>
              <p:cNvSpPr/>
              <p:nvPr/>
            </p:nvSpPr>
            <p:spPr>
              <a:xfrm>
                <a:off x="1264320" y="47851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2" name="CustomShape 16"/>
              <p:cNvSpPr/>
              <p:nvPr/>
            </p:nvSpPr>
            <p:spPr>
              <a:xfrm>
                <a:off x="1364400" y="44517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3" name="CustomShape 17"/>
              <p:cNvSpPr/>
              <p:nvPr/>
            </p:nvSpPr>
            <p:spPr>
              <a:xfrm>
                <a:off x="1745280" y="48517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4" name="Group 18"/>
            <p:cNvGrpSpPr/>
            <p:nvPr/>
          </p:nvGrpSpPr>
          <p:grpSpPr>
            <a:xfrm>
              <a:off x="1364400" y="3528000"/>
              <a:ext cx="680400" cy="615960"/>
              <a:chOff x="1364400" y="3528000"/>
              <a:chExt cx="680400" cy="615960"/>
            </a:xfrm>
          </p:grpSpPr>
          <p:sp>
            <p:nvSpPr>
              <p:cNvPr id="425" name="CustomShape 19"/>
              <p:cNvSpPr/>
              <p:nvPr/>
            </p:nvSpPr>
            <p:spPr>
              <a:xfrm>
                <a:off x="1364400" y="386136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6" name="CustomShape 20"/>
              <p:cNvSpPr/>
              <p:nvPr/>
            </p:nvSpPr>
            <p:spPr>
              <a:xfrm>
                <a:off x="1464120" y="352800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27" name="CustomShape 21"/>
              <p:cNvSpPr/>
              <p:nvPr/>
            </p:nvSpPr>
            <p:spPr>
              <a:xfrm>
                <a:off x="1845000" y="39279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28" name="Group 22"/>
            <p:cNvGrpSpPr/>
            <p:nvPr/>
          </p:nvGrpSpPr>
          <p:grpSpPr>
            <a:xfrm>
              <a:off x="864360" y="2813760"/>
              <a:ext cx="680400" cy="615960"/>
              <a:chOff x="864360" y="2813760"/>
              <a:chExt cx="680400" cy="615960"/>
            </a:xfrm>
          </p:grpSpPr>
          <p:sp>
            <p:nvSpPr>
              <p:cNvPr id="429" name="CustomShape 23"/>
              <p:cNvSpPr/>
              <p:nvPr/>
            </p:nvSpPr>
            <p:spPr>
              <a:xfrm>
                <a:off x="864360" y="314712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0" name="CustomShape 24"/>
              <p:cNvSpPr/>
              <p:nvPr/>
            </p:nvSpPr>
            <p:spPr>
              <a:xfrm>
                <a:off x="964080" y="281376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31" name="CustomShape 25"/>
              <p:cNvSpPr/>
              <p:nvPr/>
            </p:nvSpPr>
            <p:spPr>
              <a:xfrm>
                <a:off x="1344960" y="32137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432" name="Picture 30" descr=""/>
          <p:cNvPicPr/>
          <p:nvPr/>
        </p:nvPicPr>
        <p:blipFill>
          <a:blip r:embed="rId3"/>
          <a:stretch/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433" name="CustomShape 26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34" name="CustomShape 27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35" name="Group 28"/>
          <p:cNvGrpSpPr/>
          <p:nvPr/>
        </p:nvGrpSpPr>
        <p:grpSpPr>
          <a:xfrm>
            <a:off x="7067520" y="2420640"/>
            <a:ext cx="2096640" cy="3475440"/>
            <a:chOff x="7067520" y="2420640"/>
            <a:chExt cx="2096640" cy="3475440"/>
          </a:xfrm>
        </p:grpSpPr>
        <p:sp>
          <p:nvSpPr>
            <p:cNvPr id="436" name="CustomShape 29"/>
            <p:cNvSpPr/>
            <p:nvPr/>
          </p:nvSpPr>
          <p:spPr>
            <a:xfrm>
              <a:off x="7067520" y="5155920"/>
              <a:ext cx="586080" cy="740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latin typeface="Comic Sans MS"/>
                </a:rPr>
                <a:t>    </a:t>
              </a:r>
              <a:endParaRPr b="0" lang="en-GB" sz="2000" spc="-1" strike="noStrike">
                <a:latin typeface="Bitstream Vera Sans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ff33cc"/>
                  </a:solidFill>
                  <a:latin typeface="Arial Narrow"/>
                </a:rPr>
                <a:t>       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437" name="CustomShape 30"/>
            <p:cNvSpPr/>
            <p:nvPr/>
          </p:nvSpPr>
          <p:spPr>
            <a:xfrm>
              <a:off x="7640280" y="2420640"/>
              <a:ext cx="143640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BE" sz="2200" spc="-1" strike="noStrike">
                  <a:solidFill>
                    <a:srgbClr val="4700b8"/>
                  </a:solidFill>
                  <a:latin typeface="DejaVu Sans"/>
                </a:rPr>
                <a:t>νετρόνια</a:t>
              </a:r>
              <a:endParaRPr b="0" lang="en-GB" sz="2200" spc="-1" strike="noStrike">
                <a:solidFill>
                  <a:srgbClr val="4700b8"/>
                </a:solidFill>
                <a:latin typeface="DejaVu Sans"/>
              </a:endParaRPr>
            </a:p>
          </p:txBody>
        </p:sp>
        <p:sp>
          <p:nvSpPr>
            <p:cNvPr id="438" name="CustomShape 31"/>
            <p:cNvSpPr/>
            <p:nvPr/>
          </p:nvSpPr>
          <p:spPr>
            <a:xfrm>
              <a:off x="7633080" y="4005000"/>
              <a:ext cx="153108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200" spc="-1" strike="noStrike">
                  <a:solidFill>
                    <a:srgbClr val="ff0000"/>
                  </a:solidFill>
                  <a:latin typeface="DejaVu Sans"/>
                </a:rPr>
                <a:t>πρωτόνια</a:t>
              </a:r>
              <a:endParaRPr b="0" lang="en-GB" sz="2200" spc="-1" strike="noStrike">
                <a:latin typeface="DejaVu Sans"/>
              </a:endParaRPr>
            </a:p>
          </p:txBody>
        </p:sp>
      </p:grpSp>
      <p:sp>
        <p:nvSpPr>
          <p:cNvPr id="439" name="CustomShape 32"/>
          <p:cNvSpPr/>
          <p:nvPr/>
        </p:nvSpPr>
        <p:spPr>
          <a:xfrm>
            <a:off x="4737960" y="4221000"/>
            <a:ext cx="14551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latin typeface="DejaVu Sans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DejaVu Sans"/>
              </a:rPr>
              <a:t>πυρήνας</a:t>
            </a:r>
            <a:endParaRPr b="0" lang="en-GB" sz="2200" spc="-1" strike="noStrike">
              <a:latin typeface="DejaVu Sans"/>
            </a:endParaRPr>
          </a:p>
        </p:txBody>
      </p:sp>
      <p:sp>
        <p:nvSpPr>
          <p:cNvPr id="440" name="CustomShape 33"/>
          <p:cNvSpPr/>
          <p:nvPr/>
        </p:nvSpPr>
        <p:spPr>
          <a:xfrm>
            <a:off x="4347720" y="234936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ae00"/>
                </a:solidFill>
                <a:latin typeface="DejaVu Sans"/>
              </a:rPr>
              <a:t>ηλεκτρόνια</a:t>
            </a:r>
            <a:endParaRPr b="0" lang="en-GB" sz="2200" spc="-1" strike="noStrike">
              <a:solidFill>
                <a:srgbClr val="00ae00"/>
              </a:solidFill>
              <a:latin typeface="DejaVu Sans"/>
            </a:endParaRPr>
          </a:p>
        </p:txBody>
      </p:sp>
      <p:sp>
        <p:nvSpPr>
          <p:cNvPr id="441" name="CustomShape 34"/>
          <p:cNvSpPr/>
          <p:nvPr/>
        </p:nvSpPr>
        <p:spPr>
          <a:xfrm>
            <a:off x="2404080" y="5049000"/>
            <a:ext cx="144540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</a:t>
            </a:r>
            <a:r>
              <a:rPr b="0" lang="fr-FR" sz="2200" spc="-1" strike="noStrike">
                <a:latin typeface="DejaVu Sans"/>
              </a:rPr>
              <a:t>άτομα</a:t>
            </a:r>
            <a:endParaRPr b="0" lang="en-GB" sz="22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42" name="CustomShape 35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43" name="CustomShape 36"/>
          <p:cNvSpPr/>
          <p:nvPr/>
        </p:nvSpPr>
        <p:spPr>
          <a:xfrm>
            <a:off x="126360" y="1413360"/>
            <a:ext cx="287712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     </a:t>
            </a:r>
            <a:r>
              <a:rPr b="0" lang="fr-FR" sz="2000" spc="-1" strike="noStrike">
                <a:latin typeface="Comic Sans MS"/>
              </a:rPr>
              <a:t>1 m (μέτρο)</a:t>
            </a: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44" name="Line 37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45" name="CustomShape 38"/>
          <p:cNvSpPr/>
          <p:nvPr/>
        </p:nvSpPr>
        <p:spPr>
          <a:xfrm>
            <a:off x="169200" y="1651680"/>
            <a:ext cx="457200" cy="1019520"/>
          </a:xfrm>
          <a:custGeom>
            <a:avLst/>
            <a:gdLst/>
            <a:ahLst/>
            <a:rect l="0" t="0" r="r" b="b"/>
            <a:pathLst>
              <a:path w="1272" h="2834">
                <a:moveTo>
                  <a:pt x="1271" y="0"/>
                </a:moveTo>
                <a:cubicBezTo>
                  <a:pt x="569" y="0"/>
                  <a:pt x="0" y="446"/>
                  <a:pt x="0" y="996"/>
                </a:cubicBezTo>
                <a:lnTo>
                  <a:pt x="0" y="1547"/>
                </a:lnTo>
                <a:cubicBezTo>
                  <a:pt x="0" y="1978"/>
                  <a:pt x="332" y="2544"/>
                  <a:pt x="847" y="2544"/>
                </a:cubicBezTo>
                <a:lnTo>
                  <a:pt x="847" y="2833"/>
                </a:lnTo>
                <a:lnTo>
                  <a:pt x="1271" y="2269"/>
                </a:lnTo>
                <a:lnTo>
                  <a:pt x="847" y="1705"/>
                </a:lnTo>
                <a:lnTo>
                  <a:pt x="847" y="1993"/>
                </a:lnTo>
                <a:lnTo>
                  <a:pt x="4" y="1272"/>
                </a:lnTo>
                <a:cubicBezTo>
                  <a:pt x="4" y="1272"/>
                  <a:pt x="1271" y="550"/>
                  <a:pt x="1271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6" name="CustomShape 39"/>
          <p:cNvSpPr/>
          <p:nvPr/>
        </p:nvSpPr>
        <p:spPr>
          <a:xfrm>
            <a:off x="676080" y="1845720"/>
            <a:ext cx="25243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1/1,000,000,000</a:t>
            </a:r>
            <a:endParaRPr b="0" lang="en-GB" sz="22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447" name="CustomShape 40"/>
          <p:cNvSpPr/>
          <p:nvPr/>
        </p:nvSpPr>
        <p:spPr>
          <a:xfrm>
            <a:off x="93600" y="5035680"/>
            <a:ext cx="820800" cy="4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400" spc="-1" strike="noStrike">
                <a:solidFill>
                  <a:srgbClr val="3deb3d"/>
                </a:solidFill>
                <a:latin typeface="DejaVu Sans"/>
              </a:rPr>
              <a:t>H</a:t>
            </a:r>
            <a:r>
              <a:rPr b="0" lang="fr-BE" sz="2400" spc="-1" strike="noStrike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b="0" lang="fr-BE" sz="2400" spc="-1" strike="noStrike">
                <a:solidFill>
                  <a:srgbClr val="0099ff"/>
                </a:solidFill>
                <a:latin typeface="DejaVu Sans"/>
              </a:rPr>
              <a:t>0</a:t>
            </a:r>
            <a:endParaRPr b="0" lang="en-GB" sz="2400" spc="-1" strike="noStrike">
              <a:latin typeface="DejaVu Sans"/>
            </a:endParaRPr>
          </a:p>
        </p:txBody>
      </p:sp>
      <p:sp>
        <p:nvSpPr>
          <p:cNvPr id="448" name="CustomShape 41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49" name="CustomShape 42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0" name="CustomShape 43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1" name="CustomShape 44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2" name="Line 45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3" name="Line 46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454" name="TextShape 47"/>
          <p:cNvSpPr txBox="1"/>
          <p:nvPr/>
        </p:nvSpPr>
        <p:spPr>
          <a:xfrm>
            <a:off x="8578800" y="5240160"/>
            <a:ext cx="120348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55" name="CustomShape 48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6" name="CustomShape 49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7" name="CustomShape 50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58" name="TextShape 51"/>
          <p:cNvSpPr txBox="1"/>
          <p:nvPr/>
        </p:nvSpPr>
        <p:spPr>
          <a:xfrm>
            <a:off x="984600" y="5742000"/>
            <a:ext cx="900000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2200" spc="-1" strike="noStrike">
                <a:latin typeface="DejaVu Sans"/>
              </a:rPr>
              <a:t> </a:t>
            </a:r>
            <a:r>
              <a:rPr b="1" lang="en-GB" sz="2200" spc="-1" strike="noStrike">
                <a:latin typeface="DejaVu Sans"/>
              </a:rPr>
              <a:t>H</a:t>
            </a:r>
            <a:r>
              <a:rPr b="1" lang="en-GB" sz="2200" spc="-1" strike="noStrike" u="sng">
                <a:uFillTx/>
                <a:latin typeface="DejaVu Sans"/>
              </a:rPr>
              <a:t>λεκτρόνια</a:t>
            </a:r>
            <a:r>
              <a:rPr b="1" lang="en-GB" sz="2200" spc="-1" strike="noStrike">
                <a:latin typeface="DejaVu Sans"/>
              </a:rPr>
              <a:t> και </a:t>
            </a:r>
            <a:r>
              <a:rPr b="1" lang="en-GB" sz="2200" spc="-1" strike="noStrike" u="sng">
                <a:uFillTx/>
                <a:latin typeface="DejaVu Sans"/>
              </a:rPr>
              <a:t>κουάρκ:</a:t>
            </a:r>
            <a:r>
              <a:rPr b="1" lang="en-GB" sz="2200" spc="-1" strike="noStrike">
                <a:latin typeface="DejaVu Sans"/>
              </a:rPr>
              <a:t> δε βλέπουμε δομή -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θεμελιώδη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459" name="Line 52"/>
          <p:cNvSpPr/>
          <p:nvPr/>
        </p:nvSpPr>
        <p:spPr>
          <a:xfrm flipV="1">
            <a:off x="4572000" y="4741200"/>
            <a:ext cx="3249000" cy="9738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460" name="Line 53"/>
          <p:cNvSpPr/>
          <p:nvPr/>
        </p:nvSpPr>
        <p:spPr>
          <a:xfrm flipV="1">
            <a:off x="2286000" y="2971800"/>
            <a:ext cx="2057400" cy="27432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TextShape 1"/>
          <p:cNvSpPr txBox="1"/>
          <p:nvPr/>
        </p:nvSpPr>
        <p:spPr>
          <a:xfrm>
            <a:off x="300600" y="369360"/>
            <a:ext cx="960120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462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aphicFrame>
        <p:nvGraphicFramePr>
          <p:cNvPr id="463" name="Object 3"/>
          <p:cNvGraphicFramePr/>
          <p:nvPr/>
        </p:nvGraphicFramePr>
        <p:xfrm>
          <a:off x="4554000" y="3041280"/>
          <a:ext cx="243000" cy="209880"/>
        </p:xfrm>
        <a:graphic>
          <a:graphicData uri="http://schemas.openxmlformats.org/presentationml/2006/ole">
            <p:oleObj r:id="rId1" spid="">
              <p:embed/>
              <p:pic>
                <p:nvPicPr>
                  <p:cNvPr id="464" name="Object 4" descr=""/>
                  <p:cNvPicPr/>
                  <p:nvPr/>
                </p:nvPicPr>
                <p:blipFill>
                  <a:blip r:embed="rId2"/>
                  <a:stretch/>
                </p:blipFill>
                <p:spPr>
                  <a:xfrm>
                    <a:off x="4554000" y="3041280"/>
                    <a:ext cx="243000" cy="209880"/>
                  </a:xfrm>
                  <a:prstGeom prst="rect">
                    <a:avLst/>
                  </a:prstGeom>
                  <a:ln>
                    <a:noFill/>
                  </a:ln>
                </p:spPr>
              </p:pic>
            </p:oleObj>
          </a:graphicData>
        </a:graphic>
      </p:graphicFrame>
      <p:sp>
        <p:nvSpPr>
          <p:cNvPr id="465" name="CustomShape 4"/>
          <p:cNvSpPr/>
          <p:nvPr/>
        </p:nvSpPr>
        <p:spPr>
          <a:xfrm>
            <a:off x="630720" y="2302560"/>
            <a:ext cx="229248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200" spc="-1" strike="noStrike">
                <a:solidFill>
                  <a:srgbClr val="000000"/>
                </a:solidFill>
                <a:latin typeface="DejaVu Sans"/>
              </a:rPr>
              <a:t>μόρια</a:t>
            </a:r>
            <a:endParaRPr b="0" lang="en-GB" sz="2200" spc="-1" strike="noStrike">
              <a:latin typeface="DejaVu Sans"/>
            </a:endParaRPr>
          </a:p>
        </p:txBody>
      </p:sp>
      <p:grpSp>
        <p:nvGrpSpPr>
          <p:cNvPr id="466" name="Group 5"/>
          <p:cNvGrpSpPr/>
          <p:nvPr/>
        </p:nvGrpSpPr>
        <p:grpSpPr>
          <a:xfrm>
            <a:off x="383040" y="2813760"/>
            <a:ext cx="1661760" cy="2253960"/>
            <a:chOff x="383040" y="2813760"/>
            <a:chExt cx="1661760" cy="2253960"/>
          </a:xfrm>
        </p:grpSpPr>
        <p:grpSp>
          <p:nvGrpSpPr>
            <p:cNvPr id="467" name="Group 6"/>
            <p:cNvGrpSpPr/>
            <p:nvPr/>
          </p:nvGrpSpPr>
          <p:grpSpPr>
            <a:xfrm>
              <a:off x="383040" y="4277160"/>
              <a:ext cx="681120" cy="615960"/>
              <a:chOff x="383040" y="4277160"/>
              <a:chExt cx="681120" cy="615960"/>
            </a:xfrm>
          </p:grpSpPr>
          <p:sp>
            <p:nvSpPr>
              <p:cNvPr id="468" name="CustomShape 7"/>
              <p:cNvSpPr/>
              <p:nvPr/>
            </p:nvSpPr>
            <p:spPr>
              <a:xfrm>
                <a:off x="383040" y="46105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69" name="CustomShape 8"/>
              <p:cNvSpPr/>
              <p:nvPr/>
            </p:nvSpPr>
            <p:spPr>
              <a:xfrm>
                <a:off x="483120" y="42771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0" name="CustomShape 9"/>
              <p:cNvSpPr/>
              <p:nvPr/>
            </p:nvSpPr>
            <p:spPr>
              <a:xfrm>
                <a:off x="864000" y="46771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1" name="Group 10"/>
            <p:cNvGrpSpPr/>
            <p:nvPr/>
          </p:nvGrpSpPr>
          <p:grpSpPr>
            <a:xfrm>
              <a:off x="383040" y="3528000"/>
              <a:ext cx="681120" cy="615960"/>
              <a:chOff x="383040" y="3528000"/>
              <a:chExt cx="681120" cy="615960"/>
            </a:xfrm>
          </p:grpSpPr>
          <p:sp>
            <p:nvSpPr>
              <p:cNvPr id="472" name="CustomShape 11"/>
              <p:cNvSpPr/>
              <p:nvPr/>
            </p:nvSpPr>
            <p:spPr>
              <a:xfrm>
                <a:off x="383040" y="38613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3" name="CustomShape 12"/>
              <p:cNvSpPr/>
              <p:nvPr/>
            </p:nvSpPr>
            <p:spPr>
              <a:xfrm>
                <a:off x="483120" y="352800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4" name="CustomShape 13"/>
              <p:cNvSpPr/>
              <p:nvPr/>
            </p:nvSpPr>
            <p:spPr>
              <a:xfrm>
                <a:off x="864000" y="392796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5" name="Group 14"/>
            <p:cNvGrpSpPr/>
            <p:nvPr/>
          </p:nvGrpSpPr>
          <p:grpSpPr>
            <a:xfrm>
              <a:off x="1264320" y="4451760"/>
              <a:ext cx="681120" cy="615960"/>
              <a:chOff x="1264320" y="4451760"/>
              <a:chExt cx="681120" cy="615960"/>
            </a:xfrm>
          </p:grpSpPr>
          <p:sp>
            <p:nvSpPr>
              <p:cNvPr id="476" name="CustomShape 15"/>
              <p:cNvSpPr/>
              <p:nvPr/>
            </p:nvSpPr>
            <p:spPr>
              <a:xfrm>
                <a:off x="1264320" y="47851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7" name="CustomShape 16"/>
              <p:cNvSpPr/>
              <p:nvPr/>
            </p:nvSpPr>
            <p:spPr>
              <a:xfrm>
                <a:off x="1364400" y="4451760"/>
                <a:ext cx="58104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78" name="CustomShape 17"/>
              <p:cNvSpPr/>
              <p:nvPr/>
            </p:nvSpPr>
            <p:spPr>
              <a:xfrm>
                <a:off x="1745280" y="4851720"/>
                <a:ext cx="20016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79" name="Group 18"/>
            <p:cNvGrpSpPr/>
            <p:nvPr/>
          </p:nvGrpSpPr>
          <p:grpSpPr>
            <a:xfrm>
              <a:off x="1364400" y="3528000"/>
              <a:ext cx="680400" cy="615960"/>
              <a:chOff x="1364400" y="3528000"/>
              <a:chExt cx="680400" cy="615960"/>
            </a:xfrm>
          </p:grpSpPr>
          <p:sp>
            <p:nvSpPr>
              <p:cNvPr id="480" name="CustomShape 19"/>
              <p:cNvSpPr/>
              <p:nvPr/>
            </p:nvSpPr>
            <p:spPr>
              <a:xfrm>
                <a:off x="1364400" y="386136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1" name="CustomShape 20"/>
              <p:cNvSpPr/>
              <p:nvPr/>
            </p:nvSpPr>
            <p:spPr>
              <a:xfrm>
                <a:off x="1464120" y="352800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2" name="CustomShape 21"/>
              <p:cNvSpPr/>
              <p:nvPr/>
            </p:nvSpPr>
            <p:spPr>
              <a:xfrm>
                <a:off x="1845000" y="392796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grpSp>
          <p:nvGrpSpPr>
            <p:cNvPr id="483" name="Group 22"/>
            <p:cNvGrpSpPr/>
            <p:nvPr/>
          </p:nvGrpSpPr>
          <p:grpSpPr>
            <a:xfrm>
              <a:off x="864360" y="2813760"/>
              <a:ext cx="680400" cy="615960"/>
              <a:chOff x="864360" y="2813760"/>
              <a:chExt cx="680400" cy="615960"/>
            </a:xfrm>
          </p:grpSpPr>
          <p:sp>
            <p:nvSpPr>
              <p:cNvPr id="484" name="CustomShape 23"/>
              <p:cNvSpPr/>
              <p:nvPr/>
            </p:nvSpPr>
            <p:spPr>
              <a:xfrm>
                <a:off x="864360" y="3147120"/>
                <a:ext cx="19944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5" name="CustomShape 24"/>
              <p:cNvSpPr/>
              <p:nvPr/>
            </p:nvSpPr>
            <p:spPr>
              <a:xfrm>
                <a:off x="964080" y="2813760"/>
                <a:ext cx="580680" cy="549360"/>
              </a:xfrm>
              <a:prstGeom prst="ellipse">
                <a:avLst/>
              </a:prstGeom>
              <a:solidFill>
                <a:srgbClr val="0000ff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  <p:sp>
            <p:nvSpPr>
              <p:cNvPr id="486" name="CustomShape 25"/>
              <p:cNvSpPr/>
              <p:nvPr/>
            </p:nvSpPr>
            <p:spPr>
              <a:xfrm>
                <a:off x="1344960" y="3213720"/>
                <a:ext cx="199800" cy="216000"/>
              </a:xfrm>
              <a:prstGeom prst="ellipse">
                <a:avLst/>
              </a:prstGeom>
              <a:solidFill>
                <a:srgbClr val="99cc00"/>
              </a:solidFill>
              <a:ln w="12600">
                <a:solidFill>
                  <a:srgbClr val="000000"/>
                </a:solidFill>
                <a:miter/>
              </a:ln>
            </p:spPr>
            <p:style>
              <a:lnRef idx="0"/>
              <a:fillRef idx="0"/>
              <a:effectRef idx="0"/>
              <a:fontRef idx="minor"/>
            </p:style>
          </p:sp>
        </p:grpSp>
      </p:grpSp>
      <p:pic>
        <p:nvPicPr>
          <p:cNvPr id="487" name="Picture 30" descr=""/>
          <p:cNvPicPr/>
          <p:nvPr/>
        </p:nvPicPr>
        <p:blipFill>
          <a:blip r:embed="rId3"/>
          <a:stretch/>
        </p:blipFill>
        <p:spPr>
          <a:xfrm>
            <a:off x="2256480" y="2367360"/>
            <a:ext cx="7549920" cy="2717280"/>
          </a:xfrm>
          <a:prstGeom prst="rect">
            <a:avLst/>
          </a:prstGeom>
          <a:ln>
            <a:noFill/>
          </a:ln>
        </p:spPr>
      </p:pic>
      <p:sp>
        <p:nvSpPr>
          <p:cNvPr id="488" name="CustomShape 26"/>
          <p:cNvSpPr/>
          <p:nvPr/>
        </p:nvSpPr>
        <p:spPr>
          <a:xfrm>
            <a:off x="7644240" y="2868120"/>
            <a:ext cx="857520" cy="794880"/>
          </a:xfrm>
          <a:prstGeom prst="ellipse">
            <a:avLst/>
          </a:prstGeom>
          <a:gradFill rotWithShape="0">
            <a:gsLst>
              <a:gs pos="0">
                <a:srgbClr val="33ccff"/>
              </a:gs>
              <a:gs pos="100000">
                <a:srgbClr val="185e76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489" name="CustomShape 27"/>
          <p:cNvSpPr/>
          <p:nvPr/>
        </p:nvSpPr>
        <p:spPr>
          <a:xfrm>
            <a:off x="7644240" y="4365720"/>
            <a:ext cx="857520" cy="794880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760000"/>
              </a:gs>
            </a:gsLst>
            <a:path path="rect"/>
          </a:gra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grpSp>
        <p:nvGrpSpPr>
          <p:cNvPr id="490" name="Group 28"/>
          <p:cNvGrpSpPr/>
          <p:nvPr/>
        </p:nvGrpSpPr>
        <p:grpSpPr>
          <a:xfrm>
            <a:off x="7067520" y="2420640"/>
            <a:ext cx="2096640" cy="3475440"/>
            <a:chOff x="7067520" y="2420640"/>
            <a:chExt cx="2096640" cy="3475440"/>
          </a:xfrm>
        </p:grpSpPr>
        <p:sp>
          <p:nvSpPr>
            <p:cNvPr id="491" name="CustomShape 29"/>
            <p:cNvSpPr/>
            <p:nvPr/>
          </p:nvSpPr>
          <p:spPr>
            <a:xfrm>
              <a:off x="7067520" y="5155920"/>
              <a:ext cx="586080" cy="7401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latin typeface="Comic Sans MS"/>
                </a:rPr>
                <a:t>    </a:t>
              </a:r>
              <a:endParaRPr b="0" lang="en-GB" sz="2000" spc="-1" strike="noStrike">
                <a:latin typeface="Bitstream Vera Sans"/>
              </a:endParaRPr>
            </a:p>
            <a:p>
              <a:pPr>
                <a:lnSpc>
                  <a:spcPct val="100000"/>
                </a:lnSpc>
              </a:pPr>
              <a:r>
                <a:rPr b="0" lang="fr-FR" sz="2000" spc="-1" strike="noStrike">
                  <a:solidFill>
                    <a:srgbClr val="ff33cc"/>
                  </a:solidFill>
                  <a:latin typeface="Arial Narrow"/>
                </a:rPr>
                <a:t>       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492" name="CustomShape 30"/>
            <p:cNvSpPr/>
            <p:nvPr/>
          </p:nvSpPr>
          <p:spPr>
            <a:xfrm>
              <a:off x="7640280" y="2420640"/>
              <a:ext cx="143640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BE" sz="2200" spc="-1" strike="noStrike">
                  <a:solidFill>
                    <a:srgbClr val="4700b8"/>
                  </a:solidFill>
                  <a:latin typeface="DejaVu Sans"/>
                </a:rPr>
                <a:t>νετρόνια</a:t>
              </a:r>
              <a:endParaRPr b="0" lang="en-GB" sz="2200" spc="-1" strike="noStrike">
                <a:solidFill>
                  <a:srgbClr val="4700b8"/>
                </a:solidFill>
                <a:latin typeface="DejaVu Sans"/>
              </a:endParaRPr>
            </a:p>
          </p:txBody>
        </p:sp>
        <p:sp>
          <p:nvSpPr>
            <p:cNvPr id="493" name="CustomShape 31"/>
            <p:cNvSpPr/>
            <p:nvPr/>
          </p:nvSpPr>
          <p:spPr>
            <a:xfrm>
              <a:off x="7633080" y="4005000"/>
              <a:ext cx="1531080" cy="41868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6800" bIns="46800">
              <a:spAutoFit/>
            </a:bodyPr>
            <a:p>
              <a:pPr>
                <a:lnSpc>
                  <a:spcPct val="100000"/>
                </a:lnSpc>
              </a:pPr>
              <a:r>
                <a:rPr b="0" lang="fr-FR" sz="2200" spc="-1" strike="noStrike">
                  <a:solidFill>
                    <a:srgbClr val="ff0000"/>
                  </a:solidFill>
                  <a:latin typeface="DejaVu Sans"/>
                </a:rPr>
                <a:t>πρωτόνια</a:t>
              </a:r>
              <a:endParaRPr b="0" lang="en-GB" sz="2200" spc="-1" strike="noStrike">
                <a:latin typeface="DejaVu Sans"/>
              </a:endParaRPr>
            </a:p>
          </p:txBody>
        </p:sp>
      </p:grpSp>
      <p:sp>
        <p:nvSpPr>
          <p:cNvPr id="494" name="CustomShape 32"/>
          <p:cNvSpPr/>
          <p:nvPr/>
        </p:nvSpPr>
        <p:spPr>
          <a:xfrm>
            <a:off x="4737960" y="4221000"/>
            <a:ext cx="14551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latin typeface="DejaVu Sans"/>
              </a:rPr>
              <a:t> </a:t>
            </a:r>
            <a:r>
              <a:rPr b="0" lang="fr-FR" sz="2200" spc="-1" strike="noStrike">
                <a:solidFill>
                  <a:srgbClr val="000000"/>
                </a:solidFill>
                <a:latin typeface="DejaVu Sans"/>
              </a:rPr>
              <a:t>πυρήνας</a:t>
            </a:r>
            <a:endParaRPr b="0" lang="en-GB" sz="2200" spc="-1" strike="noStrike">
              <a:latin typeface="DejaVu Sans"/>
            </a:endParaRPr>
          </a:p>
        </p:txBody>
      </p:sp>
      <p:sp>
        <p:nvSpPr>
          <p:cNvPr id="495" name="CustomShape 33"/>
          <p:cNvSpPr/>
          <p:nvPr/>
        </p:nvSpPr>
        <p:spPr>
          <a:xfrm>
            <a:off x="4347720" y="2349360"/>
            <a:ext cx="188100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00ae00"/>
                </a:solidFill>
                <a:latin typeface="DejaVu Sans"/>
              </a:rPr>
              <a:t>ηλεκτρόνια</a:t>
            </a:r>
            <a:endParaRPr b="0" lang="en-GB" sz="2200" spc="-1" strike="noStrike">
              <a:solidFill>
                <a:srgbClr val="00ae00"/>
              </a:solidFill>
              <a:latin typeface="DejaVu Sans"/>
            </a:endParaRPr>
          </a:p>
        </p:txBody>
      </p:sp>
      <p:sp>
        <p:nvSpPr>
          <p:cNvPr id="496" name="CustomShape 34"/>
          <p:cNvSpPr/>
          <p:nvPr/>
        </p:nvSpPr>
        <p:spPr>
          <a:xfrm>
            <a:off x="2404080" y="5049000"/>
            <a:ext cx="1445400" cy="74016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</a:t>
            </a:r>
            <a:r>
              <a:rPr b="0" lang="fr-FR" sz="2200" spc="-1" strike="noStrike">
                <a:latin typeface="DejaVu Sans"/>
              </a:rPr>
              <a:t>άτομα</a:t>
            </a:r>
            <a:endParaRPr b="0" lang="en-GB" sz="22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97" name="CustomShape 35"/>
          <p:cNvSpPr/>
          <p:nvPr/>
        </p:nvSpPr>
        <p:spPr>
          <a:xfrm>
            <a:off x="9315000" y="3276000"/>
            <a:ext cx="478800" cy="1600200"/>
          </a:xfrm>
          <a:prstGeom prst="rect">
            <a:avLst/>
          </a:prstGeom>
          <a:solidFill>
            <a:srgbClr val="99ccff"/>
          </a:solidFill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498" name="CustomShape 36"/>
          <p:cNvSpPr/>
          <p:nvPr/>
        </p:nvSpPr>
        <p:spPr>
          <a:xfrm>
            <a:off x="126360" y="1413360"/>
            <a:ext cx="2877120" cy="4489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000" spc="-1" strike="noStrike">
                <a:latin typeface="Comic Sans MS"/>
              </a:rPr>
              <a:t>          </a:t>
            </a:r>
            <a:r>
              <a:rPr b="0" lang="fr-FR" sz="2000" spc="-1" strike="noStrike">
                <a:latin typeface="Comic Sans MS"/>
              </a:rPr>
              <a:t>1 m (μέτρο)</a:t>
            </a:r>
            <a:r>
              <a:rPr b="0" lang="fr-BE" sz="2000" spc="-1" strike="noStrike">
                <a:solidFill>
                  <a:srgbClr val="ff33cc"/>
                </a:solidFill>
                <a:latin typeface="Arial Narrow"/>
              </a:rPr>
              <a:t>         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499" name="Line 37"/>
          <p:cNvSpPr/>
          <p:nvPr/>
        </p:nvSpPr>
        <p:spPr>
          <a:xfrm>
            <a:off x="516600" y="1371600"/>
            <a:ext cx="1828800" cy="0"/>
          </a:xfrm>
          <a:prstGeom prst="line">
            <a:avLst/>
          </a:prstGeom>
          <a:ln w="54720">
            <a:solidFill>
              <a:srgbClr val="000000"/>
            </a:solidFill>
            <a:round/>
            <a:headEnd len="med" type="triangle" w="med"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00" name="CustomShape 38"/>
          <p:cNvSpPr/>
          <p:nvPr/>
        </p:nvSpPr>
        <p:spPr>
          <a:xfrm>
            <a:off x="169200" y="1651680"/>
            <a:ext cx="457200" cy="1019520"/>
          </a:xfrm>
          <a:custGeom>
            <a:avLst/>
            <a:gdLst/>
            <a:ahLst/>
            <a:rect l="0" t="0" r="r" b="b"/>
            <a:pathLst>
              <a:path w="1272" h="2834">
                <a:moveTo>
                  <a:pt x="1271" y="0"/>
                </a:moveTo>
                <a:cubicBezTo>
                  <a:pt x="569" y="0"/>
                  <a:pt x="0" y="446"/>
                  <a:pt x="0" y="996"/>
                </a:cubicBezTo>
                <a:lnTo>
                  <a:pt x="0" y="1547"/>
                </a:lnTo>
                <a:cubicBezTo>
                  <a:pt x="0" y="1978"/>
                  <a:pt x="332" y="2544"/>
                  <a:pt x="847" y="2544"/>
                </a:cubicBezTo>
                <a:lnTo>
                  <a:pt x="847" y="2833"/>
                </a:lnTo>
                <a:lnTo>
                  <a:pt x="1271" y="2269"/>
                </a:lnTo>
                <a:lnTo>
                  <a:pt x="847" y="1705"/>
                </a:lnTo>
                <a:lnTo>
                  <a:pt x="847" y="1993"/>
                </a:lnTo>
                <a:lnTo>
                  <a:pt x="4" y="1272"/>
                </a:lnTo>
                <a:cubicBezTo>
                  <a:pt x="4" y="1272"/>
                  <a:pt x="1271" y="550"/>
                  <a:pt x="1271" y="0"/>
                </a:cubicBezTo>
              </a:path>
            </a:pathLst>
          </a:custGeom>
          <a:solidFill>
            <a:srgbClr val="0099ff"/>
          </a:solidFill>
          <a:ln w="1260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1" name="CustomShape 39"/>
          <p:cNvSpPr/>
          <p:nvPr/>
        </p:nvSpPr>
        <p:spPr>
          <a:xfrm>
            <a:off x="676080" y="1845720"/>
            <a:ext cx="2524320" cy="4186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0" lang="fr-FR" sz="2200" spc="-1" strike="noStrike">
                <a:solidFill>
                  <a:srgbClr val="ff0000"/>
                </a:solidFill>
                <a:latin typeface="DejaVu Sans"/>
              </a:rPr>
              <a:t>1/1,000,000,000</a:t>
            </a:r>
            <a:endParaRPr b="0" lang="en-GB" sz="2200" spc="-1" strike="noStrike">
              <a:solidFill>
                <a:srgbClr val="ff0000"/>
              </a:solidFill>
              <a:latin typeface="DejaVu Sans"/>
            </a:endParaRPr>
          </a:p>
        </p:txBody>
      </p:sp>
      <p:sp>
        <p:nvSpPr>
          <p:cNvPr id="502" name="CustomShape 40"/>
          <p:cNvSpPr/>
          <p:nvPr/>
        </p:nvSpPr>
        <p:spPr>
          <a:xfrm>
            <a:off x="93600" y="5035680"/>
            <a:ext cx="820800" cy="4946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500"/>
              </a:spcBef>
            </a:pPr>
            <a:r>
              <a:rPr b="0" lang="fr-BE" sz="2400" spc="-1" strike="noStrike">
                <a:solidFill>
                  <a:srgbClr val="3deb3d"/>
                </a:solidFill>
                <a:latin typeface="DejaVu Sans"/>
              </a:rPr>
              <a:t>H</a:t>
            </a:r>
            <a:r>
              <a:rPr b="0" lang="fr-BE" sz="2400" spc="-1" strike="noStrike" baseline="-25000">
                <a:solidFill>
                  <a:srgbClr val="3deb3d"/>
                </a:solidFill>
                <a:latin typeface="DejaVu Sans"/>
              </a:rPr>
              <a:t>2</a:t>
            </a:r>
            <a:r>
              <a:rPr b="0" lang="fr-BE" sz="2400" spc="-1" strike="noStrike">
                <a:solidFill>
                  <a:srgbClr val="0099ff"/>
                </a:solidFill>
                <a:latin typeface="DejaVu Sans"/>
              </a:rPr>
              <a:t>0</a:t>
            </a:r>
            <a:endParaRPr b="0" lang="en-GB" sz="2400" spc="-1" strike="noStrike">
              <a:latin typeface="DejaVu Sans"/>
            </a:endParaRPr>
          </a:p>
        </p:txBody>
      </p:sp>
      <p:sp>
        <p:nvSpPr>
          <p:cNvPr id="503" name="CustomShape 41"/>
          <p:cNvSpPr/>
          <p:nvPr/>
        </p:nvSpPr>
        <p:spPr>
          <a:xfrm>
            <a:off x="8922600" y="4804200"/>
            <a:ext cx="529200" cy="4572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4" name="CustomShape 42"/>
          <p:cNvSpPr/>
          <p:nvPr/>
        </p:nvSpPr>
        <p:spPr>
          <a:xfrm>
            <a:off x="7817400" y="304092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5" name="CustomShape 43"/>
          <p:cNvSpPr/>
          <p:nvPr/>
        </p:nvSpPr>
        <p:spPr>
          <a:xfrm>
            <a:off x="8166600" y="304128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6" name="CustomShape 44"/>
          <p:cNvSpPr/>
          <p:nvPr/>
        </p:nvSpPr>
        <p:spPr>
          <a:xfrm>
            <a:off x="7998120" y="325764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07" name="Line 45"/>
          <p:cNvSpPr/>
          <p:nvPr/>
        </p:nvSpPr>
        <p:spPr>
          <a:xfrm>
            <a:off x="8193600" y="4777200"/>
            <a:ext cx="914400" cy="4572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8" name="Line 46"/>
          <p:cNvSpPr/>
          <p:nvPr/>
        </p:nvSpPr>
        <p:spPr>
          <a:xfrm>
            <a:off x="8314200" y="4572000"/>
            <a:ext cx="914400" cy="228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509" name="TextShape 47"/>
          <p:cNvSpPr txBox="1"/>
          <p:nvPr/>
        </p:nvSpPr>
        <p:spPr>
          <a:xfrm>
            <a:off x="8578800" y="5240160"/>
            <a:ext cx="120348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510" name="CustomShape 48"/>
          <p:cNvSpPr/>
          <p:nvPr/>
        </p:nvSpPr>
        <p:spPr>
          <a:xfrm>
            <a:off x="7817400" y="4553280"/>
            <a:ext cx="228600" cy="228600"/>
          </a:xfrm>
          <a:prstGeom prst="ellipse">
            <a:avLst/>
          </a:prstGeom>
          <a:solidFill>
            <a:srgbClr val="ff00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1" name="CustomShape 49"/>
          <p:cNvSpPr/>
          <p:nvPr/>
        </p:nvSpPr>
        <p:spPr>
          <a:xfrm>
            <a:off x="8166600" y="4553640"/>
            <a:ext cx="203760" cy="228600"/>
          </a:xfrm>
          <a:prstGeom prst="ellipse">
            <a:avLst/>
          </a:prstGeom>
          <a:solidFill>
            <a:srgbClr val="0000ff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2" name="CustomShape 50"/>
          <p:cNvSpPr/>
          <p:nvPr/>
        </p:nvSpPr>
        <p:spPr>
          <a:xfrm>
            <a:off x="7998120" y="4770000"/>
            <a:ext cx="228600" cy="227880"/>
          </a:xfrm>
          <a:prstGeom prst="ellipse">
            <a:avLst/>
          </a:prstGeom>
          <a:solidFill>
            <a:srgbClr val="00ff00"/>
          </a:solidFill>
          <a:ln w="1260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13" name="Line 51"/>
          <p:cNvSpPr/>
          <p:nvPr/>
        </p:nvSpPr>
        <p:spPr>
          <a:xfrm flipV="1">
            <a:off x="4572000" y="4741200"/>
            <a:ext cx="3249000" cy="9738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4" name="Line 52"/>
          <p:cNvSpPr/>
          <p:nvPr/>
        </p:nvSpPr>
        <p:spPr>
          <a:xfrm flipV="1">
            <a:off x="2286000" y="2971800"/>
            <a:ext cx="2057400" cy="274320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15" name="TextShape 53"/>
          <p:cNvSpPr txBox="1"/>
          <p:nvPr/>
        </p:nvSpPr>
        <p:spPr>
          <a:xfrm>
            <a:off x="372600" y="5520960"/>
            <a:ext cx="9493200" cy="146988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200" spc="-1" strike="noStrike" u="sng">
                <a:uFillTx/>
                <a:latin typeface="DejaVu Sans"/>
              </a:rPr>
              <a:t> </a:t>
            </a:r>
            <a:r>
              <a:rPr b="1" lang="en-GB" sz="2200" spc="-1" strike="noStrike" u="sng">
                <a:uFillTx/>
                <a:latin typeface="DejaVu Sans"/>
              </a:rPr>
              <a:t>Ηλεκτρόνια </a:t>
            </a:r>
            <a:endParaRPr b="0" lang="en-GB" sz="2200" spc="-1" strike="noStrike">
              <a:latin typeface="Bitstream Vera Sans"/>
            </a:endParaRPr>
          </a:p>
          <a:p>
            <a:r>
              <a:rPr b="1" lang="en-GB" sz="2200" spc="-1" strike="noStrike">
                <a:latin typeface="DejaVu Sans"/>
              </a:rPr>
              <a:t>   </a:t>
            </a:r>
            <a:r>
              <a:rPr b="0" lang="en-GB" sz="2000" spc="-1" strike="noStrike">
                <a:latin typeface="DejaVu Sans"/>
              </a:rPr>
              <a:t>+ 5 παρόμοια σωματίδια (4 απ' αυτά ασταθή: μ, τ, ν</a:t>
            </a:r>
            <a:r>
              <a:rPr b="0" lang="en-GB" sz="2000" spc="-1" strike="noStrike" baseline="-14000000">
                <a:latin typeface="DejaVu Sans"/>
              </a:rPr>
              <a:t>μ</a:t>
            </a:r>
            <a:r>
              <a:rPr b="0" lang="en-GB" sz="2000" spc="-1" strike="noStrike">
                <a:latin typeface="DejaVu Sans"/>
              </a:rPr>
              <a:t>, ν</a:t>
            </a:r>
            <a:r>
              <a:rPr b="0" lang="en-GB" sz="2000" spc="-1" strike="noStrike" baseline="-14000000">
                <a:latin typeface="DejaVu Sans"/>
              </a:rPr>
              <a:t>τ</a:t>
            </a:r>
            <a:r>
              <a:rPr b="0" lang="en-GB" sz="2000" spc="-1" strike="noStrike">
                <a:latin typeface="DejaVu Sans"/>
              </a:rPr>
              <a:t>) </a:t>
            </a:r>
            <a:endParaRPr b="0" lang="en-GB" sz="2000" spc="-1" strike="noStrike">
              <a:latin typeface="Bitstream Vera Sans"/>
            </a:endParaRPr>
          </a:p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200" spc="-1" strike="noStrike" u="sng">
                <a:uFillTx/>
                <a:latin typeface="DejaVu Sans"/>
              </a:rPr>
              <a:t> </a:t>
            </a:r>
            <a:r>
              <a:rPr b="1" lang="en-GB" sz="2200" spc="-1" strike="noStrike" u="sng">
                <a:uFillTx/>
                <a:latin typeface="DejaVu Sans"/>
              </a:rPr>
              <a:t>Πρωτόνια, νετρόνια </a:t>
            </a:r>
            <a:endParaRPr b="0" lang="en-GB" sz="2200" spc="-1" strike="noStrike">
              <a:latin typeface="Bitstream Vera Sans"/>
            </a:endParaRPr>
          </a:p>
          <a:p>
            <a:r>
              <a:rPr b="1" lang="en-GB" sz="2200" spc="-1" strike="noStrike">
                <a:latin typeface="DejaVu Sans"/>
              </a:rPr>
              <a:t>   </a:t>
            </a:r>
            <a:r>
              <a:rPr b="0" lang="en-GB" sz="2000" spc="-1" strike="noStrike">
                <a:latin typeface="DejaVu Sans"/>
              </a:rPr>
              <a:t>+ ~200 παρόμοια αλλά ασταθή σωματίδια, φτιαγμένα από κουάρκ</a:t>
            </a:r>
            <a:endParaRPr b="0" lang="en-GB" sz="20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TextShape 1"/>
          <p:cNvSpPr txBox="1"/>
          <p:nvPr/>
        </p:nvSpPr>
        <p:spPr>
          <a:xfrm>
            <a:off x="300600" y="-34920"/>
            <a:ext cx="9601200" cy="142272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Μετά από ~100 χρόνια </a:t>
            </a:r>
            <a:r>
              <a:rPr b="1" lang="en-GB" sz="3200" spc="-1" strike="noStrike">
                <a:latin typeface="DejaVu Sans"/>
              </a:rPr>
              <a:t>πειραμάτων σκέδασης</a:t>
            </a:r>
            <a:r>
              <a:rPr b="0" lang="en-GB" sz="3200" spc="-1" strike="noStrike">
                <a:latin typeface="DejaVu Sans"/>
              </a:rPr>
              <a:t> γνωρίζουμε τα βασικά (</a:t>
            </a:r>
            <a:r>
              <a:rPr b="1" lang="en-GB" sz="3200" spc="-1" strike="noStrike">
                <a:latin typeface="DejaVu Sans"/>
              </a:rPr>
              <a:t>θεμελιώδη</a:t>
            </a:r>
            <a:r>
              <a:rPr b="0" lang="en-GB" sz="3200" spc="-1" strike="noStrike">
                <a:latin typeface="DejaVu Sans"/>
              </a:rPr>
              <a:t>) </a:t>
            </a:r>
            <a:r>
              <a:rPr b="1" lang="en-GB" sz="3200" spc="-1" strike="noStrike">
                <a:latin typeface="DejaVu Sans"/>
              </a:rPr>
              <a:t>σωματίδια της ύλης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517" name="TextShape 2"/>
          <p:cNvSpPr txBox="1"/>
          <p:nvPr/>
        </p:nvSpPr>
        <p:spPr>
          <a:xfrm>
            <a:off x="432000" y="914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r>
              <a:rPr b="0" lang="en-GB" sz="2400" spc="-1" strike="noStrike">
                <a:latin typeface="Bitstream Vera Sans"/>
              </a:rPr>
              <a:t>  </a:t>
            </a:r>
            <a:endParaRPr b="0" lang="en-GB" sz="2400" spc="-1" strike="noStrike">
              <a:latin typeface="Bitstream Vera Sans"/>
            </a:endParaRPr>
          </a:p>
        </p:txBody>
      </p:sp>
      <p:grpSp>
        <p:nvGrpSpPr>
          <p:cNvPr id="518" name="Group 3"/>
          <p:cNvGrpSpPr/>
          <p:nvPr/>
        </p:nvGrpSpPr>
        <p:grpSpPr>
          <a:xfrm>
            <a:off x="-497880" y="1587600"/>
            <a:ext cx="9267120" cy="5449680"/>
            <a:chOff x="-497880" y="1587600"/>
            <a:chExt cx="9267120" cy="5449680"/>
          </a:xfrm>
        </p:grpSpPr>
        <p:pic>
          <p:nvPicPr>
            <p:cNvPr id="519" name="Picture 6" descr=""/>
            <p:cNvPicPr/>
            <p:nvPr/>
          </p:nvPicPr>
          <p:blipFill>
            <a:blip r:embed="rId1"/>
            <a:stretch/>
          </p:blipFill>
          <p:spPr>
            <a:xfrm>
              <a:off x="-497880" y="1587600"/>
              <a:ext cx="9267120" cy="5449320"/>
            </a:xfrm>
            <a:prstGeom prst="rect">
              <a:avLst/>
            </a:prstGeom>
            <a:ln>
              <a:noFill/>
            </a:ln>
          </p:spPr>
        </p:pic>
        <p:sp>
          <p:nvSpPr>
            <p:cNvPr id="520" name="TextShape 4"/>
            <p:cNvSpPr txBox="1"/>
            <p:nvPr/>
          </p:nvSpPr>
          <p:spPr>
            <a:xfrm>
              <a:off x="-497880" y="1587600"/>
              <a:ext cx="9267120" cy="5449680"/>
            </a:xfrm>
            <a:prstGeom prst="rect">
              <a:avLst/>
            </a:prstGeom>
            <a:noFill/>
            <a:ln>
              <a:noFill/>
            </a:ln>
          </p:spPr>
        </p:sp>
      </p:grpSp>
      <p:sp>
        <p:nvSpPr>
          <p:cNvPr id="521" name="TextShape 5"/>
          <p:cNvSpPr txBox="1"/>
          <p:nvPr/>
        </p:nvSpPr>
        <p:spPr>
          <a:xfrm>
            <a:off x="8686080" y="5060880"/>
            <a:ext cx="1621800" cy="50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2200" spc="-1" strike="noStrike">
                <a:solidFill>
                  <a:srgbClr val="0000ff"/>
                </a:solidFill>
                <a:latin typeface="Bitstream Vera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522" name="TextShape 6"/>
          <p:cNvSpPr txBox="1"/>
          <p:nvPr/>
        </p:nvSpPr>
        <p:spPr>
          <a:xfrm>
            <a:off x="8434440" y="5790600"/>
            <a:ext cx="1917000" cy="50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2200" spc="-1" strike="noStrike">
                <a:solidFill>
                  <a:srgbClr val="ff0000"/>
                </a:solidFill>
                <a:latin typeface="Bitstream Vera Sans"/>
              </a:rPr>
              <a:t>λεπτόνια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523" name="CustomShape 7"/>
          <p:cNvSpPr/>
          <p:nvPr/>
        </p:nvSpPr>
        <p:spPr>
          <a:xfrm>
            <a:off x="6256800" y="4800600"/>
            <a:ext cx="3765600" cy="842400"/>
          </a:xfrm>
          <a:prstGeom prst="rect">
            <a:avLst/>
          </a:prstGeom>
          <a:noFill/>
          <a:ln w="36720">
            <a:solidFill>
              <a:srgbClr val="0000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4" name="CustomShape 8"/>
          <p:cNvSpPr/>
          <p:nvPr/>
        </p:nvSpPr>
        <p:spPr>
          <a:xfrm>
            <a:off x="6256800" y="5700600"/>
            <a:ext cx="3751200" cy="842400"/>
          </a:xfrm>
          <a:prstGeom prst="rect">
            <a:avLst/>
          </a:prstGeom>
          <a:noFill/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TextShape 1"/>
          <p:cNvSpPr txBox="1"/>
          <p:nvPr/>
        </p:nvSpPr>
        <p:spPr>
          <a:xfrm>
            <a:off x="1511640" y="4283640"/>
            <a:ext cx="7056000" cy="1932480"/>
          </a:xfrm>
          <a:prstGeom prst="rect">
            <a:avLst/>
          </a:prstGeom>
          <a:noFill/>
          <a:ln>
            <a:noFill/>
          </a:ln>
        </p:spPr>
        <p:txBody>
          <a:bodyPr lIns="90360" rIns="90360" tIns="44280" bIns="44280">
            <a:noAutofit/>
          </a:bodyPr>
          <a:p>
            <a:pPr algn="ctr">
              <a:spcBef>
                <a:spcPts val="598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650" spc="-1" strike="noStrike">
                <a:latin typeface="Bitstream Vera Sans"/>
              </a:rPr>
              <a:t> </a:t>
            </a:r>
            <a:endParaRPr b="0" lang="en-GB" sz="2650" spc="-1" strike="noStrike">
              <a:latin typeface="Bitstream Vera Sans"/>
            </a:endParaRPr>
          </a:p>
        </p:txBody>
      </p:sp>
      <p:sp>
        <p:nvSpPr>
          <p:cNvPr id="526" name="TextShape 2"/>
          <p:cNvSpPr txBox="1"/>
          <p:nvPr/>
        </p:nvSpPr>
        <p:spPr>
          <a:xfrm>
            <a:off x="755640" y="2519280"/>
            <a:ext cx="8568000" cy="1260360"/>
          </a:xfrm>
          <a:prstGeom prst="rect">
            <a:avLst/>
          </a:prstGeom>
          <a:noFill/>
          <a:ln w="54720">
            <a:noFill/>
          </a:ln>
        </p:spPr>
        <p:txBody>
          <a:bodyPr lIns="90360" rIns="90360" tIns="44280" bIns="44280" anchor="ctr">
            <a:noAutofit/>
          </a:bodyPr>
          <a:p>
            <a:pPr algn="ctr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3600" spc="-1" strike="noStrike">
                <a:solidFill>
                  <a:srgbClr val="0002d1"/>
                </a:solidFill>
                <a:latin typeface="Bitstream Vera Sans"/>
              </a:rPr>
              <a:t> 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527" name="CustomShape 3"/>
          <p:cNvSpPr/>
          <p:nvPr/>
        </p:nvSpPr>
        <p:spPr>
          <a:xfrm>
            <a:off x="2267640" y="1595880"/>
            <a:ext cx="2435760" cy="4228200"/>
          </a:xfrm>
          <a:custGeom>
            <a:avLst/>
            <a:gdLst/>
            <a:ahLst/>
            <a:rect l="l" t="t" r="r" b="b"/>
            <a:pathLst>
              <a:path w="1392" h="2416">
                <a:moveTo>
                  <a:pt x="0" y="2400"/>
                </a:moveTo>
                <a:cubicBezTo>
                  <a:pt x="104" y="2408"/>
                  <a:pt x="208" y="2416"/>
                  <a:pt x="288" y="2400"/>
                </a:cubicBezTo>
                <a:cubicBezTo>
                  <a:pt x="368" y="2384"/>
                  <a:pt x="424" y="2384"/>
                  <a:pt x="480" y="2304"/>
                </a:cubicBezTo>
                <a:cubicBezTo>
                  <a:pt x="536" y="2224"/>
                  <a:pt x="576" y="2088"/>
                  <a:pt x="624" y="1920"/>
                </a:cubicBezTo>
                <a:cubicBezTo>
                  <a:pt x="672" y="1752"/>
                  <a:pt x="704" y="1504"/>
                  <a:pt x="768" y="1296"/>
                </a:cubicBezTo>
                <a:cubicBezTo>
                  <a:pt x="832" y="1088"/>
                  <a:pt x="928" y="824"/>
                  <a:pt x="1008" y="672"/>
                </a:cubicBezTo>
                <a:cubicBezTo>
                  <a:pt x="1088" y="520"/>
                  <a:pt x="1184" y="496"/>
                  <a:pt x="1248" y="384"/>
                </a:cubicBezTo>
                <a:cubicBezTo>
                  <a:pt x="1312" y="272"/>
                  <a:pt x="1368" y="64"/>
                  <a:pt x="1392" y="0"/>
                </a:cubicBezTo>
              </a:path>
            </a:pathLst>
          </a:custGeom>
          <a:noFill/>
          <a:ln w="28440">
            <a:solidFill>
              <a:srgbClr val="0505ff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28" name="Line 4"/>
          <p:cNvSpPr/>
          <p:nvPr/>
        </p:nvSpPr>
        <p:spPr>
          <a:xfrm>
            <a:off x="1511640" y="1175760"/>
            <a:ext cx="0" cy="5124240"/>
          </a:xfrm>
          <a:prstGeom prst="line">
            <a:avLst/>
          </a:prstGeom>
          <a:ln w="28440">
            <a:solidFill>
              <a:srgbClr val="0505ff"/>
            </a:solidFill>
            <a:miter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29" name="Line 5"/>
          <p:cNvSpPr/>
          <p:nvPr/>
        </p:nvSpPr>
        <p:spPr>
          <a:xfrm>
            <a:off x="1427760" y="5879880"/>
            <a:ext cx="4116240" cy="0"/>
          </a:xfrm>
          <a:prstGeom prst="line">
            <a:avLst/>
          </a:prstGeom>
          <a:ln w="28440">
            <a:solidFill>
              <a:srgbClr val="0505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530" name="Line 6"/>
          <p:cNvSpPr/>
          <p:nvPr/>
        </p:nvSpPr>
        <p:spPr>
          <a:xfrm>
            <a:off x="1512000" y="5375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1" name="Line 7"/>
          <p:cNvSpPr/>
          <p:nvPr/>
        </p:nvSpPr>
        <p:spPr>
          <a:xfrm>
            <a:off x="1512000" y="4871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2" name="Line 8"/>
          <p:cNvSpPr/>
          <p:nvPr/>
        </p:nvSpPr>
        <p:spPr>
          <a:xfrm>
            <a:off x="1512000" y="4367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3" name="Line 9"/>
          <p:cNvSpPr/>
          <p:nvPr/>
        </p:nvSpPr>
        <p:spPr>
          <a:xfrm>
            <a:off x="1512000" y="3863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4" name="Line 10"/>
          <p:cNvSpPr/>
          <p:nvPr/>
        </p:nvSpPr>
        <p:spPr>
          <a:xfrm>
            <a:off x="1512000" y="3359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5" name="Line 11"/>
          <p:cNvSpPr/>
          <p:nvPr/>
        </p:nvSpPr>
        <p:spPr>
          <a:xfrm>
            <a:off x="1512000" y="2855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6" name="Line 12"/>
          <p:cNvSpPr/>
          <p:nvPr/>
        </p:nvSpPr>
        <p:spPr>
          <a:xfrm>
            <a:off x="1512000" y="2351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7" name="Line 13"/>
          <p:cNvSpPr/>
          <p:nvPr/>
        </p:nvSpPr>
        <p:spPr>
          <a:xfrm>
            <a:off x="1512000" y="1847880"/>
            <a:ext cx="3528000" cy="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Line 14"/>
          <p:cNvSpPr/>
          <p:nvPr/>
        </p:nvSpPr>
        <p:spPr>
          <a:xfrm flipV="1">
            <a:off x="2015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Line 15"/>
          <p:cNvSpPr/>
          <p:nvPr/>
        </p:nvSpPr>
        <p:spPr>
          <a:xfrm flipV="1">
            <a:off x="2519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Line 16"/>
          <p:cNvSpPr/>
          <p:nvPr/>
        </p:nvSpPr>
        <p:spPr>
          <a:xfrm flipV="1">
            <a:off x="3023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1" name="Line 17"/>
          <p:cNvSpPr/>
          <p:nvPr/>
        </p:nvSpPr>
        <p:spPr>
          <a:xfrm flipV="1">
            <a:off x="3527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Line 18"/>
          <p:cNvSpPr/>
          <p:nvPr/>
        </p:nvSpPr>
        <p:spPr>
          <a:xfrm flipV="1">
            <a:off x="4031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3" name="Line 19"/>
          <p:cNvSpPr/>
          <p:nvPr/>
        </p:nvSpPr>
        <p:spPr>
          <a:xfrm flipV="1">
            <a:off x="4535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4" name="Line 20"/>
          <p:cNvSpPr/>
          <p:nvPr/>
        </p:nvSpPr>
        <p:spPr>
          <a:xfrm flipV="1">
            <a:off x="5039640" y="1847880"/>
            <a:ext cx="0" cy="4032000"/>
          </a:xfrm>
          <a:prstGeom prst="line">
            <a:avLst/>
          </a:prstGeom>
          <a:ln w="9360">
            <a:solidFill>
              <a:srgbClr val="0505ff"/>
            </a:solidFill>
            <a:custDash>
              <a:ds d="403000" sp="303000"/>
            </a:custDash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45" name="CustomShape 21"/>
          <p:cNvSpPr/>
          <p:nvPr/>
        </p:nvSpPr>
        <p:spPr>
          <a:xfrm>
            <a:off x="854280" y="571176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6" name="CustomShape 22"/>
          <p:cNvSpPr/>
          <p:nvPr/>
        </p:nvSpPr>
        <p:spPr>
          <a:xfrm>
            <a:off x="882360" y="520776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7" name="CustomShape 23"/>
          <p:cNvSpPr/>
          <p:nvPr/>
        </p:nvSpPr>
        <p:spPr>
          <a:xfrm>
            <a:off x="882360" y="470376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8" name="CustomShape 24"/>
          <p:cNvSpPr/>
          <p:nvPr/>
        </p:nvSpPr>
        <p:spPr>
          <a:xfrm>
            <a:off x="856440" y="4199760"/>
            <a:ext cx="2890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49" name="CustomShape 25"/>
          <p:cNvSpPr/>
          <p:nvPr/>
        </p:nvSpPr>
        <p:spPr>
          <a:xfrm>
            <a:off x="875520" y="3695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0" name="CustomShape 26"/>
          <p:cNvSpPr/>
          <p:nvPr/>
        </p:nvSpPr>
        <p:spPr>
          <a:xfrm>
            <a:off x="875520" y="3191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1" name="CustomShape 27"/>
          <p:cNvSpPr/>
          <p:nvPr/>
        </p:nvSpPr>
        <p:spPr>
          <a:xfrm>
            <a:off x="875520" y="2687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2" name="CustomShape 28"/>
          <p:cNvSpPr/>
          <p:nvPr/>
        </p:nvSpPr>
        <p:spPr>
          <a:xfrm>
            <a:off x="875520" y="2183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40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3" name="CustomShape 29"/>
          <p:cNvSpPr/>
          <p:nvPr/>
        </p:nvSpPr>
        <p:spPr>
          <a:xfrm>
            <a:off x="899640" y="167976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50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4" name="CustomShape 30"/>
          <p:cNvSpPr/>
          <p:nvPr/>
        </p:nvSpPr>
        <p:spPr>
          <a:xfrm>
            <a:off x="1778040" y="587988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5" name="CustomShape 31"/>
          <p:cNvSpPr/>
          <p:nvPr/>
        </p:nvSpPr>
        <p:spPr>
          <a:xfrm>
            <a:off x="2282040" y="587988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6" name="CustomShape 32"/>
          <p:cNvSpPr/>
          <p:nvPr/>
        </p:nvSpPr>
        <p:spPr>
          <a:xfrm>
            <a:off x="2807280" y="5879880"/>
            <a:ext cx="5889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-10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7" name="CustomShape 33"/>
          <p:cNvSpPr/>
          <p:nvPr/>
        </p:nvSpPr>
        <p:spPr>
          <a:xfrm>
            <a:off x="3376440" y="5879880"/>
            <a:ext cx="2890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8" name="CustomShape 34"/>
          <p:cNvSpPr/>
          <p:nvPr/>
        </p:nvSpPr>
        <p:spPr>
          <a:xfrm>
            <a:off x="3731400" y="587988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10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59" name="CustomShape 35"/>
          <p:cNvSpPr/>
          <p:nvPr/>
        </p:nvSpPr>
        <p:spPr>
          <a:xfrm>
            <a:off x="4235400" y="587988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20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60" name="CustomShape 36"/>
          <p:cNvSpPr/>
          <p:nvPr/>
        </p:nvSpPr>
        <p:spPr>
          <a:xfrm>
            <a:off x="4739400" y="5879880"/>
            <a:ext cx="5252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10</a:t>
            </a:r>
            <a:r>
              <a:rPr b="1" lang="en-US" sz="1400" spc="-1" strike="noStrike" baseline="30000">
                <a:solidFill>
                  <a:srgbClr val="ff0f07"/>
                </a:solidFill>
                <a:latin typeface="Comic Sans MS"/>
              </a:rPr>
              <a:t>30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61" name="CustomShape 37"/>
          <p:cNvSpPr/>
          <p:nvPr/>
        </p:nvSpPr>
        <p:spPr>
          <a:xfrm>
            <a:off x="3669120" y="6215760"/>
            <a:ext cx="109980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f07"/>
                </a:solidFill>
                <a:latin typeface="Comic Sans MS"/>
              </a:rPr>
              <a:t>Size (m)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562" name="CustomShape 38"/>
          <p:cNvSpPr/>
          <p:nvPr/>
        </p:nvSpPr>
        <p:spPr>
          <a:xfrm rot="16200000">
            <a:off x="-6840" y="2340000"/>
            <a:ext cx="1243080" cy="3682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800" spc="-1" strike="noStrike">
                <a:solidFill>
                  <a:srgbClr val="ff0f07"/>
                </a:solidFill>
                <a:latin typeface="Comic Sans MS"/>
              </a:rPr>
              <a:t>Mass (kg)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563" name="CustomShape 39"/>
          <p:cNvSpPr/>
          <p:nvPr/>
        </p:nvSpPr>
        <p:spPr>
          <a:xfrm>
            <a:off x="4451400" y="1764000"/>
            <a:ext cx="168480" cy="167760"/>
          </a:xfrm>
          <a:custGeom>
            <a:avLst/>
            <a:gdLst/>
            <a:ahLst/>
            <a:rect l="0" t="0" r="r" b="b"/>
            <a:pathLst>
              <a:path w="470" h="468">
                <a:moveTo>
                  <a:pt x="116" y="0"/>
                </a:moveTo>
                <a:lnTo>
                  <a:pt x="352" y="0"/>
                </a:lnTo>
                <a:lnTo>
                  <a:pt x="352" y="116"/>
                </a:lnTo>
                <a:lnTo>
                  <a:pt x="469" y="116"/>
                </a:lnTo>
                <a:lnTo>
                  <a:pt x="469" y="350"/>
                </a:lnTo>
                <a:lnTo>
                  <a:pt x="352" y="350"/>
                </a:lnTo>
                <a:lnTo>
                  <a:pt x="352" y="467"/>
                </a:lnTo>
                <a:lnTo>
                  <a:pt x="116" y="467"/>
                </a:lnTo>
                <a:lnTo>
                  <a:pt x="116" y="350"/>
                </a:lnTo>
                <a:lnTo>
                  <a:pt x="0" y="350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4" name="CustomShape 40"/>
          <p:cNvSpPr/>
          <p:nvPr/>
        </p:nvSpPr>
        <p:spPr>
          <a:xfrm>
            <a:off x="4367880" y="1931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5" name="CustomShape 41"/>
          <p:cNvSpPr/>
          <p:nvPr/>
        </p:nvSpPr>
        <p:spPr>
          <a:xfrm>
            <a:off x="4367880" y="2183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6" name="CustomShape 42"/>
          <p:cNvSpPr/>
          <p:nvPr/>
        </p:nvSpPr>
        <p:spPr>
          <a:xfrm>
            <a:off x="4199400" y="2435400"/>
            <a:ext cx="168480" cy="168480"/>
          </a:xfrm>
          <a:custGeom>
            <a:avLst/>
            <a:gdLst/>
            <a:ahLst/>
            <a:rect l="0" t="0" r="r" b="b"/>
            <a:pathLst>
              <a:path w="470" h="470">
                <a:moveTo>
                  <a:pt x="117" y="0"/>
                </a:moveTo>
                <a:lnTo>
                  <a:pt x="351" y="0"/>
                </a:lnTo>
                <a:lnTo>
                  <a:pt x="351" y="117"/>
                </a:lnTo>
                <a:lnTo>
                  <a:pt x="469" y="117"/>
                </a:lnTo>
                <a:lnTo>
                  <a:pt x="469" y="351"/>
                </a:lnTo>
                <a:lnTo>
                  <a:pt x="351" y="351"/>
                </a:lnTo>
                <a:lnTo>
                  <a:pt x="351" y="469"/>
                </a:lnTo>
                <a:lnTo>
                  <a:pt x="117" y="469"/>
                </a:lnTo>
                <a:lnTo>
                  <a:pt x="117" y="351"/>
                </a:lnTo>
                <a:lnTo>
                  <a:pt x="0" y="351"/>
                </a:lnTo>
                <a:lnTo>
                  <a:pt x="0" y="117"/>
                </a:lnTo>
                <a:lnTo>
                  <a:pt x="117" y="117"/>
                </a:lnTo>
                <a:lnTo>
                  <a:pt x="117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7" name="CustomShape 43"/>
          <p:cNvSpPr/>
          <p:nvPr/>
        </p:nvSpPr>
        <p:spPr>
          <a:xfrm>
            <a:off x="3947400" y="2687400"/>
            <a:ext cx="168480" cy="168480"/>
          </a:xfrm>
          <a:custGeom>
            <a:avLst/>
            <a:gdLst/>
            <a:ahLst/>
            <a:rect l="0" t="0" r="r" b="b"/>
            <a:pathLst>
              <a:path w="470" h="470">
                <a:moveTo>
                  <a:pt x="117" y="0"/>
                </a:moveTo>
                <a:lnTo>
                  <a:pt x="351" y="0"/>
                </a:lnTo>
                <a:lnTo>
                  <a:pt x="351" y="117"/>
                </a:lnTo>
                <a:lnTo>
                  <a:pt x="469" y="117"/>
                </a:lnTo>
                <a:lnTo>
                  <a:pt x="469" y="351"/>
                </a:lnTo>
                <a:lnTo>
                  <a:pt x="351" y="351"/>
                </a:lnTo>
                <a:lnTo>
                  <a:pt x="351" y="469"/>
                </a:lnTo>
                <a:lnTo>
                  <a:pt x="117" y="469"/>
                </a:lnTo>
                <a:lnTo>
                  <a:pt x="117" y="351"/>
                </a:lnTo>
                <a:lnTo>
                  <a:pt x="0" y="351"/>
                </a:lnTo>
                <a:lnTo>
                  <a:pt x="0" y="117"/>
                </a:lnTo>
                <a:lnTo>
                  <a:pt x="117" y="117"/>
                </a:lnTo>
                <a:lnTo>
                  <a:pt x="117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8" name="CustomShape 44"/>
          <p:cNvSpPr/>
          <p:nvPr/>
        </p:nvSpPr>
        <p:spPr>
          <a:xfrm>
            <a:off x="3864240" y="2939400"/>
            <a:ext cx="167760" cy="168480"/>
          </a:xfrm>
          <a:custGeom>
            <a:avLst/>
            <a:gdLst/>
            <a:ahLst/>
            <a:rect l="0" t="0" r="r" b="b"/>
            <a:pathLst>
              <a:path w="468" h="470">
                <a:moveTo>
                  <a:pt x="116" y="0"/>
                </a:moveTo>
                <a:lnTo>
                  <a:pt x="350" y="0"/>
                </a:lnTo>
                <a:lnTo>
                  <a:pt x="350" y="116"/>
                </a:lnTo>
                <a:lnTo>
                  <a:pt x="467" y="116"/>
                </a:lnTo>
                <a:lnTo>
                  <a:pt x="467" y="352"/>
                </a:lnTo>
                <a:lnTo>
                  <a:pt x="350" y="352"/>
                </a:lnTo>
                <a:lnTo>
                  <a:pt x="350" y="469"/>
                </a:lnTo>
                <a:lnTo>
                  <a:pt x="116" y="469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69" name="CustomShape 45"/>
          <p:cNvSpPr/>
          <p:nvPr/>
        </p:nvSpPr>
        <p:spPr>
          <a:xfrm>
            <a:off x="3780000" y="3107880"/>
            <a:ext cx="167760" cy="168120"/>
          </a:xfrm>
          <a:custGeom>
            <a:avLst/>
            <a:gdLst/>
            <a:ahLst/>
            <a:rect l="0" t="0" r="r" b="b"/>
            <a:pathLst>
              <a:path w="468" h="469">
                <a:moveTo>
                  <a:pt x="116" y="0"/>
                </a:moveTo>
                <a:lnTo>
                  <a:pt x="350" y="0"/>
                </a:lnTo>
                <a:lnTo>
                  <a:pt x="350" y="116"/>
                </a:lnTo>
                <a:lnTo>
                  <a:pt x="467" y="116"/>
                </a:lnTo>
                <a:lnTo>
                  <a:pt x="467" y="351"/>
                </a:lnTo>
                <a:lnTo>
                  <a:pt x="350" y="351"/>
                </a:lnTo>
                <a:lnTo>
                  <a:pt x="350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0" name="CustomShape 46"/>
          <p:cNvSpPr/>
          <p:nvPr/>
        </p:nvSpPr>
        <p:spPr>
          <a:xfrm>
            <a:off x="3695400" y="3275640"/>
            <a:ext cx="168480" cy="16812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2" y="0"/>
                </a:lnTo>
                <a:lnTo>
                  <a:pt x="352" y="116"/>
                </a:lnTo>
                <a:lnTo>
                  <a:pt x="468" y="116"/>
                </a:lnTo>
                <a:lnTo>
                  <a:pt x="468" y="351"/>
                </a:lnTo>
                <a:lnTo>
                  <a:pt x="352" y="351"/>
                </a:lnTo>
                <a:lnTo>
                  <a:pt x="352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1" name="CustomShape 47"/>
          <p:cNvSpPr/>
          <p:nvPr/>
        </p:nvSpPr>
        <p:spPr>
          <a:xfrm>
            <a:off x="3611880" y="3527640"/>
            <a:ext cx="168120" cy="16812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1"/>
                </a:lnTo>
                <a:lnTo>
                  <a:pt x="351" y="351"/>
                </a:lnTo>
                <a:lnTo>
                  <a:pt x="351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2" name="CustomShape 48"/>
          <p:cNvSpPr/>
          <p:nvPr/>
        </p:nvSpPr>
        <p:spPr>
          <a:xfrm>
            <a:off x="3527640" y="3947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3" name="CustomShape 49"/>
          <p:cNvSpPr/>
          <p:nvPr/>
        </p:nvSpPr>
        <p:spPr>
          <a:xfrm>
            <a:off x="3443400" y="4283640"/>
            <a:ext cx="168480" cy="16812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2" y="0"/>
                </a:lnTo>
                <a:lnTo>
                  <a:pt x="352" y="116"/>
                </a:lnTo>
                <a:lnTo>
                  <a:pt x="468" y="116"/>
                </a:lnTo>
                <a:lnTo>
                  <a:pt x="468" y="351"/>
                </a:lnTo>
                <a:lnTo>
                  <a:pt x="352" y="351"/>
                </a:lnTo>
                <a:lnTo>
                  <a:pt x="352" y="468"/>
                </a:lnTo>
                <a:lnTo>
                  <a:pt x="116" y="468"/>
                </a:lnTo>
                <a:lnTo>
                  <a:pt x="116" y="351"/>
                </a:lnTo>
                <a:lnTo>
                  <a:pt x="0" y="351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4" name="CustomShape 50"/>
          <p:cNvSpPr/>
          <p:nvPr/>
        </p:nvSpPr>
        <p:spPr>
          <a:xfrm>
            <a:off x="3359880" y="4451400"/>
            <a:ext cx="168120" cy="168480"/>
          </a:xfrm>
          <a:custGeom>
            <a:avLst/>
            <a:gdLst/>
            <a:ahLst/>
            <a:rect l="0" t="0" r="r" b="b"/>
            <a:pathLst>
              <a:path w="469" h="469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2"/>
                </a:lnTo>
                <a:lnTo>
                  <a:pt x="351" y="352"/>
                </a:lnTo>
                <a:lnTo>
                  <a:pt x="351" y="468"/>
                </a:lnTo>
                <a:lnTo>
                  <a:pt x="116" y="468"/>
                </a:lnTo>
                <a:lnTo>
                  <a:pt x="116" y="352"/>
                </a:lnTo>
                <a:lnTo>
                  <a:pt x="0" y="352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5" name="CustomShape 51"/>
          <p:cNvSpPr/>
          <p:nvPr/>
        </p:nvSpPr>
        <p:spPr>
          <a:xfrm>
            <a:off x="3275640" y="5040000"/>
            <a:ext cx="168120" cy="167760"/>
          </a:xfrm>
          <a:custGeom>
            <a:avLst/>
            <a:gdLst/>
            <a:ahLst/>
            <a:rect l="0" t="0" r="r" b="b"/>
            <a:pathLst>
              <a:path w="469" h="468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0"/>
                </a:lnTo>
                <a:lnTo>
                  <a:pt x="351" y="350"/>
                </a:lnTo>
                <a:lnTo>
                  <a:pt x="351" y="467"/>
                </a:lnTo>
                <a:lnTo>
                  <a:pt x="116" y="467"/>
                </a:lnTo>
                <a:lnTo>
                  <a:pt x="116" y="350"/>
                </a:lnTo>
                <a:lnTo>
                  <a:pt x="0" y="350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6" name="CustomShape 52"/>
          <p:cNvSpPr/>
          <p:nvPr/>
        </p:nvSpPr>
        <p:spPr>
          <a:xfrm>
            <a:off x="3023640" y="5544000"/>
            <a:ext cx="168120" cy="167760"/>
          </a:xfrm>
          <a:custGeom>
            <a:avLst/>
            <a:gdLst/>
            <a:ahLst/>
            <a:rect l="0" t="0" r="r" b="b"/>
            <a:pathLst>
              <a:path w="469" h="468">
                <a:moveTo>
                  <a:pt x="116" y="0"/>
                </a:moveTo>
                <a:lnTo>
                  <a:pt x="351" y="0"/>
                </a:lnTo>
                <a:lnTo>
                  <a:pt x="351" y="116"/>
                </a:lnTo>
                <a:lnTo>
                  <a:pt x="468" y="116"/>
                </a:lnTo>
                <a:lnTo>
                  <a:pt x="468" y="350"/>
                </a:lnTo>
                <a:lnTo>
                  <a:pt x="351" y="350"/>
                </a:lnTo>
                <a:lnTo>
                  <a:pt x="351" y="467"/>
                </a:lnTo>
                <a:lnTo>
                  <a:pt x="116" y="467"/>
                </a:lnTo>
                <a:lnTo>
                  <a:pt x="116" y="350"/>
                </a:lnTo>
                <a:lnTo>
                  <a:pt x="0" y="350"/>
                </a:lnTo>
                <a:lnTo>
                  <a:pt x="0" y="116"/>
                </a:lnTo>
                <a:lnTo>
                  <a:pt x="116" y="116"/>
                </a:lnTo>
                <a:lnTo>
                  <a:pt x="116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7" name="CustomShape 53"/>
          <p:cNvSpPr/>
          <p:nvPr/>
        </p:nvSpPr>
        <p:spPr>
          <a:xfrm>
            <a:off x="2687400" y="5711400"/>
            <a:ext cx="168480" cy="168480"/>
          </a:xfrm>
          <a:custGeom>
            <a:avLst/>
            <a:gdLst/>
            <a:ahLst/>
            <a:rect l="0" t="0" r="r" b="b"/>
            <a:pathLst>
              <a:path w="470" h="470">
                <a:moveTo>
                  <a:pt x="117" y="0"/>
                </a:moveTo>
                <a:lnTo>
                  <a:pt x="351" y="0"/>
                </a:lnTo>
                <a:lnTo>
                  <a:pt x="351" y="117"/>
                </a:lnTo>
                <a:lnTo>
                  <a:pt x="469" y="117"/>
                </a:lnTo>
                <a:lnTo>
                  <a:pt x="469" y="351"/>
                </a:lnTo>
                <a:lnTo>
                  <a:pt x="351" y="351"/>
                </a:lnTo>
                <a:lnTo>
                  <a:pt x="351" y="469"/>
                </a:lnTo>
                <a:lnTo>
                  <a:pt x="117" y="469"/>
                </a:lnTo>
                <a:lnTo>
                  <a:pt x="117" y="351"/>
                </a:lnTo>
                <a:lnTo>
                  <a:pt x="0" y="351"/>
                </a:lnTo>
                <a:lnTo>
                  <a:pt x="0" y="117"/>
                </a:lnTo>
                <a:lnTo>
                  <a:pt x="117" y="117"/>
                </a:lnTo>
                <a:lnTo>
                  <a:pt x="117" y="0"/>
                </a:lnTo>
              </a:path>
            </a:pathLst>
          </a:custGeom>
          <a:solidFill>
            <a:srgbClr val="00b7a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78" name="CustomShape 54"/>
          <p:cNvSpPr/>
          <p:nvPr/>
        </p:nvSpPr>
        <p:spPr>
          <a:xfrm>
            <a:off x="3099240" y="1427400"/>
            <a:ext cx="13618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Super Cluster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79" name="CustomShape 55"/>
          <p:cNvSpPr/>
          <p:nvPr/>
        </p:nvSpPr>
        <p:spPr>
          <a:xfrm>
            <a:off x="5254920" y="2015640"/>
            <a:ext cx="78732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Cluster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0" name="Line 56"/>
          <p:cNvSpPr/>
          <p:nvPr/>
        </p:nvSpPr>
        <p:spPr>
          <a:xfrm>
            <a:off x="4116240" y="1679760"/>
            <a:ext cx="335880" cy="16812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1" name="Line 57"/>
          <p:cNvSpPr/>
          <p:nvPr/>
        </p:nvSpPr>
        <p:spPr>
          <a:xfrm flipH="1" flipV="1">
            <a:off x="4619520" y="2099520"/>
            <a:ext cx="58788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2" name="CustomShape 58"/>
          <p:cNvSpPr/>
          <p:nvPr/>
        </p:nvSpPr>
        <p:spPr>
          <a:xfrm>
            <a:off x="4655520" y="3191400"/>
            <a:ext cx="57240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Star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3" name="CustomShape 59"/>
          <p:cNvSpPr/>
          <p:nvPr/>
        </p:nvSpPr>
        <p:spPr>
          <a:xfrm>
            <a:off x="4858560" y="2771640"/>
            <a:ext cx="12567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Star Cluster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4" name="CustomShape 60"/>
          <p:cNvSpPr/>
          <p:nvPr/>
        </p:nvSpPr>
        <p:spPr>
          <a:xfrm>
            <a:off x="2983680" y="2099880"/>
            <a:ext cx="7538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Galaxy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5" name="Line 61"/>
          <p:cNvSpPr/>
          <p:nvPr/>
        </p:nvSpPr>
        <p:spPr>
          <a:xfrm>
            <a:off x="3779640" y="2351880"/>
            <a:ext cx="33624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6" name="Line 62"/>
          <p:cNvSpPr/>
          <p:nvPr/>
        </p:nvSpPr>
        <p:spPr>
          <a:xfrm flipH="1" flipV="1">
            <a:off x="4199760" y="2855520"/>
            <a:ext cx="588240" cy="8388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7" name="Line 63"/>
          <p:cNvSpPr/>
          <p:nvPr/>
        </p:nvSpPr>
        <p:spPr>
          <a:xfrm flipH="1" flipV="1">
            <a:off x="4115520" y="3107520"/>
            <a:ext cx="58788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88" name="CustomShape 64"/>
          <p:cNvSpPr/>
          <p:nvPr/>
        </p:nvSpPr>
        <p:spPr>
          <a:xfrm>
            <a:off x="2147040" y="2826000"/>
            <a:ext cx="7858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Planets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89" name="Line 65"/>
          <p:cNvSpPr/>
          <p:nvPr/>
        </p:nvSpPr>
        <p:spPr>
          <a:xfrm>
            <a:off x="3276000" y="3023640"/>
            <a:ext cx="41976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0" name="Line 66"/>
          <p:cNvSpPr/>
          <p:nvPr/>
        </p:nvSpPr>
        <p:spPr>
          <a:xfrm>
            <a:off x="3191760" y="3107880"/>
            <a:ext cx="42012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1" name="CustomShape 67"/>
          <p:cNvSpPr/>
          <p:nvPr/>
        </p:nvSpPr>
        <p:spPr>
          <a:xfrm>
            <a:off x="4252320" y="3611880"/>
            <a:ext cx="91692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Asteroid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2" name="Line 68"/>
          <p:cNvSpPr/>
          <p:nvPr/>
        </p:nvSpPr>
        <p:spPr>
          <a:xfrm flipH="1" flipV="1">
            <a:off x="3863880" y="3695400"/>
            <a:ext cx="335880" cy="8424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3" name="CustomShape 69"/>
          <p:cNvSpPr/>
          <p:nvPr/>
        </p:nvSpPr>
        <p:spPr>
          <a:xfrm>
            <a:off x="2058840" y="3665880"/>
            <a:ext cx="70668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Comet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4" name="Line 70"/>
          <p:cNvSpPr/>
          <p:nvPr/>
        </p:nvSpPr>
        <p:spPr>
          <a:xfrm>
            <a:off x="3024000" y="3863880"/>
            <a:ext cx="41976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5" name="CustomShape 71"/>
          <p:cNvSpPr/>
          <p:nvPr/>
        </p:nvSpPr>
        <p:spPr>
          <a:xfrm>
            <a:off x="4486320" y="4086000"/>
            <a:ext cx="52956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Man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6" name="Line 72"/>
          <p:cNvSpPr/>
          <p:nvPr/>
        </p:nvSpPr>
        <p:spPr>
          <a:xfrm flipH="1">
            <a:off x="3695400" y="4283640"/>
            <a:ext cx="756000" cy="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7" name="CustomShape 73"/>
          <p:cNvSpPr/>
          <p:nvPr/>
        </p:nvSpPr>
        <p:spPr>
          <a:xfrm>
            <a:off x="4236480" y="4673880"/>
            <a:ext cx="5738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Cells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598" name="Line 74"/>
          <p:cNvSpPr/>
          <p:nvPr/>
        </p:nvSpPr>
        <p:spPr>
          <a:xfrm flipH="1" flipV="1">
            <a:off x="3611520" y="4619520"/>
            <a:ext cx="587880" cy="16776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CustomShape 75"/>
          <p:cNvSpPr/>
          <p:nvPr/>
        </p:nvSpPr>
        <p:spPr>
          <a:xfrm>
            <a:off x="2304720" y="4505760"/>
            <a:ext cx="58464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ADN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00" name="Line 76"/>
          <p:cNvSpPr/>
          <p:nvPr/>
        </p:nvSpPr>
        <p:spPr>
          <a:xfrm>
            <a:off x="2939760" y="4787640"/>
            <a:ext cx="33624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77"/>
          <p:cNvSpPr/>
          <p:nvPr/>
        </p:nvSpPr>
        <p:spPr>
          <a:xfrm>
            <a:off x="3733560" y="5429880"/>
            <a:ext cx="628920" cy="3070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d1d4ff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Atom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02" name="Line 78"/>
          <p:cNvSpPr/>
          <p:nvPr/>
        </p:nvSpPr>
        <p:spPr>
          <a:xfrm flipH="1">
            <a:off x="3276000" y="5627880"/>
            <a:ext cx="419760" cy="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79"/>
          <p:cNvSpPr/>
          <p:nvPr/>
        </p:nvSpPr>
        <p:spPr>
          <a:xfrm>
            <a:off x="1707120" y="5081760"/>
            <a:ext cx="845280" cy="4345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05"/>
          </a:solidFill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8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Nuclei</a:t>
            </a:r>
            <a:endParaRPr b="0" lang="en-GB" sz="1400" spc="-1" strike="noStrike">
              <a:latin typeface="Bitstream Vera Sans"/>
            </a:endParaRPr>
          </a:p>
          <a:p>
            <a:pPr>
              <a:lnSpc>
                <a:spcPct val="80000"/>
              </a:lnSpc>
            </a:pPr>
            <a:r>
              <a:rPr b="1" lang="en-US" sz="1400" spc="-1" strike="noStrike">
                <a:solidFill>
                  <a:srgbClr val="ff0f07"/>
                </a:solidFill>
                <a:latin typeface="Comic Sans MS"/>
              </a:rPr>
              <a:t>Nucleon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604" name="Line 80"/>
          <p:cNvSpPr/>
          <p:nvPr/>
        </p:nvSpPr>
        <p:spPr>
          <a:xfrm>
            <a:off x="2603880" y="5376240"/>
            <a:ext cx="83880" cy="252000"/>
          </a:xfrm>
          <a:prstGeom prst="line">
            <a:avLst/>
          </a:prstGeom>
          <a:ln w="9360">
            <a:solidFill>
              <a:srgbClr val="0505ff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5" name="CustomShape 81"/>
          <p:cNvSpPr/>
          <p:nvPr/>
        </p:nvSpPr>
        <p:spPr>
          <a:xfrm>
            <a:off x="4634280" y="6551640"/>
            <a:ext cx="1738080" cy="2462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>
              <a:lnSpc>
                <a:spcPct val="100000"/>
              </a:lnSpc>
            </a:pPr>
            <a:r>
              <a:rPr b="1" lang="en-US" sz="1000" spc="-1" strike="noStrike">
                <a:solidFill>
                  <a:srgbClr val="ff0f07"/>
                </a:solidFill>
                <a:latin typeface="Comic Sans MS"/>
              </a:rPr>
              <a:t>Olivier LOPEZ (LPC Caen)</a:t>
            </a:r>
            <a:endParaRPr b="0" lang="en-GB" sz="1000" spc="-1" strike="noStrike">
              <a:latin typeface="Bitstream Vera Sans"/>
            </a:endParaRPr>
          </a:p>
        </p:txBody>
      </p:sp>
      <p:sp>
        <p:nvSpPr>
          <p:cNvPr id="606" name="CustomShape 82"/>
          <p:cNvSpPr/>
          <p:nvPr/>
        </p:nvSpPr>
        <p:spPr>
          <a:xfrm>
            <a:off x="6299640" y="419760"/>
            <a:ext cx="3443760" cy="6468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360" rIns="90360" tIns="44280" bIns="44280" anchor="ctr">
            <a:noAutofit/>
          </a:bodyPr>
          <a:p>
            <a:pPr algn="r">
              <a:lnSpc>
                <a:spcPct val="100000"/>
              </a:lnSpc>
            </a:pPr>
            <a:r>
              <a:rPr b="1" lang="en-US" sz="2400" spc="-1" strike="noStrike">
                <a:solidFill>
                  <a:srgbClr val="02028c"/>
                </a:solidFill>
                <a:latin typeface="Arial"/>
              </a:rPr>
              <a:t>Τα στοιχειώδη σωμάτια και οι πυρήνες είναι το πρώτο βήμα σε μια ιεραρχία όλο και πιό σύνθετων συστημάτων 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07" name="CustomShape 83"/>
          <p:cNvSpPr/>
          <p:nvPr/>
        </p:nvSpPr>
        <p:spPr>
          <a:xfrm>
            <a:off x="335880" y="252000"/>
            <a:ext cx="6048000" cy="6552000"/>
          </a:xfrm>
          <a:prstGeom prst="rect">
            <a:avLst/>
          </a:prstGeom>
          <a:noFill/>
          <a:ln w="12600">
            <a:solidFill>
              <a:srgbClr val="a8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608" name="TextShape 84"/>
          <p:cNvSpPr txBox="1"/>
          <p:nvPr/>
        </p:nvSpPr>
        <p:spPr>
          <a:xfrm>
            <a:off x="300600" y="129960"/>
            <a:ext cx="9601200" cy="9486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Ένα σύμπαν με αντικείμενα δραματικά διαφορετικών διαστάσεων</a:t>
            </a:r>
            <a:endParaRPr b="0" lang="en-GB" sz="3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>
        <p:wipe dir="u"/>
      </p:transition>
    </mc:Choice>
    <mc:Fallback>
      <p:transition spd="slow">
        <p:wipe dir="u"/>
      </p:transition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entr" presetID="22" presetSubtype="1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up)" transition="in">
                                      <p:cBhvr additive="repl">
                                        <p:cTn id="7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TextShape 1"/>
          <p:cNvSpPr txBox="1"/>
          <p:nvPr/>
        </p:nvSpPr>
        <p:spPr>
          <a:xfrm>
            <a:off x="504000" y="95400"/>
            <a:ext cx="9071640" cy="5932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4000" spc="-1" strike="noStrike">
                <a:latin typeface="DejaVu Sans"/>
              </a:rPr>
              <a:t>Στόχος και μέσα</a:t>
            </a:r>
            <a:endParaRPr b="0" lang="en-GB" sz="4000" spc="-1" strike="noStrike">
              <a:latin typeface="Bitstream Vera Sans"/>
            </a:endParaRPr>
          </a:p>
        </p:txBody>
      </p:sp>
      <p:sp>
        <p:nvSpPr>
          <p:cNvPr id="215" name="TextShape 2"/>
          <p:cNvSpPr txBox="1"/>
          <p:nvPr/>
        </p:nvSpPr>
        <p:spPr>
          <a:xfrm>
            <a:off x="228600" y="734400"/>
            <a:ext cx="9779400" cy="63590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Στόχος της Πυρηνικής Φυσικής και της Φυσικής Στοιχειωδών Σωματιδίων: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η κατανόηση του σύμπαντος και του κόσμου, της προέλευσης και δομής της ύλης, ο έλεγχος και η αξιοποίηση της γνώσης</a:t>
            </a:r>
            <a:endParaRPr b="0" lang="en-GB" sz="20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Το εργαστήριό μας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Το σύμπαν – παρατήρση π.χ, 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Ακτινοβολίας που εκπέμπουν οι αστέρες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κοσμικής ακτινοβολίας που προσκρούει στη Γή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Τα ανθρώπινα εργαστήρια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πηγές ακτινοβολίας – ραδιενεργά υλικά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πυρηνικοί αντιδραστήρες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επιταχυντές σωματιδίων</a:t>
            </a:r>
            <a:endParaRPr b="0" lang="en-GB" sz="20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όπου μπορούμε να αναπαράγουμε συνθήκες του  σύμπαντος λίγο μετά τη γέννησή του</a:t>
            </a:r>
            <a:endParaRPr b="0" lang="en-GB" sz="20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και μπορούμε να κατασκευάσουμε νέους πυρήνες και σωματίδια που δεν υπάρχουν γύρω μας</a:t>
            </a:r>
            <a:endParaRPr b="0" lang="en-GB" sz="20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10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611" name="" descr=""/>
          <p:cNvPicPr/>
          <p:nvPr/>
        </p:nvPicPr>
        <p:blipFill>
          <a:blip r:embed="rId1"/>
          <a:stretch/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13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614" name="" descr=""/>
          <p:cNvPicPr/>
          <p:nvPr/>
        </p:nvPicPr>
        <p:blipFill>
          <a:blip r:embed="rId1"/>
          <a:stretch/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16" name="TextShape 2"/>
          <p:cNvSpPr txBox="1"/>
          <p:nvPr/>
        </p:nvSpPr>
        <p:spPr>
          <a:xfrm>
            <a:off x="504000" y="914400"/>
            <a:ext cx="907164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σωματίδια αισθάνονται το ένα το άλλο – αλληλεπιδρούν με διάφορες δυνάμεις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ανταλλάσοντας ειδικά σωματίδια που είναι οι φορείς της δύναμης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617" name="" descr=""/>
          <p:cNvPicPr/>
          <p:nvPr/>
        </p:nvPicPr>
        <p:blipFill>
          <a:blip r:embed="rId1"/>
          <a:stretch/>
        </p:blipFill>
        <p:spPr>
          <a:xfrm>
            <a:off x="5305320" y="2438280"/>
            <a:ext cx="4559040" cy="2857320"/>
          </a:xfrm>
          <a:prstGeom prst="rect">
            <a:avLst/>
          </a:prstGeom>
          <a:ln>
            <a:noFill/>
          </a:ln>
        </p:spPr>
      </p:pic>
      <p:pic>
        <p:nvPicPr>
          <p:cNvPr id="618" name="Picture 3" descr=""/>
          <p:cNvPicPr/>
          <p:nvPr/>
        </p:nvPicPr>
        <p:blipFill>
          <a:blip r:embed="rId2"/>
          <a:srcRect l="0" t="1844" r="51876" b="59407"/>
          <a:stretch/>
        </p:blipFill>
        <p:spPr>
          <a:xfrm rot="5400000">
            <a:off x="1464480" y="3250080"/>
            <a:ext cx="2746440" cy="2214720"/>
          </a:xfrm>
          <a:prstGeom prst="rect">
            <a:avLst/>
          </a:prstGeom>
          <a:ln>
            <a:noFill/>
          </a:ln>
        </p:spPr>
      </p:pic>
      <p:pic>
        <p:nvPicPr>
          <p:cNvPr id="619" name="" descr=""/>
          <p:cNvPicPr/>
          <p:nvPr/>
        </p:nvPicPr>
        <p:blipFill>
          <a:blip r:embed="rId3"/>
          <a:stretch/>
        </p:blipFill>
        <p:spPr>
          <a:xfrm>
            <a:off x="3922920" y="2851200"/>
            <a:ext cx="422280" cy="392040"/>
          </a:xfrm>
          <a:prstGeom prst="rect">
            <a:avLst/>
          </a:prstGeom>
          <a:ln>
            <a:noFill/>
          </a:ln>
        </p:spPr>
      </p:pic>
      <p:pic>
        <p:nvPicPr>
          <p:cNvPr id="620" name="Object 7" descr=""/>
          <p:cNvPicPr/>
          <p:nvPr/>
        </p:nvPicPr>
        <p:blipFill>
          <a:blip r:embed="rId4"/>
          <a:stretch/>
        </p:blipFill>
        <p:spPr>
          <a:xfrm>
            <a:off x="1474920" y="2832480"/>
            <a:ext cx="422280" cy="392040"/>
          </a:xfrm>
          <a:prstGeom prst="rect">
            <a:avLst/>
          </a:prstGeom>
          <a:ln>
            <a:noFill/>
          </a:ln>
        </p:spPr>
      </p:pic>
      <p:sp>
        <p:nvSpPr>
          <p:cNvPr id="621" name="TextShape 3"/>
          <p:cNvSpPr txBox="1"/>
          <p:nvPr/>
        </p:nvSpPr>
        <p:spPr>
          <a:xfrm>
            <a:off x="133560" y="3191760"/>
            <a:ext cx="198972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(ηλεκτρόνιο)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22" name="TextShape 4"/>
          <p:cNvSpPr txBox="1"/>
          <p:nvPr/>
        </p:nvSpPr>
        <p:spPr>
          <a:xfrm>
            <a:off x="2869920" y="4200480"/>
            <a:ext cx="1826640" cy="4165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γ (φωτόνιο)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23" name="TextShape 5"/>
          <p:cNvSpPr txBox="1"/>
          <p:nvPr/>
        </p:nvSpPr>
        <p:spPr>
          <a:xfrm>
            <a:off x="545400" y="6373440"/>
            <a:ext cx="9160200" cy="416520"/>
          </a:xfrm>
          <a:prstGeom prst="rect">
            <a:avLst/>
          </a:prstGeom>
          <a:solidFill>
            <a:srgbClr val="cc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Το φωτόνιο (γ) είναι ο φορέας της ηλεκτρομαγνητικής δύναμης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24" name="Line 6"/>
          <p:cNvSpPr/>
          <p:nvPr/>
        </p:nvSpPr>
        <p:spPr>
          <a:xfrm>
            <a:off x="457200" y="6172200"/>
            <a:ext cx="5257800" cy="0"/>
          </a:xfrm>
          <a:prstGeom prst="line">
            <a:avLst/>
          </a:prstGeom>
          <a:ln w="73080">
            <a:solidFill>
              <a:srgbClr val="00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25" name="TextShape 7"/>
          <p:cNvSpPr txBox="1"/>
          <p:nvPr/>
        </p:nvSpPr>
        <p:spPr>
          <a:xfrm>
            <a:off x="5151600" y="5763600"/>
            <a:ext cx="114300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</a:rPr>
              <a:t>χρόνος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626" name="Object 7" descr=""/>
          <p:cNvPicPr/>
          <p:nvPr/>
        </p:nvPicPr>
        <p:blipFill>
          <a:blip r:embed="rId5"/>
          <a:stretch/>
        </p:blipFill>
        <p:spPr>
          <a:xfrm>
            <a:off x="1475280" y="5316840"/>
            <a:ext cx="422280" cy="392040"/>
          </a:xfrm>
          <a:prstGeom prst="rect">
            <a:avLst/>
          </a:prstGeom>
          <a:ln>
            <a:noFill/>
          </a:ln>
        </p:spPr>
      </p:pic>
      <p:pic>
        <p:nvPicPr>
          <p:cNvPr id="627" name="Object 7" descr=""/>
          <p:cNvPicPr/>
          <p:nvPr/>
        </p:nvPicPr>
        <p:blipFill>
          <a:blip r:embed="rId6"/>
          <a:stretch/>
        </p:blipFill>
        <p:spPr>
          <a:xfrm>
            <a:off x="3923280" y="5352840"/>
            <a:ext cx="422280" cy="392040"/>
          </a:xfrm>
          <a:prstGeom prst="rect">
            <a:avLst/>
          </a:prstGeom>
          <a:ln>
            <a:noFill/>
          </a:ln>
        </p:spPr>
      </p:pic>
      <p:sp>
        <p:nvSpPr>
          <p:cNvPr id="628" name="TextShape 8"/>
          <p:cNvSpPr txBox="1"/>
          <p:nvPr/>
        </p:nvSpPr>
        <p:spPr>
          <a:xfrm>
            <a:off x="133920" y="5604120"/>
            <a:ext cx="198972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(ηλεκτρόνιο)</a:t>
            </a:r>
            <a:endParaRPr b="0" lang="en-GB" sz="2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TextShape 1"/>
          <p:cNvSpPr txBox="1"/>
          <p:nvPr/>
        </p:nvSpPr>
        <p:spPr>
          <a:xfrm>
            <a:off x="504000" y="196920"/>
            <a:ext cx="9071640" cy="5338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Υπάρχουν και δυνάμεις</a:t>
            </a:r>
            <a:endParaRPr b="0" lang="en-GB" sz="3600" spc="-1" strike="noStrike">
              <a:latin typeface="Bitstream Vera Sans"/>
            </a:endParaRPr>
          </a:p>
        </p:txBody>
      </p:sp>
      <p:grpSp>
        <p:nvGrpSpPr>
          <p:cNvPr id="630" name="Group 2"/>
          <p:cNvGrpSpPr/>
          <p:nvPr/>
        </p:nvGrpSpPr>
        <p:grpSpPr>
          <a:xfrm>
            <a:off x="177840" y="1123920"/>
            <a:ext cx="9601200" cy="5779080"/>
            <a:chOff x="177840" y="1123920"/>
            <a:chExt cx="9601200" cy="5779080"/>
          </a:xfrm>
        </p:grpSpPr>
        <p:pic>
          <p:nvPicPr>
            <p:cNvPr id="631" name="Picture 6" descr=""/>
            <p:cNvPicPr/>
            <p:nvPr/>
          </p:nvPicPr>
          <p:blipFill>
            <a:blip r:embed="rId1"/>
            <a:stretch/>
          </p:blipFill>
          <p:spPr>
            <a:xfrm>
              <a:off x="177840" y="1123920"/>
              <a:ext cx="9601200" cy="5778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632" name="TextShape 3"/>
            <p:cNvSpPr txBox="1"/>
            <p:nvPr/>
          </p:nvSpPr>
          <p:spPr>
            <a:xfrm>
              <a:off x="177840" y="1123920"/>
              <a:ext cx="9601200" cy="5779080"/>
            </a:xfrm>
            <a:prstGeom prst="rect">
              <a:avLst/>
            </a:prstGeom>
            <a:noFill/>
            <a:ln>
              <a:noFill/>
            </a:ln>
          </p:spPr>
        </p:sp>
      </p:grpSp>
      <p:sp>
        <p:nvSpPr>
          <p:cNvPr id="633" name="CustomShape 4"/>
          <p:cNvSpPr/>
          <p:nvPr/>
        </p:nvSpPr>
        <p:spPr>
          <a:xfrm>
            <a:off x="1900800" y="1720800"/>
            <a:ext cx="1143000" cy="4572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4" name="CustomShape 5"/>
          <p:cNvSpPr/>
          <p:nvPr/>
        </p:nvSpPr>
        <p:spPr>
          <a:xfrm>
            <a:off x="1864800" y="4493160"/>
            <a:ext cx="1528200" cy="4572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5" name="CustomShape 6"/>
          <p:cNvSpPr/>
          <p:nvPr/>
        </p:nvSpPr>
        <p:spPr>
          <a:xfrm>
            <a:off x="7840800" y="4379400"/>
            <a:ext cx="1110600" cy="49932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36" name="CustomShape 7"/>
          <p:cNvSpPr/>
          <p:nvPr/>
        </p:nvSpPr>
        <p:spPr>
          <a:xfrm>
            <a:off x="6172200" y="1319400"/>
            <a:ext cx="2779200" cy="666000"/>
          </a:xfrm>
          <a:prstGeom prst="ellipse">
            <a:avLst/>
          </a:prstGeom>
          <a:noFill/>
          <a:ln w="7308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7" name="" descr=""/>
          <p:cNvPicPr/>
          <p:nvPr/>
        </p:nvPicPr>
        <p:blipFill>
          <a:blip r:embed="rId1"/>
          <a:stretch/>
        </p:blipFill>
        <p:spPr>
          <a:xfrm>
            <a:off x="2476440" y="837720"/>
            <a:ext cx="4572000" cy="5650920"/>
          </a:xfrm>
          <a:prstGeom prst="rect">
            <a:avLst/>
          </a:prstGeom>
          <a:ln>
            <a:noFill/>
          </a:ln>
        </p:spPr>
      </p:pic>
      <p:sp>
        <p:nvSpPr>
          <p:cNvPr id="638" name="TextShape 1"/>
          <p:cNvSpPr txBox="1"/>
          <p:nvPr/>
        </p:nvSpPr>
        <p:spPr>
          <a:xfrm>
            <a:off x="2899800" y="5873400"/>
            <a:ext cx="3657600" cy="35856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</a:rPr>
              <a:t>3 γενιές σωματιδίων ύλης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639" name="TextShape 2"/>
          <p:cNvSpPr txBox="1"/>
          <p:nvPr/>
        </p:nvSpPr>
        <p:spPr>
          <a:xfrm rot="16200000">
            <a:off x="5051160" y="3723120"/>
            <a:ext cx="3363120" cy="416520"/>
          </a:xfrm>
          <a:prstGeom prst="rect">
            <a:avLst/>
          </a:prstGeom>
          <a:solidFill>
            <a:srgbClr val="00dc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2200" spc="-1" strike="noStrike">
                <a:latin typeface="Bitstream Vera Sans"/>
              </a:rPr>
              <a:t>Φορείς των δυνάμεων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40" name="TextShape 3"/>
          <p:cNvSpPr txBox="1"/>
          <p:nvPr/>
        </p:nvSpPr>
        <p:spPr>
          <a:xfrm rot="16200000">
            <a:off x="2065680" y="4466520"/>
            <a:ext cx="1551960" cy="416520"/>
          </a:xfrm>
          <a:prstGeom prst="rect">
            <a:avLst/>
          </a:prstGeom>
          <a:solidFill>
            <a:srgbClr val="94bd5e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2200" spc="-1" strike="noStrike">
                <a:latin typeface="Bitstream Vera Sans"/>
              </a:rPr>
              <a:t>Λεπτόνια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41" name="TextShape 4"/>
          <p:cNvSpPr txBox="1"/>
          <p:nvPr/>
        </p:nvSpPr>
        <p:spPr>
          <a:xfrm rot="16200000">
            <a:off x="2139480" y="2948760"/>
            <a:ext cx="1411920" cy="496440"/>
          </a:xfrm>
          <a:prstGeom prst="rect">
            <a:avLst/>
          </a:prstGeom>
          <a:solidFill>
            <a:srgbClr val="ff00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2200" spc="-1" strike="noStrike">
                <a:latin typeface="Bitstream Vera Sans"/>
              </a:rPr>
              <a:t>κουάρκ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642" name="TextShape 5"/>
          <p:cNvSpPr txBox="1"/>
          <p:nvPr/>
        </p:nvSpPr>
        <p:spPr>
          <a:xfrm>
            <a:off x="2404800" y="819000"/>
            <a:ext cx="4692600" cy="1263600"/>
          </a:xfrm>
          <a:prstGeom prst="rect">
            <a:avLst/>
          </a:prstGeom>
          <a:solidFill>
            <a:srgbClr val="ffffff"/>
          </a:solidFill>
          <a:ln>
            <a:noFill/>
          </a:ln>
        </p:spPr>
      </p:sp>
      <p:sp>
        <p:nvSpPr>
          <p:cNvPr id="643" name="TextShape 6"/>
          <p:cNvSpPr txBox="1"/>
          <p:nvPr/>
        </p:nvSpPr>
        <p:spPr>
          <a:xfrm>
            <a:off x="120600" y="104040"/>
            <a:ext cx="9851400" cy="10080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Μετά από ~100 χρόνια πειραμάτων σκέδασης</a:t>
            </a:r>
            <a:br/>
            <a:r>
              <a:rPr b="0" lang="en-GB" sz="3600" spc="-1" strike="noStrike">
                <a:latin typeface="Bitstream Vera Sans"/>
              </a:rPr>
              <a:t>Οι δομικοί λίθοι της ύλης</a:t>
            </a:r>
            <a:endParaRPr b="0" lang="en-GB" sz="36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extShape 1"/>
          <p:cNvSpPr txBox="1"/>
          <p:nvPr/>
        </p:nvSpPr>
        <p:spPr>
          <a:xfrm>
            <a:off x="504000" y="127440"/>
            <a:ext cx="9071640" cy="18968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Bitstream Vera Sans"/>
              </a:rPr>
              <a:t>Όλα μαζί – η θεωρία μας για τα δομικά/βασικά συστατικά της ύλης και πώς αυτά αλληλεπιδρούν μεταξύ τους:</a:t>
            </a:r>
            <a:br/>
            <a:r>
              <a:rPr b="0" lang="en-GB" sz="3200" spc="-1" strike="noStrike">
                <a:latin typeface="Bitstream Vera Sans"/>
              </a:rPr>
              <a:t>“</a:t>
            </a:r>
            <a:r>
              <a:rPr b="1" lang="en-GB" sz="3200" spc="-1" strike="noStrike">
                <a:latin typeface="Bitstream Vera Sans"/>
              </a:rPr>
              <a:t>Το Καθιερωμένο Πρότυπο</a:t>
            </a:r>
            <a:r>
              <a:rPr b="0" lang="en-GB" sz="3200" spc="-1" strike="noStrike">
                <a:latin typeface="Bitstream Vera Sans"/>
              </a:rPr>
              <a:t>”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645" name="TextShape 2"/>
          <p:cNvSpPr txBox="1"/>
          <p:nvPr/>
        </p:nvSpPr>
        <p:spPr>
          <a:xfrm>
            <a:off x="10677600" y="8559720"/>
            <a:ext cx="342720" cy="368280"/>
          </a:xfrm>
          <a:prstGeom prst="rect">
            <a:avLst/>
          </a:prstGeom>
          <a:noFill/>
          <a:ln>
            <a:noFill/>
          </a:ln>
        </p:spPr>
        <p:txBody>
          <a:bodyPr lIns="90000" rIns="90000" tIns="46800" bIns="46800" anchorCtr="1">
            <a:noAutofit/>
          </a:bodyPr>
          <a:p>
            <a:pPr algn="r">
              <a:lnSpc>
                <a:spcPct val="100000"/>
              </a:lnSpc>
            </a:pPr>
            <a:fld id="{BF6F621C-E3E8-4FC6-880F-3959CE82A585}" type="slidenum">
              <a:rPr b="0" lang="en-GB" sz="1800" spc="-1" strike="noStrike">
                <a:solidFill>
                  <a:srgbClr val="000000"/>
                </a:solidFill>
                <a:latin typeface="Arial"/>
                <a:ea typeface="Arial"/>
              </a:rPr>
              <a:t>&lt;number&gt;</a:t>
            </a:fld>
            <a:endParaRPr b="0" lang="en-GB" sz="1800" spc="-1" strike="noStrike">
              <a:latin typeface="Bitstream Vera Sans"/>
            </a:endParaRPr>
          </a:p>
        </p:txBody>
      </p:sp>
      <p:sp>
        <p:nvSpPr>
          <p:cNvPr id="646" name="CustomShape 3"/>
          <p:cNvSpPr/>
          <p:nvPr/>
        </p:nvSpPr>
        <p:spPr>
          <a:xfrm>
            <a:off x="537840" y="2626200"/>
            <a:ext cx="9049680" cy="1103400"/>
          </a:xfrm>
          <a:custGeom>
            <a:avLst/>
            <a:gdLst/>
            <a:ahLst/>
            <a:rect l="0" t="0" r="r" b="b"/>
            <a:pathLst>
              <a:path w="25140" h="3067">
                <a:moveTo>
                  <a:pt x="510" y="0"/>
                </a:moveTo>
                <a:lnTo>
                  <a:pt x="511" y="0"/>
                </a:lnTo>
                <a:cubicBezTo>
                  <a:pt x="421" y="0"/>
                  <a:pt x="333" y="24"/>
                  <a:pt x="255" y="68"/>
                </a:cubicBezTo>
                <a:cubicBezTo>
                  <a:pt x="178" y="113"/>
                  <a:pt x="113" y="178"/>
                  <a:pt x="68" y="256"/>
                </a:cubicBezTo>
                <a:cubicBezTo>
                  <a:pt x="24" y="333"/>
                  <a:pt x="0" y="421"/>
                  <a:pt x="0" y="511"/>
                </a:cubicBezTo>
                <a:lnTo>
                  <a:pt x="0" y="2555"/>
                </a:lnTo>
                <a:lnTo>
                  <a:pt x="0" y="2555"/>
                </a:lnTo>
                <a:cubicBezTo>
                  <a:pt x="0" y="2645"/>
                  <a:pt x="24" y="2733"/>
                  <a:pt x="68" y="2811"/>
                </a:cubicBezTo>
                <a:cubicBezTo>
                  <a:pt x="113" y="2888"/>
                  <a:pt x="178" y="2953"/>
                  <a:pt x="256" y="2998"/>
                </a:cubicBezTo>
                <a:cubicBezTo>
                  <a:pt x="333" y="3042"/>
                  <a:pt x="421" y="3066"/>
                  <a:pt x="511" y="3066"/>
                </a:cubicBezTo>
                <a:lnTo>
                  <a:pt x="24628" y="3066"/>
                </a:lnTo>
                <a:lnTo>
                  <a:pt x="24628" y="3066"/>
                </a:lnTo>
                <a:cubicBezTo>
                  <a:pt x="24718" y="3066"/>
                  <a:pt x="24806" y="3042"/>
                  <a:pt x="24884" y="2998"/>
                </a:cubicBezTo>
                <a:cubicBezTo>
                  <a:pt x="24961" y="2953"/>
                  <a:pt x="25026" y="2888"/>
                  <a:pt x="25071" y="2811"/>
                </a:cubicBezTo>
                <a:cubicBezTo>
                  <a:pt x="25115" y="2733"/>
                  <a:pt x="25139" y="2645"/>
                  <a:pt x="25139" y="2555"/>
                </a:cubicBezTo>
                <a:lnTo>
                  <a:pt x="25139" y="511"/>
                </a:lnTo>
                <a:lnTo>
                  <a:pt x="25139" y="511"/>
                </a:lnTo>
                <a:lnTo>
                  <a:pt x="25139" y="511"/>
                </a:lnTo>
                <a:cubicBezTo>
                  <a:pt x="25139" y="421"/>
                  <a:pt x="25115" y="333"/>
                  <a:pt x="25071" y="256"/>
                </a:cubicBezTo>
                <a:cubicBezTo>
                  <a:pt x="25026" y="178"/>
                  <a:pt x="24961" y="113"/>
                  <a:pt x="24884" y="68"/>
                </a:cubicBezTo>
                <a:cubicBezTo>
                  <a:pt x="24806" y="24"/>
                  <a:pt x="24718" y="0"/>
                  <a:pt x="24628" y="0"/>
                </a:cubicBezTo>
                <a:lnTo>
                  <a:pt x="510" y="0"/>
                </a:lnTo>
              </a:path>
            </a:pathLst>
          </a:custGeom>
          <a:solidFill>
            <a:srgbClr val="d52929">
              <a:alpha val="75000"/>
            </a:srgbClr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7" name="CustomShape 4"/>
          <p:cNvSpPr/>
          <p:nvPr/>
        </p:nvSpPr>
        <p:spPr>
          <a:xfrm>
            <a:off x="6364800" y="2849040"/>
            <a:ext cx="623520" cy="6652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48" name="CustomShape 5"/>
          <p:cNvSpPr/>
          <p:nvPr/>
        </p:nvSpPr>
        <p:spPr>
          <a:xfrm>
            <a:off x="3217680" y="2849040"/>
            <a:ext cx="624600" cy="6652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49" name="" descr=""/>
          <p:cNvPicPr/>
          <p:nvPr/>
        </p:nvPicPr>
        <p:blipFill>
          <a:blip r:embed="rId1"/>
          <a:stretch/>
        </p:blipFill>
        <p:spPr>
          <a:xfrm>
            <a:off x="3378240" y="2926800"/>
            <a:ext cx="297000" cy="470880"/>
          </a:xfrm>
          <a:prstGeom prst="rect">
            <a:avLst/>
          </a:prstGeom>
          <a:ln>
            <a:noFill/>
          </a:ln>
        </p:spPr>
      </p:pic>
      <p:pic>
        <p:nvPicPr>
          <p:cNvPr id="650" name="" descr=""/>
          <p:cNvPicPr/>
          <p:nvPr/>
        </p:nvPicPr>
        <p:blipFill>
          <a:blip r:embed="rId2"/>
          <a:stretch/>
        </p:blipFill>
        <p:spPr>
          <a:xfrm>
            <a:off x="6508440" y="2954880"/>
            <a:ext cx="365040" cy="506160"/>
          </a:xfrm>
          <a:prstGeom prst="rect">
            <a:avLst/>
          </a:prstGeom>
          <a:ln>
            <a:noFill/>
          </a:ln>
        </p:spPr>
      </p:pic>
      <p:pic>
        <p:nvPicPr>
          <p:cNvPr id="651" name="" descr=""/>
          <p:cNvPicPr/>
          <p:nvPr/>
        </p:nvPicPr>
        <p:blipFill>
          <a:blip r:embed="rId3"/>
          <a:stretch/>
        </p:blipFill>
        <p:spPr>
          <a:xfrm>
            <a:off x="806040" y="2745000"/>
            <a:ext cx="1800720" cy="849240"/>
          </a:xfrm>
          <a:prstGeom prst="rect">
            <a:avLst/>
          </a:prstGeom>
          <a:ln>
            <a:noFill/>
          </a:ln>
        </p:spPr>
      </p:pic>
      <p:pic>
        <p:nvPicPr>
          <p:cNvPr id="652" name="" descr=""/>
          <p:cNvPicPr/>
          <p:nvPr/>
        </p:nvPicPr>
        <p:blipFill>
          <a:blip r:embed="rId4"/>
          <a:stretch/>
        </p:blipFill>
        <p:spPr>
          <a:xfrm>
            <a:off x="7734240" y="2798640"/>
            <a:ext cx="1513440" cy="803160"/>
          </a:xfrm>
          <a:prstGeom prst="rect">
            <a:avLst/>
          </a:prstGeom>
          <a:ln>
            <a:noFill/>
          </a:ln>
        </p:spPr>
      </p:pic>
      <p:sp>
        <p:nvSpPr>
          <p:cNvPr id="653" name="CustomShape 6"/>
          <p:cNvSpPr/>
          <p:nvPr/>
        </p:nvSpPr>
        <p:spPr>
          <a:xfrm>
            <a:off x="2841480" y="2140560"/>
            <a:ext cx="2911680" cy="39672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d62a2a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ff0000"/>
                </a:solidFill>
                <a:latin typeface="Calibri Bold"/>
                <a:ea typeface="Calibri Bold"/>
              </a:rPr>
              <a:t>Σωματίδια ύλης</a:t>
            </a:r>
            <a:endParaRPr b="1" lang="en-GB" sz="1800" spc="-1" strike="noStrike">
              <a:solidFill>
                <a:srgbClr val="ff0000"/>
              </a:solidFill>
              <a:latin typeface="Bitstream Vera Sans"/>
            </a:endParaRPr>
          </a:p>
        </p:txBody>
      </p:sp>
      <p:sp>
        <p:nvSpPr>
          <p:cNvPr id="654" name="CustomShape 7"/>
          <p:cNvSpPr/>
          <p:nvPr/>
        </p:nvSpPr>
        <p:spPr>
          <a:xfrm>
            <a:off x="5943600" y="2140560"/>
            <a:ext cx="3657600" cy="39672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d62a2a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d62a2a"/>
                </a:solidFill>
                <a:latin typeface="Calibri"/>
                <a:ea typeface="Calibri"/>
              </a:rPr>
              <a:t>Κάθε κατηγορία σε 3 οικογένειες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55" name="CustomShape 8"/>
          <p:cNvSpPr/>
          <p:nvPr/>
        </p:nvSpPr>
        <p:spPr>
          <a:xfrm>
            <a:off x="5616000" y="2641320"/>
            <a:ext cx="70488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6 κουάρκ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56" name="CustomShape 9"/>
          <p:cNvSpPr/>
          <p:nvPr/>
        </p:nvSpPr>
        <p:spPr>
          <a:xfrm>
            <a:off x="3675960" y="2641320"/>
            <a:ext cx="84672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6 Λεπτόνια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57" name="CustomShape 10"/>
          <p:cNvSpPr/>
          <p:nvPr/>
        </p:nvSpPr>
        <p:spPr>
          <a:xfrm>
            <a:off x="393120" y="2274120"/>
            <a:ext cx="101556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d52929"/>
                </a:solidFill>
                <a:latin typeface="Calibri Bold Italic"/>
                <a:ea typeface="Calibri Bold Italic"/>
              </a:rPr>
              <a:t>Φερμιόνια</a:t>
            </a:r>
            <a:endParaRPr b="1" lang="en-GB" sz="1400" spc="-1" strike="noStrike">
              <a:latin typeface="Bitstream Vera Sans"/>
            </a:endParaRPr>
          </a:p>
        </p:txBody>
      </p:sp>
      <p:sp>
        <p:nvSpPr>
          <p:cNvPr id="658" name="CustomShape 11"/>
          <p:cNvSpPr/>
          <p:nvPr/>
        </p:nvSpPr>
        <p:spPr>
          <a:xfrm>
            <a:off x="451080" y="4441680"/>
            <a:ext cx="9290880" cy="1142280"/>
          </a:xfrm>
          <a:custGeom>
            <a:avLst/>
            <a:gdLst/>
            <a:ahLst/>
            <a:rect l="0" t="0" r="r" b="b"/>
            <a:pathLst>
              <a:path w="25810" h="3175">
                <a:moveTo>
                  <a:pt x="529" y="0"/>
                </a:moveTo>
                <a:lnTo>
                  <a:pt x="529" y="0"/>
                </a:lnTo>
                <a:cubicBezTo>
                  <a:pt x="436" y="0"/>
                  <a:pt x="345" y="24"/>
                  <a:pt x="264" y="71"/>
                </a:cubicBezTo>
                <a:cubicBezTo>
                  <a:pt x="184" y="117"/>
                  <a:pt x="117" y="184"/>
                  <a:pt x="71" y="265"/>
                </a:cubicBezTo>
                <a:cubicBezTo>
                  <a:pt x="24" y="345"/>
                  <a:pt x="0" y="436"/>
                  <a:pt x="0" y="529"/>
                </a:cubicBezTo>
                <a:lnTo>
                  <a:pt x="0" y="2645"/>
                </a:lnTo>
                <a:lnTo>
                  <a:pt x="0" y="2645"/>
                </a:lnTo>
                <a:cubicBezTo>
                  <a:pt x="0" y="2738"/>
                  <a:pt x="24" y="2829"/>
                  <a:pt x="71" y="2910"/>
                </a:cubicBezTo>
                <a:cubicBezTo>
                  <a:pt x="117" y="2990"/>
                  <a:pt x="184" y="3057"/>
                  <a:pt x="265" y="3103"/>
                </a:cubicBezTo>
                <a:cubicBezTo>
                  <a:pt x="345" y="3150"/>
                  <a:pt x="436" y="3174"/>
                  <a:pt x="529" y="3174"/>
                </a:cubicBezTo>
                <a:lnTo>
                  <a:pt x="25280" y="3173"/>
                </a:lnTo>
                <a:lnTo>
                  <a:pt x="25280" y="3174"/>
                </a:lnTo>
                <a:cubicBezTo>
                  <a:pt x="25373" y="3174"/>
                  <a:pt x="25464" y="3150"/>
                  <a:pt x="25545" y="3103"/>
                </a:cubicBezTo>
                <a:cubicBezTo>
                  <a:pt x="25625" y="3057"/>
                  <a:pt x="25692" y="2990"/>
                  <a:pt x="25738" y="2910"/>
                </a:cubicBezTo>
                <a:cubicBezTo>
                  <a:pt x="25785" y="2829"/>
                  <a:pt x="25809" y="2738"/>
                  <a:pt x="25809" y="2645"/>
                </a:cubicBezTo>
                <a:lnTo>
                  <a:pt x="25809" y="529"/>
                </a:lnTo>
                <a:lnTo>
                  <a:pt x="25809" y="529"/>
                </a:lnTo>
                <a:lnTo>
                  <a:pt x="25809" y="529"/>
                </a:lnTo>
                <a:cubicBezTo>
                  <a:pt x="25809" y="436"/>
                  <a:pt x="25785" y="345"/>
                  <a:pt x="25738" y="265"/>
                </a:cubicBezTo>
                <a:cubicBezTo>
                  <a:pt x="25692" y="184"/>
                  <a:pt x="25625" y="117"/>
                  <a:pt x="25545" y="71"/>
                </a:cubicBezTo>
                <a:cubicBezTo>
                  <a:pt x="25464" y="24"/>
                  <a:pt x="25373" y="0"/>
                  <a:pt x="25280" y="0"/>
                </a:cubicBezTo>
                <a:lnTo>
                  <a:pt x="529" y="0"/>
                </a:lnTo>
              </a:path>
            </a:pathLst>
          </a:custGeom>
          <a:solidFill>
            <a:srgbClr val="003399">
              <a:alpha val="75000"/>
            </a:srgbClr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59" name="CustomShape 12"/>
          <p:cNvSpPr/>
          <p:nvPr/>
        </p:nvSpPr>
        <p:spPr>
          <a:xfrm>
            <a:off x="4878720" y="4681800"/>
            <a:ext cx="64008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60" name="" descr=""/>
          <p:cNvPicPr/>
          <p:nvPr/>
        </p:nvPicPr>
        <p:blipFill>
          <a:blip r:embed="rId5"/>
          <a:stretch/>
        </p:blipFill>
        <p:spPr>
          <a:xfrm>
            <a:off x="4892760" y="4749480"/>
            <a:ext cx="641520" cy="500040"/>
          </a:xfrm>
          <a:prstGeom prst="rect">
            <a:avLst/>
          </a:prstGeom>
          <a:ln>
            <a:noFill/>
          </a:ln>
        </p:spPr>
      </p:pic>
      <p:sp>
        <p:nvSpPr>
          <p:cNvPr id="661" name="CustomShape 13"/>
          <p:cNvSpPr/>
          <p:nvPr/>
        </p:nvSpPr>
        <p:spPr>
          <a:xfrm>
            <a:off x="259668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2" name="CustomShape 14"/>
          <p:cNvSpPr/>
          <p:nvPr/>
        </p:nvSpPr>
        <p:spPr>
          <a:xfrm>
            <a:off x="587052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63" name="CustomShape 15"/>
          <p:cNvSpPr/>
          <p:nvPr/>
        </p:nvSpPr>
        <p:spPr>
          <a:xfrm>
            <a:off x="8037720" y="4681800"/>
            <a:ext cx="641520" cy="6886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64" name="" descr=""/>
          <p:cNvPicPr/>
          <p:nvPr/>
        </p:nvPicPr>
        <p:blipFill>
          <a:blip r:embed="rId6"/>
          <a:stretch/>
        </p:blipFill>
        <p:spPr>
          <a:xfrm>
            <a:off x="2711520" y="4809240"/>
            <a:ext cx="375120" cy="486360"/>
          </a:xfrm>
          <a:prstGeom prst="rect">
            <a:avLst/>
          </a:prstGeom>
          <a:ln>
            <a:noFill/>
          </a:ln>
        </p:spPr>
      </p:pic>
      <p:pic>
        <p:nvPicPr>
          <p:cNvPr id="665" name="" descr=""/>
          <p:cNvPicPr/>
          <p:nvPr/>
        </p:nvPicPr>
        <p:blipFill>
          <a:blip r:embed="rId7"/>
          <a:stretch/>
        </p:blipFill>
        <p:spPr>
          <a:xfrm>
            <a:off x="5976000" y="4737960"/>
            <a:ext cx="486720" cy="503640"/>
          </a:xfrm>
          <a:prstGeom prst="rect">
            <a:avLst/>
          </a:prstGeom>
          <a:ln>
            <a:noFill/>
          </a:ln>
        </p:spPr>
      </p:pic>
      <p:pic>
        <p:nvPicPr>
          <p:cNvPr id="666" name="" descr=""/>
          <p:cNvPicPr/>
          <p:nvPr/>
        </p:nvPicPr>
        <p:blipFill>
          <a:blip r:embed="rId8"/>
          <a:stretch/>
        </p:blipFill>
        <p:spPr>
          <a:xfrm>
            <a:off x="8176320" y="4761000"/>
            <a:ext cx="374760" cy="523080"/>
          </a:xfrm>
          <a:prstGeom prst="rect">
            <a:avLst/>
          </a:prstGeom>
          <a:ln>
            <a:noFill/>
          </a:ln>
        </p:spPr>
      </p:pic>
      <p:sp>
        <p:nvSpPr>
          <p:cNvPr id="667" name="CustomShape 16"/>
          <p:cNvSpPr/>
          <p:nvPr/>
        </p:nvSpPr>
        <p:spPr>
          <a:xfrm>
            <a:off x="2286000" y="3945600"/>
            <a:ext cx="4343400" cy="41544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003399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1" lang="en-GB" sz="1800" spc="-1" strike="noStrike">
                <a:solidFill>
                  <a:srgbClr val="003399"/>
                </a:solidFill>
                <a:latin typeface="Calibri Bold"/>
                <a:ea typeface="Calibri Bold"/>
              </a:rPr>
              <a:t>Διαδότες/φορείς των δυνάμεων</a:t>
            </a:r>
            <a:endParaRPr b="1" lang="en-GB" sz="1800" spc="-1" strike="noStrike">
              <a:latin typeface="Bitstream Vera Sans"/>
            </a:endParaRPr>
          </a:p>
        </p:txBody>
      </p:sp>
      <p:sp>
        <p:nvSpPr>
          <p:cNvPr id="668" name="CustomShape 17"/>
          <p:cNvSpPr/>
          <p:nvPr/>
        </p:nvSpPr>
        <p:spPr>
          <a:xfrm>
            <a:off x="7315200" y="3945600"/>
            <a:ext cx="2442600" cy="411840"/>
          </a:xfrm>
          <a:prstGeom prst="rect">
            <a:avLst/>
          </a:prstGeom>
          <a:solidFill>
            <a:srgbClr val="ffffff">
              <a:alpha val="89000"/>
            </a:srgbClr>
          </a:solidFill>
          <a:ln w="3240">
            <a:solidFill>
              <a:srgbClr val="003399"/>
            </a:solidFill>
            <a:miter/>
          </a:ln>
          <a:effectLst>
            <a:outerShdw dist="107932" dir="2700000">
              <a:srgbClr val="c0c0c0">
                <a:alpha val="50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ctr">
              <a:lnSpc>
                <a:spcPct val="100000"/>
              </a:lnSpc>
            </a:pPr>
            <a:r>
              <a:rPr b="0" lang="en-GB" sz="1600" spc="-1" strike="noStrike">
                <a:solidFill>
                  <a:srgbClr val="003399"/>
                </a:solidFill>
                <a:latin typeface="Calibri"/>
                <a:ea typeface="Calibri"/>
              </a:rPr>
              <a:t>3 δυνάμεις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69" name="CustomShape 18"/>
          <p:cNvSpPr/>
          <p:nvPr/>
        </p:nvSpPr>
        <p:spPr>
          <a:xfrm>
            <a:off x="1560960" y="4464720"/>
            <a:ext cx="66384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Φωτόνιο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70" name="CustomShape 19"/>
          <p:cNvSpPr/>
          <p:nvPr/>
        </p:nvSpPr>
        <p:spPr>
          <a:xfrm>
            <a:off x="4477680" y="4464720"/>
            <a:ext cx="282780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3 “Ασθενή” Μποζόνια (Weak Bosons)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71" name="CustomShape 20"/>
          <p:cNvSpPr/>
          <p:nvPr/>
        </p:nvSpPr>
        <p:spPr>
          <a:xfrm>
            <a:off x="8217000" y="4464720"/>
            <a:ext cx="924120" cy="18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12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8 Γκλουόνια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672" name="CustomShape 21"/>
          <p:cNvSpPr/>
          <p:nvPr/>
        </p:nvSpPr>
        <p:spPr>
          <a:xfrm>
            <a:off x="7690320" y="5308920"/>
            <a:ext cx="1488240" cy="24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Ισχυρή δύναμη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73" name="CustomShape 22"/>
          <p:cNvSpPr/>
          <p:nvPr/>
        </p:nvSpPr>
        <p:spPr>
          <a:xfrm>
            <a:off x="4997880" y="5316120"/>
            <a:ext cx="1669680" cy="243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Ασθενής δύναμη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74" name="CustomShape 23"/>
          <p:cNvSpPr/>
          <p:nvPr/>
        </p:nvSpPr>
        <p:spPr>
          <a:xfrm>
            <a:off x="549000" y="4884120"/>
            <a:ext cx="1949040" cy="676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Ηλεκτρομαγνητική</a:t>
            </a:r>
            <a:endParaRPr b="0" lang="en-GB" sz="16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ff"/>
                </a:solidFill>
                <a:latin typeface="Calibri Bold Italic"/>
                <a:ea typeface="Calibri Bold Italic"/>
              </a:rPr>
              <a:t>δύναμη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75" name="CustomShape 24"/>
          <p:cNvSpPr/>
          <p:nvPr/>
        </p:nvSpPr>
        <p:spPr>
          <a:xfrm>
            <a:off x="248040" y="4084200"/>
            <a:ext cx="982080" cy="21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0" rIns="0" tIns="0" bIns="0">
            <a:spAutoFit/>
          </a:bodyPr>
          <a:p>
            <a:pPr>
              <a:lnSpc>
                <a:spcPct val="100000"/>
              </a:lnSpc>
            </a:pPr>
            <a:r>
              <a:rPr b="1" lang="en-GB" sz="1400" spc="-1" strike="noStrike">
                <a:solidFill>
                  <a:srgbClr val="1c4a94"/>
                </a:solidFill>
                <a:latin typeface="Calibri Bold Italic"/>
                <a:ea typeface="Calibri Bold Italic"/>
              </a:rPr>
              <a:t>Μποζόνια</a:t>
            </a:r>
            <a:endParaRPr b="1" lang="en-GB" sz="1400" spc="-1" strike="noStrike">
              <a:latin typeface="Bitstream Vera Sans"/>
            </a:endParaRPr>
          </a:p>
        </p:txBody>
      </p:sp>
      <p:sp>
        <p:nvSpPr>
          <p:cNvPr id="676" name="CustomShape 25"/>
          <p:cNvSpPr/>
          <p:nvPr/>
        </p:nvSpPr>
        <p:spPr>
          <a:xfrm>
            <a:off x="1371600" y="5879160"/>
            <a:ext cx="7772400" cy="944280"/>
          </a:xfrm>
          <a:custGeom>
            <a:avLst/>
            <a:gdLst/>
            <a:ahLst/>
            <a:rect l="0" t="0" r="r" b="b"/>
            <a:pathLst>
              <a:path w="21592" h="2625">
                <a:moveTo>
                  <a:pt x="437" y="0"/>
                </a:moveTo>
                <a:lnTo>
                  <a:pt x="437" y="0"/>
                </a:lnTo>
                <a:cubicBezTo>
                  <a:pt x="361" y="0"/>
                  <a:pt x="285" y="20"/>
                  <a:pt x="219" y="59"/>
                </a:cubicBezTo>
                <a:cubicBezTo>
                  <a:pt x="152" y="97"/>
                  <a:pt x="97" y="152"/>
                  <a:pt x="59" y="219"/>
                </a:cubicBezTo>
                <a:cubicBezTo>
                  <a:pt x="20" y="285"/>
                  <a:pt x="0" y="361"/>
                  <a:pt x="0" y="437"/>
                </a:cubicBezTo>
                <a:lnTo>
                  <a:pt x="0" y="2186"/>
                </a:lnTo>
                <a:lnTo>
                  <a:pt x="0" y="2187"/>
                </a:lnTo>
                <a:cubicBezTo>
                  <a:pt x="0" y="2263"/>
                  <a:pt x="20" y="2339"/>
                  <a:pt x="59" y="2405"/>
                </a:cubicBezTo>
                <a:cubicBezTo>
                  <a:pt x="97" y="2472"/>
                  <a:pt x="152" y="2527"/>
                  <a:pt x="219" y="2565"/>
                </a:cubicBezTo>
                <a:cubicBezTo>
                  <a:pt x="285" y="2604"/>
                  <a:pt x="361" y="2624"/>
                  <a:pt x="437" y="2624"/>
                </a:cubicBezTo>
                <a:lnTo>
                  <a:pt x="21153" y="2624"/>
                </a:lnTo>
                <a:lnTo>
                  <a:pt x="21154" y="2624"/>
                </a:lnTo>
                <a:cubicBezTo>
                  <a:pt x="21230" y="2624"/>
                  <a:pt x="21306" y="2604"/>
                  <a:pt x="21372" y="2565"/>
                </a:cubicBezTo>
                <a:cubicBezTo>
                  <a:pt x="21439" y="2527"/>
                  <a:pt x="21494" y="2472"/>
                  <a:pt x="21532" y="2405"/>
                </a:cubicBezTo>
                <a:cubicBezTo>
                  <a:pt x="21571" y="2339"/>
                  <a:pt x="21591" y="2263"/>
                  <a:pt x="21591" y="2187"/>
                </a:cubicBezTo>
                <a:lnTo>
                  <a:pt x="21591" y="437"/>
                </a:lnTo>
                <a:lnTo>
                  <a:pt x="21591" y="437"/>
                </a:lnTo>
                <a:lnTo>
                  <a:pt x="21591" y="437"/>
                </a:lnTo>
                <a:cubicBezTo>
                  <a:pt x="21591" y="361"/>
                  <a:pt x="21571" y="285"/>
                  <a:pt x="21532" y="219"/>
                </a:cubicBezTo>
                <a:cubicBezTo>
                  <a:pt x="21494" y="152"/>
                  <a:pt x="21439" y="97"/>
                  <a:pt x="21372" y="59"/>
                </a:cubicBezTo>
                <a:cubicBezTo>
                  <a:pt x="21306" y="20"/>
                  <a:pt x="21230" y="0"/>
                  <a:pt x="21154" y="0"/>
                </a:cubicBezTo>
                <a:lnTo>
                  <a:pt x="437" y="0"/>
                </a:lnTo>
              </a:path>
            </a:pathLst>
          </a:custGeom>
          <a:solidFill>
            <a:srgbClr val="333333">
              <a:alpha val="75000"/>
            </a:srgbClr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7" name="CustomShape 26"/>
          <p:cNvSpPr/>
          <p:nvPr/>
        </p:nvSpPr>
        <p:spPr>
          <a:xfrm>
            <a:off x="3906000" y="6061320"/>
            <a:ext cx="579240" cy="568080"/>
          </a:xfrm>
          <a:prstGeom prst="ellipse">
            <a:avLst/>
          </a:prstGeom>
          <a:solidFill>
            <a:srgbClr val="ffffff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78" name="CustomShape 27"/>
          <p:cNvSpPr/>
          <p:nvPr/>
        </p:nvSpPr>
        <p:spPr>
          <a:xfrm>
            <a:off x="3906000" y="6064560"/>
            <a:ext cx="579240" cy="568080"/>
          </a:xfrm>
          <a:prstGeom prst="ellipse">
            <a:avLst/>
          </a:prstGeom>
          <a:solidFill>
            <a:srgbClr val="ffff00"/>
          </a:solidFill>
          <a:ln w="3240">
            <a:solidFill>
              <a:srgbClr val="eae7e4"/>
            </a:solidFill>
            <a:round/>
          </a:ln>
        </p:spPr>
        <p:style>
          <a:lnRef idx="0"/>
          <a:fillRef idx="0"/>
          <a:effectRef idx="0"/>
          <a:fontRef idx="minor"/>
        </p:style>
      </p:sp>
      <p:pic>
        <p:nvPicPr>
          <p:cNvPr id="679" name="" descr=""/>
          <p:cNvPicPr/>
          <p:nvPr/>
        </p:nvPicPr>
        <p:blipFill>
          <a:blip r:embed="rId9"/>
          <a:stretch/>
        </p:blipFill>
        <p:spPr>
          <a:xfrm>
            <a:off x="3969360" y="6125040"/>
            <a:ext cx="463680" cy="408960"/>
          </a:xfrm>
          <a:prstGeom prst="rect">
            <a:avLst/>
          </a:prstGeom>
          <a:ln>
            <a:noFill/>
          </a:ln>
        </p:spPr>
      </p:pic>
      <p:sp>
        <p:nvSpPr>
          <p:cNvPr id="680" name="CustomShape 28"/>
          <p:cNvSpPr/>
          <p:nvPr/>
        </p:nvSpPr>
        <p:spPr>
          <a:xfrm>
            <a:off x="2073960" y="6135840"/>
            <a:ext cx="1815840" cy="317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Μποζόνιο Higgs (BEH)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681" name="CustomShape 29"/>
          <p:cNvSpPr/>
          <p:nvPr/>
        </p:nvSpPr>
        <p:spPr>
          <a:xfrm>
            <a:off x="4645800" y="6135840"/>
            <a:ext cx="4343400" cy="558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“</a:t>
            </a: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Σπάει” την Ηλεκτρασθενή Συμμετρία</a:t>
            </a:r>
            <a:endParaRPr b="0" lang="en-GB" sz="1600" spc="-1" strike="noStrike">
              <a:latin typeface="Bitstream Vera Sans"/>
            </a:endParaRPr>
          </a:p>
          <a:p>
            <a:pPr>
              <a:lnSpc>
                <a:spcPct val="100000"/>
              </a:lnSpc>
            </a:pPr>
            <a:r>
              <a:rPr b="0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Δίνει μάζα στα </a:t>
            </a:r>
            <a:r>
              <a:rPr b="1" lang="en-GB" sz="1600" spc="-1" strike="noStrike">
                <a:solidFill>
                  <a:srgbClr val="ffff00"/>
                </a:solidFill>
                <a:latin typeface="Calibri Bold Italic"/>
                <a:ea typeface="Calibri Bold Italic"/>
              </a:rPr>
              <a:t>στοιχειώδη σωματίδια</a:t>
            </a:r>
            <a:endParaRPr b="0" lang="en-GB" sz="16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" descr=""/>
          <p:cNvPicPr/>
          <p:nvPr/>
        </p:nvPicPr>
        <p:blipFill>
          <a:blip r:embed="rId1"/>
          <a:stretch/>
        </p:blipFill>
        <p:spPr>
          <a:xfrm>
            <a:off x="130320" y="423000"/>
            <a:ext cx="9829080" cy="2371320"/>
          </a:xfrm>
          <a:prstGeom prst="rect">
            <a:avLst/>
          </a:prstGeom>
          <a:ln>
            <a:noFill/>
          </a:ln>
        </p:spPr>
      </p:pic>
      <p:sp>
        <p:nvSpPr>
          <p:cNvPr id="683" name="CustomShape 1"/>
          <p:cNvSpPr/>
          <p:nvPr/>
        </p:nvSpPr>
        <p:spPr>
          <a:xfrm>
            <a:off x="4080960" y="2848320"/>
            <a:ext cx="5846040" cy="2953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Autofit/>
          </a:bodyPr>
          <a:p>
            <a:pPr algn="just">
              <a:lnSpc>
                <a:spcPct val="100000"/>
              </a:lnSpc>
            </a:pPr>
            <a:r>
              <a:rPr b="0" lang="en-GB" sz="1800" spc="-1" strike="noStrike">
                <a:solidFill>
                  <a:srgbClr val="ff0000"/>
                </a:solidFill>
                <a:latin typeface="Trebuchet MS"/>
                <a:ea typeface="Trebuchet MS"/>
              </a:rPr>
              <a:t>8 Οκτωβρίου 2013</a:t>
            </a: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r>
              <a:rPr b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Η Βασιλική Σουηδική Ακαδημία Επιστημών αποφάσησε να απονείμει το βραβείο Nobel Φυσικής του 2013 στους </a:t>
            </a: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endParaRPr b="0" lang="en-GB" sz="18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r>
              <a:rPr b="1" lang="en-GB" sz="2200" spc="-1" strike="noStrike">
                <a:solidFill>
                  <a:srgbClr val="ff0000"/>
                </a:solidFill>
                <a:latin typeface="Trebuchet MS"/>
                <a:ea typeface="Trebuchet MS"/>
              </a:rPr>
              <a:t>François Englert and Peter Higgs </a:t>
            </a:r>
            <a:endParaRPr b="0" lang="en-GB" sz="22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endParaRPr b="0" lang="en-GB" sz="2200" spc="-1" strike="noStrike">
              <a:latin typeface="Bitstream Vera Sans"/>
            </a:endParaRPr>
          </a:p>
          <a:p>
            <a:pPr algn="just">
              <a:lnSpc>
                <a:spcPct val="100000"/>
              </a:lnSpc>
            </a:pP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“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για τη </a:t>
            </a:r>
            <a:r>
              <a:rPr b="0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θεωρητική ανακάλυψη ενός μηχανισμού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 που συνεισφέρει στην </a:t>
            </a:r>
            <a:r>
              <a:rPr b="0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κατανόηση της μάζας των υπο-ατομικών σωματιδίων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, και ο οποίος μηχανισμός επιβεβαιώθηκε πρόσφατα μέσω της </a:t>
            </a:r>
            <a:r>
              <a:rPr b="1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ανακάλυψης του προβλεπόμενου  θεμελιώδους σωματιδίου</a:t>
            </a:r>
            <a:r>
              <a:rPr b="1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 από τα </a:t>
            </a:r>
            <a:r>
              <a:rPr b="1" i="1" lang="en-GB" sz="1800" spc="-1" strike="noStrike">
                <a:solidFill>
                  <a:srgbClr val="0000ff"/>
                </a:solidFill>
                <a:latin typeface="Trebuchet MS"/>
                <a:ea typeface="Trebuchet MS"/>
              </a:rPr>
              <a:t>πειράματα ATLAS και CMS στον Μεγάλο Συγκρουστήρα Αδρονίων του CERN</a:t>
            </a:r>
            <a:r>
              <a:rPr b="1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.</a:t>
            </a:r>
            <a:r>
              <a:rPr b="0" i="1" lang="en-GB" sz="1800" spc="-1" strike="noStrike">
                <a:solidFill>
                  <a:srgbClr val="000000"/>
                </a:solidFill>
                <a:latin typeface="Trebuchet MS"/>
                <a:ea typeface="Trebuchet MS"/>
              </a:rPr>
              <a:t>”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684" name="" descr=""/>
          <p:cNvPicPr/>
          <p:nvPr/>
        </p:nvPicPr>
        <p:blipFill>
          <a:blip r:embed="rId2"/>
          <a:stretch/>
        </p:blipFill>
        <p:spPr>
          <a:xfrm>
            <a:off x="127800" y="3286440"/>
            <a:ext cx="3867840" cy="2880360"/>
          </a:xfrm>
          <a:prstGeom prst="rect">
            <a:avLst/>
          </a:prstGeom>
          <a:ln>
            <a:noFill/>
          </a:ln>
        </p:spPr>
      </p:pic>
      <p:sp>
        <p:nvSpPr>
          <p:cNvPr id="685" name="TextShape 2"/>
          <p:cNvSpPr txBox="1"/>
          <p:nvPr/>
        </p:nvSpPr>
        <p:spPr>
          <a:xfrm>
            <a:off x="199440" y="5851080"/>
            <a:ext cx="1208160" cy="803880"/>
          </a:xfrm>
          <a:prstGeom prst="rect">
            <a:avLst/>
          </a:prstGeom>
          <a:solidFill>
            <a:srgbClr val="e6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Peter </a:t>
            </a:r>
            <a:endParaRPr b="0" lang="en-GB" sz="2400" spc="-1" strike="noStrike">
              <a:latin typeface="Bitstream Vera Sans"/>
            </a:endParaRPr>
          </a:p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Higgs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86" name="TextShape 3"/>
          <p:cNvSpPr txBox="1"/>
          <p:nvPr/>
        </p:nvSpPr>
        <p:spPr>
          <a:xfrm>
            <a:off x="2431440" y="5851440"/>
            <a:ext cx="1459440" cy="803880"/>
          </a:xfrm>
          <a:prstGeom prst="rect">
            <a:avLst/>
          </a:prstGeom>
          <a:solidFill>
            <a:srgbClr val="e6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Francois</a:t>
            </a:r>
            <a:endParaRPr b="0" lang="en-GB" sz="2400" spc="-1" strike="noStrike">
              <a:latin typeface="Bitstream Vera Sans"/>
            </a:endParaRPr>
          </a:p>
          <a:p>
            <a:r>
              <a:rPr b="0" lang="en-US" sz="2400" spc="-1" strike="noStrike">
                <a:solidFill>
                  <a:srgbClr val="ff0000"/>
                </a:solidFill>
                <a:latin typeface="DejaVu Sans"/>
              </a:rPr>
              <a:t>Englert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87" name="Line 4"/>
          <p:cNvSpPr/>
          <p:nvPr/>
        </p:nvSpPr>
        <p:spPr>
          <a:xfrm>
            <a:off x="4113000" y="6748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8" name="Line 5"/>
          <p:cNvSpPr/>
          <p:nvPr/>
        </p:nvSpPr>
        <p:spPr>
          <a:xfrm>
            <a:off x="8037000" y="6208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89" name="Line 6"/>
          <p:cNvSpPr/>
          <p:nvPr/>
        </p:nvSpPr>
        <p:spPr>
          <a:xfrm>
            <a:off x="7713000" y="6460200"/>
            <a:ext cx="1828800" cy="0"/>
          </a:xfrm>
          <a:prstGeom prst="line">
            <a:avLst/>
          </a:prstGeom>
          <a:ln w="36720">
            <a:solidFill>
              <a:srgbClr val="ff0000"/>
            </a:solidFill>
            <a:round/>
          </a:ln>
        </p:spPr>
        <p:style>
          <a:lnRef idx="0"/>
          <a:fillRef idx="0"/>
          <a:effectRef idx="0"/>
          <a:fontRef idx="minor"/>
        </p:style>
      </p:sp>
    </p:spTree>
  </p:cSld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TextShape 1"/>
          <p:cNvSpPr txBox="1"/>
          <p:nvPr/>
        </p:nvSpPr>
        <p:spPr>
          <a:xfrm>
            <a:off x="504000" y="1915920"/>
            <a:ext cx="9071640" cy="289980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>
            <a:noAutofit/>
          </a:bodyPr>
          <a:p>
            <a:pPr algn="ctr"/>
            <a:r>
              <a:rPr b="0" lang="en-GB" sz="3200" spc="-1" strike="noStrike">
                <a:latin typeface="Bitstream Vera Sans"/>
              </a:rPr>
              <a:t>3. Πώς παράγουμε σωματίδια;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Επιταχυντές ως μικροσκόπια 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και ως... τηλεσκόπια.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Η σχέση τους με τη 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“</a:t>
            </a:r>
            <a:r>
              <a:rPr b="0" lang="en-GB" sz="3200" spc="-1" strike="noStrike">
                <a:latin typeface="Bitstream Vera Sans"/>
              </a:rPr>
              <a:t>Μεγάλη Έκρηξη” (Big Bang)</a:t>
            </a:r>
            <a:endParaRPr b="0" lang="en-GB" sz="3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TextShape 1"/>
          <p:cNvSpPr txBox="1"/>
          <p:nvPr/>
        </p:nvSpPr>
        <p:spPr>
          <a:xfrm>
            <a:off x="504000" y="409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Bitstream Vera Sans"/>
              </a:rPr>
              <a:t>Μια εικόνα είναι 1000 λέξεις: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692" name="TextShape 2"/>
          <p:cNvSpPr txBox="1"/>
          <p:nvPr/>
        </p:nvSpPr>
        <p:spPr>
          <a:xfrm>
            <a:off x="1691280" y="1399680"/>
            <a:ext cx="2548080" cy="4464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  <a:hlinkClick r:id="rId1"/>
              </a:rPr>
              <a:t>./LHC-event.mov</a:t>
            </a:r>
            <a:endParaRPr b="0" lang="en-GB" sz="1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TextShape 1"/>
          <p:cNvSpPr txBox="1"/>
          <p:nvPr/>
        </p:nvSpPr>
        <p:spPr>
          <a:xfrm>
            <a:off x="504000" y="61920"/>
            <a:ext cx="9071640" cy="9486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Πώς παράγουμε σωματίδια;  </a:t>
            </a:r>
            <a:br/>
            <a:r>
              <a:rPr b="0" lang="en-GB" sz="3200" spc="-1" strike="noStrike">
                <a:latin typeface="DejaVu Sans"/>
              </a:rPr>
              <a:t>Στην πράξη η σκέδαση είναι κάπως έτσι:</a:t>
            </a:r>
            <a:endParaRPr b="0" lang="en-GB" sz="3200" spc="-1" strike="noStrike">
              <a:latin typeface="Bitstream Vera Sans"/>
            </a:endParaRPr>
          </a:p>
        </p:txBody>
      </p:sp>
      <p:pic>
        <p:nvPicPr>
          <p:cNvPr id="694" name="" descr=""/>
          <p:cNvPicPr/>
          <p:nvPr/>
        </p:nvPicPr>
        <p:blipFill>
          <a:blip r:embed="rId1"/>
          <a:stretch/>
        </p:blipFill>
        <p:spPr>
          <a:xfrm>
            <a:off x="594360" y="1436400"/>
            <a:ext cx="4343040" cy="3009600"/>
          </a:xfrm>
          <a:prstGeom prst="rect">
            <a:avLst/>
          </a:prstGeom>
          <a:ln>
            <a:noFill/>
          </a:ln>
        </p:spPr>
      </p:pic>
      <p:sp>
        <p:nvSpPr>
          <p:cNvPr id="695" name="TextShape 2"/>
          <p:cNvSpPr txBox="1"/>
          <p:nvPr/>
        </p:nvSpPr>
        <p:spPr>
          <a:xfrm>
            <a:off x="505800" y="999000"/>
            <a:ext cx="78613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 </a:t>
            </a: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Πειράματα σκέδασης – συγκρούσεις σωματιδίων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696" name="Line 3"/>
          <p:cNvSpPr/>
          <p:nvPr/>
        </p:nvSpPr>
        <p:spPr>
          <a:xfrm>
            <a:off x="3852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7" name="Line 4"/>
          <p:cNvSpPr/>
          <p:nvPr/>
        </p:nvSpPr>
        <p:spPr>
          <a:xfrm flipH="1">
            <a:off x="43434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698" name="CustomShape 5"/>
          <p:cNvSpPr/>
          <p:nvPr/>
        </p:nvSpPr>
        <p:spPr>
          <a:xfrm rot="20100000">
            <a:off x="4740840" y="1877040"/>
            <a:ext cx="5486400" cy="914400"/>
          </a:xfrm>
          <a:prstGeom prst="rect">
            <a:avLst/>
          </a:pr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GB" sz="2800" spc="-1" strike="noStrike">
                <a:latin typeface="Bitstream Vera Sans"/>
              </a:rPr>
              <a:t>Παράγονται “νέα”σωματίδια!</a:t>
            </a:r>
            <a:endParaRPr b="0" lang="en-GB" sz="2800" spc="-1" strike="noStrike">
              <a:latin typeface="Bitstream Vera Sans"/>
            </a:endParaRPr>
          </a:p>
        </p:txBody>
      </p:sp>
      <p:pic>
        <p:nvPicPr>
          <p:cNvPr id="699" name="" descr=""/>
          <p:cNvPicPr/>
          <p:nvPr/>
        </p:nvPicPr>
        <p:blipFill>
          <a:blip r:embed="rId2"/>
          <a:stretch/>
        </p:blipFill>
        <p:spPr>
          <a:xfrm>
            <a:off x="6764760" y="5029200"/>
            <a:ext cx="2008440" cy="1953000"/>
          </a:xfrm>
          <a:prstGeom prst="rect">
            <a:avLst/>
          </a:prstGeom>
          <a:ln>
            <a:noFill/>
          </a:ln>
        </p:spPr>
      </p:pic>
      <p:sp>
        <p:nvSpPr>
          <p:cNvPr id="700" name="TextShape 6"/>
          <p:cNvSpPr txBox="1"/>
          <p:nvPr/>
        </p:nvSpPr>
        <p:spPr>
          <a:xfrm>
            <a:off x="578160" y="5528520"/>
            <a:ext cx="140904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ενέργεια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01" name="TextShape 7"/>
          <p:cNvSpPr txBox="1"/>
          <p:nvPr/>
        </p:nvSpPr>
        <p:spPr>
          <a:xfrm>
            <a:off x="2072880" y="5837400"/>
            <a:ext cx="8787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μάζα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02" name="TextShape 8"/>
          <p:cNvSpPr txBox="1"/>
          <p:nvPr/>
        </p:nvSpPr>
        <p:spPr>
          <a:xfrm>
            <a:off x="2984760" y="6210000"/>
            <a:ext cx="37119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c = ταχύτητα του φωτός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03" name="TextShape 9"/>
          <p:cNvSpPr txBox="1"/>
          <p:nvPr/>
        </p:nvSpPr>
        <p:spPr>
          <a:xfrm>
            <a:off x="1672560" y="4910400"/>
            <a:ext cx="2798280" cy="56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200" spc="-1" strike="noStrike">
                <a:solidFill>
                  <a:srgbClr val="ff0000"/>
                </a:solidFill>
                <a:latin typeface="DejaVu Sans"/>
              </a:rPr>
              <a:t>E</a:t>
            </a:r>
            <a:r>
              <a:rPr b="0" lang="en-US" sz="3200" spc="-1" strike="noStrike">
                <a:solidFill>
                  <a:srgbClr val="3333cc"/>
                </a:solidFill>
                <a:latin typeface="DejaVu Sans"/>
              </a:rPr>
              <a:t> = m</a:t>
            </a:r>
            <a:r>
              <a:rPr b="0" lang="en-US" sz="3200" spc="-1" strike="noStrike">
                <a:solidFill>
                  <a:srgbClr val="000000"/>
                </a:solidFill>
                <a:latin typeface="DejaVu Sans"/>
              </a:rPr>
              <a:t>c</a:t>
            </a:r>
            <a:r>
              <a:rPr b="0" lang="en-US" sz="3200" spc="-1" strike="noStrike" baseline="30000">
                <a:solidFill>
                  <a:srgbClr val="000000"/>
                </a:solidFill>
                <a:latin typeface="DejaVu Sans"/>
              </a:rPr>
              <a:t>2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04" name="Line 10"/>
          <p:cNvSpPr/>
          <p:nvPr/>
        </p:nvSpPr>
        <p:spPr>
          <a:xfrm flipV="1">
            <a:off x="1515960" y="54018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5" name="Line 11"/>
          <p:cNvSpPr/>
          <p:nvPr/>
        </p:nvSpPr>
        <p:spPr>
          <a:xfrm flipV="1">
            <a:off x="2514960" y="54864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6" name="Line 12"/>
          <p:cNvSpPr/>
          <p:nvPr/>
        </p:nvSpPr>
        <p:spPr>
          <a:xfrm flipV="1">
            <a:off x="3128760" y="5486400"/>
            <a:ext cx="0" cy="685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07" name="CustomShape 13"/>
          <p:cNvSpPr/>
          <p:nvPr/>
        </p:nvSpPr>
        <p:spPr>
          <a:xfrm>
            <a:off x="7315560" y="4536000"/>
            <a:ext cx="2514600" cy="914400"/>
          </a:xfrm>
          <a:prstGeom prst="wedgeRoundRectCallout">
            <a:avLst>
              <a:gd name="adj1" fmla="val -27171"/>
              <a:gd name="adj2" fmla="val 87935"/>
              <a:gd name="adj3" fmla="val 16667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/>
            <a:r>
              <a:rPr b="0" lang="en-GB" sz="1800" spc="-1" strike="noStrike">
                <a:latin typeface="Bitstream Vera Sans"/>
              </a:rPr>
              <a:t>Η μάζα είναι μια μορφή ενέργειας</a:t>
            </a:r>
            <a:endParaRPr b="0" lang="en-GB" sz="1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TextShape 1"/>
          <p:cNvSpPr txBox="1"/>
          <p:nvPr/>
        </p:nvSpPr>
        <p:spPr>
          <a:xfrm>
            <a:off x="504000" y="2388960"/>
            <a:ext cx="9071640" cy="218304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>
            <a:noAutofit/>
          </a:bodyPr>
          <a:p>
            <a:pPr algn="ctr"/>
            <a:r>
              <a:rPr b="0" lang="en-GB" sz="3200" spc="-1" strike="noStrike">
                <a:latin typeface="Bitstream Vera Sans"/>
              </a:rPr>
              <a:t>1. </a:t>
            </a:r>
            <a:r>
              <a:rPr b="0" lang="en-GB" sz="3200" spc="-1" strike="noStrike">
                <a:latin typeface="Bitstream Vera Sans"/>
              </a:rPr>
              <a:t>Γιατί και πώς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solidFill>
                  <a:srgbClr val="000000"/>
                </a:solidFill>
                <a:latin typeface="Bitstream Vera Sans"/>
              </a:rPr>
              <a:t>παρατηρούμε τον μικρόκοσμο</a:t>
            </a:r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solidFill>
                  <a:srgbClr val="0000ff"/>
                </a:solidFill>
                <a:latin typeface="Bitstream Vera Sans"/>
              </a:rPr>
              <a:t>Τα πειράματα ως προέκταση των αισθήσεών μας</a:t>
            </a:r>
            <a:endParaRPr b="0" lang="en-GB" sz="3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8" name="" descr=""/>
          <p:cNvPicPr/>
          <p:nvPr/>
        </p:nvPicPr>
        <p:blipFill>
          <a:blip r:embed="rId1"/>
          <a:stretch/>
        </p:blipFill>
        <p:spPr>
          <a:xfrm>
            <a:off x="5732280" y="1600200"/>
            <a:ext cx="3819240" cy="2048400"/>
          </a:xfrm>
          <a:prstGeom prst="rect">
            <a:avLst/>
          </a:prstGeom>
          <a:ln>
            <a:noFill/>
          </a:ln>
        </p:spPr>
      </p:pic>
      <p:sp>
        <p:nvSpPr>
          <p:cNvPr id="709" name="TextShape 1"/>
          <p:cNvSpPr txBox="1"/>
          <p:nvPr/>
        </p:nvSpPr>
        <p:spPr>
          <a:xfrm>
            <a:off x="5486400" y="1888200"/>
            <a:ext cx="1083960" cy="447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</a:rPr>
              <a:t>E=100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10" name="TextShape 2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Παράγουμε και ανιχνεύουμε σωματίδια</a:t>
            </a:r>
            <a:endParaRPr b="0" lang="en-GB" sz="3200" spc="-1" strike="noStrike">
              <a:latin typeface="Bitstream Vera Sans"/>
            </a:endParaRPr>
          </a:p>
        </p:txBody>
      </p:sp>
      <p:pic>
        <p:nvPicPr>
          <p:cNvPr id="711" name="" descr=""/>
          <p:cNvPicPr/>
          <p:nvPr/>
        </p:nvPicPr>
        <p:blipFill>
          <a:blip r:embed="rId2"/>
          <a:stretch/>
        </p:blipFill>
        <p:spPr>
          <a:xfrm>
            <a:off x="6764400" y="5029200"/>
            <a:ext cx="2008440" cy="1953000"/>
          </a:xfrm>
          <a:prstGeom prst="rect">
            <a:avLst/>
          </a:prstGeom>
          <a:ln>
            <a:noFill/>
          </a:ln>
        </p:spPr>
      </p:pic>
      <p:pic>
        <p:nvPicPr>
          <p:cNvPr id="712" name="" descr=""/>
          <p:cNvPicPr/>
          <p:nvPr/>
        </p:nvPicPr>
        <p:blipFill>
          <a:blip r:embed="rId3"/>
          <a:stretch/>
        </p:blipFill>
        <p:spPr>
          <a:xfrm>
            <a:off x="594360" y="1436400"/>
            <a:ext cx="4343040" cy="3009600"/>
          </a:xfrm>
          <a:prstGeom prst="rect">
            <a:avLst/>
          </a:prstGeom>
          <a:ln>
            <a:noFill/>
          </a:ln>
        </p:spPr>
      </p:pic>
      <p:sp>
        <p:nvSpPr>
          <p:cNvPr id="713" name="TextShape 3"/>
          <p:cNvSpPr txBox="1"/>
          <p:nvPr/>
        </p:nvSpPr>
        <p:spPr>
          <a:xfrm>
            <a:off x="577800" y="5528520"/>
            <a:ext cx="140904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ενέργεια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14" name="TextShape 4"/>
          <p:cNvSpPr txBox="1"/>
          <p:nvPr/>
        </p:nvSpPr>
        <p:spPr>
          <a:xfrm>
            <a:off x="2072520" y="5837400"/>
            <a:ext cx="8787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μάζα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15" name="TextShape 5"/>
          <p:cNvSpPr txBox="1"/>
          <p:nvPr/>
        </p:nvSpPr>
        <p:spPr>
          <a:xfrm>
            <a:off x="2984400" y="6210000"/>
            <a:ext cx="3711960" cy="4165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c = ταχύτητα του φωτός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16" name="TextShape 6"/>
          <p:cNvSpPr txBox="1"/>
          <p:nvPr/>
        </p:nvSpPr>
        <p:spPr>
          <a:xfrm>
            <a:off x="1672200" y="4910400"/>
            <a:ext cx="2798280" cy="5644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3200" spc="-1" strike="noStrike">
                <a:solidFill>
                  <a:srgbClr val="ff0000"/>
                </a:solidFill>
                <a:latin typeface="DejaVu Sans"/>
              </a:rPr>
              <a:t>E</a:t>
            </a:r>
            <a:r>
              <a:rPr b="0" lang="en-US" sz="3200" spc="-1" strike="noStrike">
                <a:solidFill>
                  <a:srgbClr val="3333cc"/>
                </a:solidFill>
                <a:latin typeface="DejaVu Sans"/>
              </a:rPr>
              <a:t> = m</a:t>
            </a:r>
            <a:r>
              <a:rPr b="0" lang="en-US" sz="3200" spc="-1" strike="noStrike">
                <a:solidFill>
                  <a:srgbClr val="000000"/>
                </a:solidFill>
                <a:latin typeface="DejaVu Sans"/>
              </a:rPr>
              <a:t>c</a:t>
            </a:r>
            <a:r>
              <a:rPr b="0" lang="en-US" sz="3200" spc="-1" strike="noStrike" baseline="30000">
                <a:solidFill>
                  <a:srgbClr val="000000"/>
                </a:solidFill>
                <a:latin typeface="DejaVu Sans"/>
              </a:rPr>
              <a:t>2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17" name="Line 7"/>
          <p:cNvSpPr/>
          <p:nvPr/>
        </p:nvSpPr>
        <p:spPr>
          <a:xfrm flipV="1">
            <a:off x="1515600" y="54018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8" name="Line 8"/>
          <p:cNvSpPr/>
          <p:nvPr/>
        </p:nvSpPr>
        <p:spPr>
          <a:xfrm flipV="1">
            <a:off x="2514600" y="5486400"/>
            <a:ext cx="2286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19" name="Line 9"/>
          <p:cNvSpPr/>
          <p:nvPr/>
        </p:nvSpPr>
        <p:spPr>
          <a:xfrm flipV="1">
            <a:off x="3128400" y="5486400"/>
            <a:ext cx="0" cy="6858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0" name="TextShape 10"/>
          <p:cNvSpPr txBox="1"/>
          <p:nvPr/>
        </p:nvSpPr>
        <p:spPr>
          <a:xfrm>
            <a:off x="505800" y="891000"/>
            <a:ext cx="7861320" cy="44712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 </a:t>
            </a: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Πειράματα σκέδασης – συγκρούσεις σωματιδίων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721" name="Line 11"/>
          <p:cNvSpPr/>
          <p:nvPr/>
        </p:nvSpPr>
        <p:spPr>
          <a:xfrm>
            <a:off x="3852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2" name="Line 12"/>
          <p:cNvSpPr/>
          <p:nvPr/>
        </p:nvSpPr>
        <p:spPr>
          <a:xfrm flipH="1">
            <a:off x="4343400" y="1600200"/>
            <a:ext cx="914400" cy="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23" name="CustomShape 13"/>
          <p:cNvSpPr/>
          <p:nvPr/>
        </p:nvSpPr>
        <p:spPr>
          <a:xfrm>
            <a:off x="7315560" y="4536000"/>
            <a:ext cx="2514600" cy="914400"/>
          </a:xfrm>
          <a:prstGeom prst="wedgeRoundRectCallout">
            <a:avLst>
              <a:gd name="adj1" fmla="val -27171"/>
              <a:gd name="adj2" fmla="val 87935"/>
              <a:gd name="adj3" fmla="val 16667"/>
            </a:avLst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/>
            <a:r>
              <a:rPr b="0" lang="en-GB" sz="1800" spc="-1" strike="noStrike">
                <a:latin typeface="Bitstream Vera Sans"/>
              </a:rPr>
              <a:t>Η μάζα είναι μια μορφή ενέργειας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24" name="TextShape 14"/>
          <p:cNvSpPr txBox="1"/>
          <p:nvPr/>
        </p:nvSpPr>
        <p:spPr>
          <a:xfrm>
            <a:off x="8848080" y="1842840"/>
            <a:ext cx="1083960" cy="4471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</a:rPr>
              <a:t>E=100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25" name="CustomShape 15"/>
          <p:cNvSpPr/>
          <p:nvPr/>
        </p:nvSpPr>
        <p:spPr>
          <a:xfrm>
            <a:off x="7335360" y="1892160"/>
            <a:ext cx="1211400" cy="1075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0" lang="en-GB" sz="1800" spc="-1" strike="noStrike">
                <a:latin typeface="Bitstream Vera Sans"/>
              </a:rPr>
              <a:t>200</a:t>
            </a:r>
            <a:endParaRPr b="0" lang="en-GB" sz="1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TextShape 1"/>
          <p:cNvSpPr txBox="1"/>
          <p:nvPr/>
        </p:nvSpPr>
        <p:spPr>
          <a:xfrm>
            <a:off x="457200" y="130320"/>
            <a:ext cx="9372600" cy="52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DejaVu Sans"/>
              </a:rPr>
              <a:t>Επιταχυντές – σημαντικό εργαλείο έρευνας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27" name="TextShape 2"/>
          <p:cNvSpPr txBox="1"/>
          <p:nvPr/>
        </p:nvSpPr>
        <p:spPr>
          <a:xfrm>
            <a:off x="468000" y="734400"/>
            <a:ext cx="9071640" cy="63064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DejaVu Sans"/>
              </a:rPr>
              <a:t>Οι μεγάλες ενέργειες συγκρούσεων επιτρέπουν: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Να κοιτάμε όλο και πιο βαθιά στην ύλη 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Μεγάλη Ενέργεια → μικρό μήκος κύματος</a:t>
            </a:r>
            <a:endParaRPr b="0" lang="en-GB" sz="20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r>
              <a:rPr b="0" lang="en-GB" sz="2200" spc="-1" strike="noStrike">
                <a:latin typeface="DejaVu Sans"/>
                <a:ea typeface="Bitstream Vera Sans"/>
              </a:rPr>
              <a:t>                    </a:t>
            </a:r>
            <a:r>
              <a:rPr b="0" lang="en-GB" sz="2200" spc="-1" strike="noStrike">
                <a:latin typeface="DejaVu Sans"/>
                <a:ea typeface="Bitstream Vera Sans"/>
              </a:rPr>
              <a:t>(ορμή)</a:t>
            </a: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Να ανακαλύπτουμε βαρύτερα σωματίδια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DejaVu Sans"/>
              </a:rPr>
              <a:t>Η μάζα είναι μιά μορφή ενέργειας</a:t>
            </a:r>
            <a:endParaRPr b="0" lang="en-GB" sz="20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Να μελετάμε συνθήκες σαν του πρώιμου σύμπαντος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latin typeface="DejaVu Sans"/>
              </a:rPr>
              <a:t>Πολύ Ενέργεια σε μικρό χώρο </a:t>
            </a:r>
            <a:endParaRPr b="0" lang="en-GB" sz="2200" spc="-1" strike="noStrike">
              <a:latin typeface="Bitstream Vera Sans"/>
            </a:endParaRPr>
          </a:p>
          <a:p>
            <a:pPr marL="1296000" indent="-216000">
              <a:lnSpc>
                <a:spcPct val="100000"/>
              </a:lnSpc>
              <a:spcAft>
                <a:spcPts val="850"/>
              </a:spcAft>
            </a:pPr>
            <a:r>
              <a:rPr b="0" lang="en-GB" sz="2200" spc="-1" strike="noStrike">
                <a:latin typeface="DejaVu Sans"/>
                <a:ea typeface="Bitstream Vera Sans"/>
              </a:rPr>
              <a:t>   → </a:t>
            </a:r>
            <a:r>
              <a:rPr b="0" lang="en-GB" sz="2200" spc="-1" strike="noStrike">
                <a:latin typeface="DejaVu Sans"/>
                <a:ea typeface="Bitstream Vera Sans"/>
              </a:rPr>
              <a:t>μεγάλες θερμοκρασίες</a:t>
            </a: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  <a:ea typeface="Bitstream Vera Sans"/>
              </a:rPr>
              <a:t> 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Μελετάμε φαινόμενα και σωματίδια που </a:t>
            </a:r>
            <a:endParaRPr b="0" lang="en-GB" sz="2200" spc="-1" strike="noStrike">
              <a:latin typeface="Bitstream Vera Sans"/>
            </a:endParaRPr>
          </a:p>
          <a:p>
            <a:pPr marL="864000" indent="-288000">
              <a:lnSpc>
                <a:spcPct val="100000"/>
              </a:lnSpc>
              <a:spcAft>
                <a:spcPts val="1134"/>
              </a:spcAft>
            </a:pPr>
            <a:r>
              <a:rPr b="1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   </a:t>
            </a:r>
            <a:r>
              <a:rPr b="1" lang="en-GB" sz="2200" spc="-1" strike="noStrike">
                <a:solidFill>
                  <a:srgbClr val="ff0000"/>
                </a:solidFill>
                <a:latin typeface="DejaVu Sans"/>
                <a:ea typeface="Bitstream Vera Sans"/>
              </a:rPr>
              <a:t>δεν είναι πιά “ορατά” ή υπαρκτά στον σύμπαν</a:t>
            </a:r>
            <a:endParaRPr b="0" lang="en-GB" sz="2200" spc="-1" strike="noStrike">
              <a:latin typeface="Bitstream Vera Sans"/>
            </a:endParaRPr>
          </a:p>
        </p:txBody>
      </p:sp>
      <p:pic>
        <p:nvPicPr>
          <p:cNvPr id="728" name="Picture 11" descr=""/>
          <p:cNvPicPr/>
          <p:nvPr/>
        </p:nvPicPr>
        <p:blipFill>
          <a:blip r:embed="rId1"/>
          <a:stretch/>
        </p:blipFill>
        <p:spPr>
          <a:xfrm>
            <a:off x="8578800" y="833400"/>
            <a:ext cx="1112040" cy="1390680"/>
          </a:xfrm>
          <a:prstGeom prst="rect">
            <a:avLst/>
          </a:prstGeom>
          <a:ln>
            <a:noFill/>
          </a:ln>
        </p:spPr>
      </p:pic>
      <p:sp>
        <p:nvSpPr>
          <p:cNvPr id="729" name="TextShape 3"/>
          <p:cNvSpPr txBox="1"/>
          <p:nvPr/>
        </p:nvSpPr>
        <p:spPr>
          <a:xfrm rot="16200000">
            <a:off x="-593280" y="1814040"/>
            <a:ext cx="1922760" cy="416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μικροσκόπια</a:t>
            </a:r>
            <a:endParaRPr b="0" lang="en-GB" sz="2200" spc="-1" strike="noStrike">
              <a:latin typeface="Bitstream Vera Sans"/>
            </a:endParaRPr>
          </a:p>
        </p:txBody>
      </p:sp>
      <p:pic>
        <p:nvPicPr>
          <p:cNvPr id="730" name="" descr=""/>
          <p:cNvPicPr/>
          <p:nvPr/>
        </p:nvPicPr>
        <p:blipFill>
          <a:blip r:embed="rId2"/>
          <a:stretch/>
        </p:blipFill>
        <p:spPr>
          <a:xfrm>
            <a:off x="8470800" y="2770200"/>
            <a:ext cx="1310400" cy="1240200"/>
          </a:xfrm>
          <a:prstGeom prst="rect">
            <a:avLst/>
          </a:prstGeom>
          <a:ln>
            <a:noFill/>
          </a:ln>
        </p:spPr>
      </p:pic>
      <p:sp>
        <p:nvSpPr>
          <p:cNvPr id="731" name="TextShape 4"/>
          <p:cNvSpPr txBox="1"/>
          <p:nvPr/>
        </p:nvSpPr>
        <p:spPr>
          <a:xfrm>
            <a:off x="7915680" y="3988800"/>
            <a:ext cx="205056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1800" spc="-1" strike="noStrike">
                <a:latin typeface="Bitstream Vera Sans"/>
              </a:rPr>
              <a:t>Einstein</a:t>
            </a:r>
            <a:r>
              <a:rPr b="0" lang="en-GB" sz="1800" spc="-1" strike="noStrike">
                <a:latin typeface="Bitstream Vera Sans"/>
              </a:rPr>
              <a:t> (1905)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32" name="CustomShape 5"/>
          <p:cNvSpPr/>
          <p:nvPr/>
        </p:nvSpPr>
        <p:spPr>
          <a:xfrm>
            <a:off x="734400" y="1339200"/>
            <a:ext cx="228600" cy="1143000"/>
          </a:xfrm>
          <a:custGeom>
            <a:avLst/>
            <a:gdLst/>
            <a:ahLst/>
            <a:rect l="0" t="0" r="r" b="b"/>
            <a:pathLst>
              <a:path w="637" h="3177">
                <a:moveTo>
                  <a:pt x="636" y="0"/>
                </a:moveTo>
                <a:cubicBezTo>
                  <a:pt x="477" y="0"/>
                  <a:pt x="318" y="132"/>
                  <a:pt x="318" y="264"/>
                </a:cubicBezTo>
                <a:lnTo>
                  <a:pt x="318" y="1323"/>
                </a:lnTo>
                <a:cubicBezTo>
                  <a:pt x="318" y="1455"/>
                  <a:pt x="159" y="1588"/>
                  <a:pt x="0" y="1588"/>
                </a:cubicBezTo>
                <a:cubicBezTo>
                  <a:pt x="159" y="1588"/>
                  <a:pt x="318" y="1720"/>
                  <a:pt x="318" y="1852"/>
                </a:cubicBezTo>
                <a:lnTo>
                  <a:pt x="318" y="2911"/>
                </a:lnTo>
                <a:cubicBezTo>
                  <a:pt x="318" y="3043"/>
                  <a:pt x="477" y="3176"/>
                  <a:pt x="636" y="3176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3" name="TextShape 6"/>
          <p:cNvSpPr txBox="1"/>
          <p:nvPr/>
        </p:nvSpPr>
        <p:spPr>
          <a:xfrm>
            <a:off x="6355800" y="3564000"/>
            <a:ext cx="134640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000" spc="-1" strike="noStrike">
                <a:solidFill>
                  <a:srgbClr val="ff0000"/>
                </a:solidFill>
                <a:latin typeface="DejaVu Sans"/>
              </a:rPr>
              <a:t>E = mc</a:t>
            </a:r>
            <a:r>
              <a:rPr b="0" lang="en-US" sz="2000" spc="-1" strike="noStrike" baseline="30000">
                <a:solidFill>
                  <a:srgbClr val="ff0000"/>
                </a:solidFill>
                <a:latin typeface="DejaVu Sans"/>
              </a:rPr>
              <a:t>2</a:t>
            </a:r>
            <a:r>
              <a:rPr b="0" lang="en-GB" sz="1800" spc="-1" strike="noStrike">
                <a:solidFill>
                  <a:srgbClr val="ff0000"/>
                </a:solidFill>
                <a:latin typeface="Bitstream Vera Sans"/>
              </a:rPr>
              <a:t>  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34" name="TextShape 7"/>
          <p:cNvSpPr txBox="1"/>
          <p:nvPr/>
        </p:nvSpPr>
        <p:spPr>
          <a:xfrm>
            <a:off x="7544520" y="2205000"/>
            <a:ext cx="235548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1800" spc="-1" strike="noStrike">
                <a:latin typeface="Bitstream Vera Sans"/>
              </a:rPr>
              <a:t>De Broglie</a:t>
            </a:r>
            <a:r>
              <a:rPr b="0" lang="en-GB" sz="1800" spc="-1" strike="noStrike">
                <a:latin typeface="Bitstream Vera Sans"/>
              </a:rPr>
              <a:t> (1924)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35" name="TextShape 8"/>
          <p:cNvSpPr txBox="1"/>
          <p:nvPr/>
        </p:nvSpPr>
        <p:spPr>
          <a:xfrm>
            <a:off x="7711560" y="6112800"/>
            <a:ext cx="241056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1800" spc="-1" strike="noStrike">
                <a:latin typeface="Bitstream Vera Sans"/>
              </a:rPr>
              <a:t>Boltzman</a:t>
            </a:r>
            <a:r>
              <a:rPr b="0" lang="en-GB" sz="1800" spc="-1" strike="noStrike">
                <a:latin typeface="Bitstream Vera Sans"/>
              </a:rPr>
              <a:t> (~1900)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736" name="Picture 6" descr=""/>
          <p:cNvPicPr/>
          <p:nvPr/>
        </p:nvPicPr>
        <p:blipFill>
          <a:blip r:embed="rId3"/>
          <a:stretch/>
        </p:blipFill>
        <p:spPr>
          <a:xfrm>
            <a:off x="8706240" y="4693680"/>
            <a:ext cx="1120680" cy="1371600"/>
          </a:xfrm>
          <a:prstGeom prst="rect">
            <a:avLst/>
          </a:prstGeom>
          <a:ln>
            <a:noFill/>
          </a:ln>
        </p:spPr>
      </p:pic>
      <p:sp>
        <p:nvSpPr>
          <p:cNvPr id="737" name="CustomShape 9"/>
          <p:cNvSpPr/>
          <p:nvPr/>
        </p:nvSpPr>
        <p:spPr>
          <a:xfrm>
            <a:off x="626760" y="3139560"/>
            <a:ext cx="408240" cy="3407040"/>
          </a:xfrm>
          <a:custGeom>
            <a:avLst/>
            <a:gdLst/>
            <a:ahLst/>
            <a:rect l="0" t="0" r="r" b="b"/>
            <a:pathLst>
              <a:path w="1136" h="9466">
                <a:moveTo>
                  <a:pt x="1135" y="0"/>
                </a:moveTo>
                <a:cubicBezTo>
                  <a:pt x="851" y="0"/>
                  <a:pt x="567" y="394"/>
                  <a:pt x="567" y="788"/>
                </a:cubicBezTo>
                <a:lnTo>
                  <a:pt x="567" y="3943"/>
                </a:lnTo>
                <a:cubicBezTo>
                  <a:pt x="567" y="4338"/>
                  <a:pt x="283" y="4732"/>
                  <a:pt x="0" y="4732"/>
                </a:cubicBezTo>
                <a:cubicBezTo>
                  <a:pt x="283" y="4732"/>
                  <a:pt x="567" y="5126"/>
                  <a:pt x="567" y="5521"/>
                </a:cubicBezTo>
                <a:lnTo>
                  <a:pt x="567" y="8676"/>
                </a:lnTo>
                <a:cubicBezTo>
                  <a:pt x="567" y="9070"/>
                  <a:pt x="851" y="9465"/>
                  <a:pt x="1135" y="9465"/>
                </a:cubicBezTo>
              </a:path>
            </a:pathLst>
          </a:custGeom>
          <a:noFill/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38" name="TextShape 10"/>
          <p:cNvSpPr txBox="1"/>
          <p:nvPr/>
        </p:nvSpPr>
        <p:spPr>
          <a:xfrm rot="16200000">
            <a:off x="-531360" y="4719600"/>
            <a:ext cx="1799280" cy="41652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200" spc="-1" strike="noStrike">
                <a:latin typeface="DejaVu Sans"/>
              </a:rPr>
              <a:t>τηλεσκόπια</a:t>
            </a:r>
            <a:endParaRPr b="0" lang="en-GB" sz="2200" spc="-1" strike="noStrike">
              <a:latin typeface="Bitstream Vera Sans"/>
            </a:endParaRPr>
          </a:p>
        </p:txBody>
      </p:sp>
      <p:sp>
        <p:nvSpPr>
          <p:cNvPr id="739" name="TextShape 11"/>
          <p:cNvSpPr txBox="1"/>
          <p:nvPr/>
        </p:nvSpPr>
        <p:spPr>
          <a:xfrm>
            <a:off x="5455800" y="5328000"/>
            <a:ext cx="124740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US" sz="2000" spc="-1" strike="noStrike">
                <a:solidFill>
                  <a:srgbClr val="ff0000"/>
                </a:solidFill>
                <a:latin typeface="DejaVu Sans"/>
              </a:rPr>
              <a:t>E = k T</a:t>
            </a:r>
            <a:r>
              <a:rPr b="0" lang="en-GB" sz="1800" spc="-1" strike="noStrike">
                <a:solidFill>
                  <a:srgbClr val="ff0000"/>
                </a:solidFill>
                <a:latin typeface="Bitstream Vera Sans"/>
              </a:rPr>
              <a:t>  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40" name="TextShape 12"/>
          <p:cNvSpPr txBox="1"/>
          <p:nvPr/>
        </p:nvSpPr>
        <p:spPr>
          <a:xfrm>
            <a:off x="6032160" y="2124000"/>
            <a:ext cx="1276560" cy="3891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λ = h/p 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741" name="CustomShape 13"/>
          <p:cNvSpPr/>
          <p:nvPr/>
        </p:nvSpPr>
        <p:spPr>
          <a:xfrm>
            <a:off x="6822000" y="4716000"/>
            <a:ext cx="2057400" cy="11430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11464" y="4340"/>
                </a:moveTo>
                <a:lnTo>
                  <a:pt x="9722" y="1887"/>
                </a:lnTo>
                <a:lnTo>
                  <a:pt x="8548" y="6383"/>
                </a:lnTo>
                <a:lnTo>
                  <a:pt x="4503" y="3626"/>
                </a:lnTo>
                <a:lnTo>
                  <a:pt x="5373" y="7816"/>
                </a:lnTo>
                <a:lnTo>
                  <a:pt x="1174" y="8270"/>
                </a:lnTo>
                <a:lnTo>
                  <a:pt x="3934" y="11592"/>
                </a:lnTo>
                <a:lnTo>
                  <a:pt x="0" y="12875"/>
                </a:lnTo>
                <a:lnTo>
                  <a:pt x="3329" y="15372"/>
                </a:lnTo>
                <a:lnTo>
                  <a:pt x="1283" y="17824"/>
                </a:lnTo>
                <a:lnTo>
                  <a:pt x="4804" y="18239"/>
                </a:lnTo>
                <a:lnTo>
                  <a:pt x="4918" y="21600"/>
                </a:lnTo>
                <a:lnTo>
                  <a:pt x="7525" y="18125"/>
                </a:lnTo>
                <a:lnTo>
                  <a:pt x="8698" y="19712"/>
                </a:lnTo>
                <a:lnTo>
                  <a:pt x="9871" y="17371"/>
                </a:lnTo>
                <a:lnTo>
                  <a:pt x="11614" y="18844"/>
                </a:lnTo>
                <a:lnTo>
                  <a:pt x="12178" y="15937"/>
                </a:lnTo>
                <a:lnTo>
                  <a:pt x="14943" y="17371"/>
                </a:lnTo>
                <a:lnTo>
                  <a:pt x="14640" y="14348"/>
                </a:lnTo>
                <a:lnTo>
                  <a:pt x="18878" y="15632"/>
                </a:lnTo>
                <a:lnTo>
                  <a:pt x="16382" y="12311"/>
                </a:lnTo>
                <a:lnTo>
                  <a:pt x="18270" y="11292"/>
                </a:lnTo>
                <a:lnTo>
                  <a:pt x="16986" y="9404"/>
                </a:lnTo>
                <a:lnTo>
                  <a:pt x="21600" y="6646"/>
                </a:lnTo>
                <a:lnTo>
                  <a:pt x="16382" y="6533"/>
                </a:lnTo>
                <a:lnTo>
                  <a:pt x="18005" y="3172"/>
                </a:lnTo>
                <a:lnTo>
                  <a:pt x="14524" y="5778"/>
                </a:lnTo>
                <a:lnTo>
                  <a:pt x="14789" y="0"/>
                </a:lnTo>
                <a:lnTo>
                  <a:pt x="11464" y="4340"/>
                </a:lnTo>
                <a:close/>
              </a:path>
            </a:pathLst>
          </a:custGeom>
          <a:solidFill>
            <a:srgbClr val="99ccff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ctr">
            <a:noAutofit/>
          </a:bodyPr>
          <a:p>
            <a:pPr algn="ctr"/>
            <a:r>
              <a:rPr b="1" lang="en-GB" sz="2200" spc="-1" strike="noStrike">
                <a:solidFill>
                  <a:srgbClr val="ff0000"/>
                </a:solidFill>
                <a:latin typeface="Bitstream Vera Sans"/>
              </a:rPr>
              <a:t>Big </a:t>
            </a:r>
            <a:endParaRPr b="1" lang="en-GB" sz="2200" spc="-1" strike="noStrike">
              <a:solidFill>
                <a:srgbClr val="ff0000"/>
              </a:solidFill>
              <a:latin typeface="Bitstream Vera Sans"/>
            </a:endParaRPr>
          </a:p>
          <a:p>
            <a:pPr algn="ctr"/>
            <a:r>
              <a:rPr b="1" lang="en-GB" sz="2200" spc="-1" strike="noStrike">
                <a:solidFill>
                  <a:srgbClr val="ff0000"/>
                </a:solidFill>
                <a:latin typeface="Bitstream Vera Sans"/>
              </a:rPr>
              <a:t>Bang</a:t>
            </a:r>
            <a:endParaRPr b="1" lang="en-GB" sz="2200" spc="-1" strike="noStrike">
              <a:solidFill>
                <a:srgbClr val="ff0000"/>
              </a:solidFill>
              <a:latin typeface="Bitstream Vera Sans"/>
            </a:endParaRPr>
          </a:p>
        </p:txBody>
      </p:sp>
      <p:sp>
        <p:nvSpPr>
          <p:cNvPr id="742" name="Freeform 14"/>
          <p:cNvSpPr/>
          <p:nvPr/>
        </p:nvSpPr>
        <p:spPr>
          <a:xfrm>
            <a:off x="3755880" y="2426040"/>
            <a:ext cx="3145680" cy="420120"/>
          </a:xfrm>
          <a:custGeom>
            <a:avLst/>
            <a:gdLst/>
            <a:ahLst/>
            <a:rect l="0" t="0" r="r" b="b"/>
            <a:pathLst>
              <a:path w="8738" h="1167">
                <a:moveTo>
                  <a:pt x="0" y="0"/>
                </a:moveTo>
                <a:cubicBezTo>
                  <a:pt x="491" y="252"/>
                  <a:pt x="1078" y="262"/>
                  <a:pt x="1548" y="549"/>
                </a:cubicBezTo>
                <a:cubicBezTo>
                  <a:pt x="2066" y="865"/>
                  <a:pt x="2562" y="824"/>
                  <a:pt x="3145" y="998"/>
                </a:cubicBezTo>
                <a:cubicBezTo>
                  <a:pt x="3708" y="1166"/>
                  <a:pt x="4306" y="1082"/>
                  <a:pt x="4893" y="1048"/>
                </a:cubicBezTo>
                <a:cubicBezTo>
                  <a:pt x="5441" y="1016"/>
                  <a:pt x="5997" y="1104"/>
                  <a:pt x="6540" y="998"/>
                </a:cubicBezTo>
                <a:cubicBezTo>
                  <a:pt x="7042" y="900"/>
                  <a:pt x="7556" y="836"/>
                  <a:pt x="8038" y="649"/>
                </a:cubicBezTo>
                <a:lnTo>
                  <a:pt x="8537" y="500"/>
                </a:lnTo>
                <a:lnTo>
                  <a:pt x="8737" y="150"/>
                </a:lnTo>
              </a:path>
            </a:pathLst>
          </a:custGeom>
          <a:ln w="36720">
            <a:solidFill>
              <a:srgbClr val="000000"/>
            </a:solidFill>
            <a:round/>
            <a:tailEnd len="med" type="triangle" w="med"/>
          </a:ln>
        </p:spPr>
      </p:sp>
      <p:sp>
        <p:nvSpPr>
          <p:cNvPr id="743" name="Line 15"/>
          <p:cNvSpPr/>
          <p:nvPr/>
        </p:nvSpPr>
        <p:spPr>
          <a:xfrm>
            <a:off x="5607000" y="2057400"/>
            <a:ext cx="4572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TextShape 1"/>
          <p:cNvSpPr txBox="1"/>
          <p:nvPr/>
        </p:nvSpPr>
        <p:spPr>
          <a:xfrm>
            <a:off x="408600" y="196920"/>
            <a:ext cx="9347040" cy="5338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Ταξίδι σε συνθήκες πρώιμου σύμπαντος</a:t>
            </a:r>
            <a:endParaRPr b="0" lang="en-GB" sz="3600" spc="-1" strike="noStrike">
              <a:latin typeface="Bitstream Vera Sans"/>
            </a:endParaRPr>
          </a:p>
        </p:txBody>
      </p:sp>
      <p:pic>
        <p:nvPicPr>
          <p:cNvPr id="745" name="Picture 4" descr=""/>
          <p:cNvPicPr/>
          <p:nvPr/>
        </p:nvPicPr>
        <p:blipFill>
          <a:blip r:embed="rId1"/>
          <a:srcRect l="1160" t="2196" r="463" b="2395"/>
          <a:stretch/>
        </p:blipFill>
        <p:spPr>
          <a:xfrm>
            <a:off x="131400" y="711000"/>
            <a:ext cx="10058400" cy="5208480"/>
          </a:xfrm>
          <a:prstGeom prst="rect">
            <a:avLst/>
          </a:prstGeom>
          <a:ln>
            <a:noFill/>
          </a:ln>
        </p:spPr>
      </p:pic>
      <p:sp>
        <p:nvSpPr>
          <p:cNvPr id="746" name="Line 2"/>
          <p:cNvSpPr/>
          <p:nvPr/>
        </p:nvSpPr>
        <p:spPr>
          <a:xfrm>
            <a:off x="3797280" y="1059120"/>
            <a:ext cx="0" cy="4827960"/>
          </a:xfrm>
          <a:prstGeom prst="line">
            <a:avLst/>
          </a:prstGeom>
          <a:ln w="28440">
            <a:solidFill>
              <a:srgbClr val="a50021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47" name="CustomShape 3"/>
          <p:cNvSpPr/>
          <p:nvPr/>
        </p:nvSpPr>
        <p:spPr>
          <a:xfrm>
            <a:off x="1069920" y="5852880"/>
            <a:ext cx="7930080" cy="743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pPr algn="ctr"/>
            <a:r>
              <a:rPr b="0" lang="de-CH" sz="2200" spc="-1" strike="noStrike">
                <a:solidFill>
                  <a:srgbClr val="a50021"/>
                </a:solidFill>
                <a:latin typeface="DejaVu Sans"/>
              </a:rPr>
              <a:t>Μεγάλος Επιταχυντής Αδρονίων (LHC) στο CERN:   </a:t>
            </a:r>
            <a:endParaRPr b="0" lang="en-GB" sz="2200" spc="-1" strike="noStrike">
              <a:latin typeface="DejaVu Sans"/>
            </a:endParaRPr>
          </a:p>
          <a:p>
            <a:pPr algn="ctr"/>
            <a:r>
              <a:rPr b="0" lang="de-CH" sz="2200" spc="-1" strike="noStrike">
                <a:solidFill>
                  <a:srgbClr val="a50021"/>
                </a:solidFill>
                <a:latin typeface="DejaVu Sans"/>
              </a:rPr>
              <a:t>συγκρούσεις πρωτονίων σε ενέργεια 14 TeV ~ 10</a:t>
            </a:r>
            <a:r>
              <a:rPr b="0" lang="de-CH" sz="2200" spc="-1" strike="noStrike" baseline="30000">
                <a:solidFill>
                  <a:srgbClr val="a50021"/>
                </a:solidFill>
                <a:latin typeface="DejaVu Sans"/>
              </a:rPr>
              <a:t>-14 </a:t>
            </a:r>
            <a:r>
              <a:rPr b="0" lang="de-CH" sz="2200" spc="-1" strike="noStrike">
                <a:solidFill>
                  <a:srgbClr val="a50021"/>
                </a:solidFill>
                <a:latin typeface="DejaVu Sans"/>
              </a:rPr>
              <a:t>sec</a:t>
            </a:r>
            <a:endParaRPr b="0" lang="en-GB" sz="2200" spc="-1" strike="noStrike">
              <a:latin typeface="DejaVu Sans"/>
            </a:endParaRPr>
          </a:p>
        </p:txBody>
      </p:sp>
      <p:sp>
        <p:nvSpPr>
          <p:cNvPr id="748" name="TextShape 4"/>
          <p:cNvSpPr txBox="1"/>
          <p:nvPr/>
        </p:nvSpPr>
        <p:spPr>
          <a:xfrm>
            <a:off x="322200" y="6616800"/>
            <a:ext cx="947700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1800" spc="-1" strike="noStrike">
                <a:solidFill>
                  <a:srgbClr val="0000ff"/>
                </a:solidFill>
                <a:latin typeface="Bitstream Vera Sans"/>
              </a:rPr>
              <a:t>( Σημείωση: 1 TeV = 1000 GeV = ενέργεια όση η μάζα 1000 πρωτονίων )</a:t>
            </a:r>
            <a:endParaRPr b="0" lang="en-GB" sz="1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CustomShape 1"/>
          <p:cNvSpPr/>
          <p:nvPr/>
        </p:nvSpPr>
        <p:spPr>
          <a:xfrm>
            <a:off x="7531920" y="7157520"/>
            <a:ext cx="235188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r"/>
            <a:fld id="{69D3FB74-625E-4EA6-BD1D-04348C8139D1}" type="slidenum">
              <a:rPr b="0" lang="en-GB" sz="2650" spc="-1" strike="noStrike">
                <a:latin typeface="Bitstream Vera Sans"/>
              </a:rPr>
              <a:t>&lt;number&gt;</a:t>
            </a:fld>
            <a:endParaRPr b="0" lang="en-GB" sz="2650" spc="-1" strike="noStrike">
              <a:latin typeface="Bitstream Vera Sans"/>
            </a:endParaRPr>
          </a:p>
        </p:txBody>
      </p:sp>
      <p:pic>
        <p:nvPicPr>
          <p:cNvPr id="750" name="Picture 7" descr=""/>
          <p:cNvPicPr/>
          <p:nvPr/>
        </p:nvPicPr>
        <p:blipFill>
          <a:blip r:embed="rId1"/>
          <a:stretch/>
        </p:blipFill>
        <p:spPr>
          <a:xfrm rot="5400000">
            <a:off x="1310760" y="-1238760"/>
            <a:ext cx="7602120" cy="10080000"/>
          </a:xfrm>
          <a:prstGeom prst="rect">
            <a:avLst/>
          </a:prstGeom>
          <a:ln>
            <a:noFill/>
          </a:ln>
        </p:spPr>
      </p:pic>
      <p:sp>
        <p:nvSpPr>
          <p:cNvPr id="751" name="CustomShape 2"/>
          <p:cNvSpPr/>
          <p:nvPr/>
        </p:nvSpPr>
        <p:spPr>
          <a:xfrm>
            <a:off x="755640" y="167760"/>
            <a:ext cx="5376240" cy="5814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gradFill rotWithShape="0">
            <a:gsLst>
              <a:gs pos="0">
                <a:srgbClr val="00002f"/>
              </a:gs>
              <a:gs pos="50000">
                <a:srgbClr val="000066"/>
              </a:gs>
              <a:gs pos="100000">
                <a:srgbClr val="00002f"/>
              </a:gs>
            </a:gsLst>
            <a:lin ang="5400000"/>
          </a:gradFill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spcBef>
                <a:spcPts val="1998"/>
              </a:spcBef>
            </a:pPr>
            <a:r>
              <a:rPr b="0" lang="en-US" sz="3200" spc="-1" strike="noStrike">
                <a:solidFill>
                  <a:srgbClr val="ff0066"/>
                </a:solidFill>
                <a:latin typeface="Bitstream Vera Sans"/>
              </a:rPr>
              <a:t>Η Ιστορ</a:t>
            </a:r>
            <a:r>
              <a:rPr b="0" lang="en-US" sz="3200" spc="-1" strike="noStrike">
                <a:solidFill>
                  <a:srgbClr val="ff0066"/>
                </a:solidFill>
                <a:latin typeface="Bitstream Vera Sans"/>
              </a:rPr>
              <a:t>ία του Σύμπαντος</a:t>
            </a:r>
            <a:endParaRPr b="0" lang="en-GB" sz="3200" spc="-1" strike="noStrike">
              <a:latin typeface="Bitstream Vera Sans"/>
            </a:endParaRPr>
          </a:p>
        </p:txBody>
      </p:sp>
      <p:sp>
        <p:nvSpPr>
          <p:cNvPr id="752" name="CustomShape 3"/>
          <p:cNvSpPr/>
          <p:nvPr/>
        </p:nvSpPr>
        <p:spPr>
          <a:xfrm>
            <a:off x="251640" y="1007640"/>
            <a:ext cx="2688120" cy="642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cap="sq" w="9360">
            <a:solidFill>
              <a:srgbClr val="ffffff"/>
            </a:solidFill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>
              <a:lnSpc>
                <a:spcPct val="100000"/>
              </a:lnSpc>
              <a:spcBef>
                <a:spcPts val="1123"/>
              </a:spcBef>
            </a:pPr>
            <a:r>
              <a:rPr b="0" lang="en-US" sz="1800" spc="-1" strike="noStrike">
                <a:solidFill>
                  <a:srgbClr val="ffffff"/>
                </a:solidFill>
                <a:latin typeface="Verdana"/>
              </a:rPr>
              <a:t>Το LHC αντιστοιχε</a:t>
            </a:r>
            <a:r>
              <a:rPr b="0" lang="en-US" sz="1800" spc="-1" strike="noStrike">
                <a:solidFill>
                  <a:srgbClr val="ffffff"/>
                </a:solidFill>
                <a:latin typeface="Verdana"/>
              </a:rPr>
              <a:t>ί στίς συνθήκες εδώ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53" name="Line 4"/>
          <p:cNvSpPr/>
          <p:nvPr/>
        </p:nvSpPr>
        <p:spPr>
          <a:xfrm>
            <a:off x="2604240" y="1848240"/>
            <a:ext cx="1008000" cy="252000"/>
          </a:xfrm>
          <a:prstGeom prst="line">
            <a:avLst/>
          </a:prstGeom>
          <a:ln cap="sq" w="38160">
            <a:solidFill>
              <a:srgbClr val="ffffff"/>
            </a:solidFill>
            <a:miter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754" name="CustomShape 5"/>
          <p:cNvSpPr/>
          <p:nvPr/>
        </p:nvSpPr>
        <p:spPr>
          <a:xfrm>
            <a:off x="127440" y="7157520"/>
            <a:ext cx="235224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/>
            <a:r>
              <a:rPr b="0" lang="en-US" sz="1400" spc="-1" strike="noStrike">
                <a:latin typeface="Bitstream Vera Sans"/>
              </a:rPr>
              <a:t>14/02/2015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755" name="CustomShape 6"/>
          <p:cNvSpPr/>
          <p:nvPr/>
        </p:nvSpPr>
        <p:spPr>
          <a:xfrm>
            <a:off x="2390400" y="7157520"/>
            <a:ext cx="5071320" cy="52488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noAutofit/>
          </a:bodyPr>
          <a:p>
            <a:pPr algn="ctr"/>
            <a:r>
              <a:rPr b="0" lang="en-US" sz="1400" spc="-1" strike="noStrike">
                <a:latin typeface="Bitstream Vera Sans"/>
              </a:rPr>
              <a:t>Δ. Σαμψωνίδης - Τα μεγάλα Πειράματα στο CERN</a:t>
            </a:r>
            <a:endParaRPr b="0" lang="en-GB" sz="1400" spc="-1" strike="noStrike">
              <a:latin typeface="Bitstream Vera Sans"/>
            </a:endParaRPr>
          </a:p>
        </p:txBody>
      </p:sp>
      <p:sp>
        <p:nvSpPr>
          <p:cNvPr id="756" name="CustomShape 7"/>
          <p:cNvSpPr/>
          <p:nvPr/>
        </p:nvSpPr>
        <p:spPr>
          <a:xfrm rot="6600000">
            <a:off x="3146400" y="2812320"/>
            <a:ext cx="228600" cy="5526360"/>
          </a:xfrm>
          <a:custGeom>
            <a:avLst/>
            <a:gdLst/>
            <a:ahLst/>
            <a:rect l="0" t="0" r="r" b="b"/>
            <a:pathLst>
              <a:path w="637" h="15353">
                <a:moveTo>
                  <a:pt x="0" y="0"/>
                </a:moveTo>
                <a:cubicBezTo>
                  <a:pt x="159" y="0"/>
                  <a:pt x="318" y="639"/>
                  <a:pt x="318" y="1279"/>
                </a:cubicBezTo>
                <a:lnTo>
                  <a:pt x="318" y="6741"/>
                </a:lnTo>
                <a:cubicBezTo>
                  <a:pt x="318" y="7381"/>
                  <a:pt x="477" y="8020"/>
                  <a:pt x="636" y="8020"/>
                </a:cubicBezTo>
                <a:cubicBezTo>
                  <a:pt x="477" y="8020"/>
                  <a:pt x="318" y="8661"/>
                  <a:pt x="318" y="9300"/>
                </a:cubicBezTo>
                <a:lnTo>
                  <a:pt x="317" y="14072"/>
                </a:lnTo>
                <a:cubicBezTo>
                  <a:pt x="318" y="14712"/>
                  <a:pt x="159" y="15352"/>
                  <a:pt x="0" y="15352"/>
                </a:cubicBezTo>
              </a:path>
            </a:pathLst>
          </a:cu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0"/>
          <a:fillRef idx="0"/>
          <a:effectRef idx="0"/>
          <a:fontRef idx="minor"/>
        </p:style>
      </p:sp>
      <p:sp>
        <p:nvSpPr>
          <p:cNvPr id="757" name="TextShape 8"/>
          <p:cNvSpPr txBox="1"/>
          <p:nvPr/>
        </p:nvSpPr>
        <p:spPr>
          <a:xfrm>
            <a:off x="70920" y="4897800"/>
            <a:ext cx="2590200" cy="8949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Δεν έχουμε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φώς από την εποχή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αυτή → επιταχυντές!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58" name="TextShape 9"/>
          <p:cNvSpPr txBox="1"/>
          <p:nvPr/>
        </p:nvSpPr>
        <p:spPr>
          <a:xfrm>
            <a:off x="5867280" y="6589800"/>
            <a:ext cx="4306320" cy="626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Έχουμε 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ffff00"/>
                </a:solidFill>
                <a:latin typeface="Bitstream Vera Sans"/>
              </a:rPr>
              <a:t>φώς από τότε και μετά: τηλεσκόπια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759" name="Line 10"/>
          <p:cNvSpPr/>
          <p:nvPr/>
        </p:nvSpPr>
        <p:spPr>
          <a:xfrm flipH="1">
            <a:off x="5486400" y="6400800"/>
            <a:ext cx="457200" cy="685800"/>
          </a:xfrm>
          <a:prstGeom prst="line">
            <a:avLst/>
          </a:prstGeom>
          <a:ln w="54720">
            <a:solidFill>
              <a:srgbClr val="ffff00"/>
            </a:solidFill>
            <a:custDash>
              <a:ds d="334000" sp="334000"/>
              <a:ds d="334000" sp="334000"/>
            </a:custDash>
            <a:round/>
            <a:head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TextShape 1"/>
          <p:cNvSpPr txBox="1"/>
          <p:nvPr/>
        </p:nvSpPr>
        <p:spPr>
          <a:xfrm>
            <a:off x="324000" y="61560"/>
            <a:ext cx="9576000" cy="9486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200" spc="-1" strike="noStrike">
                <a:latin typeface="Bitstream Vera Sans"/>
              </a:rPr>
              <a:t>Το σύμπαν &gt;300k ετών το παρατηρούμε με τηλεσκόπια</a:t>
            </a:r>
            <a:endParaRPr b="0" lang="en-GB" sz="3200" spc="-1" strike="noStrike">
              <a:latin typeface="Bitstream Vera Sans"/>
            </a:endParaRPr>
          </a:p>
        </p:txBody>
      </p:sp>
      <p:pic>
        <p:nvPicPr>
          <p:cNvPr id="761" name="" descr=""/>
          <p:cNvPicPr/>
          <p:nvPr/>
        </p:nvPicPr>
        <p:blipFill>
          <a:blip r:embed="rId1"/>
          <a:stretch/>
        </p:blipFill>
        <p:spPr>
          <a:xfrm>
            <a:off x="843480" y="946080"/>
            <a:ext cx="8778240" cy="65469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TextShape 1"/>
          <p:cNvSpPr txBox="1"/>
          <p:nvPr/>
        </p:nvSpPr>
        <p:spPr>
          <a:xfrm>
            <a:off x="504000" y="2390040"/>
            <a:ext cx="9071640" cy="1951560"/>
          </a:xfrm>
          <a:prstGeom prst="rect">
            <a:avLst/>
          </a:prstGeom>
          <a:noFill/>
          <a:ln w="54720">
            <a:solidFill>
              <a:srgbClr val="000000"/>
            </a:solidFill>
            <a:round/>
          </a:ln>
        </p:spPr>
        <p:txBody>
          <a:bodyPr lIns="27360" rIns="27360" tIns="27360" bIns="27360" anchor="ctr">
            <a:noAutofit/>
          </a:bodyPr>
          <a:p>
            <a:pPr algn="ctr"/>
            <a:r>
              <a:rPr b="0" lang="en-GB" sz="3200" spc="-1" strike="noStrike">
                <a:latin typeface="Bitstream Vera Sans"/>
              </a:rPr>
              <a:t>4. Βασική έρευνα και εφαρμογές</a:t>
            </a:r>
            <a:endParaRPr b="0" lang="en-GB" sz="3200" spc="-1" strike="noStrike">
              <a:latin typeface="Bitstream Vera Sans"/>
            </a:endParaRPr>
          </a:p>
          <a:p>
            <a:pPr algn="ctr"/>
            <a:endParaRPr b="0" lang="en-GB" sz="3200" spc="-1" strike="noStrike">
              <a:latin typeface="Bitstream Vera Sans"/>
            </a:endParaRPr>
          </a:p>
          <a:p>
            <a:pPr algn="ctr"/>
            <a:r>
              <a:rPr b="0" lang="en-GB" sz="3200" spc="-1" strike="noStrike">
                <a:latin typeface="Bitstream Vera Sans"/>
              </a:rPr>
              <a:t>στην Πυρηνική φυσική και τα Στοιχειώδη Σωμάτια</a:t>
            </a:r>
            <a:endParaRPr b="0" lang="en-GB" sz="3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Bitstream Vera Sans"/>
              </a:rPr>
              <a:t>Βασική έρευνα και εφαρμογές 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764" name="TextShape 2"/>
          <p:cNvSpPr txBox="1"/>
          <p:nvPr/>
        </p:nvSpPr>
        <p:spPr>
          <a:xfrm>
            <a:off x="228600" y="903600"/>
            <a:ext cx="9601200" cy="666756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Από τι είναι φτιαγμένος ο κόσμος και με ποιές δυνάμεις αλληλεπδρούν τα συστατικά του;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Bitstream Vera Sans"/>
              </a:rPr>
              <a:t>Ανακάλυψη / κατασκευή νέων πυρήνων και νέων σωματιδίων στο εργαστήριο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Μελέτη του τρόπου δημιουργίας των πυρήνων κατανόηση της πυρηνινοσύνθεσης στα άστρα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Bitstream Vera Sans"/>
              </a:rPr>
              <a:t>Πλάσμα (“σούπα”) από τα συστατικά των πυρήνων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Σχάση και σύντηξη πυρήνων – εφαρμογές στην παραγωγή ενέργειας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Bitstream Vera Sans"/>
              </a:rPr>
              <a:t>Ανίχνευση ακτονοβολίας, κατασκευή ραδιοϊσοτόπων, μαγνητικός συντονισμός, κλπ - εφαρμογές στην ιατρική.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Ραδιενέργεια περιβάλλοντος - ραδιοχρονολόγηση  κλπ 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Bitstream Vera Sans"/>
              </a:rPr>
              <a:t>κλπ, κλπ...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endParaRPr b="0" lang="en-GB" sz="24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5" name="TextShape 1"/>
          <p:cNvSpPr txBox="1"/>
          <p:nvPr/>
        </p:nvSpPr>
        <p:spPr>
          <a:xfrm>
            <a:off x="504000" y="38160"/>
            <a:ext cx="907164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Bitstream Vera Sans"/>
              </a:rPr>
              <a:t>Στα εργαστήρια φέτος θα δείτε φανταστικά πράγματα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766" name="TextShape 2"/>
          <p:cNvSpPr txBox="1"/>
          <p:nvPr/>
        </p:nvSpPr>
        <p:spPr>
          <a:xfrm>
            <a:off x="421200" y="1159200"/>
            <a:ext cx="9408600" cy="5951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Εργαστήριο Ατομικής , 5ου εξαμήνου: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μπορείς “να παράγεις” ηλεκτρόνια,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τα “βλέπεις” = “ανιχνεύεις”,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τα χρησιμοποιείς για να “δείς” χαρακτηριστικά της ύλης  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ξέρουμε ότι τα άτομα έχουν καθορισμένες ενεργειακές στάθμες,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Μέτρηση της σταθεράς του Planck, κλπ</a:t>
            </a:r>
            <a:endParaRPr b="0" lang="en-GB" sz="20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Bitstream Vera Sans"/>
              </a:rPr>
              <a:t>Εργαστήριο Πυρηνικής, 6ου εξαμήνου: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Bitstream Vera Sans"/>
              </a:rPr>
              <a:t>Πώς ανιχνεύεις ακτινοβολία από τους πυρήνες και τι μαθαίνεις απ' αυτήν για τους πυρήνες;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Απαρίθμηση, ένα-ένα σωμάτιο που εκπέμπεται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Μέτρηση της ενέργειας ενός ηλεκτρονίου ή φωτονίου</a:t>
            </a:r>
            <a:endParaRPr b="0" lang="en-GB" sz="20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000" spc="-1" strike="noStrike">
                <a:latin typeface="Bitstream Vera Sans"/>
              </a:rPr>
              <a:t>Χρακτηριστικά των ανιχνευτικών διατάξεων, κλπ</a:t>
            </a:r>
            <a:endParaRPr b="0" lang="en-GB" sz="20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TextShape 1"/>
          <p:cNvSpPr txBox="1"/>
          <p:nvPr/>
        </p:nvSpPr>
        <p:spPr>
          <a:xfrm>
            <a:off x="504000" y="171000"/>
            <a:ext cx="9071640" cy="116136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2600" spc="-1" strike="noStrike">
                <a:latin typeface="Bitstream Vera Sans"/>
              </a:rPr>
              <a:t>Βέβαια, για να κάνουμε την έρευνά μας ωθούμε την τεχνολογία κι έτσι αναπτύσουμε και μεταφέρουμε τεχνολογίες αιχμής που βελτιώνουν τη ζωή μας</a:t>
            </a:r>
            <a:endParaRPr b="0" lang="en-GB" sz="2600" spc="-1" strike="noStrike">
              <a:latin typeface="Bitstream Vera Sans"/>
            </a:endParaRPr>
          </a:p>
        </p:txBody>
      </p:sp>
      <p:sp>
        <p:nvSpPr>
          <p:cNvPr id="768" name="CustomShape 2"/>
          <p:cNvSpPr/>
          <p:nvPr/>
        </p:nvSpPr>
        <p:spPr>
          <a:xfrm>
            <a:off x="827280" y="3091680"/>
            <a:ext cx="328752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Silicon detector for a Compton camera in nuclear medical imaging</a:t>
            </a:r>
            <a:endParaRPr b="0" lang="en-GB" sz="1600" spc="-1" strike="noStrike">
              <a:latin typeface="Bitstream Vera Sans"/>
            </a:endParaRPr>
          </a:p>
        </p:txBody>
      </p:sp>
      <p:pic>
        <p:nvPicPr>
          <p:cNvPr id="769" name="Picture 10" descr=""/>
          <p:cNvPicPr/>
          <p:nvPr/>
        </p:nvPicPr>
        <p:blipFill>
          <a:blip r:embed="rId1"/>
          <a:stretch/>
        </p:blipFill>
        <p:spPr>
          <a:xfrm>
            <a:off x="4424760" y="2661120"/>
            <a:ext cx="1405440" cy="2068200"/>
          </a:xfrm>
          <a:prstGeom prst="rect">
            <a:avLst/>
          </a:prstGeom>
          <a:ln>
            <a:noFill/>
          </a:ln>
        </p:spPr>
      </p:pic>
      <p:sp>
        <p:nvSpPr>
          <p:cNvPr id="770" name="CustomShape 3"/>
          <p:cNvSpPr/>
          <p:nvPr/>
        </p:nvSpPr>
        <p:spPr>
          <a:xfrm rot="1200">
            <a:off x="4105080" y="4850640"/>
            <a:ext cx="2041920" cy="75060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>
              <a:lnSpc>
                <a:spcPct val="90000"/>
              </a:lnSpc>
            </a:pPr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Thin films by sputtering or evaporation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771" name="CustomShape 4"/>
          <p:cNvSpPr/>
          <p:nvPr/>
        </p:nvSpPr>
        <p:spPr>
          <a:xfrm>
            <a:off x="885600" y="6216840"/>
            <a:ext cx="414360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Medipix: Medical X-ray diagnosis with contrast enhancement and dose reduction</a:t>
            </a:r>
            <a:r>
              <a:rPr b="0" lang="en-GB" sz="1600" spc="-1" strike="noStrike">
                <a:solidFill>
                  <a:srgbClr val="000000"/>
                </a:solidFill>
                <a:latin typeface="Bitstream Vera Sans"/>
              </a:rPr>
              <a:t> 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772" name="CustomShape 5"/>
          <p:cNvSpPr/>
          <p:nvPr/>
        </p:nvSpPr>
        <p:spPr>
          <a:xfrm rot="21592800">
            <a:off x="6681960" y="3301920"/>
            <a:ext cx="255528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Radio-isotope production for medical applications</a:t>
            </a:r>
            <a:r>
              <a:rPr b="0" lang="en-GB" sz="1600" spc="-1" strike="noStrike">
                <a:solidFill>
                  <a:srgbClr val="000000"/>
                </a:solidFill>
                <a:latin typeface="Bitstream Vera Sans"/>
              </a:rPr>
              <a:t> 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773" name="CustomShape 6"/>
          <p:cNvSpPr/>
          <p:nvPr/>
        </p:nvSpPr>
        <p:spPr>
          <a:xfrm>
            <a:off x="6838920" y="6165720"/>
            <a:ext cx="2507040" cy="82404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6800" bIns="46800">
            <a:spAutoFit/>
          </a:bodyPr>
          <a:p>
            <a:pPr algn="ctr"/>
            <a:r>
              <a:rPr b="1" lang="en-GB" sz="1600" spc="-1" strike="noStrike">
                <a:solidFill>
                  <a:srgbClr val="000000"/>
                </a:solidFill>
                <a:latin typeface="Bitstream Vera Sans"/>
              </a:rPr>
              <a:t>Radiography of a bat, recorded with a GEM detector</a:t>
            </a:r>
            <a:endParaRPr b="0" lang="en-GB" sz="1600" spc="-1" strike="noStrike">
              <a:latin typeface="Bitstream Vera Sans"/>
            </a:endParaRPr>
          </a:p>
        </p:txBody>
      </p:sp>
      <p:pic>
        <p:nvPicPr>
          <p:cNvPr id="774" name="Picture 15" descr=""/>
          <p:cNvPicPr/>
          <p:nvPr/>
        </p:nvPicPr>
        <p:blipFill>
          <a:blip r:embed="rId2"/>
          <a:stretch/>
        </p:blipFill>
        <p:spPr>
          <a:xfrm>
            <a:off x="1372320" y="3933000"/>
            <a:ext cx="1985040" cy="2300400"/>
          </a:xfrm>
          <a:prstGeom prst="rect">
            <a:avLst/>
          </a:prstGeom>
          <a:ln>
            <a:noFill/>
          </a:ln>
        </p:spPr>
      </p:pic>
      <p:pic>
        <p:nvPicPr>
          <p:cNvPr id="775" name="Picture 16" descr=""/>
          <p:cNvPicPr/>
          <p:nvPr/>
        </p:nvPicPr>
        <p:blipFill>
          <a:blip r:embed="rId3"/>
          <a:stretch/>
        </p:blipFill>
        <p:spPr>
          <a:xfrm>
            <a:off x="6629760" y="1474920"/>
            <a:ext cx="2699640" cy="1847880"/>
          </a:xfrm>
          <a:prstGeom prst="rect">
            <a:avLst/>
          </a:prstGeom>
          <a:ln>
            <a:noFill/>
          </a:ln>
        </p:spPr>
      </p:pic>
      <p:pic>
        <p:nvPicPr>
          <p:cNvPr id="776" name="Picture 17" descr=""/>
          <p:cNvPicPr/>
          <p:nvPr/>
        </p:nvPicPr>
        <p:blipFill>
          <a:blip r:embed="rId4"/>
          <a:stretch/>
        </p:blipFill>
        <p:spPr>
          <a:xfrm>
            <a:off x="847800" y="1473480"/>
            <a:ext cx="2509560" cy="1563840"/>
          </a:xfrm>
          <a:prstGeom prst="rect">
            <a:avLst/>
          </a:prstGeom>
          <a:ln>
            <a:noFill/>
          </a:ln>
        </p:spPr>
      </p:pic>
      <p:grpSp>
        <p:nvGrpSpPr>
          <p:cNvPr id="777" name="Group 7"/>
          <p:cNvGrpSpPr/>
          <p:nvPr/>
        </p:nvGrpSpPr>
        <p:grpSpPr>
          <a:xfrm>
            <a:off x="7293240" y="4439160"/>
            <a:ext cx="1764720" cy="1641960"/>
            <a:chOff x="7293240" y="4439160"/>
            <a:chExt cx="1764720" cy="1641960"/>
          </a:xfrm>
        </p:grpSpPr>
        <p:pic>
          <p:nvPicPr>
            <p:cNvPr id="778" name="Picture 3" descr=""/>
            <p:cNvPicPr/>
            <p:nvPr/>
          </p:nvPicPr>
          <p:blipFill>
            <a:blip r:embed="rId5"/>
            <a:stretch/>
          </p:blipFill>
          <p:spPr>
            <a:xfrm>
              <a:off x="7293240" y="4439160"/>
              <a:ext cx="954720" cy="1640520"/>
            </a:xfrm>
            <a:prstGeom prst="rect">
              <a:avLst/>
            </a:prstGeom>
            <a:ln>
              <a:noFill/>
            </a:ln>
          </p:spPr>
        </p:pic>
        <p:pic>
          <p:nvPicPr>
            <p:cNvPr id="779" name="Picture 4" descr=""/>
            <p:cNvPicPr/>
            <p:nvPr/>
          </p:nvPicPr>
          <p:blipFill>
            <a:blip r:embed="rId6"/>
            <a:stretch/>
          </p:blipFill>
          <p:spPr>
            <a:xfrm>
              <a:off x="8453520" y="5390640"/>
              <a:ext cx="604440" cy="690480"/>
            </a:xfrm>
            <a:prstGeom prst="rect">
              <a:avLst/>
            </a:prstGeom>
            <a:ln>
              <a:noFill/>
            </a:ln>
          </p:spPr>
        </p:pic>
        <p:sp>
          <p:nvSpPr>
            <p:cNvPr id="780" name="CustomShape 8"/>
            <p:cNvSpPr/>
            <p:nvPr/>
          </p:nvSpPr>
          <p:spPr>
            <a:xfrm>
              <a:off x="7961040" y="5574960"/>
              <a:ext cx="246240" cy="276480"/>
            </a:xfrm>
            <a:prstGeom prst="rect">
              <a:avLst/>
            </a:prstGeom>
            <a:noFill/>
            <a:ln w="28440">
              <a:solidFill>
                <a:srgbClr val="ff505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1" name="Line 9"/>
            <p:cNvSpPr/>
            <p:nvPr/>
          </p:nvSpPr>
          <p:spPr>
            <a:xfrm flipV="1">
              <a:off x="8207280" y="5390640"/>
              <a:ext cx="245880" cy="183960"/>
            </a:xfrm>
            <a:prstGeom prst="line">
              <a:avLst/>
            </a:prstGeom>
            <a:ln w="28440">
              <a:solidFill>
                <a:srgbClr val="ff505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782" name="Line 10"/>
            <p:cNvSpPr/>
            <p:nvPr/>
          </p:nvSpPr>
          <p:spPr>
            <a:xfrm>
              <a:off x="8207280" y="5851440"/>
              <a:ext cx="245880" cy="214560"/>
            </a:xfrm>
            <a:prstGeom prst="line">
              <a:avLst/>
            </a:prstGeom>
            <a:ln w="28440">
              <a:solidFill>
                <a:srgbClr val="ff505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783" name="TextShape 11"/>
          <p:cNvSpPr txBox="1"/>
          <p:nvPr/>
        </p:nvSpPr>
        <p:spPr>
          <a:xfrm>
            <a:off x="3657600" y="1371600"/>
            <a:ext cx="2971800" cy="986760"/>
          </a:xfrm>
          <a:prstGeom prst="rect">
            <a:avLst/>
          </a:prstGeom>
          <a:solidFill>
            <a:srgbClr val="e6ff00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2000" spc="-1" strike="noStrike">
                <a:latin typeface="Bitstream Vera Sans"/>
              </a:rPr>
              <a:t>π.χ., διαγνωστικές μέθοδοι στις επιστήμες υγείας</a:t>
            </a:r>
            <a:endParaRPr b="0" lang="en-GB" sz="20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TextShape 1"/>
          <p:cNvSpPr txBox="1"/>
          <p:nvPr/>
        </p:nvSpPr>
        <p:spPr>
          <a:xfrm>
            <a:off x="140040" y="111600"/>
            <a:ext cx="9689760" cy="148860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1" lang="en-GB" sz="2400" spc="-1" strike="noStrike">
                <a:latin typeface="Verdana"/>
                <a:ea typeface="ＭＳ Ｐゴシック"/>
              </a:rPr>
              <a:t>To τεράστιο κέρδος  από τη </a:t>
            </a:r>
            <a:r>
              <a:rPr b="1" lang="en-GB" sz="2400" spc="-1" strike="noStrike">
                <a:solidFill>
                  <a:srgbClr val="ff0000"/>
                </a:solidFill>
                <a:latin typeface="Verdana"/>
                <a:ea typeface="ＭＳ Ｐゴシック"/>
              </a:rPr>
              <a:t>βασική έρευνα</a:t>
            </a:r>
            <a:r>
              <a:rPr b="1" lang="en-GB" sz="2400" spc="-1" strike="noStrike">
                <a:latin typeface="Verdana"/>
                <a:ea typeface="ＭＳ Ｐゴシック"/>
              </a:rPr>
              <a:t> </a:t>
            </a:r>
            <a:br/>
            <a:r>
              <a:rPr b="1" lang="en-GB" sz="2400" spc="-1" strike="noStrike">
                <a:latin typeface="Verdana"/>
                <a:ea typeface="ＭＳ Ｐゴシック"/>
              </a:rPr>
              <a:t>όμως είναι ότι μόνο αυτή οδηγεί σε  </a:t>
            </a:r>
            <a:br/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latin typeface="Verdana"/>
                <a:ea typeface="ＭＳ Ｐゴシック"/>
              </a:rPr>
              <a:t>	</a:t>
            </a:r>
            <a:r>
              <a:rPr b="1" lang="en-GB" sz="2400" spc="-1" strike="noStrike">
                <a:solidFill>
                  <a:srgbClr val="ff0000"/>
                </a:solidFill>
                <a:latin typeface="Verdana"/>
                <a:ea typeface="ＭＳ Ｐゴシック"/>
              </a:rPr>
              <a:t>δραστικές αλλαγές!</a:t>
            </a:r>
            <a:r>
              <a:rPr b="1" lang="en-GB" sz="2400" spc="-1" strike="noStrike">
                <a:latin typeface="Verdana"/>
                <a:ea typeface="ＭＳ Ｐゴシック"/>
              </a:rPr>
              <a:t> </a:t>
            </a:r>
            <a:br/>
            <a:br/>
            <a:r>
              <a:rPr b="1" lang="en-GB" sz="2400" spc="-1" strike="noStrike">
                <a:latin typeface="Verdana"/>
                <a:ea typeface="ＭＳ Ｐゴシック"/>
              </a:rPr>
              <a:t>Αλλιώς απλά βελτιώνεις τα ίδια και ποτέ δεν </a:t>
            </a:r>
            <a:r>
              <a:rPr b="1" lang="en-GB" sz="2400" spc="-1" strike="noStrike">
                <a:solidFill>
                  <a:srgbClr val="ff0000"/>
                </a:solidFill>
                <a:latin typeface="Verdana"/>
                <a:ea typeface="ＭＳ Ｐゴシック"/>
              </a:rPr>
              <a:t>καινοτομείς</a:t>
            </a:r>
            <a:br/>
            <a:endParaRPr b="0" lang="en-GB" sz="2400" spc="-1" strike="noStrike">
              <a:latin typeface="Arial"/>
            </a:endParaRPr>
          </a:p>
        </p:txBody>
      </p:sp>
      <p:sp>
        <p:nvSpPr>
          <p:cNvPr id="785" name="CustomShape 2"/>
          <p:cNvSpPr/>
          <p:nvPr/>
        </p:nvSpPr>
        <p:spPr>
          <a:xfrm>
            <a:off x="215640" y="1842840"/>
            <a:ext cx="9583920" cy="508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786" name="CustomShape 3"/>
          <p:cNvSpPr/>
          <p:nvPr/>
        </p:nvSpPr>
        <p:spPr>
          <a:xfrm>
            <a:off x="517680" y="2351880"/>
            <a:ext cx="9057600" cy="5763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pic>
        <p:nvPicPr>
          <p:cNvPr id="787" name="Content Placeholder 3" descr=""/>
          <p:cNvPicPr/>
          <p:nvPr/>
        </p:nvPicPr>
        <p:blipFill>
          <a:blip r:embed="rId1"/>
          <a:stretch/>
        </p:blipFill>
        <p:spPr>
          <a:xfrm>
            <a:off x="713880" y="4254480"/>
            <a:ext cx="3457800" cy="1901520"/>
          </a:xfrm>
          <a:prstGeom prst="rect">
            <a:avLst/>
          </a:prstGeom>
          <a:ln>
            <a:noFill/>
          </a:ln>
        </p:spPr>
      </p:pic>
      <p:pic>
        <p:nvPicPr>
          <p:cNvPr id="788" name="Picture 8" descr=""/>
          <p:cNvPicPr/>
          <p:nvPr/>
        </p:nvPicPr>
        <p:blipFill>
          <a:blip r:embed="rId2"/>
          <a:stretch/>
        </p:blipFill>
        <p:spPr>
          <a:xfrm>
            <a:off x="6453720" y="4211280"/>
            <a:ext cx="3121560" cy="2191680"/>
          </a:xfrm>
          <a:prstGeom prst="rect">
            <a:avLst/>
          </a:prstGeom>
          <a:ln>
            <a:noFill/>
          </a:ln>
        </p:spPr>
      </p:pic>
      <p:pic>
        <p:nvPicPr>
          <p:cNvPr id="789" name="Picture 9" descr=""/>
          <p:cNvPicPr/>
          <p:nvPr/>
        </p:nvPicPr>
        <p:blipFill>
          <a:blip r:embed="rId3"/>
          <a:stretch/>
        </p:blipFill>
        <p:spPr>
          <a:xfrm>
            <a:off x="909720" y="2207520"/>
            <a:ext cx="2771640" cy="1842840"/>
          </a:xfrm>
          <a:prstGeom prst="rect">
            <a:avLst/>
          </a:prstGeom>
          <a:ln>
            <a:noFill/>
          </a:ln>
        </p:spPr>
      </p:pic>
      <p:pic>
        <p:nvPicPr>
          <p:cNvPr id="790" name="Picture 10" descr=""/>
          <p:cNvPicPr/>
          <p:nvPr/>
        </p:nvPicPr>
        <p:blipFill>
          <a:blip r:embed="rId4"/>
          <a:stretch/>
        </p:blipFill>
        <p:spPr>
          <a:xfrm>
            <a:off x="6328080" y="2203200"/>
            <a:ext cx="3023640" cy="1847880"/>
          </a:xfrm>
          <a:prstGeom prst="rect">
            <a:avLst/>
          </a:prstGeom>
          <a:ln>
            <a:noFill/>
          </a:ln>
        </p:spPr>
      </p:pic>
      <p:sp>
        <p:nvSpPr>
          <p:cNvPr id="791" name="CustomShape 4"/>
          <p:cNvSpPr/>
          <p:nvPr/>
        </p:nvSpPr>
        <p:spPr>
          <a:xfrm>
            <a:off x="4410360" y="3316680"/>
            <a:ext cx="1427400" cy="937800"/>
          </a:xfrm>
          <a:custGeom>
            <a:avLst/>
            <a:gdLst/>
            <a:ahLst/>
            <a:rect l="0" t="0" r="r" b="b"/>
            <a:pathLst>
              <a:path w="3967" h="2607">
                <a:moveTo>
                  <a:pt x="0" y="651"/>
                </a:moveTo>
                <a:lnTo>
                  <a:pt x="2974" y="651"/>
                </a:lnTo>
                <a:lnTo>
                  <a:pt x="2974" y="0"/>
                </a:lnTo>
                <a:lnTo>
                  <a:pt x="3966" y="1303"/>
                </a:lnTo>
                <a:lnTo>
                  <a:pt x="2974" y="2606"/>
                </a:lnTo>
                <a:lnTo>
                  <a:pt x="2974" y="1954"/>
                </a:lnTo>
                <a:lnTo>
                  <a:pt x="0" y="1954"/>
                </a:lnTo>
                <a:lnTo>
                  <a:pt x="0" y="651"/>
                </a:lnTo>
              </a:path>
            </a:pathLst>
          </a:custGeom>
          <a:solidFill>
            <a:srgbClr val="ff6600"/>
          </a:solidFill>
          <a:ln w="9360">
            <a:solidFill>
              <a:srgbClr val="b5dcde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792" name="CustomShape 5"/>
          <p:cNvSpPr/>
          <p:nvPr/>
        </p:nvSpPr>
        <p:spPr>
          <a:xfrm>
            <a:off x="3493080" y="2881440"/>
            <a:ext cx="3015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r>
              <a:rPr b="0" lang="en-GB" sz="2000" spc="-1" strike="noStrike">
                <a:solidFill>
                  <a:srgbClr val="ff0000"/>
                </a:solidFill>
                <a:latin typeface="Times New Roman"/>
                <a:ea typeface="ＭＳ Ｐゴシック"/>
              </a:rPr>
              <a:t>Αλλαγη παραδείγματος!</a:t>
            </a:r>
            <a:endParaRPr b="0" lang="en-GB" sz="20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TextShape 1"/>
          <p:cNvSpPr txBox="1"/>
          <p:nvPr/>
        </p:nvSpPr>
        <p:spPr>
          <a:xfrm>
            <a:off x="228600" y="905040"/>
            <a:ext cx="9601200" cy="65242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Αναρωτιόμαστε, από τι είναι φτιαγμένος ο κόσμος;</a:t>
            </a:r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Πώς μπορούμε να προχωρήσουμε από τις υποθέσεις σε επιστημονικά τεκμηριωμένες θεωρίες;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“</a:t>
            </a:r>
            <a:r>
              <a:rPr b="0" lang="en-GB" sz="2000" spc="-1" strike="noStrike">
                <a:solidFill>
                  <a:srgbClr val="ff0000"/>
                </a:solidFill>
                <a:latin typeface="DejaVu Sans"/>
              </a:rPr>
              <a:t>Με το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πείραμα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” - Γαλιλαίος (Galileo Galilei), 1564 – 1642 μ.Χ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</p:txBody>
      </p:sp>
      <p:sp>
        <p:nvSpPr>
          <p:cNvPr id="218" name="TextShape 2"/>
          <p:cNvSpPr txBox="1"/>
          <p:nvPr/>
        </p:nvSpPr>
        <p:spPr>
          <a:xfrm>
            <a:off x="504000" y="193320"/>
            <a:ext cx="907164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Γιατί; Η περιέργεια</a:t>
            </a:r>
            <a:endParaRPr b="0" lang="en-GB" sz="3600" spc="-1" strike="noStrike">
              <a:latin typeface="Bitstream Vera Sans"/>
            </a:endParaRPr>
          </a:p>
        </p:txBody>
      </p:sp>
      <p:grpSp>
        <p:nvGrpSpPr>
          <p:cNvPr id="219" name="Group 3"/>
          <p:cNvGrpSpPr/>
          <p:nvPr/>
        </p:nvGrpSpPr>
        <p:grpSpPr>
          <a:xfrm>
            <a:off x="100440" y="1176480"/>
            <a:ext cx="3341160" cy="2988720"/>
            <a:chOff x="100440" y="1176480"/>
            <a:chExt cx="3341160" cy="2988720"/>
          </a:xfrm>
        </p:grpSpPr>
        <p:grpSp>
          <p:nvGrpSpPr>
            <p:cNvPr id="220" name="Group 4"/>
            <p:cNvGrpSpPr/>
            <p:nvPr/>
          </p:nvGrpSpPr>
          <p:grpSpPr>
            <a:xfrm>
              <a:off x="100440" y="1287000"/>
              <a:ext cx="2955960" cy="2878200"/>
              <a:chOff x="100440" y="1287000"/>
              <a:chExt cx="2955960" cy="2878200"/>
            </a:xfrm>
          </p:grpSpPr>
          <p:pic>
            <p:nvPicPr>
              <p:cNvPr id="221" name="Picture 6" descr=""/>
              <p:cNvPicPr/>
              <p:nvPr/>
            </p:nvPicPr>
            <p:blipFill>
              <a:blip r:embed="rId1"/>
              <a:srcRect l="26226" t="0" r="18388" b="0"/>
              <a:stretch/>
            </p:blipFill>
            <p:spPr>
              <a:xfrm>
                <a:off x="100440" y="1371240"/>
                <a:ext cx="1700280" cy="2793960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222" name="CustomShape 5"/>
              <p:cNvSpPr/>
              <p:nvPr/>
            </p:nvSpPr>
            <p:spPr>
              <a:xfrm>
                <a:off x="1072080" y="1287000"/>
                <a:ext cx="1984320" cy="914400"/>
              </a:xfrm>
              <a:custGeom>
                <a:avLst/>
                <a:gdLst/>
                <a:ahLst/>
                <a:rect l="l" t="t" r="r" b="b"/>
                <a:pathLst>
                  <a:path w="1250" h="576">
                    <a:moveTo>
                      <a:pt x="0" y="574"/>
                    </a:moveTo>
                    <a:cubicBezTo>
                      <a:pt x="7" y="549"/>
                      <a:pt x="181" y="452"/>
                      <a:pt x="270" y="391"/>
                    </a:cubicBezTo>
                    <a:cubicBezTo>
                      <a:pt x="347" y="333"/>
                      <a:pt x="465" y="237"/>
                      <a:pt x="576" y="182"/>
                    </a:cubicBezTo>
                    <a:cubicBezTo>
                      <a:pt x="663" y="145"/>
                      <a:pt x="744" y="83"/>
                      <a:pt x="840" y="58"/>
                    </a:cubicBezTo>
                    <a:cubicBezTo>
                      <a:pt x="882" y="56"/>
                      <a:pt x="1098" y="0"/>
                      <a:pt x="1152" y="29"/>
                    </a:cubicBezTo>
                    <a:cubicBezTo>
                      <a:pt x="1160" y="54"/>
                      <a:pt x="1250" y="72"/>
                      <a:pt x="1244" y="195"/>
                    </a:cubicBezTo>
                    <a:cubicBezTo>
                      <a:pt x="1201" y="299"/>
                      <a:pt x="954" y="400"/>
                      <a:pt x="870" y="454"/>
                    </a:cubicBezTo>
                    <a:cubicBezTo>
                      <a:pt x="722" y="516"/>
                      <a:pt x="490" y="543"/>
                      <a:pt x="356" y="569"/>
                    </a:cubicBezTo>
                    <a:cubicBezTo>
                      <a:pt x="268" y="555"/>
                      <a:pt x="250" y="549"/>
                      <a:pt x="180" y="532"/>
                    </a:cubicBezTo>
                    <a:cubicBezTo>
                      <a:pt x="128" y="529"/>
                      <a:pt x="19" y="576"/>
                      <a:pt x="0" y="5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440">
                <a:solidFill>
                  <a:srgbClr val="000066"/>
                </a:solidFill>
                <a:round/>
              </a:ln>
            </p:spPr>
            <p:style>
              <a:lnRef idx="0"/>
              <a:fillRef idx="0"/>
              <a:effectRef idx="0"/>
              <a:fontRef idx="minor"/>
            </p:style>
          </p:sp>
        </p:grpSp>
        <p:sp>
          <p:nvSpPr>
            <p:cNvPr id="223" name="CustomShape 6"/>
            <p:cNvSpPr/>
            <p:nvPr/>
          </p:nvSpPr>
          <p:spPr>
            <a:xfrm rot="20340000">
              <a:off x="920880" y="1623600"/>
              <a:ext cx="2551680" cy="30060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>
              <a:spAutoFit/>
            </a:bodyPr>
            <a:p>
              <a:pPr marL="342720" indent="-342720" algn="ctr">
                <a:spcBef>
                  <a:spcPts val="349"/>
                </a:spcBef>
              </a:pPr>
              <a:r>
                <a:rPr b="0" lang="en-GB" sz="1400" spc="-1" strike="noStrike">
                  <a:solidFill>
                    <a:srgbClr val="002060"/>
                  </a:solidFill>
                  <a:latin typeface="Bitstream Vera Sans"/>
                </a:rPr>
                <a:t>Τι είναι  εδώ μέσα;</a:t>
              </a:r>
              <a:endParaRPr b="0" lang="en-GB" sz="1400" spc="-1" strike="noStrike">
                <a:latin typeface="Bitstream Vera Sans"/>
              </a:endParaRPr>
            </a:p>
          </p:txBody>
        </p:sp>
      </p:grpSp>
      <p:pic>
        <p:nvPicPr>
          <p:cNvPr id="224" name="Picture 12" descr=""/>
          <p:cNvPicPr/>
          <p:nvPr/>
        </p:nvPicPr>
        <p:blipFill>
          <a:blip r:embed="rId2"/>
          <a:srcRect l="21069" t="0" r="18844" b="19946"/>
          <a:stretch/>
        </p:blipFill>
        <p:spPr>
          <a:xfrm>
            <a:off x="8123400" y="4199400"/>
            <a:ext cx="1164600" cy="1261800"/>
          </a:xfrm>
          <a:prstGeom prst="rect">
            <a:avLst/>
          </a:prstGeom>
          <a:ln>
            <a:noFill/>
          </a:ln>
        </p:spPr>
      </p:pic>
      <p:sp>
        <p:nvSpPr>
          <p:cNvPr id="225" name="CustomShape 7"/>
          <p:cNvSpPr/>
          <p:nvPr/>
        </p:nvSpPr>
        <p:spPr>
          <a:xfrm>
            <a:off x="4156920" y="3574800"/>
            <a:ext cx="4267080" cy="1721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>
            <a:spAutoFit/>
          </a:bodyPr>
          <a:p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→ </a:t>
            </a: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Υπήρχαν </a:t>
            </a: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όμως κι άλλες </a:t>
            </a:r>
            <a:r>
              <a:rPr b="0" lang="en-GB" sz="2000" spc="-1" strike="noStrike">
                <a:solidFill>
                  <a:srgbClr val="0000ff"/>
                </a:solidFill>
                <a:latin typeface="DejaVu Sans"/>
              </a:rPr>
              <a:t>ιδέες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  <a:p>
            <a:r>
              <a:rPr b="1" lang="en-GB" sz="2000" spc="-1" strike="noStrike" u="sng">
                <a:solidFill>
                  <a:srgbClr val="000000"/>
                </a:solidFill>
                <a:uFillTx/>
                <a:latin typeface="DejaVu Sans"/>
              </a:rPr>
              <a:t>Αριστοτέλης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(384–322 π.Χ):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Όλος ο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χώρος είναι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γεμάτος     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από ένα</a:t>
            </a:r>
            <a:r>
              <a:rPr b="0" lang="en-GB" sz="2000" spc="-1" strike="noStrike">
                <a:solidFill>
                  <a:srgbClr val="000066"/>
                </a:solidFill>
                <a:latin typeface="DejaVu Sans"/>
              </a:rPr>
              <a:t>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συνεχές ύλης</a:t>
            </a:r>
            <a:r>
              <a:rPr b="0" lang="en-GB" sz="2000" spc="-1" strike="noStrike">
                <a:solidFill>
                  <a:srgbClr val="000066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66"/>
                </a:solidFill>
                <a:latin typeface="Bitstream Vera Sans"/>
              </a:rPr>
              <a:t> </a:t>
            </a:r>
            <a:endParaRPr b="0" lang="en-GB" sz="2000" spc="-1" strike="noStrike">
              <a:latin typeface="Bitstream Vera Sans"/>
            </a:endParaRPr>
          </a:p>
        </p:txBody>
      </p:sp>
      <p:sp>
        <p:nvSpPr>
          <p:cNvPr id="226" name="CustomShape 8"/>
          <p:cNvSpPr/>
          <p:nvPr/>
        </p:nvSpPr>
        <p:spPr>
          <a:xfrm>
            <a:off x="3501720" y="1560600"/>
            <a:ext cx="6087240" cy="1426320"/>
          </a:xfrm>
          <a:custGeom>
            <a:avLst/>
            <a:gdLst/>
            <a:ah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>
            <a:spAutoFit/>
          </a:bodyPr>
          <a:p>
            <a:r>
              <a:rPr b="1" lang="en-GB" sz="2000" spc="-1" strike="noStrike" u="sng">
                <a:solidFill>
                  <a:srgbClr val="000000"/>
                </a:solidFill>
                <a:uFillTx/>
                <a:latin typeface="DejaVu Sans"/>
              </a:rPr>
              <a:t>Δημόκριτος</a:t>
            </a:r>
            <a:r>
              <a:rPr b="1" lang="en-GB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(460–371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π.Χ): 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     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Η ύλη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αποτελείτα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ι από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θεμελιώδη 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σωμάτια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που είναι</a:t>
            </a:r>
            <a:r>
              <a:rPr b="0" lang="en-GB" sz="2000" spc="-1" strike="noStrike">
                <a:solidFill>
                  <a:srgbClr val="000066"/>
                </a:solidFill>
                <a:latin typeface="DejaVu Sans"/>
              </a:rPr>
              <a:t>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ά-τομα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και </a:t>
            </a:r>
            <a:endParaRPr b="0" lang="en-GB" sz="2000" spc="-1" strike="noStrike">
              <a:latin typeface="Bitstream Vera Sans"/>
            </a:endParaRPr>
          </a:p>
          <a:p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υπάρχουν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στον κατά </a:t>
            </a:r>
            <a:r>
              <a:rPr b="0" lang="en-GB" sz="2000" spc="-1" strike="noStrike">
                <a:solidFill>
                  <a:srgbClr val="000000"/>
                </a:solidFill>
                <a:latin typeface="DejaVu Sans"/>
              </a:rPr>
              <a:t>τ´άλλα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κενό </a:t>
            </a:r>
            <a:r>
              <a:rPr b="1" lang="en-GB" sz="2000" spc="-1" strike="noStrike">
                <a:solidFill>
                  <a:srgbClr val="ff0000"/>
                </a:solidFill>
                <a:latin typeface="DejaVu Sans"/>
              </a:rPr>
              <a:t>χώρο</a:t>
            </a:r>
            <a:r>
              <a:rPr b="0" lang="en-GB" sz="1800" spc="-1" strike="noStrike">
                <a:solidFill>
                  <a:srgbClr val="000066"/>
                </a:solidFill>
                <a:latin typeface="Bitstream Vera Sans"/>
              </a:rPr>
              <a:t>  </a:t>
            </a:r>
            <a:endParaRPr b="0" lang="en-GB" sz="1800" spc="-1" strike="noStrike">
              <a:latin typeface="Bitstream Vera Sans"/>
            </a:endParaRPr>
          </a:p>
        </p:txBody>
      </p:sp>
      <p:pic>
        <p:nvPicPr>
          <p:cNvPr id="227" name="Picture 8" descr=""/>
          <p:cNvPicPr/>
          <p:nvPr/>
        </p:nvPicPr>
        <p:blipFill>
          <a:blip r:embed="rId3"/>
          <a:stretch/>
        </p:blipFill>
        <p:spPr>
          <a:xfrm>
            <a:off x="1805400" y="2165400"/>
            <a:ext cx="2273400" cy="20574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TextShape 1"/>
          <p:cNvSpPr txBox="1"/>
          <p:nvPr/>
        </p:nvSpPr>
        <p:spPr>
          <a:xfrm>
            <a:off x="36000" y="177480"/>
            <a:ext cx="9143640" cy="265068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5400" spc="-1" strike="noStrike">
                <a:solidFill>
                  <a:srgbClr val="ff0000"/>
                </a:solidFill>
                <a:latin typeface="Arial"/>
                <a:ea typeface="ＭＳ Ｐゴシック"/>
              </a:rPr>
              <a:t>Η βασική έρευνα </a:t>
            </a:r>
            <a:r>
              <a:rPr b="0" lang="en-GB" sz="32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ήταν πάντα η κινητήριος δύναμη των </a:t>
            </a:r>
            <a:r>
              <a:rPr b="0" lang="en-GB" sz="54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εφευρέσεων</a:t>
            </a:r>
            <a:br/>
            <a:endParaRPr b="0" lang="en-GB" sz="5400" spc="-1" strike="noStrike">
              <a:latin typeface="Arial"/>
            </a:endParaRPr>
          </a:p>
        </p:txBody>
      </p:sp>
      <p:pic>
        <p:nvPicPr>
          <p:cNvPr id="794" name="Picture 4" descr=""/>
          <p:cNvPicPr/>
          <p:nvPr/>
        </p:nvPicPr>
        <p:blipFill>
          <a:blip r:embed="rId1"/>
          <a:stretch/>
        </p:blipFill>
        <p:spPr>
          <a:xfrm>
            <a:off x="152280" y="2209680"/>
            <a:ext cx="1523520" cy="1523520"/>
          </a:xfrm>
          <a:prstGeom prst="rect">
            <a:avLst/>
          </a:prstGeom>
          <a:ln>
            <a:noFill/>
          </a:ln>
        </p:spPr>
      </p:pic>
      <p:sp>
        <p:nvSpPr>
          <p:cNvPr id="795" name="CustomShape 2"/>
          <p:cNvSpPr/>
          <p:nvPr/>
        </p:nvSpPr>
        <p:spPr>
          <a:xfrm>
            <a:off x="1752480" y="2743200"/>
            <a:ext cx="914040" cy="228240"/>
          </a:xfrm>
          <a:custGeom>
            <a:avLst/>
            <a:gdLst/>
            <a:ahLst/>
            <a:rect l="0" t="0" r="r" b="b"/>
            <a:pathLst>
              <a:path w="2541" h="63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540" y="317"/>
                </a:lnTo>
                <a:lnTo>
                  <a:pt x="0" y="635"/>
                </a:lnTo>
                <a:lnTo>
                  <a:pt x="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796" name="CustomShape 3"/>
          <p:cNvSpPr/>
          <p:nvPr/>
        </p:nvSpPr>
        <p:spPr>
          <a:xfrm rot="20630400">
            <a:off x="2372040" y="3017880"/>
            <a:ext cx="2061000" cy="821880"/>
          </a:xfrm>
          <a:prstGeom prst="rect">
            <a:avLst/>
          </a:prstGeom>
          <a:solidFill>
            <a:srgbClr val="9999cc"/>
          </a:solidFill>
          <a:ln cap="rnd" w="15840">
            <a:solidFill>
              <a:srgbClr val="000000"/>
            </a:solidFill>
            <a:prstDash val="sysDot"/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/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100% ΕΠΙΣΤΗΜΗ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797" name="CustomShape 4"/>
          <p:cNvSpPr/>
          <p:nvPr/>
        </p:nvSpPr>
        <p:spPr>
          <a:xfrm>
            <a:off x="4163400" y="2743200"/>
            <a:ext cx="914040" cy="228240"/>
          </a:xfrm>
          <a:custGeom>
            <a:avLst/>
            <a:gdLst/>
            <a:ahLst/>
            <a:rect l="0" t="0" r="r" b="b"/>
            <a:pathLst>
              <a:path w="2541" h="63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2540" y="317"/>
                </a:lnTo>
                <a:lnTo>
                  <a:pt x="0" y="635"/>
                </a:lnTo>
                <a:lnTo>
                  <a:pt x="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798" name="Picture 13" descr=""/>
          <p:cNvPicPr/>
          <p:nvPr/>
        </p:nvPicPr>
        <p:blipFill>
          <a:blip r:embed="rId2"/>
          <a:stretch/>
        </p:blipFill>
        <p:spPr>
          <a:xfrm>
            <a:off x="5077800" y="2286000"/>
            <a:ext cx="1980720" cy="1449000"/>
          </a:xfrm>
          <a:prstGeom prst="rect">
            <a:avLst/>
          </a:prstGeom>
          <a:ln>
            <a:noFill/>
          </a:ln>
        </p:spPr>
      </p:pic>
      <p:sp>
        <p:nvSpPr>
          <p:cNvPr id="799" name="CustomShape 5"/>
          <p:cNvSpPr/>
          <p:nvPr/>
        </p:nvSpPr>
        <p:spPr>
          <a:xfrm rot="574800">
            <a:off x="5915880" y="3505320"/>
            <a:ext cx="761760" cy="151920"/>
          </a:xfrm>
          <a:prstGeom prst="rect">
            <a:avLst/>
          </a:prstGeom>
          <a:solidFill>
            <a:srgbClr val="000000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00" name="Picture 16" descr=""/>
          <p:cNvPicPr/>
          <p:nvPr/>
        </p:nvPicPr>
        <p:blipFill>
          <a:blip r:embed="rId3"/>
          <a:stretch/>
        </p:blipFill>
        <p:spPr>
          <a:xfrm>
            <a:off x="228600" y="4343400"/>
            <a:ext cx="1329840" cy="1601280"/>
          </a:xfrm>
          <a:prstGeom prst="rect">
            <a:avLst/>
          </a:prstGeom>
          <a:ln>
            <a:noFill/>
          </a:ln>
        </p:spPr>
      </p:pic>
      <p:sp>
        <p:nvSpPr>
          <p:cNvPr id="801" name="CustomShape 6"/>
          <p:cNvSpPr/>
          <p:nvPr/>
        </p:nvSpPr>
        <p:spPr>
          <a:xfrm>
            <a:off x="1523880" y="5105520"/>
            <a:ext cx="661680" cy="171000"/>
          </a:xfrm>
          <a:custGeom>
            <a:avLst/>
            <a:gdLst/>
            <a:ahLst/>
            <a:rect l="0" t="0" r="r" b="b"/>
            <a:pathLst>
              <a:path w="1840" h="47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839" y="237"/>
                </a:lnTo>
                <a:lnTo>
                  <a:pt x="0" y="475"/>
                </a:lnTo>
                <a:lnTo>
                  <a:pt x="0" y="475"/>
                </a:lnTo>
                <a:lnTo>
                  <a:pt x="0" y="47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sp>
        <p:nvSpPr>
          <p:cNvPr id="802" name="CustomShape 7"/>
          <p:cNvSpPr/>
          <p:nvPr/>
        </p:nvSpPr>
        <p:spPr>
          <a:xfrm rot="20630400">
            <a:off x="2884680" y="5567760"/>
            <a:ext cx="2114640" cy="821880"/>
          </a:xfrm>
          <a:prstGeom prst="rect">
            <a:avLst/>
          </a:prstGeom>
          <a:solidFill>
            <a:srgbClr val="9999cc"/>
          </a:solidFill>
          <a:ln cap="rnd" w="15840">
            <a:solidFill>
              <a:srgbClr val="000000"/>
            </a:solidFill>
            <a:prstDash val="sysDot"/>
            <a:miter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/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100% ΕΠΙΣΤΗΜΗ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803" name="CustomShape 8"/>
          <p:cNvSpPr/>
          <p:nvPr/>
        </p:nvSpPr>
        <p:spPr>
          <a:xfrm>
            <a:off x="5029200" y="5105520"/>
            <a:ext cx="533160" cy="228240"/>
          </a:xfrm>
          <a:custGeom>
            <a:avLst/>
            <a:gdLst/>
            <a:ahLst/>
            <a:rect l="0" t="0" r="r" b="b"/>
            <a:pathLst>
              <a:path w="1483" h="636"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1482" y="317"/>
                </a:lnTo>
                <a:lnTo>
                  <a:pt x="0" y="635"/>
                </a:lnTo>
                <a:lnTo>
                  <a:pt x="0" y="635"/>
                </a:lnTo>
                <a:lnTo>
                  <a:pt x="0" y="635"/>
                </a:lnTo>
                <a:lnTo>
                  <a:pt x="0" y="0"/>
                </a:lnTo>
              </a:path>
            </a:pathLst>
          </a:custGeom>
          <a:solidFill>
            <a:srgbClr val="eeece1"/>
          </a:solidFill>
          <a:ln w="9360">
            <a:solidFill>
              <a:srgbClr val="000000"/>
            </a:solidFill>
            <a:miter/>
          </a:ln>
        </p:spPr>
        <p:style>
          <a:lnRef idx="0"/>
          <a:fillRef idx="0"/>
          <a:effectRef idx="0"/>
          <a:fontRef idx="minor"/>
        </p:style>
      </p:sp>
      <p:pic>
        <p:nvPicPr>
          <p:cNvPr id="804" name="Picture 21" descr=""/>
          <p:cNvPicPr/>
          <p:nvPr/>
        </p:nvPicPr>
        <p:blipFill>
          <a:blip r:embed="rId4"/>
          <a:stretch/>
        </p:blipFill>
        <p:spPr>
          <a:xfrm>
            <a:off x="5562720" y="4608360"/>
            <a:ext cx="1980720" cy="877680"/>
          </a:xfrm>
          <a:prstGeom prst="rect">
            <a:avLst/>
          </a:prstGeom>
          <a:ln>
            <a:noFill/>
          </a:ln>
        </p:spPr>
      </p:pic>
      <p:sp>
        <p:nvSpPr>
          <p:cNvPr id="805" name="CustomShape 9"/>
          <p:cNvSpPr/>
          <p:nvPr/>
        </p:nvSpPr>
        <p:spPr>
          <a:xfrm>
            <a:off x="2209680" y="4952880"/>
            <a:ext cx="2895120" cy="4561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r>
              <a:rPr b="0" lang="en-GB" sz="24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Ηλεκτρομαγνητισμός</a:t>
            </a:r>
            <a:endParaRPr b="0" lang="en-GB" sz="2400" spc="-1" strike="noStrike">
              <a:latin typeface="Bitstream Vera Sans"/>
            </a:endParaRPr>
          </a:p>
        </p:txBody>
      </p:sp>
      <p:sp>
        <p:nvSpPr>
          <p:cNvPr id="806" name="CustomShape 10"/>
          <p:cNvSpPr/>
          <p:nvPr/>
        </p:nvSpPr>
        <p:spPr>
          <a:xfrm>
            <a:off x="329760" y="5791320"/>
            <a:ext cx="99756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r>
              <a:rPr b="0" lang="en-GB" sz="1200" spc="-1" strike="noStrike">
                <a:solidFill>
                  <a:srgbClr val="000000"/>
                </a:solidFill>
                <a:latin typeface="Times New Roman"/>
                <a:ea typeface="ＭＳ Ｐゴシック"/>
              </a:rPr>
              <a:t>J.C. Maxwell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807" name="CustomShape 11"/>
          <p:cNvSpPr/>
          <p:nvPr/>
        </p:nvSpPr>
        <p:spPr>
          <a:xfrm>
            <a:off x="175320" y="2209680"/>
            <a:ext cx="866520" cy="2728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>
            <a:spAutoFit/>
          </a:bodyPr>
          <a:p>
            <a:r>
              <a:rPr b="0" lang="en-GB" sz="1200" spc="-1" strike="noStrike">
                <a:solidFill>
                  <a:srgbClr val="ffffff"/>
                </a:solidFill>
                <a:latin typeface="Times New Roman"/>
                <a:ea typeface="ＭＳ Ｐゴシック"/>
              </a:rPr>
              <a:t>A. Einstein</a:t>
            </a:r>
            <a:endParaRPr b="0" lang="en-GB" sz="1200" spc="-1" strike="noStrike">
              <a:latin typeface="Bitstream Vera Sans"/>
            </a:endParaRPr>
          </a:p>
        </p:txBody>
      </p:sp>
      <p:sp>
        <p:nvSpPr>
          <p:cNvPr id="808" name="TextShape 12"/>
          <p:cNvSpPr txBox="1"/>
          <p:nvPr/>
        </p:nvSpPr>
        <p:spPr>
          <a:xfrm>
            <a:off x="2563200" y="2514600"/>
            <a:ext cx="164088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</a:rPr>
              <a:t>Σχετικότητα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809" name="TextShape 13"/>
          <p:cNvSpPr txBox="1"/>
          <p:nvPr/>
        </p:nvSpPr>
        <p:spPr>
          <a:xfrm>
            <a:off x="7117200" y="2286000"/>
            <a:ext cx="2971080" cy="1753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600" spc="-1" strike="noStrike">
                <a:latin typeface="Bitstream Vera Sans"/>
              </a:rPr>
              <a:t>Για να δουλέψει το GPS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πρέπει να  ληφθεί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υπ' όψιν η διόρθωση από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τη διαστολή χρόνου,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Αλλιώς μετά από 5 λεπτά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στο αυτοκίνητο, θα είχαμε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απόκλιση 10 μέτρων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810" name="TextShape 14"/>
          <p:cNvSpPr txBox="1"/>
          <p:nvPr/>
        </p:nvSpPr>
        <p:spPr>
          <a:xfrm>
            <a:off x="7585560" y="4698360"/>
            <a:ext cx="2466720" cy="10407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600" spc="-1" strike="noStrike">
                <a:latin typeface="Bitstream Vera Sans"/>
              </a:rPr>
              <a:t>Τα τηλέφωνα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επικοινωνούν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με ηλεκτρομαγνητικά </a:t>
            </a:r>
            <a:endParaRPr b="0" lang="en-GB" sz="16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κύμματα</a:t>
            </a:r>
            <a:endParaRPr b="0" lang="en-GB" sz="16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TextShape 1"/>
          <p:cNvSpPr txBox="1"/>
          <p:nvPr/>
        </p:nvSpPr>
        <p:spPr>
          <a:xfrm>
            <a:off x="847800" y="-120960"/>
            <a:ext cx="8079840" cy="210204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60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Επιταχυντές :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αναπτύχθηκαν στα εργαστήρια φυσικής και τώρα πιά χρησιμοποιούνται στα νοσοκομεία</a:t>
            </a:r>
            <a:endParaRPr b="0" lang="en-GB" sz="3600" spc="-1" strike="noStrike">
              <a:latin typeface="Arial"/>
            </a:endParaRPr>
          </a:p>
        </p:txBody>
      </p:sp>
      <p:grpSp>
        <p:nvGrpSpPr>
          <p:cNvPr id="812" name="Group 2"/>
          <p:cNvGrpSpPr/>
          <p:nvPr/>
        </p:nvGrpSpPr>
        <p:grpSpPr>
          <a:xfrm>
            <a:off x="304920" y="2133720"/>
            <a:ext cx="4495320" cy="3657240"/>
            <a:chOff x="304920" y="2133720"/>
            <a:chExt cx="4495320" cy="3657240"/>
          </a:xfrm>
        </p:grpSpPr>
        <p:pic>
          <p:nvPicPr>
            <p:cNvPr id="813" name="Picture 4" descr=""/>
            <p:cNvPicPr/>
            <p:nvPr/>
          </p:nvPicPr>
          <p:blipFill>
            <a:blip r:embed="rId1"/>
            <a:stretch/>
          </p:blipFill>
          <p:spPr>
            <a:xfrm>
              <a:off x="304920" y="2133720"/>
              <a:ext cx="4495320" cy="3657240"/>
            </a:xfrm>
            <a:prstGeom prst="rect">
              <a:avLst/>
            </a:prstGeom>
            <a:ln>
              <a:noFill/>
            </a:ln>
          </p:spPr>
        </p:pic>
        <p:sp>
          <p:nvSpPr>
            <p:cNvPr id="814" name="CustomShape 3"/>
            <p:cNvSpPr/>
            <p:nvPr/>
          </p:nvSpPr>
          <p:spPr>
            <a:xfrm>
              <a:off x="3438360" y="5493240"/>
              <a:ext cx="1069200" cy="24264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wrap="none" lIns="90000" rIns="90000" tIns="45000" bIns="45000">
              <a:spAutoFit/>
            </a:bodyPr>
            <a:p>
              <a:pPr algn="r"/>
              <a:r>
                <a:rPr b="1" lang="en-GB" sz="1000" spc="-1" strike="noStrike">
                  <a:solidFill>
                    <a:srgbClr val="ffffff"/>
                  </a:solidFill>
                  <a:latin typeface="Times New Roman"/>
                  <a:ea typeface="ＭＳ Ｐゴシック"/>
                </a:rPr>
                <a:t>Courtesy of IBA</a:t>
              </a:r>
              <a:endParaRPr b="0" lang="en-GB" sz="1000" spc="-1" strike="noStrike">
                <a:latin typeface="Bitstream Vera Sans"/>
              </a:endParaRPr>
            </a:p>
          </p:txBody>
        </p:sp>
      </p:grpSp>
      <p:sp>
        <p:nvSpPr>
          <p:cNvPr id="815" name="CustomShape 4"/>
          <p:cNvSpPr/>
          <p:nvPr/>
        </p:nvSpPr>
        <p:spPr>
          <a:xfrm>
            <a:off x="4952880" y="2387520"/>
            <a:ext cx="3898440" cy="28335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Από τους 17000+ περίπου επιταχυντές που λειρουργούν σήμερα στον κόσμο, πάνω από τους μισούς (&gt; 9000+) χρησιμοποιούνται στην ιατρική!</a:t>
            </a:r>
            <a:endParaRPr b="0" lang="en-GB" sz="1800" spc="-1" strike="noStrike">
              <a:latin typeface="Bitstream Vera Sans"/>
            </a:endParaRPr>
          </a:p>
          <a:p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solidFill>
                  <a:srgbClr val="000000"/>
                </a:solidFill>
                <a:latin typeface="Arial"/>
              </a:rPr>
              <a:t>Μια μέθοδος που έχει ανάπτυξη σχετικά πρόσφατα είναι η  θεραπεία όγκων με δέσμες πρωτονίων και άλων “αδρονίων”</a:t>
            </a:r>
            <a:endParaRPr b="0" lang="en-GB" sz="1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6" name="TextShape 1"/>
          <p:cNvSpPr txBox="1"/>
          <p:nvPr/>
        </p:nvSpPr>
        <p:spPr>
          <a:xfrm>
            <a:off x="0" y="58680"/>
            <a:ext cx="9829800" cy="27723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6000" spc="-1" strike="noStrike">
                <a:solidFill>
                  <a:srgbClr val="0000ff"/>
                </a:solidFill>
                <a:latin typeface="Arial"/>
                <a:ea typeface="ＭＳ Ｐゴシック"/>
              </a:rPr>
              <a:t>Ανιχνευτές:</a:t>
            </a:r>
            <a:r>
              <a:rPr b="0" lang="en-GB" sz="44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 </a:t>
            </a:r>
            <a:r>
              <a:rPr b="0" lang="en-GB" sz="36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αναπτύχθηκαν στα εργαστήρια φυσικής χρησιμοποιούνται και στην απεικόνιση στην ιατρική</a:t>
            </a:r>
            <a:br/>
            <a:endParaRPr b="0" lang="en-GB" sz="3600" spc="-1" strike="noStrike">
              <a:latin typeface="Arial"/>
            </a:endParaRPr>
          </a:p>
        </p:txBody>
      </p:sp>
      <p:pic>
        <p:nvPicPr>
          <p:cNvPr id="817" name="Picture 3" descr=""/>
          <p:cNvPicPr/>
          <p:nvPr/>
        </p:nvPicPr>
        <p:blipFill>
          <a:blip r:embed="rId1"/>
          <a:stretch/>
        </p:blipFill>
        <p:spPr>
          <a:xfrm>
            <a:off x="457200" y="2322360"/>
            <a:ext cx="4495320" cy="3315960"/>
          </a:xfrm>
          <a:prstGeom prst="rect">
            <a:avLst/>
          </a:prstGeom>
          <a:ln>
            <a:noFill/>
          </a:ln>
        </p:spPr>
      </p:pic>
      <p:sp>
        <p:nvSpPr>
          <p:cNvPr id="818" name="CustomShape 2"/>
          <p:cNvSpPr/>
          <p:nvPr/>
        </p:nvSpPr>
        <p:spPr>
          <a:xfrm>
            <a:off x="5181480" y="2209680"/>
            <a:ext cx="464832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r>
              <a:rPr b="0" lang="en-GB" sz="2000" spc="-1" strike="noStrike">
                <a:solidFill>
                  <a:srgbClr val="000000"/>
                </a:solidFill>
                <a:latin typeface="Arial"/>
                <a:ea typeface="ＭＳ Ｐゴシック"/>
              </a:rPr>
              <a:t>Π.χ., η Τομογραφία Εκπομπής Ποζιτρονίου (PET = Positron Emission Tomography) χρησιμοποιεί αντι-ύλη (ποζιτρόνια = αντι ηλεκτρόνια)</a:t>
            </a:r>
            <a:endParaRPr b="0" lang="en-GB" sz="2000" spc="-1" strike="noStrike">
              <a:latin typeface="Bitstream Vera Sans"/>
            </a:endParaRPr>
          </a:p>
          <a:p>
            <a:endParaRPr b="0" lang="en-GB" sz="2000" spc="-1" strike="noStrike">
              <a:latin typeface="Bitstream Vera Sans"/>
            </a:endParaRPr>
          </a:p>
        </p:txBody>
      </p:sp>
      <p:grpSp>
        <p:nvGrpSpPr>
          <p:cNvPr id="819" name="Group 3"/>
          <p:cNvGrpSpPr/>
          <p:nvPr/>
        </p:nvGrpSpPr>
        <p:grpSpPr>
          <a:xfrm>
            <a:off x="5310720" y="3609000"/>
            <a:ext cx="2514240" cy="2815200"/>
            <a:chOff x="5310720" y="3609000"/>
            <a:chExt cx="2514240" cy="2815200"/>
          </a:xfrm>
        </p:grpSpPr>
        <p:pic>
          <p:nvPicPr>
            <p:cNvPr id="820" name="Picture 13" descr=""/>
            <p:cNvPicPr/>
            <p:nvPr/>
          </p:nvPicPr>
          <p:blipFill>
            <a:blip r:embed="rId2"/>
            <a:stretch/>
          </p:blipFill>
          <p:spPr>
            <a:xfrm>
              <a:off x="5310720" y="3609000"/>
              <a:ext cx="2472480" cy="2361960"/>
            </a:xfrm>
            <a:prstGeom prst="rect">
              <a:avLst/>
            </a:prstGeom>
            <a:ln>
              <a:noFill/>
            </a:ln>
          </p:spPr>
        </p:pic>
        <p:sp>
          <p:nvSpPr>
            <p:cNvPr id="821" name="CustomShape 4"/>
            <p:cNvSpPr/>
            <p:nvPr/>
          </p:nvSpPr>
          <p:spPr>
            <a:xfrm>
              <a:off x="7518600" y="4811040"/>
              <a:ext cx="306360" cy="1613160"/>
            </a:xfrm>
            <a:prstGeom prst="rect">
              <a:avLst/>
            </a:prstGeom>
            <a:noFill/>
            <a:ln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>
              <a:spAutoFit/>
            </a:bodyPr>
            <a:p>
              <a:r>
                <a:rPr b="0" lang="en-GB" sz="1000" spc="-1" strike="noStrike">
                  <a:latin typeface="Bitstream Vera Sans"/>
                  <a:ea typeface="ＭＳ Ｐゴシック"/>
                </a:rPr>
                <a:t>Courtesy NIH</a:t>
              </a:r>
              <a:endParaRPr b="0" lang="en-GB" sz="1000" spc="-1" strike="noStrike">
                <a:latin typeface="Bitstream Vera Sans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2" name="TextShape 1"/>
          <p:cNvSpPr txBox="1"/>
          <p:nvPr/>
        </p:nvSpPr>
        <p:spPr>
          <a:xfrm>
            <a:off x="72000" y="74520"/>
            <a:ext cx="1001160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Bitstream Vera Sans"/>
              </a:rPr>
              <a:t>Βασική έρευνα → φέρνει σημαντικές αλλαγές στη θεώρηση του κόσμου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823" name="TextShape 2"/>
          <p:cNvSpPr txBox="1"/>
          <p:nvPr/>
        </p:nvSpPr>
        <p:spPr>
          <a:xfrm>
            <a:off x="180000" y="1166400"/>
            <a:ext cx="9900000" cy="59522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1" lang="en-GB" sz="2400" spc="-1" strike="noStrike">
                <a:solidFill>
                  <a:srgbClr val="0000ff"/>
                </a:solidFill>
                <a:latin typeface="DejaVu Sans"/>
              </a:rPr>
              <a:t>Το κυρίως κίνητρο: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 κάνουμε βασική έρευνα για να καταλάβουμε αυτό “τον κόσμο τον μικρό, τον μέγα”</a:t>
            </a:r>
            <a:r>
              <a:rPr b="0" lang="en-GB" sz="2400" spc="-1" strike="noStrike">
                <a:latin typeface="DejaVu Sans"/>
              </a:rPr>
              <a:t> </a:t>
            </a:r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Η παρατήρηση του κόσμου με διάφορα μέσα, </a:t>
            </a:r>
            <a:r>
              <a:rPr b="1" lang="en-GB" sz="2400" spc="-1" strike="noStrike">
                <a:solidFill>
                  <a:srgbClr val="ff0000"/>
                </a:solidFill>
                <a:latin typeface="DejaVu Sans"/>
              </a:rPr>
              <a:t>αλλάζει τον τρόπο που σκεπτόμαστε</a:t>
            </a:r>
            <a:r>
              <a:rPr b="0" lang="en-GB" sz="2400" spc="-1" strike="noStrike">
                <a:solidFill>
                  <a:srgbClr val="ff0000"/>
                </a:solidFill>
                <a:latin typeface="DejaVu Sans"/>
              </a:rPr>
              <a:t>.</a:t>
            </a:r>
            <a:r>
              <a:rPr b="0" lang="en-GB" sz="2400" spc="-1" strike="noStrike">
                <a:latin typeface="DejaVu Sans"/>
              </a:rPr>
              <a:t> Π.χ: 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Η κατάρριψη του γεωκεντρικού μοντέλου του κόσμου.  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Η σχετικότητα του χρόνου.</a:t>
            </a:r>
            <a:endParaRPr b="0" lang="en-GB" sz="20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Η αντικατάσταση της βεβαιότητας με την πιθανότητα.</a:t>
            </a:r>
            <a:endParaRPr b="0" lang="en-GB" sz="2000" spc="-1" strike="noStrike">
              <a:latin typeface="Bitstream Vera Sans"/>
            </a:endParaRPr>
          </a:p>
        </p:txBody>
      </p:sp>
      <p:pic>
        <p:nvPicPr>
          <p:cNvPr id="824" name="" descr=""/>
          <p:cNvPicPr/>
          <p:nvPr/>
        </p:nvPicPr>
        <p:blipFill>
          <a:blip r:embed="rId1"/>
          <a:stretch/>
        </p:blipFill>
        <p:spPr>
          <a:xfrm>
            <a:off x="307080" y="4186800"/>
            <a:ext cx="4686120" cy="2893320"/>
          </a:xfrm>
          <a:prstGeom prst="rect">
            <a:avLst/>
          </a:prstGeom>
          <a:ln>
            <a:noFill/>
          </a:ln>
        </p:spPr>
      </p:pic>
      <p:pic>
        <p:nvPicPr>
          <p:cNvPr id="825" name="" descr=""/>
          <p:cNvPicPr/>
          <p:nvPr/>
        </p:nvPicPr>
        <p:blipFill>
          <a:blip r:embed="rId2"/>
          <a:stretch/>
        </p:blipFill>
        <p:spPr>
          <a:xfrm>
            <a:off x="5221800" y="4186800"/>
            <a:ext cx="4661640" cy="28933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TextShape 1"/>
          <p:cNvSpPr txBox="1"/>
          <p:nvPr/>
        </p:nvSpPr>
        <p:spPr>
          <a:xfrm>
            <a:off x="504000" y="119520"/>
            <a:ext cx="907164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1906: Γνωρίζαμε ήδη ότι τα υλικά είναι φτιαγμένα από άτομα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29" name="TextShape 2"/>
          <p:cNvSpPr txBox="1"/>
          <p:nvPr/>
        </p:nvSpPr>
        <p:spPr>
          <a:xfrm>
            <a:off x="504000" y="1299600"/>
            <a:ext cx="9071640" cy="566964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Αναλύοντας τα δομένα παρατηρήσεων, φτάσαμε να ξέρουμε οτι υπάρχουν άτομα και κενός χώρος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Ατομική θεωρία του Dalton, Avogandro κ.α.</a:t>
            </a: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endParaRPr b="0" lang="en-GB" sz="22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1896 o Becquerel ανακάλυψε ότι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πυρήνες</a:t>
            </a: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 ουρανίου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ακτινοβολούν ( = εκμπέμπουν κάτι)</a:t>
            </a: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 → </a:t>
            </a:r>
            <a:r>
              <a:rPr b="0" lang="en-GB" sz="2200" spc="-1" strike="noStrike">
                <a:solidFill>
                  <a:srgbClr val="ff0000"/>
                </a:solidFill>
                <a:latin typeface="DejaVu Sans"/>
              </a:rPr>
              <a:t>”ραδιενέργεια”</a:t>
            </a:r>
            <a:endParaRPr b="0" lang="en-GB" sz="22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Η προσπάθεια κατανόησης της εκπεμπόμενης ακτινοβολίας μας έδειξε έναν κρυμμένο κόσμο: τους πυρήνες </a:t>
            </a:r>
            <a:endParaRPr b="0" lang="en-GB" sz="2200" spc="-1" strike="noStrike">
              <a:latin typeface="Bitstream Vera Sans"/>
            </a:endParaRPr>
          </a:p>
        </p:txBody>
      </p:sp>
      <p:grpSp>
        <p:nvGrpSpPr>
          <p:cNvPr id="230" name="Group 3"/>
          <p:cNvGrpSpPr/>
          <p:nvPr/>
        </p:nvGrpSpPr>
        <p:grpSpPr>
          <a:xfrm>
            <a:off x="295560" y="2497320"/>
            <a:ext cx="9606240" cy="2408400"/>
            <a:chOff x="295560" y="2497320"/>
            <a:chExt cx="9606240" cy="2408400"/>
          </a:xfrm>
        </p:grpSpPr>
        <p:sp>
          <p:nvSpPr>
            <p:cNvPr id="231" name="CustomShape 4"/>
            <p:cNvSpPr/>
            <p:nvPr/>
          </p:nvSpPr>
          <p:spPr>
            <a:xfrm>
              <a:off x="388800" y="2630160"/>
              <a:ext cx="9513000" cy="2275560"/>
            </a:xfrm>
            <a:custGeom>
              <a:avLst/>
              <a:gdLst/>
              <a:ah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36720">
              <a:solidFill>
                <a:srgbClr val="000000"/>
              </a:solidFill>
              <a:round/>
            </a:ln>
          </p:spPr>
          <p:style>
            <a:lnRef idx="0"/>
            <a:fillRef idx="0"/>
            <a:effectRef idx="0"/>
            <a:fontRef idx="minor"/>
          </p:style>
          <p:txBody>
            <a:bodyPr lIns="108360" rIns="108360" tIns="65160" bIns="65160">
              <a:spAutoFit/>
            </a:bodyPr>
            <a:p>
              <a:pPr>
                <a:lnSpc>
                  <a:spcPct val="120000"/>
                </a:lnSpc>
              </a:pPr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Symbol"/>
                </a:rPr>
                <a:t></a:t>
              </a:r>
              <a:r>
                <a:rPr b="1" lang="en-US" sz="1800" spc="-1" strike="noStrike">
                  <a:latin typeface="Bitstream Vera Sans"/>
                </a:rPr>
                <a:t>. Υδρογόνο (H)          Μάζα M</a:t>
              </a:r>
              <a:r>
                <a:rPr b="1" lang="en-US" sz="2000" spc="-1" strike="noStrike" baseline="-24000">
                  <a:latin typeface="Bitstream Vera Sans"/>
                </a:rPr>
                <a:t>H</a:t>
              </a:r>
              <a:r>
                <a:rPr b="1" lang="en-US" sz="1800" spc="-1" strike="noStrike">
                  <a:latin typeface="Bitstream Vera Sans"/>
                </a:rPr>
                <a:t> </a:t>
              </a:r>
              <a:r>
                <a:rPr b="1" lang="en-US" sz="1800" spc="-1" strike="noStrike">
                  <a:latin typeface="Symbol"/>
                </a:rPr>
                <a:t></a:t>
              </a:r>
              <a:r>
                <a:rPr b="1" lang="en-US" sz="1800" spc="-1" strike="noStrike">
                  <a:latin typeface="Bitstream Vera Sans"/>
                </a:rPr>
                <a:t> </a:t>
              </a:r>
              <a:r>
                <a:rPr b="1" lang="en-US" sz="1800" spc="-1" strike="noStrike">
                  <a:latin typeface="Symbol"/>
                </a:rPr>
                <a:t></a:t>
              </a:r>
              <a:r>
                <a:rPr b="1" lang="en-US" sz="1800" spc="-1" strike="noStrike">
                  <a:latin typeface="Bitstream Vera Sans"/>
                </a:rPr>
                <a:t> </a:t>
              </a:r>
              <a:r>
                <a:rPr b="1" lang="en-US" sz="1800" spc="-1" strike="noStrike">
                  <a:latin typeface="Arial Narrow"/>
                </a:rPr>
                <a:t>x </a:t>
              </a:r>
              <a:r>
                <a:rPr b="1" lang="en-US" sz="1800" spc="-1" strike="noStrike">
                  <a:latin typeface="Symbol"/>
                </a:rPr>
                <a:t></a:t>
              </a:r>
              <a:r>
                <a:rPr b="1" lang="en-US" sz="2000" spc="-1" strike="noStrike" baseline="30000">
                  <a:latin typeface="Symbol"/>
                </a:rPr>
                <a:t></a:t>
              </a:r>
              <a:r>
                <a:rPr b="1" lang="en-US" sz="1800" spc="-1" strike="noStrike">
                  <a:latin typeface="Bitstream Vera Sans"/>
                </a:rPr>
                <a:t> g</a:t>
              </a:r>
              <a:endParaRPr b="0" lang="en-GB" sz="1800" spc="-1" strike="noStrike">
                <a:latin typeface="Bitstream Vera Sans"/>
              </a:endParaRPr>
            </a:p>
            <a:p>
              <a:pPr>
                <a:lnSpc>
                  <a:spcPct val="120000"/>
                </a:lnSpc>
              </a:pPr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2. Ήλιο (He)</a:t>
              </a:r>
              <a:endParaRPr b="0" lang="en-GB" sz="1800" spc="-1" strike="noStrike">
                <a:latin typeface="Bitstream Vera Sans"/>
              </a:endParaRPr>
            </a:p>
            <a:p>
              <a:pPr>
                <a:lnSpc>
                  <a:spcPct val="120000"/>
                </a:lnSpc>
              </a:pPr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3. Λίθιο (Li)</a:t>
              </a:r>
              <a:endParaRPr b="0" lang="en-GB" sz="1800" spc="-1" strike="noStrike">
                <a:latin typeface="Bitstream Vera Sans"/>
              </a:endParaRPr>
            </a:p>
            <a:p>
              <a:pPr>
                <a:lnSpc>
                  <a:spcPct val="120000"/>
                </a:lnSpc>
              </a:pPr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.............</a:t>
              </a:r>
              <a:endParaRPr b="0" lang="en-GB" sz="1800" spc="-1" strike="noStrike">
                <a:latin typeface="Bitstream Vera Sans"/>
              </a:endParaRPr>
            </a:p>
            <a:p>
              <a:pPr>
                <a:lnSpc>
                  <a:spcPct val="120000"/>
                </a:lnSpc>
              </a:pPr>
              <a:r>
                <a:rPr b="1" lang="en-US" sz="1800" spc="-1" strike="noStrike">
                  <a:latin typeface="Bitstream Vera Sans"/>
                </a:rPr>
                <a:t>                          </a:t>
              </a:r>
              <a:r>
                <a:rPr b="1" lang="en-US" sz="1800" spc="-1" strike="noStrike">
                  <a:latin typeface="Bitstream Vera Sans"/>
                </a:rPr>
                <a:t>.............</a:t>
              </a:r>
              <a:endParaRPr b="0" lang="en-GB" sz="1800" spc="-1" strike="noStrike">
                <a:latin typeface="Bitstream Vera Sans"/>
              </a:endParaRPr>
            </a:p>
            <a:p>
              <a:pPr>
                <a:lnSpc>
                  <a:spcPct val="120000"/>
                </a:lnSpc>
              </a:pPr>
              <a:r>
                <a:rPr b="1" lang="en-US" sz="1800" spc="-1" strike="noStrike">
                  <a:latin typeface="Bitstream Vera Sans"/>
                </a:rPr>
                <a:t>                        </a:t>
              </a:r>
              <a:r>
                <a:rPr b="1" lang="en-US" sz="1800" spc="-1" strike="noStrike">
                  <a:latin typeface="Bitstream Vera Sans"/>
                </a:rPr>
                <a:t>92. Ουράνιο (U)            Μάζα  </a:t>
              </a:r>
              <a:r>
                <a:rPr b="1" lang="en-US" sz="1800" spc="-1" strike="noStrike">
                  <a:latin typeface="Symbol"/>
                </a:rPr>
                <a:t></a:t>
              </a:r>
              <a:r>
                <a:rPr b="1" lang="en-US" sz="1800" spc="-1" strike="noStrike">
                  <a:latin typeface="Bitstream Vera Sans"/>
                </a:rPr>
                <a:t>  </a:t>
              </a:r>
              <a:r>
                <a:rPr b="1" lang="en-US" sz="1800" spc="-1" strike="noStrike">
                  <a:latin typeface="Symbol"/>
                </a:rPr>
                <a:t></a:t>
              </a:r>
              <a:r>
                <a:rPr b="1" lang="en-US" sz="1800" spc="-1" strike="noStrike">
                  <a:latin typeface="Bitstream Vera Sans"/>
                </a:rPr>
                <a:t>M</a:t>
              </a:r>
              <a:r>
                <a:rPr b="1" lang="en-US" sz="2000" spc="-1" strike="noStrike" baseline="-25000">
                  <a:latin typeface="Bitstream Vera Sans"/>
                </a:rPr>
                <a:t>H</a:t>
              </a:r>
              <a:endParaRPr b="0" lang="en-GB" sz="2000" spc="-1" strike="noStrike">
                <a:latin typeface="Bitstream Vera Sans"/>
              </a:endParaRPr>
            </a:p>
          </p:txBody>
        </p:sp>
        <p:sp>
          <p:nvSpPr>
            <p:cNvPr id="232" name="TextShape 5"/>
            <p:cNvSpPr txBox="1"/>
            <p:nvPr/>
          </p:nvSpPr>
          <p:spPr>
            <a:xfrm rot="18000000">
              <a:off x="171720" y="3158640"/>
              <a:ext cx="2044440" cy="8949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pPr algn="ctr"/>
              <a:r>
                <a:rPr b="1" i="1" lang="en-US" sz="1800" spc="-1" strike="noStrike">
                  <a:solidFill>
                    <a:srgbClr val="ff3300"/>
                  </a:solidFill>
                  <a:latin typeface="Bitstream Vera Sans"/>
                </a:rPr>
                <a:t>Τα άτομα των </a:t>
              </a:r>
              <a:endParaRPr b="0" lang="en-GB" sz="1800" spc="-1" strike="noStrike">
                <a:latin typeface="Bitstream Vera Sans"/>
              </a:endParaRPr>
            </a:p>
            <a:p>
              <a:pPr algn="ctr"/>
              <a:r>
                <a:rPr b="1" i="1" lang="en-US" sz="1800" spc="-1" strike="noStrike">
                  <a:solidFill>
                    <a:srgbClr val="ff3300"/>
                  </a:solidFill>
                  <a:latin typeface="Bitstream Vera Sans"/>
                </a:rPr>
                <a:t>92 στοιχείων</a:t>
              </a:r>
              <a:r>
                <a:rPr b="1" lang="en-US" sz="1800" spc="-1" strike="noStrike">
                  <a:solidFill>
                    <a:srgbClr val="ff3300"/>
                  </a:solidFill>
                  <a:latin typeface="Bitstream Vera Sans"/>
                </a:rPr>
                <a:t> </a:t>
              </a:r>
              <a:endParaRPr b="0" lang="en-GB" sz="1800" spc="-1" strike="noStrike">
                <a:latin typeface="Bitstream Vera Sans"/>
              </a:endParaRPr>
            </a:p>
            <a:p>
              <a:pPr algn="ctr"/>
              <a:r>
                <a:rPr b="1" lang="en-US" sz="1800" spc="-1" strike="noStrike">
                  <a:solidFill>
                    <a:srgbClr val="000000"/>
                  </a:solidFill>
                  <a:latin typeface="Bitstream Vera Sans"/>
                </a:rPr>
                <a:t>(19ος αιώνας)</a:t>
              </a:r>
              <a:r>
                <a:rPr b="0" lang="en-GB" sz="1800" spc="-1" strike="noStrike">
                  <a:latin typeface="Bitstream Vera Sans"/>
                </a:rPr>
                <a:t> </a:t>
              </a:r>
              <a:endParaRPr b="0" lang="en-GB" sz="1800" spc="-1" strike="noStrike">
                <a:latin typeface="Bitstream Vera Sans"/>
              </a:endParaRPr>
            </a:p>
          </p:txBody>
        </p:sp>
        <p:sp>
          <p:nvSpPr>
            <p:cNvPr id="233" name="CustomShape 6"/>
            <p:cNvSpPr/>
            <p:nvPr/>
          </p:nvSpPr>
          <p:spPr>
            <a:xfrm>
              <a:off x="7058160" y="3087360"/>
              <a:ext cx="485640" cy="976320"/>
            </a:xfrm>
            <a:custGeom>
              <a:avLst/>
              <a:gdLst/>
              <a:ahLst/>
              <a:rect l="0" t="0" r="r" b="b"/>
              <a:pathLst>
                <a:path w="1351" h="2714">
                  <a:moveTo>
                    <a:pt x="337" y="0"/>
                  </a:moveTo>
                  <a:lnTo>
                    <a:pt x="337" y="2034"/>
                  </a:lnTo>
                  <a:lnTo>
                    <a:pt x="0" y="2034"/>
                  </a:lnTo>
                  <a:lnTo>
                    <a:pt x="675" y="2713"/>
                  </a:lnTo>
                  <a:lnTo>
                    <a:pt x="1350" y="2034"/>
                  </a:lnTo>
                  <a:lnTo>
                    <a:pt x="1012" y="2034"/>
                  </a:lnTo>
                  <a:lnTo>
                    <a:pt x="1012" y="0"/>
                  </a:lnTo>
                  <a:lnTo>
                    <a:pt x="337" y="0"/>
                  </a:lnTo>
                </a:path>
              </a:pathLst>
            </a:custGeom>
            <a:solidFill>
              <a:srgbClr val="0000ff"/>
            </a:solidFill>
            <a:ln w="9360">
              <a:solidFill>
                <a:srgbClr val="000000"/>
              </a:solidFill>
              <a:miter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34" name="TextShape 7"/>
            <p:cNvSpPr txBox="1"/>
            <p:nvPr/>
          </p:nvSpPr>
          <p:spPr>
            <a:xfrm>
              <a:off x="7461000" y="3272400"/>
              <a:ext cx="2427120" cy="389160"/>
            </a:xfrm>
            <a:prstGeom prst="rect">
              <a:avLst/>
            </a:prstGeom>
            <a:noFill/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GB" sz="2000" spc="-1" strike="noStrike">
                  <a:solidFill>
                    <a:srgbClr val="0000ff"/>
                  </a:solidFill>
                  <a:latin typeface="Bitstream Vera Sans"/>
                </a:rPr>
                <a:t>Αυξανόμενη μάζα</a:t>
              </a:r>
              <a:endParaRPr b="0" lang="en-GB" sz="2000" spc="-1" strike="noStrike">
                <a:latin typeface="Bitstream Vera Sans"/>
              </a:endParaRPr>
            </a:p>
          </p:txBody>
        </p:sp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TextShape 1"/>
          <p:cNvSpPr txBox="1"/>
          <p:nvPr/>
        </p:nvSpPr>
        <p:spPr>
          <a:xfrm>
            <a:off x="504000" y="11520"/>
            <a:ext cx="9071640" cy="106740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1906: Γνωρίζαμε ήδη ότι τα ά-τομα... τεμαχίζονται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36" name="TextShape 2"/>
          <p:cNvSpPr txBox="1"/>
          <p:nvPr/>
        </p:nvSpPr>
        <p:spPr>
          <a:xfrm>
            <a:off x="504000" y="1083600"/>
            <a:ext cx="9071640" cy="583632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Τα άτομα έχουν δομή = δεν είναι θεμελιώδη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J.J Thomson (πειράματα 1894-1897) 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το ηλεκτρόνιο είναι συστατικό του ατόμου</a:t>
            </a:r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latin typeface="DejaVu Sans"/>
              </a:rPr>
              <a:t>Αλλά, τα άτομα είναι  ηλεκτρικά ουδέτερα.</a:t>
            </a:r>
            <a:endParaRPr b="0" lang="en-GB" sz="22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1" lang="en-GB" sz="2200" spc="-1" strike="noStrike">
                <a:solidFill>
                  <a:srgbClr val="ff0000"/>
                </a:solidFill>
                <a:latin typeface="DejaVu Sans"/>
              </a:rPr>
              <a:t>Ερώτηση: Πώς είναι κατανεμημένα τα ηλεκτρόνια μέσα στο άτομο;</a:t>
            </a:r>
            <a:r>
              <a:rPr b="1" lang="en-GB" sz="2200" spc="-1" strike="noStrike">
                <a:latin typeface="DejaVu Sans"/>
              </a:rPr>
              <a:t> </a:t>
            </a:r>
            <a:endParaRPr b="0" lang="en-GB" sz="2200" spc="-1" strike="noStrike">
              <a:latin typeface="Bitstream Vera Sans"/>
            </a:endParaRPr>
          </a:p>
          <a:p>
            <a:pPr lvl="2" marL="1296000" indent="-216000">
              <a:spcAft>
                <a:spcPts val="850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200" spc="-1" strike="noStrike">
                <a:solidFill>
                  <a:srgbClr val="0000ff"/>
                </a:solidFill>
                <a:latin typeface="DejaVu Sans"/>
              </a:rPr>
              <a:t>Είναι το άτομο σαν το σταφιδόψωμο;</a:t>
            </a:r>
            <a:endParaRPr b="0" lang="en-GB" sz="22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“</a:t>
            </a:r>
            <a:r>
              <a:rPr b="0" lang="en-GB" sz="2000" spc="-1" strike="noStrike">
                <a:latin typeface="DejaVu Sans"/>
              </a:rPr>
              <a:t>Σταφίδες” →  τα ηλεκτρόνια</a:t>
            </a:r>
            <a:endParaRPr b="0" lang="en-GB" sz="2000" spc="-1" strike="noStrike">
              <a:latin typeface="Bitstream Vera Sans"/>
            </a:endParaRPr>
          </a:p>
          <a:p>
            <a:pPr lvl="3" marL="1728000" indent="-216000">
              <a:spcAft>
                <a:spcPts val="567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000" spc="-1" strike="noStrike">
                <a:latin typeface="DejaVu Sans"/>
              </a:rPr>
              <a:t>“</a:t>
            </a:r>
            <a:r>
              <a:rPr b="0" lang="en-GB" sz="2000" spc="-1" strike="noStrike">
                <a:latin typeface="DejaVu Sans"/>
              </a:rPr>
              <a:t>Ζύμη” →  το θετικό φορτίο</a:t>
            </a:r>
            <a:endParaRPr b="0" lang="en-GB" sz="2000" spc="-1" strike="noStrike">
              <a:latin typeface="Bitstream Vera Sans"/>
            </a:endParaRPr>
          </a:p>
        </p:txBody>
      </p:sp>
      <p:pic>
        <p:nvPicPr>
          <p:cNvPr id="237" name="" descr=""/>
          <p:cNvPicPr/>
          <p:nvPr/>
        </p:nvPicPr>
        <p:blipFill>
          <a:blip r:embed="rId1"/>
          <a:stretch/>
        </p:blipFill>
        <p:spPr>
          <a:xfrm>
            <a:off x="3966840" y="2544120"/>
            <a:ext cx="4235760" cy="1381680"/>
          </a:xfrm>
          <a:prstGeom prst="rect">
            <a:avLst/>
          </a:prstGeom>
          <a:ln>
            <a:noFill/>
          </a:ln>
        </p:spPr>
      </p:pic>
      <p:pic>
        <p:nvPicPr>
          <p:cNvPr id="238" name="" descr=""/>
          <p:cNvPicPr/>
          <p:nvPr/>
        </p:nvPicPr>
        <p:blipFill>
          <a:blip r:embed="rId2"/>
          <a:stretch/>
        </p:blipFill>
        <p:spPr>
          <a:xfrm>
            <a:off x="398520" y="2422800"/>
            <a:ext cx="1453680" cy="1634400"/>
          </a:xfrm>
          <a:prstGeom prst="rect">
            <a:avLst/>
          </a:prstGeom>
          <a:ln>
            <a:noFill/>
          </a:ln>
        </p:spPr>
      </p:pic>
      <p:sp>
        <p:nvSpPr>
          <p:cNvPr id="239" name="TextShape 3"/>
          <p:cNvSpPr txBox="1"/>
          <p:nvPr/>
        </p:nvSpPr>
        <p:spPr>
          <a:xfrm>
            <a:off x="3875760" y="3970800"/>
            <a:ext cx="4696200" cy="358560"/>
          </a:xfrm>
          <a:prstGeom prst="rect">
            <a:avLst/>
          </a:prstGeom>
          <a:noFill/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i="1" lang="en-GB" sz="1800" spc="-1" strike="noStrike">
                <a:latin typeface="Bitstream Vera Sans"/>
              </a:rPr>
              <a:t>Καθοδικός σωλήνας (cathode ray tybe)</a:t>
            </a:r>
            <a:endParaRPr b="0" lang="en-GB" sz="1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Πώς; Πειράματα “</a:t>
            </a:r>
            <a:r>
              <a:rPr b="1" lang="en-GB" sz="3600" spc="-1" strike="noStrike">
                <a:latin typeface="DejaVu Sans"/>
              </a:rPr>
              <a:t>σκέδασης</a:t>
            </a:r>
            <a:r>
              <a:rPr b="0" lang="en-GB" sz="3600" spc="-1" strike="noStrike">
                <a:latin typeface="DejaVu Sans"/>
              </a:rPr>
              <a:t>”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41" name="TextShape 2"/>
          <p:cNvSpPr txBox="1"/>
          <p:nvPr/>
        </p:nvSpPr>
        <p:spPr>
          <a:xfrm>
            <a:off x="0" y="842400"/>
            <a:ext cx="845820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DejaVu Sans"/>
              </a:rPr>
              <a:t>Ernest Rutherford,  Hans Geiger &amp; Ernest Marsden, κάνουν 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πειράματα σκέδασης σωματιδίων άλφα πάνω σε χρυσόχαρτο</a:t>
            </a:r>
            <a:r>
              <a:rPr b="0" lang="en-GB" sz="2400" spc="-1" strike="noStrike">
                <a:latin typeface="DejaVu Sans"/>
              </a:rPr>
              <a:t> (1906)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242" name="Picture 6" descr=""/>
          <p:cNvPicPr/>
          <p:nvPr/>
        </p:nvPicPr>
        <p:blipFill>
          <a:blip r:embed="rId1"/>
          <a:stretch/>
        </p:blipFill>
        <p:spPr>
          <a:xfrm>
            <a:off x="228600" y="2072520"/>
            <a:ext cx="5904000" cy="4114800"/>
          </a:xfrm>
          <a:prstGeom prst="rect">
            <a:avLst/>
          </a:prstGeom>
          <a:ln>
            <a:noFill/>
          </a:ln>
        </p:spPr>
      </p:pic>
      <p:pic>
        <p:nvPicPr>
          <p:cNvPr id="243" name="Picture 8" descr=""/>
          <p:cNvPicPr/>
          <p:nvPr/>
        </p:nvPicPr>
        <p:blipFill>
          <a:blip r:embed="rId2"/>
          <a:stretch/>
        </p:blipFill>
        <p:spPr>
          <a:xfrm>
            <a:off x="8458200" y="757440"/>
            <a:ext cx="1524240" cy="1985760"/>
          </a:xfrm>
          <a:prstGeom prst="rect">
            <a:avLst/>
          </a:prstGeom>
          <a:ln>
            <a:noFill/>
          </a:ln>
        </p:spPr>
      </p:pic>
      <p:sp>
        <p:nvSpPr>
          <p:cNvPr id="244" name="CustomShape 3"/>
          <p:cNvSpPr/>
          <p:nvPr/>
        </p:nvSpPr>
        <p:spPr>
          <a:xfrm>
            <a:off x="6724440" y="1663200"/>
            <a:ext cx="2504880" cy="5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r>
              <a:rPr b="1" lang="de-CH" sz="1800" spc="-1" strike="noStrike">
                <a:latin typeface="Bitstream Vera Sans"/>
              </a:rPr>
              <a:t>Ernest Rutherford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 </a:t>
            </a:r>
            <a:r>
              <a:rPr b="0" lang="en-GB" sz="1600" spc="-1" strike="noStrike">
                <a:latin typeface="Bitstream Vera Sans"/>
              </a:rPr>
              <a:t>(1871-1937)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245" name="TextShape 4"/>
          <p:cNvSpPr txBox="1"/>
          <p:nvPr/>
        </p:nvSpPr>
        <p:spPr>
          <a:xfrm>
            <a:off x="5126400" y="4356000"/>
            <a:ext cx="1616400" cy="62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Ραδιενεργός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DejaVu Sans"/>
              </a:rPr>
              <a:t>πηγή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6" name="TextShape 5"/>
          <p:cNvSpPr txBox="1"/>
          <p:nvPr/>
        </p:nvSpPr>
        <p:spPr>
          <a:xfrm>
            <a:off x="3434760" y="5796000"/>
            <a:ext cx="13467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Μόλυβδος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7" name="TextShape 6"/>
          <p:cNvSpPr txBox="1"/>
          <p:nvPr/>
        </p:nvSpPr>
        <p:spPr>
          <a:xfrm>
            <a:off x="1094760" y="5796000"/>
            <a:ext cx="14760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Ανιχνευτής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8" name="TextShape 7"/>
          <p:cNvSpPr txBox="1"/>
          <p:nvPr/>
        </p:nvSpPr>
        <p:spPr>
          <a:xfrm>
            <a:off x="3398760" y="3024000"/>
            <a:ext cx="16056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Χρυσόχαρτο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49" name="Line 8"/>
          <p:cNvSpPr/>
          <p:nvPr/>
        </p:nvSpPr>
        <p:spPr>
          <a:xfrm flipH="1" flipV="1">
            <a:off x="4339440" y="4838400"/>
            <a:ext cx="713520" cy="411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50" name="TextShape 9"/>
          <p:cNvSpPr txBox="1"/>
          <p:nvPr/>
        </p:nvSpPr>
        <p:spPr>
          <a:xfrm>
            <a:off x="6602760" y="2736360"/>
            <a:ext cx="3555000" cy="400428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Είδαν ότι μερικές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φορές τα βλήματα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(σωματίδια “άλφα”)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σκεδάζονταν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σε πολύ μεγάλες γωνίες</a:t>
            </a:r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( “σαν να πυροβολείς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ένα φύλλο χαρτιού και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η σφαίρα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να γυρίζει πίσω!” </a:t>
            </a:r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r>
              <a:rPr b="0" i="1" lang="en-GB" sz="2200" spc="-1" strike="noStrike">
                <a:solidFill>
                  <a:srgbClr val="000000"/>
                </a:solidFill>
                <a:latin typeface="DejaVu Sans"/>
              </a:rPr>
              <a:t>είπε ο Rutherford )</a:t>
            </a:r>
            <a:endParaRPr b="0" lang="en-GB" sz="22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TextShape 1"/>
          <p:cNvSpPr txBox="1"/>
          <p:nvPr/>
        </p:nvSpPr>
        <p:spPr>
          <a:xfrm>
            <a:off x="504000" y="157320"/>
            <a:ext cx="9071640" cy="61308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Πώς; Πειράματα “</a:t>
            </a:r>
            <a:r>
              <a:rPr b="1" lang="en-GB" sz="3600" spc="-1" strike="noStrike">
                <a:latin typeface="DejaVu Sans"/>
              </a:rPr>
              <a:t>σκέδασης</a:t>
            </a:r>
            <a:r>
              <a:rPr b="0" lang="en-GB" sz="3600" spc="-1" strike="noStrike">
                <a:latin typeface="DejaVu Sans"/>
              </a:rPr>
              <a:t>”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52" name="TextShape 2"/>
          <p:cNvSpPr txBox="1"/>
          <p:nvPr/>
        </p:nvSpPr>
        <p:spPr>
          <a:xfrm>
            <a:off x="0" y="842400"/>
            <a:ext cx="845820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latin typeface="DejaVu Sans"/>
              </a:rPr>
              <a:t>Ernest Rutherford,  Hans Geiger &amp; Ernest Marsden, κάνουν </a:t>
            </a: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πειράματα σκέδασης σωματιδίων άλφα πάνω σε χρυσόχαρτο</a:t>
            </a:r>
            <a:r>
              <a:rPr b="0" lang="en-GB" sz="2400" spc="-1" strike="noStrike">
                <a:latin typeface="DejaVu Sans"/>
              </a:rPr>
              <a:t> (1906)</a:t>
            </a:r>
            <a:endParaRPr b="0" lang="en-GB" sz="2400" spc="-1" strike="noStrike">
              <a:latin typeface="Bitstream Vera Sans"/>
            </a:endParaRPr>
          </a:p>
        </p:txBody>
      </p:sp>
      <p:pic>
        <p:nvPicPr>
          <p:cNvPr id="253" name="Picture 6" descr=""/>
          <p:cNvPicPr/>
          <p:nvPr/>
        </p:nvPicPr>
        <p:blipFill>
          <a:blip r:embed="rId1"/>
          <a:stretch/>
        </p:blipFill>
        <p:spPr>
          <a:xfrm>
            <a:off x="228600" y="2072520"/>
            <a:ext cx="5904000" cy="4114800"/>
          </a:xfrm>
          <a:prstGeom prst="rect">
            <a:avLst/>
          </a:prstGeom>
          <a:ln>
            <a:noFill/>
          </a:ln>
        </p:spPr>
      </p:pic>
      <p:pic>
        <p:nvPicPr>
          <p:cNvPr id="254" name="Picture 8" descr=""/>
          <p:cNvPicPr/>
          <p:nvPr/>
        </p:nvPicPr>
        <p:blipFill>
          <a:blip r:embed="rId2"/>
          <a:stretch/>
        </p:blipFill>
        <p:spPr>
          <a:xfrm>
            <a:off x="8458200" y="757440"/>
            <a:ext cx="1524240" cy="1985760"/>
          </a:xfrm>
          <a:prstGeom prst="rect">
            <a:avLst/>
          </a:prstGeom>
          <a:ln>
            <a:noFill/>
          </a:ln>
        </p:spPr>
      </p:pic>
      <p:sp>
        <p:nvSpPr>
          <p:cNvPr id="255" name="CustomShape 3"/>
          <p:cNvSpPr/>
          <p:nvPr/>
        </p:nvSpPr>
        <p:spPr>
          <a:xfrm>
            <a:off x="6724440" y="1663200"/>
            <a:ext cx="2504880" cy="5940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6800" bIns="46800">
            <a:spAutoFit/>
          </a:bodyPr>
          <a:p>
            <a:r>
              <a:rPr b="1" lang="de-CH" sz="1800" spc="-1" strike="noStrike">
                <a:latin typeface="Bitstream Vera Sans"/>
              </a:rPr>
              <a:t>Ernest </a:t>
            </a:r>
            <a:r>
              <a:rPr b="1" lang="de-CH" sz="1800" spc="-1" strike="noStrike">
                <a:latin typeface="Bitstream Vera Sans"/>
              </a:rPr>
              <a:t>Rutherf</a:t>
            </a:r>
            <a:r>
              <a:rPr b="1" lang="de-CH" sz="1800" spc="-1" strike="noStrike">
                <a:latin typeface="Bitstream Vera Sans"/>
              </a:rPr>
              <a:t>ord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600" spc="-1" strike="noStrike">
                <a:latin typeface="Bitstream Vera Sans"/>
              </a:rPr>
              <a:t> </a:t>
            </a:r>
            <a:r>
              <a:rPr b="0" lang="en-GB" sz="1600" spc="-1" strike="noStrike">
                <a:latin typeface="Bitstream Vera Sans"/>
              </a:rPr>
              <a:t>(1871-</a:t>
            </a:r>
            <a:r>
              <a:rPr b="0" lang="en-GB" sz="1600" spc="-1" strike="noStrike">
                <a:latin typeface="Bitstream Vera Sans"/>
              </a:rPr>
              <a:t>1937)</a:t>
            </a:r>
            <a:endParaRPr b="0" lang="en-GB" sz="1600" spc="-1" strike="noStrike">
              <a:latin typeface="Bitstream Vera Sans"/>
            </a:endParaRPr>
          </a:p>
        </p:txBody>
      </p:sp>
      <p:sp>
        <p:nvSpPr>
          <p:cNvPr id="256" name="TextShape 4"/>
          <p:cNvSpPr txBox="1"/>
          <p:nvPr/>
        </p:nvSpPr>
        <p:spPr>
          <a:xfrm>
            <a:off x="5126400" y="4356000"/>
            <a:ext cx="1616400" cy="62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Ραδιενεργός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DejaVu Sans"/>
              </a:rPr>
              <a:t>πηγή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57" name="TextShape 5"/>
          <p:cNvSpPr txBox="1"/>
          <p:nvPr/>
        </p:nvSpPr>
        <p:spPr>
          <a:xfrm>
            <a:off x="3434760" y="5796000"/>
            <a:ext cx="13467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Μόλυβδος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58" name="TextShape 6"/>
          <p:cNvSpPr txBox="1"/>
          <p:nvPr/>
        </p:nvSpPr>
        <p:spPr>
          <a:xfrm>
            <a:off x="1094760" y="5796000"/>
            <a:ext cx="14760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Ανιχνευτής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59" name="TextShape 7"/>
          <p:cNvSpPr txBox="1"/>
          <p:nvPr/>
        </p:nvSpPr>
        <p:spPr>
          <a:xfrm>
            <a:off x="3398760" y="3024000"/>
            <a:ext cx="16056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Χρυσόχαρτο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60" name="Line 8"/>
          <p:cNvSpPr/>
          <p:nvPr/>
        </p:nvSpPr>
        <p:spPr>
          <a:xfrm flipH="1" flipV="1">
            <a:off x="4339440" y="4838400"/>
            <a:ext cx="713520" cy="41184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grpSp>
        <p:nvGrpSpPr>
          <p:cNvPr id="261" name="Group 9"/>
          <p:cNvGrpSpPr/>
          <p:nvPr/>
        </p:nvGrpSpPr>
        <p:grpSpPr>
          <a:xfrm>
            <a:off x="965880" y="3117960"/>
            <a:ext cx="3657960" cy="2715480"/>
            <a:chOff x="965880" y="3117960"/>
            <a:chExt cx="3657960" cy="2715480"/>
          </a:xfrm>
        </p:grpSpPr>
        <p:pic>
          <p:nvPicPr>
            <p:cNvPr id="262" name="" descr=""/>
            <p:cNvPicPr/>
            <p:nvPr/>
          </p:nvPicPr>
          <p:blipFill>
            <a:blip r:embed="rId3"/>
            <a:stretch/>
          </p:blipFill>
          <p:spPr>
            <a:xfrm rot="1939200">
              <a:off x="1797840" y="3480480"/>
              <a:ext cx="1785240" cy="1476720"/>
            </a:xfrm>
            <a:prstGeom prst="rect">
              <a:avLst/>
            </a:prstGeom>
            <a:ln>
              <a:noFill/>
            </a:ln>
          </p:spPr>
        </p:pic>
        <p:sp>
          <p:nvSpPr>
            <p:cNvPr id="263" name="TextShape 10"/>
            <p:cNvSpPr txBox="1"/>
            <p:nvPr/>
          </p:nvSpPr>
          <p:spPr>
            <a:xfrm rot="1939200">
              <a:off x="993600" y="4459320"/>
              <a:ext cx="1805400" cy="6267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GB" sz="1800" spc="-1" strike="noStrike">
                  <a:latin typeface="DejaVu Sans"/>
                </a:rPr>
                <a:t>Μεγενθυμένα </a:t>
              </a:r>
              <a:endParaRPr b="0" lang="en-GB" sz="1800" spc="-1" strike="noStrike">
                <a:latin typeface="Bitstream Vera Sans"/>
              </a:endParaRPr>
            </a:p>
            <a:p>
              <a:r>
                <a:rPr b="0" lang="en-GB" sz="1800" spc="-1" strike="noStrike">
                  <a:latin typeface="DejaVu Sans"/>
                </a:rPr>
                <a:t>άτομα χρυσού</a:t>
              </a:r>
              <a:endParaRPr b="0" lang="en-GB" sz="1800" spc="-1" strike="noStrike">
                <a:latin typeface="Bitstream Vera Sans"/>
              </a:endParaRPr>
            </a:p>
          </p:txBody>
        </p:sp>
        <p:sp>
          <p:nvSpPr>
            <p:cNvPr id="264" name="TextShape 11"/>
            <p:cNvSpPr txBox="1"/>
            <p:nvPr/>
          </p:nvSpPr>
          <p:spPr>
            <a:xfrm rot="1939800">
              <a:off x="2561400" y="4932720"/>
              <a:ext cx="2131560" cy="35856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lIns="90000" rIns="90000" tIns="45000" bIns="45000">
              <a:noAutofit/>
            </a:bodyPr>
            <a:p>
              <a:r>
                <a:rPr b="0" lang="en-GB" sz="1800" spc="-1" strike="noStrike">
                  <a:latin typeface="DejaVu Sans"/>
                </a:rPr>
                <a:t>Σωματίδια άλφα </a:t>
              </a:r>
              <a:endParaRPr b="0" lang="en-GB" sz="1800" spc="-1" strike="noStrike">
                <a:latin typeface="Bitstream Vera Sans"/>
              </a:endParaRPr>
            </a:p>
          </p:txBody>
        </p:sp>
        <p:sp>
          <p:nvSpPr>
            <p:cNvPr id="265" name="Line 12"/>
            <p:cNvSpPr/>
            <p:nvPr/>
          </p:nvSpPr>
          <p:spPr>
            <a:xfrm flipH="1" flipV="1">
              <a:off x="2893680" y="4210560"/>
              <a:ext cx="56160" cy="28836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  <p:sp>
          <p:nvSpPr>
            <p:cNvPr id="266" name="Line 13"/>
            <p:cNvSpPr/>
            <p:nvPr/>
          </p:nvSpPr>
          <p:spPr>
            <a:xfrm flipV="1">
              <a:off x="2949840" y="4278240"/>
              <a:ext cx="450360" cy="220320"/>
            </a:xfrm>
            <a:prstGeom prst="line">
              <a:avLst/>
            </a:prstGeom>
            <a:ln>
              <a:solidFill>
                <a:srgbClr val="000000"/>
              </a:solidFill>
              <a:tailEnd len="med" type="triangle" w="med"/>
            </a:ln>
          </p:spPr>
          <p:style>
            <a:lnRef idx="0"/>
            <a:fillRef idx="0"/>
            <a:effectRef idx="0"/>
            <a:fontRef idx="minor"/>
          </p:style>
        </p:sp>
      </p:grpSp>
      <p:sp>
        <p:nvSpPr>
          <p:cNvPr id="267" name="TextShape 14"/>
          <p:cNvSpPr txBox="1"/>
          <p:nvPr/>
        </p:nvSpPr>
        <p:spPr>
          <a:xfrm>
            <a:off x="7106760" y="2880000"/>
            <a:ext cx="2829600" cy="4004280"/>
          </a:xfrm>
          <a:prstGeom prst="rect">
            <a:avLst/>
          </a:prstGeom>
          <a:solidFill>
            <a:srgbClr val="00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Εξήγηση: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Το </a:t>
            </a:r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άτομο</a:t>
            </a:r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 έχει το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θετικό του φορτίο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συγκεντρωμένο </a:t>
            </a:r>
            <a:endParaRPr b="0" lang="en-GB" sz="2200" spc="-1" strike="noStrike">
              <a:latin typeface="Bitstream Vera Sans"/>
            </a:endParaRPr>
          </a:p>
          <a:p>
            <a:pPr algn="ctr"/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σ' έναν </a:t>
            </a:r>
            <a:r>
              <a:rPr b="1" lang="en-GB" sz="2200" spc="-1" strike="noStrike">
                <a:solidFill>
                  <a:srgbClr val="000000"/>
                </a:solidFill>
                <a:latin typeface="DejaVu Sans"/>
              </a:rPr>
              <a:t>πυρήνα</a:t>
            </a:r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  <a:p>
            <a:pPr algn="ctr"/>
            <a:endParaRPr b="0" lang="en-GB" sz="2200" spc="-1" strike="noStrike">
              <a:latin typeface="Bitstream Vera Sans"/>
            </a:endParaRPr>
          </a:p>
        </p:txBody>
      </p:sp>
      <p:pic>
        <p:nvPicPr>
          <p:cNvPr id="268" name="" descr=""/>
          <p:cNvPicPr/>
          <p:nvPr/>
        </p:nvPicPr>
        <p:blipFill>
          <a:blip r:embed="rId4"/>
          <a:stretch/>
        </p:blipFill>
        <p:spPr>
          <a:xfrm>
            <a:off x="7155360" y="4973760"/>
            <a:ext cx="2742840" cy="1666440"/>
          </a:xfrm>
          <a:prstGeom prst="rect">
            <a:avLst/>
          </a:prstGeom>
          <a:ln>
            <a:noFill/>
          </a:ln>
        </p:spPr>
      </p:pic>
      <p:sp>
        <p:nvSpPr>
          <p:cNvPr id="269" name="TextShape 15"/>
          <p:cNvSpPr txBox="1"/>
          <p:nvPr/>
        </p:nvSpPr>
        <p:spPr>
          <a:xfrm>
            <a:off x="8857440" y="5619600"/>
            <a:ext cx="115308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</a:rPr>
              <a:t>πυρήνας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70" name="TextShape 16"/>
          <p:cNvSpPr txBox="1"/>
          <p:nvPr/>
        </p:nvSpPr>
        <p:spPr>
          <a:xfrm>
            <a:off x="8353800" y="4827600"/>
            <a:ext cx="14976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Bitstream Vera Sans"/>
              </a:rPr>
              <a:t>ηλεκτρόνια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71" name="Line 17"/>
          <p:cNvSpPr/>
          <p:nvPr/>
        </p:nvSpPr>
        <p:spPr>
          <a:xfrm flipH="1">
            <a:off x="8229600" y="5823000"/>
            <a:ext cx="685800" cy="0"/>
          </a:xfrm>
          <a:prstGeom prst="line">
            <a:avLst/>
          </a:prstGeom>
          <a:ln w="36720">
            <a:solidFill>
              <a:srgbClr val="ff0000"/>
            </a:solidFill>
            <a:round/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  <p:sp>
        <p:nvSpPr>
          <p:cNvPr id="272" name="Line 18"/>
          <p:cNvSpPr/>
          <p:nvPr/>
        </p:nvSpPr>
        <p:spPr>
          <a:xfrm flipH="1">
            <a:off x="7700400" y="4957200"/>
            <a:ext cx="685800" cy="228600"/>
          </a:xfrm>
          <a:prstGeom prst="line">
            <a:avLst/>
          </a:prstGeom>
          <a:ln>
            <a:solidFill>
              <a:srgbClr val="000000"/>
            </a:solidFill>
            <a:tailEnd len="med" type="triangle" w="med"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TextShape 1"/>
          <p:cNvSpPr txBox="1"/>
          <p:nvPr/>
        </p:nvSpPr>
        <p:spPr>
          <a:xfrm>
            <a:off x="504000" y="157320"/>
            <a:ext cx="9071640" cy="613440"/>
          </a:xfrm>
          <a:prstGeom prst="rect">
            <a:avLst/>
          </a:prstGeom>
          <a:solidFill>
            <a:srgbClr val="00ffff"/>
          </a:solidFill>
          <a:ln w="54720">
            <a:noFill/>
          </a:ln>
        </p:spPr>
        <p:txBody>
          <a:bodyPr lIns="0" rIns="0" tIns="0" bIns="0" anchor="ctr">
            <a:noAutofit/>
          </a:bodyPr>
          <a:p>
            <a:pPr algn="ctr"/>
            <a:r>
              <a:rPr b="0" lang="en-GB" sz="3600" spc="-1" strike="noStrike">
                <a:latin typeface="DejaVu Sans"/>
              </a:rPr>
              <a:t>Μια καθημερινή εμπειρία σκέδασης</a:t>
            </a:r>
            <a:endParaRPr b="0" lang="en-GB" sz="3600" spc="-1" strike="noStrike">
              <a:latin typeface="Bitstream Vera Sans"/>
            </a:endParaRPr>
          </a:p>
        </p:txBody>
      </p:sp>
      <p:sp>
        <p:nvSpPr>
          <p:cNvPr id="274" name="TextShape 2"/>
          <p:cNvSpPr txBox="1"/>
          <p:nvPr/>
        </p:nvSpPr>
        <p:spPr>
          <a:xfrm>
            <a:off x="504000" y="878400"/>
            <a:ext cx="9071640" cy="5753880"/>
          </a:xfrm>
          <a:prstGeom prst="rect">
            <a:avLst/>
          </a:prstGeom>
          <a:noFill/>
          <a:ln>
            <a:noFill/>
          </a:ln>
        </p:spPr>
        <p:txBody>
          <a:bodyPr lIns="0" rIns="0" tIns="0" bIns="0">
            <a:noAutofit/>
          </a:bodyPr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Η όραση!</a:t>
            </a:r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endParaRPr b="0" lang="en-GB" sz="2400" spc="-1" strike="noStrike">
              <a:latin typeface="Bitstream Vera Sans"/>
            </a:endParaRPr>
          </a:p>
          <a:p>
            <a:pPr marL="432000" indent="-324000">
              <a:spcAft>
                <a:spcPts val="1417"/>
              </a:spcAft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GB" sz="2400" spc="-1" strike="noStrike">
                <a:solidFill>
                  <a:srgbClr val="0000ff"/>
                </a:solidFill>
                <a:latin typeface="DejaVu Sans"/>
              </a:rPr>
              <a:t>Για να “δούμε” το μήλο, πρέπει να αναλύσουμε τα δεδομένα που ανιχνεύει/μετράει το μάτι μας</a:t>
            </a:r>
            <a:endParaRPr b="0" lang="en-GB" sz="2400" spc="-1" strike="noStrike">
              <a:latin typeface="Bitstream Vera Sans"/>
            </a:endParaRPr>
          </a:p>
          <a:p>
            <a:pPr lvl="1" marL="864000" indent="-288000">
              <a:spcAft>
                <a:spcPts val="1134"/>
              </a:spcAft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GB" sz="2200" spc="-1" strike="noStrike">
                <a:solidFill>
                  <a:srgbClr val="000000"/>
                </a:solidFill>
                <a:latin typeface="DejaVu Sans"/>
              </a:rPr>
              <a:t>Ουσιαστικά, ανακατασκευάζουμε το στόχο-μήλο, αναλύοντας τις ιδιότητες των σκεδαζόμενων φωτονίων (τα “δεδομένα” του πειράματος) </a:t>
            </a:r>
            <a:endParaRPr b="0" lang="en-GB" sz="2200" spc="-1" strike="noStrike">
              <a:latin typeface="Bitstream Vera Sans"/>
            </a:endParaRPr>
          </a:p>
        </p:txBody>
      </p:sp>
      <p:pic>
        <p:nvPicPr>
          <p:cNvPr id="275" name="Picture 3" descr=""/>
          <p:cNvPicPr/>
          <p:nvPr/>
        </p:nvPicPr>
        <p:blipFill>
          <a:blip r:embed="rId1"/>
          <a:stretch/>
        </p:blipFill>
        <p:spPr>
          <a:xfrm>
            <a:off x="7686360" y="1574640"/>
            <a:ext cx="1981440" cy="2415960"/>
          </a:xfrm>
          <a:prstGeom prst="rect">
            <a:avLst/>
          </a:prstGeom>
          <a:ln>
            <a:noFill/>
          </a:ln>
        </p:spPr>
      </p:pic>
      <p:pic>
        <p:nvPicPr>
          <p:cNvPr id="276" name="Picture 2" descr=""/>
          <p:cNvPicPr/>
          <p:nvPr/>
        </p:nvPicPr>
        <p:blipFill>
          <a:blip r:embed="rId2"/>
          <a:stretch/>
        </p:blipFill>
        <p:spPr>
          <a:xfrm>
            <a:off x="2733480" y="2709720"/>
            <a:ext cx="2298600" cy="1500120"/>
          </a:xfrm>
          <a:prstGeom prst="rect">
            <a:avLst/>
          </a:prstGeom>
          <a:ln>
            <a:noFill/>
          </a:ln>
        </p:spPr>
      </p:pic>
      <p:grpSp>
        <p:nvGrpSpPr>
          <p:cNvPr id="277" name="Group 3"/>
          <p:cNvGrpSpPr/>
          <p:nvPr/>
        </p:nvGrpSpPr>
        <p:grpSpPr>
          <a:xfrm>
            <a:off x="4410000" y="1490040"/>
            <a:ext cx="4190760" cy="1372320"/>
            <a:chOff x="4410000" y="1490040"/>
            <a:chExt cx="4190760" cy="1372320"/>
          </a:xfrm>
        </p:grpSpPr>
        <p:cxnSp>
          <p:nvCxnSpPr>
            <p:cNvPr id="278" name="Line 4"/>
            <p:cNvCxnSpPr/>
            <p:nvPr/>
          </p:nvCxnSpPr>
          <p:spPr>
            <a:xfrm>
              <a:off x="4485960" y="1490040"/>
              <a:ext cx="4038840" cy="7628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79" name="Line 5"/>
            <p:cNvCxnSpPr/>
            <p:nvPr/>
          </p:nvCxnSpPr>
          <p:spPr>
            <a:xfrm>
              <a:off x="4410000" y="1871280"/>
              <a:ext cx="4115160" cy="9914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0" name="Line 6"/>
            <p:cNvCxnSpPr/>
            <p:nvPr/>
          </p:nvCxnSpPr>
          <p:spPr>
            <a:xfrm>
              <a:off x="4485960" y="1719000"/>
              <a:ext cx="4115160" cy="8384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1" name="Line 7"/>
            <p:cNvCxnSpPr/>
            <p:nvPr/>
          </p:nvCxnSpPr>
          <p:spPr>
            <a:xfrm>
              <a:off x="6194520" y="1809720"/>
              <a:ext cx="79560" cy="1404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82" name="Line 8"/>
            <p:cNvCxnSpPr/>
            <p:nvPr/>
          </p:nvCxnSpPr>
          <p:spPr>
            <a:xfrm>
              <a:off x="6150960" y="2056680"/>
              <a:ext cx="89640" cy="1980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83" name="Line 9"/>
            <p:cNvCxnSpPr/>
            <p:nvPr/>
          </p:nvCxnSpPr>
          <p:spPr>
            <a:xfrm>
              <a:off x="6125400" y="2285640"/>
              <a:ext cx="104040" cy="2520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</p:grpSp>
      <p:grpSp>
        <p:nvGrpSpPr>
          <p:cNvPr id="284" name="Group 10"/>
          <p:cNvGrpSpPr/>
          <p:nvPr/>
        </p:nvGrpSpPr>
        <p:grpSpPr>
          <a:xfrm>
            <a:off x="4638240" y="2250720"/>
            <a:ext cx="3940200" cy="1068480"/>
            <a:chOff x="4638240" y="2250720"/>
            <a:chExt cx="3940200" cy="1068480"/>
          </a:xfrm>
        </p:grpSpPr>
        <p:cxnSp>
          <p:nvCxnSpPr>
            <p:cNvPr id="285" name="Line 11"/>
            <p:cNvCxnSpPr/>
            <p:nvPr/>
          </p:nvCxnSpPr>
          <p:spPr>
            <a:xfrm flipH="1">
              <a:off x="4646520" y="2250720"/>
              <a:ext cx="3856680" cy="103536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6" name="Line 12"/>
            <p:cNvCxnSpPr/>
            <p:nvPr/>
          </p:nvCxnSpPr>
          <p:spPr>
            <a:xfrm flipH="1">
              <a:off x="4638240" y="2556000"/>
              <a:ext cx="3940560" cy="76284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7" name="Line 13"/>
            <p:cNvCxnSpPr/>
            <p:nvPr/>
          </p:nvCxnSpPr>
          <p:spPr>
            <a:xfrm flipH="1">
              <a:off x="4638600" y="2862000"/>
              <a:ext cx="3864600" cy="457560"/>
            </a:xfrm>
            <a:prstGeom prst="straightConnector1">
              <a:avLst/>
            </a:prstGeom>
            <a:ln w="31680">
              <a:solidFill>
                <a:srgbClr val="ffc000"/>
              </a:solidFill>
              <a:miter/>
            </a:ln>
          </p:spPr>
        </p:cxnSp>
        <p:cxnSp>
          <p:nvCxnSpPr>
            <p:cNvPr id="288" name="Line 14"/>
            <p:cNvCxnSpPr/>
            <p:nvPr/>
          </p:nvCxnSpPr>
          <p:spPr>
            <a:xfrm flipH="1">
              <a:off x="6431400" y="2779200"/>
              <a:ext cx="87120" cy="2628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89" name="Line 15"/>
            <p:cNvCxnSpPr/>
            <p:nvPr/>
          </p:nvCxnSpPr>
          <p:spPr>
            <a:xfrm flipH="1">
              <a:off x="6467400" y="2946600"/>
              <a:ext cx="100440" cy="1692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  <p:cxnSp>
          <p:nvCxnSpPr>
            <p:cNvPr id="290" name="Line 16"/>
            <p:cNvCxnSpPr/>
            <p:nvPr/>
          </p:nvCxnSpPr>
          <p:spPr>
            <a:xfrm flipH="1">
              <a:off x="6469560" y="3090600"/>
              <a:ext cx="113400" cy="10080"/>
            </a:xfrm>
            <a:prstGeom prst="straightConnector1">
              <a:avLst/>
            </a:prstGeom>
            <a:ln w="38160">
              <a:solidFill>
                <a:srgbClr val="ffc000"/>
              </a:solidFill>
              <a:miter/>
              <a:tailEnd len="lg" type="stealth" w="lg"/>
            </a:ln>
          </p:spPr>
        </p:cxnSp>
      </p:grpSp>
      <p:pic>
        <p:nvPicPr>
          <p:cNvPr id="291" name="Picture 7" descr=""/>
          <p:cNvPicPr/>
          <p:nvPr/>
        </p:nvPicPr>
        <p:blipFill>
          <a:blip r:embed="rId3"/>
          <a:stretch/>
        </p:blipFill>
        <p:spPr>
          <a:xfrm flipH="1">
            <a:off x="836280" y="1530000"/>
            <a:ext cx="2819520" cy="2398680"/>
          </a:xfrm>
          <a:prstGeom prst="rect">
            <a:avLst/>
          </a:prstGeom>
          <a:ln>
            <a:noFill/>
          </a:ln>
        </p:spPr>
      </p:pic>
      <p:pic>
        <p:nvPicPr>
          <p:cNvPr id="292" name="Picture 6" descr=""/>
          <p:cNvPicPr/>
          <p:nvPr/>
        </p:nvPicPr>
        <p:blipFill>
          <a:blip r:embed="rId4"/>
          <a:stretch/>
        </p:blipFill>
        <p:spPr>
          <a:xfrm>
            <a:off x="3647880" y="1109520"/>
            <a:ext cx="1114560" cy="1371600"/>
          </a:xfrm>
          <a:prstGeom prst="rect">
            <a:avLst/>
          </a:prstGeom>
          <a:ln>
            <a:noFill/>
          </a:ln>
        </p:spPr>
      </p:pic>
      <p:sp>
        <p:nvSpPr>
          <p:cNvPr id="293" name="TextShape 17"/>
          <p:cNvSpPr txBox="1"/>
          <p:nvPr/>
        </p:nvSpPr>
        <p:spPr>
          <a:xfrm>
            <a:off x="4017600" y="895320"/>
            <a:ext cx="30045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Πηγή φωτός (φωτονίων)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94" name="TextShape 18"/>
          <p:cNvSpPr txBox="1"/>
          <p:nvPr/>
        </p:nvSpPr>
        <p:spPr>
          <a:xfrm>
            <a:off x="4847400" y="3537000"/>
            <a:ext cx="147600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Ανιχνευτής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95" name="TextShape 19"/>
          <p:cNvSpPr txBox="1"/>
          <p:nvPr/>
        </p:nvSpPr>
        <p:spPr>
          <a:xfrm>
            <a:off x="194400" y="3873600"/>
            <a:ext cx="3161520" cy="6267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Μονάδα επεξεργασίας</a:t>
            </a:r>
            <a:endParaRPr b="0" lang="en-GB" sz="1800" spc="-1" strike="noStrike">
              <a:latin typeface="Bitstream Vera Sans"/>
            </a:endParaRPr>
          </a:p>
          <a:p>
            <a:r>
              <a:rPr b="0" lang="en-GB" sz="1800" spc="-1" strike="noStrike">
                <a:latin typeface="DejaVu Sans"/>
              </a:rPr>
              <a:t>δεδομένων – υπολογιστής</a:t>
            </a:r>
            <a:endParaRPr b="0" lang="en-GB" sz="1800" spc="-1" strike="noStrike">
              <a:latin typeface="Bitstream Vera Sans"/>
            </a:endParaRPr>
          </a:p>
        </p:txBody>
      </p:sp>
      <p:sp>
        <p:nvSpPr>
          <p:cNvPr id="296" name="TextShape 20"/>
          <p:cNvSpPr txBox="1"/>
          <p:nvPr/>
        </p:nvSpPr>
        <p:spPr>
          <a:xfrm>
            <a:off x="8367840" y="1145160"/>
            <a:ext cx="1233360" cy="35856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lIns="90000" rIns="90000" tIns="45000" bIns="45000">
            <a:noAutofit/>
          </a:bodyPr>
          <a:p>
            <a:r>
              <a:rPr b="0" lang="en-GB" sz="1800" spc="-1" strike="noStrike">
                <a:latin typeface="DejaVu Sans"/>
              </a:rPr>
              <a:t>Στόχος</a:t>
            </a:r>
            <a:endParaRPr b="0" lang="en-GB" sz="1800" spc="-1" strike="noStrike">
              <a:latin typeface="Bitstream Vera Sans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11462</TotalTime>
  <Application>LibreOffice/6.3.6.2$Linux_X86_64 LibreOffice_project/2196df99b074d8a661f4036fca8fa0cbfa33a497</Applicat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2007-05-08T15:33:04Z</dcterms:created>
  <dc:creator/>
  <dc:description/>
  <dc:language>en-GB</dc:language>
  <cp:lastModifiedBy/>
  <dcterms:modified xsi:type="dcterms:W3CDTF">2020-11-01T23:22:26Z</dcterms:modified>
  <cp:revision>814</cp:revision>
  <dc:subject/>
  <dc:title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fo 1">
    <vt:lpwstr/>
  </property>
  <property fmtid="{D5CDD505-2E9C-101B-9397-08002B2CF9AE}" pid="3" name="Info 2">
    <vt:lpwstr/>
  </property>
  <property fmtid="{D5CDD505-2E9C-101B-9397-08002B2CF9AE}" pid="4" name="Info 3">
    <vt:lpwstr/>
  </property>
  <property fmtid="{D5CDD505-2E9C-101B-9397-08002B2CF9AE}" pid="5" name="Info 4">
    <vt:lpwstr/>
  </property>
</Properties>
</file>