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18.xml.rels" ContentType="application/vnd.openxmlformats-package.relationships+xml"/>
  <Override PartName="/ppt/slides/_rels/slide24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7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2.png" ContentType="image/png"/>
  <Override PartName="/ppt/media/image1.png" ContentType="image/png"/>
  <Override PartName="/ppt/media/image3.png" ContentType="image/png"/>
  <Override PartName="/ppt/media/image4.png" ContentType="image/png"/>
  <Override PartName="/ppt/media/image6.png" ContentType="image/png"/>
  <Override PartName="/ppt/media/image5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4.png" ContentType="image/png"/>
  <Override PartName="/ppt/media/image13.png" ContentType="image/png"/>
  <Override PartName="/ppt/media/image12.png" ContentType="image/png"/>
  <Override PartName="/ppt/media/image16.png" ContentType="image/png"/>
  <Override PartName="/ppt/media/image15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10.png" ContentType="image/png"/>
  <Override PartName="/ppt/media/image11.png" ContentType="image/png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9144000" cy="6858000"/>
  <p:notesSz cx="6858000" cy="9712325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8360" y="370620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8108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4828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2784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6836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324828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602784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marL="342720" indent="-342720"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-27360"/>
            <a:ext cx="9136080" cy="5264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marL="342720" indent="-342720"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marL="342720" indent="-342720"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8108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8360" y="370620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68108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24828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2784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6836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24828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02784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0" y="-27360"/>
            <a:ext cx="9136080" cy="5264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marL="342720" indent="-342720"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8108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120600" y="6521400"/>
            <a:ext cx="8915400" cy="4939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Click to edit the title text format</a:t>
            </a:r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457200" y="6245280"/>
            <a:ext cx="2133720" cy="476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CustomShape 5"/>
          <p:cNvSpPr/>
          <p:nvPr/>
        </p:nvSpPr>
        <p:spPr>
          <a:xfrm>
            <a:off x="3124080" y="6245280"/>
            <a:ext cx="2895840" cy="476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PlaceHolder 6"/>
          <p:cNvSpPr>
            <a:spLocks noGrp="1"/>
          </p:cNvSpPr>
          <p:nvPr>
            <p:ph type="sldNum"/>
          </p:nvPr>
        </p:nvSpPr>
        <p:spPr>
          <a:xfrm>
            <a:off x="8193240" y="6521400"/>
            <a:ext cx="863280" cy="398880"/>
          </a:xfrm>
          <a:prstGeom prst="rect">
            <a:avLst/>
          </a:prstGeom>
        </p:spPr>
        <p:txBody>
          <a:bodyPr>
            <a:noAutofit/>
          </a:bodyPr>
          <a:p>
            <a:pPr/>
            <a:fld id="{234E99C3-6FEF-479C-9BE8-7C29D70F248E}" type="slidenum">
              <a:rPr b="0" lang="el-GR" sz="20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1913040" y="6522840"/>
            <a:ext cx="5402160" cy="396720"/>
          </a:xfrm>
          <a:prstGeom prst="rect">
            <a:avLst/>
          </a:prstGeom>
        </p:spPr>
        <p:txBody>
          <a:bodyPr>
            <a:noAutofit/>
          </a:bodyPr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&lt;footer&gt;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dt"/>
          </p:nvPr>
        </p:nvSpPr>
        <p:spPr>
          <a:xfrm>
            <a:off x="133200" y="6522840"/>
            <a:ext cx="1549440" cy="396720"/>
          </a:xfrm>
          <a:prstGeom prst="rect">
            <a:avLst/>
          </a:prstGeom>
        </p:spPr>
        <p:txBody>
          <a:bodyPr>
            <a:noAutofit/>
          </a:bodyPr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&lt;date/time&gt;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49372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3850" spc="-1" strike="noStrike">
                <a:latin typeface="Arial"/>
              </a:rPr>
              <a:t>Click to edit the title text format</a:t>
            </a:r>
            <a:endParaRPr b="0" lang="en-US" sz="385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 rot="10800000">
            <a:off x="457200" y="-2372760"/>
            <a:ext cx="8229240" cy="3977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28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910" spc="-1" strike="noStrike">
                <a:latin typeface="Arial"/>
              </a:rPr>
              <a:t>Click to edit the outline text format</a:t>
            </a:r>
            <a:endParaRPr b="0" lang="en-US" sz="2910" spc="-1" strike="noStrike">
              <a:latin typeface="Arial"/>
            </a:endParaRPr>
          </a:p>
          <a:p>
            <a:pPr lvl="1" marL="783000" indent="-261000">
              <a:spcAft>
                <a:spcPts val="1026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540" spc="-1" strike="noStrike">
                <a:latin typeface="Arial"/>
              </a:rPr>
              <a:t>Second Outline Level</a:t>
            </a:r>
            <a:endParaRPr b="0" lang="en-US" sz="2540" spc="-1" strike="noStrike">
              <a:latin typeface="Arial"/>
            </a:endParaRPr>
          </a:p>
          <a:p>
            <a:pPr lvl="2" marL="1174680" indent="-195840">
              <a:spcAft>
                <a:spcPts val="771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180" spc="-1" strike="noStrike">
                <a:latin typeface="Arial"/>
              </a:rPr>
              <a:t>Third Outline Level</a:t>
            </a:r>
            <a:endParaRPr b="0" lang="en-US" sz="2180" spc="-1" strike="noStrike">
              <a:latin typeface="Arial"/>
            </a:endParaRPr>
          </a:p>
          <a:p>
            <a:pPr lvl="3" marL="1566360" indent="-195480">
              <a:spcAft>
                <a:spcPts val="513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20" spc="-1" strike="noStrike">
                <a:latin typeface="Arial"/>
              </a:rPr>
              <a:t>Fourth Outline Level</a:t>
            </a:r>
            <a:endParaRPr b="0" lang="en-US" sz="1820" spc="-1" strike="noStrike">
              <a:latin typeface="Arial"/>
            </a:endParaRPr>
          </a:p>
          <a:p>
            <a:pPr lvl="4" marL="1957680" indent="-195480">
              <a:spcAft>
                <a:spcPts val="25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20" spc="-1" strike="noStrike">
                <a:latin typeface="Arial"/>
              </a:rPr>
              <a:t>Fifth Outline Level</a:t>
            </a:r>
            <a:endParaRPr b="0" lang="en-US" sz="1820" spc="-1" strike="noStrike">
              <a:latin typeface="Arial"/>
            </a:endParaRPr>
          </a:p>
          <a:p>
            <a:pPr lvl="5" marL="2349360" indent="-195480">
              <a:spcAft>
                <a:spcPts val="25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20" spc="-1" strike="noStrike">
                <a:latin typeface="Arial"/>
              </a:rPr>
              <a:t>Sixth Outline Level</a:t>
            </a:r>
            <a:endParaRPr b="0" lang="en-US" sz="1820" spc="-1" strike="noStrike">
              <a:latin typeface="Arial"/>
            </a:endParaRPr>
          </a:p>
          <a:p>
            <a:pPr lvl="6" marL="2740680" indent="-195480">
              <a:spcAft>
                <a:spcPts val="25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20" spc="-1" strike="noStrike">
                <a:latin typeface="Arial"/>
              </a:rPr>
              <a:t>Seventh Outline Level</a:t>
            </a:r>
            <a:endParaRPr b="0" lang="en-US" sz="182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/>
          </p:nvPr>
        </p:nvSpPr>
        <p:spPr>
          <a:xfrm>
            <a:off x="457200" y="6247440"/>
            <a:ext cx="2130120" cy="473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ftr"/>
          </p:nvPr>
        </p:nvSpPr>
        <p:spPr>
          <a:xfrm>
            <a:off x="1658880" y="6247440"/>
            <a:ext cx="6013800" cy="473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sldNum"/>
          </p:nvPr>
        </p:nvSpPr>
        <p:spPr>
          <a:xfrm>
            <a:off x="6555600" y="6247440"/>
            <a:ext cx="2130120" cy="473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8F32EA71-286B-4197-9391-0E298DB51D9B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207360" y="444960"/>
            <a:ext cx="8709840" cy="444132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600" spc="-1" strike="noStrike">
                <a:latin typeface="DejaVu Sans"/>
              </a:rPr>
              <a:t>Πυρηνική Φυσική και Φυσική Στοιχειωδών Σωματιδίων</a:t>
            </a:r>
            <a:br/>
            <a:r>
              <a:rPr b="1" lang="en-US" sz="3600" spc="-1" strike="noStrike">
                <a:latin typeface="DejaVu Sans"/>
              </a:rPr>
              <a:t>(5ου εξαμήνου)</a:t>
            </a:r>
            <a:br/>
            <a:br/>
            <a:r>
              <a:rPr b="0" lang="en-US" sz="32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US" sz="3200" spc="-1" strike="noStrike">
                <a:latin typeface="DejaVu Sans"/>
              </a:rPr>
              <a:t>Μάθημα 3</a:t>
            </a:r>
            <a:br/>
            <a:r>
              <a:rPr b="0" lang="el-GR" sz="3200" spc="-1" strike="noStrike">
                <a:solidFill>
                  <a:srgbClr val="ff0000"/>
                </a:solidFill>
                <a:latin typeface="Calibri"/>
                <a:ea typeface="DejaVu Sans"/>
              </a:rPr>
              <a:t>Μια ματιά στα Στοιχειώδη Σωμάτια και τους κβαντικούς αριθμούς τους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622080" y="5136480"/>
            <a:ext cx="767268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>
            <a:noAutofit/>
          </a:bodyPr>
          <a:p>
            <a:pPr algn="ctr">
              <a:spcBef>
                <a:spcPts val="899"/>
              </a:spcBef>
            </a:pP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US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87" name="TextShape 3"/>
          <p:cNvSpPr txBox="1"/>
          <p:nvPr/>
        </p:nvSpPr>
        <p:spPr>
          <a:xfrm>
            <a:off x="1014840" y="6382800"/>
            <a:ext cx="6984360" cy="395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 algn="ctr"/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CustomShape 1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Οι νέοι κβαντικοί αριθμοί και οι νέοι νόμοι διατήρησης ανακαλύφθηκαν από παρατηρήσεις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CustomShape 2"/>
          <p:cNvSpPr/>
          <p:nvPr/>
        </p:nvSpPr>
        <p:spPr>
          <a:xfrm>
            <a:off x="612000" y="835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noAutofit/>
          </a:bodyPr>
          <a:p>
            <a:pPr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Λεπτόνια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734760" indent="-27756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σημειακά – δεν έχουν δομή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έχει τον δικό της Λεπτονικό αριθμό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(λεπτονικός αριθμός ηλεκτρονίου, λεπτονικός αριθμός μιονίου, λεπτονικός αριθμός ταυ).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π.χ., διάσπαση μιονιου σε ηλεκτρόνιο, ένα αντινετρίνο ηλεκτρονίου και ένα νετρομιονίου</a:t>
            </a: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Αδρόνια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734760" indent="-27756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Φτιαγμένα από κουάρκ  (τα κουάρκ δεν τα βλέπουμε ελεύθερα – μόνο μέσα σε αδρόνια)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Βαρυόνια – </a:t>
            </a:r>
            <a:r>
              <a:rPr b="0" lang="en-US" sz="22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π.χ, p=uud, n=udd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π.χ διάσπαση νετρονίου σε πρωτόνιο με εκπομπή ηλεκτρονίου και αντινετρίνο του ηλεκτρονίου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Line 3"/>
          <p:cNvSpPr/>
          <p:nvPr/>
        </p:nvSpPr>
        <p:spPr>
          <a:xfrm>
            <a:off x="346896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1" name="Line 4"/>
          <p:cNvSpPr/>
          <p:nvPr/>
        </p:nvSpPr>
        <p:spPr>
          <a:xfrm>
            <a:off x="555804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2" name="Line 5"/>
          <p:cNvSpPr/>
          <p:nvPr/>
        </p:nvSpPr>
        <p:spPr>
          <a:xfrm>
            <a:off x="642168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3" name="TextShape 6"/>
          <p:cNvSpPr txBox="1"/>
          <p:nvPr/>
        </p:nvSpPr>
        <p:spPr>
          <a:xfrm rot="16200000">
            <a:off x="-2172600" y="3345480"/>
            <a:ext cx="5237280" cy="700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Ό,τι έχουμε παρατηρήσει, σέβεται και αυτούς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τους νέους νόμους διατήρησης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CustomShape 1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Λεπτονικοί αριθμοί (1)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CustomShape 2"/>
          <p:cNvSpPr/>
          <p:nvPr/>
        </p:nvSpPr>
        <p:spPr>
          <a:xfrm>
            <a:off x="396000" y="835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noAutofit/>
          </a:bodyPr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Λεπτόνια</a:t>
            </a:r>
            <a:r>
              <a:rPr b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(ηλεκτρονίου, μιονίου, και ταυ) έχει δικό της Λεπτονικό αριθμό, που διατηρείται ανεξάρτητα από τους άλλους: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ηλεκτρονίου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(e, ν</a:t>
            </a:r>
            <a:r>
              <a:rPr b="1" lang="en-US" sz="2172" spc="-1" strike="noStrike" baseline="-14000000">
                <a:solidFill>
                  <a:srgbClr val="ff0000"/>
                </a:solidFill>
                <a:latin typeface="Calibri"/>
                <a:ea typeface="ＭＳ Ｐゴシック"/>
              </a:rPr>
              <a:t>e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 =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Le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μιονίου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(μ, ν</a:t>
            </a:r>
            <a:r>
              <a:rPr b="1" lang="en-US" sz="2172" spc="-1" strike="noStrike" baseline="-14000000">
                <a:solidFill>
                  <a:srgbClr val="ff0000"/>
                </a:solidFill>
                <a:latin typeface="Calibri"/>
                <a:ea typeface="ＭＳ Ｐゴシック"/>
              </a:rPr>
              <a:t>μ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Lμ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ταυ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(τ, ν</a:t>
            </a:r>
            <a:r>
              <a:rPr b="1" lang="en-US" sz="2172" spc="-1" strike="noStrike" baseline="-14000000">
                <a:solidFill>
                  <a:srgbClr val="ff0000"/>
                </a:solidFill>
                <a:latin typeface="Calibri"/>
                <a:ea typeface="ＭＳ Ｐゴシック"/>
              </a:rPr>
              <a:t>τ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Lτ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Επίσης φυσικά πάντα διτηρείται το φορτίο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Q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Κάθε λεπτόνιο έχει αντίστοιχο λεπτονικό  αριθμό = 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Tα αντι-λεπτόνια έχουν λεπτονικό αριθμό = -1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← ΠΡΟΣΟΧΗ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latin typeface="Calibri"/>
                <a:ea typeface="ＭＳ Ｐゴシック"/>
              </a:rPr>
              <a:t>Π.χ, βλέπουμε ότι η ακόλουθη “διάσπαση” του μιονίου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latin typeface="Calibri"/>
                <a:ea typeface="ＭＳ Ｐゴシック"/>
              </a:rPr>
              <a:t>       </a:t>
            </a:r>
            <a:r>
              <a:rPr b="0" lang="en-US" sz="1800" spc="-1" strike="noStrike">
                <a:latin typeface="Calibri"/>
                <a:ea typeface="ＭＳ Ｐゴシック"/>
              </a:rPr>
              <a:t>γίνεται: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86" name="Table 3"/>
          <p:cNvGraphicFramePr/>
          <p:nvPr/>
        </p:nvGraphicFramePr>
        <p:xfrm>
          <a:off x="228600" y="4393800"/>
          <a:ext cx="8718840" cy="2176560"/>
        </p:xfrm>
        <a:graphic>
          <a:graphicData uri="http://schemas.openxmlformats.org/drawingml/2006/table">
            <a:tbl>
              <a:tblPr/>
              <a:tblGrid>
                <a:gridCol w="1572840"/>
                <a:gridCol w="1121040"/>
                <a:gridCol w="593640"/>
                <a:gridCol w="2007000"/>
                <a:gridCol w="2007000"/>
                <a:gridCol w="1417680"/>
              </a:tblGrid>
              <a:tr h="70380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μιόνιο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→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ηλεκτρόνιο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Αντινετρίνο του ηλεκτρονίου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Νετρίνο του μιονίου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-1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-1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Le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-1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Lμ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Lτ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187" name="Formula 4"/>
              <p:cNvSpPr txBox="1"/>
              <p:nvPr/>
            </p:nvSpPr>
            <p:spPr>
              <a:xfrm>
                <a:off x="6858000" y="3657600"/>
                <a:ext cx="2212920" cy="64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acc>
                      <m:accPr>
                        <m:chr m:val="¯"/>
                      </m:accPr>
                      <m:e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</m:e>
                    </m:acc>
                    <m:sSub>
                      <m:e>
                        <m:r>
                          <m:t xml:space="preserve">ν</m:t>
                        </m:r>
                      </m:e>
                      <m:sub>
                        <m:r>
                          <m:t xml:space="preserve">μ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CustomShape 1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Λεπτονικοί αριθμοί (2)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CustomShape 2"/>
          <p:cNvSpPr/>
          <p:nvPr/>
        </p:nvSpPr>
        <p:spPr>
          <a:xfrm>
            <a:off x="396000" y="835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noAutofit/>
          </a:bodyPr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Λεπτόνια</a:t>
            </a:r>
            <a:r>
              <a:rPr b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(ηλεκτρονίου, μιονίου, και ταυ) έχει δικό της Λεπτονικό αριθμό, που διατηρείται ανεξάρτητα από τους άλλους: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Κάθε λεπτόνιο έχει αντίστοιχο λεπτονικό  αριθμό =1,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Tα αντι-λεπτόνια έχουν λεπτονικό αριθμό = -1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← ΠΡΟΣΟΧΗ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latin typeface="Calibri"/>
                <a:ea typeface="ＭＳ Ｐゴシック"/>
              </a:rPr>
              <a:t>Π.χ, βλέπουμε ότι η ακόλουθη “διάσπαση” του αντι-μιονίου γίνεται: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90" name="Table 3"/>
          <p:cNvGraphicFramePr/>
          <p:nvPr/>
        </p:nvGraphicFramePr>
        <p:xfrm>
          <a:off x="144000" y="3422520"/>
          <a:ext cx="8922960" cy="2944440"/>
        </p:xfrm>
        <a:graphic>
          <a:graphicData uri="http://schemas.openxmlformats.org/drawingml/2006/table">
            <a:tbl>
              <a:tblPr/>
              <a:tblGrid>
                <a:gridCol w="1441800"/>
                <a:gridCol w="1395000"/>
                <a:gridCol w="624960"/>
                <a:gridCol w="2428560"/>
                <a:gridCol w="1671840"/>
                <a:gridCol w="1361160"/>
              </a:tblGrid>
              <a:tr h="132192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Θετικό μιόνιο (=”αντι-μιόνιο”)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Ποζιτρόνιο (=”αντιηλεκτρόνιο”)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Νετρίνο του ηλεκτρονίου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Αντινετρίνο του μιονίου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40536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+1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+1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40536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40536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40680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191" name="Formula 4"/>
              <p:cNvSpPr txBox="1"/>
              <p:nvPr/>
            </p:nvSpPr>
            <p:spPr>
              <a:xfrm>
                <a:off x="1018440" y="2557080"/>
                <a:ext cx="2410560" cy="787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sSub>
                      <m:e>
                        <m:r>
                          <m:t xml:space="preserve">ν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  <m:acc>
                      <m:accPr>
                        <m:chr m:val="¯"/>
                      </m:accPr>
                      <m:e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μ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CustomShape 1"/>
          <p:cNvSpPr/>
          <p:nvPr/>
        </p:nvSpPr>
        <p:spPr>
          <a:xfrm>
            <a:off x="36000" y="1447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noAutofit/>
          </a:bodyPr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latin typeface="Calibri"/>
                <a:ea typeface="ＭＳ Ｐゴシック"/>
              </a:rPr>
              <a:t>Π.χ : βλέπουμε ότι η ακόλουθη “διάσπαση” του μιονίου ΔΕΝ γίνεται: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93" name="Table 2"/>
          <p:cNvGraphicFramePr/>
          <p:nvPr/>
        </p:nvGraphicFramePr>
        <p:xfrm>
          <a:off x="104400" y="2774520"/>
          <a:ext cx="9128880" cy="2298960"/>
        </p:xfrm>
        <a:graphic>
          <a:graphicData uri="http://schemas.openxmlformats.org/drawingml/2006/table">
            <a:tbl>
              <a:tblPr/>
              <a:tblGrid>
                <a:gridCol w="1765080"/>
                <a:gridCol w="1257840"/>
                <a:gridCol w="666000"/>
                <a:gridCol w="1436040"/>
                <a:gridCol w="1186560"/>
                <a:gridCol w="2817720"/>
              </a:tblGrid>
              <a:tr h="70380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μιόνιο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ηλεκτρόνιο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Φωτόνιο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Αποτέλεσμα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Διατηρείται: 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ΔΕΝ Διατηρείται: </a:t>
                      </a:r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ΔΕΝ Διατηρείται: </a:t>
                      </a:r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Διατηρείται: 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194" name="Formula 3"/>
              <p:cNvSpPr txBox="1"/>
              <p:nvPr/>
            </p:nvSpPr>
            <p:spPr>
              <a:xfrm>
                <a:off x="1143000" y="2007000"/>
                <a:ext cx="1659600" cy="701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γ</m:t>
                    </m:r>
                  </m:oMath>
                </a14:m>
              </a:p>
            </p:txBody>
          </p:sp>
        </mc:Choice>
        <mc:Fallback/>
      </mc:AlternateContent>
      <p:sp>
        <p:nvSpPr>
          <p:cNvPr id="195" name="TextShape 4"/>
          <p:cNvSpPr txBox="1"/>
          <p:nvPr/>
        </p:nvSpPr>
        <p:spPr>
          <a:xfrm>
            <a:off x="228600" y="5207400"/>
            <a:ext cx="8059680" cy="1005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Η παραπάνω αντίδραση ΔΕΝ διατηρεί ούτε τον λεπτονικό αριθμό του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ηλετρονίου, ούτε τον λεπτονικό αριθμό του μιονίου: οπότε ΔΕΝ γίνεται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Και </a:t>
            </a:r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όντως ΔΕΝ την έχουμε παρατηρήσει στη φύση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TextShape 5"/>
          <p:cNvSpPr txBox="1"/>
          <p:nvPr/>
        </p:nvSpPr>
        <p:spPr>
          <a:xfrm>
            <a:off x="196560" y="984600"/>
            <a:ext cx="8641800" cy="700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Αν η αντίδρασή μας σέβεται ΟΛΟΥΣ τους νόμους διατήρησης , τότε γίνεται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en-US" sz="2000" spc="-1" strike="noStrike">
                <a:solidFill>
                  <a:srgbClr val="ff0000"/>
                </a:solidFill>
                <a:latin typeface="Arial"/>
              </a:rPr>
              <a:t>Αν όμως παραβιάζει έστω και έναν, δεν μπορεί να γίνει!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CustomShape 6"/>
          <p:cNvSpPr/>
          <p:nvPr/>
        </p:nvSpPr>
        <p:spPr>
          <a:xfrm>
            <a:off x="36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Λεπτονικοί αριθμοί (3)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Βαρυονικός αριθμός (1)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CustomShape 2"/>
          <p:cNvSpPr/>
          <p:nvPr/>
        </p:nvSpPr>
        <p:spPr>
          <a:xfrm>
            <a:off x="0" y="943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noAutofit/>
          </a:bodyPr>
          <a:p>
            <a:pPr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Αδρόνια: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Βαρυόνια – 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.  π.χ: p=uud, n=udd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κουάρκ λέμε ότι έχει βαρυονικό αριθμό Β = + 1/3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αντι-κουάρκ έχει τον αντίθετο, δηλαδή: Β =  - 1/3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Τα λεπτόνια δεν έχουν βαρυονικό αριθμό, όπως και τα κουάρκ δεν έχουν λεπτονικό αριθμό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1800" spc="-1" strike="noStrike">
                <a:latin typeface="Calibri"/>
                <a:ea typeface="ＭＳ Ｐゴシック"/>
              </a:rPr>
              <a:t>π.χ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00" name="Table 3"/>
          <p:cNvGraphicFramePr/>
          <p:nvPr/>
        </p:nvGraphicFramePr>
        <p:xfrm>
          <a:off x="230400" y="3958200"/>
          <a:ext cx="8684640" cy="2544840"/>
        </p:xfrm>
        <a:graphic>
          <a:graphicData uri="http://schemas.openxmlformats.org/drawingml/2006/table">
            <a:tbl>
              <a:tblPr/>
              <a:tblGrid>
                <a:gridCol w="1482840"/>
                <a:gridCol w="1056960"/>
                <a:gridCol w="559800"/>
                <a:gridCol w="1156320"/>
                <a:gridCol w="1948680"/>
                <a:gridCol w="2480400"/>
              </a:tblGrid>
              <a:tr h="70380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d κουάρκ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→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u κουάρκ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ηλεκτρόνιο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αντινετρίνο του ηλεκτρονίου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-1/3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+2/3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-1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Le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-1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Lμ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Lτ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Β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1/3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1/3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201" name="Formula 4"/>
              <p:cNvSpPr txBox="1"/>
              <p:nvPr/>
            </p:nvSpPr>
            <p:spPr>
              <a:xfrm>
                <a:off x="1719000" y="3246120"/>
                <a:ext cx="1938600" cy="64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d</m:t>
                    </m:r>
                    <m:r>
                      <m:t xml:space="preserve">→</m:t>
                    </m:r>
                    <m:r>
                      <m:t xml:space="preserve">u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acc>
                      <m:accPr>
                        <m:chr m:val="¯"/>
                      </m:accPr>
                      <m:e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ustomShape 1"/>
          <p:cNvSpPr/>
          <p:nvPr/>
        </p:nvSpPr>
        <p:spPr>
          <a:xfrm>
            <a:off x="4728600" y="3164400"/>
            <a:ext cx="3429000" cy="6858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03" name="CustomShape 2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Βαρυονικός αριθμός (2)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CustomShape 3"/>
          <p:cNvSpPr/>
          <p:nvPr/>
        </p:nvSpPr>
        <p:spPr>
          <a:xfrm>
            <a:off x="0" y="943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noAutofit/>
          </a:bodyPr>
          <a:p>
            <a:pPr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Αδρόνια: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Βαρυόνια – 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.  π.χ: p=uud, n=udd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κουάρκ λέμε ότι έχει βαρυονικό αριθμό Β = + 1/3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αντι-κουάρκ έχει τον αντίθετο, δηλαδή: Β =  - 1/3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Τα λεπτόνια δεν έχουν βαρυονικό αριθμό, όπως και τα κουάρκ δεν έχουν λεπτονικό αριθμό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1800" spc="-1" strike="noStrike">
                <a:latin typeface="Calibri"/>
                <a:ea typeface="ＭＳ Ｐゴシック"/>
              </a:rPr>
              <a:t>π.χ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05" name="Formula 4"/>
              <p:cNvSpPr txBox="1"/>
              <p:nvPr/>
            </p:nvSpPr>
            <p:spPr>
              <a:xfrm>
                <a:off x="1789920" y="3249000"/>
                <a:ext cx="1965960" cy="64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  <m:r>
                      <m:t xml:space="preserve">→</m:t>
                    </m:r>
                    <m:r>
                      <m:t xml:space="preserve">p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acc>
                      <m:accPr>
                        <m:chr m:val="¯"/>
                      </m:accPr>
                      <m:e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  <p:graphicFrame>
        <p:nvGraphicFramePr>
          <p:cNvPr id="206" name="Table 5"/>
          <p:cNvGraphicFramePr/>
          <p:nvPr/>
        </p:nvGraphicFramePr>
        <p:xfrm>
          <a:off x="230400" y="3958200"/>
          <a:ext cx="8684640" cy="2697840"/>
        </p:xfrm>
        <a:graphic>
          <a:graphicData uri="http://schemas.openxmlformats.org/drawingml/2006/table">
            <a:tbl>
              <a:tblPr/>
              <a:tblGrid>
                <a:gridCol w="1482840"/>
                <a:gridCol w="1056960"/>
                <a:gridCol w="559800"/>
                <a:gridCol w="1156320"/>
                <a:gridCol w="1948680"/>
                <a:gridCol w="2480400"/>
              </a:tblGrid>
              <a:tr h="70380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νετρόνιο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πρωτόνιο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ηλεκτρόνιο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ανινετρίνο του ηλεκτρονίου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+1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Β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207" name="Formula 6"/>
              <p:cNvSpPr txBox="1"/>
              <p:nvPr/>
            </p:nvSpPr>
            <p:spPr>
              <a:xfrm>
                <a:off x="4750200" y="3273840"/>
                <a:ext cx="1554480" cy="457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r>
                      <m:t xml:space="preserve">=</m:t>
                    </m:r>
                    <m:r>
                      <m:t xml:space="preserve">u</m:t>
                    </m:r>
                    <m:r>
                      <m:t xml:space="preserve">u</m:t>
                    </m:r>
                    <m:r>
                      <m:t xml:space="preserve">d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08" name="Formula 7"/>
              <p:cNvSpPr txBox="1"/>
              <p:nvPr/>
            </p:nvSpPr>
            <p:spPr>
              <a:xfrm>
                <a:off x="6596280" y="3272400"/>
                <a:ext cx="1536120" cy="457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  <m:r>
                      <m:t xml:space="preserve">=</m:t>
                    </m:r>
                    <m:r>
                      <m:t xml:space="preserve">u</m:t>
                    </m:r>
                    <m:r>
                      <m:t xml:space="preserve">d</m:t>
                    </m:r>
                    <m:r>
                      <m:t xml:space="preserve">d</m:t>
                    </m: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Βαρυονικός αριθμός (3)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0" y="943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noAutofit/>
          </a:bodyPr>
          <a:p>
            <a:pPr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Αδρόνια: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1800" spc="-1" strike="noStrike" u="sng">
                <a:solidFill>
                  <a:srgbClr val="000000"/>
                </a:solidFill>
                <a:uFillTx/>
                <a:latin typeface="Calibri"/>
                <a:ea typeface="ＭＳ Ｐゴシック"/>
              </a:rPr>
              <a:t>Βαρυόνια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: 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.  π.χ: p=uud, n=udd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κουάρκ λέμε ότι έχει βαρυονικό αριθμό Β = + 1/3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αντι-κουάρκ έχει τον αντίθετο, δηλαδή: Β =  - 1/3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1800" spc="-1" strike="noStrike" u="sng">
                <a:solidFill>
                  <a:srgbClr val="0000ff"/>
                </a:solidFill>
                <a:uFillTx/>
                <a:latin typeface="Calibri"/>
                <a:ea typeface="ＭＳ Ｐゴシック"/>
              </a:rPr>
              <a:t>Αντιβαρυόνια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: συνδυασμοί 3 αντικουάρκ, π.χ.                ,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1800" spc="-1" strike="noStrike">
                <a:latin typeface="Calibri"/>
                <a:ea typeface="ＭＳ Ｐゴシック"/>
              </a:rPr>
              <a:t>π.χ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11" name="Table 3"/>
          <p:cNvGraphicFramePr/>
          <p:nvPr/>
        </p:nvGraphicFramePr>
        <p:xfrm>
          <a:off x="455040" y="3886920"/>
          <a:ext cx="8915040" cy="2697840"/>
        </p:xfrm>
        <a:graphic>
          <a:graphicData uri="http://schemas.openxmlformats.org/drawingml/2006/table">
            <a:tbl>
              <a:tblPr/>
              <a:tblGrid>
                <a:gridCol w="1431720"/>
                <a:gridCol w="1377000"/>
                <a:gridCol w="476280"/>
                <a:gridCol w="1449000"/>
                <a:gridCol w="1989000"/>
                <a:gridCol w="2192400"/>
              </a:tblGrid>
              <a:tr h="70380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Αντι-νετρόνιο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Αντι-πρωτόνιο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ποζιτρόνιο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νετρίνο του ηλεκτρονίου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Β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212" name="Formula 4"/>
              <p:cNvSpPr txBox="1"/>
              <p:nvPr/>
            </p:nvSpPr>
            <p:spPr>
              <a:xfrm>
                <a:off x="1792800" y="3210120"/>
                <a:ext cx="2020680" cy="64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¯"/>
                      </m:accPr>
                      <m:e>
                        <m:r>
                          <m:t xml:space="preserve">n</m:t>
                        </m:r>
                      </m:e>
                    </m:acc>
                    <m:r>
                      <m:t xml:space="preserve">→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p</m:t>
                        </m:r>
                      </m:e>
                    </m:acc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sSub>
                      <m:e>
                        <m:r>
                          <m:t xml:space="preserve">ν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13" name="Formula 5"/>
              <p:cNvSpPr txBox="1"/>
              <p:nvPr/>
            </p:nvSpPr>
            <p:spPr>
              <a:xfrm>
                <a:off x="6678000" y="2743200"/>
                <a:ext cx="124344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¯"/>
                      </m:accPr>
                      <m:e>
                        <m:r>
                          <m:t xml:space="preserve">p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14" name="Formula 6"/>
              <p:cNvSpPr txBox="1"/>
              <p:nvPr/>
            </p:nvSpPr>
            <p:spPr>
              <a:xfrm>
                <a:off x="7938000" y="2739240"/>
                <a:ext cx="122544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¯"/>
                      </m:accPr>
                      <m:e>
                        <m:r>
                          <m:t xml:space="preserve">n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CustomShape 1"/>
          <p:cNvSpPr/>
          <p:nvPr/>
        </p:nvSpPr>
        <p:spPr>
          <a:xfrm>
            <a:off x="36000" y="1447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noAutofit/>
          </a:bodyPr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latin typeface="Calibri"/>
                <a:ea typeface="ＭＳ Ｐゴシック"/>
              </a:rPr>
              <a:t>Π.χ : βλέπουμε ότι η ακόλουθη “διάσπαση” του νετρονιου ΔΕΝ γίνεται: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16" name="Table 2"/>
          <p:cNvGraphicFramePr/>
          <p:nvPr/>
        </p:nvGraphicFramePr>
        <p:xfrm>
          <a:off x="56160" y="2822040"/>
          <a:ext cx="8967240" cy="2679120"/>
        </p:xfrm>
        <a:graphic>
          <a:graphicData uri="http://schemas.openxmlformats.org/drawingml/2006/table">
            <a:tbl>
              <a:tblPr/>
              <a:tblGrid>
                <a:gridCol w="1459080"/>
                <a:gridCol w="1186200"/>
                <a:gridCol w="521280"/>
                <a:gridCol w="1401840"/>
                <a:gridCol w="1581480"/>
                <a:gridCol w="2817720"/>
              </a:tblGrid>
              <a:tr h="70380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νετρόνιο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ποζιτρόνιο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ηλεκτρόνιο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Αποτέλεσμα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+1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Διατηρείται: 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Διατηρείται: 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Διατηρείται: 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2000" spc="-1" strike="noStrike">
                          <a:latin typeface="Arial"/>
                        </a:rPr>
                        <a:t>Διατηρείται: 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8016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B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ΔΕΝ διατηρείται:</a:t>
                      </a:r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 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17" name="TextShape 3"/>
          <p:cNvSpPr txBox="1"/>
          <p:nvPr/>
        </p:nvSpPr>
        <p:spPr>
          <a:xfrm>
            <a:off x="48600" y="5531400"/>
            <a:ext cx="9114480" cy="700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Η παραπάνω αντίδραση ΔΕΝ διατηρεί το βαρυονικό αριθμό, οπότε ΔΕΝ γίνεται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Και </a:t>
            </a:r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όντως ΔΕΝ την έχουμε παρατηρήσει στη φύση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TextShape 4"/>
          <p:cNvSpPr txBox="1"/>
          <p:nvPr/>
        </p:nvSpPr>
        <p:spPr>
          <a:xfrm>
            <a:off x="196560" y="984600"/>
            <a:ext cx="8641800" cy="700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Αν η αντίδρασή μας σέβεται ΟΛΟΥΣ τους νόμους διατήρησης , τότε γίνεται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en-US" sz="2000" spc="-1" strike="noStrike">
                <a:solidFill>
                  <a:srgbClr val="ff0000"/>
                </a:solidFill>
                <a:latin typeface="Arial"/>
              </a:rPr>
              <a:t>Αν όμως παραβιάζει έστω και έναν, δεν μπορεί να γίνει!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CustomShape 5"/>
          <p:cNvSpPr/>
          <p:nvPr/>
        </p:nvSpPr>
        <p:spPr>
          <a:xfrm>
            <a:off x="36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Βαρυονικός αριθμός (4)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20" name="Formula 6"/>
              <p:cNvSpPr txBox="1"/>
              <p:nvPr/>
            </p:nvSpPr>
            <p:spPr>
              <a:xfrm>
                <a:off x="675000" y="2106720"/>
                <a:ext cx="1828800" cy="64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CustomShape 1"/>
          <p:cNvSpPr/>
          <p:nvPr/>
        </p:nvSpPr>
        <p:spPr>
          <a:xfrm>
            <a:off x="457200" y="1656000"/>
            <a:ext cx="8229600" cy="3373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Αυτά φτάνουν για το κομμάτι της Πυρηνικής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Θα τα δούμε πάλι και εκτενέστερα στα πρώτα μαθήματα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για τα Στοιχειώδη Σωμάτια.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Όπως και να έχει,  στις επόμενες διαφάνειες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σας δίνουμε κάποιες ασκήσεις για πρακτική,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που θα τις δούμε αναλυτικά στα Στοιχειώδη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CustomShape 2"/>
          <p:cNvSpPr/>
          <p:nvPr/>
        </p:nvSpPr>
        <p:spPr>
          <a:xfrm>
            <a:off x="565200" y="1780200"/>
            <a:ext cx="8001000" cy="1720800"/>
          </a:xfrm>
          <a:prstGeom prst="rect">
            <a:avLst/>
          </a:prstGeom>
          <a:noFill/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" name="" descr=""/>
          <p:cNvPicPr/>
          <p:nvPr/>
        </p:nvPicPr>
        <p:blipFill>
          <a:blip r:embed="rId1"/>
          <a:stretch/>
        </p:blipFill>
        <p:spPr>
          <a:xfrm>
            <a:off x="434880" y="343080"/>
            <a:ext cx="7553520" cy="5722920"/>
          </a:xfrm>
          <a:prstGeom prst="rect">
            <a:avLst/>
          </a:prstGeom>
          <a:ln>
            <a:noFill/>
          </a:ln>
        </p:spPr>
      </p:pic>
      <p:sp>
        <p:nvSpPr>
          <p:cNvPr id="224" name="CustomShape 1"/>
          <p:cNvSpPr/>
          <p:nvPr/>
        </p:nvSpPr>
        <p:spPr>
          <a:xfrm>
            <a:off x="0" y="-120600"/>
            <a:ext cx="9144000" cy="1263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Ασκηση 1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Ποιά είναι τα συστατικά κουάρκ των παρακάτω αδρονίων?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CustomShape 2"/>
          <p:cNvSpPr/>
          <p:nvPr/>
        </p:nvSpPr>
        <p:spPr>
          <a:xfrm>
            <a:off x="-1440" y="1087560"/>
            <a:ext cx="9144000" cy="699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το αδρόνιο είναι συνδυασμός περισσότερων του ενός ζεύγους q q να δωθούν όλα τα ζεύγη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CustomShape 3"/>
          <p:cNvSpPr/>
          <p:nvPr/>
        </p:nvSpPr>
        <p:spPr>
          <a:xfrm>
            <a:off x="5740560" y="3886200"/>
            <a:ext cx="228600" cy="757080"/>
          </a:xfrm>
          <a:custGeom>
            <a:avLst/>
            <a:gdLst/>
            <a:ahLst/>
            <a:rect l="0" t="0" r="r" b="b"/>
            <a:pathLst>
              <a:path w="637" h="2105">
                <a:moveTo>
                  <a:pt x="0" y="0"/>
                </a:moveTo>
                <a:cubicBezTo>
                  <a:pt x="159" y="0"/>
                  <a:pt x="318" y="87"/>
                  <a:pt x="318" y="175"/>
                </a:cubicBezTo>
                <a:lnTo>
                  <a:pt x="318" y="876"/>
                </a:lnTo>
                <a:cubicBezTo>
                  <a:pt x="318" y="964"/>
                  <a:pt x="477" y="1052"/>
                  <a:pt x="636" y="1052"/>
                </a:cubicBezTo>
                <a:cubicBezTo>
                  <a:pt x="477" y="1052"/>
                  <a:pt x="318" y="1139"/>
                  <a:pt x="318" y="1227"/>
                </a:cubicBezTo>
                <a:lnTo>
                  <a:pt x="318" y="1928"/>
                </a:lnTo>
                <a:cubicBezTo>
                  <a:pt x="318" y="2016"/>
                  <a:pt x="159" y="2104"/>
                  <a:pt x="0" y="2104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7" name="CustomShape 4"/>
          <p:cNvSpPr/>
          <p:nvPr/>
        </p:nvSpPr>
        <p:spPr>
          <a:xfrm>
            <a:off x="6400800" y="3664080"/>
            <a:ext cx="2597040" cy="1004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noAutofit/>
          </a:bodyPr>
          <a:p>
            <a:pPr/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Συνδυασμοί u και d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(εννοείται και των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αντι-κουάρκ τους)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Line 5"/>
          <p:cNvSpPr/>
          <p:nvPr/>
        </p:nvSpPr>
        <p:spPr>
          <a:xfrm flipH="1">
            <a:off x="5654520" y="4836960"/>
            <a:ext cx="689040" cy="18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29" name="CustomShape 6"/>
          <p:cNvSpPr/>
          <p:nvPr/>
        </p:nvSpPr>
        <p:spPr>
          <a:xfrm>
            <a:off x="6354720" y="4621320"/>
            <a:ext cx="2708280" cy="395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noAutofit/>
          </a:bodyPr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Συνδυαμoί  u, d και s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Line 7"/>
          <p:cNvSpPr/>
          <p:nvPr/>
        </p:nvSpPr>
        <p:spPr>
          <a:xfrm>
            <a:off x="7718400" y="1194840"/>
            <a:ext cx="136800" cy="18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0" y="-27360"/>
            <a:ext cx="9136080" cy="1135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Από τους πυρήνες...</a:t>
            </a:r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468360" y="1238400"/>
            <a:ext cx="8221680" cy="4691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 fontScale="49000"/>
          </a:bodyPr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...στα </a:t>
            </a:r>
            <a:r>
              <a:rPr b="1" lang="en-US" sz="3200" spc="-1" strike="noStrike">
                <a:solidFill>
                  <a:srgbClr val="000000"/>
                </a:solidFill>
                <a:latin typeface="Calibri"/>
              </a:rPr>
              <a:t>Στοιχειώδη σωμάτια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,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με παρατήρηση και πειράματα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κοσμικής ακτινοβολίας,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ραδιενεργών διασπάσεων και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σκεδάσεις σωματιδίων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Έτσι,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έχουμε φτιάξει τον πίνακα των “στοιχειδών σωματιδίων”.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Κάτι σαν τον περοδικό πίνακα του Medeleyev. Ιδού →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TextShape 3"/>
          <p:cNvSpPr txBox="1"/>
          <p:nvPr/>
        </p:nvSpPr>
        <p:spPr>
          <a:xfrm>
            <a:off x="228960" y="914760"/>
            <a:ext cx="9829800" cy="6072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4000" spc="-1" strike="noStrike" baseline="14000000">
                <a:solidFill>
                  <a:srgbClr val="0000ff"/>
                </a:solidFill>
                <a:latin typeface="Calibri"/>
              </a:rPr>
              <a:t>Α </a:t>
            </a:r>
            <a:r>
              <a:rPr b="1" lang="en-US" sz="4000" spc="-1" strike="noStrike" baseline="-14000000">
                <a:solidFill>
                  <a:srgbClr val="0000ff"/>
                </a:solidFill>
                <a:latin typeface="Calibri"/>
              </a:rPr>
              <a:t>Ζ</a:t>
            </a:r>
            <a:r>
              <a:rPr b="1" lang="en-US" sz="4000" spc="-1" strike="noStrike">
                <a:solidFill>
                  <a:srgbClr val="0000ff"/>
                </a:solidFill>
                <a:latin typeface="Calibri"/>
              </a:rPr>
              <a:t> Χ  </a:t>
            </a:r>
            <a:r>
              <a:rPr b="0" lang="en-US" sz="2800" spc="-1" strike="noStrike">
                <a:solidFill>
                  <a:srgbClr val="0000ff"/>
                </a:solidFill>
                <a:latin typeface="Calibri"/>
              </a:rPr>
              <a:t>(π.χ. </a:t>
            </a:r>
            <a:r>
              <a:rPr b="0" lang="en-US" sz="2800" spc="-1" strike="noStrike" baseline="14000000">
                <a:solidFill>
                  <a:srgbClr val="0000ff"/>
                </a:solidFill>
                <a:latin typeface="Calibri"/>
              </a:rPr>
              <a:t>1</a:t>
            </a:r>
            <a:r>
              <a:rPr b="0" lang="en-US" sz="2800" spc="-1" strike="noStrike" baseline="-14000000">
                <a:solidFill>
                  <a:srgbClr val="0000ff"/>
                </a:solidFill>
                <a:latin typeface="Calibri"/>
              </a:rPr>
              <a:t>1</a:t>
            </a:r>
            <a:r>
              <a:rPr b="0" lang="en-US" sz="2800" spc="-1" strike="noStrike">
                <a:solidFill>
                  <a:srgbClr val="0000ff"/>
                </a:solidFill>
                <a:latin typeface="Calibri"/>
              </a:rPr>
              <a:t>H, </a:t>
            </a:r>
            <a:r>
              <a:rPr b="0" lang="en-US" sz="2800" spc="-1" strike="noStrike" baseline="14000000">
                <a:solidFill>
                  <a:srgbClr val="0000ff"/>
                </a:solidFill>
                <a:latin typeface="Calibri"/>
              </a:rPr>
              <a:t>2</a:t>
            </a:r>
            <a:r>
              <a:rPr b="0" lang="en-US" sz="2800" spc="-1" strike="noStrike" baseline="-14000000">
                <a:solidFill>
                  <a:srgbClr val="0000ff"/>
                </a:solidFill>
                <a:latin typeface="Calibri"/>
              </a:rPr>
              <a:t>1</a:t>
            </a:r>
            <a:r>
              <a:rPr b="0" lang="en-US" sz="2800" spc="-1" strike="noStrike">
                <a:solidFill>
                  <a:srgbClr val="0000ff"/>
                </a:solidFill>
                <a:latin typeface="Calibri"/>
              </a:rPr>
              <a:t>H, </a:t>
            </a:r>
            <a:r>
              <a:rPr b="0" lang="en-US" sz="2800" spc="-1" strike="noStrike" baseline="14000000">
                <a:solidFill>
                  <a:srgbClr val="0000ff"/>
                </a:solidFill>
                <a:latin typeface="Calibri"/>
              </a:rPr>
              <a:t>3</a:t>
            </a:r>
            <a:r>
              <a:rPr b="0" lang="en-US" sz="2800" spc="-1" strike="noStrike" baseline="-14000000">
                <a:solidFill>
                  <a:srgbClr val="0000ff"/>
                </a:solidFill>
                <a:latin typeface="Calibri"/>
              </a:rPr>
              <a:t>1</a:t>
            </a:r>
            <a:r>
              <a:rPr b="0" lang="en-US" sz="2800" spc="-1" strike="noStrike">
                <a:solidFill>
                  <a:srgbClr val="0000ff"/>
                </a:solidFill>
                <a:latin typeface="Calibri"/>
              </a:rPr>
              <a:t>H )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" descr=""/>
          <p:cNvPicPr/>
          <p:nvPr/>
        </p:nvPicPr>
        <p:blipFill>
          <a:blip r:embed="rId1"/>
          <a:stretch/>
        </p:blipFill>
        <p:spPr>
          <a:xfrm>
            <a:off x="-1293120" y="343080"/>
            <a:ext cx="7553520" cy="5722920"/>
          </a:xfrm>
          <a:prstGeom prst="rect">
            <a:avLst/>
          </a:prstGeom>
          <a:ln>
            <a:noFill/>
          </a:ln>
        </p:spPr>
      </p:pic>
      <p:sp>
        <p:nvSpPr>
          <p:cNvPr id="232" name="CustomShape 1"/>
          <p:cNvSpPr/>
          <p:nvPr/>
        </p:nvSpPr>
        <p:spPr>
          <a:xfrm>
            <a:off x="0" y="-120600"/>
            <a:ext cx="9144000" cy="1263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Ασκηση 1 - Λύση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Ποιά είναι τα συστατικά κουάρκ των παρακάτω αδρονίων?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CustomShape 2"/>
          <p:cNvSpPr/>
          <p:nvPr/>
        </p:nvSpPr>
        <p:spPr>
          <a:xfrm>
            <a:off x="-1440" y="1087560"/>
            <a:ext cx="9144000" cy="699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το αδρόνιο είναι συνδυασμός περισσότερων του ενός ζεύγους q q να δωθούν όλα τα ζεύγη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Line 3"/>
          <p:cNvSpPr/>
          <p:nvPr/>
        </p:nvSpPr>
        <p:spPr>
          <a:xfrm>
            <a:off x="7682400" y="1158840"/>
            <a:ext cx="136800" cy="18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35" name="Formula 4"/>
              <p:cNvSpPr txBox="1"/>
              <p:nvPr/>
            </p:nvSpPr>
            <p:spPr>
              <a:xfrm>
                <a:off x="3863880" y="3303000"/>
                <a:ext cx="317124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  <m:r>
                      <m:t xml:space="preserve">=</m:t>
                    </m:r>
                    <m:r>
                      <m:t xml:space="preserve">udd</m:t>
                    </m:r>
                    <m:r>
                      <m:t xml:space="preserve">,</m:t>
                    </m:r>
                    <m:r>
                      <m:t xml:space="preserve">p</m:t>
                    </m:r>
                    <m:r>
                      <m:t xml:space="preserve">=</m:t>
                    </m:r>
                    <m:r>
                      <m:t xml:space="preserve">uud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Δ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uuu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36" name="Formula 5"/>
              <p:cNvSpPr txBox="1"/>
              <p:nvPr/>
            </p:nvSpPr>
            <p:spPr>
              <a:xfrm>
                <a:off x="3864240" y="3663000"/>
                <a:ext cx="220320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Λ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0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s</m:t>
                    </m:r>
                    <m:r>
                      <m:t xml:space="preserve">d</m:t>
                    </m:r>
                    <m:r>
                      <m:t xml:space="preserve">u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Ω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sss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37" name="Formula 6"/>
              <p:cNvSpPr txBox="1"/>
              <p:nvPr/>
            </p:nvSpPr>
            <p:spPr>
              <a:xfrm>
                <a:off x="3862800" y="4030560"/>
                <a:ext cx="102024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38" name="Formula 7"/>
              <p:cNvSpPr txBox="1"/>
              <p:nvPr/>
            </p:nvSpPr>
            <p:spPr>
              <a:xfrm>
                <a:off x="3826800" y="4390560"/>
                <a:ext cx="518580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0</m:t>
                        </m:r>
                      </m:sup>
                    </m:sSup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γραμμικός συνδυασμός των 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 και </m:t>
                    </m:r>
                    <m:r>
                      <m:t xml:space="preserve">d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39" name="Formula 8"/>
              <p:cNvSpPr txBox="1"/>
              <p:nvPr/>
            </p:nvSpPr>
            <p:spPr>
              <a:xfrm>
                <a:off x="3853800" y="5148360"/>
                <a:ext cx="489060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ρ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0</m:t>
                        </m:r>
                      </m:sup>
                    </m:sSup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{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 , </m:t>
                    </m:r>
                    <m:r>
                      <m:t xml:space="preserve">d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}</m:t>
                    </m:r>
                    <m:r>
                      <m:rPr>
                        <m:lit/>
                        <m:nor/>
                      </m:rPr>
                      <m:t xml:space="preserve"> (αλλιώτικος γραμ. συνδ.)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40" name="Formula 9"/>
              <p:cNvSpPr txBox="1"/>
              <p:nvPr/>
            </p:nvSpPr>
            <p:spPr>
              <a:xfrm>
                <a:off x="3827160" y="5578560"/>
                <a:ext cx="5381640" cy="3718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η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'</m:t>
                        </m:r>
                      </m:sup>
                    </m:sSup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{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 , </m:t>
                    </m:r>
                    <m:r>
                      <m:t xml:space="preserve">d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 , </m:t>
                    </m:r>
                    <m:r>
                      <m:t xml:space="preserve">s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}</m:t>
                    </m:r>
                    <m:r>
                      <m:rPr>
                        <m:lit/>
                        <m:nor/>
                      </m:rPr>
                      <m:t xml:space="preserve"> (γραμμικός συνδυασμός)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41" name="TextShape 10"/>
          <p:cNvSpPr txBox="1"/>
          <p:nvPr/>
        </p:nvSpPr>
        <p:spPr>
          <a:xfrm>
            <a:off x="4006800" y="4703400"/>
            <a:ext cx="5137200" cy="364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(</a:t>
            </a:r>
            <a:r>
              <a:rPr b="0" lang="en-US" sz="1800" spc="-1" strike="noStrike">
                <a:solidFill>
                  <a:srgbClr val="0000ff"/>
                </a:solidFill>
                <a:latin typeface="Arial"/>
              </a:rPr>
              <a:t>Σημείωση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: εμφανίζεται είτε ως        είτε ως        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42" name="Formula 11"/>
              <p:cNvSpPr txBox="1"/>
              <p:nvPr/>
            </p:nvSpPr>
            <p:spPr>
              <a:xfrm>
                <a:off x="7243200" y="4739400"/>
                <a:ext cx="491040" cy="331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43" name="Formula 12"/>
              <p:cNvSpPr txBox="1"/>
              <p:nvPr/>
            </p:nvSpPr>
            <p:spPr>
              <a:xfrm>
                <a:off x="8432640" y="4739400"/>
                <a:ext cx="518760" cy="331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d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44" name="Formula 13"/>
              <p:cNvSpPr txBox="1"/>
              <p:nvPr/>
            </p:nvSpPr>
            <p:spPr>
              <a:xfrm>
                <a:off x="3826800" y="6010560"/>
                <a:ext cx="5125320" cy="381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t xml:space="preserve">,</m:t>
                    </m:r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t xml:space="preserve">s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t xml:space="preserve">d</m:t>
                    </m:r>
                    <m:r>
                      <m:t xml:space="preserve">,</m:t>
                    </m:r>
                    <m:acc>
                      <m:accPr>
                        <m:chr m:val="¯"/>
                      </m:accPr>
                      <m:e>
                        <m:sSup>
                          <m:e>
                            <m:r>
                              <m:t xml:space="preserve">K</m:t>
                            </m:r>
                          </m:e>
                          <m:sup>
                            <m:r>
                              <m:t xml:space="preserve">0</m:t>
                            </m:r>
                          </m:sup>
                        </m:sSup>
                      </m:e>
                    </m:acc>
                    <m:r>
                      <m:t xml:space="preserve">=</m:t>
                    </m:r>
                    <m:r>
                      <m:t xml:space="preserve">s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  <m:r>
                      <m:t xml:space="preserve">,</m:t>
                    </m:r>
                    <m:sSup>
                      <m:e>
                        <m:r>
                          <m:t xml:space="preserve">D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c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245" name="TextShape 14"/>
          <p:cNvSpPr txBox="1"/>
          <p:nvPr/>
        </p:nvSpPr>
        <p:spPr>
          <a:xfrm>
            <a:off x="3934800" y="1427760"/>
            <a:ext cx="5137200" cy="173628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Σημείωση: οι κβαντικοί αριθμοί “stangness/παραξενιά” και “charmness/χάρη”  έχουν το πρόσημο του φορτίου του αντίστοιχου κουάρκ.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Π.χ., το s έχει φορτίο -1/3 , άρα: strangness=-1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       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το c έχει φορτίο +2/3 , άρα: charmness=+1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CustomShape 1"/>
          <p:cNvSpPr/>
          <p:nvPr/>
        </p:nvSpPr>
        <p:spPr>
          <a:xfrm>
            <a:off x="0" y="-2700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Άσκηση 2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Ποιές από τις παρακάτω αντιδράσεις/διασπάσεις γίνονται?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Αυτές που δεν γίνοται, ποιόν νόμο διατήρησης παραβιάζουν?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CustomShape 2"/>
          <p:cNvSpPr/>
          <p:nvPr/>
        </p:nvSpPr>
        <p:spPr>
          <a:xfrm>
            <a:off x="144360" y="4734000"/>
            <a:ext cx="8915400" cy="1614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Σημείωση: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Στη διάσπαση ενός σωματιδίου ελέγχουμε τη διατήρηση της ενέργειας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Όταν όμως έχουμε σκέδαση δύο σωματιδίων υποθέτουμε ότι η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   </a:t>
            </a: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αρχική ενέργεια (που περιλαμβάνει την κινητική ενέργεια)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    </a:t>
            </a: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μπορεί πάντα να γίνει είναι αρκετή για να επιτρέπεται η αντίδραση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48" name="" descr=""/>
          <p:cNvPicPr/>
          <p:nvPr/>
        </p:nvPicPr>
        <p:blipFill>
          <a:blip r:embed="rId1"/>
          <a:srcRect l="0" t="21923" r="60129" b="0"/>
          <a:stretch/>
        </p:blipFill>
        <p:spPr>
          <a:xfrm>
            <a:off x="423720" y="1488960"/>
            <a:ext cx="3510000" cy="2784600"/>
          </a:xfrm>
          <a:prstGeom prst="rect">
            <a:avLst/>
          </a:prstGeom>
          <a:ln>
            <a:noFill/>
          </a:ln>
        </p:spPr>
      </p:pic>
      <mc:AlternateContent>
        <mc:Choice xmlns:a14="http://schemas.microsoft.com/office/drawing/2010/main" Requires="a14">
          <p:sp>
            <p:nvSpPr>
              <p:cNvPr id="249" name="Formula 3"/>
              <p:cNvSpPr txBox="1"/>
              <p:nvPr/>
            </p:nvSpPr>
            <p:spPr>
              <a:xfrm>
                <a:off x="2063880" y="4490640"/>
                <a:ext cx="2144880" cy="372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u</m:t>
                    </m:r>
                    <m:r>
                      <m:t xml:space="preserve">u</m:t>
                    </m:r>
                    <m:r>
                      <m:t xml:space="preserve">s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t xml:space="preserve">s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50" name="Freeform 4"/>
          <p:cNvSpPr/>
          <p:nvPr/>
        </p:nvSpPr>
        <p:spPr>
          <a:xfrm>
            <a:off x="1805040" y="4241520"/>
            <a:ext cx="3134880" cy="793440"/>
          </a:xfrm>
          <a:custGeom>
            <a:avLst/>
            <a:gdLst/>
            <a:ahLst/>
            <a:rect l="0" t="0" r="r" b="b"/>
            <a:pathLst>
              <a:path w="8708" h="2204">
                <a:moveTo>
                  <a:pt x="8406" y="1724"/>
                </a:moveTo>
                <a:cubicBezTo>
                  <a:pt x="8575" y="1610"/>
                  <a:pt x="8626" y="1477"/>
                  <a:pt x="8650" y="1347"/>
                </a:cubicBezTo>
                <a:cubicBezTo>
                  <a:pt x="8671" y="1225"/>
                  <a:pt x="8707" y="1104"/>
                  <a:pt x="8677" y="981"/>
                </a:cubicBezTo>
                <a:cubicBezTo>
                  <a:pt x="8644" y="848"/>
                  <a:pt x="8564" y="715"/>
                  <a:pt x="8433" y="593"/>
                </a:cubicBezTo>
                <a:cubicBezTo>
                  <a:pt x="8280" y="448"/>
                  <a:pt x="8058" y="300"/>
                  <a:pt x="7704" y="240"/>
                </a:cubicBezTo>
                <a:cubicBezTo>
                  <a:pt x="7418" y="190"/>
                  <a:pt x="7145" y="123"/>
                  <a:pt x="6841" y="98"/>
                </a:cubicBezTo>
                <a:cubicBezTo>
                  <a:pt x="6528" y="73"/>
                  <a:pt x="6210" y="62"/>
                  <a:pt x="5895" y="40"/>
                </a:cubicBezTo>
                <a:cubicBezTo>
                  <a:pt x="5568" y="15"/>
                  <a:pt x="5247" y="20"/>
                  <a:pt x="4923" y="16"/>
                </a:cubicBezTo>
                <a:cubicBezTo>
                  <a:pt x="4599" y="11"/>
                  <a:pt x="4275" y="13"/>
                  <a:pt x="3951" y="16"/>
                </a:cubicBezTo>
                <a:cubicBezTo>
                  <a:pt x="3609" y="18"/>
                  <a:pt x="3263" y="0"/>
                  <a:pt x="2926" y="39"/>
                </a:cubicBezTo>
                <a:cubicBezTo>
                  <a:pt x="2640" y="72"/>
                  <a:pt x="2357" y="114"/>
                  <a:pt x="2089" y="169"/>
                </a:cubicBezTo>
                <a:cubicBezTo>
                  <a:pt x="1782" y="232"/>
                  <a:pt x="1511" y="324"/>
                  <a:pt x="1225" y="405"/>
                </a:cubicBezTo>
                <a:cubicBezTo>
                  <a:pt x="902" y="496"/>
                  <a:pt x="767" y="637"/>
                  <a:pt x="577" y="769"/>
                </a:cubicBezTo>
                <a:cubicBezTo>
                  <a:pt x="412" y="885"/>
                  <a:pt x="307" y="1015"/>
                  <a:pt x="226" y="1147"/>
                </a:cubicBezTo>
                <a:cubicBezTo>
                  <a:pt x="151" y="1270"/>
                  <a:pt x="197" y="1402"/>
                  <a:pt x="119" y="1523"/>
                </a:cubicBezTo>
                <a:cubicBezTo>
                  <a:pt x="0" y="1706"/>
                  <a:pt x="450" y="1801"/>
                  <a:pt x="713" y="1866"/>
                </a:cubicBezTo>
                <a:cubicBezTo>
                  <a:pt x="995" y="1935"/>
                  <a:pt x="1301" y="1989"/>
                  <a:pt x="1603" y="2042"/>
                </a:cubicBezTo>
                <a:cubicBezTo>
                  <a:pt x="1914" y="2096"/>
                  <a:pt x="2245" y="2120"/>
                  <a:pt x="2576" y="2137"/>
                </a:cubicBezTo>
                <a:cubicBezTo>
                  <a:pt x="2878" y="2152"/>
                  <a:pt x="3162" y="2187"/>
                  <a:pt x="3466" y="2184"/>
                </a:cubicBezTo>
                <a:cubicBezTo>
                  <a:pt x="3816" y="2179"/>
                  <a:pt x="4174" y="2203"/>
                  <a:pt x="4519" y="2172"/>
                </a:cubicBezTo>
                <a:cubicBezTo>
                  <a:pt x="4815" y="2145"/>
                  <a:pt x="5125" y="2160"/>
                  <a:pt x="5410" y="2112"/>
                </a:cubicBezTo>
                <a:cubicBezTo>
                  <a:pt x="5670" y="2070"/>
                  <a:pt x="5949" y="2055"/>
                  <a:pt x="6220" y="2066"/>
                </a:cubicBezTo>
                <a:cubicBezTo>
                  <a:pt x="6533" y="2079"/>
                  <a:pt x="6826" y="2035"/>
                  <a:pt x="7138" y="2030"/>
                </a:cubicBezTo>
                <a:cubicBezTo>
                  <a:pt x="7432" y="2026"/>
                  <a:pt x="7707" y="1962"/>
                  <a:pt x="7948" y="1889"/>
                </a:cubicBezTo>
                <a:lnTo>
                  <a:pt x="8245" y="1807"/>
                </a:lnTo>
                <a:lnTo>
                  <a:pt x="8461" y="1712"/>
                </a:lnTo>
                <a:lnTo>
                  <a:pt x="8406" y="1724"/>
                </a:lnTo>
                <a:close/>
              </a:path>
            </a:pathLst>
          </a:custGeom>
          <a:noFill/>
          <a:ln w="36720">
            <a:solidFill>
              <a:srgbClr val="0000ff"/>
            </a:solidFill>
            <a:round/>
          </a:ln>
        </p:spPr>
      </p:sp>
      <p:sp>
        <p:nvSpPr>
          <p:cNvPr id="251" name="TextShape 5"/>
          <p:cNvSpPr txBox="1"/>
          <p:nvPr/>
        </p:nvSpPr>
        <p:spPr>
          <a:xfrm>
            <a:off x="2935800" y="4212720"/>
            <a:ext cx="1371600" cy="395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Δίνονται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TextShape 6"/>
          <p:cNvSpPr txBox="1"/>
          <p:nvPr/>
        </p:nvSpPr>
        <p:spPr>
          <a:xfrm>
            <a:off x="4602600" y="1182600"/>
            <a:ext cx="4541400" cy="3184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1800" spc="-1" strike="noStrike">
                <a:solidFill>
                  <a:srgbClr val="0000ff"/>
                </a:solidFill>
                <a:latin typeface="Arial"/>
              </a:rPr>
              <a:t>Δίνονται oι μάζες των σωματιδίων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M(γ) = 0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Μ(ν</a:t>
            </a:r>
            <a:r>
              <a:rPr b="0" lang="en-US" sz="1800" spc="-1" strike="noStrike" baseline="-14000000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M(ν</a:t>
            </a:r>
            <a:r>
              <a:rPr b="0" lang="en-US" sz="1800" spc="-1" strike="noStrike" baseline="-14000000">
                <a:solidFill>
                  <a:srgbClr val="000000"/>
                </a:solidFill>
                <a:latin typeface="Arial"/>
              </a:rPr>
              <a:t>μ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0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Μ(e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Me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0.511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Μ(π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Μ(π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139.6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M(π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0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135 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M(μ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Μ(μ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105.7 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M(p) = 938.3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M(n) = 939.6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M(Σ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1189.4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M(K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M(K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493.7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CustomShape 1"/>
          <p:cNvSpPr/>
          <p:nvPr/>
        </p:nvSpPr>
        <p:spPr>
          <a:xfrm>
            <a:off x="0" y="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Άσκηση 2 - λύση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Ποιές από τις παρακάτω αντιδράσεις/διασπάσεις γίνονται?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Αυτές που δεν γίνοται, ποιόν νόμο διατήρησης παραβιάζουν?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54" name="" descr=""/>
          <p:cNvPicPr/>
          <p:nvPr/>
        </p:nvPicPr>
        <p:blipFill>
          <a:blip r:embed="rId1"/>
          <a:srcRect l="0" t="21923" r="60129" b="0"/>
          <a:stretch/>
        </p:blipFill>
        <p:spPr>
          <a:xfrm>
            <a:off x="423720" y="1128960"/>
            <a:ext cx="3510000" cy="2784600"/>
          </a:xfrm>
          <a:prstGeom prst="rect">
            <a:avLst/>
          </a:prstGeom>
          <a:ln>
            <a:noFill/>
          </a:ln>
        </p:spPr>
      </p:pic>
      <p:sp>
        <p:nvSpPr>
          <p:cNvPr id="255" name="CustomShape 2"/>
          <p:cNvSpPr/>
          <p:nvPr/>
        </p:nvSpPr>
        <p:spPr>
          <a:xfrm>
            <a:off x="3860640" y="1173600"/>
            <a:ext cx="5069160" cy="2703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Διατήρηση λεπτονικού αριθμού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Διατήρηση φορτίου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Διατήρηση φορτίου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Διατήρηση βαρυονικού αριθμού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Διατήρηση ενέργειας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Επιτρέπεται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Επιτρέπεται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56" name="Table 3"/>
          <p:cNvGraphicFramePr/>
          <p:nvPr/>
        </p:nvGraphicFramePr>
        <p:xfrm>
          <a:off x="3324600" y="3927960"/>
          <a:ext cx="5709960" cy="2481480"/>
        </p:xfrm>
        <a:graphic>
          <a:graphicData uri="http://schemas.openxmlformats.org/drawingml/2006/table">
            <a:tbl>
              <a:tblPr/>
              <a:tblGrid>
                <a:gridCol w="477720"/>
                <a:gridCol w="964800"/>
                <a:gridCol w="1583280"/>
                <a:gridCol w="1484280"/>
                <a:gridCol w="1200240"/>
              </a:tblGrid>
              <a:tr h="413640">
                <a:tc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Φορτίο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Βαρυονικός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Λεπτονικός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Ενέργεια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41364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cPr marL="90000" marR="90000">
                    <a:solidFill>
                      <a:srgbClr val="cccccc"/>
                    </a:solidFill>
                  </a:tcPr>
                </a:tc>
              </a:tr>
              <a:tr h="41364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</a:tr>
              <a:tr h="41364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cPr marL="90000" marR="90000">
                    <a:solidFill>
                      <a:srgbClr val="cccccc"/>
                    </a:solidFill>
                  </a:tcPr>
                </a:tc>
                <a:tc>
                  <a:tcPr marL="90000" marR="90000">
                    <a:solidFill>
                      <a:srgbClr val="cccccc"/>
                    </a:solidFill>
                  </a:tcPr>
                </a:tc>
                <a:tc>
                  <a:tcPr marL="90000" marR="90000">
                    <a:solidFill>
                      <a:srgbClr val="cccccc"/>
                    </a:solidFill>
                  </a:tcPr>
                </a:tc>
              </a:tr>
              <a:tr h="41364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</a:tr>
              <a:tr h="41364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5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57" name="TextShape 4"/>
          <p:cNvSpPr txBox="1"/>
          <p:nvPr/>
        </p:nvSpPr>
        <p:spPr>
          <a:xfrm>
            <a:off x="90720" y="3912120"/>
            <a:ext cx="3061440" cy="255924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Βάζω σε πίνακα τις ποσότητες / κβαντικούς αριθμούς που διατηρούνται πάντα, σε όλες τις αλληλεπιδράσεις.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Πρώτα βάζω τα πιό εύκολα να ελγχθούν και σταματάω με το πρώτο που παραβιάζεται!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CustomShape 1"/>
          <p:cNvSpPr/>
          <p:nvPr/>
        </p:nvSpPr>
        <p:spPr>
          <a:xfrm>
            <a:off x="0" y="-2700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9" name="CustomShape 2"/>
          <p:cNvSpPr/>
          <p:nvPr/>
        </p:nvSpPr>
        <p:spPr>
          <a:xfrm>
            <a:off x="277920" y="-14400"/>
            <a:ext cx="8588160" cy="112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Άσκηση 3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Οι παρακάτω διασπάσεις δεν γίνονται. Γιατί? (ποιόν νόμο διατήρησης παραβιάζουν?)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60" name="" descr=""/>
          <p:cNvPicPr/>
          <p:nvPr/>
        </p:nvPicPr>
        <p:blipFill>
          <a:blip r:embed="rId1"/>
          <a:srcRect l="32037" t="15177" r="41109" b="0"/>
          <a:stretch/>
        </p:blipFill>
        <p:spPr>
          <a:xfrm>
            <a:off x="722160" y="1616400"/>
            <a:ext cx="2421000" cy="2351160"/>
          </a:xfrm>
          <a:prstGeom prst="rect">
            <a:avLst/>
          </a:prstGeom>
          <a:ln>
            <a:noFill/>
          </a:ln>
        </p:spPr>
      </p:pic>
      <p:sp>
        <p:nvSpPr>
          <p:cNvPr id="261" name="TextShape 3"/>
          <p:cNvSpPr txBox="1"/>
          <p:nvPr/>
        </p:nvSpPr>
        <p:spPr>
          <a:xfrm>
            <a:off x="4530960" y="1254960"/>
            <a:ext cx="4541400" cy="3184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1800" spc="-1" strike="noStrike">
                <a:solidFill>
                  <a:srgbClr val="0000ff"/>
                </a:solidFill>
                <a:latin typeface="Arial"/>
              </a:rPr>
              <a:t>Δίνονται oι μάζες των σωματιδίων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M(γ) = 0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Μ(ν</a:t>
            </a:r>
            <a:r>
              <a:rPr b="0" lang="en-US" sz="1800" spc="-1" strike="noStrike" baseline="-14000000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M(ν</a:t>
            </a:r>
            <a:r>
              <a:rPr b="0" lang="en-US" sz="1800" spc="-1" strike="noStrike" baseline="-14000000">
                <a:solidFill>
                  <a:srgbClr val="000000"/>
                </a:solidFill>
                <a:latin typeface="Arial"/>
              </a:rPr>
              <a:t>μ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0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Μ(e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Me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0.511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Μ(π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Μ(π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139.6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M(π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0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135 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M(μ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Μ(μ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105.7 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M(p) = 938.3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M(n) = 939.6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M(Σ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1189.4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M(K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M(K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493.7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CustomShape 1"/>
          <p:cNvSpPr/>
          <p:nvPr/>
        </p:nvSpPr>
        <p:spPr>
          <a:xfrm>
            <a:off x="0" y="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3" name="CustomShape 2"/>
          <p:cNvSpPr/>
          <p:nvPr/>
        </p:nvSpPr>
        <p:spPr>
          <a:xfrm>
            <a:off x="277920" y="-14400"/>
            <a:ext cx="8588160" cy="112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Άσκηση 3 - λύση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Οι παρακάτω διασπάσεις δεν γίνονται. Γιατί? (ποιόν νόμο διατήρησης παραβιάζουν?)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64" name="" descr=""/>
          <p:cNvPicPr/>
          <p:nvPr/>
        </p:nvPicPr>
        <p:blipFill>
          <a:blip r:embed="rId1"/>
          <a:srcRect l="32037" t="15177" r="41109" b="0"/>
          <a:stretch/>
        </p:blipFill>
        <p:spPr>
          <a:xfrm>
            <a:off x="182520" y="1220760"/>
            <a:ext cx="2421000" cy="2350800"/>
          </a:xfrm>
          <a:prstGeom prst="rect">
            <a:avLst/>
          </a:prstGeom>
          <a:ln>
            <a:noFill/>
          </a:ln>
        </p:spPr>
      </p:pic>
      <p:sp>
        <p:nvSpPr>
          <p:cNvPr id="265" name="CustomShape 3"/>
          <p:cNvSpPr/>
          <p:nvPr/>
        </p:nvSpPr>
        <p:spPr>
          <a:xfrm>
            <a:off x="2738520" y="1338120"/>
            <a:ext cx="6202440" cy="2588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Διατήρηση λεπτονικού αριθμού και στροφορμής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Διατήρηση βαρυονικού και λεπτονικού  αριθμού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Διατήρηση ενέργειας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Διατήρηση φορτίου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66" name="Table 4"/>
          <p:cNvGraphicFramePr/>
          <p:nvPr/>
        </p:nvGraphicFramePr>
        <p:xfrm>
          <a:off x="3324960" y="3964320"/>
          <a:ext cx="5709960" cy="2481480"/>
        </p:xfrm>
        <a:graphic>
          <a:graphicData uri="http://schemas.openxmlformats.org/drawingml/2006/table">
            <a:tbl>
              <a:tblPr/>
              <a:tblGrid>
                <a:gridCol w="477720"/>
                <a:gridCol w="964800"/>
                <a:gridCol w="1583280"/>
                <a:gridCol w="1484280"/>
                <a:gridCol w="1200240"/>
              </a:tblGrid>
              <a:tr h="496080">
                <a:tc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Φορτίο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Βαρυονικός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Λεπτονικός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Ενέργεια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4960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cPr marL="90000" marR="90000">
                    <a:solidFill>
                      <a:srgbClr val="cccccc"/>
                    </a:solidFill>
                  </a:tcPr>
                </a:tc>
              </a:tr>
              <a:tr h="4960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</a:tr>
              <a:tr h="49608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497520"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latin typeface="Arial"/>
                        </a:rPr>
                        <a:t>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267" name="TextShape 5"/>
          <p:cNvSpPr txBox="1"/>
          <p:nvPr/>
        </p:nvSpPr>
        <p:spPr>
          <a:xfrm>
            <a:off x="90720" y="3911760"/>
            <a:ext cx="3061440" cy="255924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Βάζω σε πίνακα τις ποσότητες / κβαντικούς αριθμούς που διατηρούνται πάντα, σε όλες τις αλληλεπιδράσεις.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Πρώτα βάζω τα πιό εύκολα να ελγχθούν και σταματάω με το πρώτο που παραβιάζεται!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457200" y="48960"/>
            <a:ext cx="8458200" cy="18540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Όλα μαζί – η θεωρία μας για τα δομικά/βασικά συστατικά της ύλης και πώς αυτά αλληλεπιδρούν μεταξύ τους:</a:t>
            </a:r>
            <a:br/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“</a:t>
            </a:r>
            <a:r>
              <a:rPr b="1" lang="en-US" sz="2800" spc="-1" strike="noStrike">
                <a:solidFill>
                  <a:srgbClr val="000000"/>
                </a:solidFill>
                <a:latin typeface="Calibri"/>
              </a:rPr>
              <a:t>Το Καθιερωμένο Πρότυπο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”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9685800" y="7764840"/>
            <a:ext cx="311040" cy="368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Ctr="1">
            <a:noAutofit/>
          </a:bodyPr>
          <a:p>
            <a:pPr algn="r">
              <a:lnSpc>
                <a:spcPct val="100000"/>
              </a:lnSpc>
            </a:pPr>
            <a:fld id="{AF5D96BE-33D7-45C6-8463-A58325DAC0A7}" type="slidenum">
              <a:rPr b="0" lang="en-US" sz="1800" spc="-1" strike="noStrike">
                <a:solidFill>
                  <a:srgbClr val="000000"/>
                </a:solidFill>
                <a:latin typeface="Arial"/>
                <a:ea typeface="Arial"/>
              </a:rPr>
              <a:t>&lt;number&gt;</a:t>
            </a:fld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CustomShape 3"/>
          <p:cNvSpPr/>
          <p:nvPr/>
        </p:nvSpPr>
        <p:spPr>
          <a:xfrm>
            <a:off x="487800" y="2382120"/>
            <a:ext cx="8209080" cy="1001160"/>
          </a:xfrm>
          <a:custGeom>
            <a:avLst/>
            <a:gdLst/>
            <a:ahLst/>
            <a:rect l="0" t="0" r="r" b="b"/>
            <a:pathLst>
              <a:path w="22805" h="2783">
                <a:moveTo>
                  <a:pt x="463" y="0"/>
                </a:moveTo>
                <a:lnTo>
                  <a:pt x="464" y="0"/>
                </a:lnTo>
                <a:cubicBezTo>
                  <a:pt x="382" y="0"/>
                  <a:pt x="302" y="21"/>
                  <a:pt x="232" y="62"/>
                </a:cubicBezTo>
                <a:cubicBezTo>
                  <a:pt x="161" y="103"/>
                  <a:pt x="103" y="161"/>
                  <a:pt x="62" y="232"/>
                </a:cubicBezTo>
                <a:cubicBezTo>
                  <a:pt x="21" y="302"/>
                  <a:pt x="0" y="382"/>
                  <a:pt x="0" y="464"/>
                </a:cubicBezTo>
                <a:lnTo>
                  <a:pt x="0" y="2318"/>
                </a:lnTo>
                <a:lnTo>
                  <a:pt x="0" y="2318"/>
                </a:lnTo>
                <a:cubicBezTo>
                  <a:pt x="0" y="2400"/>
                  <a:pt x="21" y="2480"/>
                  <a:pt x="62" y="2550"/>
                </a:cubicBezTo>
                <a:cubicBezTo>
                  <a:pt x="103" y="2621"/>
                  <a:pt x="161" y="2679"/>
                  <a:pt x="232" y="2720"/>
                </a:cubicBezTo>
                <a:cubicBezTo>
                  <a:pt x="302" y="2761"/>
                  <a:pt x="382" y="2782"/>
                  <a:pt x="464" y="2782"/>
                </a:cubicBezTo>
                <a:lnTo>
                  <a:pt x="22340" y="2782"/>
                </a:lnTo>
                <a:lnTo>
                  <a:pt x="22340" y="2782"/>
                </a:lnTo>
                <a:cubicBezTo>
                  <a:pt x="22422" y="2782"/>
                  <a:pt x="22502" y="2761"/>
                  <a:pt x="22572" y="2720"/>
                </a:cubicBezTo>
                <a:cubicBezTo>
                  <a:pt x="22643" y="2679"/>
                  <a:pt x="22701" y="2621"/>
                  <a:pt x="22742" y="2550"/>
                </a:cubicBezTo>
                <a:cubicBezTo>
                  <a:pt x="22783" y="2480"/>
                  <a:pt x="22804" y="2400"/>
                  <a:pt x="22804" y="2318"/>
                </a:cubicBezTo>
                <a:lnTo>
                  <a:pt x="22803" y="463"/>
                </a:lnTo>
                <a:lnTo>
                  <a:pt x="22804" y="464"/>
                </a:lnTo>
                <a:lnTo>
                  <a:pt x="22804" y="464"/>
                </a:lnTo>
                <a:cubicBezTo>
                  <a:pt x="22804" y="382"/>
                  <a:pt x="22783" y="302"/>
                  <a:pt x="22742" y="232"/>
                </a:cubicBezTo>
                <a:cubicBezTo>
                  <a:pt x="22701" y="161"/>
                  <a:pt x="22643" y="103"/>
                  <a:pt x="22572" y="62"/>
                </a:cubicBezTo>
                <a:cubicBezTo>
                  <a:pt x="22502" y="21"/>
                  <a:pt x="22422" y="0"/>
                  <a:pt x="22340" y="0"/>
                </a:cubicBezTo>
                <a:lnTo>
                  <a:pt x="463" y="0"/>
                </a:lnTo>
              </a:path>
            </a:pathLst>
          </a:custGeom>
          <a:solidFill>
            <a:srgbClr val="d52929">
              <a:alpha val="75000"/>
            </a:srgbClr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4" name="CustomShape 4"/>
          <p:cNvSpPr/>
          <p:nvPr/>
        </p:nvSpPr>
        <p:spPr>
          <a:xfrm>
            <a:off x="5773680" y="2584440"/>
            <a:ext cx="565560" cy="6033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5" name="CustomShape 5"/>
          <p:cNvSpPr/>
          <p:nvPr/>
        </p:nvSpPr>
        <p:spPr>
          <a:xfrm>
            <a:off x="2918520" y="2584440"/>
            <a:ext cx="566640" cy="6033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96" name="" descr=""/>
          <p:cNvPicPr/>
          <p:nvPr/>
        </p:nvPicPr>
        <p:blipFill>
          <a:blip r:embed="rId1"/>
          <a:stretch/>
        </p:blipFill>
        <p:spPr>
          <a:xfrm>
            <a:off x="3064320" y="2655000"/>
            <a:ext cx="269280" cy="427320"/>
          </a:xfrm>
          <a:prstGeom prst="rect">
            <a:avLst/>
          </a:prstGeom>
          <a:ln>
            <a:noFill/>
          </a:ln>
        </p:spPr>
      </p:pic>
      <p:pic>
        <p:nvPicPr>
          <p:cNvPr id="97" name="" descr=""/>
          <p:cNvPicPr/>
          <p:nvPr/>
        </p:nvPicPr>
        <p:blipFill>
          <a:blip r:embed="rId2"/>
          <a:stretch/>
        </p:blipFill>
        <p:spPr>
          <a:xfrm>
            <a:off x="5904000" y="2680200"/>
            <a:ext cx="331200" cy="459000"/>
          </a:xfrm>
          <a:prstGeom prst="rect">
            <a:avLst/>
          </a:prstGeom>
          <a:ln>
            <a:noFill/>
          </a:ln>
        </p:spPr>
      </p:pic>
      <p:pic>
        <p:nvPicPr>
          <p:cNvPr id="98" name="" descr=""/>
          <p:cNvPicPr/>
          <p:nvPr/>
        </p:nvPicPr>
        <p:blipFill>
          <a:blip r:embed="rId3"/>
          <a:stretch/>
        </p:blipFill>
        <p:spPr>
          <a:xfrm>
            <a:off x="731160" y="2489760"/>
            <a:ext cx="1633680" cy="770400"/>
          </a:xfrm>
          <a:prstGeom prst="rect">
            <a:avLst/>
          </a:prstGeom>
          <a:ln>
            <a:noFill/>
          </a:ln>
        </p:spPr>
      </p:pic>
      <p:pic>
        <p:nvPicPr>
          <p:cNvPr id="99" name="" descr=""/>
          <p:cNvPicPr/>
          <p:nvPr/>
        </p:nvPicPr>
        <p:blipFill>
          <a:blip r:embed="rId4"/>
          <a:stretch/>
        </p:blipFill>
        <p:spPr>
          <a:xfrm>
            <a:off x="7016040" y="2538720"/>
            <a:ext cx="1373040" cy="728640"/>
          </a:xfrm>
          <a:prstGeom prst="rect">
            <a:avLst/>
          </a:prstGeom>
          <a:ln>
            <a:noFill/>
          </a:ln>
        </p:spPr>
      </p:pic>
      <p:sp>
        <p:nvSpPr>
          <p:cNvPr id="100" name="CustomShape 6"/>
          <p:cNvSpPr/>
          <p:nvPr/>
        </p:nvSpPr>
        <p:spPr>
          <a:xfrm>
            <a:off x="2577600" y="1941840"/>
            <a:ext cx="2641320" cy="359640"/>
          </a:xfrm>
          <a:prstGeom prst="rect">
            <a:avLst/>
          </a:prstGeom>
          <a:solidFill>
            <a:srgbClr val="ffffff">
              <a:alpha val="89000"/>
            </a:srgbClr>
          </a:solidFill>
          <a:ln w="3240">
            <a:solidFill>
              <a:srgbClr val="d62a2a"/>
            </a:solidFill>
            <a:miter/>
          </a:ln>
          <a:effectLst>
            <a:outerShdw dist="107932" dir="2700000">
              <a:srgbClr val="c0c0c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 Bold"/>
                <a:ea typeface="Calibri Bold"/>
              </a:rPr>
              <a:t>Σωματίδια ύλης</a:t>
            </a:r>
            <a:endParaRPr b="1" lang="en-US" sz="1800" spc="-1" strike="noStrike">
              <a:solidFill>
                <a:srgbClr val="ff0000"/>
              </a:solidFill>
              <a:latin typeface="Arial"/>
            </a:endParaRPr>
          </a:p>
        </p:txBody>
      </p:sp>
      <p:sp>
        <p:nvSpPr>
          <p:cNvPr id="101" name="CustomShape 7"/>
          <p:cNvSpPr/>
          <p:nvPr/>
        </p:nvSpPr>
        <p:spPr>
          <a:xfrm>
            <a:off x="5391720" y="1941840"/>
            <a:ext cx="3523680" cy="359640"/>
          </a:xfrm>
          <a:prstGeom prst="rect">
            <a:avLst/>
          </a:prstGeom>
          <a:solidFill>
            <a:srgbClr val="ffffff">
              <a:alpha val="89000"/>
            </a:srgbClr>
          </a:solidFill>
          <a:ln w="3240">
            <a:solidFill>
              <a:srgbClr val="d62a2a"/>
            </a:solidFill>
            <a:miter/>
          </a:ln>
          <a:effectLst>
            <a:outerShdw dist="107932" dir="2700000">
              <a:srgbClr val="c0c0c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US" sz="1600" spc="-1" strike="noStrike">
                <a:solidFill>
                  <a:srgbClr val="d62a2a"/>
                </a:solidFill>
                <a:latin typeface="Calibri"/>
                <a:ea typeface="Calibri"/>
              </a:rPr>
              <a:t>Κάθε κατηγορία σε 3 οικογένειες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CustomShape 8"/>
          <p:cNvSpPr/>
          <p:nvPr/>
        </p:nvSpPr>
        <p:spPr>
          <a:xfrm>
            <a:off x="5061600" y="2395800"/>
            <a:ext cx="704880" cy="18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6 κουάρκ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CustomShape 9"/>
          <p:cNvSpPr/>
          <p:nvPr/>
        </p:nvSpPr>
        <p:spPr>
          <a:xfrm>
            <a:off x="3295080" y="2395800"/>
            <a:ext cx="846720" cy="18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6 Λεπτόνια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CustomShape 10"/>
          <p:cNvSpPr/>
          <p:nvPr/>
        </p:nvSpPr>
        <p:spPr>
          <a:xfrm>
            <a:off x="167400" y="2062800"/>
            <a:ext cx="1299240" cy="27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d52929"/>
                </a:solidFill>
                <a:latin typeface="Calibri Bold Italic"/>
                <a:ea typeface="Calibri Bold Italic"/>
              </a:rPr>
              <a:t>Φερμιόνια</a:t>
            </a:r>
            <a:endParaRPr b="1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CustomShape 11"/>
          <p:cNvSpPr/>
          <p:nvPr/>
        </p:nvSpPr>
        <p:spPr>
          <a:xfrm>
            <a:off x="409320" y="3992760"/>
            <a:ext cx="8427960" cy="1036440"/>
          </a:xfrm>
          <a:custGeom>
            <a:avLst/>
            <a:gdLst/>
            <a:ahLst/>
            <a:rect l="0" t="0" r="r" b="b"/>
            <a:pathLst>
              <a:path w="23413" h="2881">
                <a:moveTo>
                  <a:pt x="480" y="0"/>
                </a:moveTo>
                <a:lnTo>
                  <a:pt x="480" y="0"/>
                </a:lnTo>
                <a:cubicBezTo>
                  <a:pt x="396" y="0"/>
                  <a:pt x="313" y="22"/>
                  <a:pt x="240" y="64"/>
                </a:cubicBezTo>
                <a:cubicBezTo>
                  <a:pt x="167" y="106"/>
                  <a:pt x="106" y="167"/>
                  <a:pt x="64" y="240"/>
                </a:cubicBezTo>
                <a:cubicBezTo>
                  <a:pt x="22" y="313"/>
                  <a:pt x="0" y="396"/>
                  <a:pt x="0" y="480"/>
                </a:cubicBezTo>
                <a:lnTo>
                  <a:pt x="0" y="2400"/>
                </a:lnTo>
                <a:lnTo>
                  <a:pt x="0" y="2400"/>
                </a:lnTo>
                <a:cubicBezTo>
                  <a:pt x="0" y="2484"/>
                  <a:pt x="22" y="2567"/>
                  <a:pt x="64" y="2640"/>
                </a:cubicBezTo>
                <a:cubicBezTo>
                  <a:pt x="106" y="2713"/>
                  <a:pt x="167" y="2774"/>
                  <a:pt x="240" y="2816"/>
                </a:cubicBezTo>
                <a:cubicBezTo>
                  <a:pt x="313" y="2858"/>
                  <a:pt x="396" y="2880"/>
                  <a:pt x="480" y="2880"/>
                </a:cubicBezTo>
                <a:lnTo>
                  <a:pt x="22932" y="2880"/>
                </a:lnTo>
                <a:lnTo>
                  <a:pt x="22932" y="2880"/>
                </a:lnTo>
                <a:cubicBezTo>
                  <a:pt x="23016" y="2880"/>
                  <a:pt x="23099" y="2858"/>
                  <a:pt x="23172" y="2816"/>
                </a:cubicBezTo>
                <a:cubicBezTo>
                  <a:pt x="23245" y="2774"/>
                  <a:pt x="23306" y="2713"/>
                  <a:pt x="23348" y="2640"/>
                </a:cubicBezTo>
                <a:cubicBezTo>
                  <a:pt x="23390" y="2567"/>
                  <a:pt x="23412" y="2484"/>
                  <a:pt x="23412" y="2400"/>
                </a:cubicBezTo>
                <a:lnTo>
                  <a:pt x="23412" y="480"/>
                </a:lnTo>
                <a:lnTo>
                  <a:pt x="23412" y="480"/>
                </a:lnTo>
                <a:lnTo>
                  <a:pt x="23412" y="480"/>
                </a:lnTo>
                <a:cubicBezTo>
                  <a:pt x="23412" y="396"/>
                  <a:pt x="23390" y="313"/>
                  <a:pt x="23348" y="240"/>
                </a:cubicBezTo>
                <a:cubicBezTo>
                  <a:pt x="23306" y="167"/>
                  <a:pt x="23245" y="106"/>
                  <a:pt x="23172" y="64"/>
                </a:cubicBezTo>
                <a:cubicBezTo>
                  <a:pt x="23099" y="22"/>
                  <a:pt x="23016" y="0"/>
                  <a:pt x="22932" y="0"/>
                </a:cubicBezTo>
                <a:lnTo>
                  <a:pt x="480" y="0"/>
                </a:lnTo>
              </a:path>
            </a:pathLst>
          </a:custGeom>
          <a:solidFill>
            <a:srgbClr val="003399">
              <a:alpha val="75000"/>
            </a:srgbClr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6" name="CustomShape 12"/>
          <p:cNvSpPr/>
          <p:nvPr/>
        </p:nvSpPr>
        <p:spPr>
          <a:xfrm>
            <a:off x="4425840" y="4246560"/>
            <a:ext cx="580320" cy="6249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107" name="" descr=""/>
          <p:cNvPicPr/>
          <p:nvPr/>
        </p:nvPicPr>
        <p:blipFill>
          <a:blip r:embed="rId5"/>
          <a:stretch/>
        </p:blipFill>
        <p:spPr>
          <a:xfrm>
            <a:off x="4438080" y="4308120"/>
            <a:ext cx="582120" cy="453600"/>
          </a:xfrm>
          <a:prstGeom prst="rect">
            <a:avLst/>
          </a:prstGeom>
          <a:ln>
            <a:noFill/>
          </a:ln>
        </p:spPr>
      </p:pic>
      <p:sp>
        <p:nvSpPr>
          <p:cNvPr id="108" name="CustomShape 13"/>
          <p:cNvSpPr/>
          <p:nvPr/>
        </p:nvSpPr>
        <p:spPr>
          <a:xfrm>
            <a:off x="2355480" y="4246560"/>
            <a:ext cx="581760" cy="6249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9" name="CustomShape 14"/>
          <p:cNvSpPr/>
          <p:nvPr/>
        </p:nvSpPr>
        <p:spPr>
          <a:xfrm>
            <a:off x="5325480" y="4246560"/>
            <a:ext cx="581760" cy="6249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0" name="CustomShape 15"/>
          <p:cNvSpPr/>
          <p:nvPr/>
        </p:nvSpPr>
        <p:spPr>
          <a:xfrm>
            <a:off x="7291440" y="4246560"/>
            <a:ext cx="581760" cy="6249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111" name="" descr=""/>
          <p:cNvPicPr/>
          <p:nvPr/>
        </p:nvPicPr>
        <p:blipFill>
          <a:blip r:embed="rId6"/>
          <a:stretch/>
        </p:blipFill>
        <p:spPr>
          <a:xfrm>
            <a:off x="2459520" y="4362480"/>
            <a:ext cx="340200" cy="441360"/>
          </a:xfrm>
          <a:prstGeom prst="rect">
            <a:avLst/>
          </a:prstGeom>
          <a:ln>
            <a:noFill/>
          </a:ln>
        </p:spPr>
      </p:pic>
      <p:pic>
        <p:nvPicPr>
          <p:cNvPr id="112" name="" descr=""/>
          <p:cNvPicPr/>
          <p:nvPr/>
        </p:nvPicPr>
        <p:blipFill>
          <a:blip r:embed="rId7"/>
          <a:stretch/>
        </p:blipFill>
        <p:spPr>
          <a:xfrm>
            <a:off x="5420880" y="4297680"/>
            <a:ext cx="441360" cy="456840"/>
          </a:xfrm>
          <a:prstGeom prst="rect">
            <a:avLst/>
          </a:prstGeom>
          <a:ln>
            <a:noFill/>
          </a:ln>
        </p:spPr>
      </p:pic>
      <p:pic>
        <p:nvPicPr>
          <p:cNvPr id="113" name="" descr=""/>
          <p:cNvPicPr/>
          <p:nvPr/>
        </p:nvPicPr>
        <p:blipFill>
          <a:blip r:embed="rId8"/>
          <a:stretch/>
        </p:blipFill>
        <p:spPr>
          <a:xfrm>
            <a:off x="7417080" y="4318560"/>
            <a:ext cx="339840" cy="474480"/>
          </a:xfrm>
          <a:prstGeom prst="rect">
            <a:avLst/>
          </a:prstGeom>
          <a:ln>
            <a:noFill/>
          </a:ln>
        </p:spPr>
      </p:pic>
      <p:sp>
        <p:nvSpPr>
          <p:cNvPr id="114" name="CustomShape 16"/>
          <p:cNvSpPr/>
          <p:nvPr/>
        </p:nvSpPr>
        <p:spPr>
          <a:xfrm>
            <a:off x="2073240" y="3579120"/>
            <a:ext cx="4327560" cy="376560"/>
          </a:xfrm>
          <a:prstGeom prst="rect">
            <a:avLst/>
          </a:prstGeom>
          <a:solidFill>
            <a:srgbClr val="ffffff">
              <a:alpha val="89000"/>
            </a:srgbClr>
          </a:solidFill>
          <a:ln w="3240">
            <a:solidFill>
              <a:srgbClr val="003399"/>
            </a:solidFill>
            <a:miter/>
          </a:ln>
          <a:effectLst>
            <a:outerShdw dist="107932" dir="2700000">
              <a:srgbClr val="c0c0c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3399"/>
                </a:solidFill>
                <a:latin typeface="Calibri Bold"/>
                <a:ea typeface="Calibri Bold"/>
              </a:rPr>
              <a:t>Διαδότες/φορείς των δυνάμεων</a:t>
            </a:r>
            <a:endParaRPr b="1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CustomShape 17"/>
          <p:cNvSpPr/>
          <p:nvPr/>
        </p:nvSpPr>
        <p:spPr>
          <a:xfrm>
            <a:off x="6635520" y="3579120"/>
            <a:ext cx="2279880" cy="373320"/>
          </a:xfrm>
          <a:prstGeom prst="rect">
            <a:avLst/>
          </a:prstGeom>
          <a:solidFill>
            <a:srgbClr val="ffffff">
              <a:alpha val="89000"/>
            </a:srgbClr>
          </a:solidFill>
          <a:ln w="3240">
            <a:solidFill>
              <a:srgbClr val="003399"/>
            </a:solidFill>
            <a:miter/>
          </a:ln>
          <a:effectLst>
            <a:outerShdw dist="107932" dir="2700000">
              <a:srgbClr val="c0c0c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US" sz="1600" spc="-1" strike="noStrike">
                <a:solidFill>
                  <a:srgbClr val="003399"/>
                </a:solidFill>
                <a:latin typeface="Calibri"/>
                <a:ea typeface="Calibri"/>
              </a:rPr>
              <a:t>3 δυνάμεις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CustomShape 18"/>
          <p:cNvSpPr/>
          <p:nvPr/>
        </p:nvSpPr>
        <p:spPr>
          <a:xfrm>
            <a:off x="1384920" y="4050000"/>
            <a:ext cx="663840" cy="18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Φωτόνιο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CustomShape 19"/>
          <p:cNvSpPr/>
          <p:nvPr/>
        </p:nvSpPr>
        <p:spPr>
          <a:xfrm>
            <a:off x="3930840" y="4050000"/>
            <a:ext cx="2827800" cy="18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3 “Ασθενή” Μποζόνια (Weak Bosons)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CustomShape 20"/>
          <p:cNvSpPr/>
          <p:nvPr/>
        </p:nvSpPr>
        <p:spPr>
          <a:xfrm>
            <a:off x="7410960" y="4050000"/>
            <a:ext cx="924120" cy="18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8 Γκλουόνια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CustomShape 21"/>
          <p:cNvSpPr/>
          <p:nvPr/>
        </p:nvSpPr>
        <p:spPr>
          <a:xfrm>
            <a:off x="6906960" y="4815720"/>
            <a:ext cx="1488240" cy="2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Ισχυρή δύναμη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CustomShape 22"/>
          <p:cNvSpPr/>
          <p:nvPr/>
        </p:nvSpPr>
        <p:spPr>
          <a:xfrm>
            <a:off x="4456080" y="4822200"/>
            <a:ext cx="1669680" cy="2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Ασθενής δύναμη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CustomShape 23"/>
          <p:cNvSpPr/>
          <p:nvPr/>
        </p:nvSpPr>
        <p:spPr>
          <a:xfrm>
            <a:off x="497880" y="4430520"/>
            <a:ext cx="1768320" cy="613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Ηλεκτρομαγνητική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δύναμη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CustomShape 24"/>
          <p:cNvSpPr/>
          <p:nvPr/>
        </p:nvSpPr>
        <p:spPr>
          <a:xfrm>
            <a:off x="113040" y="3632760"/>
            <a:ext cx="1259640" cy="27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1c4a94"/>
                </a:solidFill>
                <a:latin typeface="Calibri Bold Italic"/>
                <a:ea typeface="Calibri Bold Italic"/>
              </a:rPr>
              <a:t>Μποζόνια</a:t>
            </a:r>
            <a:endParaRPr b="1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CustomShape 25"/>
          <p:cNvSpPr/>
          <p:nvPr/>
        </p:nvSpPr>
        <p:spPr>
          <a:xfrm>
            <a:off x="1244160" y="5333040"/>
            <a:ext cx="7050600" cy="1067760"/>
          </a:xfrm>
          <a:custGeom>
            <a:avLst/>
            <a:gdLst/>
            <a:ahLst/>
            <a:rect l="0" t="0" r="r" b="b"/>
            <a:pathLst>
              <a:path w="19587" h="2968">
                <a:moveTo>
                  <a:pt x="494" y="0"/>
                </a:moveTo>
                <a:lnTo>
                  <a:pt x="495" y="0"/>
                </a:lnTo>
                <a:cubicBezTo>
                  <a:pt x="408" y="0"/>
                  <a:pt x="322" y="23"/>
                  <a:pt x="247" y="66"/>
                </a:cubicBezTo>
                <a:cubicBezTo>
                  <a:pt x="172" y="110"/>
                  <a:pt x="110" y="172"/>
                  <a:pt x="66" y="247"/>
                </a:cubicBezTo>
                <a:cubicBezTo>
                  <a:pt x="23" y="322"/>
                  <a:pt x="0" y="408"/>
                  <a:pt x="0" y="495"/>
                </a:cubicBezTo>
                <a:lnTo>
                  <a:pt x="0" y="2472"/>
                </a:lnTo>
                <a:lnTo>
                  <a:pt x="0" y="2473"/>
                </a:lnTo>
                <a:cubicBezTo>
                  <a:pt x="0" y="2559"/>
                  <a:pt x="23" y="2645"/>
                  <a:pt x="66" y="2720"/>
                </a:cubicBezTo>
                <a:cubicBezTo>
                  <a:pt x="110" y="2795"/>
                  <a:pt x="172" y="2857"/>
                  <a:pt x="247" y="2901"/>
                </a:cubicBezTo>
                <a:cubicBezTo>
                  <a:pt x="322" y="2944"/>
                  <a:pt x="408" y="2967"/>
                  <a:pt x="495" y="2967"/>
                </a:cubicBezTo>
                <a:lnTo>
                  <a:pt x="19091" y="2966"/>
                </a:lnTo>
                <a:lnTo>
                  <a:pt x="19092" y="2967"/>
                </a:lnTo>
                <a:cubicBezTo>
                  <a:pt x="19178" y="2967"/>
                  <a:pt x="19264" y="2944"/>
                  <a:pt x="19339" y="2901"/>
                </a:cubicBezTo>
                <a:cubicBezTo>
                  <a:pt x="19414" y="2857"/>
                  <a:pt x="19476" y="2795"/>
                  <a:pt x="19520" y="2720"/>
                </a:cubicBezTo>
                <a:cubicBezTo>
                  <a:pt x="19563" y="2645"/>
                  <a:pt x="19586" y="2559"/>
                  <a:pt x="19586" y="2473"/>
                </a:cubicBezTo>
                <a:lnTo>
                  <a:pt x="19586" y="494"/>
                </a:lnTo>
                <a:lnTo>
                  <a:pt x="19586" y="495"/>
                </a:lnTo>
                <a:lnTo>
                  <a:pt x="19586" y="495"/>
                </a:lnTo>
                <a:cubicBezTo>
                  <a:pt x="19586" y="408"/>
                  <a:pt x="19563" y="322"/>
                  <a:pt x="19520" y="247"/>
                </a:cubicBezTo>
                <a:cubicBezTo>
                  <a:pt x="19476" y="172"/>
                  <a:pt x="19414" y="110"/>
                  <a:pt x="19339" y="66"/>
                </a:cubicBezTo>
                <a:cubicBezTo>
                  <a:pt x="19264" y="23"/>
                  <a:pt x="19178" y="0"/>
                  <a:pt x="19092" y="0"/>
                </a:cubicBezTo>
                <a:lnTo>
                  <a:pt x="494" y="0"/>
                </a:lnTo>
              </a:path>
            </a:pathLst>
          </a:custGeom>
          <a:solidFill>
            <a:srgbClr val="333333">
              <a:alpha val="75000"/>
            </a:srgbClr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4" name="CustomShape 26"/>
          <p:cNvSpPr/>
          <p:nvPr/>
        </p:nvSpPr>
        <p:spPr>
          <a:xfrm>
            <a:off x="3543120" y="5498640"/>
            <a:ext cx="525600" cy="5151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5" name="CustomShape 27"/>
          <p:cNvSpPr/>
          <p:nvPr/>
        </p:nvSpPr>
        <p:spPr>
          <a:xfrm>
            <a:off x="3543120" y="5501520"/>
            <a:ext cx="525600" cy="515160"/>
          </a:xfrm>
          <a:prstGeom prst="ellipse">
            <a:avLst/>
          </a:prstGeom>
          <a:solidFill>
            <a:srgbClr val="ffff00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126" name="" descr=""/>
          <p:cNvPicPr/>
          <p:nvPr/>
        </p:nvPicPr>
        <p:blipFill>
          <a:blip r:embed="rId9"/>
          <a:stretch/>
        </p:blipFill>
        <p:spPr>
          <a:xfrm>
            <a:off x="3600720" y="5556240"/>
            <a:ext cx="420480" cy="371160"/>
          </a:xfrm>
          <a:prstGeom prst="rect">
            <a:avLst/>
          </a:prstGeom>
          <a:ln>
            <a:noFill/>
          </a:ln>
        </p:spPr>
      </p:pic>
      <p:sp>
        <p:nvSpPr>
          <p:cNvPr id="127" name="CustomShape 28"/>
          <p:cNvSpPr/>
          <p:nvPr/>
        </p:nvSpPr>
        <p:spPr>
          <a:xfrm>
            <a:off x="1881360" y="5565960"/>
            <a:ext cx="1647360" cy="2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00"/>
                </a:solidFill>
                <a:latin typeface="Calibri Bold Italic"/>
                <a:ea typeface="Calibri Bold Italic"/>
              </a:rPr>
              <a:t>Μποζόνιο Higgs (BEH)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CustomShape 29"/>
          <p:cNvSpPr/>
          <p:nvPr/>
        </p:nvSpPr>
        <p:spPr>
          <a:xfrm>
            <a:off x="4214160" y="5565960"/>
            <a:ext cx="3940200" cy="506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00"/>
                </a:solidFill>
                <a:latin typeface="Calibri Bold Italic"/>
                <a:ea typeface="Calibri Bold Italic"/>
              </a:rPr>
              <a:t>“</a:t>
            </a:r>
            <a:r>
              <a:rPr b="0" lang="en-US" sz="1600" spc="-1" strike="noStrike">
                <a:solidFill>
                  <a:srgbClr val="ffff00"/>
                </a:solidFill>
                <a:latin typeface="Calibri Bold Italic"/>
                <a:ea typeface="Calibri Bold Italic"/>
              </a:rPr>
              <a:t>Σπάει” την Ηλεκτρασθενή Συμμετρία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00"/>
                </a:solidFill>
                <a:latin typeface="Calibri Bold Italic"/>
                <a:ea typeface="Calibri Bold Italic"/>
              </a:rPr>
              <a:t>Δίνει μάζα στα </a:t>
            </a:r>
            <a:r>
              <a:rPr b="1" lang="en-US" sz="1600" spc="-1" strike="noStrike">
                <a:solidFill>
                  <a:srgbClr val="ffff00"/>
                </a:solidFill>
                <a:latin typeface="Calibri Bold Italic"/>
                <a:ea typeface="Calibri Bold Italic"/>
              </a:rPr>
              <a:t>στοιχειώδη σωματίδια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0" y="969840"/>
            <a:ext cx="9144000" cy="268776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0" name="CustomShape 2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</a:rPr>
              <a:t>Κουάρκ &amp; γεύσεις (quarks &amp; flavors)</a:t>
            </a:r>
            <a:br/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31" name="Table 3"/>
          <p:cNvGraphicFramePr/>
          <p:nvPr/>
        </p:nvGraphicFramePr>
        <p:xfrm>
          <a:off x="257040" y="2236680"/>
          <a:ext cx="2534760" cy="1041120"/>
        </p:xfrm>
        <a:graphic>
          <a:graphicData uri="http://schemas.openxmlformats.org/drawingml/2006/table">
            <a:tbl>
              <a:tblPr/>
              <a:tblGrid>
                <a:gridCol w="844920"/>
                <a:gridCol w="845280"/>
                <a:gridCol w="844920"/>
              </a:tblGrid>
              <a:tr h="52092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u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c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t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2056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s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b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32" name="CustomShape 4"/>
          <p:cNvSpPr/>
          <p:nvPr/>
        </p:nvSpPr>
        <p:spPr>
          <a:xfrm>
            <a:off x="157320" y="1527120"/>
            <a:ext cx="2147760" cy="486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/>
            <a:r>
              <a:rPr b="1" lang="el-GR" sz="2600" spc="-1" strike="noStrike">
                <a:solidFill>
                  <a:srgbClr val="000000"/>
                </a:solidFill>
                <a:latin typeface="Arial"/>
              </a:rPr>
              <a:t>Κουάρκ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33" name="Table 5"/>
          <p:cNvGraphicFramePr/>
          <p:nvPr/>
        </p:nvGraphicFramePr>
        <p:xfrm>
          <a:off x="2866320" y="859320"/>
          <a:ext cx="5899320" cy="2443680"/>
        </p:xfrm>
        <a:graphic>
          <a:graphicData uri="http://schemas.openxmlformats.org/drawingml/2006/table">
            <a:tbl>
              <a:tblPr/>
              <a:tblGrid>
                <a:gridCol w="1626120"/>
                <a:gridCol w="1617480"/>
                <a:gridCol w="2656080"/>
              </a:tblGrid>
              <a:tr h="136116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Φορτίο (Q)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Βαρυονικός Αριθμός (Β)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Αντίστοιχος Αριθμός “γεύσης” (</a:t>
                      </a:r>
                      <a:r>
                        <a:rPr b="1" lang="el-GR" sz="2000" spc="-1" strike="noStrike">
                          <a:latin typeface="Arial"/>
                          <a:ea typeface="DejaVu Sans"/>
                        </a:rPr>
                        <a:t>ίδιο πρόσημο με το φορτίο</a:t>
                      </a: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</a:tr>
              <a:tr h="57312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+2/3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0976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34" name="CustomShape 6"/>
          <p:cNvSpPr/>
          <p:nvPr/>
        </p:nvSpPr>
        <p:spPr>
          <a:xfrm>
            <a:off x="3290760" y="3297240"/>
            <a:ext cx="5715000" cy="395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5" name="CustomShape 7"/>
          <p:cNvSpPr/>
          <p:nvPr/>
        </p:nvSpPr>
        <p:spPr>
          <a:xfrm>
            <a:off x="374760" y="20588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6" name="CustomShape 8"/>
          <p:cNvSpPr/>
          <p:nvPr/>
        </p:nvSpPr>
        <p:spPr>
          <a:xfrm>
            <a:off x="1166760" y="20588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7" name="CustomShape 9"/>
          <p:cNvSpPr/>
          <p:nvPr/>
        </p:nvSpPr>
        <p:spPr>
          <a:xfrm>
            <a:off x="2066760" y="2060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8" name="TextShape 10"/>
          <p:cNvSpPr txBox="1"/>
          <p:nvPr/>
        </p:nvSpPr>
        <p:spPr>
          <a:xfrm>
            <a:off x="84600" y="3587400"/>
            <a:ext cx="4484520" cy="3139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* Η δεύτερη οικογένεια (c, s) είναι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αντίγραφο της πρώτης (u, d),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αλλά με πιό βαριά κουάρκ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* Και η τρίτη οικογένεια (t,b)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είναι επίσης αντίγραφο της πρώτης,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με ακόμα βαρύτερα κουάρκ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c=charm quark=“γοητευτικό” κουάρκ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s=strange quark=“παράξενο” κουάρκ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t= top quark , b = bottom quark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TextShape 11"/>
          <p:cNvSpPr txBox="1"/>
          <p:nvPr/>
        </p:nvSpPr>
        <p:spPr>
          <a:xfrm>
            <a:off x="4343400" y="3697200"/>
            <a:ext cx="4800600" cy="2834640"/>
          </a:xfrm>
          <a:prstGeom prst="rect">
            <a:avLst/>
          </a:prstGeom>
          <a:solidFill>
            <a:srgbClr val="e6e6ff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→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Λέω ότι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τα κουάρκς έρχονται σε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    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6 “γεύσεις”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: up, down, strange, κλπ.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* Αντί να λέω ότι έχω ένα </a:t>
            </a:r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charm κουάρκ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μπορώ να λέω ότι έχω ένα </a:t>
            </a:r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κουάρκ με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  “</a:t>
            </a:r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γεύση charm” και “charmness” = +1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* Αντί να λέω ότι έχω ένα </a:t>
            </a:r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strange κουάρκ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μπορώ να λέω ότι έχω ένα </a:t>
            </a:r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κουάρκ με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  “</a:t>
            </a:r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γεύση strange” και “strangeness” = -1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ustomShape 1"/>
          <p:cNvSpPr/>
          <p:nvPr/>
        </p:nvSpPr>
        <p:spPr>
          <a:xfrm>
            <a:off x="0" y="-112680"/>
            <a:ext cx="9144000" cy="1311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Κουάρκ &amp; κβαντικοί αριθμοί τους </a:t>
            </a:r>
            <a:br/>
            <a:r>
              <a:rPr b="0" lang="el-GR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Μπορούν να συμμετέχουν σε όλες τις αλλήλεπιδράσεις </a:t>
            </a:r>
            <a:br/>
            <a:r>
              <a:rPr b="0" lang="el-GR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(Iσχυρές, Aσθενείς και ΗλεκτροΜαγνητικές)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CustomShape 2"/>
          <p:cNvSpPr/>
          <p:nvPr/>
        </p:nvSpPr>
        <p:spPr>
          <a:xfrm>
            <a:off x="250920" y="1214280"/>
            <a:ext cx="3004920" cy="5202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noAutofit/>
          </a:bodyPr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Κβαντικοί Αριθμοί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των </a:t>
            </a:r>
            <a:r>
              <a:rPr b="1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κουάρκ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και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των </a:t>
            </a:r>
            <a:r>
              <a:rPr b="1" lang="el-GR" sz="2800" spc="-1" strike="noStrike">
                <a:solidFill>
                  <a:srgbClr val="ff0000"/>
                </a:solidFill>
                <a:latin typeface="Calibri"/>
                <a:ea typeface="DejaVu Sans"/>
              </a:rPr>
              <a:t>αντικουάρκ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ff0000"/>
                </a:solidFill>
                <a:latin typeface="Calibri"/>
                <a:ea typeface="DejaVu Sans"/>
              </a:rPr>
              <a:t>(αντίθετες τιμές στους κβαντικούς αριθμούς τους)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97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697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2" name="" descr=""/>
          <p:cNvPicPr/>
          <p:nvPr/>
        </p:nvPicPr>
        <p:blipFill>
          <a:blip r:embed="rId1"/>
          <a:stretch/>
        </p:blipFill>
        <p:spPr>
          <a:xfrm>
            <a:off x="3537000" y="1347840"/>
            <a:ext cx="5070600" cy="2409840"/>
          </a:xfrm>
          <a:prstGeom prst="rect">
            <a:avLst/>
          </a:prstGeom>
          <a:ln>
            <a:noFill/>
          </a:ln>
        </p:spPr>
      </p:pic>
      <p:pic>
        <p:nvPicPr>
          <p:cNvPr id="143" name="" descr=""/>
          <p:cNvPicPr/>
          <p:nvPr/>
        </p:nvPicPr>
        <p:blipFill>
          <a:blip r:embed="rId2"/>
          <a:stretch/>
        </p:blipFill>
        <p:spPr>
          <a:xfrm>
            <a:off x="3517920" y="3792600"/>
            <a:ext cx="5168880" cy="25398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3200" spc="-1" strike="noStrike">
                <a:solidFill>
                  <a:srgbClr val="000000"/>
                </a:solidFill>
                <a:latin typeface="Calibri"/>
              </a:rPr>
              <a:t>Λεπτόνια: έχουν λεπτονικούς κβαντικούς αριθμούς (δεν έχουν “βαρυονικό” αριθμό)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45" name="Table 2"/>
          <p:cNvGraphicFramePr/>
          <p:nvPr/>
        </p:nvGraphicFramePr>
        <p:xfrm>
          <a:off x="257040" y="2057040"/>
          <a:ext cx="2534760" cy="1120320"/>
        </p:xfrm>
        <a:graphic>
          <a:graphicData uri="http://schemas.openxmlformats.org/drawingml/2006/table">
            <a:tbl>
              <a:tblPr/>
              <a:tblGrid>
                <a:gridCol w="844920"/>
                <a:gridCol w="845280"/>
                <a:gridCol w="844920"/>
              </a:tblGrid>
              <a:tr h="60624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e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μ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τ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1444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e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μ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τ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46" name="CustomShape 3"/>
          <p:cNvSpPr/>
          <p:nvPr/>
        </p:nvSpPr>
        <p:spPr>
          <a:xfrm>
            <a:off x="157320" y="1274400"/>
            <a:ext cx="2147760" cy="485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/>
            <a:r>
              <a:rPr b="1" lang="el-GR" sz="2600" spc="-1" strike="noStrike">
                <a:solidFill>
                  <a:srgbClr val="000000"/>
                </a:solidFill>
                <a:latin typeface="Arial"/>
              </a:rPr>
              <a:t>Λεπτόνια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47" name="Table 4"/>
          <p:cNvGraphicFramePr/>
          <p:nvPr/>
        </p:nvGraphicFramePr>
        <p:xfrm>
          <a:off x="2902320" y="896400"/>
          <a:ext cx="5714280" cy="2268360"/>
        </p:xfrm>
        <a:graphic>
          <a:graphicData uri="http://schemas.openxmlformats.org/drawingml/2006/table">
            <a:tbl>
              <a:tblPr/>
              <a:tblGrid>
                <a:gridCol w="1903680"/>
                <a:gridCol w="1903680"/>
                <a:gridCol w="1907280"/>
              </a:tblGrid>
              <a:tr h="117324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Φορτίο (Q)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Βαρυονικός Αριθμός (Β)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Αντίστοιος Λεπτονικός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</a:tr>
              <a:tr h="57960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1588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48" name="CustomShape 5"/>
          <p:cNvSpPr/>
          <p:nvPr/>
        </p:nvSpPr>
        <p:spPr>
          <a:xfrm>
            <a:off x="2066760" y="1772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9" name="CustomShape 6"/>
          <p:cNvSpPr/>
          <p:nvPr/>
        </p:nvSpPr>
        <p:spPr>
          <a:xfrm>
            <a:off x="1203480" y="1772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0" name="CustomShape 7"/>
          <p:cNvSpPr/>
          <p:nvPr/>
        </p:nvSpPr>
        <p:spPr>
          <a:xfrm>
            <a:off x="339840" y="1772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1" name="TextShape 8"/>
          <p:cNvSpPr txBox="1"/>
          <p:nvPr/>
        </p:nvSpPr>
        <p:spPr>
          <a:xfrm>
            <a:off x="4680" y="3364200"/>
            <a:ext cx="9183240" cy="2982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Λεπτόνια</a:t>
            </a:r>
            <a:r>
              <a:rPr b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(ηλεκτρονίου, μιονίου, και ταυ) έχει δικό της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                 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 αριθμό, που διατηρείται ανεξάρτητα από τους άλλους: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ηλεκτρονίου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(e, ν</a:t>
            </a:r>
            <a:r>
              <a:rPr b="1" lang="en-US" sz="2172" spc="-1" strike="noStrike" baseline="-14000000">
                <a:solidFill>
                  <a:srgbClr val="ff0000"/>
                </a:solidFill>
                <a:latin typeface="Calibri"/>
                <a:ea typeface="ＭＳ Ｐゴシック"/>
              </a:rPr>
              <a:t>e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 =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Le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μιονίου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(μ, ν</a:t>
            </a:r>
            <a:r>
              <a:rPr b="1" lang="en-US" sz="2172" spc="-1" strike="noStrike" baseline="-14000000">
                <a:solidFill>
                  <a:srgbClr val="ff0000"/>
                </a:solidFill>
                <a:latin typeface="Calibri"/>
                <a:ea typeface="ＭＳ Ｐゴシック"/>
              </a:rPr>
              <a:t>μ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Lμ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ταυ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(τ, ν</a:t>
            </a:r>
            <a:r>
              <a:rPr b="1" lang="en-US" sz="2172" spc="-1" strike="noStrike" baseline="-14000000">
                <a:solidFill>
                  <a:srgbClr val="ff0000"/>
                </a:solidFill>
                <a:latin typeface="Calibri"/>
                <a:ea typeface="ＭＳ Ｐゴシック"/>
              </a:rPr>
              <a:t>τ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Lτ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Επίσης φυσικά πάντα διτηρείται το φορτίο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Q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Κάθε λεπτόνιο έχει αντίστοιχο λεπτονικό  αριθμό = 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Tα αντι-λεπτόνια έχουν λεπτονικό αριθμό = -1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← ΠΡΟΣΟΧΗ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0" y="-38160"/>
            <a:ext cx="9144000" cy="1524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Λεπτόνια</a:t>
            </a:r>
            <a:br/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ΔΕΝ </a:t>
            </a:r>
            <a:r>
              <a:rPr b="0" lang="el-GR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συμμετέχουν στις Ισχυρές αλλήλεπιδράσεις </a:t>
            </a:r>
            <a:br/>
            <a:r>
              <a:rPr b="0" lang="el-GR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(“αισθάνονται” μόνο τις Ασθενείς και ΗλεκτροΜαγνητικές)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CustomShape 2"/>
          <p:cNvSpPr/>
          <p:nvPr/>
        </p:nvSpPr>
        <p:spPr>
          <a:xfrm>
            <a:off x="493560" y="1370160"/>
            <a:ext cx="8229600" cy="555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noAutofit/>
          </a:bodyPr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Λεπτονικός  Αριθμός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4" name="" descr=""/>
          <p:cNvPicPr/>
          <p:nvPr/>
        </p:nvPicPr>
        <p:blipFill>
          <a:blip r:embed="rId1"/>
          <a:stretch/>
        </p:blipFill>
        <p:spPr>
          <a:xfrm>
            <a:off x="1631880" y="1887480"/>
            <a:ext cx="5958000" cy="1754280"/>
          </a:xfrm>
          <a:prstGeom prst="rect">
            <a:avLst/>
          </a:prstGeom>
          <a:ln>
            <a:noFill/>
          </a:ln>
        </p:spPr>
      </p:pic>
      <p:pic>
        <p:nvPicPr>
          <p:cNvPr id="155" name="" descr=""/>
          <p:cNvPicPr/>
          <p:nvPr/>
        </p:nvPicPr>
        <p:blipFill>
          <a:blip r:embed="rId2"/>
          <a:stretch/>
        </p:blipFill>
        <p:spPr>
          <a:xfrm>
            <a:off x="1647720" y="3686040"/>
            <a:ext cx="5931000" cy="1758960"/>
          </a:xfrm>
          <a:prstGeom prst="rect">
            <a:avLst/>
          </a:prstGeom>
          <a:ln>
            <a:noFill/>
          </a:ln>
        </p:spPr>
      </p:pic>
      <p:sp>
        <p:nvSpPr>
          <p:cNvPr id="156" name="CustomShape 3"/>
          <p:cNvSpPr/>
          <p:nvPr/>
        </p:nvSpPr>
        <p:spPr>
          <a:xfrm>
            <a:off x="228600" y="5576760"/>
            <a:ext cx="8915400" cy="916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Κ</a:t>
            </a: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άθε ‘οικογένεια’ λεπτονίων </a:t>
            </a:r>
            <a:r>
              <a:rPr b="0" lang="en-US" sz="1800" spc="-1" strike="noStrike">
                <a:solidFill>
                  <a:srgbClr val="ff0000"/>
                </a:solidFill>
                <a:latin typeface="Times New Roman"/>
                <a:ea typeface="ＭＳ Ｐゴシック"/>
              </a:rPr>
              <a:t>ΔΙΑΤΗΡΕΙ</a:t>
            </a: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  τον αντίστοιχο Λεπτονικό Αριθμό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Ο Λεπτονικ</a:t>
            </a: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ός αριθμός  </a:t>
            </a:r>
            <a:r>
              <a:rPr b="0" lang="en-US" sz="1800" spc="-1" strike="noStrike">
                <a:solidFill>
                  <a:srgbClr val="ff0000"/>
                </a:solidFill>
                <a:latin typeface="Times New Roman"/>
                <a:ea typeface="ＭＳ Ｐゴシック"/>
              </a:rPr>
              <a:t>ΔΙΑΤΗΡΕΙΤΑΙ ΠΑΝΤΑ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0" y="969840"/>
            <a:ext cx="9144000" cy="268776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8" name="CustomShape 2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</a:rPr>
              <a:t>Κουάρκ και Λεπτόνια</a:t>
            </a:r>
            <a:br/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59" name="Table 3"/>
          <p:cNvGraphicFramePr/>
          <p:nvPr/>
        </p:nvGraphicFramePr>
        <p:xfrm>
          <a:off x="257040" y="2236680"/>
          <a:ext cx="2534760" cy="1041120"/>
        </p:xfrm>
        <a:graphic>
          <a:graphicData uri="http://schemas.openxmlformats.org/drawingml/2006/table">
            <a:tbl>
              <a:tblPr/>
              <a:tblGrid>
                <a:gridCol w="844920"/>
                <a:gridCol w="845280"/>
                <a:gridCol w="844920"/>
              </a:tblGrid>
              <a:tr h="52092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u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c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t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2056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s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b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60" name="CustomShape 4"/>
          <p:cNvSpPr/>
          <p:nvPr/>
        </p:nvSpPr>
        <p:spPr>
          <a:xfrm>
            <a:off x="157320" y="1527120"/>
            <a:ext cx="2147760" cy="486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/>
            <a:r>
              <a:rPr b="1" lang="el-GR" sz="2600" spc="-1" strike="noStrike">
                <a:solidFill>
                  <a:srgbClr val="000000"/>
                </a:solidFill>
                <a:latin typeface="Arial"/>
              </a:rPr>
              <a:t>Κουάρκ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61" name="Table 5"/>
          <p:cNvGraphicFramePr/>
          <p:nvPr/>
        </p:nvGraphicFramePr>
        <p:xfrm>
          <a:off x="3262320" y="1003320"/>
          <a:ext cx="5714280" cy="2268000"/>
        </p:xfrm>
        <a:graphic>
          <a:graphicData uri="http://schemas.openxmlformats.org/drawingml/2006/table">
            <a:tbl>
              <a:tblPr/>
              <a:tblGrid>
                <a:gridCol w="1903680"/>
                <a:gridCol w="1903680"/>
                <a:gridCol w="1907280"/>
              </a:tblGrid>
              <a:tr h="117324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Φορτίο (Q)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Βαρυονικός Αριθμός (Β)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Αντίστοιος Αριθμός “γεύσης”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</a:tr>
              <a:tr h="57924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+2/3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1588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62" name="CustomShape 6"/>
          <p:cNvSpPr/>
          <p:nvPr/>
        </p:nvSpPr>
        <p:spPr>
          <a:xfrm>
            <a:off x="3182760" y="3189240"/>
            <a:ext cx="5715000" cy="395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/>
            <a:r>
              <a:rPr b="0" lang="el-GR" sz="2000" spc="-1" strike="noStrike">
                <a:solidFill>
                  <a:srgbClr val="ff0000"/>
                </a:solidFill>
                <a:latin typeface="Arial"/>
              </a:rPr>
              <a:t>Λεπτονικός Αριθμός = 0 γιά όλα τα κουάρκ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63" name="Table 7"/>
          <p:cNvGraphicFramePr/>
          <p:nvPr/>
        </p:nvGraphicFramePr>
        <p:xfrm>
          <a:off x="257040" y="5261040"/>
          <a:ext cx="2534760" cy="1120320"/>
        </p:xfrm>
        <a:graphic>
          <a:graphicData uri="http://schemas.openxmlformats.org/drawingml/2006/table">
            <a:tbl>
              <a:tblPr/>
              <a:tblGrid>
                <a:gridCol w="844920"/>
                <a:gridCol w="845280"/>
                <a:gridCol w="844920"/>
              </a:tblGrid>
              <a:tr h="60624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e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μ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τ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1444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e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μ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τ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64" name="CustomShape 8"/>
          <p:cNvSpPr/>
          <p:nvPr/>
        </p:nvSpPr>
        <p:spPr>
          <a:xfrm>
            <a:off x="157320" y="4478400"/>
            <a:ext cx="2147760" cy="485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/>
            <a:r>
              <a:rPr b="1" lang="el-GR" sz="2600" spc="-1" strike="noStrike">
                <a:solidFill>
                  <a:srgbClr val="000000"/>
                </a:solidFill>
                <a:latin typeface="Arial"/>
              </a:rPr>
              <a:t>Λεπτόνια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65" name="Table 9"/>
          <p:cNvGraphicFramePr/>
          <p:nvPr/>
        </p:nvGraphicFramePr>
        <p:xfrm>
          <a:off x="3263760" y="4207680"/>
          <a:ext cx="5714280" cy="2268360"/>
        </p:xfrm>
        <a:graphic>
          <a:graphicData uri="http://schemas.openxmlformats.org/drawingml/2006/table">
            <a:tbl>
              <a:tblPr/>
              <a:tblGrid>
                <a:gridCol w="1903680"/>
                <a:gridCol w="1903680"/>
                <a:gridCol w="1907280"/>
              </a:tblGrid>
              <a:tr h="117324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Φορτίο (Q)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Βαρυονικός Αριθμός (Β)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Αντίστοιος Λεπτονικός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</a:tr>
              <a:tr h="57960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15880"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66" name="CustomShape 10"/>
          <p:cNvSpPr/>
          <p:nvPr/>
        </p:nvSpPr>
        <p:spPr>
          <a:xfrm>
            <a:off x="374760" y="20588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7" name="CustomShape 11"/>
          <p:cNvSpPr/>
          <p:nvPr/>
        </p:nvSpPr>
        <p:spPr>
          <a:xfrm>
            <a:off x="1166760" y="20588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8" name="CustomShape 12"/>
          <p:cNvSpPr/>
          <p:nvPr/>
        </p:nvSpPr>
        <p:spPr>
          <a:xfrm>
            <a:off x="2066760" y="2060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9" name="CustomShape 13"/>
          <p:cNvSpPr/>
          <p:nvPr/>
        </p:nvSpPr>
        <p:spPr>
          <a:xfrm>
            <a:off x="2066760" y="4976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0" name="CustomShape 14"/>
          <p:cNvSpPr/>
          <p:nvPr/>
        </p:nvSpPr>
        <p:spPr>
          <a:xfrm>
            <a:off x="1203480" y="4976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1" name="CustomShape 15"/>
          <p:cNvSpPr/>
          <p:nvPr/>
        </p:nvSpPr>
        <p:spPr>
          <a:xfrm>
            <a:off x="339840" y="4976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2" name="CustomShape 16"/>
          <p:cNvSpPr/>
          <p:nvPr/>
        </p:nvSpPr>
        <p:spPr>
          <a:xfrm>
            <a:off x="3229200" y="3872520"/>
            <a:ext cx="5715000" cy="395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/>
            <a:r>
              <a:rPr b="0" lang="el-GR" sz="2000" spc="-1" strike="noStrike">
                <a:solidFill>
                  <a:srgbClr val="ff0000"/>
                </a:solidFill>
                <a:latin typeface="Arial"/>
              </a:rPr>
              <a:t>Βαρυονικός Αριθμός = 0 γιά όλα τα λεπτόνια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84600" y="156600"/>
            <a:ext cx="8915400" cy="887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Όμως δεν παρατηρούμε ελεύθερα τα “γυμνά” κουάρκ - Σωματίδια που παρατηρούμε στη φύση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144000" y="1159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noAutofit/>
          </a:bodyPr>
          <a:p>
            <a:pPr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Λεπτόνια </a:t>
            </a:r>
            <a:r>
              <a:rPr b="0" lang="en-US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(π.χ., το ηλεκτρόνιο)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734760" indent="-27756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σημειακά – δεν έχουν δομή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έχει τον δικό της Λεπτονικό αριθμό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Αδρόνια </a:t>
            </a:r>
            <a:r>
              <a:rPr b="0" lang="en-US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(π.χ., το πρωτόνιο)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734760" indent="-27756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Φτιαγμένα από κουάρκ  (τα κουάρκ δεν τα βλέπουμε ελεύθερα – μόνο μέσα σε αδρόνια)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Βαρυόνια – </a:t>
            </a:r>
            <a:r>
              <a:rPr b="0" lang="en-US" sz="22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π.χ, τα “νουκλεόνια”: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πρωτόνιο p=uud, νετρόνιο n=udd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Μεσόνια – </a:t>
            </a:r>
            <a:r>
              <a:rPr b="0" lang="en-US" sz="22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κουάρκ με αντι-κουάρκ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π.χ. πιόνια: π</a:t>
            </a:r>
            <a:r>
              <a:rPr b="0" lang="en-US" sz="2000" spc="-1" strike="noStrike" baseline="33000">
                <a:solidFill>
                  <a:srgbClr val="000000"/>
                </a:solidFill>
                <a:latin typeface="Calibri"/>
                <a:ea typeface="ＭＳ Ｐゴシック"/>
              </a:rPr>
              <a:t>+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=ud, D</a:t>
            </a:r>
            <a:r>
              <a:rPr b="0" lang="en-US" sz="2000" spc="-1" strike="noStrike" baseline="33000">
                <a:solidFill>
                  <a:srgbClr val="000000"/>
                </a:solidFill>
                <a:latin typeface="Calibri"/>
                <a:ea typeface="ＭＳ Ｐゴシック"/>
              </a:rPr>
              <a:t>-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=cd,  π</a:t>
            </a:r>
            <a:r>
              <a:rPr b="0" lang="en-US" sz="2000" spc="-1" strike="noStrike" baseline="33000">
                <a:solidFill>
                  <a:srgbClr val="000000"/>
                </a:solidFill>
                <a:latin typeface="Calibri"/>
                <a:ea typeface="ＭＳ Ｐゴシック"/>
              </a:rPr>
              <a:t>0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= uu και dd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B=0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25296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Line 4"/>
          <p:cNvSpPr/>
          <p:nvPr/>
        </p:nvSpPr>
        <p:spPr>
          <a:xfrm>
            <a:off x="534204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7" name="Line 5"/>
          <p:cNvSpPr/>
          <p:nvPr/>
        </p:nvSpPr>
        <p:spPr>
          <a:xfrm>
            <a:off x="620568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4191</TotalTime>
  <Application>LibreOffice/6.3.6.2$Linux_X86_64 LibreOffice_project/2196df99b074d8a661f4036fca8fa0cbfa33a497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2009-12-10T10:58:46Z</dcterms:created>
  <dc:creator>Dimos Sampsonidis</dc:creator>
  <dc:description/>
  <dc:language>en-US</dc:language>
  <cp:lastModifiedBy/>
  <dcterms:modified xsi:type="dcterms:W3CDTF">2020-11-01T23:37:24Z</dcterms:modified>
  <cp:revision>157</cp:revision>
  <dc:subject/>
  <dc:title>Slide 1</dc:title>
</cp:coreProperties>
</file>