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25.xml.rels" ContentType="application/vnd.openxmlformats-package.relationships+xml"/>
  <Override PartName="/ppt/slides/_rels/slide31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22.xml.rels" ContentType="application/vnd.openxmlformats-package.relationships+xml"/>
  <Override PartName="/ppt/slides/_rels/slide15.xml.rels" ContentType="application/vnd.openxmlformats-package.relationships+xml"/>
  <Override PartName="/ppt/slides/_rels/slide21.xml.rels" ContentType="application/vnd.openxmlformats-package.relationships+xml"/>
  <Override PartName="/ppt/slides/_rels/slide10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2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9.wmf" ContentType="image/x-wmf"/>
  <Override PartName="/ppt/media/image20.wmf" ContentType="image/x-wmf"/>
  <Override PartName="/ppt/media/image3.png" ContentType="image/png"/>
  <Override PartName="/ppt/media/image4.png" ContentType="image/png"/>
  <Override PartName="/ppt/media/image6.png" ContentType="image/png"/>
  <Override PartName="/ppt/media/image5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7.png" ContentType="image/png"/>
  <Override PartName="/ppt/media/image18.png" ContentType="image/png"/>
  <Override PartName="/ppt/media/image15.png" ContentType="image/png"/>
  <Override PartName="/ppt/media/image16.png" ContentType="image/png"/>
  <Override PartName="/ppt/media/image10.png" ContentType="image/png"/>
  <Override PartName="/ppt/notesSlides/_rels/notesSlide30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28.xml.rels" ContentType="application/vnd.openxmlformats-package.relationships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1371600" y="764280"/>
            <a:ext cx="502848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move the slide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2000" spc="-1" strike="noStrike">
                <a:latin typeface="Arial"/>
              </a:rPr>
              <a:t>Click to edit the notes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&lt;header&gt;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7FAF4E61-EE08-496B-9785-A8818AF180D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C5C1C2ED-2058-42EC-988C-4A0E3FB426BB}" type="slidenum">
              <a:rPr b="0" lang="en-GB" sz="1540" spc="-1" strike="noStrike">
                <a:latin typeface="Bitstream Vera Sans"/>
              </a:rPr>
              <a:t>&lt;number&gt;</a:t>
            </a:fld>
            <a:endParaRPr b="0" lang="en-GB" sz="1540" spc="-1" strike="noStrike">
              <a:latin typeface="Bitstream Vera Sans"/>
            </a:endParaRPr>
          </a:p>
        </p:txBody>
      </p:sp>
      <p:sp>
        <p:nvSpPr>
          <p:cNvPr id="674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75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F6ACA736-C2E0-4110-9970-F3192D57A128}" type="slidenum">
              <a:rPr b="0" lang="en-GB" sz="1540" spc="-1" strike="noStrike">
                <a:latin typeface="Bitstream Vera Sans"/>
              </a:rPr>
              <a:t>&lt;number&gt;</a:t>
            </a:fld>
            <a:endParaRPr b="0" lang="en-GB" sz="1540" spc="-1" strike="noStrike">
              <a:latin typeface="Bitstream Vera Sans"/>
            </a:endParaRPr>
          </a:p>
        </p:txBody>
      </p:sp>
      <p:sp>
        <p:nvSpPr>
          <p:cNvPr id="677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78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9D550898-679C-4702-A1EA-1C47EDC1E6DA}" type="slidenum">
              <a:rPr b="0" lang="en-GB" sz="1540" spc="-1" strike="noStrike">
                <a:latin typeface="Bitstream Vera Sans"/>
              </a:rPr>
              <a:t>&lt;number&gt;</a:t>
            </a:fld>
            <a:endParaRPr b="0" lang="en-GB" sz="1540" spc="-1" strike="noStrike">
              <a:latin typeface="Bitstream Vera Sans"/>
            </a:endParaRPr>
          </a:p>
        </p:txBody>
      </p:sp>
      <p:sp>
        <p:nvSpPr>
          <p:cNvPr id="680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81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76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2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600200" y="6887160"/>
            <a:ext cx="77724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8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0F2357CE-1303-48CB-8F5E-68D70E127FC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120600" y="7194600"/>
            <a:ext cx="2021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1936800" y="7194600"/>
            <a:ext cx="7664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3D43FD7-778F-4907-A1C0-A5E143690261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ECFB3EB-147E-4D00-9120-7E5CD6ADC47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3AACD089-F2DF-4F11-85D4-D09E8E059116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04000" y="302400"/>
            <a:ext cx="9072000" cy="1260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en-GB" sz="533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GB" sz="53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9072000" cy="4989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353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GB" sz="353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309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309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658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65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265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547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dt"/>
          </p:nvPr>
        </p:nvSpPr>
        <p:spPr>
          <a:xfrm>
            <a:off x="127080" y="7157160"/>
            <a:ext cx="2352240" cy="5248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r>
              <a:rPr b="0" lang="en-US" sz="1400" spc="-1" strike="noStrike">
                <a:latin typeface="Bitstream Vera Sans"/>
              </a:rPr>
              <a:t>14/02/2015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ftr"/>
          </p:nvPr>
        </p:nvSpPr>
        <p:spPr>
          <a:xfrm>
            <a:off x="2390040" y="7157160"/>
            <a:ext cx="5071320" cy="5248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 algn="ctr"/>
            <a:r>
              <a:rPr b="0" lang="en-US" sz="1400" spc="-1" strike="noStrike">
                <a:latin typeface="Bitstream Vera Sans"/>
              </a:rPr>
              <a:t>Δ. Σαμψωνίδης - Τα μεγάλα Πειράματα στο CERN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sldNum"/>
          </p:nvPr>
        </p:nvSpPr>
        <p:spPr>
          <a:xfrm>
            <a:off x="7531200" y="7157160"/>
            <a:ext cx="2352240" cy="5248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 algn="r"/>
            <a:fld id="{89920AE7-B48A-4E88-A09E-B50712CB9787}" type="slidenum">
              <a:rPr b="0" lang="el-GR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/show/125" TargetMode="External"/><Relationship Id="rId2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http://hyperphysics.phy-astr.gsu.edu/Hbase/rutsca.html#c2" TargetMode="External"/><Relationship Id="rId2" Type="http://schemas.openxmlformats.org/officeDocument/2006/relationships/hyperlink" Target="http://hyperphysics.phy-astr.gsu.edu/Hbase/nuclear/crosec.html#c5" TargetMode="External"/><Relationship Id="rId3" Type="http://schemas.openxmlformats.org/officeDocument/2006/relationships/hyperlink" Target="http://hyperphysics.phy-astr.gsu.edu/Hbase/grexp.html#c1" TargetMode="External"/><Relationship Id="rId4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228600" y="596880"/>
            <a:ext cx="9601200" cy="468324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</a:t>
            </a:r>
            <a:r>
              <a:rPr b="1" lang="en-GB" sz="3600" spc="-1" strike="noStrike">
                <a:latin typeface="DejaVu Sans"/>
              </a:rPr>
              <a:t>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4 και 5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Αυθόρητη διάσπαση και χρόνος ζωής,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Σκεδάσεις και Ενεργός διατομή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ώ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σ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τ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α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ς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ο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ρ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δ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ά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</a:t>
            </a:r>
            <a:r>
              <a:rPr b="0" lang="en-GB" sz="2800" spc="-1" strike="noStrike">
                <a:latin typeface="Arial"/>
              </a:rPr>
              <a:t>ρι</a:t>
            </a:r>
            <a:r>
              <a:rPr b="0" lang="en-GB" sz="2800" spc="-1" strike="noStrike">
                <a:latin typeface="Arial"/>
              </a:rPr>
              <a:t>σ</a:t>
            </a:r>
            <a:r>
              <a:rPr b="0" lang="en-GB" sz="2800" spc="-1" strike="noStrike">
                <a:latin typeface="Arial"/>
              </a:rPr>
              <a:t>τ</a:t>
            </a:r>
            <a:r>
              <a:rPr b="0" lang="en-GB" sz="2800" spc="-1" strike="noStrike">
                <a:latin typeface="Arial"/>
              </a:rPr>
              <a:t>ο</a:t>
            </a:r>
            <a:r>
              <a:rPr b="0" lang="en-GB" sz="2800" spc="-1" strike="noStrike">
                <a:latin typeface="Arial"/>
              </a:rPr>
              <a:t>τέ</a:t>
            </a:r>
            <a:r>
              <a:rPr b="0" lang="en-GB" sz="2800" spc="-1" strike="noStrike">
                <a:latin typeface="Arial"/>
              </a:rPr>
              <a:t>λ</a:t>
            </a:r>
            <a:r>
              <a:rPr b="0" lang="en-GB" sz="2800" spc="-1" strike="noStrike">
                <a:latin typeface="Arial"/>
              </a:rPr>
              <a:t>ει</a:t>
            </a:r>
            <a:r>
              <a:rPr b="0" lang="en-GB" sz="2800" spc="-1" strike="noStrike">
                <a:latin typeface="Arial"/>
              </a:rPr>
              <a:t>ο </a:t>
            </a:r>
            <a:r>
              <a:rPr b="0" lang="en-GB" sz="2800" spc="-1" strike="noStrike">
                <a:latin typeface="Arial"/>
              </a:rPr>
              <a:t>Π</a:t>
            </a:r>
            <a:r>
              <a:rPr b="0" lang="en-GB" sz="2800" spc="-1" strike="noStrike">
                <a:latin typeface="Arial"/>
              </a:rPr>
              <a:t>α</a:t>
            </a:r>
            <a:r>
              <a:rPr b="0" lang="en-GB" sz="2800" spc="-1" strike="noStrike">
                <a:latin typeface="Arial"/>
              </a:rPr>
              <a:t>ν</a:t>
            </a:r>
            <a:r>
              <a:rPr b="0" lang="en-GB" sz="2800" spc="-1" strike="noStrike">
                <a:latin typeface="Arial"/>
              </a:rPr>
              <a:t>ε</a:t>
            </a:r>
            <a:r>
              <a:rPr b="0" lang="en-GB" sz="2800" spc="-1" strike="noStrike">
                <a:latin typeface="Arial"/>
              </a:rPr>
              <a:t>π</a:t>
            </a:r>
            <a:r>
              <a:rPr b="0" lang="en-GB" sz="2800" spc="-1" strike="noStrike">
                <a:latin typeface="Arial"/>
              </a:rPr>
              <a:t>ισ</a:t>
            </a:r>
            <a:r>
              <a:rPr b="0" lang="en-GB" sz="2800" spc="-1" strike="noStrike">
                <a:latin typeface="Arial"/>
              </a:rPr>
              <a:t>τ</a:t>
            </a:r>
            <a:r>
              <a:rPr b="0" lang="en-GB" sz="2800" spc="-1" strike="noStrike">
                <a:latin typeface="Arial"/>
              </a:rPr>
              <a:t>ή</a:t>
            </a:r>
            <a:r>
              <a:rPr b="0" lang="en-GB" sz="2800" spc="-1" strike="noStrike">
                <a:latin typeface="Arial"/>
              </a:rPr>
              <a:t>μι</a:t>
            </a:r>
            <a:r>
              <a:rPr b="0" lang="en-GB" sz="2800" spc="-1" strike="noStrike">
                <a:latin typeface="Arial"/>
              </a:rPr>
              <a:t>ο </a:t>
            </a:r>
            <a:r>
              <a:rPr b="0" lang="en-GB" sz="2800" spc="-1" strike="noStrike">
                <a:latin typeface="Arial"/>
              </a:rPr>
              <a:t>Θ</a:t>
            </a:r>
            <a:r>
              <a:rPr b="0" lang="en-GB" sz="2800" spc="-1" strike="noStrike">
                <a:latin typeface="Arial"/>
              </a:rPr>
              <a:t>ε</a:t>
            </a:r>
            <a:r>
              <a:rPr b="0" lang="en-GB" sz="2800" spc="-1" strike="noStrike">
                <a:latin typeface="Arial"/>
              </a:rPr>
              <a:t>σ</a:t>
            </a:r>
            <a:r>
              <a:rPr b="0" lang="en-GB" sz="2800" spc="-1" strike="noStrike">
                <a:latin typeface="Arial"/>
              </a:rPr>
              <a:t>σ</a:t>
            </a:r>
            <a:r>
              <a:rPr b="0" lang="en-GB" sz="2800" spc="-1" strike="noStrike">
                <a:latin typeface="Arial"/>
              </a:rPr>
              <a:t>α</a:t>
            </a:r>
            <a:r>
              <a:rPr b="0" lang="en-GB" sz="2800" spc="-1" strike="noStrike">
                <a:latin typeface="Arial"/>
              </a:rPr>
              <a:t>λ</a:t>
            </a:r>
            <a:r>
              <a:rPr b="0" lang="en-GB" sz="2800" spc="-1" strike="noStrike">
                <a:latin typeface="Arial"/>
              </a:rPr>
              <a:t>ο</a:t>
            </a:r>
            <a:r>
              <a:rPr b="0" lang="en-GB" sz="2800" spc="-1" strike="noStrike">
                <a:latin typeface="Arial"/>
              </a:rPr>
              <a:t>νί</a:t>
            </a:r>
            <a:r>
              <a:rPr b="0" lang="en-GB" sz="2800" spc="-1" strike="noStrike">
                <a:latin typeface="Arial"/>
              </a:rPr>
              <a:t>κ</a:t>
            </a:r>
            <a:r>
              <a:rPr b="0" lang="en-GB" sz="2800" spc="-1" strike="noStrike">
                <a:latin typeface="Arial"/>
              </a:rPr>
              <a:t>η</a:t>
            </a:r>
            <a:r>
              <a:rPr b="0" lang="en-GB" sz="2800" spc="-1" strike="noStrike">
                <a:latin typeface="Arial"/>
              </a:rPr>
              <a:t>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603000" y="7036200"/>
            <a:ext cx="87516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υ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ρ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η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ν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ι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κ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ή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&amp;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Σ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τ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ο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ι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χ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ε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ι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ώ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δ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η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,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Α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ρ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ι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σ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τ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ο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τ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έ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λ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ε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ι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ο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α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ν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.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Θ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/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ν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ί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κ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η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ς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516960" y="808200"/>
            <a:ext cx="5390640" cy="2163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CustomShape 2"/>
          <p:cNvSpPr/>
          <p:nvPr/>
        </p:nvSpPr>
        <p:spPr>
          <a:xfrm>
            <a:off x="6105600" y="6384600"/>
            <a:ext cx="3724200" cy="7020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53" name="Picture 2" descr=""/>
          <p:cNvPicPr/>
          <p:nvPr/>
        </p:nvPicPr>
        <p:blipFill>
          <a:blip r:embed="rId1"/>
          <a:stretch/>
        </p:blipFill>
        <p:spPr>
          <a:xfrm>
            <a:off x="6629400" y="775800"/>
            <a:ext cx="3277800" cy="2732760"/>
          </a:xfrm>
          <a:prstGeom prst="rect">
            <a:avLst/>
          </a:prstGeom>
          <a:ln>
            <a:noFill/>
          </a:ln>
        </p:spPr>
      </p:pic>
      <p:sp>
        <p:nvSpPr>
          <p:cNvPr id="254" name="CustomShape 3"/>
          <p:cNvSpPr/>
          <p:nvPr/>
        </p:nvSpPr>
        <p:spPr>
          <a:xfrm>
            <a:off x="7617600" y="4332600"/>
            <a:ext cx="8064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TextShape 4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6" name="TextShape 5"/>
          <p:cNvSpPr txBox="1"/>
          <p:nvPr/>
        </p:nvSpPr>
        <p:spPr>
          <a:xfrm>
            <a:off x="228600" y="914400"/>
            <a:ext cx="9601200" cy="5951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4000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4000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του αδιάσπαστου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(και άρα “ραδιενεργού”) πληθυσμού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με το πέρασμα του χρόνου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Μέσος χρόνος ζωής σωματιδίου = τ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= η μέση “ηλικία” του σωματιδίου όταν διασπάσται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6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Χρόνος ημίσειας ζωής: T</a:t>
            </a:r>
            <a:r>
              <a:rPr b="1" lang="en-GB" sz="2400" spc="-1" strike="noStrike" baseline="-14000000">
                <a:solidFill>
                  <a:srgbClr val="0000ff"/>
                </a:solidFill>
                <a:latin typeface="Bitstream Vera Sans"/>
              </a:rPr>
              <a:t>1 / 2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6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N(t=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1 / 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) = Ν</a:t>
            </a:r>
            <a:r>
              <a:rPr b="0" lang="en-GB" sz="2200" spc="-1" strike="noStrike" baseline="-14000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: Ν</a:t>
            </a:r>
            <a:r>
              <a:rPr b="0" lang="en-GB" sz="2200" spc="-1" strike="noStrike" baseline="-14000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= Ν</a:t>
            </a:r>
            <a:r>
              <a:rPr b="0" lang="en-GB" sz="2200" spc="-1" strike="noStrike" baseline="-14000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* e</a:t>
            </a:r>
            <a:r>
              <a:rPr b="0" lang="en-GB" sz="2200" spc="-1" strike="noStrike" baseline="14000000">
                <a:solidFill>
                  <a:srgbClr val="000000"/>
                </a:solidFill>
                <a:latin typeface="Bitstream Vera Sans"/>
              </a:rPr>
              <a:t>-</a:t>
            </a:r>
            <a:r>
              <a:rPr b="0" lang="en-GB" sz="2200" spc="-1" strike="noStrike" baseline="33000">
                <a:solidFill>
                  <a:srgbClr val="000000"/>
                </a:solidFill>
                <a:latin typeface="Bitstream Vera Sans"/>
              </a:rPr>
              <a:t> λ t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→ t=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1 / 2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= τ * ln(2) = 0.693*τ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7" name="Formula 6"/>
              <p:cNvSpPr txBox="1"/>
              <p:nvPr/>
            </p:nvSpPr>
            <p:spPr>
              <a:xfrm>
                <a:off x="686880" y="3913200"/>
                <a:ext cx="7671960" cy="183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τ</m:t>
                    </m:r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tN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t xml:space="preserve">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te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λ</m:t>
                        </m:r>
                      </m:den>
                    </m:f>
                    <m:r>
                      <m:t xml:space="preserve">→</m:t>
                    </m:r>
                    <m:r>
                      <m:t xml:space="preserve">λ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τ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58" name="Line 7"/>
          <p:cNvSpPr/>
          <p:nvPr/>
        </p:nvSpPr>
        <p:spPr>
          <a:xfrm>
            <a:off x="3825000" y="1107000"/>
            <a:ext cx="2286000" cy="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516960" y="808200"/>
            <a:ext cx="2912040" cy="563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CustomShape 2"/>
          <p:cNvSpPr/>
          <p:nvPr/>
        </p:nvSpPr>
        <p:spPr>
          <a:xfrm>
            <a:off x="4114800" y="3285000"/>
            <a:ext cx="6858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CustomShape 3"/>
          <p:cNvSpPr/>
          <p:nvPr/>
        </p:nvSpPr>
        <p:spPr>
          <a:xfrm>
            <a:off x="4764600" y="3007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CustomShape 4"/>
          <p:cNvSpPr/>
          <p:nvPr/>
        </p:nvSpPr>
        <p:spPr>
          <a:xfrm>
            <a:off x="525960" y="5340600"/>
            <a:ext cx="8389440" cy="15030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63" name="Picture 2" descr=""/>
          <p:cNvPicPr/>
          <p:nvPr/>
        </p:nvPicPr>
        <p:blipFill>
          <a:blip r:embed="rId1"/>
          <a:stretch/>
        </p:blipFill>
        <p:spPr>
          <a:xfrm>
            <a:off x="5715000" y="559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64" name="TextShape 5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5" name="TextShape 6"/>
          <p:cNvSpPr txBox="1"/>
          <p:nvPr/>
        </p:nvSpPr>
        <p:spPr>
          <a:xfrm>
            <a:off x="228600" y="914400"/>
            <a:ext cx="9601200" cy="6373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4000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4000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Έτσι, ξαναφτάνουμε εδώ: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Ενεργότητα, Α =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διασπάσεις/μονάδα χρόνου: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ενεργότητα μειώνεται εκθετικά με το χρόνο,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τον ίδιο τρόπο όπως και ο πληθυσμός των εναπομείναντων αδιάσπαστων (ραδιενεργών) πυρήνων.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6" name="Formula 7"/>
              <p:cNvSpPr txBox="1"/>
              <p:nvPr/>
            </p:nvSpPr>
            <p:spPr>
              <a:xfrm>
                <a:off x="666720" y="3106800"/>
                <a:ext cx="4864680" cy="104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rPr>
                                <m:lit/>
                                <m:nor/>
                              </m:rPr>
                              <m:t xml:space="preserve">d t</m:t>
                            </m:r>
                          </m:den>
                        </m:f>
                      </m:e>
                    </m:d>
                    <m:r>
                      <m:t xml:space="preserve">=</m:t>
                    </m:r>
                    <m:r>
                      <m:t xml:space="preserve">λN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λN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λt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267" name="Line 8"/>
          <p:cNvSpPr/>
          <p:nvPr/>
        </p:nvSpPr>
        <p:spPr>
          <a:xfrm flipV="1">
            <a:off x="5257800" y="3657600"/>
            <a:ext cx="1249200" cy="17874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8" name="TextShape 9"/>
          <p:cNvSpPr txBox="1"/>
          <p:nvPr/>
        </p:nvSpPr>
        <p:spPr>
          <a:xfrm>
            <a:off x="912600" y="4487400"/>
            <a:ext cx="3202200" cy="5418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latin typeface="Bitstream Vera Sans"/>
              </a:rPr>
              <a:t>Αρχική ενεργότητα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69" name="Line 10"/>
          <p:cNvSpPr/>
          <p:nvPr/>
        </p:nvSpPr>
        <p:spPr>
          <a:xfrm flipV="1">
            <a:off x="5230440" y="4114800"/>
            <a:ext cx="27360" cy="133056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Line 11"/>
          <p:cNvSpPr/>
          <p:nvPr/>
        </p:nvSpPr>
        <p:spPr>
          <a:xfrm flipV="1">
            <a:off x="3886200" y="4006800"/>
            <a:ext cx="433080" cy="565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Άσκηση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2" name="TextShape 2"/>
          <p:cNvSpPr txBox="1"/>
          <p:nvPr/>
        </p:nvSpPr>
        <p:spPr>
          <a:xfrm>
            <a:off x="120960" y="997560"/>
            <a:ext cx="9865440" cy="15796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Άσκηση: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598"/>
              </a:spcAft>
            </a:pPr>
            <a:r>
              <a:rPr b="1" i="1" lang="el-GR" sz="2400" spc="-1" strike="noStrike">
                <a:solidFill>
                  <a:srgbClr val="0000ff"/>
                </a:solidFill>
                <a:latin typeface="Calibri"/>
              </a:rPr>
              <a:t>Ποια η ενεργότητα 1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g   </a:t>
            </a:r>
            <a:r>
              <a:rPr b="1" i="1" lang="en-US" sz="2400" spc="-1" strike="noStrike" baseline="30000">
                <a:solidFill>
                  <a:srgbClr val="0000ff"/>
                </a:solidFill>
                <a:latin typeface="Calibri"/>
              </a:rPr>
              <a:t>226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Ra ?</a:t>
            </a:r>
            <a:endParaRPr b="0" lang="en-GB" sz="24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Δίνονται: </a:t>
            </a:r>
            <a:endParaRPr b="0" lang="en-GB" sz="2200" spc="-1" strike="noStrike">
              <a:latin typeface="Bitstream Vera Sans"/>
            </a:endParaRPr>
          </a:p>
          <a:p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T</a:t>
            </a:r>
            <a:r>
              <a:rPr b="1" i="1" lang="en-US" sz="2200" spc="-1" strike="noStrike" baseline="-25000">
                <a:solidFill>
                  <a:srgbClr val="0000ff"/>
                </a:solidFill>
                <a:latin typeface="Calibri"/>
              </a:rPr>
              <a:t>1/2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=1670y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≈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1.6x10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3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x 3.1x10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7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 s ≈ 5x10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1 0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3" name="TextShape 3"/>
          <p:cNvSpPr txBox="1"/>
          <p:nvPr/>
        </p:nvSpPr>
        <p:spPr>
          <a:xfrm>
            <a:off x="145800" y="2763000"/>
            <a:ext cx="8780400" cy="252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i="1" lang="en-US" sz="2400" spc="-1" strike="noStrike">
                <a:solidFill>
                  <a:srgbClr val="ff0000"/>
                </a:solidFill>
                <a:latin typeface="Calibri"/>
              </a:rPr>
              <a:t>Λύση</a:t>
            </a:r>
            <a:r>
              <a:rPr b="1" i="1" lang="en-US" sz="2400" spc="-1" strike="noStrike">
                <a:solidFill>
                  <a:srgbClr val="000000"/>
                </a:solidFill>
                <a:latin typeface="Calibri"/>
              </a:rPr>
              <a:t>:</a:t>
            </a:r>
            <a:endParaRPr b="0" lang="en-GB" sz="24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λ= 0.693/(5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1 0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s) ≈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1.4x10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-1 1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/s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1g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περιέχει 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ο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6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2 3 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/ 226 ≈ 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 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πυρήνες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Η ενεργότητα στην αρχή δημιουργίας του δείγματος είναι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Α(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t=0)=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0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 1.4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-11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 /s ≈ 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3.7x10</a:t>
            </a:r>
            <a:r>
              <a:rPr b="1" lang="en-US" sz="2200" spc="-1" strike="noStrike" baseline="30000">
                <a:solidFill>
                  <a:srgbClr val="000000"/>
                </a:solidFill>
                <a:latin typeface="Bitstream Vera Sans"/>
              </a:rPr>
              <a:t>1 0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1" lang="el-GR" sz="2200" spc="-1" strike="noStrike">
                <a:solidFill>
                  <a:srgbClr val="000000"/>
                </a:solidFill>
                <a:latin typeface="Bitstream Vera Sans"/>
              </a:rPr>
              <a:t>διασπ./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4" name="CustomShape 4"/>
          <p:cNvSpPr/>
          <p:nvPr/>
        </p:nvSpPr>
        <p:spPr>
          <a:xfrm>
            <a:off x="257040" y="5646960"/>
            <a:ext cx="9115560" cy="1103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64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r>
              <a:rPr b="1" lang="el-GR" sz="2200" spc="-1" strike="noStrike">
                <a:solidFill>
                  <a:srgbClr val="ff0000"/>
                </a:solidFill>
                <a:latin typeface="Bitstream Vera Sans"/>
              </a:rPr>
              <a:t>Μονάδες ενεργότητας: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Curie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1Ci = 3.7 10</a:t>
            </a:r>
            <a:r>
              <a:rPr b="0" lang="en-US" sz="2208" spc="-1" strike="noStrike" baseline="30000">
                <a:latin typeface="Bitstream Vera Sans"/>
              </a:rPr>
              <a:t>1 0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Becquerel</a:t>
            </a:r>
            <a:r>
              <a:rPr b="0" lang="en-US" sz="2210" spc="-1" strike="noStrike">
                <a:latin typeface="Bitstream Vera Sans"/>
              </a:rPr>
              <a:t> 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1Bq  = 1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180000" y="226080"/>
            <a:ext cx="9829800" cy="54684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Σημείωση: Ραδιοχρονολόγηση με </a:t>
            </a:r>
            <a:r>
              <a:rPr b="0" lang="en-GB" sz="3600" spc="-1" strike="noStrike" baseline="14000000">
                <a:latin typeface="Bitstream Vera Sans"/>
              </a:rPr>
              <a:t>14</a:t>
            </a:r>
            <a:r>
              <a:rPr b="0" lang="en-GB" sz="3600" spc="-1" strike="noStrike">
                <a:latin typeface="Bitstream Vera Sans"/>
              </a:rPr>
              <a:t>C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108000" y="831600"/>
            <a:ext cx="6172200" cy="5777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Το ισότοπο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n-US" sz="1800" spc="-1" strike="noStrike">
                <a:latin typeface="Calibri"/>
              </a:rPr>
              <a:t>C</a:t>
            </a:r>
            <a:r>
              <a:rPr b="0" lang="el-GR" sz="1800" spc="-1" strike="noStrike">
                <a:latin typeface="Calibri"/>
              </a:rPr>
              <a:t> παράγεται απο την αλληλεπίδραση της κοσμικής με το άζωτο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l-GR" sz="1800" spc="-1" strike="noStrike">
                <a:latin typeface="Calibri"/>
              </a:rPr>
              <a:t>Ν της ατμόσφαιρας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β</a:t>
            </a:r>
            <a:r>
              <a:rPr b="0" lang="el-GR" sz="1800" spc="-1" strike="noStrike" baseline="30000">
                <a:latin typeface="Calibri"/>
              </a:rPr>
              <a:t>-</a:t>
            </a:r>
            <a:r>
              <a:rPr b="0" lang="el-GR" sz="1800" spc="-1" strike="noStrike">
                <a:latin typeface="Calibri"/>
              </a:rPr>
              <a:t> ραδιενεργό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latin typeface="Calibri"/>
              </a:rPr>
              <a:t>T</a:t>
            </a:r>
            <a:r>
              <a:rPr b="0" lang="en-US" sz="1800" spc="-1" strike="noStrike" baseline="-25000">
                <a:latin typeface="Calibri"/>
              </a:rPr>
              <a:t>1/2</a:t>
            </a:r>
            <a:r>
              <a:rPr b="0" lang="en-US" sz="1800" spc="-1" strike="noStrike">
                <a:latin typeface="Calibri"/>
              </a:rPr>
              <a:t> = </a:t>
            </a:r>
            <a:r>
              <a:rPr b="0" lang="el-GR" sz="1800" spc="-1" strike="noStrike">
                <a:latin typeface="Calibri"/>
              </a:rPr>
              <a:t>5730 χρόνια.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Ζωντανοί οργανισμοί καταναλώνουν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CO</a:t>
            </a:r>
            <a:r>
              <a:rPr b="1" lang="en-US" sz="1800" spc="-1" strike="noStrike" baseline="-25000">
                <a:solidFill>
                  <a:srgbClr val="0000ff"/>
                </a:solidFill>
                <a:latin typeface="Calibri"/>
              </a:rPr>
              <a:t>2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το οποίο περιέχει τα ισότοπα του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1 2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και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Μετά το τέλος της ζωής του οργανισμού παύει η πρόσληψη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 και συνεχίζεται μόνο η διάσπασή του.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Χρονολόγηση με τη σύγκριση της ενεργότητας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 στο δείγμα τώρα,  σε σχέση με την ενεργότητα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 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σε ζωντανό οργανισμό.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--&gt; O λόγος των πυρήνων 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3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/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σε ένα ζωντανό δένδρο είναι 1.3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x10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 . Mετά το θάνατο του δέντρου, η αναλογία μικραίνει αφού το </a:t>
            </a:r>
            <a:r>
              <a:rPr b="0" lang="en-US" sz="2000" spc="-1" strike="noStrike" baseline="1400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1400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 διασπάται χωρίς να αναπληρώνεται.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77" name="Picture 6" descr=""/>
          <p:cNvPicPr/>
          <p:nvPr/>
        </p:nvPicPr>
        <p:blipFill>
          <a:blip r:embed="rId1"/>
          <a:stretch/>
        </p:blipFill>
        <p:spPr>
          <a:xfrm>
            <a:off x="8063280" y="1746360"/>
            <a:ext cx="1525680" cy="2271960"/>
          </a:xfrm>
          <a:prstGeom prst="rect">
            <a:avLst/>
          </a:prstGeom>
          <a:ln>
            <a:noFill/>
          </a:ln>
        </p:spPr>
      </p:pic>
      <p:pic>
        <p:nvPicPr>
          <p:cNvPr id="278" name="Picture 11" descr=""/>
          <p:cNvPicPr/>
          <p:nvPr/>
        </p:nvPicPr>
        <p:blipFill>
          <a:blip r:embed="rId2"/>
          <a:srcRect l="0" t="31158" r="0" b="0"/>
          <a:stretch/>
        </p:blipFill>
        <p:spPr>
          <a:xfrm>
            <a:off x="5715360" y="5666040"/>
            <a:ext cx="4076640" cy="1257120"/>
          </a:xfrm>
          <a:prstGeom prst="rect">
            <a:avLst/>
          </a:prstGeom>
          <a:ln>
            <a:noFill/>
          </a:ln>
        </p:spPr>
      </p:pic>
      <p:pic>
        <p:nvPicPr>
          <p:cNvPr id="279" name="Picture 5" descr=""/>
          <p:cNvPicPr/>
          <p:nvPr/>
        </p:nvPicPr>
        <p:blipFill>
          <a:blip r:embed="rId3"/>
          <a:stretch/>
        </p:blipFill>
        <p:spPr>
          <a:xfrm>
            <a:off x="6716880" y="3407040"/>
            <a:ext cx="2135160" cy="2467080"/>
          </a:xfrm>
          <a:prstGeom prst="rect">
            <a:avLst/>
          </a:prstGeom>
          <a:ln>
            <a:noFill/>
          </a:ln>
        </p:spPr>
      </p:pic>
      <p:pic>
        <p:nvPicPr>
          <p:cNvPr id="280" name="Picture 2" descr=""/>
          <p:cNvPicPr/>
          <p:nvPr/>
        </p:nvPicPr>
        <p:blipFill>
          <a:blip r:embed="rId4"/>
          <a:srcRect l="9295" t="0" r="20915" b="72241"/>
          <a:stretch/>
        </p:blipFill>
        <p:spPr>
          <a:xfrm>
            <a:off x="2881080" y="1449000"/>
            <a:ext cx="2319120" cy="476280"/>
          </a:xfrm>
          <a:prstGeom prst="rect">
            <a:avLst/>
          </a:prstGeom>
          <a:ln>
            <a:noFill/>
          </a:ln>
        </p:spPr>
      </p:pic>
      <p:pic>
        <p:nvPicPr>
          <p:cNvPr id="281" name="Picture 2" descr=""/>
          <p:cNvPicPr/>
          <p:nvPr/>
        </p:nvPicPr>
        <p:blipFill>
          <a:blip r:embed="rId5"/>
          <a:srcRect l="6972" t="72241" r="18591" b="0"/>
          <a:stretch/>
        </p:blipFill>
        <p:spPr>
          <a:xfrm>
            <a:off x="2955600" y="1909440"/>
            <a:ext cx="2347920" cy="450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2. Σκεδάσεις σωματιδίων και ενεργός διατομή</a:t>
            </a:r>
            <a:endParaRPr b="0" lang="en-GB" sz="4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TextShape 1"/>
          <p:cNvSpPr txBox="1"/>
          <p:nvPr/>
        </p:nvSpPr>
        <p:spPr>
          <a:xfrm>
            <a:off x="108000" y="112320"/>
            <a:ext cx="982980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2. </a:t>
            </a:r>
            <a:br/>
            <a:r>
              <a:rPr b="0" lang="en-GB" sz="3200" spc="-1" strike="noStrike">
                <a:latin typeface="Bitstream Vera Sans"/>
              </a:rPr>
              <a:t>Τι μπορεί να πάθουν δυό σωματίδια που περνά το ένα από τη γειτονιά του άλλου;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84" name="TextShape 2"/>
          <p:cNvSpPr txBox="1"/>
          <p:nvPr/>
        </p:nvSpPr>
        <p:spPr>
          <a:xfrm>
            <a:off x="36000" y="1096200"/>
            <a:ext cx="9972000" cy="517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δεν θα “αισθανθεί” κανείς την παρουσία του άλλου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θα αλληλεπιδράσουν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Η </a:t>
            </a:r>
            <a:r>
              <a:rPr b="1" lang="en-GB" sz="2200" spc="-1" strike="noStrike">
                <a:latin typeface="Bitstream Vera Sans"/>
              </a:rPr>
              <a:t>“ενεργός διατομή” της αλληλεπίδρασης</a:t>
            </a:r>
            <a:r>
              <a:rPr b="0" lang="en-GB" sz="2200" spc="-1" strike="noStrike">
                <a:latin typeface="Bitstream Vera Sans"/>
              </a:rPr>
              <a:t> είναι ένα μέγεθος (σε μονάδες επιφάνειας) που είναι ανάλογο της πιθανότητας αλληλεπίδρασης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Cottingham &amp; Greenwood (C&amp;G): Παράρτημα Α.1-Α.3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0" y="2815200"/>
            <a:ext cx="10080000" cy="18288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6" name="TextShape 2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Αλληλεπιδράσεις και ενεργός διατομή: “1+1”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87" name="TextShape 3"/>
          <p:cNvSpPr txBox="1"/>
          <p:nvPr/>
        </p:nvSpPr>
        <p:spPr>
          <a:xfrm>
            <a:off x="493560" y="91152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Έστω </a:t>
            </a:r>
            <a:r>
              <a:rPr b="0" lang="en-GB" sz="2200" spc="-1" strike="noStrike" u="sng">
                <a:uFillTx/>
                <a:latin typeface="Bitstream Vera Sans"/>
              </a:rPr>
              <a:t>ένα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σωματίδιο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“βλήμα”</a:t>
            </a:r>
            <a:r>
              <a:rPr b="0" lang="en-GB" sz="2200" spc="-1" strike="noStrike">
                <a:latin typeface="Bitstream Vera Sans"/>
              </a:rPr>
              <a:t> που προσεγγίζει από κάποια απόσταση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έναν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ακίνητο στόχο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Χ</a:t>
            </a:r>
            <a:r>
              <a:rPr b="1" lang="en-GB" sz="2200" spc="-1" strike="noStrike">
                <a:latin typeface="Bitstream Vera Sans"/>
              </a:rPr>
              <a:t>, </a:t>
            </a:r>
            <a:r>
              <a:rPr b="0" lang="en-GB" sz="2200" spc="-1" strike="noStrike">
                <a:latin typeface="Bitstream Vera Sans"/>
              </a:rPr>
              <a:t>και προσπίπτει τυχαία οπουδήποτε σε μια </a:t>
            </a:r>
            <a:r>
              <a:rPr b="1" lang="en-GB" sz="2200" spc="-1" strike="noStrike">
                <a:latin typeface="Bitstream Vera Sans"/>
              </a:rPr>
              <a:t>επιφάνεια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που περιέχει το στόχο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88" name="TextShape 4"/>
          <p:cNvSpPr txBox="1"/>
          <p:nvPr/>
        </p:nvSpPr>
        <p:spPr>
          <a:xfrm>
            <a:off x="1800" y="4633200"/>
            <a:ext cx="388620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Πιθανότητα αλληλεπίδρασης =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89" name="TextShape 5"/>
          <p:cNvSpPr txBox="1"/>
          <p:nvPr/>
        </p:nvSpPr>
        <p:spPr>
          <a:xfrm>
            <a:off x="457200" y="6100200"/>
            <a:ext cx="9144000" cy="90864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 o t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= Ενεργός διατομή της αλληλεπίδρασης                              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μονάδες επιφανείας, σε barn (“b”).  1b = (10 fm)</a:t>
            </a:r>
            <a:r>
              <a:rPr b="0" lang="en-GB" sz="24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0" name="Freeform 6"/>
          <p:cNvSpPr/>
          <p:nvPr/>
        </p:nvSpPr>
        <p:spPr>
          <a:xfrm>
            <a:off x="4761000" y="4915440"/>
            <a:ext cx="617760" cy="1149120"/>
          </a:xfrm>
          <a:custGeom>
            <a:avLst/>
            <a:gdLst/>
            <a:ahLst/>
            <a:rect l="0" t="0" r="r" b="b"/>
            <a:pathLst>
              <a:path w="1716" h="3192">
                <a:moveTo>
                  <a:pt x="1715" y="3191"/>
                </a:moveTo>
                <a:cubicBezTo>
                  <a:pt x="1659" y="2261"/>
                  <a:pt x="1464" y="1362"/>
                  <a:pt x="1172" y="873"/>
                </a:cubicBezTo>
                <a:cubicBezTo>
                  <a:pt x="910" y="435"/>
                  <a:pt x="613" y="0"/>
                  <a:pt x="286" y="101"/>
                </a:cubicBezTo>
                <a:lnTo>
                  <a:pt x="0" y="101"/>
                </a:lnTo>
              </a:path>
            </a:pathLst>
          </a:custGeom>
          <a:ln w="3672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291" name="CustomShape 7"/>
          <p:cNvSpPr/>
          <p:nvPr/>
        </p:nvSpPr>
        <p:spPr>
          <a:xfrm>
            <a:off x="4840560" y="2997360"/>
            <a:ext cx="1590840" cy="151524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2" name="TextShape 8"/>
          <p:cNvSpPr txBox="1"/>
          <p:nvPr/>
        </p:nvSpPr>
        <p:spPr>
          <a:xfrm>
            <a:off x="147600" y="3012480"/>
            <a:ext cx="3738600" cy="116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εισερχόμενο</a:t>
            </a:r>
            <a:r>
              <a:rPr b="0" lang="en-GB" sz="2400" spc="-1" strike="noStrike">
                <a:latin typeface="Bitstream Vera Sans"/>
              </a:rPr>
              <a:t> τυχαία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μέσα στην επιφάνεια 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3" name="TextShape 9"/>
          <p:cNvSpPr txBox="1"/>
          <p:nvPr/>
        </p:nvSpPr>
        <p:spPr>
          <a:xfrm>
            <a:off x="5408280" y="3588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4" name="TextShape 10"/>
          <p:cNvSpPr txBox="1"/>
          <p:nvPr/>
        </p:nvSpPr>
        <p:spPr>
          <a:xfrm>
            <a:off x="5797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95" name="Line 11"/>
          <p:cNvSpPr/>
          <p:nvPr/>
        </p:nvSpPr>
        <p:spPr>
          <a:xfrm>
            <a:off x="3963600" y="4003200"/>
            <a:ext cx="685800" cy="0"/>
          </a:xfrm>
          <a:prstGeom prst="line">
            <a:avLst/>
          </a:prstGeom>
          <a:ln w="10980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Line 12"/>
          <p:cNvSpPr/>
          <p:nvPr/>
        </p:nvSpPr>
        <p:spPr>
          <a:xfrm flipV="1">
            <a:off x="6544440" y="3621240"/>
            <a:ext cx="675360" cy="119160"/>
          </a:xfrm>
          <a:prstGeom prst="line">
            <a:avLst/>
          </a:prstGeom>
          <a:ln w="7308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TextShape 13"/>
          <p:cNvSpPr txBox="1"/>
          <p:nvPr/>
        </p:nvSpPr>
        <p:spPr>
          <a:xfrm>
            <a:off x="5513400" y="4622400"/>
            <a:ext cx="4304880" cy="143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σ=σταθερά</a:t>
            </a:r>
            <a:r>
              <a:rPr b="0" lang="en-GB" sz="1800" spc="-1" strike="noStrike">
                <a:latin typeface="Bitstream Vera Sans"/>
              </a:rPr>
              <a:t>.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Οπότε λογικά, αν στέλνω βλήματα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τυχαία σε </a:t>
            </a:r>
            <a:r>
              <a:rPr b="1" lang="en-GB" sz="1800" spc="-1" strike="noStrike">
                <a:latin typeface="Bitstream Vera Sans"/>
              </a:rPr>
              <a:t>μεγάλη επιφάνεια A</a:t>
            </a:r>
            <a:r>
              <a:rPr b="0" lang="en-GB" sz="1800" spc="-1" strike="noStrike">
                <a:latin typeface="Bitstream Vera Sans"/>
              </a:rPr>
              <a:t>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το </a:t>
            </a:r>
            <a:r>
              <a:rPr b="1" lang="en-GB" sz="1800" spc="-1" strike="noStrike">
                <a:latin typeface="Bitstream Vera Sans"/>
              </a:rPr>
              <a:t>ποσοστό των σκεδαζόμενων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βλημάτων θα είναι μικρό</a:t>
            </a:r>
            <a:r>
              <a:rPr b="0" lang="en-GB" sz="1800" spc="-1" strike="noStrike">
                <a:latin typeface="Bitstream Vera Sans"/>
              </a:rPr>
              <a:t>.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8" name="Formula 14"/>
              <p:cNvSpPr txBox="1"/>
              <p:nvPr/>
            </p:nvSpPr>
            <p:spPr>
              <a:xfrm>
                <a:off x="2727720" y="4727880"/>
                <a:ext cx="1956960" cy="777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σταθερά</m:t>
                        </m:r>
                      </m:num>
                      <m:den>
                        <m:r>
                          <m:t xml:space="preserve">A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99" name="TextShape 15"/>
          <p:cNvSpPr txBox="1"/>
          <p:nvPr/>
        </p:nvSpPr>
        <p:spPr>
          <a:xfrm>
            <a:off x="7311600" y="3012480"/>
            <a:ext cx="2768400" cy="151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εξερχόμενο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έχοντας υποστεί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(ή όχι) σκέδαση 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685800" y="1600200"/>
            <a:ext cx="8915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02" name="TextShape 3"/>
          <p:cNvSpPr txBox="1"/>
          <p:nvPr/>
        </p:nvSpPr>
        <p:spPr>
          <a:xfrm>
            <a:off x="396000" y="698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Η </a:t>
            </a:r>
            <a:r>
              <a:rPr b="0" i="1" lang="en-GB" sz="2400" spc="-1" strike="noStrike">
                <a:latin typeface="Bitstream Vera Sans"/>
              </a:rPr>
              <a:t>ενεργός διατομή</a:t>
            </a:r>
            <a:r>
              <a:rPr b="0" lang="en-GB" sz="2400" spc="-1" strike="noStrike">
                <a:latin typeface="Bitstream Vera Sans"/>
              </a:rPr>
              <a:t> μπορεί να θεωρηθεί το μηχανικό ανάλογο για την</a:t>
            </a:r>
            <a:r>
              <a:rPr b="1" lang="en-GB" sz="2400" spc="-1" strike="noStrike">
                <a:latin typeface="Bitstream Vera Sans"/>
              </a:rPr>
              <a:t> </a:t>
            </a:r>
            <a:r>
              <a:rPr b="0" i="1" lang="en-GB" sz="2400" spc="-1" strike="noStrike">
                <a:latin typeface="Bitstream Vera Sans"/>
              </a:rPr>
              <a:t>“ενεργό επιφάνεια” που παρουσιάζει ο πυρήνας Χ σε σημειακό επερχόμενο σωματίδιο βλήμα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303" name="TextShape 4"/>
          <p:cNvSpPr txBox="1"/>
          <p:nvPr/>
        </p:nvSpPr>
        <p:spPr>
          <a:xfrm>
            <a:off x="5704560" y="3386160"/>
            <a:ext cx="4125240" cy="115164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latin typeface="Bitstream Vera Sans"/>
              </a:rPr>
              <a:t>→ </a:t>
            </a:r>
            <a:r>
              <a:rPr b="1" lang="en-GB" sz="1800" spc="-1" strike="noStrike">
                <a:latin typeface="Bitstream Vera Sans"/>
              </a:rPr>
              <a:t>Αλλά δεν είναι το ίδιο!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Δεν έχουμε “το πέτυχα ή όχι” στην αλληλεπίδραση σωματιδίων.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4" name="CustomShape 5"/>
          <p:cNvSpPr/>
          <p:nvPr/>
        </p:nvSpPr>
        <p:spPr>
          <a:xfrm>
            <a:off x="3472560" y="2791800"/>
            <a:ext cx="2157840" cy="224136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05" name="Line 6"/>
          <p:cNvSpPr/>
          <p:nvPr/>
        </p:nvSpPr>
        <p:spPr>
          <a:xfrm>
            <a:off x="540360" y="359856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6" name="TextShape 7"/>
          <p:cNvSpPr txBox="1"/>
          <p:nvPr/>
        </p:nvSpPr>
        <p:spPr>
          <a:xfrm>
            <a:off x="1927080" y="30484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7" name="TextShape 8"/>
          <p:cNvSpPr txBox="1"/>
          <p:nvPr/>
        </p:nvSpPr>
        <p:spPr>
          <a:xfrm>
            <a:off x="4076280" y="3732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8" name="TextShape 9"/>
          <p:cNvSpPr txBox="1"/>
          <p:nvPr/>
        </p:nvSpPr>
        <p:spPr>
          <a:xfrm>
            <a:off x="4681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09" name="CustomShape 10"/>
          <p:cNvSpPr/>
          <p:nvPr/>
        </p:nvSpPr>
        <p:spPr>
          <a:xfrm>
            <a:off x="4048200" y="3663000"/>
            <a:ext cx="548640" cy="5486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1" lang="en-GB" sz="1800" spc="-1" strike="noStrike">
                <a:latin typeface="Bitstream Vera Sans"/>
              </a:rPr>
              <a:t>σ</a:t>
            </a:r>
            <a:r>
              <a:rPr b="1" lang="en-GB" sz="1800" spc="-1" strike="noStrike" baseline="-14000000">
                <a:latin typeface="Bitstream Vera Sans"/>
              </a:rPr>
              <a:t>t  o t</a:t>
            </a:r>
            <a:endParaRPr b="1" lang="en-GB" sz="1800" spc="-1" strike="noStrike">
              <a:latin typeface="Bitstream Vera Sans"/>
            </a:endParaRPr>
          </a:p>
        </p:txBody>
      </p:sp>
      <p:sp>
        <p:nvSpPr>
          <p:cNvPr id="310" name="TextShape 11"/>
          <p:cNvSpPr txBox="1"/>
          <p:nvPr/>
        </p:nvSpPr>
        <p:spPr>
          <a:xfrm>
            <a:off x="288000" y="5164200"/>
            <a:ext cx="9613800" cy="1874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δεν είναι γεωμετρικός παράγοντας, αλλά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είναι συλλογική ιδιότητα των δύο σωματιδίων που αλληλεπιδρούν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.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και από τον τύπο των σωματιδίων και από την ενέργειά τους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Παράδειγμα: 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2" name="TextShape 2"/>
          <p:cNvSpPr txBox="1"/>
          <p:nvPr/>
        </p:nvSpPr>
        <p:spPr>
          <a:xfrm>
            <a:off x="7086600" y="950400"/>
            <a:ext cx="2849040" cy="4818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είναι </a:t>
            </a:r>
            <a:r>
              <a:rPr b="1" lang="en-GB" sz="2400" spc="-1" strike="noStrike">
                <a:solidFill>
                  <a:srgbClr val="0066b3"/>
                </a:solidFill>
                <a:latin typeface="Bitstream Vera Sans"/>
              </a:rPr>
              <a:t>συλλογική ιδιότητα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των δύο σωματιδίων που αλληλεπιδρούν: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τον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τύπο των σωματιδίων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και την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ενέργειά τους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608040" y="914400"/>
            <a:ext cx="5564160" cy="5911560"/>
          </a:xfrm>
          <a:prstGeom prst="rect">
            <a:avLst/>
          </a:prstGeom>
          <a:ln>
            <a:noFill/>
          </a:ln>
        </p:spPr>
      </p:pic>
      <p:sp>
        <p:nvSpPr>
          <p:cNvPr id="314" name="TextShape 3"/>
          <p:cNvSpPr txBox="1"/>
          <p:nvPr/>
        </p:nvSpPr>
        <p:spPr>
          <a:xfrm>
            <a:off x="6629400" y="5943600"/>
            <a:ext cx="32004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Σχήμα 3.1 στο βιβλίο πυρηνικής C&amp;G (5ου εξαμήνου)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15" name="TextShape 4"/>
          <p:cNvSpPr txBox="1"/>
          <p:nvPr/>
        </p:nvSpPr>
        <p:spPr>
          <a:xfrm>
            <a:off x="3729600" y="3340800"/>
            <a:ext cx="3706200" cy="116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γ+d (d= 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H= δευτέριο)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γ+p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Ενεργός διατομή: επί μέρους και ολική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7" name="TextShape 2"/>
          <p:cNvSpPr txBox="1"/>
          <p:nvPr/>
        </p:nvSpPr>
        <p:spPr>
          <a:xfrm>
            <a:off x="180000" y="806400"/>
            <a:ext cx="9554400" cy="6460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 δεν είναι γεωμετρικός παράγοντας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τα σωματίδια που αλληλεπιδρούν και τις ενέργειές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π.χ. σ(π+p) &gt; σ(e+p) &gt; σ(ν+p)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Ανάλογα με την ερώτηση που θέλουμε να απαντήσουμε, μπορεί να εξαρτάται επίσης και από τα παραγόμενα σωματίδια και τα χαρακτηριστικά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Mπορούμε να ορίσουμε τις “επί μέρους ενεργές διατομές”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“exclusive cross sections”</a:t>
            </a:r>
            <a:r>
              <a:rPr b="0" lang="en-GB" sz="2200" spc="-1" strike="noStrike">
                <a:latin typeface="Bitstream Vera Sans"/>
              </a:rPr>
              <a:t> =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4000000">
                <a:latin typeface="Bitstream Vera Sans"/>
              </a:rPr>
              <a:t>i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π.χ., σ(pp → W), σ(pp → Z)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ολική ενεργός διατομή”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“inclusive cross section”</a:t>
            </a:r>
            <a:r>
              <a:rPr b="0" lang="en-GB" sz="2200" spc="-1" strike="noStrike">
                <a:latin typeface="Bitstream Vera Sans"/>
              </a:rPr>
              <a:t> = 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4000000">
                <a:latin typeface="Bitstream Vera Sans"/>
              </a:rPr>
              <a:t>t o t</a:t>
            </a:r>
            <a:r>
              <a:rPr b="1" lang="en-GB" sz="2200" spc="-1" strike="noStrike">
                <a:latin typeface="Bitstream Vera Sans"/>
              </a:rPr>
              <a:t> = Σ σ</a:t>
            </a:r>
            <a:r>
              <a:rPr b="1" lang="en-GB" sz="2200" spc="-1" strike="noStrike" baseline="-14000000">
                <a:latin typeface="Bitstream Vera Sans"/>
              </a:rPr>
              <a:t>i    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π.χ., σ</a:t>
            </a:r>
            <a:r>
              <a:rPr b="0" lang="en-GB" sz="2200" spc="-1" strike="noStrike" baseline="-14000000">
                <a:latin typeface="Bitstream Vera Sans"/>
              </a:rPr>
              <a:t>tot</a:t>
            </a:r>
            <a:r>
              <a:rPr b="0" lang="en-GB" sz="2200" spc="-1" strike="noStrike">
                <a:latin typeface="Bitstream Vera Sans"/>
              </a:rPr>
              <a:t>(pp → ο,τιδήποτε) =  σ(pp → W) +  σ(pp → Z)+ ...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Βασικά 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504000" y="806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Μεταβολές στους πυρήνες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Αυθόρμητη διάσπαση, χρόνος ζωής και νόμος ραδιενεργών διασπάσεων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Ενεργός διατομή και ρυθμός αλληλεπιδράσεων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Shape 1"/>
          <p:cNvSpPr txBox="1"/>
          <p:nvPr/>
        </p:nvSpPr>
        <p:spPr>
          <a:xfrm>
            <a:off x="504000" y="97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Μιά αίσθηση του μεγέθους των ενεργών διατομών </a:t>
            </a:r>
            <a:r>
              <a:rPr b="1" lang="en-GB" sz="3200" spc="-1" strike="noStrike">
                <a:latin typeface="Bitstream Vera Sans"/>
              </a:rPr>
              <a:t>στις ισχυρές αλληλεπιδράσεις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19" name="TextShape 2"/>
          <p:cNvSpPr txBox="1"/>
          <p:nvPr/>
        </p:nvSpPr>
        <p:spPr>
          <a:xfrm>
            <a:off x="288000" y="698400"/>
            <a:ext cx="9529200" cy="6348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Ας πάρουμε τη γεωμετρική θεώρηση μιας σκέδασης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Σωματίδιο α σκεδάζεται από πυρήνα που έχει ακτίνα r =6 fm.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Αν θεωρήσουμε το α σημειακό που πέφτει τυχαία οπουδήποτε στην επιφάνεια Α, και επίσης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αν θεωρήσουμε την επιφάνεια </a:t>
            </a:r>
            <a:r>
              <a:rPr b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σ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που παρουσιάζει ο πυρήνας σαν την “</a:t>
            </a:r>
            <a:r>
              <a:rPr b="0" i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ενεργό διατομή” της αλληλεπίδρασης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</a:t>
            </a:r>
            <a:r>
              <a:rPr b="0" lang="en-GB" sz="2200" spc="-1" strike="noStrike">
                <a:latin typeface="Bitstream Vera Sans"/>
              </a:rPr>
              <a:t> τότε η ενεργός διατομή αλληλεπίδρασης είναι απλά η επιφάνεια του πυρήνα: σ = π * r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113 fm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1.13 b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Τότε, η γεωμετρική πιθανότητα το α να πέσει πάνω στον πυρήνα είναι = </a:t>
            </a:r>
            <a:r>
              <a:rPr b="0" lang="en-GB" sz="2200" spc="-1" strike="noStrike">
                <a:latin typeface="Bitstream Vera Sans"/>
              </a:rPr>
              <a:t>σ / A, με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σ=1.13 b, που είναι σωστή τάξη μεγέθους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μόνο για τις ισχυρές αλληλεπιδράσεις  :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π.χ., σ( pp →   ο,τιδήποτε) ~ 0.1 b!</a:t>
            </a:r>
            <a:r>
              <a:rPr b="0" lang="en-GB" sz="2200" spc="-1" strike="noStrike">
                <a:latin typeface="Bitstream Vera Sans"/>
              </a:rPr>
              <a:t> 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20" name="CustomShape 3"/>
          <p:cNvSpPr/>
          <p:nvPr/>
        </p:nvSpPr>
        <p:spPr>
          <a:xfrm>
            <a:off x="3472920" y="1540800"/>
            <a:ext cx="2747880" cy="1659600"/>
          </a:xfrm>
          <a:prstGeom prst="ellipse">
            <a:avLst/>
          </a:prstGeom>
          <a:solidFill>
            <a:srgbClr val="ffffcc"/>
          </a:solidFill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Line 4"/>
          <p:cNvSpPr/>
          <p:nvPr/>
        </p:nvSpPr>
        <p:spPr>
          <a:xfrm>
            <a:off x="720720" y="223092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22" name="TextShape 5"/>
          <p:cNvSpPr txBox="1"/>
          <p:nvPr/>
        </p:nvSpPr>
        <p:spPr>
          <a:xfrm>
            <a:off x="2107440" y="16808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3" name="TextShape 6"/>
          <p:cNvSpPr txBox="1"/>
          <p:nvPr/>
        </p:nvSpPr>
        <p:spPr>
          <a:xfrm>
            <a:off x="4256640" y="236484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4" name="TextShape 7"/>
          <p:cNvSpPr txBox="1"/>
          <p:nvPr/>
        </p:nvSpPr>
        <p:spPr>
          <a:xfrm>
            <a:off x="4753800" y="169488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25" name="CustomShape 8"/>
          <p:cNvSpPr/>
          <p:nvPr/>
        </p:nvSpPr>
        <p:spPr>
          <a:xfrm>
            <a:off x="4228560" y="2295360"/>
            <a:ext cx="457200" cy="457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σ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CustomShape 1"/>
          <p:cNvSpPr/>
          <p:nvPr/>
        </p:nvSpPr>
        <p:spPr>
          <a:xfrm>
            <a:off x="361800" y="2628000"/>
            <a:ext cx="9464040" cy="73152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7" name="CustomShape 2"/>
          <p:cNvSpPr/>
          <p:nvPr/>
        </p:nvSpPr>
        <p:spPr>
          <a:xfrm>
            <a:off x="5373000" y="5065200"/>
            <a:ext cx="914400" cy="300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CustomShape 3"/>
          <p:cNvSpPr/>
          <p:nvPr/>
        </p:nvSpPr>
        <p:spPr>
          <a:xfrm>
            <a:off x="361800" y="6021000"/>
            <a:ext cx="9468000" cy="1029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9" name="CustomShape 4"/>
          <p:cNvSpPr/>
          <p:nvPr/>
        </p:nvSpPr>
        <p:spPr>
          <a:xfrm>
            <a:off x="8026200" y="5020200"/>
            <a:ext cx="950400" cy="878400"/>
          </a:xfrm>
          <a:prstGeom prst="rect">
            <a:avLst/>
          </a:prstGeom>
          <a:solidFill>
            <a:srgbClr val="00d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TextShape 5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ρυθμός αντίδρασης: ”πολλά+1”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31" name="TextShape 6"/>
          <p:cNvSpPr txBox="1"/>
          <p:nvPr/>
        </p:nvSpPr>
        <p:spPr>
          <a:xfrm>
            <a:off x="0" y="734400"/>
            <a:ext cx="9865800" cy="6455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Δέσμη σωματιδίων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προσπίπτει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με ταχύτητα υ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σε έναν πυρήνα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Ροή των σωματιδίων-βλημάτων (α) :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Φ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αριθμός σωματιδίων α που περνούν </a:t>
            </a:r>
            <a:r>
              <a:rPr b="0" i="1" lang="en-GB" sz="20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ανά</a:t>
            </a:r>
            <a:r>
              <a:rPr b="0" i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μονάδα επιφάνειας, ανά μονάδα χρόνου.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ea typeface="Bitstream Vera Sans"/>
              </a:rPr>
              <a:t>Μπορώ να υπολογίσω τη ροή Φ από την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αριθμητική πυκνότητα της δέσμης α :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4000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latin typeface="Bitstream Vera Sans"/>
              </a:rPr>
              <a:t> = αριθμός σωματιδίων α, ανά μονάδα όγκου. Οπότε Φ = 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4000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* υ</a:t>
            </a:r>
            <a:r>
              <a:rPr b="0" lang="en-GB" sz="1800" spc="-1" strike="noStrike">
                <a:latin typeface="Bitstream Vera Sans"/>
              </a:rPr>
              <a:t> [γιατί σε χρόνο dt από την επιφάνεια dA περνούν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4000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* dA * υ * dt 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σωματίδια α ]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Αριθμός βλημάτων α που διέρχεται από επιφάνεια A γύρω έναν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πυρήνα Χ, στη μονάδα χρόνου (dt=1) 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Φ * A</a:t>
            </a:r>
            <a:r>
              <a:rPr b="0" lang="en-GB" sz="2000" spc="-1" strike="noStrike" baseline="14000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Θυμάστε: πιθανότητα αλληλεπίδρασης ενός α με έναν Χ</a:t>
            </a:r>
            <a:r>
              <a:rPr b="0" lang="en-GB" sz="2000" spc="-1" strike="noStrike">
                <a:latin typeface="Bitstream Vera Sans"/>
              </a:rPr>
              <a:t> =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Ρυθμός (R) αλληλεπίδρασης σωματιδίων α </a:t>
            </a:r>
            <a:r>
              <a:rPr b="1" lang="en-GB" sz="2000" spc="-1" strike="noStrike" u="sng">
                <a:solidFill>
                  <a:srgbClr val="0000ff"/>
                </a:solidFill>
                <a:uFillTx/>
                <a:latin typeface="Bitstream Vera Sans"/>
              </a:rPr>
              <a:t>με έναν πυρήνα Χ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=       = (Φ*A</a:t>
            </a:r>
            <a:r>
              <a:rPr b="0" lang="en-GB" sz="2000" spc="-1" strike="noStrike" baseline="14000000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)*(σ</a:t>
            </a:r>
            <a:r>
              <a:rPr b="0" lang="en-GB" sz="2000" spc="-1" strike="noStrike" baseline="-14000000">
                <a:solidFill>
                  <a:srgbClr val="000000"/>
                </a:solidFill>
                <a:latin typeface="Bitstream Vera Sans"/>
              </a:rPr>
              <a:t>tot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/ A)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= Φ * σ</a:t>
            </a:r>
            <a:r>
              <a:rPr b="0" lang="en-GB" sz="2000" spc="-1" strike="noStrike" baseline="-14000000">
                <a:latin typeface="Bitstream Vera Sans"/>
              </a:rPr>
              <a:t>tot </a:t>
            </a:r>
            <a:r>
              <a:rPr b="0" lang="en-GB" sz="2000" spc="-1" strike="noStrike">
                <a:latin typeface="Bitstream Vera Sans"/>
              </a:rPr>
              <a:t>=&gt;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R =  Φ * σ</a:t>
            </a:r>
            <a:r>
              <a:rPr b="1" lang="en-GB" sz="2000" spc="-1" strike="noStrike" baseline="-14000000">
                <a:solidFill>
                  <a:srgbClr val="ff0000"/>
                </a:solidFill>
                <a:latin typeface="Bitstream Vera Sans"/>
              </a:rPr>
              <a:t>tot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              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 u="sng">
                <a:solidFill>
                  <a:srgbClr val="ff0000"/>
                </a:solidFill>
                <a:uFillTx/>
                <a:latin typeface="Bitstream Vera Sans"/>
              </a:rPr>
              <a:t>= ροή προσπίπτοντων σωματιδίων * ενεργός διατομή αλληλεπίδρασης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2" name="Line 7"/>
          <p:cNvSpPr/>
          <p:nvPr/>
        </p:nvSpPr>
        <p:spPr>
          <a:xfrm>
            <a:off x="5187960" y="1848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Line 8"/>
          <p:cNvSpPr/>
          <p:nvPr/>
        </p:nvSpPr>
        <p:spPr>
          <a:xfrm>
            <a:off x="5187960" y="1992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Line 9"/>
          <p:cNvSpPr/>
          <p:nvPr/>
        </p:nvSpPr>
        <p:spPr>
          <a:xfrm>
            <a:off x="5187960" y="2136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5" name="TextShape 10"/>
          <p:cNvSpPr txBox="1"/>
          <p:nvPr/>
        </p:nvSpPr>
        <p:spPr>
          <a:xfrm>
            <a:off x="8123400" y="13708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36" name="TextShape 11"/>
          <p:cNvSpPr txBox="1"/>
          <p:nvPr/>
        </p:nvSpPr>
        <p:spPr>
          <a:xfrm>
            <a:off x="8966160" y="13914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37" name="CustomShape 12"/>
          <p:cNvSpPr/>
          <p:nvPr/>
        </p:nvSpPr>
        <p:spPr>
          <a:xfrm rot="16200000">
            <a:off x="7126200" y="130140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8" name="TextShape 13"/>
          <p:cNvSpPr txBox="1"/>
          <p:nvPr/>
        </p:nvSpPr>
        <p:spPr>
          <a:xfrm>
            <a:off x="7101000" y="226440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39" name="Line 14"/>
          <p:cNvSpPr/>
          <p:nvPr/>
        </p:nvSpPr>
        <p:spPr>
          <a:xfrm>
            <a:off x="9158400" y="18630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TextShape 15"/>
          <p:cNvSpPr txBox="1"/>
          <p:nvPr/>
        </p:nvSpPr>
        <p:spPr>
          <a:xfrm>
            <a:off x="6710400" y="1771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1" name="CustomShape 16"/>
          <p:cNvSpPr/>
          <p:nvPr/>
        </p:nvSpPr>
        <p:spPr>
          <a:xfrm>
            <a:off x="9025200" y="4656600"/>
            <a:ext cx="228600" cy="1287000"/>
          </a:xfrm>
          <a:custGeom>
            <a:avLst/>
            <a:gdLst/>
            <a:ahLst/>
            <a:rect l="0" t="0" r="r" b="b"/>
            <a:pathLst>
              <a:path w="637" h="3577">
                <a:moveTo>
                  <a:pt x="0" y="0"/>
                </a:moveTo>
                <a:cubicBezTo>
                  <a:pt x="159" y="0"/>
                  <a:pt x="318" y="149"/>
                  <a:pt x="318" y="298"/>
                </a:cubicBezTo>
                <a:lnTo>
                  <a:pt x="318" y="1490"/>
                </a:lnTo>
                <a:cubicBezTo>
                  <a:pt x="318" y="1639"/>
                  <a:pt x="477" y="1788"/>
                  <a:pt x="636" y="1788"/>
                </a:cubicBezTo>
                <a:cubicBezTo>
                  <a:pt x="477" y="1788"/>
                  <a:pt x="318" y="1937"/>
                  <a:pt x="318" y="2086"/>
                </a:cubicBezTo>
                <a:lnTo>
                  <a:pt x="318" y="3278"/>
                </a:lnTo>
                <a:cubicBezTo>
                  <a:pt x="318" y="3427"/>
                  <a:pt x="159" y="3576"/>
                  <a:pt x="0" y="3576"/>
                </a:cubicBezTo>
              </a:path>
            </a:pathLst>
          </a:custGeom>
          <a:noFill/>
          <a:ln w="54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2" name="Line 17"/>
          <p:cNvSpPr/>
          <p:nvPr/>
        </p:nvSpPr>
        <p:spPr>
          <a:xfrm>
            <a:off x="9372600" y="5293800"/>
            <a:ext cx="457200" cy="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TextShape 18"/>
          <p:cNvSpPr txBox="1"/>
          <p:nvPr/>
        </p:nvSpPr>
        <p:spPr>
          <a:xfrm>
            <a:off x="1882080" y="1365840"/>
            <a:ext cx="4047120" cy="124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4000000">
                <a:solidFill>
                  <a:srgbClr val="ff0000"/>
                </a:solidFill>
                <a:latin typeface="Bitstream Vera Sans"/>
              </a:rPr>
              <a:t>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δέσμης σωματιδίων α</a:t>
            </a:r>
            <a:r>
              <a:rPr b="1" lang="en-GB" sz="2200" spc="-1" strike="noStrike" baseline="-14000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44" name="CustomShape 19"/>
          <p:cNvSpPr/>
          <p:nvPr/>
        </p:nvSpPr>
        <p:spPr>
          <a:xfrm>
            <a:off x="7198200" y="17478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CustomShape 20"/>
          <p:cNvSpPr/>
          <p:nvPr/>
        </p:nvSpPr>
        <p:spPr>
          <a:xfrm>
            <a:off x="7378560" y="1748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6" name="CustomShape 21"/>
          <p:cNvSpPr/>
          <p:nvPr/>
        </p:nvSpPr>
        <p:spPr>
          <a:xfrm>
            <a:off x="7378920" y="1856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CustomShape 22"/>
          <p:cNvSpPr/>
          <p:nvPr/>
        </p:nvSpPr>
        <p:spPr>
          <a:xfrm>
            <a:off x="7163280" y="1856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8" name="CustomShape 23"/>
          <p:cNvSpPr/>
          <p:nvPr/>
        </p:nvSpPr>
        <p:spPr>
          <a:xfrm>
            <a:off x="7163640" y="2001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9" name="CustomShape 24"/>
          <p:cNvSpPr/>
          <p:nvPr/>
        </p:nvSpPr>
        <p:spPr>
          <a:xfrm>
            <a:off x="7344000" y="2001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0" name="CustomShape 25"/>
          <p:cNvSpPr/>
          <p:nvPr/>
        </p:nvSpPr>
        <p:spPr>
          <a:xfrm>
            <a:off x="7488360" y="1929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1" name="CustomShape 26"/>
          <p:cNvSpPr/>
          <p:nvPr/>
        </p:nvSpPr>
        <p:spPr>
          <a:xfrm>
            <a:off x="7488720" y="1786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2" name="CustomShape 27"/>
          <p:cNvSpPr/>
          <p:nvPr/>
        </p:nvSpPr>
        <p:spPr>
          <a:xfrm>
            <a:off x="7597080" y="1642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3" name="CustomShape 28"/>
          <p:cNvSpPr/>
          <p:nvPr/>
        </p:nvSpPr>
        <p:spPr>
          <a:xfrm>
            <a:off x="7597440" y="1643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CustomShape 29"/>
          <p:cNvSpPr/>
          <p:nvPr/>
        </p:nvSpPr>
        <p:spPr>
          <a:xfrm>
            <a:off x="7597800" y="182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5" name="CustomShape 30"/>
          <p:cNvSpPr/>
          <p:nvPr/>
        </p:nvSpPr>
        <p:spPr>
          <a:xfrm>
            <a:off x="7706160" y="1967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CustomShape 31"/>
          <p:cNvSpPr/>
          <p:nvPr/>
        </p:nvSpPr>
        <p:spPr>
          <a:xfrm>
            <a:off x="7778520" y="168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CustomShape 32"/>
          <p:cNvSpPr/>
          <p:nvPr/>
        </p:nvSpPr>
        <p:spPr>
          <a:xfrm>
            <a:off x="7922880" y="17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CustomShape 33"/>
          <p:cNvSpPr/>
          <p:nvPr/>
        </p:nvSpPr>
        <p:spPr>
          <a:xfrm>
            <a:off x="7923240" y="1932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9" name="CustomShape 34"/>
          <p:cNvSpPr/>
          <p:nvPr/>
        </p:nvSpPr>
        <p:spPr>
          <a:xfrm>
            <a:off x="7815600" y="1933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0" name="CustomShape 35"/>
          <p:cNvSpPr/>
          <p:nvPr/>
        </p:nvSpPr>
        <p:spPr>
          <a:xfrm>
            <a:off x="7815960" y="2113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1" name="CustomShape 36"/>
          <p:cNvSpPr/>
          <p:nvPr/>
        </p:nvSpPr>
        <p:spPr>
          <a:xfrm>
            <a:off x="7672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2" name="CustomShape 37"/>
          <p:cNvSpPr/>
          <p:nvPr/>
        </p:nvSpPr>
        <p:spPr>
          <a:xfrm>
            <a:off x="7456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3" name="CustomShape 38"/>
          <p:cNvSpPr/>
          <p:nvPr/>
        </p:nvSpPr>
        <p:spPr>
          <a:xfrm>
            <a:off x="7204680" y="2114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CustomShape 39"/>
          <p:cNvSpPr/>
          <p:nvPr/>
        </p:nvSpPr>
        <p:spPr>
          <a:xfrm>
            <a:off x="7097040" y="164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CustomShape 40"/>
          <p:cNvSpPr/>
          <p:nvPr/>
        </p:nvSpPr>
        <p:spPr>
          <a:xfrm>
            <a:off x="7925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6" name="CustomShape 41"/>
          <p:cNvSpPr/>
          <p:nvPr/>
        </p:nvSpPr>
        <p:spPr>
          <a:xfrm>
            <a:off x="7241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7" name="Formula 42"/>
              <p:cNvSpPr txBox="1"/>
              <p:nvPr/>
            </p:nvSpPr>
            <p:spPr>
              <a:xfrm>
                <a:off x="8163720" y="4979880"/>
                <a:ext cx="684000" cy="875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68" name="TextShape 43"/>
          <p:cNvSpPr txBox="1"/>
          <p:nvPr/>
        </p:nvSpPr>
        <p:spPr>
          <a:xfrm>
            <a:off x="8686800" y="1143000"/>
            <a:ext cx="100980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στόχος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69" name="TextShape 44"/>
          <p:cNvSpPr txBox="1"/>
          <p:nvPr/>
        </p:nvSpPr>
        <p:spPr>
          <a:xfrm>
            <a:off x="5510160" y="1276200"/>
            <a:ext cx="119124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βλήματα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CustomShape 1"/>
          <p:cNvSpPr/>
          <p:nvPr/>
        </p:nvSpPr>
        <p:spPr>
          <a:xfrm>
            <a:off x="1824840" y="6630840"/>
            <a:ext cx="4118760" cy="587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CustomShape 2"/>
          <p:cNvSpPr/>
          <p:nvPr/>
        </p:nvSpPr>
        <p:spPr>
          <a:xfrm>
            <a:off x="709200" y="2671200"/>
            <a:ext cx="3562200" cy="5418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TextShape 3"/>
          <p:cNvSpPr txBox="1"/>
          <p:nvPr/>
        </p:nvSpPr>
        <p:spPr>
          <a:xfrm>
            <a:off x="504000" y="156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Πέρασμα δέσμης μέσα από υλικό με πολλούς πυρήνες: “πολλά + 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73" name="TextShape 4"/>
          <p:cNvSpPr txBox="1"/>
          <p:nvPr/>
        </p:nvSpPr>
        <p:spPr>
          <a:xfrm>
            <a:off x="504000" y="1094400"/>
            <a:ext cx="9071640" cy="602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Όταν μια δέσμη πολλών σωματιδίων α, πέφτει πάνω σε Ν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πυρήνες, τότε ο ρυθμός αλληλεπιδράσεων είναι Ν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φορές μεγαλύτερος απ' ότι αν η δέσμη των σωματιδιων  α έπεφτε σε στόχο με έναν μόνο πυρήνα X: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R = Ν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( Φ * σ )              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  <a:ea typeface="Bitstream Vera Sans"/>
              </a:rPr>
              <a:t>Ο αριθμός στόχων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μπορεί να βρεθεί ως εξής: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</a:t>
            </a:r>
            <a:r>
              <a:rPr b="0" lang="en-GB" sz="2200" spc="-1" strike="noStrike" u="sng">
                <a:uFillTx/>
                <a:latin typeface="Bitstream Vera Sans"/>
              </a:rPr>
              <a:t>η δέσμη των σωματιδίων α έχει </a:t>
            </a:r>
            <a:r>
              <a:rPr b="1" lang="en-GB" sz="2200" spc="-1" strike="noStrike" u="sng">
                <a:uFillTx/>
                <a:latin typeface="Bitstream Vera Sans"/>
              </a:rPr>
              <a:t>επιφάνεια Α </a:t>
            </a:r>
            <a:r>
              <a:rPr b="0" lang="en-GB" sz="2200" spc="-1" strike="noStrike">
                <a:latin typeface="Bitstream Vera Sans"/>
              </a:rPr>
              <a:t>(αλληλεπικάλυψης με το στόχο), </a:t>
            </a:r>
            <a:r>
              <a:rPr b="0" lang="en-GB" sz="2200" spc="-1" strike="noStrike">
                <a:latin typeface="Bitstream Vera Sans"/>
              </a:rPr>
              <a:t>και πέφτει στο </a:t>
            </a:r>
            <a:r>
              <a:rPr b="0" lang="en-GB" sz="2200" spc="-1" strike="noStrike" u="sng">
                <a:uFillTx/>
                <a:latin typeface="Bitstream Vera Sans"/>
              </a:rPr>
              <a:t>στόχο που έχει </a:t>
            </a:r>
            <a:r>
              <a:rPr b="1" lang="en-GB" sz="2200" spc="-1" strike="noStrike" u="sng">
                <a:uFillTx/>
                <a:latin typeface="Bitstream Vera Sans"/>
              </a:rPr>
              <a:t>πάχος dx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οι πυρήνες Χ έχουν </a:t>
            </a:r>
            <a:r>
              <a:rPr b="0" lang="en-GB" sz="2200" spc="-1" strike="noStrike" u="sng">
                <a:uFillTx/>
                <a:latin typeface="Bitstream Vera Sans"/>
              </a:rPr>
              <a:t>αριθμητική πυκνότητα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όγκου: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(=αριθμός πυρήνων / cm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)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τότε: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= ρ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όγκος = ρ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Α * dx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4" name="Freeform 5"/>
          <p:cNvSpPr/>
          <p:nvPr/>
        </p:nvSpPr>
        <p:spPr>
          <a:xfrm>
            <a:off x="277920" y="3151080"/>
            <a:ext cx="2123280" cy="3627360"/>
          </a:xfrm>
          <a:custGeom>
            <a:avLst/>
            <a:gdLst/>
            <a:ahLst/>
            <a:rect l="0" t="0" r="r" b="b"/>
            <a:pathLst>
              <a:path w="5898" h="10076">
                <a:moveTo>
                  <a:pt x="3963" y="10075"/>
                </a:moveTo>
                <a:cubicBezTo>
                  <a:pt x="3266" y="10030"/>
                  <a:pt x="2654" y="9648"/>
                  <a:pt x="1980" y="9514"/>
                </a:cubicBezTo>
                <a:cubicBezTo>
                  <a:pt x="1255" y="9370"/>
                  <a:pt x="1041" y="8792"/>
                  <a:pt x="707" y="8293"/>
                </a:cubicBezTo>
                <a:cubicBezTo>
                  <a:pt x="364" y="7782"/>
                  <a:pt x="627" y="7070"/>
                  <a:pt x="554" y="6462"/>
                </a:cubicBezTo>
                <a:cubicBezTo>
                  <a:pt x="490" y="5930"/>
                  <a:pt x="355" y="5411"/>
                  <a:pt x="249" y="4884"/>
                </a:cubicBezTo>
                <a:cubicBezTo>
                  <a:pt x="142" y="4351"/>
                  <a:pt x="155" y="3834"/>
                  <a:pt x="147" y="3307"/>
                </a:cubicBezTo>
                <a:cubicBezTo>
                  <a:pt x="139" y="2789"/>
                  <a:pt x="0" y="2115"/>
                  <a:pt x="503" y="1780"/>
                </a:cubicBezTo>
                <a:cubicBezTo>
                  <a:pt x="1006" y="1446"/>
                  <a:pt x="1521" y="911"/>
                  <a:pt x="2233" y="1068"/>
                </a:cubicBezTo>
                <a:cubicBezTo>
                  <a:pt x="2731" y="1179"/>
                  <a:pt x="3252" y="1013"/>
                  <a:pt x="3760" y="1222"/>
                </a:cubicBezTo>
                <a:cubicBezTo>
                  <a:pt x="4249" y="1422"/>
                  <a:pt x="4808" y="1394"/>
                  <a:pt x="5337" y="1374"/>
                </a:cubicBezTo>
                <a:lnTo>
                  <a:pt x="5744" y="763"/>
                </a:lnTo>
                <a:lnTo>
                  <a:pt x="5897" y="0"/>
                </a:lnTo>
                <a:lnTo>
                  <a:pt x="5795" y="101"/>
                </a:lnTo>
              </a:path>
            </a:pathLst>
          </a:custGeom>
          <a:ln w="9144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75" name="CustomShape 6"/>
          <p:cNvSpPr/>
          <p:nvPr/>
        </p:nvSpPr>
        <p:spPr>
          <a:xfrm rot="20400000">
            <a:off x="6056280" y="5685480"/>
            <a:ext cx="4092840" cy="82224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r>
              <a:rPr b="0" lang="en-GB" sz="2400" spc="-1" strike="noStrike">
                <a:latin typeface="Bitstream Vera Sans"/>
              </a:rPr>
              <a:t>Οπότε: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R</a:t>
            </a:r>
            <a:r>
              <a:rPr b="0" lang="en-GB" sz="2400" spc="-1" strike="noStrike">
                <a:latin typeface="Bitstream Vera Sans"/>
              </a:rPr>
              <a:t> = (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400" spc="-1" strike="noStrike" baseline="-14000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*Α*dx * Φ) *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6" name="Line 7"/>
          <p:cNvSpPr/>
          <p:nvPr/>
        </p:nvSpPr>
        <p:spPr>
          <a:xfrm>
            <a:off x="5508000" y="2785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Line 8"/>
          <p:cNvSpPr/>
          <p:nvPr/>
        </p:nvSpPr>
        <p:spPr>
          <a:xfrm>
            <a:off x="5508000" y="2929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8" name="Line 9"/>
          <p:cNvSpPr/>
          <p:nvPr/>
        </p:nvSpPr>
        <p:spPr>
          <a:xfrm>
            <a:off x="5508000" y="3073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CustomShape 10"/>
          <p:cNvSpPr/>
          <p:nvPr/>
        </p:nvSpPr>
        <p:spPr>
          <a:xfrm>
            <a:off x="9370800" y="2484720"/>
            <a:ext cx="228600" cy="1002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TextShape 11"/>
          <p:cNvSpPr txBox="1"/>
          <p:nvPr/>
        </p:nvSpPr>
        <p:spPr>
          <a:xfrm>
            <a:off x="8443440" y="23076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1" name="CustomShape 12"/>
          <p:cNvSpPr/>
          <p:nvPr/>
        </p:nvSpPr>
        <p:spPr>
          <a:xfrm rot="16200000">
            <a:off x="7446240" y="223812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TextShape 13"/>
          <p:cNvSpPr txBox="1"/>
          <p:nvPr/>
        </p:nvSpPr>
        <p:spPr>
          <a:xfrm>
            <a:off x="7421040" y="320112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83" name="Line 14"/>
          <p:cNvSpPr/>
          <p:nvPr/>
        </p:nvSpPr>
        <p:spPr>
          <a:xfrm>
            <a:off x="9478440" y="2907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Line 15"/>
          <p:cNvSpPr/>
          <p:nvPr/>
        </p:nvSpPr>
        <p:spPr>
          <a:xfrm>
            <a:off x="9478440" y="3232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5" name="Line 16"/>
          <p:cNvSpPr/>
          <p:nvPr/>
        </p:nvSpPr>
        <p:spPr>
          <a:xfrm>
            <a:off x="9478440" y="254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TextShape 17"/>
          <p:cNvSpPr txBox="1"/>
          <p:nvPr/>
        </p:nvSpPr>
        <p:spPr>
          <a:xfrm>
            <a:off x="7030440" y="270792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87" name="TextShape 18"/>
          <p:cNvSpPr txBox="1"/>
          <p:nvPr/>
        </p:nvSpPr>
        <p:spPr>
          <a:xfrm>
            <a:off x="9434160" y="2075400"/>
            <a:ext cx="780840" cy="516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N</a:t>
            </a:r>
            <a:r>
              <a:rPr b="1" lang="en-GB" sz="2896" spc="-1" strike="noStrike" baseline="-14000000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8" name="CustomShape 19"/>
          <p:cNvSpPr/>
          <p:nvPr/>
        </p:nvSpPr>
        <p:spPr>
          <a:xfrm>
            <a:off x="7558560" y="2720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9" name="CustomShape 20"/>
          <p:cNvSpPr/>
          <p:nvPr/>
        </p:nvSpPr>
        <p:spPr>
          <a:xfrm>
            <a:off x="7738920" y="2720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0" name="CustomShape 21"/>
          <p:cNvSpPr/>
          <p:nvPr/>
        </p:nvSpPr>
        <p:spPr>
          <a:xfrm>
            <a:off x="7739280" y="2828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1" name="CustomShape 22"/>
          <p:cNvSpPr/>
          <p:nvPr/>
        </p:nvSpPr>
        <p:spPr>
          <a:xfrm>
            <a:off x="7523640" y="2829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2" name="CustomShape 23"/>
          <p:cNvSpPr/>
          <p:nvPr/>
        </p:nvSpPr>
        <p:spPr>
          <a:xfrm>
            <a:off x="7524000" y="2973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3" name="CustomShape 24"/>
          <p:cNvSpPr/>
          <p:nvPr/>
        </p:nvSpPr>
        <p:spPr>
          <a:xfrm>
            <a:off x="7704360" y="2973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CustomShape 25"/>
          <p:cNvSpPr/>
          <p:nvPr/>
        </p:nvSpPr>
        <p:spPr>
          <a:xfrm>
            <a:off x="7848720" y="2902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CustomShape 26"/>
          <p:cNvSpPr/>
          <p:nvPr/>
        </p:nvSpPr>
        <p:spPr>
          <a:xfrm>
            <a:off x="7849080" y="2758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CustomShape 27"/>
          <p:cNvSpPr/>
          <p:nvPr/>
        </p:nvSpPr>
        <p:spPr>
          <a:xfrm>
            <a:off x="7957440" y="2615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CustomShape 28"/>
          <p:cNvSpPr/>
          <p:nvPr/>
        </p:nvSpPr>
        <p:spPr>
          <a:xfrm>
            <a:off x="7957800" y="2615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CustomShape 29"/>
          <p:cNvSpPr/>
          <p:nvPr/>
        </p:nvSpPr>
        <p:spPr>
          <a:xfrm>
            <a:off x="7958160" y="2795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9" name="CustomShape 30"/>
          <p:cNvSpPr/>
          <p:nvPr/>
        </p:nvSpPr>
        <p:spPr>
          <a:xfrm>
            <a:off x="8066520" y="294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CustomShape 31"/>
          <p:cNvSpPr/>
          <p:nvPr/>
        </p:nvSpPr>
        <p:spPr>
          <a:xfrm>
            <a:off x="8138880" y="26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CustomShape 32"/>
          <p:cNvSpPr/>
          <p:nvPr/>
        </p:nvSpPr>
        <p:spPr>
          <a:xfrm>
            <a:off x="8283240" y="2724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CustomShape 33"/>
          <p:cNvSpPr/>
          <p:nvPr/>
        </p:nvSpPr>
        <p:spPr>
          <a:xfrm>
            <a:off x="8283600" y="2905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CustomShape 34"/>
          <p:cNvSpPr/>
          <p:nvPr/>
        </p:nvSpPr>
        <p:spPr>
          <a:xfrm>
            <a:off x="8175960" y="2905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4" name="CustomShape 35"/>
          <p:cNvSpPr/>
          <p:nvPr/>
        </p:nvSpPr>
        <p:spPr>
          <a:xfrm>
            <a:off x="8176320" y="3085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5" name="CustomShape 36"/>
          <p:cNvSpPr/>
          <p:nvPr/>
        </p:nvSpPr>
        <p:spPr>
          <a:xfrm>
            <a:off x="8032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6" name="CustomShape 37"/>
          <p:cNvSpPr/>
          <p:nvPr/>
        </p:nvSpPr>
        <p:spPr>
          <a:xfrm>
            <a:off x="7816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CustomShape 38"/>
          <p:cNvSpPr/>
          <p:nvPr/>
        </p:nvSpPr>
        <p:spPr>
          <a:xfrm>
            <a:off x="7565040" y="308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CustomShape 39"/>
          <p:cNvSpPr/>
          <p:nvPr/>
        </p:nvSpPr>
        <p:spPr>
          <a:xfrm>
            <a:off x="7457400" y="2619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9" name="CustomShape 40"/>
          <p:cNvSpPr/>
          <p:nvPr/>
        </p:nvSpPr>
        <p:spPr>
          <a:xfrm>
            <a:off x="8285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0" name="CustomShape 41"/>
          <p:cNvSpPr/>
          <p:nvPr/>
        </p:nvSpPr>
        <p:spPr>
          <a:xfrm>
            <a:off x="7601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CustomShape 1"/>
          <p:cNvSpPr/>
          <p:nvPr/>
        </p:nvSpPr>
        <p:spPr>
          <a:xfrm>
            <a:off x="228600" y="5943600"/>
            <a:ext cx="98298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2" name="TextShape 2"/>
          <p:cNvSpPr txBox="1"/>
          <p:nvPr/>
        </p:nvSpPr>
        <p:spPr>
          <a:xfrm>
            <a:off x="228600" y="147600"/>
            <a:ext cx="960120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Χρηστικός ορισμός ενεργού διατομής, σ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13" name="TextShape 3"/>
          <p:cNvSpPr txBox="1"/>
          <p:nvPr/>
        </p:nvSpPr>
        <p:spPr>
          <a:xfrm>
            <a:off x="144000" y="734400"/>
            <a:ext cx="9829800" cy="6339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έχουμε την αντίδραση  </a:t>
            </a:r>
            <a:r>
              <a:rPr b="1" lang="en-GB" sz="2200" spc="-1" strike="noStrike">
                <a:latin typeface="Bitstream Vera Sans"/>
              </a:rPr>
              <a:t>α + Χ → οτιδήποτε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μια δέσμη σωματιδών α, με ταχύτητα υ και </a:t>
            </a:r>
            <a:r>
              <a:rPr b="1" lang="en-GB" sz="2200" spc="-1" strike="noStrike">
                <a:latin typeface="Bitstream Vera Sans"/>
              </a:rPr>
              <a:t>ροή Φ</a:t>
            </a:r>
            <a:r>
              <a:rPr b="0" lang="en-GB" sz="2200" spc="-1" strike="noStrike">
                <a:latin typeface="Bitstream Vera Sans"/>
              </a:rPr>
              <a:t> σωματίδια ανά μονάδα επιφάνειας και ανά μονάδα χρόνου,  αλληλεπιδρά με </a:t>
            </a:r>
            <a:r>
              <a:rPr b="1" lang="en-GB" sz="2200" spc="-1" strike="noStrike">
                <a:latin typeface="Bitstream Vera Sans"/>
              </a:rPr>
              <a:t>ΕΝΑ</a:t>
            </a:r>
            <a:r>
              <a:rPr b="0" lang="en-GB" sz="2200" spc="-1" strike="noStrike">
                <a:latin typeface="Bitstream Vera Sans"/>
              </a:rPr>
              <a:t> σωματίδιο τύπου Χ , τότε: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 ρυθμός αλληλεπιδράσεων (R = dN/dt)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είναι:                 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R = dN/dt = Φ * σ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μπορούμε χρηστικά να ορίσουμε την ενεργό διατομή, σ, ως τη σταθερά αναλογίας (με μονάδες επιφάνειας) μεταξύ του ρυθμού αλληλεπιδράσεων dN/dt ενός στόχου με μια ροή βλημάτων Φ.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Γενικά: R = N</a:t>
            </a:r>
            <a:r>
              <a:rPr b="0" lang="en-GB" sz="2200" spc="-1" strike="noStrike" baseline="-33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Φ * σ → η ενεργός διατομή, σ,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ισούται με το ρυθμό αλληλεπιδράσεων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μονάδα ροής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των προσπιπτόντων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σωματιδίων και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σωματίδιο του στόχου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14" name="Formula 4"/>
              <p:cNvSpPr txBox="1"/>
              <p:nvPr/>
            </p:nvSpPr>
            <p:spPr>
              <a:xfrm>
                <a:off x="253800" y="2798640"/>
                <a:ext cx="9687600" cy="83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≡</m:t>
                    </m:r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Φ</m:t>
                    </m:r>
                    <m:r>
                      <m:t xml:space="preserve">σ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Φ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∗</m:t>
                    </m:r>
                    <m:r>
                      <m:t xml:space="preserve">υ</m:t>
                    </m:r>
                    <m:r>
                      <m:t xml:space="preserve">,</m:t>
                    </m:r>
                    <m:r>
                      <m:t xml:space="preserve">με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αριθμητική</m:t>
                    </m:r>
                    <m:r>
                      <m:t xml:space="preserve">πυκνότητα</m:t>
                    </m:r>
                    <m:r>
                      <m:t xml:space="preserve">των</m:t>
                    </m:r>
                    <m:r>
                      <m:t xml:space="preserve">α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5" name="Formula 5"/>
              <p:cNvSpPr txBox="1"/>
              <p:nvPr/>
            </p:nvSpPr>
            <p:spPr>
              <a:xfrm>
                <a:off x="6730920" y="3839400"/>
                <a:ext cx="970560" cy="826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16" name="CustomShape 6"/>
          <p:cNvSpPr/>
          <p:nvPr/>
        </p:nvSpPr>
        <p:spPr>
          <a:xfrm>
            <a:off x="6661800" y="3756600"/>
            <a:ext cx="1083600" cy="986400"/>
          </a:xfrm>
          <a:prstGeom prst="rect">
            <a:avLst/>
          </a:prstGeom>
          <a:noFill/>
          <a:ln w="9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17" name="Formula 7"/>
              <p:cNvSpPr txBox="1"/>
              <p:nvPr/>
            </p:nvSpPr>
            <p:spPr>
              <a:xfrm>
                <a:off x="-34200" y="1098000"/>
                <a:ext cx="10140840" cy="63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Πιθανότητα</m:t>
                    </m:r>
                    <m:r>
                      <m:t xml:space="preserve">αλληλεπίδρασης</m:t>
                    </m:r>
                    <m:r>
                      <m:t xml:space="preserve">ενός</m:t>
                    </m:r>
                    <m:r>
                      <m:t xml:space="preserve">βλήματος</m:t>
                    </m:r>
                    <m:r>
                      <m:t xml:space="preserve">με</m:t>
                    </m:r>
                    <m:r>
                      <m:t xml:space="preserve">ένα</m:t>
                    </m:r>
                    <m:r>
                      <m:t xml:space="preserve">στόχο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σ</m:t>
                        </m:r>
                      </m:num>
                      <m:den>
                        <m:r>
                          <m:t xml:space="preserve">επιφάνεια</m:t>
                        </m:r>
                        <m:r>
                          <m:t xml:space="preserve">που</m:t>
                        </m:r>
                        <m:r>
                          <m:t xml:space="preserve">φωτίζουν</m:t>
                        </m:r>
                        <m:r>
                          <m:t xml:space="preserve">τα</m:t>
                        </m:r>
                        <m:r>
                          <m:t xml:space="preserve">βλήματα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8" name="Formula 8"/>
              <p:cNvSpPr txBox="1"/>
              <p:nvPr/>
            </p:nvSpPr>
            <p:spPr>
              <a:xfrm>
                <a:off x="8602920" y="5855760"/>
                <a:ext cx="1386720" cy="894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x</m:t>
                            </m:r>
                          </m:sub>
                        </m:sSub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CustomShape 1"/>
          <p:cNvSpPr/>
          <p:nvPr/>
        </p:nvSpPr>
        <p:spPr>
          <a:xfrm>
            <a:off x="541800" y="6701400"/>
            <a:ext cx="3801600" cy="3852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TextShape 2"/>
          <p:cNvSpPr txBox="1"/>
          <p:nvPr/>
        </p:nvSpPr>
        <p:spPr>
          <a:xfrm>
            <a:off x="228600" y="48960"/>
            <a:ext cx="96012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μέση ελεύθερη διαδρομή</a:t>
            </a:r>
            <a:r>
              <a:rPr b="0" lang="en-GB" sz="2800" spc="-1" strike="noStrike">
                <a:latin typeface="Bitstream Vera Sans"/>
              </a:rPr>
              <a:t>:  “1+πολλά”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21" name="TextShape 3"/>
          <p:cNvSpPr txBox="1"/>
          <p:nvPr/>
        </p:nvSpPr>
        <p:spPr>
          <a:xfrm>
            <a:off x="264600" y="842400"/>
            <a:ext cx="9601200" cy="6841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 έχω ένα βλήμα α που έρχεται με ταχύτητα υ και προσπαθεί να διαπεράσει ένα υλικό με πολούς στόχους 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2200" spc="-1" strike="noStrike">
                <a:latin typeface="Bitstream Vera Sans"/>
              </a:rPr>
              <a:t>Έτσι, κατ' αντίστοιχα με την ανάλυση “πολλά + 1”, έχουμε:</a:t>
            </a:r>
            <a:r>
              <a:rPr b="0" i="1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Ρυμός αντιδράσεων (R=dN/dt) </a:t>
            </a:r>
            <a:r>
              <a:rPr b="1" lang="en-GB" sz="2400" spc="-1" strike="noStrike" u="sng">
                <a:solidFill>
                  <a:srgbClr val="0000ff"/>
                </a:solidFill>
                <a:uFillTx/>
                <a:latin typeface="Bitstream Vera Sans"/>
                <a:ea typeface="Bitstream Vera Sans"/>
              </a:rPr>
              <a:t>ενός σωματιδίου 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με τους πυρήνες Χ του στόχου:</a:t>
            </a:r>
            <a:r>
              <a:rPr b="0" lang="en-GB" sz="2400" spc="-1" strike="noStrike">
                <a:latin typeface="Bitstream Vera Sans"/>
                <a:ea typeface="Bitstream Vera Sans"/>
              </a:rPr>
              <a:t>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dN/dt =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Φ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 σ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= ρ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tot  </a:t>
            </a:r>
            <a:r>
              <a:rPr b="0" lang="en-GB" sz="2400" spc="-1" strike="noStrike" baseline="-14000000">
                <a:latin typeface="Bitstream Vera Sans"/>
              </a:rPr>
              <a:t> 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1600" spc="-1" strike="noStrike">
                <a:latin typeface="Bitstream Vera Sans"/>
              </a:rPr>
              <a:t>(σαν να είμαι πάνω στο α και να βλέπω τους πυρήνες Χ να έρχονται με ταχύτητα υ , oπότε έχω: </a:t>
            </a:r>
            <a:r>
              <a:rPr b="0" lang="en-GB" sz="1600" spc="-1" strike="noStrike">
                <a:solidFill>
                  <a:srgbClr val="ed1c24"/>
                </a:solidFill>
                <a:latin typeface="Bitstream Vera Sans"/>
              </a:rPr>
              <a:t>ρυθμός αλληλεπιδράσεων = ροή των σωματιδίων Χ * ενεργός διατομή αλληλεπίδρασης</a:t>
            </a:r>
            <a:r>
              <a:rPr b="0" lang="en-GB" sz="1600" spc="-1" strike="noStrike">
                <a:latin typeface="Bitstream Vera Sans"/>
              </a:rPr>
              <a:t>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Για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μία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αλληλεπίδραση κατά μέσο όρο (dN/dt=1/dt) απαιτείται κατά μέσο όρο χρόνος τ = 1/(dN/dt)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→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τ =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/(ρ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4000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Τρέχοντας με ταχύτητα υ, η μέση ελεύθερη διαδρομή είναι: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2400" spc="-1" strike="noStrike">
                <a:latin typeface="Bitstream Vera Sans"/>
              </a:rPr>
              <a:t>λ = τ*υ = 1/(ρ</a:t>
            </a:r>
            <a:r>
              <a:rPr b="1" lang="en-GB" sz="2400" spc="-1" strike="noStrike" baseline="-14000000">
                <a:latin typeface="Bitstream Vera Sans"/>
              </a:rPr>
              <a:t>x</a:t>
            </a:r>
            <a:r>
              <a:rPr b="1" lang="en-GB" sz="2400" spc="-1" strike="noStrike">
                <a:latin typeface="Bitstream Vera Sans"/>
              </a:rPr>
              <a:t> * σ</a:t>
            </a:r>
            <a:r>
              <a:rPr b="1" lang="en-GB" sz="2400" spc="-1" strike="noStrike" baseline="-14000000">
                <a:latin typeface="Bitstream Vera Sans"/>
              </a:rPr>
              <a:t>tot </a:t>
            </a:r>
            <a:r>
              <a:rPr b="1" lang="en-GB" sz="2400" spc="-1" strike="noStrike">
                <a:latin typeface="Bitstream Vera Sans"/>
              </a:rPr>
              <a:t>)  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422" name="Line 4"/>
          <p:cNvSpPr/>
          <p:nvPr/>
        </p:nvSpPr>
        <p:spPr>
          <a:xfrm>
            <a:off x="1732320" y="2100960"/>
            <a:ext cx="3657600" cy="0"/>
          </a:xfrm>
          <a:prstGeom prst="line">
            <a:avLst/>
          </a:prstGeom>
          <a:ln w="291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3" name="TextShape 5"/>
          <p:cNvSpPr txBox="1"/>
          <p:nvPr/>
        </p:nvSpPr>
        <p:spPr>
          <a:xfrm>
            <a:off x="4595760" y="16592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24" name="CustomShape 6"/>
          <p:cNvSpPr/>
          <p:nvPr/>
        </p:nvSpPr>
        <p:spPr>
          <a:xfrm rot="16200000">
            <a:off x="5722560" y="144576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TextShape 7"/>
          <p:cNvSpPr txBox="1"/>
          <p:nvPr/>
        </p:nvSpPr>
        <p:spPr>
          <a:xfrm>
            <a:off x="5697360" y="244476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26" name="Line 8"/>
          <p:cNvSpPr/>
          <p:nvPr/>
        </p:nvSpPr>
        <p:spPr>
          <a:xfrm>
            <a:off x="5522760" y="18633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7" name="Line 9"/>
          <p:cNvSpPr/>
          <p:nvPr/>
        </p:nvSpPr>
        <p:spPr>
          <a:xfrm>
            <a:off x="5522760" y="2151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8" name="TextShape 10"/>
          <p:cNvSpPr txBox="1"/>
          <p:nvPr/>
        </p:nvSpPr>
        <p:spPr>
          <a:xfrm>
            <a:off x="4946760" y="220356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9" name="TextShape 11"/>
          <p:cNvSpPr txBox="1"/>
          <p:nvPr/>
        </p:nvSpPr>
        <p:spPr>
          <a:xfrm>
            <a:off x="6086160" y="139176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30" name="TextShape 12"/>
          <p:cNvSpPr txBox="1"/>
          <p:nvPr/>
        </p:nvSpPr>
        <p:spPr>
          <a:xfrm>
            <a:off x="6706080" y="1509480"/>
            <a:ext cx="4047120" cy="115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4000000">
                <a:solidFill>
                  <a:srgbClr val="ff0000"/>
                </a:solidFill>
                <a:latin typeface="Bitstream Vera Sans"/>
              </a:rPr>
              <a:t>Χ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πυρήνων Χ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31" name="TextShape 13"/>
          <p:cNvSpPr txBox="1"/>
          <p:nvPr/>
        </p:nvSpPr>
        <p:spPr>
          <a:xfrm>
            <a:off x="9041400" y="601704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32" name="CustomShape 14"/>
          <p:cNvSpPr/>
          <p:nvPr/>
        </p:nvSpPr>
        <p:spPr>
          <a:xfrm>
            <a:off x="3997800" y="1972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3" name="Line 15"/>
          <p:cNvSpPr/>
          <p:nvPr/>
        </p:nvSpPr>
        <p:spPr>
          <a:xfrm>
            <a:off x="5774760" y="2008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4" name="Line 16"/>
          <p:cNvSpPr/>
          <p:nvPr/>
        </p:nvSpPr>
        <p:spPr>
          <a:xfrm>
            <a:off x="5918760" y="17924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5" name="Line 17"/>
          <p:cNvSpPr/>
          <p:nvPr/>
        </p:nvSpPr>
        <p:spPr>
          <a:xfrm>
            <a:off x="5918760" y="218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Line 18"/>
          <p:cNvSpPr/>
          <p:nvPr/>
        </p:nvSpPr>
        <p:spPr>
          <a:xfrm>
            <a:off x="6062760" y="20451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Line 19"/>
          <p:cNvSpPr/>
          <p:nvPr/>
        </p:nvSpPr>
        <p:spPr>
          <a:xfrm>
            <a:off x="6206760" y="21535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8" name="Line 20"/>
          <p:cNvSpPr/>
          <p:nvPr/>
        </p:nvSpPr>
        <p:spPr>
          <a:xfrm>
            <a:off x="6134760" y="18298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9" name="Line 21"/>
          <p:cNvSpPr/>
          <p:nvPr/>
        </p:nvSpPr>
        <p:spPr>
          <a:xfrm>
            <a:off x="6314760" y="18302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0" name="Line 22"/>
          <p:cNvSpPr/>
          <p:nvPr/>
        </p:nvSpPr>
        <p:spPr>
          <a:xfrm>
            <a:off x="6386760" y="21186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1" name="Line 23"/>
          <p:cNvSpPr/>
          <p:nvPr/>
        </p:nvSpPr>
        <p:spPr>
          <a:xfrm>
            <a:off x="6530760" y="18669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2" name="Line 24"/>
          <p:cNvSpPr/>
          <p:nvPr/>
        </p:nvSpPr>
        <p:spPr>
          <a:xfrm>
            <a:off x="6530760" y="21553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3" name="Line 25"/>
          <p:cNvSpPr/>
          <p:nvPr/>
        </p:nvSpPr>
        <p:spPr>
          <a:xfrm>
            <a:off x="6638760" y="19756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4" name="TextShape 26"/>
          <p:cNvSpPr txBox="1"/>
          <p:nvPr/>
        </p:nvSpPr>
        <p:spPr>
          <a:xfrm>
            <a:off x="41760" y="375300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45" name="TextShape 27"/>
          <p:cNvSpPr txBox="1"/>
          <p:nvPr/>
        </p:nvSpPr>
        <p:spPr>
          <a:xfrm>
            <a:off x="243360" y="1540800"/>
            <a:ext cx="3894840" cy="120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i="1" lang="en-GB" sz="1800" spc="-1" strike="noStrike">
                <a:latin typeface="Bitstream Vera Sans"/>
              </a:rPr>
              <a:t>Το ένα α θεωρεί τον εαυτό του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ακίνητο και βλέπει μια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ροή Φ</a:t>
            </a:r>
            <a:r>
              <a:rPr b="0" i="1" lang="en-GB" sz="1800" spc="-1" strike="noStrike" baseline="-33000">
                <a:latin typeface="Bitstream Vera Sans"/>
              </a:rPr>
              <a:t>X</a:t>
            </a:r>
            <a:r>
              <a:rPr b="0" i="1" lang="en-GB" sz="1800" spc="-1" strike="noStrike">
                <a:latin typeface="Bitstream Vera Sans"/>
              </a:rPr>
              <a:t> από πολλά σωματίδια Χ 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να έρχονται καταπάνω του! 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(1)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47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48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49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0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1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52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53" name="CustomShape 6"/>
          <p:cNvSpPr/>
          <p:nvPr/>
        </p:nvSpPr>
        <p:spPr>
          <a:xfrm>
            <a:off x="12600" y="3236400"/>
            <a:ext cx="10103400" cy="2021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Μετράω σε κάθε κατεύθυνση (θ,φ) πόσα σκεδαζόμενα σωματίδια (dN)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βλέπω”  μέσα σε χρόνο dt: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  </a:t>
            </a:r>
            <a:r>
              <a:rPr b="0" lang="en-GB" sz="2200" spc="-1" strike="noStrike">
                <a:latin typeface="Bitstream Vera Sans"/>
              </a:rPr>
              <a:t>Επειδή </a:t>
            </a:r>
            <a:r>
              <a:rPr b="1" lang="en-GB" sz="2200" spc="-1" strike="noStrike">
                <a:latin typeface="Bitstream Vera Sans"/>
              </a:rPr>
              <a:t>dN/dt = ροή βλημάτων * dσ</a:t>
            </a:r>
            <a:r>
              <a:rPr b="0" lang="en-GB" sz="2200" spc="-1" strike="noStrike">
                <a:latin typeface="Bitstream Vera Sans"/>
              </a:rPr>
              <a:t> , έχω      </a:t>
            </a:r>
            <a:r>
              <a:rPr b="1" lang="en-GB" sz="2200" spc="-1" strike="noStrike">
                <a:latin typeface="Bitstream Vera Sans"/>
              </a:rPr>
              <a:t>dN = ροή * dt * dσ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54" name="TextShape 7"/>
          <p:cNvSpPr txBox="1"/>
          <p:nvPr/>
        </p:nvSpPr>
        <p:spPr>
          <a:xfrm>
            <a:off x="48600" y="5403600"/>
            <a:ext cx="9995400" cy="154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200" spc="-1" strike="noStrike">
                <a:latin typeface="Bitstream Vera Sans"/>
              </a:rPr>
              <a:t>σ</a:t>
            </a:r>
            <a:r>
              <a:rPr b="0" lang="en-GB" sz="1800" spc="-1" strike="noStrike">
                <a:latin typeface="Bitstream Vera Sans"/>
              </a:rPr>
              <a:t>=”ολική” ενεργός διατομή της αλληλεπίδρασης 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</a:t>
            </a:r>
            <a:r>
              <a:rPr b="0" lang="en-GB" sz="1800" spc="-1" strike="noStrike">
                <a:latin typeface="Bitstream Vera Sans"/>
              </a:rPr>
              <a:t>όπου τα σκεδαζόμενα σωματίδια πάνε </a:t>
            </a:r>
            <a:r>
              <a:rPr b="1" lang="en-GB" sz="1800" spc="-1" strike="noStrike">
                <a:latin typeface="Bitstream Vera Sans"/>
              </a:rPr>
              <a:t>οπουδήποτε</a:t>
            </a:r>
            <a:endParaRPr b="0" lang="en-GB" sz="1800" spc="-1" strike="noStrike">
              <a:latin typeface="Bitstream Vera Sans"/>
            </a:endParaRPr>
          </a:p>
          <a:p>
            <a:endParaRPr b="0" lang="en-GB" sz="1800" spc="-1" strike="noStrike">
              <a:latin typeface="Bitstream Vera Sans"/>
            </a:endParaRPr>
          </a:p>
          <a:p>
            <a:r>
              <a:rPr b="1" lang="en-GB" sz="2200" spc="-1" strike="noStrike">
                <a:latin typeface="Bitstream Vera Sans"/>
              </a:rPr>
              <a:t>dσ</a:t>
            </a:r>
            <a:r>
              <a:rPr b="0" lang="en-GB" sz="2200" spc="-1" strike="noStrike">
                <a:latin typeface="Bitstream Vera Sans"/>
              </a:rPr>
              <a:t>(θ,φ)</a:t>
            </a:r>
            <a:r>
              <a:rPr b="0" lang="en-GB" sz="1800" spc="-1" strike="noStrike">
                <a:latin typeface="Bitstream Vera Sans"/>
              </a:rPr>
              <a:t>=”μερική” ενεργός διατομή για τις αλληλεπιδράσεις όπου τα σκεδαζόμενα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   </a:t>
            </a:r>
            <a:r>
              <a:rPr b="0" lang="en-GB" sz="1800" spc="-1" strike="noStrike">
                <a:latin typeface="Bitstream Vera Sans"/>
              </a:rPr>
              <a:t>σωματίδια καταλήγουν να σκεδαστούν </a:t>
            </a:r>
            <a:r>
              <a:rPr b="1" lang="en-GB" sz="1800" spc="-1" strike="noStrike">
                <a:latin typeface="Bitstream Vera Sans"/>
              </a:rPr>
              <a:t>σε γωνία  (θ, θ+dθ) και (φ, φ+dφ)</a:t>
            </a:r>
            <a:r>
              <a:rPr b="0" lang="en-GB" sz="1800" spc="-1" strike="noStrike">
                <a:latin typeface="Bitstream Vera Sans"/>
              </a:rPr>
              <a:t>   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(2)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56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57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58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9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0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61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62" name="CustomShape 6"/>
          <p:cNvSpPr/>
          <p:nvPr/>
        </p:nvSpPr>
        <p:spPr>
          <a:xfrm>
            <a:off x="12600" y="3236400"/>
            <a:ext cx="10103400" cy="87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</a:t>
            </a:r>
            <a:r>
              <a:rPr b="1" lang="en-GB" sz="2200" spc="-1" strike="noStrike">
                <a:latin typeface="Bitstream Vera Sans"/>
              </a:rPr>
              <a:t>Ανά μονάδα στερεάς γωνίας dΩ έχω : dN/dΩ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3" name="Formula 7"/>
              <p:cNvSpPr txBox="1"/>
              <p:nvPr/>
            </p:nvSpPr>
            <p:spPr>
              <a:xfrm>
                <a:off x="5248440" y="608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464" name="Line 8"/>
          <p:cNvSpPr/>
          <p:nvPr/>
        </p:nvSpPr>
        <p:spPr>
          <a:xfrm flipV="1">
            <a:off x="3371400" y="5200560"/>
            <a:ext cx="0" cy="100188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5" name="Line 9"/>
          <p:cNvSpPr/>
          <p:nvPr/>
        </p:nvSpPr>
        <p:spPr>
          <a:xfrm>
            <a:off x="3371400" y="6202440"/>
            <a:ext cx="146304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6" name="Line 10"/>
          <p:cNvSpPr/>
          <p:nvPr/>
        </p:nvSpPr>
        <p:spPr>
          <a:xfrm flipH="1">
            <a:off x="2779200" y="6202440"/>
            <a:ext cx="585360" cy="685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7" name="Line 11"/>
          <p:cNvSpPr/>
          <p:nvPr/>
        </p:nvSpPr>
        <p:spPr>
          <a:xfrm flipV="1">
            <a:off x="3371400" y="5534640"/>
            <a:ext cx="653400" cy="66816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8" name="Line 12"/>
          <p:cNvSpPr/>
          <p:nvPr/>
        </p:nvSpPr>
        <p:spPr>
          <a:xfrm flipV="1">
            <a:off x="3371400" y="5868720"/>
            <a:ext cx="979920" cy="3340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9" name="Freeform 13"/>
          <p:cNvSpPr/>
          <p:nvPr/>
        </p:nvSpPr>
        <p:spPr>
          <a:xfrm>
            <a:off x="3990600" y="5537160"/>
            <a:ext cx="316080" cy="323640"/>
          </a:xfrm>
          <a:custGeom>
            <a:avLst/>
            <a:gdLst/>
            <a:ahLst/>
            <a:rect l="0" t="0" r="r" b="b"/>
            <a:pathLst>
              <a:path w="878" h="899">
                <a:moveTo>
                  <a:pt x="0" y="0"/>
                </a:moveTo>
                <a:lnTo>
                  <a:pt x="674" y="415"/>
                </a:lnTo>
                <a:lnTo>
                  <a:pt x="877" y="898"/>
                </a:lnTo>
              </a:path>
            </a:pathLst>
          </a:custGeom>
          <a:ln w="18360">
            <a:solidFill>
              <a:srgbClr val="0000ff"/>
            </a:solidFill>
            <a:round/>
          </a:ln>
        </p:spPr>
      </p:sp>
      <p:sp>
        <p:nvSpPr>
          <p:cNvPr id="470" name="Freeform 14"/>
          <p:cNvSpPr/>
          <p:nvPr/>
        </p:nvSpPr>
        <p:spPr>
          <a:xfrm>
            <a:off x="3990600" y="5388480"/>
            <a:ext cx="413280" cy="174240"/>
          </a:xfrm>
          <a:custGeom>
            <a:avLst/>
            <a:gdLst/>
            <a:ahLst/>
            <a:rect l="0" t="0" r="r" b="b"/>
            <a:pathLst>
              <a:path w="1148" h="484">
                <a:moveTo>
                  <a:pt x="0" y="483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ln w="18360">
            <a:solidFill>
              <a:srgbClr val="0000ff"/>
            </a:solidFill>
            <a:round/>
          </a:ln>
        </p:spPr>
      </p:sp>
      <p:sp>
        <p:nvSpPr>
          <p:cNvPr id="471" name="Line 15"/>
          <p:cNvSpPr/>
          <p:nvPr/>
        </p:nvSpPr>
        <p:spPr>
          <a:xfrm flipV="1">
            <a:off x="-697320" y="6141960"/>
            <a:ext cx="50760" cy="680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2" name="Freeform 16"/>
          <p:cNvSpPr/>
          <p:nvPr/>
        </p:nvSpPr>
        <p:spPr>
          <a:xfrm>
            <a:off x="4306320" y="5686560"/>
            <a:ext cx="413280" cy="174600"/>
          </a:xfrm>
          <a:custGeom>
            <a:avLst/>
            <a:gdLst/>
            <a:ahLst/>
            <a:rect l="0" t="0" r="r" b="b"/>
            <a:pathLst>
              <a:path w="1148" h="485">
                <a:moveTo>
                  <a:pt x="0" y="484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ln w="18360">
            <a:solidFill>
              <a:srgbClr val="0000ff"/>
            </a:solidFill>
            <a:round/>
          </a:ln>
        </p:spPr>
      </p:sp>
      <p:sp>
        <p:nvSpPr>
          <p:cNvPr id="473" name="Freeform 17"/>
          <p:cNvSpPr/>
          <p:nvPr/>
        </p:nvSpPr>
        <p:spPr>
          <a:xfrm>
            <a:off x="4379400" y="5412960"/>
            <a:ext cx="291960" cy="273960"/>
          </a:xfrm>
          <a:custGeom>
            <a:avLst/>
            <a:gdLst/>
            <a:ahLst/>
            <a:rect l="0" t="0" r="r" b="b"/>
            <a:pathLst>
              <a:path w="811" h="761">
                <a:moveTo>
                  <a:pt x="0" y="0"/>
                </a:moveTo>
                <a:lnTo>
                  <a:pt x="674" y="484"/>
                </a:lnTo>
                <a:lnTo>
                  <a:pt x="810" y="760"/>
                </a:lnTo>
              </a:path>
            </a:pathLst>
          </a:custGeom>
          <a:ln w="18360">
            <a:solidFill>
              <a:srgbClr val="0000ff"/>
            </a:solidFill>
            <a:round/>
          </a:ln>
        </p:spPr>
      </p:sp>
      <p:sp>
        <p:nvSpPr>
          <p:cNvPr id="474" name="CustomShape 18"/>
          <p:cNvSpPr/>
          <p:nvPr/>
        </p:nvSpPr>
        <p:spPr>
          <a:xfrm>
            <a:off x="349200" y="5547600"/>
            <a:ext cx="1382400" cy="1382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5" name="TextShape 19"/>
          <p:cNvSpPr txBox="1"/>
          <p:nvPr/>
        </p:nvSpPr>
        <p:spPr>
          <a:xfrm>
            <a:off x="963000" y="5092200"/>
            <a:ext cx="12636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dθ=ds/r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6" name="TextShape 20"/>
          <p:cNvSpPr txBox="1"/>
          <p:nvPr/>
        </p:nvSpPr>
        <p:spPr>
          <a:xfrm>
            <a:off x="4665240" y="4969800"/>
            <a:ext cx="550116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dΩ=dA/r</a:t>
            </a:r>
            <a:r>
              <a:rPr b="1" lang="en-GB" sz="1800" spc="-1" strike="noStrike" baseline="14000000">
                <a:solidFill>
                  <a:srgbClr val="0000ff"/>
                </a:solidFill>
                <a:latin typeface="Bitstream Vera Sans"/>
              </a:rPr>
              <a:t>2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4000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                  =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7" name="CustomShape 21"/>
          <p:cNvSpPr/>
          <p:nvPr/>
        </p:nvSpPr>
        <p:spPr>
          <a:xfrm rot="16200000">
            <a:off x="1218600" y="5886360"/>
            <a:ext cx="345600" cy="691200"/>
          </a:xfrm>
          <a:custGeom>
            <a:avLst/>
            <a:gdLst/>
            <a:ahLst/>
            <a:rect l="0" t="0" r="r" b="b"/>
            <a:pathLst>
              <a:path w="962" h="1922">
                <a:moveTo>
                  <a:pt x="480" y="0"/>
                </a:moveTo>
                <a:lnTo>
                  <a:pt x="961" y="1921"/>
                </a:lnTo>
                <a:lnTo>
                  <a:pt x="0" y="1921"/>
                </a:lnTo>
                <a:lnTo>
                  <a:pt x="480" y="0"/>
                </a:lnTo>
              </a:path>
            </a:pathLst>
          </a:cu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8" name="TextShape 22"/>
          <p:cNvSpPr txBox="1"/>
          <p:nvPr/>
        </p:nvSpPr>
        <p:spPr>
          <a:xfrm>
            <a:off x="1259280" y="581940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9" name="TextShape 23"/>
          <p:cNvSpPr txBox="1"/>
          <p:nvPr/>
        </p:nvSpPr>
        <p:spPr>
          <a:xfrm>
            <a:off x="3354120" y="5537520"/>
            <a:ext cx="53208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0" name="Freeform 24"/>
          <p:cNvSpPr/>
          <p:nvPr/>
        </p:nvSpPr>
        <p:spPr>
          <a:xfrm>
            <a:off x="3368520" y="5841360"/>
            <a:ext cx="243360" cy="74880"/>
          </a:xfrm>
          <a:custGeom>
            <a:avLst/>
            <a:gdLst/>
            <a:ahLst/>
            <a:rect l="0" t="0" r="r" b="b"/>
            <a:pathLst>
              <a:path w="676" h="208">
                <a:moveTo>
                  <a:pt x="0" y="0"/>
                </a:moveTo>
                <a:lnTo>
                  <a:pt x="675" y="207"/>
                </a:lnTo>
                <a:lnTo>
                  <a:pt x="675" y="207"/>
                </a:lnTo>
              </a:path>
            </a:pathLst>
          </a:custGeom>
          <a:ln>
            <a:solidFill>
              <a:srgbClr val="000000"/>
            </a:solidFill>
          </a:ln>
        </p:spPr>
      </p:sp>
      <p:sp>
        <p:nvSpPr>
          <p:cNvPr id="481" name="Line 25"/>
          <p:cNvSpPr/>
          <p:nvPr/>
        </p:nvSpPr>
        <p:spPr>
          <a:xfrm>
            <a:off x="3684600" y="5841360"/>
            <a:ext cx="121320" cy="1742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82" name="TextShape 26"/>
          <p:cNvSpPr txBox="1"/>
          <p:nvPr/>
        </p:nvSpPr>
        <p:spPr>
          <a:xfrm>
            <a:off x="3641760" y="569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3" name="TextShape 27"/>
          <p:cNvSpPr txBox="1"/>
          <p:nvPr/>
        </p:nvSpPr>
        <p:spPr>
          <a:xfrm>
            <a:off x="120600" y="4217400"/>
            <a:ext cx="20574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2 διαστάσεις μιλάμε για γωνία: 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4" name="TextShape 28"/>
          <p:cNvSpPr txBox="1"/>
          <p:nvPr/>
        </p:nvSpPr>
        <p:spPr>
          <a:xfrm>
            <a:off x="2676960" y="4217400"/>
            <a:ext cx="218484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3 διαστάσεις μιλάμε για στερεά γωνία: Ω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5" name="TextShape 29"/>
          <p:cNvSpPr txBox="1"/>
          <p:nvPr/>
        </p:nvSpPr>
        <p:spPr>
          <a:xfrm>
            <a:off x="4023720" y="5848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6" name="TextShape 30"/>
          <p:cNvSpPr txBox="1"/>
          <p:nvPr/>
        </p:nvSpPr>
        <p:spPr>
          <a:xfrm>
            <a:off x="4109760" y="5427000"/>
            <a:ext cx="979920" cy="392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7" name="CustomShape 31"/>
          <p:cNvSpPr/>
          <p:nvPr/>
        </p:nvSpPr>
        <p:spPr>
          <a:xfrm>
            <a:off x="1011600" y="5115600"/>
            <a:ext cx="11430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8" name="CustomShape 32"/>
          <p:cNvSpPr/>
          <p:nvPr/>
        </p:nvSpPr>
        <p:spPr>
          <a:xfrm>
            <a:off x="5472000" y="4982400"/>
            <a:ext cx="12996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9" name="TextShape 33"/>
          <p:cNvSpPr txBox="1"/>
          <p:nvPr/>
        </p:nvSpPr>
        <p:spPr>
          <a:xfrm>
            <a:off x="1731240" y="605556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ds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0" name="Line 34"/>
          <p:cNvSpPr/>
          <p:nvPr/>
        </p:nvSpPr>
        <p:spPr>
          <a:xfrm>
            <a:off x="4019400" y="5583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91" name="Line 35"/>
          <p:cNvSpPr/>
          <p:nvPr/>
        </p:nvSpPr>
        <p:spPr>
          <a:xfrm>
            <a:off x="3380400" y="6172200"/>
            <a:ext cx="734400" cy="541800"/>
          </a:xfrm>
          <a:prstGeom prst="line">
            <a:avLst/>
          </a:prstGeom>
          <a:ln>
            <a:solidFill>
              <a:srgbClr val="ff0000"/>
            </a:solidFill>
            <a:prstDash val="dash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2" name="Freeform 36"/>
          <p:cNvSpPr/>
          <p:nvPr/>
        </p:nvSpPr>
        <p:spPr>
          <a:xfrm>
            <a:off x="3288600" y="6307560"/>
            <a:ext cx="252000" cy="72360"/>
          </a:xfrm>
          <a:custGeom>
            <a:avLst/>
            <a:gdLst/>
            <a:ahLst/>
            <a:rect l="0" t="0" r="r" b="b"/>
            <a:pathLst>
              <a:path w="700" h="201">
                <a:moveTo>
                  <a:pt x="0" y="100"/>
                </a:moveTo>
                <a:lnTo>
                  <a:pt x="500" y="200"/>
                </a:lnTo>
                <a:lnTo>
                  <a:pt x="699" y="0"/>
                </a:lnTo>
              </a:path>
            </a:pathLst>
          </a:custGeom>
          <a:ln>
            <a:solidFill>
              <a:srgbClr val="000000"/>
            </a:solidFill>
          </a:ln>
        </p:spPr>
      </p:sp>
      <p:sp>
        <p:nvSpPr>
          <p:cNvPr id="493" name="TextShape 37"/>
          <p:cNvSpPr txBox="1"/>
          <p:nvPr/>
        </p:nvSpPr>
        <p:spPr>
          <a:xfrm>
            <a:off x="3246120" y="6329880"/>
            <a:ext cx="640080" cy="384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4" name="Line 38"/>
          <p:cNvSpPr/>
          <p:nvPr/>
        </p:nvSpPr>
        <p:spPr>
          <a:xfrm>
            <a:off x="4343400" y="5439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95" name="Line 39"/>
          <p:cNvSpPr/>
          <p:nvPr/>
        </p:nvSpPr>
        <p:spPr>
          <a:xfrm>
            <a:off x="3380400" y="6172200"/>
            <a:ext cx="963000" cy="313200"/>
          </a:xfrm>
          <a:prstGeom prst="line">
            <a:avLst/>
          </a:prstGeom>
          <a:ln>
            <a:solidFill>
              <a:srgbClr val="ff0000"/>
            </a:solidFill>
            <a:prstDash val="dash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6" name="Line 40"/>
          <p:cNvSpPr/>
          <p:nvPr/>
        </p:nvSpPr>
        <p:spPr>
          <a:xfrm flipV="1">
            <a:off x="3702240" y="6289560"/>
            <a:ext cx="107640" cy="7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97" name="TextShape 41"/>
          <p:cNvSpPr txBox="1"/>
          <p:nvPr/>
        </p:nvSpPr>
        <p:spPr>
          <a:xfrm>
            <a:off x="3641760" y="623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dφ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8" name="TextShape 42"/>
          <p:cNvSpPr txBox="1"/>
          <p:nvPr/>
        </p:nvSpPr>
        <p:spPr>
          <a:xfrm>
            <a:off x="1301760" y="605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9" name="Line 43"/>
          <p:cNvSpPr/>
          <p:nvPr/>
        </p:nvSpPr>
        <p:spPr>
          <a:xfrm flipV="1">
            <a:off x="1312200" y="6146280"/>
            <a:ext cx="0" cy="144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CustomShape 1"/>
          <p:cNvSpPr/>
          <p:nvPr/>
        </p:nvSpPr>
        <p:spPr>
          <a:xfrm>
            <a:off x="4798440" y="78444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1" name="CustomShape 2"/>
          <p:cNvSpPr/>
          <p:nvPr/>
        </p:nvSpPr>
        <p:spPr>
          <a:xfrm>
            <a:off x="658800" y="784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2" name="CustomShape 3"/>
          <p:cNvSpPr/>
          <p:nvPr/>
        </p:nvSpPr>
        <p:spPr>
          <a:xfrm>
            <a:off x="4491000" y="5115600"/>
            <a:ext cx="3052800" cy="914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503" name="Formula 4"/>
              <p:cNvSpPr txBox="1"/>
              <p:nvPr/>
            </p:nvSpPr>
            <p:spPr>
              <a:xfrm>
                <a:off x="4564440" y="5112360"/>
                <a:ext cx="4885200" cy="89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∝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m:t xml:space="preserve">∼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θ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</m:den>
                    </m:f>
                    <m:r>
                      <m:t xml:space="preserve">,</m:t>
                    </m:r>
                    <m:r>
                      <m:t xml:space="preserve">για</m:t>
                    </m:r>
                    <m:r>
                      <m:t xml:space="preserve">μικρά</m:t>
                    </m:r>
                    <m:r>
                      <m:t xml:space="preserve">θ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04" name="TextShape 5"/>
          <p:cNvSpPr txBox="1"/>
          <p:nvPr/>
        </p:nvSpPr>
        <p:spPr>
          <a:xfrm>
            <a:off x="156600" y="166320"/>
            <a:ext cx="98514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Σκέδαση Rutherford (C&amp;G παράρτημα Α.4)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505" name="" descr=""/>
          <p:cNvPicPr/>
          <p:nvPr/>
        </p:nvPicPr>
        <p:blipFill>
          <a:blip r:embed="rId1"/>
          <a:stretch/>
        </p:blipFill>
        <p:spPr>
          <a:xfrm>
            <a:off x="-149760" y="196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506" name="CustomShape 6"/>
          <p:cNvSpPr/>
          <p:nvPr/>
        </p:nvSpPr>
        <p:spPr>
          <a:xfrm>
            <a:off x="657000" y="253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7" name="CustomShape 7"/>
          <p:cNvSpPr/>
          <p:nvPr/>
        </p:nvSpPr>
        <p:spPr>
          <a:xfrm>
            <a:off x="945000" y="289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8" name="CustomShape 8"/>
          <p:cNvSpPr/>
          <p:nvPr/>
        </p:nvSpPr>
        <p:spPr>
          <a:xfrm>
            <a:off x="1233000" y="2970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9" name="CustomShape 9"/>
          <p:cNvSpPr/>
          <p:nvPr/>
        </p:nvSpPr>
        <p:spPr>
          <a:xfrm>
            <a:off x="1521000" y="3573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0" name="CustomShape 10"/>
          <p:cNvSpPr/>
          <p:nvPr/>
        </p:nvSpPr>
        <p:spPr>
          <a:xfrm>
            <a:off x="1809000" y="4005360"/>
            <a:ext cx="349200" cy="2395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1" name="CustomShape 11"/>
          <p:cNvSpPr/>
          <p:nvPr/>
        </p:nvSpPr>
        <p:spPr>
          <a:xfrm>
            <a:off x="2133000" y="3969720"/>
            <a:ext cx="349200" cy="2515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2" name="CustomShape 12"/>
          <p:cNvSpPr/>
          <p:nvPr/>
        </p:nvSpPr>
        <p:spPr>
          <a:xfrm>
            <a:off x="2457000" y="436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3" name="CustomShape 13"/>
          <p:cNvSpPr/>
          <p:nvPr/>
        </p:nvSpPr>
        <p:spPr>
          <a:xfrm>
            <a:off x="2709000" y="5375160"/>
            <a:ext cx="349200" cy="1025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4" name="CustomShape 14"/>
          <p:cNvSpPr/>
          <p:nvPr/>
        </p:nvSpPr>
        <p:spPr>
          <a:xfrm>
            <a:off x="3033000" y="5483520"/>
            <a:ext cx="349200" cy="102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515" name="Formula 15"/>
              <p:cNvSpPr txBox="1"/>
              <p:nvPr/>
            </p:nvSpPr>
            <p:spPr>
              <a:xfrm>
                <a:off x="712440" y="972720"/>
                <a:ext cx="4734360" cy="844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ροή</m:t>
                            </m:r>
                            <m:r>
                              <m:t xml:space="preserve">∗</m:t>
                            </m:r>
                            <m:r>
                              <m:t xml:space="preserve">dt</m:t>
                            </m:r>
                          </m:e>
                        </m:d>
                        <m:r>
                          <m:t xml:space="preserve">∗</m:t>
                        </m:r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.</m:t>
                    </m:r>
                    <m:r>
                      <m:t xml:space="preserve">∗</m:t>
                    </m:r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516" name="TextShape 16"/>
          <p:cNvSpPr txBox="1"/>
          <p:nvPr/>
        </p:nvSpPr>
        <p:spPr>
          <a:xfrm>
            <a:off x="3519360" y="3502800"/>
            <a:ext cx="6561360" cy="1584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2.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Όταν έχουμε ολοκληρώσει τις παρατηρήσεις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σε όλα τα φ, το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dσ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περιγράφει αλληλεπίδραση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συναρτήσει της γωνίας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μόνο.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οι πυρήνες είναι σημειακοί, περιμένουμε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από τη σκέδαση Rutherford (επόμενο μάθημα):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17" name="TextShape 17"/>
          <p:cNvSpPr txBox="1"/>
          <p:nvPr/>
        </p:nvSpPr>
        <p:spPr>
          <a:xfrm>
            <a:off x="3587400" y="6203160"/>
            <a:ext cx="648252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3.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Αν δεν μετράμε αυτό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τότε οι μετρήσεις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μάς λένε ότι οι πυρήνες δεν είναι σημειακοί*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18" name="TextShape 18"/>
          <p:cNvSpPr txBox="1"/>
          <p:nvPr/>
        </p:nvSpPr>
        <p:spPr>
          <a:xfrm>
            <a:off x="6298200" y="896400"/>
            <a:ext cx="335844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1. Μετράμε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dN/dΩ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και  άρα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dσ/dΩ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19" name="Formula 19"/>
              <p:cNvSpPr txBox="1"/>
              <p:nvPr/>
            </p:nvSpPr>
            <p:spPr>
              <a:xfrm>
                <a:off x="4596120" y="302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20" name="TextShape 20"/>
          <p:cNvSpPr txBox="1"/>
          <p:nvPr/>
        </p:nvSpPr>
        <p:spPr>
          <a:xfrm>
            <a:off x="3580920" y="1909800"/>
            <a:ext cx="6814080" cy="117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 = dA/r</a:t>
            </a:r>
            <a:r>
              <a:rPr b="1" lang="en-GB" sz="18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 baseline="14000000">
                <a:solidFill>
                  <a:srgbClr val="0000ff"/>
                </a:solidFill>
                <a:latin typeface="Bitstream Vera Sans"/>
              </a:rPr>
              <a:t>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4000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= 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1" name="TextShape 21"/>
          <p:cNvSpPr txBox="1"/>
          <p:nvPr/>
        </p:nvSpPr>
        <p:spPr>
          <a:xfrm>
            <a:off x="6244200" y="1648800"/>
            <a:ext cx="3728520" cy="3891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Διαφορική ενεργός διατομή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22" name="Line 22"/>
          <p:cNvSpPr/>
          <p:nvPr/>
        </p:nvSpPr>
        <p:spPr>
          <a:xfrm flipH="1" flipV="1">
            <a:off x="5486400" y="1443600"/>
            <a:ext cx="685800" cy="22860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23" name="TextShape 23"/>
          <p:cNvSpPr txBox="1"/>
          <p:nvPr/>
        </p:nvSpPr>
        <p:spPr>
          <a:xfrm>
            <a:off x="9448200" y="53136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(1)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25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6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7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8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9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0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1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2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3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4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5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6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7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cap="sq"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8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cap="sq"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9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cap="sq"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0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cap="sq"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1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cap="sq"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42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43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4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5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6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47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48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49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50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cap="sq"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1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2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cap="sq"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3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54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5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cap="sq"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56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57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8" name="Formula 35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(2)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60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1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2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3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4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5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6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7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8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9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0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1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2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cap="sq"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3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cap="sq"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4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cap="sq"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5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cap="sq"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6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cap="sq"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77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78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9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0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1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2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3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84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85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cap="sq"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6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7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cap="sq"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8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9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0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cap="sq"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91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2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3" name="CustomShape 35"/>
          <p:cNvSpPr/>
          <p:nvPr/>
        </p:nvSpPr>
        <p:spPr>
          <a:xfrm>
            <a:off x="0" y="5564520"/>
            <a:ext cx="9882360" cy="56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Στερεά Γωνία </a:t>
            </a:r>
            <a:r>
              <a:rPr b="0" lang="en-US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Ω:</a:t>
            </a:r>
            <a:r>
              <a:rPr b="0" lang="el-GR" sz="1540" spc="-1" strike="noStrike">
                <a:latin typeface="Times New Roman"/>
                <a:ea typeface="Times New Roman"/>
              </a:rPr>
              <a:t> Ο λόγος της επιφάνειας dA του ανιχνευτή (που καλύπτει τμήμα σφαιρικής επιφάνειας με κέντρο τον στόχο) προς το τετράγωνο της απόστασης r ανιχνευτή-στόχου. 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4" name="CustomShape 36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>
                  <a:alpha val="32156"/>
                </a:srgbClr>
              </a:gs>
              <a:gs pos="100000">
                <a:srgbClr val="000000"/>
              </a:gs>
            </a:gsLst>
            <a:lin ang="8100000"/>
          </a:gradFill>
          <a:ln cap="sq"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95" name="Group 37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596" name="CustomShape 38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cap="sq"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7" name="Line 39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8" name="Line 40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9" name="Line 41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00" name="Line 42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1" name="Line 43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2" name="Line 44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3" name="CustomShape 45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4" name="CustomShape 46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5" name="CustomShape 47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6" name="CustomShape 48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07" name="Formula 49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608" name="Formula 50"/>
              <p:cNvSpPr txBox="1"/>
              <p:nvPr/>
            </p:nvSpPr>
            <p:spPr>
              <a:xfrm>
                <a:off x="5644800" y="5926680"/>
                <a:ext cx="1204200" cy="761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dΑ</m:t>
                        </m:r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88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Βασικά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252000" y="590400"/>
            <a:ext cx="9325800" cy="6510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Cottingham &amp; Greenwood (“C&amp;G”):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1.4, Παρ. 4.4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Μονάδες, amu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2.3 και Παράρτημα Ε.1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μέσος χρόνος ζωής και ενεργότητα (επίσης από </a:t>
            </a:r>
            <a:r>
              <a:rPr b="1" lang="en-GB" sz="2400" spc="-1" strike="noStrike">
                <a:latin typeface="Bitstream Vera Sans"/>
              </a:rPr>
              <a:t>Σημειώσεις Πυρηνικής, Κεφ. 4, παρ. 4.1-4.5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Πάρτημα Α.1-Α.3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Ενεργός διατομή και ρυθμός αντιδράσεων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Χ. Ελευθεριάδης (“X.E”)</a:t>
            </a:r>
            <a:r>
              <a:rPr b="1" lang="en-GB" sz="2400" spc="-1" strike="noStrike">
                <a:latin typeface="Bitstream Vera Sans"/>
              </a:rPr>
              <a:t>:</a:t>
            </a:r>
            <a:r>
              <a:rPr b="0" lang="en-GB" sz="2400" spc="-1" strike="noStrike">
                <a:latin typeface="Bitstream Vera Sans"/>
              </a:rPr>
              <a:t> παρ. 1.1, 1.2, 3.3.3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Ιστοσελίδα μαθήματος: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http://www.physics.auth.gr/course/show/125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CustomShape 1"/>
          <p:cNvSpPr/>
          <p:nvPr/>
        </p:nvSpPr>
        <p:spPr>
          <a:xfrm>
            <a:off x="36000" y="3940200"/>
            <a:ext cx="9829800" cy="1371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610" name="TextShape 2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(3)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611" name="CustomShape 3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2" name="Line 4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3" name="Line 5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4" name="Line 6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5" name="Line 7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6" name="Line 8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7" name="Line 9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8" name="Line 10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9" name="Line 11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0" name="Line 12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1" name="Line 13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2" name="Line 14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3" name="CustomShape 15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cap="sq"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4" name="CustomShape 16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cap="sq"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5" name="CustomShape 17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cap="sq"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6" name="CustomShape 18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cap="sq"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7" name="CustomShape 19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cap="sq"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28" name="Group 20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629" name="Line 21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0" name="Line 22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1" name="Line 23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cap="sq"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2" name="CustomShape 24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33" name="CustomShape 25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34" name="CustomShape 26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635" name="Group 27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636" name="Line 28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cap="sq"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7" name="Line 29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8" name="CustomShape 30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cap="sq"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9" name="CustomShape 31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40" name="Line 32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cap="sq" w="9360">
              <a:solidFill>
                <a:srgbClr val="000000"/>
              </a:solidFill>
              <a:custDash>
                <a:ds d="403000" sp="303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1" name="CustomShape 33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cap="sq"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42" name="CustomShape 34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>
                  <a:alpha val="32156"/>
                </a:srgbClr>
              </a:gs>
              <a:gs pos="100000">
                <a:srgbClr val="000000"/>
              </a:gs>
            </a:gsLst>
            <a:lin ang="8100000"/>
          </a:gradFill>
          <a:ln cap="sq"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43" name="Group 35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644" name="CustomShape 36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cap="sq"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5" name="Line 37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6" name="Line 38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7" name="Line 39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648" name="Picture 95" descr=""/>
          <p:cNvPicPr/>
          <p:nvPr/>
        </p:nvPicPr>
        <p:blipFill>
          <a:blip r:embed="rId1"/>
          <a:stretch/>
        </p:blipFill>
        <p:spPr>
          <a:xfrm>
            <a:off x="4325760" y="338040"/>
            <a:ext cx="1457640" cy="278280"/>
          </a:xfrm>
          <a:prstGeom prst="rect">
            <a:avLst/>
          </a:prstGeom>
          <a:ln>
            <a:noFill/>
          </a:ln>
        </p:spPr>
      </p:pic>
      <p:pic>
        <p:nvPicPr>
          <p:cNvPr id="649" name="Picture 96" descr=""/>
          <p:cNvPicPr/>
          <p:nvPr/>
        </p:nvPicPr>
        <p:blipFill>
          <a:blip r:embed="rId2"/>
          <a:stretch/>
        </p:blipFill>
        <p:spPr>
          <a:xfrm>
            <a:off x="5596200" y="289080"/>
            <a:ext cx="1497960" cy="426960"/>
          </a:xfrm>
          <a:prstGeom prst="rect">
            <a:avLst/>
          </a:prstGeom>
          <a:ln>
            <a:noFill/>
          </a:ln>
        </p:spPr>
      </p:pic>
      <p:sp>
        <p:nvSpPr>
          <p:cNvPr id="650" name="Line 40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1" name="Line 41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2" name="Line 42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cap="sq"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3" name="CustomShape 43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4" name="CustomShape 44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5" name="CustomShape 45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6" name="CustomShape 46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57" name="Formula 47"/>
              <p:cNvSpPr txBox="1"/>
              <p:nvPr/>
            </p:nvSpPr>
            <p:spPr>
              <a:xfrm>
                <a:off x="6426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658" name="Formula 48"/>
              <p:cNvSpPr txBox="1"/>
              <p:nvPr/>
            </p:nvSpPr>
            <p:spPr>
              <a:xfrm>
                <a:off x="4482360" y="4168440"/>
                <a:ext cx="2026800" cy="81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f>
                          <m:fPr>
                            <m:type m:val="lin"/>
                          </m:fPr>
                          <m:num>
                            <m:r>
                              <m:t xml:space="preserve">dΝ</m:t>
                            </m:r>
                          </m:num>
                          <m:den>
                            <m:r>
                              <m:t xml:space="preserve">dt</m:t>
                            </m:r>
                          </m:den>
                        </m:f>
                      </m:num>
                      <m:den>
                        <m:r>
                          <m:t xml:space="preserve">dΑ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659" name="CustomShape 49"/>
          <p:cNvSpPr/>
          <p:nvPr/>
        </p:nvSpPr>
        <p:spPr>
          <a:xfrm>
            <a:off x="4469400" y="3958200"/>
            <a:ext cx="950400" cy="11430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0" name="CustomShape 50"/>
          <p:cNvSpPr/>
          <p:nvPr/>
        </p:nvSpPr>
        <p:spPr>
          <a:xfrm>
            <a:off x="5961600" y="3981600"/>
            <a:ext cx="667800" cy="11430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1" name="TextShape 51"/>
          <p:cNvSpPr txBox="1"/>
          <p:nvPr/>
        </p:nvSpPr>
        <p:spPr>
          <a:xfrm>
            <a:off x="14400" y="4104000"/>
            <a:ext cx="457596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Μέτρηση: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εξαρτάται και από τη ροή βλημάτων 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και τη γεωμετρία του ανιχνευτή μου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2" name="TextShape 52"/>
          <p:cNvSpPr txBox="1"/>
          <p:nvPr/>
        </p:nvSpPr>
        <p:spPr>
          <a:xfrm>
            <a:off x="6926760" y="4356000"/>
            <a:ext cx="3265200" cy="259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dσ/dΩ :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περιγράφει τη φυσική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της αλληλεπίδρασης :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ΔΕΝ εξαρτάται από τα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χαρακτηριστικά της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πειραματικής διάταξης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(γεωμετρία 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ροή βλημάτων,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απόδοση ανίχνευσης, κλπ)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3" name="TextShape 53"/>
          <p:cNvSpPr txBox="1"/>
          <p:nvPr/>
        </p:nvSpPr>
        <p:spPr>
          <a:xfrm>
            <a:off x="9520200" y="546300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664" name="TextShape 54"/>
          <p:cNvSpPr txBox="1"/>
          <p:nvPr/>
        </p:nvSpPr>
        <p:spPr>
          <a:xfrm>
            <a:off x="48600" y="5351040"/>
            <a:ext cx="680940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Το dσ/dΩ είναι χαρακτηριστικό της φύσης και άρα αυτή την ποσότητα δημοσιεύουν όλα τα πειράματα ως αποτέλεσμα φυσικής </a:t>
            </a:r>
            <a:r>
              <a:rPr b="0" lang="en-GB" sz="1800" spc="-1" strike="noStrike">
                <a:latin typeface="Bitstream Vera Sans"/>
              </a:rPr>
              <a:t>(δηλ. αν έχω την τιμή του dσ/dΩ τότε τα έχω όλα: δεν χρειάζεται να ξέρω τα χαρακτηριστικά του πειράματος που το μέτρησε, παρά μόνο για να αποφασίσω αν εμπιστεύομαι τη μέτρηση! :)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5" name="CustomShape 55"/>
          <p:cNvSpPr/>
          <p:nvPr/>
        </p:nvSpPr>
        <p:spPr>
          <a:xfrm>
            <a:off x="4282200" y="205200"/>
            <a:ext cx="2840400" cy="4806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6" name="Line 56"/>
          <p:cNvSpPr/>
          <p:nvPr/>
        </p:nvSpPr>
        <p:spPr>
          <a:xfrm>
            <a:off x="4343400" y="613800"/>
            <a:ext cx="11430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7" name="TextShape 57"/>
          <p:cNvSpPr txBox="1"/>
          <p:nvPr/>
        </p:nvSpPr>
        <p:spPr>
          <a:xfrm>
            <a:off x="7099200" y="144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8" name="TextShape 58"/>
          <p:cNvSpPr txBox="1"/>
          <p:nvPr/>
        </p:nvSpPr>
        <p:spPr>
          <a:xfrm>
            <a:off x="9583200" y="3096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(2)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9" name="CustomShape 59"/>
          <p:cNvSpPr/>
          <p:nvPr/>
        </p:nvSpPr>
        <p:spPr>
          <a:xfrm>
            <a:off x="6442200" y="2941200"/>
            <a:ext cx="3159000" cy="9090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0" name="TextShape 60"/>
          <p:cNvSpPr txBox="1"/>
          <p:nvPr/>
        </p:nvSpPr>
        <p:spPr>
          <a:xfrm>
            <a:off x="3175200" y="3960000"/>
            <a:ext cx="1514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(1), (2) →  </a:t>
            </a: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Μερικοί σχετικοί ιστότοποι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672" name="TextShape 2"/>
          <p:cNvSpPr txBox="1"/>
          <p:nvPr/>
        </p:nvSpPr>
        <p:spPr>
          <a:xfrm>
            <a:off x="180000" y="842400"/>
            <a:ext cx="9325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Rutherford scattering: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  <a:hlinkClick r:id="rId1"/>
              </a:rPr>
              <a:t>http://hyperphysics.phy-astr.gsu.edu/Hbase/rutsca.html#c2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Ενεργός διατομή σκέδασης: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2"/>
              </a:rPr>
              <a:t>http://hyperphysics.phy-astr.gsu.edu/Hbase/nuclear/crosec.html#c5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Great experiments in Physics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3"/>
              </a:rPr>
              <a:t>http://hyperphysics.phy-astr.gsu.edu/Hbase/grexp.html#c1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228600" y="182160"/>
            <a:ext cx="96012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1. </a:t>
            </a:r>
            <a:br/>
            <a:r>
              <a:rPr b="0" lang="en-GB" sz="3600" spc="-1" strike="noStrike">
                <a:latin typeface="Bitstream Vera Sans"/>
              </a:rPr>
              <a:t>Τι μπορεί να πάθει ένας πυρήνας μόνος;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θα συνεχίσει να υπάρχει για πάντα ως έχει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κάποια στιγμή θα διασπαστεί</a:t>
            </a:r>
            <a:endParaRPr b="0" lang="en-GB" sz="24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>
            <a:noAutofit/>
          </a:bodyPr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1. Αυθόρμητη διάσπαση και χρόνος ζωής</a:t>
            </a:r>
            <a:endParaRPr b="0" lang="en-GB" sz="4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120600" y="169200"/>
            <a:ext cx="98514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Αυθόρμητη διάσπαση πυρήνων (ραδιενέργεια) και είδη ακτινοβολίας από πυρήνες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6318000" y="975600"/>
            <a:ext cx="2646000" cy="1828800"/>
          </a:xfrm>
          <a:prstGeom prst="rect">
            <a:avLst/>
          </a:prstGeom>
          <a:ln>
            <a:noFill/>
          </a:ln>
        </p:spPr>
      </p:pic>
      <p:sp>
        <p:nvSpPr>
          <p:cNvPr id="224" name="TextShape 2"/>
          <p:cNvSpPr txBox="1"/>
          <p:nvPr/>
        </p:nvSpPr>
        <p:spPr>
          <a:xfrm>
            <a:off x="228600" y="1348200"/>
            <a:ext cx="5943600" cy="1874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συσωμάτωμα από  {2 πρωτόνια και δύο νετρόνια} = διώχνει ένα σωματίδιο άλφα </a:t>
            </a:r>
            <a:r>
              <a:rPr b="0" lang="en-GB" sz="2400" spc="-1" strike="noStrike">
                <a:latin typeface="Bitstream Vera Sans"/>
              </a:rPr>
              <a:t>	</a:t>
            </a:r>
            <a:r>
              <a:rPr b="0" lang="en-GB" sz="2400" spc="-1" strike="noStrike">
                <a:latin typeface="Bitstream Vera Sans"/>
              </a:rPr>
              <a:t>            ( δηλαδή έναν πυρήνα ηλίου, He 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25" name="TextShape 3"/>
          <p:cNvSpPr txBox="1"/>
          <p:nvPr/>
        </p:nvSpPr>
        <p:spPr>
          <a:xfrm>
            <a:off x="228600" y="3544560"/>
            <a:ext cx="594360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β-διάσπαση: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ηλεκτρόνιο (e</a:t>
            </a:r>
            <a:r>
              <a:rPr b="0" lang="en-GB" sz="2400" spc="-1" strike="noStrike" baseline="14000000">
                <a:latin typeface="Bitstream Vera Sans"/>
              </a:rPr>
              <a:t>-</a:t>
            </a:r>
            <a:r>
              <a:rPr b="0" lang="en-GB" sz="2400" spc="-1" strike="noStrike">
                <a:latin typeface="Bitstream Vera Sans"/>
              </a:rPr>
              <a:t>) ή ποζιτρόνιο (e</a:t>
            </a:r>
            <a:r>
              <a:rPr b="0" lang="en-GB" sz="2400" spc="-1" strike="noStrike" baseline="14000000">
                <a:latin typeface="Bitstream Vera Sans"/>
              </a:rPr>
              <a:t>+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226" name="" descr=""/>
          <p:cNvPicPr/>
          <p:nvPr/>
        </p:nvPicPr>
        <p:blipFill>
          <a:blip r:embed="rId2"/>
          <a:stretch/>
        </p:blipFill>
        <p:spPr>
          <a:xfrm>
            <a:off x="6251400" y="2696400"/>
            <a:ext cx="2615400" cy="1974240"/>
          </a:xfrm>
          <a:prstGeom prst="rect">
            <a:avLst/>
          </a:prstGeom>
          <a:ln>
            <a:noFill/>
          </a:ln>
        </p:spPr>
      </p:pic>
      <p:sp>
        <p:nvSpPr>
          <p:cNvPr id="227" name="TextShape 4"/>
          <p:cNvSpPr txBox="1"/>
          <p:nvPr/>
        </p:nvSpPr>
        <p:spPr>
          <a:xfrm>
            <a:off x="228600" y="5308920"/>
            <a:ext cx="5943600" cy="1401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γ-διάσπαση: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φωτόνιο (γ)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→ </a:t>
            </a:r>
            <a:r>
              <a:rPr b="0" lang="en-GB" sz="2000" spc="-1" strike="noStrike">
                <a:latin typeface="Bitstream Vera Sans"/>
              </a:rPr>
              <a:t>η μόνη περίπτωση που μένει ο ίδιος, απλά με χαμηλότερη ενέργεια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28" name="" descr=""/>
          <p:cNvPicPr/>
          <p:nvPr/>
        </p:nvPicPr>
        <p:blipFill>
          <a:blip r:embed="rId3"/>
          <a:stretch/>
        </p:blipFill>
        <p:spPr>
          <a:xfrm>
            <a:off x="6287400" y="5029200"/>
            <a:ext cx="2844000" cy="2021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04000" y="38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και είδη ακτινοβολίας από πυρήνες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84600" y="1024200"/>
            <a:ext cx="9829800" cy="254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α: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Θετικά φορτισμένα σωματίδια, ~4 φορές βαρύτερα των πρωτονίων, δηλ. με μάζα ~4 GeV. (Προσέξατε ότι γράψαμε μάζα=4 GeV αντί για 4 GeV/c</a:t>
            </a:r>
            <a:r>
              <a:rPr b="0" lang="en-GB" sz="2413" spc="-1" strike="noStrike" baseline="14000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: εσείς ξέρετε όμως ότι μιλάμε για μάζα, οπότε δεν πειράζει, γιατί έτσι κι αλλιώς, όπου το χρησιμποιήσουμε με c=1, θα βάλουμε μάζα=4 GeV)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μέσω της ισχυρής δύναμης: σταματάει εύκολα  (~0.02 mm σε Pb)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120600" y="3184560"/>
            <a:ext cx="9829800" cy="165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β (β</a:t>
            </a:r>
            <a:r>
              <a:rPr b="1" lang="en-GB" sz="2400" spc="-1" strike="noStrike" baseline="14000000">
                <a:solidFill>
                  <a:srgbClr val="0000ff"/>
                </a:solidFill>
                <a:latin typeface="Bitstream Vera Sans"/>
              </a:rPr>
              <a:t>-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ή β</a:t>
            </a:r>
            <a:r>
              <a:rPr b="1" lang="en-GB" sz="2400" spc="-1" strike="noStrike" baseline="14000000">
                <a:solidFill>
                  <a:srgbClr val="0000ff"/>
                </a:solidFill>
                <a:latin typeface="Bitstream Vera Sans"/>
              </a:rPr>
              <a:t>+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):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Φορτισμένα σωματίδια (ηλεκτρόνια ή ποζιτρόνια) και ελαφριά (~2000 φορές ελαφρύτερα από τα πρωτόνια)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με την ηλεκτρομαγνητική δύναμη και διασχίζει περισσότερη ύλη μέχρι να απορροφηθεί (~1mm σε Pb)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2" name="TextShape 4"/>
          <p:cNvSpPr txBox="1"/>
          <p:nvPr/>
        </p:nvSpPr>
        <p:spPr>
          <a:xfrm>
            <a:off x="156600" y="5668920"/>
            <a:ext cx="5943600" cy="1343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γ: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Αφόρτιστα “σωματίδια”, χωρίς μάζα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Πιό διεισδητική στην ύλη από α και β, απορροφάται σταδιακά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33" name="" descr=""/>
          <p:cNvPicPr/>
          <p:nvPr/>
        </p:nvPicPr>
        <p:blipFill>
          <a:blip r:embed="rId1"/>
          <a:stretch/>
        </p:blipFill>
        <p:spPr>
          <a:xfrm>
            <a:off x="5639400" y="4749480"/>
            <a:ext cx="4316040" cy="2286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3288600" y="3367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2"/>
          <p:cNvSpPr/>
          <p:nvPr/>
        </p:nvSpPr>
        <p:spPr>
          <a:xfrm>
            <a:off x="525960" y="5486400"/>
            <a:ext cx="8389440" cy="4572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36" name="Picture 2" descr=""/>
          <p:cNvPicPr/>
          <p:nvPr/>
        </p:nvPicPr>
        <p:blipFill>
          <a:blip r:embed="rId1"/>
          <a:stretch/>
        </p:blipFill>
        <p:spPr>
          <a:xfrm>
            <a:off x="5715000" y="775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37" name="TextShape 3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8" name="TextShape 4"/>
          <p:cNvSpPr txBox="1"/>
          <p:nvPr/>
        </p:nvSpPr>
        <p:spPr>
          <a:xfrm>
            <a:off x="228600" y="878400"/>
            <a:ext cx="9601200" cy="6372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Πειραματικά ξέρουμε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(θα το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δείτε στο εργαστήριο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Πυρηνικής στο επόμενο εξάμηνο):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Ενεργότητα (δηλ, διασπάσεις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ανά μονάδα χρόνου), Α: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ενεργότητα μειώνεται εκθετικά με το χρόνο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9" name="Formula 5"/>
              <p:cNvSpPr txBox="1"/>
              <p:nvPr/>
            </p:nvSpPr>
            <p:spPr>
              <a:xfrm>
                <a:off x="630720" y="3466800"/>
                <a:ext cx="3399120" cy="104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rPr>
                                <m:lit/>
                                <m:nor/>
                              </m:rPr>
                              <m:t xml:space="preserve">d t</m:t>
                            </m:r>
                          </m:den>
                        </m:f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Α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λt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240" name="Line 6"/>
          <p:cNvSpPr/>
          <p:nvPr/>
        </p:nvSpPr>
        <p:spPr>
          <a:xfrm flipV="1">
            <a:off x="5221800" y="3945600"/>
            <a:ext cx="1249200" cy="17874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TextShape 7"/>
          <p:cNvSpPr txBox="1"/>
          <p:nvPr/>
        </p:nvSpPr>
        <p:spPr>
          <a:xfrm>
            <a:off x="876600" y="4847400"/>
            <a:ext cx="3202200" cy="5418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400" spc="-1" strike="noStrike">
                <a:latin typeface="Bitstream Vera Sans"/>
              </a:rPr>
              <a:t>Αρχική ενεργότητα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42" name="Line 8"/>
          <p:cNvSpPr/>
          <p:nvPr/>
        </p:nvSpPr>
        <p:spPr>
          <a:xfrm flipH="1" flipV="1">
            <a:off x="3886200" y="4114800"/>
            <a:ext cx="1308240" cy="161856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Line 9"/>
          <p:cNvSpPr/>
          <p:nvPr/>
        </p:nvSpPr>
        <p:spPr>
          <a:xfrm flipV="1">
            <a:off x="2518200" y="4330800"/>
            <a:ext cx="433080" cy="565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5916600" y="844200"/>
            <a:ext cx="4163400" cy="167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CustomShape 2"/>
          <p:cNvSpPr/>
          <p:nvPr/>
        </p:nvSpPr>
        <p:spPr>
          <a:xfrm>
            <a:off x="613800" y="3614400"/>
            <a:ext cx="793800" cy="457200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CustomShape 3"/>
          <p:cNvSpPr/>
          <p:nvPr/>
        </p:nvSpPr>
        <p:spPr>
          <a:xfrm>
            <a:off x="577800" y="806400"/>
            <a:ext cx="685800" cy="457200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7" name="CustomShape 4"/>
          <p:cNvSpPr/>
          <p:nvPr/>
        </p:nvSpPr>
        <p:spPr>
          <a:xfrm>
            <a:off x="372600" y="6064200"/>
            <a:ext cx="92286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TextShape 5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49" name="TextShape 6"/>
          <p:cNvSpPr txBox="1"/>
          <p:nvPr/>
        </p:nvSpPr>
        <p:spPr>
          <a:xfrm>
            <a:off x="228600" y="842400"/>
            <a:ext cx="9601200" cy="610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en-GB" sz="2400" spc="-1" strike="noStrike">
                <a:solidFill>
                  <a:srgbClr val="0000ff"/>
                </a:solidFill>
                <a:latin typeface="Bitstream Vera Sans"/>
              </a:rPr>
              <a:t>Αν,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το ποσοστό των πυρήνων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που διασπώνται ανά μονάδα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χρόνου είναι σταθερό: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λ = “σταθερά διάσπασης”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δηλ.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ανεξάρτητο από την ηλικία των πυρήνων που μελετάμε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(π.χ., λ = 1% ανά λεπτό = 0.01/min).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[όχι οπως τα βιολογικά συστήματα...]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22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Τότε: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ποσοστό πυρήνων που διασπώνται σε διάστημα dt : λ*dt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        β) Aν σ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 t=0 έχουμε Ν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πυρήνες, σε χρόνο t, έχουμε Ν(t)    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σ</a:t>
            </a:r>
            <a:r>
              <a:rPr b="0" lang="en-GB" sz="2200" spc="-1" strike="noStrike">
                <a:latin typeface="Bitstream Vera Sans"/>
              </a:rPr>
              <a:t>το διάστημα </a:t>
            </a:r>
            <a:r>
              <a:rPr b="1" lang="en-GB" sz="2200" spc="-1" strike="noStrike">
                <a:latin typeface="Bitstream Vera Sans"/>
              </a:rPr>
              <a:t>{t, t+dt}</a:t>
            </a:r>
            <a:r>
              <a:rPr b="0" lang="en-GB" sz="2200" spc="-1" strike="noStrike">
                <a:latin typeface="Bitstream Vera Sans"/>
              </a:rPr>
              <a:t> έχουν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διασπαστεί: Ν(t) * λ*dt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latin typeface="Bitstream Vera Sans"/>
              </a:rPr>
              <a:t>πυρήνες και έχουν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απομείνει:  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Ν(t+dt) = N(t) -  Ν(t) * λ * dt</a:t>
            </a:r>
            <a:r>
              <a:rPr b="0" lang="en-GB" sz="2200" spc="-1" strike="noStrike">
                <a:latin typeface="Bitstream Vera Sans"/>
              </a:rPr>
              <a:t>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Ν(t+dt) - N(t) = -  Ν(t) * λ * dt  → dN = -N *λ * dt →</a:t>
            </a:r>
            <a:r>
              <a:rPr b="0" lang="en-GB" sz="2200" spc="-1" strike="noStrike">
                <a:latin typeface="Bitstream Vera Sans"/>
              </a:rPr>
              <a:t> …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… →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200" spc="-1" strike="noStrike" baseline="-14000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200" spc="-1" strike="noStrike" baseline="14000000">
                <a:solidFill>
                  <a:srgbClr val="0000ff"/>
                </a:solidFill>
                <a:latin typeface="Bitstream Vera Sans"/>
              </a:rPr>
              <a:t>- λ t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των “προς διάσπαση” (= “ραδιενεργών”) πυρήνων με το πέρασμα του χρόνου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0" name="Formula 7"/>
              <p:cNvSpPr txBox="1"/>
              <p:nvPr/>
            </p:nvSpPr>
            <p:spPr>
              <a:xfrm>
                <a:off x="6138000" y="950400"/>
                <a:ext cx="3942360" cy="1595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d 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.</m:t>
                    </m:r>
                    <m:r>
                      <m:t xml:space="preserve">μείωση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λ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11872</TotalTime>
  <Application>LibreOffice/6.3.6.2$Linux_X86_64 LibreOffice_project/2196df99b074d8a661f4036fca8fa0cbfa33a497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2020-11-01T23:45:50Z</dcterms:modified>
  <cp:revision>902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