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19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media/image31.jpeg" ContentType="image/jpeg"/>
  <Override PartName="/ppt/media/image26.jpeg" ContentType="image/jpe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16.png" ContentType="image/png"/>
  <Override PartName="/ppt/media/image15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7.png" ContentType="image/png"/>
  <Override PartName="/ppt/media/image30.png" ContentType="image/png"/>
  <Override PartName="/ppt/media/image28.png" ContentType="image/png"/>
  <Override PartName="/ppt/media/image29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presentation.xml" ContentType="application/vnd.openxmlformats-officedocument.presentationml.presentation.main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4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76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1C9EC01-0002-4CFC-ADDC-3ECA30262E19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E8277A71-A284-407C-93F0-B2068ECF5F4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AB02D3D-9125-49A6-9DB8-3CF7D49FAB7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A4EE3336-0F12-4785-989A-6C33C814079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skiathos.physics.auth.gr/atlas/Nuclear_Physics/" TargetMode="External"/><Relationship Id="rId2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04600"/>
            <a:ext cx="9601200" cy="42685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6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Σκεδάσεις και μέγεθος πυρήνα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63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               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Σκέδαση ηλεκτρονίων → ευαίσθητα στην κατανομή των πρωτονίων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Υπολογισμός: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πρέπει να έχει ένα ηλεκτρόνιο  ώστε να έχει μήκος κύμματος λ=6 fm? Πόση για λ=1fm?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32" name="CustomShape 3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4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CustomShape 5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6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CustomShape 7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CustomShape 8"/>
          <p:cNvSpPr/>
          <p:nvPr/>
        </p:nvSpPr>
        <p:spPr>
          <a:xfrm>
            <a:off x="2709000" y="3429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9"/>
          <p:cNvSpPr/>
          <p:nvPr/>
        </p:nvSpPr>
        <p:spPr>
          <a:xfrm>
            <a:off x="3033000" y="400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CustomShape 10"/>
          <p:cNvSpPr/>
          <p:nvPr/>
        </p:nvSpPr>
        <p:spPr>
          <a:xfrm>
            <a:off x="3285000" y="4007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CustomShape 11"/>
          <p:cNvSpPr/>
          <p:nvPr/>
        </p:nvSpPr>
        <p:spPr>
          <a:xfrm>
            <a:off x="3609000" y="4007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Line 12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TextShape 13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3" name="TextShape 1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4" name="TextShape 15"/>
          <p:cNvSpPr txBox="1"/>
          <p:nvPr/>
        </p:nvSpPr>
        <p:spPr>
          <a:xfrm>
            <a:off x="156600" y="73476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4811400" y="1762200"/>
            <a:ext cx="4343400" cy="95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47" name="TextShape 3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Ενεργός διατομή σκέδασης από σημειακό πυρήνα (a la Rutherford, για όλες τις θ, όχι μόνο μικρές θ):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8" name="Formula 4"/>
              <p:cNvSpPr txBox="1"/>
              <p:nvPr/>
            </p:nvSpPr>
            <p:spPr>
              <a:xfrm>
                <a:off x="4925160" y="1764720"/>
                <a:ext cx="4210920" cy="98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1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2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p>
                                  <m:e>
                                    <m:r>
                                      <m:t xml:space="preserve">e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r>
                          <m:t xml:space="preserve">E</m:t>
                        </m:r>
                      </m:den>
                    </m:f>
                    <m:r>
                      <m:t xml:space="preserve">∗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49" name="TextShape 5"/>
          <p:cNvSpPr txBox="1"/>
          <p:nvPr/>
        </p:nvSpPr>
        <p:spPr>
          <a:xfrm>
            <a:off x="156600" y="73440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50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51" name="CustomShape 6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CustomShape 7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8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4" name="CustomShape 9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CustomShape 10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6" name="CustomShape 11"/>
          <p:cNvSpPr/>
          <p:nvPr/>
        </p:nvSpPr>
        <p:spPr>
          <a:xfrm>
            <a:off x="2709000" y="3465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CustomShape 12"/>
          <p:cNvSpPr/>
          <p:nvPr/>
        </p:nvSpPr>
        <p:spPr>
          <a:xfrm>
            <a:off x="3033000" y="400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8" name="CustomShape 13"/>
          <p:cNvSpPr/>
          <p:nvPr/>
        </p:nvSpPr>
        <p:spPr>
          <a:xfrm>
            <a:off x="3285000" y="4007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14"/>
          <p:cNvSpPr/>
          <p:nvPr/>
        </p:nvSpPr>
        <p:spPr>
          <a:xfrm>
            <a:off x="3609000" y="4007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Line 15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TextShape 16"/>
          <p:cNvSpPr txBox="1"/>
          <p:nvPr/>
        </p:nvSpPr>
        <p:spPr>
          <a:xfrm>
            <a:off x="4798800" y="2703600"/>
            <a:ext cx="4800600" cy="22057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4000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βλήματος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(για ηλεκτρόνια, e :Z</a:t>
            </a:r>
            <a:r>
              <a:rPr b="0" lang="en-GB" sz="2000" spc="-1" strike="noStrike" baseline="-14000000">
                <a:latin typeface="Bitstream Vera Sans"/>
              </a:rPr>
              <a:t>1</a:t>
            </a:r>
            <a:r>
              <a:rPr b="0" lang="en-GB" sz="2000" spc="-1" strike="noStrike">
                <a:latin typeface="Bitstream Vera Sans"/>
              </a:rPr>
              <a:t> = 1)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2000" spc="-1" strike="noStrike">
                <a:latin typeface="Bitstream Vera Sans"/>
              </a:rPr>
              <a:t> = ενέργεια βλήματος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στόχου (πυρήνα).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(για χρυσό, Au : Z</a:t>
            </a:r>
            <a:r>
              <a:rPr b="0" lang="en-GB" sz="2000" spc="-1" strike="noStrike" baseline="-14000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= 79)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latin typeface="Bitstream Vera Sans"/>
              </a:rPr>
              <a:t>=γωνία σκέδασης του βλήματος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62" name="TextShape 17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63" name="TextShape 18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64" name="TextShape 19"/>
          <p:cNvSpPr txBox="1"/>
          <p:nvPr/>
        </p:nvSpPr>
        <p:spPr>
          <a:xfrm>
            <a:off x="4799160" y="5007960"/>
            <a:ext cx="4800600" cy="2055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Υπολογισμός: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είναι η ενεργός διατομή ανά μονάδα στερεάς γωνίας (dσ/dΩ) για σκέδαση σε θ=90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, ενός ηλεκτρονίου σε χρυσό, με ενέργεια ηλεκτρονίου 126 MeV?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(3)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343400" y="770400"/>
            <a:ext cx="5486400" cy="593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 πείραμα δείχνει απόκλιση από το μοντέλο του σημειακού πυρήνα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→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μάλιστα, όσο μεγαλύτερη η ενέργεια των ηλεκτρονίων τόσο μεγαλύτερη η απόκλιση, δηλ, τόσο λιγότερο σημειακός δείχνει ο πυρήνας με φορτίο Ζe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μικρότερα και μικρότερα μήκη κύμματος → κβαντικά φαινόμενα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Απλό μοντέλο της πυκνότητας των πρωτονίων  περιγράφει τα δεδομένα →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δείτε πρόβλημα 4.2 στο βιβλίο C&amp;G όπου “δοκιμάζουμε” κάποιες κατανομές φορτίου για να εξηγήσουμε την παρατηρούμενη ενεργό διατομή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67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68" name="Line 3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TextShape 4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0" name="TextShape 5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1" name="TextShape 6"/>
          <p:cNvSpPr txBox="1"/>
          <p:nvPr/>
        </p:nvSpPr>
        <p:spPr>
          <a:xfrm>
            <a:off x="156600" y="73476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2" name="Line 7"/>
          <p:cNvSpPr/>
          <p:nvPr/>
        </p:nvSpPr>
        <p:spPr>
          <a:xfrm flipH="1">
            <a:off x="2514600" y="2286000"/>
            <a:ext cx="2286000" cy="1828800"/>
          </a:xfrm>
          <a:prstGeom prst="line">
            <a:avLst/>
          </a:prstGeom>
          <a:ln w="1836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(4)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4" name="TextShape 2"/>
          <p:cNvSpPr txBox="1"/>
          <p:nvPr/>
        </p:nvSpPr>
        <p:spPr>
          <a:xfrm>
            <a:off x="457200" y="770400"/>
            <a:ext cx="9372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Απλό μοντέλο της πυκνότητας των πρωτονίων  περιγράφει τα δεδομένα: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75" name="TextShape 3"/>
          <p:cNvSpPr txBox="1"/>
          <p:nvPr/>
        </p:nvSpPr>
        <p:spPr>
          <a:xfrm rot="16200000">
            <a:off x="-2478240" y="3880440"/>
            <a:ext cx="571500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Πυκνότητα πρωτονίων (αριθμός ανά fm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6" name="TextShape 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Ακτίνα,  r (fm)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77" name="" descr=""/>
          <p:cNvPicPr/>
          <p:nvPr/>
        </p:nvPicPr>
        <p:blipFill>
          <a:blip r:embed="rId1"/>
          <a:stretch/>
        </p:blipFill>
        <p:spPr>
          <a:xfrm>
            <a:off x="2228760" y="1130400"/>
            <a:ext cx="2943000" cy="933120"/>
          </a:xfrm>
          <a:prstGeom prst="rect">
            <a:avLst/>
          </a:prstGeom>
          <a:ln>
            <a:noFill/>
          </a:ln>
        </p:spPr>
      </p:pic>
      <p:pic>
        <p:nvPicPr>
          <p:cNvPr id="278" name="" descr=""/>
          <p:cNvPicPr/>
          <p:nvPr/>
        </p:nvPicPr>
        <p:blipFill>
          <a:blip r:embed="rId2"/>
          <a:stretch/>
        </p:blipFill>
        <p:spPr>
          <a:xfrm>
            <a:off x="6282000" y="4046400"/>
            <a:ext cx="5276520" cy="933120"/>
          </a:xfrm>
          <a:prstGeom prst="rect">
            <a:avLst/>
          </a:prstGeom>
          <a:ln>
            <a:noFill/>
          </a:ln>
        </p:spPr>
      </p:pic>
      <p:pic>
        <p:nvPicPr>
          <p:cNvPr id="279" name="" descr=""/>
          <p:cNvPicPr/>
          <p:nvPr/>
        </p:nvPicPr>
        <p:blipFill>
          <a:blip r:embed="rId3"/>
          <a:stretch/>
        </p:blipFill>
        <p:spPr>
          <a:xfrm>
            <a:off x="664200" y="2370600"/>
            <a:ext cx="5351400" cy="4261680"/>
          </a:xfrm>
          <a:prstGeom prst="rect">
            <a:avLst/>
          </a:prstGeom>
          <a:ln>
            <a:noFill/>
          </a:ln>
        </p:spPr>
      </p:pic>
      <p:sp>
        <p:nvSpPr>
          <p:cNvPr id="280" name="CustomShape 5"/>
          <p:cNvSpPr/>
          <p:nvPr/>
        </p:nvSpPr>
        <p:spPr>
          <a:xfrm>
            <a:off x="8301600" y="3897000"/>
            <a:ext cx="365760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1" name="TextShape 6"/>
          <p:cNvSpPr txBox="1"/>
          <p:nvPr/>
        </p:nvSpPr>
        <p:spPr>
          <a:xfrm>
            <a:off x="8285400" y="4285800"/>
            <a:ext cx="91440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800" spc="-1" strike="noStrike">
                <a:latin typeface="Bitstream Vera Sans"/>
              </a:rPr>
              <a:t>Ζ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82" name="Line 7"/>
          <p:cNvSpPr/>
          <p:nvPr/>
        </p:nvSpPr>
        <p:spPr>
          <a:xfrm>
            <a:off x="3789000" y="3200400"/>
            <a:ext cx="1143000" cy="0"/>
          </a:xfrm>
          <a:prstGeom prst="line">
            <a:avLst/>
          </a:prstGeom>
          <a:ln w="18360">
            <a:solidFill>
              <a:srgbClr val="0000ff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3" name="Line 8"/>
          <p:cNvSpPr/>
          <p:nvPr/>
        </p:nvSpPr>
        <p:spPr>
          <a:xfrm>
            <a:off x="3850200" y="205740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96000" sp="996000"/>
              <a:ds d="996000" sp="996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4" name="Line 9"/>
          <p:cNvSpPr/>
          <p:nvPr/>
        </p:nvSpPr>
        <p:spPr>
          <a:xfrm>
            <a:off x="4894200" y="205776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96000" sp="996000"/>
              <a:ds d="996000" sp="996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5" name="Line 10"/>
          <p:cNvSpPr/>
          <p:nvPr/>
        </p:nvSpPr>
        <p:spPr>
          <a:xfrm>
            <a:off x="1371600" y="4656600"/>
            <a:ext cx="2971800" cy="0"/>
          </a:xfrm>
          <a:prstGeom prst="line">
            <a:avLst/>
          </a:prstGeom>
          <a:ln w="18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6" name="TextShape 11"/>
          <p:cNvSpPr txBox="1"/>
          <p:nvPr/>
        </p:nvSpPr>
        <p:spPr>
          <a:xfrm>
            <a:off x="2734560" y="4615200"/>
            <a:ext cx="1143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87" name="TextShape 12"/>
          <p:cNvSpPr txBox="1"/>
          <p:nvPr/>
        </p:nvSpPr>
        <p:spPr>
          <a:xfrm>
            <a:off x="6040800" y="1845000"/>
            <a:ext cx="3955320" cy="22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Συνθήκη “κανονικοποίησης”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(εφαρμογή κοινής λογικής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στο μέτρημα):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το ολοκλήρωμα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της πυκνότητας ρ</a:t>
            </a:r>
            <a:r>
              <a:rPr b="0" lang="en-GB" sz="2000" spc="-1" strike="noStrike" baseline="-14000000">
                <a:solidFill>
                  <a:srgbClr val="000000"/>
                </a:solidFill>
                <a:latin typeface="Bitstream Vera Sans"/>
              </a:rPr>
              <a:t>c h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πρέπει να δίνει τον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αριθμό των πρωτονίων, Ζ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88" name="TextShape 13"/>
          <p:cNvSpPr txBox="1"/>
          <p:nvPr/>
        </p:nvSpPr>
        <p:spPr>
          <a:xfrm>
            <a:off x="4030560" y="2851200"/>
            <a:ext cx="8546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~4a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(5)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90" name="TextShape 2"/>
          <p:cNvSpPr txBox="1"/>
          <p:nvPr/>
        </p:nvSpPr>
        <p:spPr>
          <a:xfrm>
            <a:off x="457200" y="770400"/>
            <a:ext cx="9372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Απλό μοντέλο της πυκνότητας των πρωτονίων  περιγράφει τα δεδομένα: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91" name="TextShape 3"/>
          <p:cNvSpPr txBox="1"/>
          <p:nvPr/>
        </p:nvSpPr>
        <p:spPr>
          <a:xfrm rot="16200000">
            <a:off x="-2478240" y="3880440"/>
            <a:ext cx="571500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Πυκνότητα πρωτονίων (αριθμός ανά fm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92" name="TextShape 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Ακτίνα,  r (fm)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93" name="" descr=""/>
          <p:cNvPicPr/>
          <p:nvPr/>
        </p:nvPicPr>
        <p:blipFill>
          <a:blip r:embed="rId1"/>
          <a:stretch/>
        </p:blipFill>
        <p:spPr>
          <a:xfrm>
            <a:off x="2228760" y="1130400"/>
            <a:ext cx="2943000" cy="933120"/>
          </a:xfrm>
          <a:prstGeom prst="rect">
            <a:avLst/>
          </a:prstGeom>
          <a:ln>
            <a:noFill/>
          </a:ln>
        </p:spPr>
      </p:pic>
      <p:pic>
        <p:nvPicPr>
          <p:cNvPr id="294" name="" descr=""/>
          <p:cNvPicPr/>
          <p:nvPr/>
        </p:nvPicPr>
        <p:blipFill>
          <a:blip r:embed="rId2"/>
          <a:stretch/>
        </p:blipFill>
        <p:spPr>
          <a:xfrm>
            <a:off x="664200" y="2370600"/>
            <a:ext cx="5351400" cy="4261680"/>
          </a:xfrm>
          <a:prstGeom prst="rect">
            <a:avLst/>
          </a:prstGeom>
          <a:ln>
            <a:noFill/>
          </a:ln>
        </p:spPr>
      </p:pic>
      <p:sp>
        <p:nvSpPr>
          <p:cNvPr id="295" name="Line 5"/>
          <p:cNvSpPr/>
          <p:nvPr/>
        </p:nvSpPr>
        <p:spPr>
          <a:xfrm>
            <a:off x="3789000" y="3200400"/>
            <a:ext cx="1143000" cy="0"/>
          </a:xfrm>
          <a:prstGeom prst="line">
            <a:avLst/>
          </a:prstGeom>
          <a:ln w="18360">
            <a:solidFill>
              <a:srgbClr val="0000ff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Line 6"/>
          <p:cNvSpPr/>
          <p:nvPr/>
        </p:nvSpPr>
        <p:spPr>
          <a:xfrm>
            <a:off x="3850200" y="205740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96000" sp="996000"/>
              <a:ds d="996000" sp="996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Line 7"/>
          <p:cNvSpPr/>
          <p:nvPr/>
        </p:nvSpPr>
        <p:spPr>
          <a:xfrm>
            <a:off x="4894200" y="205776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96000" sp="996000"/>
              <a:ds d="996000" sp="996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8" name="Line 8"/>
          <p:cNvSpPr/>
          <p:nvPr/>
        </p:nvSpPr>
        <p:spPr>
          <a:xfrm>
            <a:off x="1371600" y="4656600"/>
            <a:ext cx="2971800" cy="0"/>
          </a:xfrm>
          <a:prstGeom prst="line">
            <a:avLst/>
          </a:prstGeom>
          <a:ln w="18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9" name="TextShape 9"/>
          <p:cNvSpPr txBox="1"/>
          <p:nvPr/>
        </p:nvSpPr>
        <p:spPr>
          <a:xfrm>
            <a:off x="2734560" y="4615200"/>
            <a:ext cx="1143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0" name="TextShape 10"/>
          <p:cNvSpPr txBox="1"/>
          <p:nvPr/>
        </p:nvSpPr>
        <p:spPr>
          <a:xfrm>
            <a:off x="5717160" y="1125000"/>
            <a:ext cx="4229640" cy="5961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Πυκνότητα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φορτίου ~ σταθερή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μέχρι ακτίνα R.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Φλοιός με το ίδιο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πάχος για κάθε στοιχείο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(Φλοιός πάχους ~4α,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α~0.5 fm για όλους)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πυκνότητα φορτίου όμως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μικραίνει όσο μεγαλώνει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 πυρήνας: μεγαλύτερος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πυρήνας → περισσότερα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πρωτόνια που απωθούνται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δεν θέλουν να είναι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κοντά το ένα στο άλλο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(κοιτάξτε y-άξονα για r=0)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01" name="TextShape 11"/>
          <p:cNvSpPr txBox="1"/>
          <p:nvPr/>
        </p:nvSpPr>
        <p:spPr>
          <a:xfrm>
            <a:off x="3994560" y="2851200"/>
            <a:ext cx="8546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~4a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Shape 1"/>
          <p:cNvSpPr txBox="1"/>
          <p:nvPr/>
        </p:nvSpPr>
        <p:spPr>
          <a:xfrm>
            <a:off x="504000" y="2210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3. Κατανομή φορτίου στον πυρήνα με “μιονικά άτομα”</a:t>
            </a:r>
            <a:endParaRPr b="0" lang="en-GB" sz="4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extShape 1"/>
          <p:cNvSpPr txBox="1"/>
          <p:nvPr/>
        </p:nvSpPr>
        <p:spPr>
          <a:xfrm>
            <a:off x="228600" y="133560"/>
            <a:ext cx="96012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(1)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04" name="TextShape 2"/>
          <p:cNvSpPr txBox="1"/>
          <p:nvPr/>
        </p:nvSpPr>
        <p:spPr>
          <a:xfrm>
            <a:off x="372600" y="1202400"/>
            <a:ext cx="9408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αντί για κάποιο ηλεκτρόνιο, έχουμε ένα μιόνιο σε κάποια “ατομική τροχιά”, τότε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το μιόνιο είναι πολύ κοντά (σημαντικό χρόνο “μέσα” ) στον πυρήνα, και αισθάνεται τις λεπτομέρειες της κατανομής φορτίου του πυρήνα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οι ενεργειακές του στάθμες επηρεάζονται από την κατανομή φορτίου του πυρήνα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οι ακτίνες  Χ που ακτινοβολούνται από αποδιεγέρσεις ατομικών μιονίων συμφωνούν με κατανομή φορτίου σαν της προηγούμενης σελίδας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Σημείωση: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Το μιόνιο (μ) αρχικά είχε ονομαστεί “μ μεσόνιο”, ενώ αργότερα έγινε αντιληπτό ότι δεν έχει καμία σέση με μεσόνιο, όπως θα δείτε στα Στοιχειώδη Σωμάτια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504000" y="97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(2) – de Broglie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1008000" y="1022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 ηλεκτρόνιο είναι (στάσιμο) κύμα, δεσμευμένο στο άτομο, με λ = h/p , τότε: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07" name="" descr=""/>
          <p:cNvPicPr/>
          <p:nvPr/>
        </p:nvPicPr>
        <p:blipFill>
          <a:blip r:embed="rId1"/>
          <a:stretch/>
        </p:blipFill>
        <p:spPr>
          <a:xfrm>
            <a:off x="1312560" y="1780200"/>
            <a:ext cx="8526240" cy="5335200"/>
          </a:xfrm>
          <a:prstGeom prst="rect">
            <a:avLst/>
          </a:prstGeom>
          <a:ln>
            <a:noFill/>
          </a:ln>
        </p:spPr>
      </p:pic>
      <p:sp>
        <p:nvSpPr>
          <p:cNvPr id="308" name="TextShape 3"/>
          <p:cNvSpPr txBox="1"/>
          <p:nvPr/>
        </p:nvSpPr>
        <p:spPr>
          <a:xfrm>
            <a:off x="5353920" y="5234400"/>
            <a:ext cx="4884480" cy="925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ed1c24"/>
                </a:solidFill>
                <a:latin typeface="Bitstream Vera Sans"/>
              </a:rPr>
              <a:t>Στροφορμή = Κβαντισμένη!!!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9" name="Line 4"/>
          <p:cNvSpPr/>
          <p:nvPr/>
        </p:nvSpPr>
        <p:spPr>
          <a:xfrm>
            <a:off x="7687800" y="4438800"/>
            <a:ext cx="0" cy="685800"/>
          </a:xfrm>
          <a:prstGeom prst="line">
            <a:avLst/>
          </a:prstGeom>
          <a:ln w="1836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10" name="TextShape 5"/>
          <p:cNvSpPr txBox="1"/>
          <p:nvPr/>
        </p:nvSpPr>
        <p:spPr>
          <a:xfrm rot="16200000">
            <a:off x="-2360880" y="3453120"/>
            <a:ext cx="6017760" cy="115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Να υπολογίσουμε πάλι την “ακτίνα του Bohr” :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αλλά αντί για χρήση αβεβαιότητας ορμής-θέσης,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στο μάθημα αυτό ας το κάνουμε όπως ο Bohr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(ημικλασσικά = λάθος αλλά...σωστό αποτέλεσμα!)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ustomShape 1"/>
          <p:cNvSpPr/>
          <p:nvPr/>
        </p:nvSpPr>
        <p:spPr>
          <a:xfrm>
            <a:off x="264600" y="914400"/>
            <a:ext cx="4572000" cy="1371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2" name="CustomShape 2"/>
          <p:cNvSpPr/>
          <p:nvPr/>
        </p:nvSpPr>
        <p:spPr>
          <a:xfrm>
            <a:off x="6895800" y="4500000"/>
            <a:ext cx="2743200" cy="3726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3" name="TextShape 3"/>
          <p:cNvSpPr txBox="1"/>
          <p:nvPr/>
        </p:nvSpPr>
        <p:spPr>
          <a:xfrm>
            <a:off x="124200" y="37800"/>
            <a:ext cx="98514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(3) – </a:t>
            </a:r>
            <a:r>
              <a:rPr b="0" lang="en-GB" sz="3200" spc="-1" strike="noStrike" u="sng">
                <a:uFillTx/>
                <a:latin typeface="Bitstream Vera Sans"/>
              </a:rPr>
              <a:t>ακτίνα Bohr</a:t>
            </a:r>
            <a:r>
              <a:rPr b="0" lang="en-GB" sz="3200" spc="-1" strike="noStrike">
                <a:latin typeface="Bitstream Vera Sans"/>
              </a:rPr>
              <a:t> μιονίου μικρή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14" name="TextShape 4"/>
          <p:cNvSpPr txBox="1"/>
          <p:nvPr/>
        </p:nvSpPr>
        <p:spPr>
          <a:xfrm>
            <a:off x="504000" y="1022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5" name="Formula 5"/>
              <p:cNvSpPr txBox="1"/>
              <p:nvPr/>
            </p:nvSpPr>
            <p:spPr>
              <a:xfrm>
                <a:off x="510120" y="961200"/>
                <a:ext cx="4169160" cy="39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Στροφορμή</m:t>
                    </m:r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x 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r>
                      <m:t xml:space="preserve">mur</m:t>
                    </m:r>
                    <m:r>
                      <m:t xml:space="preserve">=</m:t>
                    </m:r>
                    <m:r>
                      <m:t xml:space="preserve">n</m:t>
                    </m:r>
                    <m:r>
                      <m:t xml:space="preserve">ℏ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6" name="Formula 6"/>
              <p:cNvSpPr txBox="1"/>
              <p:nvPr/>
            </p:nvSpPr>
            <p:spPr>
              <a:xfrm>
                <a:off x="402120" y="2257560"/>
                <a:ext cx="6826680" cy="13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Σταθερά</m:t>
                    </m:r>
                    <m:r>
                      <m:t xml:space="preserve">λεπτής</m:t>
                    </m:r>
                    <m:r>
                      <m:t xml:space="preserve">υφής</m:t>
                    </m:r>
                    <m:r>
                      <m:t xml:space="preserve">a</m:t>
                    </m:r>
                    <m:r>
                      <m:t xml:space="preserve">=</m:t>
                    </m:r>
                    <m:f>
                      <m:num>
                        <m:f>
                          <m:num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ℏ</m:t>
                                </m:r>
                              </m:num>
                              <m:den>
                                <m:r>
                                  <m:t xml:space="preserve">m</m:t>
                                </m:r>
                              </m:den>
                            </m:f>
                            <m:r>
                              <m:t xml:space="preserve">c</m:t>
                            </m:r>
                          </m:den>
                        </m:f>
                      </m:num>
                      <m:den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137</m:t>
                        </m:r>
                      </m:den>
                    </m:f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a</m:t>
                    </m:r>
                    <m:r>
                      <m:t xml:space="preserve">∗</m:t>
                    </m:r>
                    <m:r>
                      <m:t xml:space="preserve">ℏ</m:t>
                    </m:r>
                    <m:r>
                      <m:t xml:space="preserve">c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7" name="Formula 7"/>
              <p:cNvSpPr txBox="1"/>
              <p:nvPr/>
            </p:nvSpPr>
            <p:spPr>
              <a:xfrm>
                <a:off x="474480" y="1393560"/>
                <a:ext cx="4386240" cy="916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κεντρομόλος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Coulomb</m:t>
                        </m:r>
                      </m:sub>
                    </m:sSub>
                    <m:r>
                      <m:t xml:space="preserve">→</m:t>
                    </m:r>
                    <m:r>
                      <m:t xml:space="preserve">m</m:t>
                    </m:r>
                    <m:f>
                      <m:num>
                        <m:sSup>
                          <m:e>
                            <m:r>
                              <m:t xml:space="preserve">u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18" name="CustomShape 8"/>
          <p:cNvSpPr/>
          <p:nvPr/>
        </p:nvSpPr>
        <p:spPr>
          <a:xfrm>
            <a:off x="4800600" y="1022400"/>
            <a:ext cx="457200" cy="1143000"/>
          </a:xfrm>
          <a:custGeom>
            <a:avLst/>
            <a:gdLst/>
            <a:ahLst/>
            <a:rect l="0" t="0" r="r" b="b"/>
            <a:pathLst>
              <a:path w="1272" h="3177">
                <a:moveTo>
                  <a:pt x="0" y="0"/>
                </a:moveTo>
                <a:cubicBezTo>
                  <a:pt x="317" y="0"/>
                  <a:pt x="635" y="132"/>
                  <a:pt x="635" y="264"/>
                </a:cubicBezTo>
                <a:lnTo>
                  <a:pt x="635" y="1323"/>
                </a:lnTo>
                <a:cubicBezTo>
                  <a:pt x="635" y="1455"/>
                  <a:pt x="953" y="1588"/>
                  <a:pt x="1271" y="1588"/>
                </a:cubicBezTo>
                <a:cubicBezTo>
                  <a:pt x="953" y="1588"/>
                  <a:pt x="635" y="1720"/>
                  <a:pt x="635" y="1852"/>
                </a:cubicBezTo>
                <a:lnTo>
                  <a:pt x="635" y="2911"/>
                </a:lnTo>
                <a:cubicBezTo>
                  <a:pt x="635" y="3043"/>
                  <a:pt x="317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19" name="Formula 9"/>
              <p:cNvSpPr txBox="1"/>
              <p:nvPr/>
            </p:nvSpPr>
            <p:spPr>
              <a:xfrm>
                <a:off x="5514480" y="1069920"/>
                <a:ext cx="1808280" cy="919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m</m:t>
                        </m:r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20" name="Line 10"/>
          <p:cNvSpPr/>
          <p:nvPr/>
        </p:nvSpPr>
        <p:spPr>
          <a:xfrm>
            <a:off x="6400800" y="793800"/>
            <a:ext cx="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CustomShape 11"/>
          <p:cNvSpPr/>
          <p:nvPr/>
        </p:nvSpPr>
        <p:spPr>
          <a:xfrm>
            <a:off x="5979600" y="1022400"/>
            <a:ext cx="950400" cy="114300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CustomShape 12"/>
          <p:cNvSpPr/>
          <p:nvPr/>
        </p:nvSpPr>
        <p:spPr>
          <a:xfrm>
            <a:off x="7320600" y="986760"/>
            <a:ext cx="457200" cy="2321640"/>
          </a:xfrm>
          <a:custGeom>
            <a:avLst/>
            <a:gdLst/>
            <a:ahLst/>
            <a:rect l="0" t="0" r="r" b="b"/>
            <a:pathLst>
              <a:path w="1272" h="6451">
                <a:moveTo>
                  <a:pt x="0" y="0"/>
                </a:moveTo>
                <a:cubicBezTo>
                  <a:pt x="317" y="0"/>
                  <a:pt x="635" y="268"/>
                  <a:pt x="635" y="537"/>
                </a:cubicBezTo>
                <a:lnTo>
                  <a:pt x="635" y="2687"/>
                </a:lnTo>
                <a:cubicBezTo>
                  <a:pt x="635" y="2956"/>
                  <a:pt x="953" y="3225"/>
                  <a:pt x="1271" y="3225"/>
                </a:cubicBezTo>
                <a:cubicBezTo>
                  <a:pt x="953" y="3225"/>
                  <a:pt x="635" y="3493"/>
                  <a:pt x="635" y="3762"/>
                </a:cubicBezTo>
                <a:lnTo>
                  <a:pt x="635" y="5912"/>
                </a:lnTo>
                <a:cubicBezTo>
                  <a:pt x="635" y="6181"/>
                  <a:pt x="317" y="6450"/>
                  <a:pt x="0" y="6450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CustomShape 13"/>
          <p:cNvSpPr/>
          <p:nvPr/>
        </p:nvSpPr>
        <p:spPr>
          <a:xfrm>
            <a:off x="4800600" y="1022760"/>
            <a:ext cx="457200" cy="1143000"/>
          </a:xfrm>
          <a:custGeom>
            <a:avLst/>
            <a:gdLst/>
            <a:ahLst/>
            <a:rect l="0" t="0" r="r" b="b"/>
            <a:pathLst>
              <a:path w="1272" h="3177">
                <a:moveTo>
                  <a:pt x="0" y="0"/>
                </a:moveTo>
                <a:cubicBezTo>
                  <a:pt x="317" y="0"/>
                  <a:pt x="635" y="132"/>
                  <a:pt x="635" y="264"/>
                </a:cubicBezTo>
                <a:lnTo>
                  <a:pt x="635" y="1323"/>
                </a:lnTo>
                <a:cubicBezTo>
                  <a:pt x="635" y="1455"/>
                  <a:pt x="953" y="1588"/>
                  <a:pt x="1271" y="1588"/>
                </a:cubicBezTo>
                <a:cubicBezTo>
                  <a:pt x="953" y="1588"/>
                  <a:pt x="635" y="1720"/>
                  <a:pt x="635" y="1852"/>
                </a:cubicBezTo>
                <a:lnTo>
                  <a:pt x="635" y="2911"/>
                </a:lnTo>
                <a:cubicBezTo>
                  <a:pt x="635" y="3043"/>
                  <a:pt x="317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24" name="Formula 14"/>
              <p:cNvSpPr txBox="1"/>
              <p:nvPr/>
            </p:nvSpPr>
            <p:spPr>
              <a:xfrm>
                <a:off x="7926840" y="1790280"/>
                <a:ext cx="2027520" cy="878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ℏ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a</m:t>
                        </m:r>
                        <m:r>
                          <m:t xml:space="preserve">Z</m:t>
                        </m:r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5" name="Formula 15"/>
              <p:cNvSpPr txBox="1"/>
              <p:nvPr/>
            </p:nvSpPr>
            <p:spPr>
              <a:xfrm>
                <a:off x="421200" y="3765600"/>
                <a:ext cx="2287080" cy="33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rPr>
                        <m:lit/>
                        <m:nor/>
                      </m:rPr>
                      <m:t xml:space="preserve">197</m:t>
                    </m:r>
                    <m:r>
                      <m:rPr>
                        <m:lit/>
                        <m:nor/>
                      </m:rPr>
                      <m:t xml:space="preserve">MeV fm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6" name="Formula 16"/>
              <p:cNvSpPr txBox="1"/>
              <p:nvPr/>
            </p:nvSpPr>
            <p:spPr>
              <a:xfrm>
                <a:off x="385560" y="4161960"/>
                <a:ext cx="4065840" cy="366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για</m:t>
                    </m:r>
                    <m:r>
                      <m:t xml:space="preserve">το</m:t>
                    </m:r>
                    <m:r>
                      <m:t xml:space="preserve">μιόνιο</m:t>
                    </m:r>
                    <m:r>
                      <m:t xml:space="preserve">: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105</m:t>
                    </m:r>
                    <m:r>
                      <m:t xml:space="preserve">MeV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7" name="Formula 17"/>
              <p:cNvSpPr txBox="1"/>
              <p:nvPr/>
            </p:nvSpPr>
            <p:spPr>
              <a:xfrm>
                <a:off x="169920" y="5530320"/>
                <a:ext cx="5841360" cy="748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u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−</m:t>
                    </m:r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f>
                      <m:num>
                        <m:sSup>
                          <m:e>
                            <m:r>
                              <m:t xml:space="preserve">a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sSup>
                          <m:e>
                            <m:r>
                              <m:t xml:space="preserve">Z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n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28" name="Freeform 18"/>
          <p:cNvSpPr/>
          <p:nvPr/>
        </p:nvSpPr>
        <p:spPr>
          <a:xfrm>
            <a:off x="318960" y="2210760"/>
            <a:ext cx="139680" cy="3384360"/>
          </a:xfrm>
          <a:custGeom>
            <a:avLst/>
            <a:gdLst/>
            <a:ahLst/>
            <a:rect l="0" t="0" r="r" b="b"/>
            <a:pathLst>
              <a:path w="388" h="9401">
                <a:moveTo>
                  <a:pt x="150" y="0"/>
                </a:moveTo>
                <a:cubicBezTo>
                  <a:pt x="118" y="40"/>
                  <a:pt x="96" y="483"/>
                  <a:pt x="73" y="824"/>
                </a:cubicBezTo>
                <a:cubicBezTo>
                  <a:pt x="49" y="1178"/>
                  <a:pt x="33" y="1710"/>
                  <a:pt x="22" y="2276"/>
                </a:cubicBezTo>
                <a:cubicBezTo>
                  <a:pt x="14" y="2753"/>
                  <a:pt x="13" y="3244"/>
                  <a:pt x="10" y="3729"/>
                </a:cubicBezTo>
                <a:cubicBezTo>
                  <a:pt x="7" y="4213"/>
                  <a:pt x="5" y="4691"/>
                  <a:pt x="5" y="5184"/>
                </a:cubicBezTo>
                <a:cubicBezTo>
                  <a:pt x="4" y="5666"/>
                  <a:pt x="0" y="6161"/>
                  <a:pt x="7" y="6637"/>
                </a:cubicBezTo>
                <a:cubicBezTo>
                  <a:pt x="15" y="7148"/>
                  <a:pt x="24" y="7733"/>
                  <a:pt x="53" y="7994"/>
                </a:cubicBezTo>
                <a:cubicBezTo>
                  <a:pt x="77" y="8203"/>
                  <a:pt x="103" y="8295"/>
                  <a:pt x="129" y="8329"/>
                </a:cubicBezTo>
                <a:cubicBezTo>
                  <a:pt x="156" y="8371"/>
                  <a:pt x="179" y="8075"/>
                  <a:pt x="206" y="8042"/>
                </a:cubicBezTo>
                <a:cubicBezTo>
                  <a:pt x="232" y="8009"/>
                  <a:pt x="255" y="7717"/>
                  <a:pt x="282" y="7703"/>
                </a:cubicBezTo>
                <a:cubicBezTo>
                  <a:pt x="307" y="7690"/>
                  <a:pt x="334" y="7560"/>
                  <a:pt x="358" y="7747"/>
                </a:cubicBezTo>
                <a:cubicBezTo>
                  <a:pt x="386" y="7976"/>
                  <a:pt x="387" y="8693"/>
                  <a:pt x="381" y="9205"/>
                </a:cubicBezTo>
                <a:lnTo>
                  <a:pt x="381" y="9400"/>
                </a:lnTo>
              </a:path>
            </a:pathLst>
          </a:custGeom>
          <a:ln w="3672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29" name="CustomShape 19"/>
          <p:cNvSpPr/>
          <p:nvPr/>
        </p:nvSpPr>
        <p:spPr>
          <a:xfrm rot="3600000">
            <a:off x="7948440" y="2044440"/>
            <a:ext cx="457200" cy="3410640"/>
          </a:xfrm>
          <a:custGeom>
            <a:avLst/>
            <a:gdLst/>
            <a:ahLst/>
            <a:rect l="0" t="0" r="r" b="b"/>
            <a:pathLst>
              <a:path w="1273" h="9476">
                <a:moveTo>
                  <a:pt x="1" y="0"/>
                </a:moveTo>
                <a:cubicBezTo>
                  <a:pt x="317" y="0"/>
                  <a:pt x="636" y="563"/>
                  <a:pt x="636" y="1127"/>
                </a:cubicBezTo>
                <a:lnTo>
                  <a:pt x="635" y="3611"/>
                </a:lnTo>
                <a:cubicBezTo>
                  <a:pt x="636" y="4174"/>
                  <a:pt x="953" y="4737"/>
                  <a:pt x="1272" y="4737"/>
                </a:cubicBezTo>
                <a:cubicBezTo>
                  <a:pt x="953" y="4737"/>
                  <a:pt x="636" y="5301"/>
                  <a:pt x="636" y="5863"/>
                </a:cubicBezTo>
                <a:lnTo>
                  <a:pt x="635" y="8348"/>
                </a:lnTo>
                <a:cubicBezTo>
                  <a:pt x="635" y="8911"/>
                  <a:pt x="318" y="9475"/>
                  <a:pt x="0" y="947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Line 20"/>
          <p:cNvSpPr/>
          <p:nvPr/>
        </p:nvSpPr>
        <p:spPr>
          <a:xfrm flipV="1">
            <a:off x="649800" y="4451400"/>
            <a:ext cx="5943600" cy="156600"/>
          </a:xfrm>
          <a:prstGeom prst="line">
            <a:avLst/>
          </a:prstGeom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31" name="Formula 21"/>
              <p:cNvSpPr txBox="1"/>
              <p:nvPr/>
            </p:nvSpPr>
            <p:spPr>
              <a:xfrm>
                <a:off x="8106840" y="3698640"/>
                <a:ext cx="1913400" cy="84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257</m:t>
                        </m:r>
                        <m:r>
                          <m:t xml:space="preserve">fm</m:t>
                        </m:r>
                      </m:num>
                      <m:den>
                        <m:r>
                          <m:t xml:space="preserve">Z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2" name="Formula 22"/>
              <p:cNvSpPr txBox="1"/>
              <p:nvPr/>
            </p:nvSpPr>
            <p:spPr>
              <a:xfrm>
                <a:off x="6969240" y="4475880"/>
                <a:ext cx="2757600" cy="400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≃</m:t>
                    </m:r>
                    <m:r>
                      <m:t xml:space="preserve">5</m:t>
                    </m:r>
                    <m:r>
                      <m:t xml:space="preserve">fm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for</m:t>
                        </m:r>
                        <m:r>
                          <m:t xml:space="preserve">Z</m:t>
                        </m:r>
                        <m:r>
                          <m:t xml:space="preserve">=</m:t>
                        </m:r>
                        <m:r>
                          <m:t xml:space="preserve">50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33" name="TextShape 23"/>
          <p:cNvSpPr txBox="1"/>
          <p:nvPr/>
        </p:nvSpPr>
        <p:spPr>
          <a:xfrm>
            <a:off x="514800" y="4802400"/>
            <a:ext cx="5428800" cy="68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Ενεργειακές στάθμες αν ο πυρήνας ήταν σημειακός, και το σωμάτιο m μόνο του: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4" name="TextShape 24"/>
          <p:cNvSpPr txBox="1"/>
          <p:nvPr/>
        </p:nvSpPr>
        <p:spPr>
          <a:xfrm>
            <a:off x="6528600" y="5391000"/>
            <a:ext cx="3429000" cy="1699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For n=1, m=0.511 MeV: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-13.6 eV  for Z=1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-34 keV  for Z=50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For n=1, m=105 MeV: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-2.8 keV for Z = 1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1" lang="en-GB" sz="1800" spc="-1" strike="noStrike">
                <a:latin typeface="Bitstream Vera Sans"/>
              </a:rPr>
              <a:t>E = -7 MeV for Z=50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35" name="TextShape 25"/>
          <p:cNvSpPr txBox="1"/>
          <p:nvPr/>
        </p:nvSpPr>
        <p:spPr>
          <a:xfrm>
            <a:off x="6295320" y="4788000"/>
            <a:ext cx="3834000" cy="590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μιόνια ~μέσα στον πυρήνα!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→ “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αισθάνονται” κατανομή φορτίου</a:t>
            </a:r>
            <a:endParaRPr b="0" lang="en-GB" sz="1600" spc="-1" strike="noStrike">
              <a:latin typeface="Bitstream Vera Sans"/>
            </a:endParaRPr>
          </a:p>
        </p:txBody>
      </p:sp>
      <p:sp>
        <p:nvSpPr>
          <p:cNvPr id="336" name="TextShape 26"/>
          <p:cNvSpPr txBox="1"/>
          <p:nvPr/>
        </p:nvSpPr>
        <p:spPr>
          <a:xfrm>
            <a:off x="228600" y="6724800"/>
            <a:ext cx="5788800" cy="38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Ενέργειες μεταπτώσεων δεκάδων MeV !!!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7" name="Line 27"/>
          <p:cNvSpPr/>
          <p:nvPr/>
        </p:nvSpPr>
        <p:spPr>
          <a:xfrm>
            <a:off x="5943600" y="6930000"/>
            <a:ext cx="685800" cy="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extShape 1"/>
          <p:cNvSpPr txBox="1"/>
          <p:nvPr/>
        </p:nvSpPr>
        <p:spPr>
          <a:xfrm>
            <a:off x="504000" y="2210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4. Κατανομή πυρηνικής ύλης (δηλ. και πρωτονίων και νετρονίων) στον πυρήνα με σκέδαση νετρονίων</a:t>
            </a:r>
            <a:endParaRPr b="0" lang="en-GB" sz="4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372600" y="842400"/>
            <a:ext cx="9347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Μέγεθος των πυρήνων.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 : Κεφ. 4, έως και παρ. 4.3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Ελευθεριάδη: Κεφ. 3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Σημειώσεις Πυρηνικής: Κεφ. 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hlinkClick r:id="rId1"/>
              </a:rPr>
              <a:t>http://skiathos.physics.auth.gr/atlas/Nuclear_Physics/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extShape 1"/>
          <p:cNvSpPr txBox="1"/>
          <p:nvPr/>
        </p:nvSpPr>
        <p:spPr>
          <a:xfrm>
            <a:off x="228600" y="196920"/>
            <a:ext cx="96012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πρωτονίων και νετρονίων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40" name="TextShape 2"/>
          <p:cNvSpPr txBox="1"/>
          <p:nvPr/>
        </p:nvSpPr>
        <p:spPr>
          <a:xfrm>
            <a:off x="228600" y="80640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</a:t>
            </a:r>
            <a:r>
              <a:rPr b="0" lang="en-GB" sz="2000" spc="-1" strike="noStrike" u="sng">
                <a:solidFill>
                  <a:srgbClr val="0000ff"/>
                </a:solidFill>
                <a:uFillTx/>
                <a:latin typeface="Bitstream Vera Sans"/>
              </a:rPr>
              <a:t>σκέδαση νετρονίων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αλληλεπιδρούμε με την ισχυρή δύναμη, που είναι ίδια για όλα τα νουκλεόνια </a:t>
            </a:r>
            <a:r>
              <a:rPr b="0" lang="en-GB" sz="2000" spc="-1" strike="noStrike">
                <a:latin typeface="Bitstream Vera Sans"/>
              </a:rPr>
              <a:t>(πρωτόνια ή νετρόνια), κι έτσι αισθανόμαστε τα νουκλεόνια σε όλο τον όγκο του πυρήνα.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Απλοϊκά, με R=ακτίνα πυρήνα,  r</a:t>
            </a:r>
            <a:r>
              <a:rPr b="0" lang="en-GB" sz="2000" spc="-1" strike="noStrike" baseline="-14000000">
                <a:latin typeface="Bitstream Vera Sans"/>
              </a:rPr>
              <a:t>n </a:t>
            </a:r>
            <a:r>
              <a:rPr b="0" lang="en-GB" sz="2000" spc="-1" strike="noStrike">
                <a:latin typeface="Bitstream Vera Sans"/>
              </a:rPr>
              <a:t>= ακτίνα νετρονίου, θα είχαμε μια “γεωμετρική ενεργό διατομή”: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σ~π(R+r</a:t>
            </a:r>
            <a:r>
              <a:rPr b="1" lang="en-GB" sz="2000" spc="-1" strike="noStrike" baseline="-14000000">
                <a:solidFill>
                  <a:srgbClr val="0000ff"/>
                </a:solidFill>
                <a:latin typeface="Bitstream Vera Sans"/>
              </a:rPr>
              <a:t>n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)</a:t>
            </a:r>
            <a:r>
              <a:rPr b="1" lang="en-GB" sz="2000" spc="-1" strike="noStrike" baseline="14000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0" lang="en-GB" sz="2000" spc="-1" strike="noStrike" baseline="14000000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Σωστή ενεργός διατομή (από το οπτικό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θεώρημα), με λ μήκος κύμματος νετρονίου: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σ = 2π(R + λ)</a:t>
            </a:r>
            <a:r>
              <a:rPr b="1" lang="en-GB" sz="20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341" name="" descr=""/>
          <p:cNvPicPr/>
          <p:nvPr/>
        </p:nvPicPr>
        <p:blipFill>
          <a:blip r:embed="rId1"/>
          <a:stretch/>
        </p:blipFill>
        <p:spPr>
          <a:xfrm>
            <a:off x="6445800" y="2468160"/>
            <a:ext cx="3295440" cy="4476240"/>
          </a:xfrm>
          <a:prstGeom prst="rect">
            <a:avLst/>
          </a:prstGeom>
          <a:ln>
            <a:noFill/>
          </a:ln>
        </p:spPr>
      </p:pic>
      <p:sp>
        <p:nvSpPr>
          <p:cNvPr id="342" name="TextShape 3"/>
          <p:cNvSpPr txBox="1"/>
          <p:nvPr/>
        </p:nvSpPr>
        <p:spPr>
          <a:xfrm>
            <a:off x="685800" y="5439960"/>
            <a:ext cx="3657600" cy="1582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Οπότε:  R</a:t>
            </a:r>
            <a:r>
              <a:rPr b="0" lang="en-GB" sz="2000" spc="-1" strike="noStrike" baseline="14000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= σταθ. * Α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4/3 * π * R</a:t>
            </a:r>
            <a:r>
              <a:rPr b="0" lang="en-GB" sz="2000" spc="-1" strike="noStrike" baseline="14000000">
                <a:solidFill>
                  <a:srgbClr val="0000ff"/>
                </a:solidFill>
                <a:latin typeface="Bitstream Vera Sans"/>
              </a:rPr>
              <a:t>3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= σταθ. * Α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V =  σταθ. * Α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πυκνότητα νουκλεονίων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ρ=A/V =σταθ.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43" name="Line 4"/>
          <p:cNvSpPr/>
          <p:nvPr/>
        </p:nvSpPr>
        <p:spPr>
          <a:xfrm>
            <a:off x="5751000" y="5101200"/>
            <a:ext cx="829800" cy="228600"/>
          </a:xfrm>
          <a:prstGeom prst="line">
            <a:avLst/>
          </a:prstGeom>
          <a:ln w="36720">
            <a:solidFill>
              <a:srgbClr val="ed1c24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TextShape 5"/>
          <p:cNvSpPr txBox="1"/>
          <p:nvPr/>
        </p:nvSpPr>
        <p:spPr>
          <a:xfrm>
            <a:off x="541800" y="4140000"/>
            <a:ext cx="5029200" cy="937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Μετρώντας το σ για διάφορους πυρήνες,  μετράμε το R, και έτσι βγάζουμε  πειραματικά την εξής σχέση: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5" name="TextShape 6"/>
          <p:cNvSpPr txBox="1"/>
          <p:nvPr/>
        </p:nvSpPr>
        <p:spPr>
          <a:xfrm>
            <a:off x="4080600" y="4748760"/>
            <a:ext cx="2329560" cy="393120"/>
          </a:xfrm>
          <a:prstGeom prst="rect">
            <a:avLst/>
          </a:prstGeom>
          <a:solidFill>
            <a:srgbClr val="faa61a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R =  σταθ. * Α</a:t>
            </a:r>
            <a:r>
              <a:rPr b="0" lang="en-GB" sz="2000" spc="-1" strike="noStrike" baseline="14000000">
                <a:latin typeface="Bitstream Vera Sans"/>
              </a:rPr>
              <a:t>1 / 3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Shape 1"/>
          <p:cNvSpPr txBox="1"/>
          <p:nvPr/>
        </p:nvSpPr>
        <p:spPr>
          <a:xfrm>
            <a:off x="504000" y="196920"/>
            <a:ext cx="93258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Κατανομή πρωτονίων και νετρονίων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47" name="TextShape 2"/>
          <p:cNvSpPr txBox="1"/>
          <p:nvPr/>
        </p:nvSpPr>
        <p:spPr>
          <a:xfrm>
            <a:off x="144000" y="734400"/>
            <a:ext cx="975780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Βρήκαμε ότι ο όγκος του πυρήνα μεγαλώνει ανάλογα με το 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8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66b3"/>
                </a:solidFill>
                <a:latin typeface="Bitstream Vera Sans"/>
              </a:rPr>
              <a:t>Θεωρώντας ότι τα νουκλεόνια Α (=Ζ+Ν) μοιράζονται σε όλον τον πυρήνα όγκου V, έχουμε: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  <a:ea typeface="Bitstream Vera Sans"/>
              </a:rPr>
              <a:t>ρ</a:t>
            </a:r>
            <a:r>
              <a:rPr b="0" lang="en-GB" sz="2200" spc="-1" strike="noStrike" baseline="-14000000">
                <a:latin typeface="Bitstream Vera Sans"/>
                <a:ea typeface="Bitstream Vera Sans"/>
              </a:rPr>
              <a:t>n</a:t>
            </a:r>
            <a:r>
              <a:rPr b="0" lang="en-GB" sz="2200" spc="-1" strike="noStrike">
                <a:latin typeface="Bitstream Vera Sans"/>
                <a:ea typeface="Bitstream Vera Sans"/>
              </a:rPr>
              <a:t>=N/V ,  ρ</a:t>
            </a:r>
            <a:r>
              <a:rPr b="0" lang="en-GB" sz="2200" spc="-1" strike="noStrike" baseline="-14000000">
                <a:latin typeface="Bitstream Vera Sans"/>
                <a:ea typeface="Bitstream Vera Sans"/>
              </a:rPr>
              <a:t>p</a:t>
            </a:r>
            <a:r>
              <a:rPr b="0" lang="en-GB" sz="2200" spc="-1" strike="noStrike">
                <a:latin typeface="Bitstream Vera Sans"/>
                <a:ea typeface="Bitstream Vera Sans"/>
              </a:rPr>
              <a:t>=Z/V ,  ρ</a:t>
            </a:r>
            <a:r>
              <a:rPr b="0" lang="en-GB" sz="2200" spc="-1" strike="noStrike" baseline="-14000000">
                <a:latin typeface="Bitstream Vera Sans"/>
                <a:ea typeface="Bitstream Vera Sans"/>
              </a:rPr>
              <a:t>p+n</a:t>
            </a:r>
            <a:r>
              <a:rPr b="0" lang="en-GB" sz="2200" spc="-1" strike="noStrike">
                <a:latin typeface="Bitstream Vera Sans"/>
                <a:ea typeface="Bitstream Vera Sans"/>
              </a:rPr>
              <a:t>=ρ = Α/V → </a:t>
            </a:r>
            <a:r>
              <a:rPr b="0" lang="en-GB" sz="2200" spc="-1" strike="noStrike">
                <a:latin typeface="Bitstream Vera Sans"/>
              </a:rPr>
              <a:t>ρ / ρ</a:t>
            </a:r>
            <a:r>
              <a:rPr b="0" lang="en-GB" sz="2200" spc="-1" strike="noStrike" baseline="-14000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= (Α/V) / (Z/V)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Ολική πυκνότητα νουκλεονίων, </a:t>
            </a:r>
            <a:r>
              <a:rPr b="1" lang="en-GB" sz="2200" spc="-1" strike="noStrike">
                <a:latin typeface="Bitstream Vera Sans"/>
              </a:rPr>
              <a:t>ρ = (Α/Ζ) * ρ</a:t>
            </a:r>
            <a:r>
              <a:rPr b="1" lang="en-GB" sz="2200" spc="-1" strike="noStrike" baseline="-14000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  <a:ea typeface="Bitstream Vera Sans"/>
              </a:rPr>
              <a:t>Έτσι, από την πυκνότητα των πρωτονίων, </a:t>
            </a:r>
            <a:r>
              <a:rPr b="1" lang="en-GB" sz="2200" spc="-1" strike="noStrike">
                <a:latin typeface="Bitstream Vera Sans"/>
                <a:ea typeface="Bitstream Vera Sans"/>
              </a:rPr>
              <a:t>ρ</a:t>
            </a:r>
            <a:r>
              <a:rPr b="1" lang="en-GB" sz="2200" spc="-1" strike="noStrike" baseline="-14000000">
                <a:latin typeface="Bitstream Vera Sans"/>
                <a:ea typeface="Bitstream Vera Sans"/>
              </a:rPr>
              <a:t>p </a:t>
            </a:r>
            <a:r>
              <a:rPr b="0" lang="en-GB" sz="2200" spc="-1" strike="noStrike">
                <a:latin typeface="Bitstream Vera Sans"/>
                <a:ea typeface="Bitstream Vera Sans"/>
              </a:rPr>
              <a:t>, πάμε σε όλων των νουκλεονίων, </a:t>
            </a:r>
            <a:r>
              <a:rPr b="1" lang="en-GB" sz="2200" spc="-1" strike="noStrike">
                <a:latin typeface="Bitstream Vera Sans"/>
              </a:rPr>
              <a:t>ρ  </a:t>
            </a:r>
            <a:r>
              <a:rPr b="1" i="1" lang="en-GB" sz="2200" spc="-1" strike="noStrike">
                <a:latin typeface="Bitstream Vera Sans"/>
              </a:rPr>
              <a:t>(ίδια τιμή για όλα τα Α !</a:t>
            </a:r>
            <a:r>
              <a:rPr b="0" i="1" lang="en-GB" sz="2200" spc="-1" strike="noStrike">
                <a:latin typeface="Bitstream Vera Sans"/>
              </a:rPr>
              <a:t>)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348" name="" descr=""/>
          <p:cNvPicPr/>
          <p:nvPr/>
        </p:nvPicPr>
        <p:blipFill>
          <a:blip r:embed="rId1"/>
          <a:stretch/>
        </p:blipFill>
        <p:spPr>
          <a:xfrm>
            <a:off x="5214240" y="3702600"/>
            <a:ext cx="4178880" cy="3474720"/>
          </a:xfrm>
          <a:prstGeom prst="rect">
            <a:avLst/>
          </a:prstGeom>
          <a:ln>
            <a:noFill/>
          </a:ln>
        </p:spPr>
      </p:pic>
      <p:sp>
        <p:nvSpPr>
          <p:cNvPr id="349" name="TextShape 3"/>
          <p:cNvSpPr txBox="1"/>
          <p:nvPr/>
        </p:nvSpPr>
        <p:spPr>
          <a:xfrm>
            <a:off x="3825360" y="4592520"/>
            <a:ext cx="634320" cy="54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400" spc="-1" strike="noStrike" baseline="-14000000">
                <a:solidFill>
                  <a:srgbClr val="ff0000"/>
                </a:solidFill>
                <a:latin typeface="Bitstream Vera Sans"/>
              </a:rPr>
              <a:t>p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50" name="TextShape 4"/>
          <p:cNvSpPr txBox="1"/>
          <p:nvPr/>
        </p:nvSpPr>
        <p:spPr>
          <a:xfrm>
            <a:off x="5911560" y="4592520"/>
            <a:ext cx="2327760" cy="54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ρ=(Α/Ζ) * ρ</a:t>
            </a:r>
            <a:r>
              <a:rPr b="1" lang="en-GB" sz="2400" spc="-1" strike="noStrike" baseline="-14000000">
                <a:solidFill>
                  <a:srgbClr val="000000"/>
                </a:solidFill>
                <a:latin typeface="Bitstream Vera Sans"/>
              </a:rPr>
              <a:t>p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51" name="" descr=""/>
          <p:cNvPicPr/>
          <p:nvPr/>
        </p:nvPicPr>
        <p:blipFill>
          <a:blip r:embed="rId2"/>
          <a:stretch/>
        </p:blipFill>
        <p:spPr>
          <a:xfrm>
            <a:off x="376560" y="3702600"/>
            <a:ext cx="4273560" cy="3401280"/>
          </a:xfrm>
          <a:prstGeom prst="rect">
            <a:avLst/>
          </a:prstGeom>
          <a:ln>
            <a:noFill/>
          </a:ln>
        </p:spPr>
      </p:pic>
      <p:sp>
        <p:nvSpPr>
          <p:cNvPr id="352" name="TextShape 5"/>
          <p:cNvSpPr txBox="1"/>
          <p:nvPr/>
        </p:nvSpPr>
        <p:spPr>
          <a:xfrm>
            <a:off x="2890080" y="3828600"/>
            <a:ext cx="1499400" cy="156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Αριθμητική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πυκνότητα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  <a:ea typeface="Bitstream Vera Sans"/>
              </a:rPr>
              <a:t>πρωτονίων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  <a:ea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ρ</a:t>
            </a:r>
            <a:r>
              <a:rPr b="0" lang="en-GB" sz="2200" spc="-1" strike="noStrike" baseline="-14000000">
                <a:solidFill>
                  <a:srgbClr val="ed1c24"/>
                </a:solidFill>
                <a:latin typeface="Bitstream Vera Sans"/>
              </a:rPr>
              <a:t>p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53" name="Line 6"/>
          <p:cNvSpPr/>
          <p:nvPr/>
        </p:nvSpPr>
        <p:spPr>
          <a:xfrm>
            <a:off x="3778200" y="4836600"/>
            <a:ext cx="2233800" cy="126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Line 7"/>
          <p:cNvSpPr/>
          <p:nvPr/>
        </p:nvSpPr>
        <p:spPr>
          <a:xfrm flipH="1">
            <a:off x="5943600" y="3693600"/>
            <a:ext cx="4572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CustomShape 1"/>
          <p:cNvSpPr/>
          <p:nvPr/>
        </p:nvSpPr>
        <p:spPr>
          <a:xfrm>
            <a:off x="878400" y="5293800"/>
            <a:ext cx="1900800" cy="457200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356" name="" descr=""/>
          <p:cNvPicPr/>
          <p:nvPr/>
        </p:nvPicPr>
        <p:blipFill>
          <a:blip r:embed="rId1"/>
          <a:stretch/>
        </p:blipFill>
        <p:spPr>
          <a:xfrm>
            <a:off x="5372640" y="786600"/>
            <a:ext cx="4606920" cy="3835440"/>
          </a:xfrm>
          <a:prstGeom prst="rect">
            <a:avLst/>
          </a:prstGeom>
          <a:ln>
            <a:noFill/>
          </a:ln>
        </p:spPr>
      </p:pic>
      <p:sp>
        <p:nvSpPr>
          <p:cNvPr id="357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Όγκος και ακτίνα πυρήνα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58" name="TextShape 3"/>
          <p:cNvSpPr txBox="1"/>
          <p:nvPr/>
        </p:nvSpPr>
        <p:spPr>
          <a:xfrm>
            <a:off x="504000" y="914400"/>
            <a:ext cx="9071640" cy="5971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Ίδια πυκνότητα για όλους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τους πυρήνες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0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= 0.17 νουκλεόνια / fm</a:t>
            </a:r>
            <a:r>
              <a:rPr b="0" lang="en-GB" sz="2400" spc="-1" strike="noStrike" baseline="14000000">
                <a:solidFill>
                  <a:srgbClr val="ff0000"/>
                </a:solidFill>
                <a:latin typeface="Bitstream Vera Sans"/>
              </a:rPr>
              <a:t>3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(“πυρηνική πυκνότητα”)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Αφού η πυκνότητα είναι σταθερή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(ρ = A/V = constant) σημαίνει ότι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όσον αφορά στο μέγεθος, ο πυρήνας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είναι σαν ένα σακουλάκι (“υγρή σταγόνα”) που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ο όγκος του (V) είναι ανάλογος του αριθμού νουκλεονίων (A) που περιέχει: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V = σταθ * A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 →                                 →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R = R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0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 A</a:t>
            </a:r>
            <a:r>
              <a:rPr b="0" lang="en-GB" sz="2400" spc="-1" strike="noStrike" baseline="14000000">
                <a:solidFill>
                  <a:srgbClr val="ff0000"/>
                </a:solidFill>
                <a:latin typeface="Bitstream Vera Sans"/>
              </a:rPr>
              <a:t>1 / 3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</a:t>
            </a:r>
            <a:r>
              <a:rPr b="0" lang="en-GB" sz="2400" spc="-1" strike="noStrike" baseline="14000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59" name="Line 4"/>
          <p:cNvSpPr/>
          <p:nvPr/>
        </p:nvSpPr>
        <p:spPr>
          <a:xfrm flipV="1">
            <a:off x="3200400" y="1143000"/>
            <a:ext cx="2514600" cy="68580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0" name="Formula 5"/>
              <p:cNvSpPr txBox="1"/>
              <p:nvPr/>
            </p:nvSpPr>
            <p:spPr>
              <a:xfrm>
                <a:off x="3366000" y="5192640"/>
                <a:ext cx="2572200" cy="84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4</m:t>
                        </m:r>
                      </m:num>
                      <m:den>
                        <m:r>
                          <m:t xml:space="preserve">3</m:t>
                        </m:r>
                      </m:den>
                    </m:f>
                    <m:r>
                      <m:t xml:space="preserve">π</m:t>
                    </m:r>
                    <m:sSup>
                      <m:e>
                        <m:r>
                          <m:t xml:space="preserve">R</m:t>
                        </m:r>
                      </m:e>
                      <m:sup>
                        <m:r>
                          <m:t xml:space="preserve">3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×</m:t>
                    </m:r>
                    <m:r>
                      <m:t xml:space="preserve">A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61" name="Formula 6"/>
              <p:cNvSpPr txBox="1"/>
              <p:nvPr/>
            </p:nvSpPr>
            <p:spPr>
              <a:xfrm>
                <a:off x="6325920" y="5177880"/>
                <a:ext cx="2192400" cy="692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R</m:t>
                        </m:r>
                      </m:e>
                      <m:sup>
                        <m:r>
                          <m:t xml:space="preserve">3</m:t>
                        </m:r>
                      </m:sup>
                    </m:sSup>
                    <m:r>
                      <m:t xml:space="preserve">∝</m:t>
                    </m:r>
                    <m:r>
                      <m:t xml:space="preserve">A</m:t>
                    </m:r>
                    <m:r>
                      <m:t xml:space="preserve">→</m:t>
                    </m:r>
                    <m:r>
                      <m:t xml:space="preserve">R</m:t>
                    </m:r>
                    <m:r>
                      <m:t xml:space="preserve">∝</m:t>
                    </m:r>
                    <m:sSup>
                      <m:e>
                        <m:r>
                          <m:t xml:space="preserve">A</m:t>
                        </m:r>
                      </m:e>
                      <m:sup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3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62" name="CustomShape 7"/>
          <p:cNvSpPr/>
          <p:nvPr/>
        </p:nvSpPr>
        <p:spPr>
          <a:xfrm>
            <a:off x="3774960" y="6084000"/>
            <a:ext cx="2286000" cy="914400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3" name="Formula 8"/>
              <p:cNvSpPr txBox="1"/>
              <p:nvPr/>
            </p:nvSpPr>
            <p:spPr>
              <a:xfrm>
                <a:off x="3734280" y="6113880"/>
                <a:ext cx="2111760" cy="698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r>
                      <m:t xml:space="preserve">1.1</m:t>
                    </m:r>
                    <m:r>
                      <m:t xml:space="preserve">fm</m:t>
                    </m:r>
                    <m:r>
                      <m:t xml:space="preserve">×</m:t>
                    </m:r>
                    <m:sSup>
                      <m:e>
                        <m:r>
                          <m:t xml:space="preserve">A</m:t>
                        </m:r>
                      </m:e>
                      <m:sup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3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Μέγεθος πυρήνα Au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65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</a:rPr>
              <a:t>Ποιό είναι το μέγεθος ενός πυρήνα χρυσού (Au), με Α=197 σαν κι αυτούς που χρησιμοποιήθηκαν στη σκέδαση Rutherford ?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</a:rPr>
              <a:t>Γιατί λοιπόν δούλεψε το πείραμα και είδαμε σκεδάσεις σωματιδίων α από τους πυρήνες χρυσού?                                   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CustomShape 1"/>
          <p:cNvSpPr/>
          <p:nvPr/>
        </p:nvSpPr>
        <p:spPr>
          <a:xfrm>
            <a:off x="5486400" y="5643000"/>
            <a:ext cx="45234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7" name="TextShape 2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68" name="TextShape 3"/>
          <p:cNvSpPr txBox="1"/>
          <p:nvPr/>
        </p:nvSpPr>
        <p:spPr>
          <a:xfrm>
            <a:off x="156600" y="4534200"/>
            <a:ext cx="9829800" cy="83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69" name="Formula 4"/>
              <p:cNvSpPr txBox="1"/>
              <p:nvPr/>
            </p:nvSpPr>
            <p:spPr>
              <a:xfrm>
                <a:off x="603360" y="5100120"/>
                <a:ext cx="2592720" cy="433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pc</m:t>
                            </m:r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m</m:t>
                            </m:r>
                            <m:sSup>
                              <m:e>
                                <m:r>
                                  <m:t xml:space="preserve">c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0" name="Formula 5"/>
              <p:cNvSpPr txBox="1"/>
              <p:nvPr/>
            </p:nvSpPr>
            <p:spPr>
              <a:xfrm>
                <a:off x="639720" y="2832480"/>
                <a:ext cx="6287400" cy="433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γενικά</m:t>
                    </m:r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κινητική</m:t>
                    </m:r>
                    <m:r>
                      <m:t xml:space="preserve">ενέργεια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Κ</m:t>
                    </m:r>
                    <m:r>
                      <m:t xml:space="preserve">,</m:t>
                    </m:r>
                    <m:r>
                      <m:t xml:space="preserve">έχουμε</m:t>
                    </m:r>
                    <m:r>
                      <m:t xml:space="preserve">:</m:t>
                    </m:r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Κ</m:t>
                    </m:r>
                    <m:r>
                      <m:t xml:space="preserve">+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1" name="Formula 6"/>
              <p:cNvSpPr txBox="1"/>
              <p:nvPr/>
            </p:nvSpPr>
            <p:spPr>
              <a:xfrm>
                <a:off x="565200" y="3556080"/>
                <a:ext cx="7432920" cy="614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,</m:t>
                    </m:r>
                    <m:r>
                      <m:t xml:space="preserve">όπου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γ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β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m:t xml:space="preserve">,</m:t>
                    </m:r>
                    <m:r>
                      <m:t xml:space="preserve">και</m:t>
                    </m:r>
                    <m:r>
                      <m:t xml:space="preserve">β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υ</m:t>
                        </m:r>
                      </m:num>
                      <m:den>
                        <m:r>
                          <m:t xml:space="preserve">c</m:t>
                        </m:r>
                      </m:den>
                    </m:f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ταχύτητα</m:t>
                    </m:r>
                    <m:r>
                      <m:t xml:space="preserve">σωματιδίου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2" name="Formula 7"/>
              <p:cNvSpPr txBox="1"/>
              <p:nvPr/>
            </p:nvSpPr>
            <p:spPr>
              <a:xfrm>
                <a:off x="640080" y="4380840"/>
                <a:ext cx="4107960" cy="39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β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ορμή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3" name="TextShape 8"/>
          <p:cNvSpPr txBox="1"/>
          <p:nvPr/>
        </p:nvSpPr>
        <p:spPr>
          <a:xfrm>
            <a:off x="360" y="754560"/>
            <a:ext cx="98298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κινηματική: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374" name="" descr=""/>
          <p:cNvPicPr/>
          <p:nvPr/>
        </p:nvPicPr>
        <p:blipFill>
          <a:blip r:embed="rId1"/>
          <a:stretch/>
        </p:blipFill>
        <p:spPr>
          <a:xfrm>
            <a:off x="6836400" y="1285560"/>
            <a:ext cx="2008440" cy="1953000"/>
          </a:xfrm>
          <a:prstGeom prst="rect">
            <a:avLst/>
          </a:prstGeom>
          <a:ln>
            <a:noFill/>
          </a:ln>
        </p:spPr>
      </p:pic>
      <p:sp>
        <p:nvSpPr>
          <p:cNvPr id="375" name="TextShape 9"/>
          <p:cNvSpPr txBox="1"/>
          <p:nvPr/>
        </p:nvSpPr>
        <p:spPr>
          <a:xfrm>
            <a:off x="37800" y="1712880"/>
            <a:ext cx="14090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ff0000"/>
                </a:solidFill>
                <a:latin typeface="DejaVu Sans"/>
              </a:rPr>
              <a:t>ενέργεια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6" name="TextShape 10"/>
          <p:cNvSpPr txBox="1"/>
          <p:nvPr/>
        </p:nvSpPr>
        <p:spPr>
          <a:xfrm>
            <a:off x="1532520" y="1949760"/>
            <a:ext cx="8787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DejaVu Sans"/>
              </a:rPr>
              <a:t>μάζα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7" name="TextShape 11"/>
          <p:cNvSpPr txBox="1"/>
          <p:nvPr/>
        </p:nvSpPr>
        <p:spPr>
          <a:xfrm>
            <a:off x="2768400" y="2034360"/>
            <a:ext cx="37119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DejaVu Sans"/>
              </a:rPr>
              <a:t>c = ταχύτητα του φωτός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8" name="TextShape 12"/>
          <p:cNvSpPr txBox="1"/>
          <p:nvPr/>
        </p:nvSpPr>
        <p:spPr>
          <a:xfrm>
            <a:off x="1132200" y="1094760"/>
            <a:ext cx="6713640" cy="863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3200" spc="-1" strike="noStrike">
                <a:solidFill>
                  <a:srgbClr val="ff0000"/>
                </a:solidFill>
                <a:latin typeface="DejaVu Sans"/>
              </a:rPr>
              <a:t>E</a:t>
            </a:r>
            <a:r>
              <a:rPr b="0" lang="en-US" sz="3200" spc="-1" strike="noStrike">
                <a:solidFill>
                  <a:srgbClr val="3333cc"/>
                </a:solidFill>
                <a:latin typeface="DejaVu Sans"/>
              </a:rPr>
              <a:t> = m</a:t>
            </a: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</a:t>
            </a:r>
            <a:r>
              <a:rPr b="0" lang="en-US" sz="3200" spc="-1" strike="noStrike" baseline="30000">
                <a:solidFill>
                  <a:srgbClr val="000000"/>
                </a:solidFill>
                <a:latin typeface="DejaVu Sans"/>
              </a:rPr>
              <a:t>2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= η ενέργεια πού έχω επειδή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                       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απλά και μόνο έχω μάζα m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79" name="Line 13"/>
          <p:cNvSpPr/>
          <p:nvPr/>
        </p:nvSpPr>
        <p:spPr>
          <a:xfrm flipV="1">
            <a:off x="975600" y="15861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Line 14"/>
          <p:cNvSpPr/>
          <p:nvPr/>
        </p:nvSpPr>
        <p:spPr>
          <a:xfrm flipV="1">
            <a:off x="1974600" y="16707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1" name="Line 15"/>
          <p:cNvSpPr/>
          <p:nvPr/>
        </p:nvSpPr>
        <p:spPr>
          <a:xfrm flipH="1" flipV="1">
            <a:off x="2588400" y="1670760"/>
            <a:ext cx="383400" cy="38664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CustomShape 16"/>
          <p:cNvSpPr/>
          <p:nvPr/>
        </p:nvSpPr>
        <p:spPr>
          <a:xfrm>
            <a:off x="7423200" y="828360"/>
            <a:ext cx="2514600" cy="914400"/>
          </a:xfrm>
          <a:prstGeom prst="wedgeRoundRectCallout">
            <a:avLst>
              <a:gd name="adj1" fmla="val -27171"/>
              <a:gd name="adj2" fmla="val 87935"/>
              <a:gd name="adj3" fmla="val 16667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Η μάζα είναι μια μορφή ενέργειας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83" name="TextShape 17"/>
          <p:cNvSpPr txBox="1"/>
          <p:nvPr/>
        </p:nvSpPr>
        <p:spPr>
          <a:xfrm>
            <a:off x="3841200" y="5122800"/>
            <a:ext cx="50508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E [MeV], p [MeV/c], m [MeV/c</a:t>
            </a:r>
            <a:r>
              <a:rPr b="0" lang="en-GB" sz="20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]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4" name="Formula 18"/>
              <p:cNvSpPr txBox="1"/>
              <p:nvPr/>
            </p:nvSpPr>
            <p:spPr>
              <a:xfrm>
                <a:off x="4203720" y="5639400"/>
                <a:ext cx="5667840" cy="433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Σημείωση: με c = </m:t>
                    </m:r>
                    <m:r>
                      <m:rPr>
                        <m:lit/>
                        <m:nor/>
                      </m:rPr>
                      <m:t xml:space="preserve">1,</m:t>
                    </m:r>
                    <m:r>
                      <m:rPr>
                        <m:lit/>
                        <m:nor/>
                      </m:rPr>
                      <m:t xml:space="preserve"> γράφουμε</m:t>
                    </m:r>
                    <m:r>
                      <m:t xml:space="preserve">: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=p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+m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rPr>
                        <m:lit/>
                        <m:nor/>
                      </m:rPr>
                      <m:t xml:space="preserve">,κλπ.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CustomShape 1"/>
          <p:cNvSpPr/>
          <p:nvPr/>
        </p:nvSpPr>
        <p:spPr>
          <a:xfrm>
            <a:off x="228600" y="2442600"/>
            <a:ext cx="96012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CustomShape 2"/>
          <p:cNvSpPr/>
          <p:nvPr/>
        </p:nvSpPr>
        <p:spPr>
          <a:xfrm>
            <a:off x="203400" y="577800"/>
            <a:ext cx="64008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7" name="TextShape 3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Μονάδες</a:t>
            </a:r>
            <a:endParaRPr b="0" lang="en-GB" sz="2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8" name="Formula 4"/>
              <p:cNvSpPr txBox="1"/>
              <p:nvPr/>
            </p:nvSpPr>
            <p:spPr>
              <a:xfrm>
                <a:off x="169200" y="2325600"/>
                <a:ext cx="9633600" cy="698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rPr>
                        <m:lit/>
                        <m:nor/>
                      </m:rPr>
                      <m:t xml:space="preserve">197</m:t>
                    </m:r>
                    <m:r>
                      <m:rPr>
                        <m:lit/>
                        <m:nor/>
                      </m:rPr>
                      <m:t xml:space="preserve">MeV fm, όπου </m:t>
                    </m:r>
                    <m:r>
                      <m:t xml:space="preserve">ℏ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2π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δράσης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rPr>
                            <m:lit/>
                            <m:nor/>
                          </m:rPr>
                          <m:t xml:space="preserve">ενέργειας</m:t>
                        </m:r>
                        <m:r>
                          <m:t xml:space="preserve">×</m:t>
                        </m:r>
                        <m:r>
                          <m:rPr>
                            <m:lit/>
                            <m:nor/>
                          </m:rPr>
                          <m:t xml:space="preserve">χρόνου</m:t>
                        </m:r>
                      </m:e>
                    </m:d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9" name="Formula 5"/>
              <p:cNvSpPr txBox="1"/>
              <p:nvPr/>
            </p:nvSpPr>
            <p:spPr>
              <a:xfrm>
                <a:off x="207720" y="612720"/>
                <a:ext cx="578016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t xml:space="preserve">3</m:t>
                    </m:r>
                    <m:r>
                      <m:t xml:space="preserve">×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10</m:t>
                        </m:r>
                      </m:e>
                      <m:sup>
                        <m:r>
                          <m:t xml:space="preserve">8</m:t>
                        </m:r>
                      </m:sup>
                    </m:sSup>
                    <m:f>
                      <m:fPr>
                        <m:type m:val="lin"/>
                      </m:fPr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s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ταχύτητας</m:t>
                    </m:r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0" name="Formula 6"/>
              <p:cNvSpPr txBox="1"/>
              <p:nvPr/>
            </p:nvSpPr>
            <p:spPr>
              <a:xfrm>
                <a:off x="135720" y="1153080"/>
                <a:ext cx="8881920" cy="426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μονάδα ενέργειας</m:t>
                    </m:r>
                    <m:r>
                      <m:t xml:space="preserve">≡</m:t>
                    </m:r>
                    <m:r>
                      <m:t xml:space="preserve">eV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Cb</m:t>
                    </m:r>
                    <m:r>
                      <m:t xml:space="preserve">∗</m:t>
                    </m:r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Joule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91" name="TextShape 7"/>
          <p:cNvSpPr txBox="1"/>
          <p:nvPr/>
        </p:nvSpPr>
        <p:spPr>
          <a:xfrm>
            <a:off x="169200" y="1519200"/>
            <a:ext cx="8686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Συνήθως χρησιμοποιούμε το MeV (= 10</a:t>
            </a:r>
            <a:r>
              <a:rPr b="0" lang="en-GB" sz="2200" spc="-1" strike="noStrike" baseline="14000000">
                <a:latin typeface="Bitstream Vera Sans"/>
              </a:rPr>
              <a:t>9</a:t>
            </a:r>
            <a:r>
              <a:rPr b="0" lang="en-GB" sz="2200" spc="-1" strike="noStrike">
                <a:latin typeface="Bitstream Vera Sans"/>
              </a:rPr>
              <a:t> eV)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92" name="TextShape 8"/>
          <p:cNvSpPr txBox="1"/>
          <p:nvPr/>
        </p:nvSpPr>
        <p:spPr>
          <a:xfrm>
            <a:off x="131040" y="2069280"/>
            <a:ext cx="6058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Σταθερά του Plank =</a:t>
            </a:r>
            <a:r>
              <a:rPr b="1" lang="en-GB" sz="2200" spc="-1" strike="noStrike">
                <a:latin typeface="Bitstream Vera Sans"/>
              </a:rPr>
              <a:t> h</a:t>
            </a:r>
            <a:r>
              <a:rPr b="0" lang="en-GB" sz="2200" spc="-1" strike="noStrike">
                <a:latin typeface="Bitstream Vera Sans"/>
              </a:rPr>
              <a:t> = 6.626 x 10</a:t>
            </a:r>
            <a:r>
              <a:rPr b="0" lang="en-GB" sz="2200" spc="-1" strike="noStrike" baseline="14000000">
                <a:latin typeface="Bitstream Vera Sans"/>
              </a:rPr>
              <a:t>-3 4</a:t>
            </a:r>
            <a:r>
              <a:rPr b="0" lang="en-GB" sz="2200" spc="-1" strike="noStrike">
                <a:latin typeface="Bitstream Vera Sans"/>
              </a:rPr>
              <a:t> J 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93" name="TextShape 9"/>
          <p:cNvSpPr txBox="1"/>
          <p:nvPr/>
        </p:nvSpPr>
        <p:spPr>
          <a:xfrm>
            <a:off x="144000" y="4229280"/>
            <a:ext cx="9842400" cy="280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000" spc="-1" strike="noStrike">
                <a:latin typeface="Bitstream Vera Sans"/>
              </a:rPr>
              <a:t>Μετράμε: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Μάζα</a:t>
            </a:r>
            <a:r>
              <a:rPr b="0" lang="en-GB" sz="2000" spc="-1" strike="noStrike">
                <a:latin typeface="Bitstream Vera Sans"/>
              </a:rPr>
              <a:t>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 (αφού Ε = mc</a:t>
            </a:r>
            <a:r>
              <a:rPr b="0" lang="en-GB" sz="2000" spc="-1" strike="noStrike" baseline="14000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Ορμή: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>
                <a:latin typeface="Bitstream Vera Sans"/>
              </a:rPr>
              <a:t> (αφού p = mγβc)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Χρόνο</a:t>
            </a:r>
            <a:r>
              <a:rPr b="0" lang="en-GB" sz="2000" spc="-1" strike="noStrike">
                <a:latin typeface="Bitstream Vera Sans"/>
              </a:rPr>
              <a:t> σε: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1/MeV</a:t>
            </a:r>
            <a:r>
              <a:rPr b="0" lang="en-GB" sz="2000" spc="-1" strike="noStrike">
                <a:latin typeface="Bitstream Vera Sans"/>
              </a:rPr>
              <a:t> (αφού η μονάδα δράσης = Ενέργεια * Xρόνος = 1)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Μήκος</a:t>
            </a:r>
            <a:r>
              <a:rPr b="0" lang="en-GB" sz="2000" spc="-1" strike="noStrike">
                <a:latin typeface="Bitstream Vera Sans"/>
              </a:rPr>
              <a:t> σε: μονάδες χρόνου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1/MeV</a:t>
            </a:r>
            <a:r>
              <a:rPr b="0" lang="en-GB" sz="2000" spc="-1" strike="noStrike">
                <a:latin typeface="Bitstream Vera Sans"/>
              </a:rPr>
              <a:t> (αφού η μονάδα ταχύτητας=1)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1 amu</a:t>
            </a:r>
            <a:r>
              <a:rPr b="0" lang="en-GB" sz="2000" spc="-1" strike="noStrike">
                <a:latin typeface="Bitstream Vera Sans"/>
              </a:rPr>
              <a:t> = 1/12 μάζας ουδέτρου ατόμου </a:t>
            </a:r>
            <a:r>
              <a:rPr b="0" lang="en-GB" sz="2000" spc="-1" strike="noStrike" baseline="14000000">
                <a:latin typeface="Bitstream Vera Sans"/>
              </a:rPr>
              <a:t>12</a:t>
            </a:r>
            <a:r>
              <a:rPr b="0" lang="en-GB" sz="2000" spc="-1" strike="noStrike">
                <a:latin typeface="Bitstream Vera Sans"/>
              </a:rPr>
              <a:t>C = 931.5 MeV/c</a:t>
            </a:r>
            <a:r>
              <a:rPr b="0" lang="en-GB" sz="2000" spc="-1" strike="noStrike" baseline="14000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Mάζα ηλεκτρονίου = 0.511 MeV/c</a:t>
            </a:r>
            <a:r>
              <a:rPr b="0" lang="en-GB" sz="2000" spc="-1" strike="noStrike" baseline="14000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Μάζα πρωτονίου = 938.3 MeV/c</a:t>
            </a:r>
            <a:r>
              <a:rPr b="0" lang="en-GB" sz="2000" spc="-1" strike="noStrike" baseline="14000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,  Μάζα νετρονίου  = 939.6 MeV/c</a:t>
            </a:r>
            <a:r>
              <a:rPr b="0" lang="en-GB" sz="2000" spc="-1" strike="noStrike" baseline="14000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94" name="Line 10"/>
          <p:cNvSpPr/>
          <p:nvPr/>
        </p:nvSpPr>
        <p:spPr>
          <a:xfrm>
            <a:off x="349200" y="1083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Line 11"/>
          <p:cNvSpPr/>
          <p:nvPr/>
        </p:nvSpPr>
        <p:spPr>
          <a:xfrm>
            <a:off x="349560" y="2019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Line 12"/>
          <p:cNvSpPr/>
          <p:nvPr/>
        </p:nvSpPr>
        <p:spPr>
          <a:xfrm>
            <a:off x="349920" y="3027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Line 13"/>
          <p:cNvSpPr/>
          <p:nvPr/>
        </p:nvSpPr>
        <p:spPr>
          <a:xfrm>
            <a:off x="350280" y="4251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TextShape 14"/>
          <p:cNvSpPr txBox="1"/>
          <p:nvPr/>
        </p:nvSpPr>
        <p:spPr>
          <a:xfrm>
            <a:off x="4764600" y="3033000"/>
            <a:ext cx="5279400" cy="1235880"/>
          </a:xfrm>
          <a:prstGeom prst="rect">
            <a:avLst/>
          </a:prstGeom>
          <a:solidFill>
            <a:srgbClr val="23ff23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Θα χρησιμοποιούμε παντού: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eV για ενέργεια (</a:t>
            </a:r>
            <a:r>
              <a:rPr b="0" lang="en-GB" sz="1800" spc="-1" strike="noStrike">
                <a:latin typeface="Bitstream Vera Sans"/>
              </a:rPr>
              <a:t>ή MeV στην πυρηνική</a:t>
            </a:r>
            <a:r>
              <a:rPr b="1" lang="en-GB" sz="1800" spc="-1" strike="noStrike">
                <a:latin typeface="Bitstream Vera Sans"/>
              </a:rPr>
              <a:t>),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1/4πε</a:t>
            </a:r>
            <a:r>
              <a:rPr b="1" lang="en-GB" sz="1800" spc="-1" strike="noStrike" baseline="-14000000">
                <a:latin typeface="Bitstream Vera Sans"/>
              </a:rPr>
              <a:t>0</a:t>
            </a:r>
            <a:r>
              <a:rPr b="1" lang="en-GB" sz="1800" spc="-1" strike="noStrike">
                <a:latin typeface="Bitstream Vera Sans"/>
              </a:rPr>
              <a:t> = 1 σε όλους τους τύπους,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και θα βάζουμε: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99" name="Formula 15"/>
              <p:cNvSpPr txBox="1"/>
              <p:nvPr/>
            </p:nvSpPr>
            <p:spPr>
              <a:xfrm>
                <a:off x="172080" y="3058920"/>
                <a:ext cx="4552920" cy="772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α=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πε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mks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cgs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00" name="CustomShape 16"/>
          <p:cNvSpPr/>
          <p:nvPr/>
        </p:nvSpPr>
        <p:spPr>
          <a:xfrm>
            <a:off x="6650640" y="3918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01" name="Formula 17"/>
              <p:cNvSpPr txBox="1"/>
              <p:nvPr/>
            </p:nvSpPr>
            <p:spPr>
              <a:xfrm>
                <a:off x="6832800" y="3959280"/>
                <a:ext cx="3201480" cy="35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α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02" name="TextShape 18"/>
          <p:cNvSpPr txBox="1"/>
          <p:nvPr/>
        </p:nvSpPr>
        <p:spPr>
          <a:xfrm>
            <a:off x="178200" y="3765600"/>
            <a:ext cx="440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α = η σταθερά λεπής υφής = 1/137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3" name="CustomShape 19"/>
          <p:cNvSpPr/>
          <p:nvPr/>
        </p:nvSpPr>
        <p:spPr>
          <a:xfrm>
            <a:off x="6650640" y="4386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04" name="Formula 20"/>
              <p:cNvSpPr txBox="1"/>
              <p:nvPr/>
            </p:nvSpPr>
            <p:spPr>
              <a:xfrm>
                <a:off x="6833160" y="4391280"/>
                <a:ext cx="2320920" cy="319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=</m:t>
                    </m:r>
                    <m:r>
                      <m:t xml:space="preserve">197</m:t>
                    </m:r>
                    <m:r>
                      <m:t xml:space="preserve">MeV</m:t>
                    </m:r>
                    <m:r>
                      <m:t xml:space="preserve">fm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04000" y="1490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1. “Σκέδαση Rutherford” (=σκέδαση σημειακών σωματιδίων με δύναμη Coulomb) </a:t>
            </a:r>
            <a:endParaRPr b="0" lang="en-GB" sz="4000" spc="-1" strike="noStrike">
              <a:latin typeface="Bitstream Vera Sans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241200" y="5257800"/>
            <a:ext cx="932256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C&amp;G: παρ. 13.1 και Α.4 , βιβλίο Χ. Ε: παράγραφος 3.3.3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ή το  βιβλίο σας στη “Γενική Φυσική V”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504000" y="7704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μεταβολή της ορμής του βλήματος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258120" y="5211000"/>
            <a:ext cx="2665080" cy="740520"/>
          </a:xfrm>
          <a:prstGeom prst="rect">
            <a:avLst/>
          </a:prstGeom>
          <a:noFill/>
          <a:ln w="36720">
            <a:noFill/>
          </a:ln>
        </p:spPr>
        <p:style>
          <a:lnRef idx="0"/>
          <a:fillRef idx="0"/>
          <a:effectRef idx="0"/>
          <a:fontRef idx="minor"/>
        </p:style>
        <p:txBody>
          <a:bodyPr lIns="108360" rIns="108360" tIns="65160" bIns="65160">
            <a:spAutoFit/>
          </a:bodyPr>
          <a:p>
            <a:r>
              <a:rPr b="1" lang="de-DE" sz="2000" spc="-1" strike="noStrike">
                <a:solidFill>
                  <a:srgbClr val="0000ff"/>
                </a:solidFill>
                <a:latin typeface="Bitstream Vera Sans"/>
                <a:ea typeface="Times New Roman"/>
              </a:rPr>
              <a:t>Μεταβολή </a:t>
            </a:r>
            <a:r>
              <a:rPr b="1" lang="de-DE" sz="2000" spc="-1" strike="noStrike">
                <a:solidFill>
                  <a:srgbClr val="0000ff"/>
                </a:solidFill>
                <a:latin typeface="Bitstream Vera Sans"/>
                <a:ea typeface="Times New Roman"/>
              </a:rPr>
              <a:t>ορμής:</a:t>
            </a:r>
            <a:endParaRPr b="1" lang="en-GB" sz="2000" spc="-1" strike="noStrike">
              <a:solidFill>
                <a:srgbClr val="0000ff"/>
              </a:solidFill>
              <a:latin typeface="Bitstream Vera Sans"/>
            </a:endParaRPr>
          </a:p>
        </p:txBody>
      </p:sp>
      <p:pic>
        <p:nvPicPr>
          <p:cNvPr id="174" name="" descr=""/>
          <p:cNvPicPr/>
          <p:nvPr/>
        </p:nvPicPr>
        <p:blipFill>
          <a:blip r:embed="rId1"/>
          <a:stretch/>
        </p:blipFill>
        <p:spPr>
          <a:xfrm>
            <a:off x="2700000" y="1443600"/>
            <a:ext cx="3762000" cy="1647360"/>
          </a:xfrm>
          <a:prstGeom prst="rect">
            <a:avLst/>
          </a:prstGeom>
          <a:ln>
            <a:noFill/>
          </a:ln>
        </p:spPr>
      </p:pic>
      <p:sp>
        <p:nvSpPr>
          <p:cNvPr id="175" name="TextShape 3"/>
          <p:cNvSpPr txBox="1"/>
          <p:nvPr/>
        </p:nvSpPr>
        <p:spPr>
          <a:xfrm>
            <a:off x="3931920" y="1013040"/>
            <a:ext cx="61290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b = impact parameter = παράμετρος κρούσης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76" name="TextShape 4"/>
          <p:cNvSpPr txBox="1"/>
          <p:nvPr/>
        </p:nvSpPr>
        <p:spPr>
          <a:xfrm>
            <a:off x="4867920" y="2993040"/>
            <a:ext cx="7430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x=ut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77" name="TextShape 5"/>
          <p:cNvSpPr txBox="1"/>
          <p:nvPr/>
        </p:nvSpPr>
        <p:spPr>
          <a:xfrm>
            <a:off x="1411920" y="1157040"/>
            <a:ext cx="2379960" cy="158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Τροχιά γρήγορου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σωματιδίου,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ταχτητας υ,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ενέργειας Ε,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φορτίου ze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78" name="" descr=""/>
          <p:cNvPicPr/>
          <p:nvPr/>
        </p:nvPicPr>
        <p:blipFill>
          <a:blip r:embed="rId2"/>
          <a:stretch/>
        </p:blipFill>
        <p:spPr>
          <a:xfrm>
            <a:off x="3031920" y="3265920"/>
            <a:ext cx="4647960" cy="799920"/>
          </a:xfrm>
          <a:prstGeom prst="rect">
            <a:avLst/>
          </a:prstGeom>
          <a:ln>
            <a:noFill/>
          </a:ln>
        </p:spPr>
      </p:pic>
      <p:sp>
        <p:nvSpPr>
          <p:cNvPr id="179" name="Line 6"/>
          <p:cNvSpPr/>
          <p:nvPr/>
        </p:nvSpPr>
        <p:spPr>
          <a:xfrm flipH="1">
            <a:off x="4950000" y="1600200"/>
            <a:ext cx="11430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Shape 7"/>
          <p:cNvSpPr txBox="1"/>
          <p:nvPr/>
        </p:nvSpPr>
        <p:spPr>
          <a:xfrm>
            <a:off x="6020280" y="1443600"/>
            <a:ext cx="3841200" cy="1236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Ακίνητο σωμάτιο του υλικού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διέλευσης, μάζας m</a:t>
            </a:r>
            <a:r>
              <a:rPr b="0" lang="en-GB" sz="2000" spc="-1" strike="noStrike" baseline="-14000000">
                <a:solidFill>
                  <a:srgbClr val="0000ff"/>
                </a:solidFill>
                <a:latin typeface="Bitstream Vera Sans"/>
              </a:rPr>
              <a:t>R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και φορτίου z' e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81" name="TextShape 8"/>
          <p:cNvSpPr txBox="1"/>
          <p:nvPr/>
        </p:nvSpPr>
        <p:spPr>
          <a:xfrm>
            <a:off x="228600" y="4572000"/>
            <a:ext cx="385668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Εξίσωση κίνησης:  Δύναμη =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82" name="" descr=""/>
          <p:cNvPicPr/>
          <p:nvPr/>
        </p:nvPicPr>
        <p:blipFill>
          <a:blip r:embed="rId3"/>
          <a:stretch/>
        </p:blipFill>
        <p:spPr>
          <a:xfrm>
            <a:off x="4602600" y="4453920"/>
            <a:ext cx="1009440" cy="647280"/>
          </a:xfrm>
          <a:prstGeom prst="rect">
            <a:avLst/>
          </a:prstGeom>
          <a:ln>
            <a:noFill/>
          </a:ln>
        </p:spPr>
      </p:pic>
      <p:pic>
        <p:nvPicPr>
          <p:cNvPr id="183" name="" descr=""/>
          <p:cNvPicPr/>
          <p:nvPr/>
        </p:nvPicPr>
        <p:blipFill>
          <a:blip r:embed="rId4"/>
          <a:stretch/>
        </p:blipFill>
        <p:spPr>
          <a:xfrm>
            <a:off x="2887200" y="5056560"/>
            <a:ext cx="5009760" cy="818640"/>
          </a:xfrm>
          <a:prstGeom prst="rect">
            <a:avLst/>
          </a:prstGeom>
          <a:ln>
            <a:noFill/>
          </a:ln>
        </p:spPr>
      </p:pic>
      <p:sp>
        <p:nvSpPr>
          <p:cNvPr id="184" name="TextShape 9"/>
          <p:cNvSpPr txBox="1"/>
          <p:nvPr/>
        </p:nvSpPr>
        <p:spPr>
          <a:xfrm>
            <a:off x="8062200" y="4489200"/>
            <a:ext cx="2087280" cy="143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Δεν έχουμε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συνολική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μεταβολή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ορμής κατά τον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άξονα κίνησης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5"/>
          <a:stretch/>
        </p:blipFill>
        <p:spPr>
          <a:xfrm>
            <a:off x="1852200" y="5989680"/>
            <a:ext cx="6143400" cy="752040"/>
          </a:xfrm>
          <a:prstGeom prst="rect">
            <a:avLst/>
          </a:prstGeom>
          <a:ln>
            <a:noFill/>
          </a:ln>
        </p:spPr>
      </p:pic>
      <p:sp>
        <p:nvSpPr>
          <p:cNvPr id="186" name="TextShape 10"/>
          <p:cNvSpPr txBox="1"/>
          <p:nvPr/>
        </p:nvSpPr>
        <p:spPr>
          <a:xfrm>
            <a:off x="169200" y="6136200"/>
            <a:ext cx="5014800" cy="842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Δp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y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= p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Μεταβολή ορμής κάθετα στην κίνηση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87" name="TextShape 11"/>
          <p:cNvSpPr txBox="1"/>
          <p:nvPr/>
        </p:nvSpPr>
        <p:spPr>
          <a:xfrm>
            <a:off x="8206200" y="6145200"/>
            <a:ext cx="1759680" cy="543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p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~ 1/υ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188" name="Line 12"/>
          <p:cNvSpPr/>
          <p:nvPr/>
        </p:nvSpPr>
        <p:spPr>
          <a:xfrm>
            <a:off x="1697400" y="5943600"/>
            <a:ext cx="80226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" descr=""/>
          <p:cNvPicPr/>
          <p:nvPr/>
        </p:nvPicPr>
        <p:blipFill>
          <a:blip r:embed="rId1"/>
          <a:stretch/>
        </p:blipFill>
        <p:spPr>
          <a:xfrm>
            <a:off x="94680" y="364320"/>
            <a:ext cx="5762160" cy="2980800"/>
          </a:xfrm>
          <a:prstGeom prst="rect">
            <a:avLst/>
          </a:prstGeom>
          <a:ln>
            <a:noFill/>
          </a:ln>
        </p:spPr>
      </p:pic>
      <p:sp>
        <p:nvSpPr>
          <p:cNvPr id="190" name="TextShape 1"/>
          <p:cNvSpPr txBox="1"/>
          <p:nvPr/>
        </p:nvSpPr>
        <p:spPr>
          <a:xfrm>
            <a:off x="6883200" y="1800000"/>
            <a:ext cx="3117600" cy="116316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Απόκλιση από την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αδιατάρακτη τροχιά του: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- αντιστρόφως ανάλογη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της ορμής του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6348600" y="916560"/>
            <a:ext cx="354708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Απόδειξη: παράγραφος 13.2,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και παράρτημα Α.4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Cottingham &amp; Greenwood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192" name="" descr=""/>
          <p:cNvPicPr/>
          <p:nvPr/>
        </p:nvPicPr>
        <p:blipFill>
          <a:blip r:embed="rId2"/>
          <a:stretch/>
        </p:blipFill>
        <p:spPr>
          <a:xfrm>
            <a:off x="3933000" y="2170800"/>
            <a:ext cx="2871360" cy="804600"/>
          </a:xfrm>
          <a:prstGeom prst="rect">
            <a:avLst/>
          </a:prstGeom>
          <a:ln>
            <a:noFill/>
          </a:ln>
        </p:spPr>
      </p:pic>
      <p:sp>
        <p:nvSpPr>
          <p:cNvPr id="193" name="CustomShape 3"/>
          <p:cNvSpPr/>
          <p:nvPr/>
        </p:nvSpPr>
        <p:spPr>
          <a:xfrm>
            <a:off x="3934800" y="2084400"/>
            <a:ext cx="2971800" cy="9144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4" name="Line 4"/>
          <p:cNvSpPr/>
          <p:nvPr/>
        </p:nvSpPr>
        <p:spPr>
          <a:xfrm flipV="1">
            <a:off x="5234400" y="1456200"/>
            <a:ext cx="0" cy="4572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TextShape 5"/>
          <p:cNvSpPr txBox="1"/>
          <p:nvPr/>
        </p:nvSpPr>
        <p:spPr>
          <a:xfrm>
            <a:off x="5270400" y="1504800"/>
            <a:ext cx="465840" cy="410400"/>
          </a:xfrm>
          <a:prstGeom prst="rect">
            <a:avLst/>
          </a:prstGeom>
          <a:noFill/>
          <a:ln w="36720"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p</a:t>
            </a:r>
            <a:r>
              <a:rPr b="1" lang="en-GB" sz="2172" spc="-1" strike="noStrike" baseline="-14000000">
                <a:solidFill>
                  <a:srgbClr val="ff0000"/>
                </a:solidFill>
                <a:latin typeface="Bitstream Vera Sans"/>
              </a:rPr>
              <a:t>Τ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6" name="TextShape 6"/>
          <p:cNvSpPr txBox="1"/>
          <p:nvPr/>
        </p:nvSpPr>
        <p:spPr>
          <a:xfrm>
            <a:off x="3614760" y="1360800"/>
            <a:ext cx="343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p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7" name="Line 7"/>
          <p:cNvSpPr/>
          <p:nvPr/>
        </p:nvSpPr>
        <p:spPr>
          <a:xfrm flipV="1">
            <a:off x="2545200" y="1420200"/>
            <a:ext cx="2725200" cy="5400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TextShape 8"/>
          <p:cNvSpPr txBox="1"/>
          <p:nvPr/>
        </p:nvSpPr>
        <p:spPr>
          <a:xfrm>
            <a:off x="4006800" y="2377800"/>
            <a:ext cx="470520" cy="39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9" name="TextShape 9"/>
          <p:cNvSpPr txBox="1"/>
          <p:nvPr/>
        </p:nvSpPr>
        <p:spPr>
          <a:xfrm>
            <a:off x="504000" y="77400"/>
            <a:ext cx="95760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αλλαγή κατεύθυνσης βλήματος (1)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200" name="TextShape 10"/>
          <p:cNvSpPr txBox="1"/>
          <p:nvPr/>
        </p:nvSpPr>
        <p:spPr>
          <a:xfrm>
            <a:off x="84600" y="3886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1" name="" descr=""/>
          <p:cNvPicPr/>
          <p:nvPr/>
        </p:nvPicPr>
        <p:blipFill>
          <a:blip r:embed="rId3"/>
          <a:stretch/>
        </p:blipFill>
        <p:spPr>
          <a:xfrm>
            <a:off x="192600" y="4313160"/>
            <a:ext cx="7315200" cy="1106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αλλαγή κατεύθυνσης βλήματος (2)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120600" y="1253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05" name="" descr=""/>
          <p:cNvPicPr/>
          <p:nvPr/>
        </p:nvPicPr>
        <p:blipFill>
          <a:blip r:embed="rId2"/>
          <a:stretch/>
        </p:blipFill>
        <p:spPr>
          <a:xfrm>
            <a:off x="83520" y="2471760"/>
            <a:ext cx="7244280" cy="4418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24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ακίνητο σωμάτιο: διαφορική ενεργός διατομή αλληλεπίδρασης (1)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84600" y="1253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09" name="" descr=""/>
          <p:cNvPicPr/>
          <p:nvPr/>
        </p:nvPicPr>
        <p:blipFill>
          <a:blip r:embed="rId2"/>
          <a:stretch/>
        </p:blipFill>
        <p:spPr>
          <a:xfrm>
            <a:off x="2570040" y="2698560"/>
            <a:ext cx="7315200" cy="4391640"/>
          </a:xfrm>
          <a:prstGeom prst="rect">
            <a:avLst/>
          </a:prstGeom>
          <a:ln>
            <a:noFill/>
          </a:ln>
        </p:spPr>
      </p:pic>
      <p:pic>
        <p:nvPicPr>
          <p:cNvPr id="210" name="" descr=""/>
          <p:cNvPicPr/>
          <p:nvPr/>
        </p:nvPicPr>
        <p:blipFill>
          <a:blip r:embed="rId3"/>
          <a:stretch/>
        </p:blipFill>
        <p:spPr>
          <a:xfrm>
            <a:off x="236520" y="2435760"/>
            <a:ext cx="1848240" cy="649440"/>
          </a:xfrm>
          <a:prstGeom prst="rect">
            <a:avLst/>
          </a:prstGeom>
          <a:ln>
            <a:noFill/>
          </a:ln>
        </p:spPr>
      </p:pic>
      <p:sp>
        <p:nvSpPr>
          <p:cNvPr id="211" name="TextShape 3"/>
          <p:cNvSpPr txBox="1"/>
          <p:nvPr/>
        </p:nvSpPr>
        <p:spPr>
          <a:xfrm>
            <a:off x="2143800" y="1492200"/>
            <a:ext cx="7947000" cy="116316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Η ολική ενεργός διατομή της αλληλεπίδρασης είναι η ενεργός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επιφάνεια που παρουσιάζει ο στόχος στο πρωτόνιο-βλήμα, και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αντιστοιχεί σε σκεδάσεις που προκαλούνται από το πέρασμα του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βλήματος από μια ελάχιστη έως μια μέγιστη παράμετρο κρούσης b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12" name="CustomShape 4"/>
          <p:cNvSpPr/>
          <p:nvPr/>
        </p:nvSpPr>
        <p:spPr>
          <a:xfrm>
            <a:off x="156600" y="1515600"/>
            <a:ext cx="1908000" cy="16488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CustomShape 5"/>
          <p:cNvSpPr/>
          <p:nvPr/>
        </p:nvSpPr>
        <p:spPr>
          <a:xfrm>
            <a:off x="3200400" y="5486400"/>
            <a:ext cx="3886200" cy="6858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Line 6"/>
          <p:cNvSpPr/>
          <p:nvPr/>
        </p:nvSpPr>
        <p:spPr>
          <a:xfrm>
            <a:off x="6172200" y="6750000"/>
            <a:ext cx="20574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215" name="" descr=""/>
          <p:cNvPicPr/>
          <p:nvPr/>
        </p:nvPicPr>
        <p:blipFill>
          <a:blip r:embed="rId4"/>
          <a:stretch/>
        </p:blipFill>
        <p:spPr>
          <a:xfrm>
            <a:off x="2448360" y="4132440"/>
            <a:ext cx="7315200" cy="3099960"/>
          </a:xfrm>
          <a:prstGeom prst="rect">
            <a:avLst/>
          </a:prstGeom>
          <a:ln>
            <a:noFill/>
          </a:ln>
        </p:spPr>
      </p:pic>
      <p:sp>
        <p:nvSpPr>
          <p:cNvPr id="216" name="TextShape 7"/>
          <p:cNvSpPr txBox="1"/>
          <p:nvPr/>
        </p:nvSpPr>
        <p:spPr>
          <a:xfrm>
            <a:off x="5427000" y="3585600"/>
            <a:ext cx="426816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αντοιστιχεί σε σκέδαση προς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στερά γωνία dΩ = 2π sinθ dθ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   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(ολοκληρωμένη ως προς φ)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24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ακίνητο σωμάτιο: διαφορική ενεργός διατομή αλληλεπίδρασης (2)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2570040" y="2698560"/>
            <a:ext cx="7315200" cy="4391640"/>
          </a:xfrm>
          <a:prstGeom prst="rect">
            <a:avLst/>
          </a:prstGeom>
          <a:ln>
            <a:noFill/>
          </a:ln>
        </p:spPr>
      </p:pic>
      <p:sp>
        <p:nvSpPr>
          <p:cNvPr id="220" name="Freeform 3"/>
          <p:cNvSpPr/>
          <p:nvPr/>
        </p:nvSpPr>
        <p:spPr>
          <a:xfrm>
            <a:off x="1143000" y="3200400"/>
            <a:ext cx="2336400" cy="1025280"/>
          </a:xfrm>
          <a:custGeom>
            <a:avLst/>
            <a:gdLst/>
            <a:ahLst/>
            <a:rect l="0" t="0" r="r" b="b"/>
            <a:pathLst>
              <a:path w="6490" h="2848">
                <a:moveTo>
                  <a:pt x="6489" y="2847"/>
                </a:moveTo>
                <a:cubicBezTo>
                  <a:pt x="5927" y="2741"/>
                  <a:pt x="5335" y="2814"/>
                  <a:pt x="4792" y="2646"/>
                </a:cubicBezTo>
                <a:cubicBezTo>
                  <a:pt x="4261" y="2482"/>
                  <a:pt x="3723" y="2430"/>
                  <a:pt x="3195" y="2297"/>
                </a:cubicBezTo>
                <a:cubicBezTo>
                  <a:pt x="2626" y="2154"/>
                  <a:pt x="2101" y="1882"/>
                  <a:pt x="1547" y="1698"/>
                </a:cubicBezTo>
                <a:cubicBezTo>
                  <a:pt x="994" y="1515"/>
                  <a:pt x="454" y="1161"/>
                  <a:pt x="249" y="600"/>
                </a:cubicBezTo>
                <a:lnTo>
                  <a:pt x="0" y="100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21" name="CustomShape 4"/>
          <p:cNvSpPr/>
          <p:nvPr/>
        </p:nvSpPr>
        <p:spPr>
          <a:xfrm>
            <a:off x="3200400" y="5486400"/>
            <a:ext cx="3886200" cy="6858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Line 5"/>
          <p:cNvSpPr/>
          <p:nvPr/>
        </p:nvSpPr>
        <p:spPr>
          <a:xfrm>
            <a:off x="6172200" y="6750000"/>
            <a:ext cx="20574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TextShape 6"/>
          <p:cNvSpPr txBox="1"/>
          <p:nvPr/>
        </p:nvSpPr>
        <p:spPr>
          <a:xfrm>
            <a:off x="7171200" y="5301360"/>
            <a:ext cx="29088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Προσέγγιση του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sin(θ) με θ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ΟΚ για μικρές γωνίες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24" name="" descr=""/>
          <p:cNvPicPr/>
          <p:nvPr/>
        </p:nvPicPr>
        <p:blipFill>
          <a:blip r:embed="rId2"/>
          <a:stretch/>
        </p:blipFill>
        <p:spPr>
          <a:xfrm>
            <a:off x="84600" y="1262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25" name="" descr=""/>
          <p:cNvPicPr/>
          <p:nvPr/>
        </p:nvPicPr>
        <p:blipFill>
          <a:blip r:embed="rId3"/>
          <a:stretch/>
        </p:blipFill>
        <p:spPr>
          <a:xfrm>
            <a:off x="236520" y="2444760"/>
            <a:ext cx="1848240" cy="649440"/>
          </a:xfrm>
          <a:prstGeom prst="rect">
            <a:avLst/>
          </a:prstGeom>
          <a:ln>
            <a:noFill/>
          </a:ln>
        </p:spPr>
      </p:pic>
      <p:sp>
        <p:nvSpPr>
          <p:cNvPr id="226" name="TextShape 7"/>
          <p:cNvSpPr txBox="1"/>
          <p:nvPr/>
        </p:nvSpPr>
        <p:spPr>
          <a:xfrm>
            <a:off x="2143800" y="1501200"/>
            <a:ext cx="7947000" cy="116316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Η ολική ενεργός διατομή της αλληλεπίδρασης είναι η ενεργός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επιφάνεια που παρουσιάζει ο στόχος στο πρωτόνιο-βλήμα, και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αντιστοιχεί σε σκεδάσεις που προκαλούνται από το πέρασμα του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βλήματος από μια ελάχιστη έως μια μέγιστη παράμετρο κρούσης b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7" name="CustomShape 8"/>
          <p:cNvSpPr/>
          <p:nvPr/>
        </p:nvSpPr>
        <p:spPr>
          <a:xfrm>
            <a:off x="156600" y="1524600"/>
            <a:ext cx="1908000" cy="16488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504000" y="1814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2. Κατανομή φορτίου στον πυρήνα με σκέδαση ηλετρονίων  (=σημειακών σωματιδίων-βλημάτων)</a:t>
            </a:r>
            <a:endParaRPr b="0" lang="en-GB" sz="4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11938</TotalTime>
  <Application>LibreOffice/6.3.6.2$Linux_X86_64 LibreOffice_project/2196df99b074d8a661f4036fca8fa0cbfa33a497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2020-10-21T22:08:01Z</dcterms:modified>
  <cp:revision>798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