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_rels/slideMaster5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30.xml.rels" ContentType="application/vnd.openxmlformats-package.relationships+xml"/>
  <Override PartName="/ppt/slides/_rels/slide22.xml.rels" ContentType="application/vnd.openxmlformats-package.relationships+xml"/>
  <Override PartName="/ppt/slides/_rels/slide27.xml.rels" ContentType="application/vnd.openxmlformats-package.relationships+xml"/>
  <Override PartName="/ppt/slides/_rels/slide13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4.xml.rels" ContentType="application/vnd.openxmlformats-package.relationships+xml"/>
  <Override PartName="/ppt/slides/_rels/slide23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9.xml.rels" ContentType="application/vnd.openxmlformats-package.relationships+xml"/>
  <Override PartName="/ppt/slides/_rels/slide7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28.xml.rels" ContentType="application/vnd.openxmlformats-package.relationships+xml"/>
  <Override PartName="/ppt/slides/_rels/slide6.xml.rels" ContentType="application/vnd.openxmlformats-package.relationships+xml"/>
  <Override PartName="/ppt/slides/_rels/slide26.xml.rels" ContentType="application/vnd.openxmlformats-package.relationships+xml"/>
  <Override PartName="/ppt/slides/_rels/slide2.xml.rels" ContentType="application/vnd.openxmlformats-package.relationships+xml"/>
  <Override PartName="/ppt/slides/_rels/slide24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19.xml.rels" ContentType="application/vnd.openxmlformats-package.relationships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6.xml" ContentType="application/vnd.openxmlformats-officedocument.presentationml.slide+xml"/>
  <Override PartName="/ppt/slides/slide20.xml" ContentType="application/vnd.openxmlformats-officedocument.presentationml.slide+xml"/>
  <Override PartName="/ppt/slides/slide29.xml" ContentType="application/vnd.openxmlformats-officedocument.presentationml.slide+xml"/>
  <Override PartName="/ppt/slides/slide7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31.xml" ContentType="application/vnd.openxmlformats-officedocument.presentationml.slide+xml"/>
  <Override PartName="/ppt/slides/slide16.xml" ContentType="application/vnd.openxmlformats-officedocument.presentationml.slide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jpeg" ContentType="image/jpeg"/>
  <Override PartName="/ppt/media/image7.png" ContentType="image/png"/>
  <Override PartName="/ppt/media/image11.png" ContentType="image/png"/>
  <Override PartName="/ppt/media/image6.png" ContentType="image/png"/>
  <Override PartName="/ppt/media/image5.png" ContentType="image/png"/>
  <Override PartName="/ppt/media/image10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</p:sldIdLst>
  <p:sldSz cx="10080625" cy="7559675"/>
  <p:notesSz cx="7772400" cy="100584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5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6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57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3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4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subTitle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157320"/>
            <a:ext cx="9071640" cy="2843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200" spc="-1" strike="noStrike">
              <a:latin typeface="Bitstream Vera Sans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7120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6638040" y="91440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5040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5" name="PlaceHolder 6"/>
          <p:cNvSpPr>
            <a:spLocks noGrp="1"/>
          </p:cNvSpPr>
          <p:nvPr>
            <p:ph type="body"/>
          </p:nvPr>
        </p:nvSpPr>
        <p:spPr>
          <a:xfrm>
            <a:off x="357120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6" name="PlaceHolder 7"/>
          <p:cNvSpPr>
            <a:spLocks noGrp="1"/>
          </p:cNvSpPr>
          <p:nvPr>
            <p:ph type="body"/>
          </p:nvPr>
        </p:nvSpPr>
        <p:spPr>
          <a:xfrm>
            <a:off x="6638040" y="4023360"/>
            <a:ext cx="292068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2336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en-GB" sz="3600" spc="-1" strike="noStrike">
              <a:latin typeface="Bitstream Vera San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914400"/>
            <a:ext cx="442692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23360"/>
            <a:ext cx="9071640" cy="28389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en-GB" sz="2400" spc="-1" strike="noStrike">
              <a:latin typeface="Bitstream Vera San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2749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 rot="10800000">
            <a:off x="504000" y="-261576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1828800" y="6887160"/>
            <a:ext cx="66294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0A67F662-405D-420B-8911-5626C556EC38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04000" y="157320"/>
            <a:ext cx="9071640" cy="6130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Click to edit the title text format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04000" y="914400"/>
            <a:ext cx="9071640" cy="5951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Bitstream Vera Sans"/>
              </a:rPr>
              <a:t>Click to edit the outline text format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400" spc="-1" strike="noStrike">
                <a:latin typeface="Bitstream Vera Sans"/>
              </a:rPr>
              <a:t>Second Outline Level</a:t>
            </a:r>
            <a:endParaRPr b="0" lang="en-GB" sz="24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Bitstream Vera Sans"/>
              </a:rPr>
              <a:t>Third Outline Level</a:t>
            </a:r>
            <a:endParaRPr b="0" lang="en-GB" sz="2200" spc="-1" strike="noStrike">
              <a:latin typeface="Bitstream Vera Sans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Bitstream Vera Sans"/>
              </a:rPr>
              <a:t>Fourth Outline Level</a:t>
            </a:r>
            <a:endParaRPr b="0" lang="en-GB" sz="2000" spc="-1" strike="noStrike">
              <a:latin typeface="Bitstream Vera Sans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Fifth Outline Level</a:t>
            </a:r>
            <a:endParaRPr b="0" lang="en-GB" sz="2000" spc="-1" strike="noStrike">
              <a:latin typeface="Bitstream Vera Sans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Sixth Outline Level</a:t>
            </a:r>
            <a:endParaRPr b="0" lang="en-GB" sz="2000" spc="-1" strike="noStrike">
              <a:latin typeface="Bitstream Vera Sans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Seventh Outline Level</a:t>
            </a:r>
            <a:endParaRPr b="0" lang="en-GB" sz="2000" spc="-1" strike="noStrike">
              <a:latin typeface="Bitstream Vera Sans"/>
            </a:endParaRPr>
          </a:p>
          <a:p>
            <a:pPr lvl="7" marL="3456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Eighth Outline Level</a:t>
            </a:r>
            <a:endParaRPr b="0" lang="en-GB" sz="2000" spc="-1" strike="noStrike">
              <a:latin typeface="Bitstream Vera Sans"/>
            </a:endParaRPr>
          </a:p>
          <a:p>
            <a:pPr lvl="8" marL="3888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Bitstream Vera Sans"/>
              </a:rPr>
              <a:t>Ninth Outline Level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228600" y="7194600"/>
            <a:ext cx="20214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2322000" y="7194600"/>
            <a:ext cx="70506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9480600" y="7194600"/>
            <a:ext cx="457200" cy="3218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F4D18062-29CD-4D5C-8FC0-8D8F92EA0399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  <p:sp>
        <p:nvSpPr>
          <p:cNvPr id="46" name="Line 6"/>
          <p:cNvSpPr/>
          <p:nvPr/>
        </p:nvSpPr>
        <p:spPr>
          <a:xfrm>
            <a:off x="300600" y="7074000"/>
            <a:ext cx="9601200" cy="0"/>
          </a:xfrm>
          <a:prstGeom prst="line">
            <a:avLst/>
          </a:prstGeom>
          <a:ln w="54720">
            <a:solidFill>
              <a:srgbClr val="666699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36A88C9E-E03B-4F6B-AF4B-846AAA0559A9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en-GB" sz="4400" spc="-1" strike="noStrike">
                <a:latin typeface="Arial"/>
              </a:rPr>
              <a:t>Click to edit the title text format</a:t>
            </a:r>
            <a:endParaRPr b="0" lang="en-GB" sz="4400" spc="-1" strike="noStrike"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3200" spc="-1" strike="noStrike">
                <a:latin typeface="Arial"/>
              </a:rPr>
              <a:t>Click to edit the outline text format</a:t>
            </a:r>
            <a:endParaRPr b="0" lang="en-GB" sz="3200" spc="-1" strike="noStrike">
              <a:latin typeface="Arial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800" spc="-1" strike="noStrike">
                <a:latin typeface="Arial"/>
              </a:rPr>
              <a:t>Second Outline Level</a:t>
            </a:r>
            <a:endParaRPr b="0" lang="en-GB" sz="2800" spc="-1" strike="noStrike">
              <a:latin typeface="Arial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latin typeface="Arial"/>
              </a:rPr>
              <a:t>Third Outline Level</a:t>
            </a:r>
            <a:endParaRPr b="0" lang="en-GB" sz="2400" spc="-1" strike="noStrike">
              <a:latin typeface="Arial"/>
            </a:endParaRPr>
          </a:p>
          <a:p>
            <a:pPr lvl="3" marL="1728000" indent="-216000">
              <a:spcAft>
                <a:spcPts val="567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latin typeface="Arial"/>
              </a:rPr>
              <a:t>Fourth Outline Level</a:t>
            </a:r>
            <a:endParaRPr b="0" lang="en-GB" sz="2000" spc="-1" strike="noStrike">
              <a:latin typeface="Arial"/>
            </a:endParaRPr>
          </a:p>
          <a:p>
            <a:pPr lvl="4" marL="2160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Fifth Outline Level</a:t>
            </a:r>
            <a:endParaRPr b="0" lang="en-GB" sz="2000" spc="-1" strike="noStrike">
              <a:latin typeface="Arial"/>
            </a:endParaRPr>
          </a:p>
          <a:p>
            <a:pPr lvl="5" marL="2592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Sixth Outline Level</a:t>
            </a:r>
            <a:endParaRPr b="0" lang="en-GB" sz="2000" spc="-1" strike="noStrike">
              <a:latin typeface="Arial"/>
            </a:endParaRPr>
          </a:p>
          <a:p>
            <a:pPr lvl="6" marL="3024000" indent="-216000">
              <a:spcAft>
                <a:spcPts val="28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latin typeface="Arial"/>
              </a:rPr>
              <a:t>Seventh Outline Level</a:t>
            </a:r>
            <a:endParaRPr b="0" lang="en-GB" sz="2000" spc="-1" strike="noStrike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GB" sz="1400" spc="-1" strike="noStrike">
                <a:latin typeface="Bitstream Vera Sans"/>
              </a:rPr>
              <a:t>&lt;date/time&gt;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ctr"/>
            <a:r>
              <a:rPr b="0" lang="en-GB" sz="1400" spc="-1" strike="noStrike">
                <a:latin typeface="Bitstream Vera Sans"/>
              </a:rPr>
              <a:t>&lt;footer&gt;</a:t>
            </a:r>
            <a:endParaRPr b="0" lang="en-GB" sz="1400" spc="-1" strike="noStrike">
              <a:latin typeface="Bitstream Vera Sans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sldNum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fld id="{64905370-3FBD-4784-AFA8-20BA4A51C51B}" type="slidenum">
              <a:rPr b="0" lang="en-GB" sz="1400" spc="-1" strike="noStrike">
                <a:latin typeface="Bitstream Vera Sans"/>
              </a:rPr>
              <a:t>&lt;number&gt;</a:t>
            </a:fld>
            <a:endParaRPr b="0" lang="en-GB" sz="14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265680" y="265680"/>
            <a:ext cx="8545320" cy="1033920"/>
          </a:xfrm>
          <a:prstGeom prst="rect">
            <a:avLst/>
          </a:prstGeom>
        </p:spPr>
        <p:txBody>
          <a:bodyPr lIns="38160" rIns="38160" tIns="38160" bIns="38160" anchor="ctr">
            <a:noAutofit/>
          </a:bodyPr>
          <a:p>
            <a:r>
              <a:rPr b="0" lang="en-GB" sz="4600" spc="-1" strike="noStrike">
                <a:solidFill>
                  <a:srgbClr val="ffffff"/>
                </a:solidFill>
                <a:latin typeface="Gill Sans"/>
              </a:rPr>
              <a:t>Click to edit the title text format</a:t>
            </a:r>
            <a:endParaRPr b="0" lang="en-GB" sz="4600" spc="-1" strike="noStrike">
              <a:solidFill>
                <a:srgbClr val="ffffff"/>
              </a:solidFill>
              <a:latin typeface="Gill Sans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275760" y="1308960"/>
            <a:ext cx="9539640" cy="4384440"/>
          </a:xfrm>
          <a:prstGeom prst="rect">
            <a:avLst/>
          </a:prstGeom>
        </p:spPr>
        <p:txBody>
          <a:bodyPr lIns="38160" rIns="38160" tIns="38160" bIns="38160">
            <a:normAutofit fontScale="62000"/>
          </a:bodyPr>
          <a:p>
            <a:pPr marL="6602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253800"/>
                <a:tab algn="l" pos="1168200"/>
                <a:tab algn="l" pos="2082600"/>
                <a:tab algn="l" pos="2997000"/>
                <a:tab algn="l" pos="3911400"/>
                <a:tab algn="l" pos="4825800"/>
                <a:tab algn="l" pos="5740200"/>
                <a:tab algn="l" pos="6654600"/>
                <a:tab algn="l" pos="7569000"/>
                <a:tab algn="l" pos="8483400"/>
                <a:tab algn="l" pos="93978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Click to edit the outline text format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1" marL="1002960" indent="-444240">
              <a:spcBef>
                <a:spcPts val="2299"/>
              </a:spcBef>
              <a:buClr>
                <a:srgbClr val="0000ff"/>
              </a:buClr>
              <a:buFont typeface="Lucida Grande"/>
              <a:buChar char="‣"/>
              <a:tabLst>
                <a:tab algn="l" pos="825480"/>
                <a:tab algn="l" pos="1739880"/>
                <a:tab algn="l" pos="2654280"/>
                <a:tab algn="l" pos="3568680"/>
                <a:tab algn="l" pos="4483080"/>
                <a:tab algn="l" pos="5397480"/>
                <a:tab algn="l" pos="6311880"/>
                <a:tab algn="l" pos="7226280"/>
                <a:tab algn="l" pos="8140680"/>
                <a:tab algn="l" pos="9055080"/>
              </a:tabLst>
            </a:pPr>
            <a:r>
              <a:rPr b="0" lang="en-GB" sz="4000" spc="-1" strike="noStrike">
                <a:solidFill>
                  <a:srgbClr val="0000ff"/>
                </a:solidFill>
                <a:latin typeface="Gill Sans"/>
              </a:rPr>
              <a:t>Second Outline Level</a:t>
            </a:r>
            <a:endParaRPr b="0" lang="en-GB" sz="4000" spc="-1" strike="noStrike">
              <a:solidFill>
                <a:srgbClr val="0000ff"/>
              </a:solidFill>
              <a:latin typeface="Gill Sans"/>
            </a:endParaRPr>
          </a:p>
          <a:p>
            <a:pPr lvl="2" marL="134604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482400"/>
                <a:tab algn="l" pos="1396800"/>
                <a:tab algn="l" pos="2311200"/>
                <a:tab algn="l" pos="3225600"/>
                <a:tab algn="l" pos="4140000"/>
                <a:tab algn="l" pos="5054400"/>
                <a:tab algn="l" pos="5968800"/>
                <a:tab algn="l" pos="6883200"/>
                <a:tab algn="l" pos="7797600"/>
                <a:tab algn="l" pos="87120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Third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3" marL="1701720" indent="-44460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126720"/>
                <a:tab algn="l" pos="1041120"/>
                <a:tab algn="l" pos="1955520"/>
                <a:tab algn="l" pos="2869920"/>
                <a:tab algn="l" pos="3784320"/>
                <a:tab algn="l" pos="4698720"/>
                <a:tab algn="l" pos="5613120"/>
                <a:tab algn="l" pos="6527520"/>
                <a:tab algn="l" pos="7441920"/>
                <a:tab algn="l" pos="835632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Fourth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4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Fifth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5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Sixth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  <a:p>
            <a:pPr lvl="6" marL="2044440" indent="-444240">
              <a:spcBef>
                <a:spcPts val="2299"/>
              </a:spcBef>
              <a:buClr>
                <a:srgbClr val="000000"/>
              </a:buClr>
              <a:buSzPct val="171000"/>
              <a:buFont typeface="Gill Sans"/>
              <a:buChar char="•"/>
              <a:tabLst>
                <a:tab algn="l" pos="698400"/>
                <a:tab algn="l" pos="1612800"/>
                <a:tab algn="l" pos="2527200"/>
                <a:tab algn="l" pos="3441600"/>
                <a:tab algn="l" pos="4356000"/>
                <a:tab algn="l" pos="5270400"/>
                <a:tab algn="l" pos="6184800"/>
                <a:tab algn="l" pos="7099200"/>
                <a:tab algn="l" pos="8013600"/>
              </a:tabLst>
            </a:pPr>
            <a:r>
              <a:rPr b="0" lang="en-GB" sz="4000" spc="-1" strike="noStrike">
                <a:solidFill>
                  <a:srgbClr val="000000"/>
                </a:solidFill>
                <a:latin typeface="Gill Sans"/>
              </a:rPr>
              <a:t>Seventh Outline Level</a:t>
            </a:r>
            <a:endParaRPr b="0" lang="en-GB" sz="4000" spc="-1" strike="noStrike">
              <a:solidFill>
                <a:srgbClr val="000000"/>
              </a:solidFill>
              <a:latin typeface="Gill Sans"/>
            </a:endParaRPr>
          </a:p>
        </p:txBody>
      </p:sp>
      <p:sp>
        <p:nvSpPr>
          <p:cNvPr id="167" name="CustomShape 3"/>
          <p:cNvSpPr/>
          <p:nvPr/>
        </p:nvSpPr>
        <p:spPr>
          <a:xfrm>
            <a:off x="8860320" y="196920"/>
            <a:ext cx="954720" cy="1033560"/>
          </a:xfrm>
          <a:prstGeom prst="rect">
            <a:avLst/>
          </a:prstGeom>
          <a:solidFill>
            <a:srgbClr val="c5b9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PlaceHolder 4"/>
          <p:cNvSpPr>
            <a:spLocks noGrp="1"/>
          </p:cNvSpPr>
          <p:nvPr>
            <p:ph type="sldNum"/>
          </p:nvPr>
        </p:nvSpPr>
        <p:spPr>
          <a:xfrm>
            <a:off x="6791760" y="689040"/>
            <a:ext cx="521640" cy="615960"/>
          </a:xfrm>
          <a:prstGeom prst="rect">
            <a:avLst/>
          </a:prstGeom>
        </p:spPr>
        <p:txBody>
          <a:bodyPr lIns="90000" rIns="90000" tIns="46800" bIns="46800" anchorCtr="1">
            <a:noAutofit/>
          </a:bodyPr>
          <a:p>
            <a:pPr algn="ctr">
              <a:lnSpc>
                <a:spcPct val="100000"/>
              </a:lnSpc>
            </a:pPr>
            <a:fld id="{B292C0F7-75D2-413D-AEA6-669AF6C477B7}" type="slidenum">
              <a:rPr b="0" lang="en-GB" sz="4600" spc="-1" strike="noStrike">
                <a:solidFill>
                  <a:srgbClr val="000000"/>
                </a:solidFill>
                <a:latin typeface="Gill Sans"/>
                <a:ea typeface="Gill Sans"/>
              </a:rPr>
              <a:t>&lt;number&gt;</a:t>
            </a:fld>
            <a:endParaRPr b="0" lang="en-GB" sz="4600" spc="-1" strike="noStrike">
              <a:latin typeface="Bitstream Vera Sans"/>
            </a:endParaRPr>
          </a:p>
        </p:txBody>
      </p:sp>
      <p:sp>
        <p:nvSpPr>
          <p:cNvPr id="169" name="CustomShape 5"/>
          <p:cNvSpPr/>
          <p:nvPr/>
        </p:nvSpPr>
        <p:spPr>
          <a:xfrm>
            <a:off x="2904120" y="7059960"/>
            <a:ext cx="1762200" cy="324720"/>
          </a:xfrm>
          <a:prstGeom prst="rect">
            <a:avLst/>
          </a:prstGeom>
          <a:solidFill>
            <a:srgbClr val="4b3e83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ffffff"/>
                </a:solidFill>
                <a:latin typeface="Gill Sans"/>
                <a:ea typeface="Lucida Grande"/>
              </a:rPr>
              <a:t>Πετρίδου Χαρά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170" name="CustomShape 6"/>
          <p:cNvSpPr/>
          <p:nvPr/>
        </p:nvSpPr>
        <p:spPr>
          <a:xfrm>
            <a:off x="4697280" y="7114320"/>
            <a:ext cx="2746440" cy="325080"/>
          </a:xfrm>
          <a:prstGeom prst="rect">
            <a:avLst/>
          </a:prstGeom>
          <a:solidFill>
            <a:srgbClr val="bca6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Θεσσαλονίκη 11 Οκτ. 2010</a:t>
            </a:r>
            <a:endParaRPr b="0" lang="en-GB" sz="2200" spc="-1" strike="noStrike">
              <a:latin typeface="Bitstream Vera San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://www.physics.auth.gr/course/show/125" TargetMode="External"/><Relationship Id="rId2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5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228600" y="432360"/>
            <a:ext cx="9601200" cy="5014800"/>
          </a:xfrm>
          <a:prstGeom prst="rect">
            <a:avLst/>
          </a:prstGeom>
          <a:solidFill>
            <a:srgbClr val="cfe7f5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3600" spc="-1" strike="noStrike">
                <a:latin typeface="DejaVu Sans"/>
              </a:rPr>
              <a:t>Πυρηνική Φυσική και Φυσική Στοιχειωδών Σωματιδίων</a:t>
            </a:r>
            <a:br/>
            <a:r>
              <a:rPr b="1" lang="en-GB" sz="3600" spc="-1" strike="noStrike">
                <a:latin typeface="DejaVu Sans"/>
              </a:rPr>
              <a:t>(5ου εξαμήνου, χειμερινό)</a:t>
            </a:r>
            <a:br/>
            <a:br/>
            <a:r>
              <a:rPr b="0" lang="en-GB" sz="3600" spc="-1" strike="noStrike">
                <a:solidFill>
                  <a:srgbClr val="0000ff"/>
                </a:solidFill>
                <a:latin typeface="DejaVu Sans"/>
              </a:rPr>
              <a:t>Τμήμα T2: Κ. Κορδάς &amp; Δ. Σαμψωνίδης</a:t>
            </a:r>
            <a:br/>
            <a:br/>
            <a:r>
              <a:rPr b="1" lang="en-GB" sz="4000" spc="-1" strike="noStrike">
                <a:latin typeface="DejaVu Sans"/>
              </a:rPr>
              <a:t>Μάθημα 8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Μοντέλο σταγόνας: “Hμιεμπειρικός τύπος μάζας” (ή τύπος του Weitzecker).</a:t>
            </a:r>
            <a:br/>
            <a:r>
              <a:rPr b="0" lang="en-GB" sz="2600" spc="-1" strike="noStrike">
                <a:solidFill>
                  <a:srgbClr val="ff0000"/>
                </a:solidFill>
                <a:latin typeface="DejaVu Sans"/>
              </a:rPr>
              <a:t>Κοιλάδα β-σταθερότητας</a:t>
            </a:r>
            <a:endParaRPr b="0" lang="en-GB" sz="2600" spc="-1" strike="noStrike">
              <a:latin typeface="Arial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685800" y="5860800"/>
            <a:ext cx="8458200" cy="111384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txBody>
          <a:bodyPr lIns="90000" rIns="90000" tIns="46800" bIns="46800">
            <a:noAutofit/>
          </a:bodyPr>
          <a:p>
            <a:pPr algn="ctr">
              <a:spcBef>
                <a:spcPts val="899"/>
              </a:spcBef>
            </a:pPr>
            <a:r>
              <a:rPr b="0" lang="en-GB" sz="3200" spc="-1" strike="noStrike">
                <a:solidFill>
                  <a:srgbClr val="333399"/>
                </a:solidFill>
                <a:latin typeface="DejaVu Sans"/>
              </a:rPr>
              <a:t> </a:t>
            </a:r>
            <a:r>
              <a:rPr b="0" lang="el-GR" sz="3600" spc="-1" strike="noStrike">
                <a:solidFill>
                  <a:srgbClr val="333399"/>
                </a:solidFill>
                <a:latin typeface="DejaVu Sans"/>
              </a:rPr>
              <a:t>Κώστας Κορδάς</a:t>
            </a:r>
            <a:endParaRPr b="0" lang="en-GB" sz="3600" spc="-1" strike="noStrike">
              <a:latin typeface="Arial"/>
            </a:endParaRPr>
          </a:p>
          <a:p>
            <a:pPr algn="ctr">
              <a:spcBef>
                <a:spcPts val="697"/>
              </a:spcBef>
            </a:pPr>
            <a:r>
              <a:rPr b="0" lang="en-GB" sz="2800" spc="-1" strike="noStrike">
                <a:latin typeface="Arial"/>
              </a:rPr>
              <a:t>Αριστοτέλειο Πανεπιστήμιο Θεσσαλονίκης</a:t>
            </a:r>
            <a:endParaRPr b="0" lang="en-GB" sz="2800" spc="-1" strike="noStrike">
              <a:latin typeface="Arial"/>
            </a:endParaRPr>
          </a:p>
        </p:txBody>
      </p:sp>
      <p:sp>
        <p:nvSpPr>
          <p:cNvPr id="209" name="TextShape 3"/>
          <p:cNvSpPr txBox="1"/>
          <p:nvPr/>
        </p:nvSpPr>
        <p:spPr>
          <a:xfrm>
            <a:off x="1608480" y="7086600"/>
            <a:ext cx="6846120" cy="3891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 algn="ctr"/>
            <a:r>
              <a:rPr b="0" lang="el-GR" sz="2000" spc="-1" strike="noStrike">
                <a:solidFill>
                  <a:srgbClr val="ff0000"/>
                </a:solidFill>
                <a:latin typeface="DejaVu Sans"/>
              </a:rPr>
              <a:t>Πυρηνική &amp; Στοιχειώδη, Αριστοτέλειο Παν. Θ/νίκης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504000" y="166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- ημιεμπειρικός τύπος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264600" y="1476000"/>
            <a:ext cx="9601200" cy="5369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4000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 baseline="-14000000">
                <a:solidFill>
                  <a:srgbClr val="0000ff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Ηe) = B(Z=2, N=2) = 20.95 MeV   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( 28.30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4000000">
                <a:solidFill>
                  <a:srgbClr val="0000ff"/>
                </a:solidFill>
                <a:latin typeface="Bitstream Vera Sans"/>
              </a:rPr>
              <a:t>8</a:t>
            </a:r>
            <a:r>
              <a:rPr b="0" lang="en-GB" sz="2200" spc="-1" strike="noStrike" baseline="-14000000">
                <a:solidFill>
                  <a:srgbClr val="0000ff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Be) = B(Z=4, N=4) = 51.6 MeV     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( 56.5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</a:t>
            </a:r>
            <a:r>
              <a:rPr b="0" lang="en-GB" sz="2200" spc="-1" strike="noStrike" baseline="14000000">
                <a:solidFill>
                  <a:srgbClr val="0000ff"/>
                </a:solidFill>
                <a:latin typeface="Bitstream Vera Sans"/>
              </a:rPr>
              <a:t>1 2</a:t>
            </a:r>
            <a:r>
              <a:rPr b="0" lang="en-GB" sz="2200" spc="-1" strike="noStrike" baseline="-14000000">
                <a:solidFill>
                  <a:srgbClr val="0000ff"/>
                </a:solidFill>
                <a:latin typeface="Bitstream Vera Sans"/>
              </a:rPr>
              <a:t>6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O) = B(Z=6, N=6) = 121.64 MeV                    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(127.62 MeV)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Υπολογισμός από ημιεμπειρικό τύπο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ff0000"/>
                </a:solidFill>
                <a:latin typeface="Bitstream Vera Sans"/>
              </a:rPr>
              <a:t>ΠΡΟΣΟΧΗ: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  </a:t>
            </a:r>
            <a:r>
              <a:rPr b="0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Η περιγραφή είναι γενικά καλή αλλά όχι τέλεια!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Δεν φτάνει μόνο ο ημιεμπειρικός τύπος.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Ο πυρήνας δέν είναι μια υγρή σταγόνα. Υπάρχουν κι άλλα πράγματα που πρέπει να λάβουμε υπ' όψιν μας (“φλοώδη” δομή των πυρήνων).  Όχι μόνο απλά τον αριθμό πρωτονίων και νετρονίων.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0" name="TextShape 3"/>
          <p:cNvSpPr txBox="1"/>
          <p:nvPr/>
        </p:nvSpPr>
        <p:spPr>
          <a:xfrm>
            <a:off x="133200" y="914400"/>
            <a:ext cx="6172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Υπολογισμός από ημιεμπειρικό τύπο: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7045560" y="734760"/>
            <a:ext cx="303264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Πειραματική τιμή </a:t>
            </a:r>
            <a:endParaRPr b="0" lang="en-GB" sz="2200" spc="-1" strike="noStrike">
              <a:latin typeface="Bitstream Vera Sans"/>
            </a:endParaRPr>
          </a:p>
          <a:p>
            <a:r>
              <a:rPr b="1" lang="en-GB" sz="2200" spc="-1" strike="noStrike" u="sng">
                <a:solidFill>
                  <a:srgbClr val="000000"/>
                </a:solidFill>
                <a:uFillTx/>
                <a:latin typeface="Bitstream Vera Sans"/>
              </a:rPr>
              <a:t>(πίνακας 4.2)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2" name="Freeform 5"/>
          <p:cNvSpPr/>
          <p:nvPr/>
        </p:nvSpPr>
        <p:spPr>
          <a:xfrm>
            <a:off x="8401320" y="2977920"/>
            <a:ext cx="501480" cy="1848240"/>
          </a:xfrm>
          <a:custGeom>
            <a:avLst/>
            <a:gdLst/>
            <a:ahLst/>
            <a:rect l="0" t="0" r="r" b="b"/>
            <a:pathLst>
              <a:path w="1393" h="5134">
                <a:moveTo>
                  <a:pt x="0" y="5133"/>
                </a:moveTo>
                <a:cubicBezTo>
                  <a:pt x="499" y="4713"/>
                  <a:pt x="780" y="4116"/>
                  <a:pt x="1058" y="3544"/>
                </a:cubicBezTo>
                <a:cubicBezTo>
                  <a:pt x="1300" y="3048"/>
                  <a:pt x="1266" y="2491"/>
                  <a:pt x="1323" y="1958"/>
                </a:cubicBezTo>
                <a:cubicBezTo>
                  <a:pt x="1392" y="1303"/>
                  <a:pt x="1233" y="649"/>
                  <a:pt x="1164" y="0"/>
                </a:cubicBezTo>
              </a:path>
            </a:pathLst>
          </a:custGeom>
          <a:ln w="36720">
            <a:solidFill>
              <a:srgbClr val="000000"/>
            </a:solidFill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504000" y="12132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ανά νουκλεόνιο (Β/Α) -  μεταβάλοντας το Α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284" name="" descr=""/>
          <p:cNvPicPr/>
          <p:nvPr/>
        </p:nvPicPr>
        <p:blipFill>
          <a:blip r:embed="rId1"/>
          <a:stretch/>
        </p:blipFill>
        <p:spPr>
          <a:xfrm>
            <a:off x="1262160" y="2217240"/>
            <a:ext cx="7772400" cy="4572000"/>
          </a:xfrm>
          <a:prstGeom prst="rect">
            <a:avLst/>
          </a:prstGeom>
          <a:ln>
            <a:noFill/>
          </a:ln>
        </p:spPr>
      </p:pic>
      <p:sp>
        <p:nvSpPr>
          <p:cNvPr id="285" name="TextShape 2"/>
          <p:cNvSpPr txBox="1"/>
          <p:nvPr/>
        </p:nvSpPr>
        <p:spPr>
          <a:xfrm>
            <a:off x="313200" y="930600"/>
            <a:ext cx="9135720" cy="1177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Τι κερδίζουμε συνθέτοντας και αποσυνθέτοντας πυρήνες?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Π.χ., α) </a:t>
            </a:r>
            <a:r>
              <a:rPr b="0" lang="en-GB" sz="2400" spc="-1" strike="noStrike" baseline="14000000">
                <a:latin typeface="Bitstream Vera Sans"/>
              </a:rPr>
              <a:t>2 0 </a:t>
            </a:r>
            <a:r>
              <a:rPr b="0" lang="en-GB" sz="2400" spc="-1" strike="noStrike">
                <a:latin typeface="Bitstream Vera Sans"/>
              </a:rPr>
              <a:t>Χ + </a:t>
            </a:r>
            <a:r>
              <a:rPr b="0" lang="en-GB" sz="2400" spc="-1" strike="noStrike" baseline="14000000">
                <a:latin typeface="Bitstream Vera Sans"/>
              </a:rPr>
              <a:t>2 0 </a:t>
            </a:r>
            <a:r>
              <a:rPr b="0" lang="en-GB" sz="2400" spc="-1" strike="noStrike">
                <a:latin typeface="Bitstream Vera Sans"/>
              </a:rPr>
              <a:t>Χ → </a:t>
            </a:r>
            <a:r>
              <a:rPr b="0" lang="en-GB" sz="2400" spc="-1" strike="noStrike" baseline="14000000">
                <a:latin typeface="Bitstream Vera Sans"/>
              </a:rPr>
              <a:t>4 0 </a:t>
            </a:r>
            <a:r>
              <a:rPr b="0" lang="en-GB" sz="2400" spc="-1" strike="noStrike">
                <a:latin typeface="Bitstream Vera Sans"/>
              </a:rPr>
              <a:t>Υ , </a:t>
            </a:r>
            <a:endParaRPr b="0" lang="en-GB" sz="2400" spc="-1" strike="noStrike">
              <a:latin typeface="Bitstream Vera Sans"/>
            </a:endParaRPr>
          </a:p>
          <a:p>
            <a:r>
              <a:rPr b="0" lang="en-GB" sz="2400" spc="-1" strike="noStrike">
                <a:latin typeface="Bitstream Vera Sans"/>
              </a:rPr>
              <a:t>        </a:t>
            </a:r>
            <a:r>
              <a:rPr b="0" lang="en-GB" sz="2400" spc="-1" strike="noStrike">
                <a:latin typeface="Bitstream Vera Sans"/>
              </a:rPr>
              <a:t>β)  </a:t>
            </a:r>
            <a:r>
              <a:rPr b="0" lang="en-GB" sz="2400" spc="-1" strike="noStrike" baseline="14000000">
                <a:latin typeface="Bitstream Vera Sans"/>
              </a:rPr>
              <a:t>2 4 0 </a:t>
            </a:r>
            <a:r>
              <a:rPr b="0" lang="en-GB" sz="2400" spc="-1" strike="noStrike">
                <a:latin typeface="Bitstream Vera Sans"/>
              </a:rPr>
              <a:t>Χ -&gt; </a:t>
            </a:r>
            <a:r>
              <a:rPr b="0" lang="en-GB" sz="2400" spc="-1" strike="noStrike" baseline="14000000">
                <a:latin typeface="Bitstream Vera Sans"/>
              </a:rPr>
              <a:t>1 2 0 </a:t>
            </a:r>
            <a:r>
              <a:rPr b="0" lang="en-GB" sz="2400" spc="-1" strike="noStrike">
                <a:latin typeface="Bitstream Vera Sans"/>
              </a:rPr>
              <a:t>Υ + </a:t>
            </a:r>
            <a:r>
              <a:rPr b="0" lang="en-GB" sz="2400" spc="-1" strike="noStrike" baseline="14000000">
                <a:latin typeface="Bitstream Vera Sans"/>
              </a:rPr>
              <a:t>1 2 0 </a:t>
            </a:r>
            <a:r>
              <a:rPr b="0" lang="en-GB" sz="2400" spc="-1" strike="noStrike">
                <a:latin typeface="Bitstream Vera Sans"/>
              </a:rPr>
              <a:t>Υ ,   γ) </a:t>
            </a:r>
            <a:r>
              <a:rPr b="0" lang="en-GB" sz="2400" spc="-1" strike="noStrike" baseline="14000000">
                <a:latin typeface="Bitstream Vera Sans"/>
              </a:rPr>
              <a:t>Α</a:t>
            </a:r>
            <a:r>
              <a:rPr b="0" lang="en-GB" sz="2400" spc="-1" strike="noStrike">
                <a:latin typeface="Bitstream Vera Sans"/>
              </a:rPr>
              <a:t>Χ → </a:t>
            </a:r>
            <a:r>
              <a:rPr b="0" lang="en-GB" sz="2400" spc="-1" strike="noStrike" baseline="14000000">
                <a:latin typeface="Bitstream Vera Sans"/>
              </a:rPr>
              <a:t>Α – 4</a:t>
            </a:r>
            <a:r>
              <a:rPr b="0" lang="en-GB" sz="2400" spc="-1" strike="noStrike">
                <a:latin typeface="Bitstream Vera Sans"/>
              </a:rPr>
              <a:t>Υ + α</a:t>
            </a:r>
            <a:endParaRPr b="0" lang="en-GB" sz="24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TextShape 1"/>
          <p:cNvSpPr txBox="1"/>
          <p:nvPr/>
        </p:nvSpPr>
        <p:spPr>
          <a:xfrm>
            <a:off x="72000" y="142560"/>
            <a:ext cx="98658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Β/Α – συνάρτηση μόνο του Α; (1)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Line 4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90" name="TextShape 5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pic>
        <p:nvPicPr>
          <p:cNvPr id="291" name="" descr=""/>
          <p:cNvPicPr/>
          <p:nvPr/>
        </p:nvPicPr>
        <p:blipFill>
          <a:blip r:embed="rId1"/>
          <a:stretch/>
        </p:blipFill>
        <p:spPr>
          <a:xfrm>
            <a:off x="5783400" y="1166400"/>
            <a:ext cx="4067640" cy="5394240"/>
          </a:xfrm>
          <a:prstGeom prst="rect">
            <a:avLst/>
          </a:prstGeom>
          <a:ln>
            <a:noFill/>
          </a:ln>
        </p:spPr>
      </p:pic>
      <p:sp>
        <p:nvSpPr>
          <p:cNvPr id="292" name="TextShape 6"/>
          <p:cNvSpPr txBox="1"/>
          <p:nvPr/>
        </p:nvSpPr>
        <p:spPr>
          <a:xfrm>
            <a:off x="7612200" y="6195600"/>
            <a:ext cx="6858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Α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3" name="TextShape 7"/>
          <p:cNvSpPr txBox="1"/>
          <p:nvPr/>
        </p:nvSpPr>
        <p:spPr>
          <a:xfrm rot="16200000">
            <a:off x="4217040" y="4806000"/>
            <a:ext cx="337896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Β/Α   ( MeV/νουκλεόνιο)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94" name="CustomShape 8"/>
          <p:cNvSpPr/>
          <p:nvPr/>
        </p:nvSpPr>
        <p:spPr>
          <a:xfrm rot="20400000">
            <a:off x="3404520" y="2163240"/>
            <a:ext cx="6710400" cy="996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Διαλέγοντας το Ζ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algn="ctr"/>
            <a:r>
              <a:rPr b="0" lang="en-GB" sz="2400" spc="-1" strike="noStrike">
                <a:latin typeface="Bitstream Vera Sans"/>
              </a:rPr>
              <a:t>(</a:t>
            </a:r>
            <a:r>
              <a:rPr b="0" lang="en-GB" sz="2000" spc="-1" strike="noStrike">
                <a:latin typeface="Bitstream Vera Sans"/>
              </a:rPr>
              <a:t>π.χ., Ζ=Α/2, πράγμα που δεν είναι γενικά σωστό</a:t>
            </a:r>
            <a:r>
              <a:rPr b="0" lang="en-GB" sz="2400" spc="-1" strike="noStrike">
                <a:latin typeface="Bitstream Vera Sans"/>
              </a:rPr>
              <a:t>), </a:t>
            </a:r>
            <a:endParaRPr b="0" lang="en-GB" sz="2400" spc="-1" strike="noStrike">
              <a:latin typeface="Bitstream Vera Sans"/>
            </a:endParaRPr>
          </a:p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κάνουμε το Β/Α συνάρτηση μόνο του Α</a:t>
            </a:r>
            <a:r>
              <a:rPr b="0" lang="en-GB" sz="2400" spc="-1" strike="noStrike"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295" name="Line 9"/>
          <p:cNvSpPr/>
          <p:nvPr/>
        </p:nvSpPr>
        <p:spPr>
          <a:xfrm>
            <a:off x="7315200" y="685800"/>
            <a:ext cx="0" cy="4572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84600" y="202320"/>
            <a:ext cx="985140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Β/Α – συνάρτηση μόνο του Α; (2)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98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99" name="" descr=""/>
          <p:cNvPicPr/>
          <p:nvPr/>
        </p:nvPicPr>
        <p:blipFill>
          <a:blip r:embed="rId1"/>
          <a:stretch/>
        </p:blipFill>
        <p:spPr>
          <a:xfrm>
            <a:off x="5572440" y="8082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300" name="Line 4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1" name="TextShape 5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02" name="TextShape 6"/>
          <p:cNvSpPr txBox="1"/>
          <p:nvPr/>
        </p:nvSpPr>
        <p:spPr>
          <a:xfrm>
            <a:off x="6762600" y="99180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 baseline="14000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03" name="CustomShape 7"/>
          <p:cNvSpPr/>
          <p:nvPr/>
        </p:nvSpPr>
        <p:spPr>
          <a:xfrm rot="20400000">
            <a:off x="6006960" y="2485440"/>
            <a:ext cx="3985560" cy="9964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Ποιό Ζ διαλέξαμε όμως</a:t>
            </a:r>
            <a:endParaRPr b="0" lang="en-GB" sz="2400" spc="-1" strike="noStrike">
              <a:solidFill>
                <a:srgbClr val="0000ff"/>
              </a:solidFill>
              <a:latin typeface="Bitstream Vera Sans"/>
            </a:endParaRPr>
          </a:p>
          <a:p>
            <a:pPr algn="ctr"/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για τη σωστή περιγραφή;</a:t>
            </a:r>
            <a:endParaRPr b="0" lang="en-GB" sz="2400" spc="-1" strike="noStrike">
              <a:solidFill>
                <a:srgbClr val="0000ff"/>
              </a:solidFill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504000" y="410040"/>
            <a:ext cx="9071640" cy="5869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3600" spc="-1" strike="noStrike">
                <a:latin typeface="Bitstream Vera Sans"/>
              </a:rPr>
              <a:t>Κοιλάδα β-σταθερότητας</a:t>
            </a:r>
            <a:br/>
            <a:br/>
            <a:r>
              <a:rPr b="1" lang="en-GB" sz="3600" spc="-1" strike="noStrike">
                <a:latin typeface="Bitstream Vera Sans"/>
              </a:rPr>
              <a:t>”Το σταθερότερο Ζ για κάθε Α”</a:t>
            </a:r>
            <a:br/>
            <a:br/>
            <a:r>
              <a:rPr b="0" lang="en-GB" sz="3600" spc="-1" strike="noStrike">
                <a:latin typeface="Bitstream Vera Sans"/>
              </a:rPr>
              <a:t>(Δηλαδή: Αν μας έλεγαν</a:t>
            </a:r>
            <a:br/>
            <a:r>
              <a:rPr b="0" lang="en-GB" sz="3600" spc="-1" strike="noStrike">
                <a:latin typeface="Bitstream Vera Sans"/>
              </a:rPr>
              <a:t>“</a:t>
            </a:r>
            <a:r>
              <a:rPr b="0" lang="en-GB" sz="3600" spc="-1" strike="noStrike">
                <a:solidFill>
                  <a:srgbClr val="0000ff"/>
                </a:solidFill>
                <a:latin typeface="Bitstream Vera Sans"/>
              </a:rPr>
              <a:t>φτιάξτε πυρήνες με μόνο περιορισμό το άθροισμα πρωτονίων και νετρονίων να είναι Α”</a:t>
            </a:r>
            <a:r>
              <a:rPr b="0" lang="en-GB" sz="3600" spc="-1" strike="noStrike">
                <a:latin typeface="Bitstream Vera Sans"/>
              </a:rPr>
              <a:t>, </a:t>
            </a:r>
            <a:br/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ποιό Ζ θα διαλέγαμε ως </a:t>
            </a:r>
            <a:br/>
            <a:r>
              <a:rPr b="0" lang="en-GB" sz="3600" spc="-1" strike="noStrike">
                <a:solidFill>
                  <a:srgbClr val="ff0000"/>
                </a:solidFill>
                <a:latin typeface="Bitstream Vera Sans"/>
              </a:rPr>
              <a:t>το “καλύτερο”;</a:t>
            </a:r>
            <a:r>
              <a:rPr b="0" lang="en-GB" sz="3600" spc="-1" strike="noStrike">
                <a:latin typeface="Bitstream Vera Sans"/>
              </a:rPr>
              <a:t> </a:t>
            </a:r>
            <a:br/>
            <a:r>
              <a:rPr b="0" lang="en-GB" sz="3600" spc="-1" strike="noStrike">
                <a:latin typeface="Bitstream Vera Sans"/>
              </a:rPr>
              <a:t>Το Ζ=0, το Ζ=Α, το Ζ=Α/2, ποιό; </a:t>
            </a:r>
            <a:endParaRPr b="0" lang="en-GB" sz="36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08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Αντικαθιστώντας Ν=Α-Ζ , έχουμε Β(Α,Ζ) αντί για Β(Ζ,Ν):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Β(A,Z)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10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ff0000"/>
                </a:solidFill>
                <a:uFillTx/>
                <a:latin typeface="Bitstream Vera Sans"/>
              </a:rPr>
              <a:t>Ενέργεια σύνδεσης του πυρήνα: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Β(Ζ,Ν)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Αντικαθιστώντας Ν=Α-Ζ , έχουμε Β(Α,Ζ) αντί για Β(Ζ,Ν):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Β(A,Z) = 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B(A,Z) = c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1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+ c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2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* Z + c</a:t>
            </a:r>
            <a:r>
              <a:rPr b="0" lang="en-GB" sz="2200" spc="-1" strike="noStrike" baseline="-14000000">
                <a:solidFill>
                  <a:srgbClr val="ff0000"/>
                </a:solidFill>
                <a:latin typeface="Bitstream Vera Sans"/>
              </a:rPr>
              <a:t>3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* Z</a:t>
            </a:r>
            <a:r>
              <a:rPr b="0" lang="en-GB" sz="2200" spc="-1" strike="noStrike" baseline="14000000">
                <a:solidFill>
                  <a:srgbClr val="ff0000"/>
                </a:solidFill>
                <a:latin typeface="Bitstream Vera Sans"/>
              </a:rPr>
              <a:t>2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= παραβολή (για Α=σταθ.)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11" name="Line 3"/>
          <p:cNvSpPr/>
          <p:nvPr/>
        </p:nvSpPr>
        <p:spPr>
          <a:xfrm flipV="1">
            <a:off x="3042000" y="411480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Line 4"/>
          <p:cNvSpPr/>
          <p:nvPr/>
        </p:nvSpPr>
        <p:spPr>
          <a:xfrm>
            <a:off x="3038400" y="635832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Freeform 5"/>
          <p:cNvSpPr/>
          <p:nvPr/>
        </p:nvSpPr>
        <p:spPr>
          <a:xfrm>
            <a:off x="3594600" y="4690800"/>
            <a:ext cx="2419560" cy="1367280"/>
          </a:xfrm>
          <a:custGeom>
            <a:avLst/>
            <a:gdLst/>
            <a:ahLst/>
            <a:rect l="0" t="0" r="r" b="b"/>
            <a:pathLst>
              <a:path w="6721" h="3798">
                <a:moveTo>
                  <a:pt x="0" y="3797"/>
                </a:moveTo>
                <a:cubicBezTo>
                  <a:pt x="182" y="3238"/>
                  <a:pt x="522" y="2749"/>
                  <a:pt x="742" y="2210"/>
                </a:cubicBezTo>
                <a:cubicBezTo>
                  <a:pt x="994" y="1592"/>
                  <a:pt x="1435" y="1068"/>
                  <a:pt x="1959" y="676"/>
                </a:cubicBezTo>
                <a:cubicBezTo>
                  <a:pt x="2417" y="331"/>
                  <a:pt x="2968" y="76"/>
                  <a:pt x="3546" y="40"/>
                </a:cubicBezTo>
                <a:cubicBezTo>
                  <a:pt x="4184" y="0"/>
                  <a:pt x="4686" y="460"/>
                  <a:pt x="5133" y="834"/>
                </a:cubicBezTo>
                <a:cubicBezTo>
                  <a:pt x="5643" y="1261"/>
                  <a:pt x="6056" y="1815"/>
                  <a:pt x="6351" y="2422"/>
                </a:cubicBezTo>
                <a:lnTo>
                  <a:pt x="6509" y="2951"/>
                </a:lnTo>
                <a:lnTo>
                  <a:pt x="6668" y="3480"/>
                </a:lnTo>
                <a:lnTo>
                  <a:pt x="6720" y="358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14" name="TextShape 6"/>
          <p:cNvSpPr txBox="1"/>
          <p:nvPr/>
        </p:nvSpPr>
        <p:spPr>
          <a:xfrm>
            <a:off x="622800" y="435600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Β(Ζ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5" name="TextShape 7"/>
          <p:cNvSpPr txBox="1"/>
          <p:nvPr/>
        </p:nvSpPr>
        <p:spPr>
          <a:xfrm>
            <a:off x="5878800" y="651600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16" name="CustomShape 8"/>
          <p:cNvSpPr/>
          <p:nvPr/>
        </p:nvSpPr>
        <p:spPr>
          <a:xfrm rot="16200000">
            <a:off x="4633920" y="2664720"/>
            <a:ext cx="228600" cy="2606400"/>
          </a:xfrm>
          <a:custGeom>
            <a:avLst/>
            <a:gdLst/>
            <a:ahLst/>
            <a:rect l="0" t="0" r="r" b="b"/>
            <a:pathLst>
              <a:path w="637" h="7242">
                <a:moveTo>
                  <a:pt x="636" y="0"/>
                </a:moveTo>
                <a:cubicBezTo>
                  <a:pt x="477" y="0"/>
                  <a:pt x="318" y="301"/>
                  <a:pt x="318" y="603"/>
                </a:cubicBezTo>
                <a:lnTo>
                  <a:pt x="318" y="3017"/>
                </a:lnTo>
                <a:cubicBezTo>
                  <a:pt x="318" y="3318"/>
                  <a:pt x="159" y="3620"/>
                  <a:pt x="0" y="3620"/>
                </a:cubicBezTo>
                <a:cubicBezTo>
                  <a:pt x="159" y="3620"/>
                  <a:pt x="318" y="3922"/>
                  <a:pt x="318" y="4223"/>
                </a:cubicBezTo>
                <a:lnTo>
                  <a:pt x="318" y="6637"/>
                </a:lnTo>
                <a:cubicBezTo>
                  <a:pt x="318" y="6939"/>
                  <a:pt x="477" y="7241"/>
                  <a:pt x="636" y="72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Line 9"/>
          <p:cNvSpPr/>
          <p:nvPr/>
        </p:nvSpPr>
        <p:spPr>
          <a:xfrm flipV="1">
            <a:off x="1310400" y="4800600"/>
            <a:ext cx="0" cy="6858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8" name="TextShape 10"/>
          <p:cNvSpPr txBox="1"/>
          <p:nvPr/>
        </p:nvSpPr>
        <p:spPr>
          <a:xfrm>
            <a:off x="250200" y="550980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Β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CustomShape 1"/>
          <p:cNvSpPr/>
          <p:nvPr/>
        </p:nvSpPr>
        <p:spPr>
          <a:xfrm>
            <a:off x="6159600" y="6400800"/>
            <a:ext cx="2057400" cy="4572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20" name="" descr=""/>
          <p:cNvPicPr/>
          <p:nvPr/>
        </p:nvPicPr>
        <p:blipFill>
          <a:blip r:embed="rId1"/>
          <a:stretch/>
        </p:blipFill>
        <p:spPr>
          <a:xfrm>
            <a:off x="685800" y="1502280"/>
            <a:ext cx="8915400" cy="2142720"/>
          </a:xfrm>
          <a:prstGeom prst="rect">
            <a:avLst/>
          </a:prstGeom>
          <a:ln>
            <a:noFill/>
          </a:ln>
        </p:spPr>
      </p:pic>
      <p:sp>
        <p:nvSpPr>
          <p:cNvPr id="321" name="TextShape 2"/>
          <p:cNvSpPr txBox="1"/>
          <p:nvPr/>
        </p:nvSpPr>
        <p:spPr>
          <a:xfrm>
            <a:off x="374040" y="944280"/>
            <a:ext cx="6939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Μέγιστο Β(Α,Ζ), για κάθε Α=σταθερό: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22" name="Formula 3"/>
              <p:cNvSpPr txBox="1"/>
              <p:nvPr/>
            </p:nvSpPr>
            <p:spPr>
              <a:xfrm>
                <a:off x="891360" y="4308480"/>
                <a:ext cx="2553480" cy="88092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+</m:t>
                        </m:r>
                        <m:d>
                          <m:dPr>
                            <m:begChr m:val="("/>
                            <m:endChr m:val=")"/>
                          </m:dPr>
                          <m:e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d</m:t>
                                </m:r>
                              </m:num>
                              <m:den>
                                <m:r>
                                  <m:t xml:space="preserve">2</m:t>
                                </m:r>
                              </m:den>
                            </m:f>
                            <m:r>
                              <m:t xml:space="preserve">s</m:t>
                            </m:r>
                          </m:e>
                        </m:d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23" name="TextShape 4"/>
          <p:cNvSpPr txBox="1"/>
          <p:nvPr/>
        </p:nvSpPr>
        <p:spPr>
          <a:xfrm>
            <a:off x="480240" y="5400000"/>
            <a:ext cx="4993920" cy="32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24" name="CustomShape 5"/>
          <p:cNvSpPr/>
          <p:nvPr/>
        </p:nvSpPr>
        <p:spPr>
          <a:xfrm>
            <a:off x="5463000" y="4258800"/>
            <a:ext cx="457200" cy="1600200"/>
          </a:xfrm>
          <a:custGeom>
            <a:avLst/>
            <a:gdLst/>
            <a:ahLst/>
            <a:rect l="0" t="0" r="r" b="b"/>
            <a:pathLst>
              <a:path w="1272" h="4447">
                <a:moveTo>
                  <a:pt x="0" y="0"/>
                </a:moveTo>
                <a:cubicBezTo>
                  <a:pt x="317" y="0"/>
                  <a:pt x="635" y="185"/>
                  <a:pt x="635" y="370"/>
                </a:cubicBezTo>
                <a:lnTo>
                  <a:pt x="635" y="1852"/>
                </a:lnTo>
                <a:cubicBezTo>
                  <a:pt x="635" y="2037"/>
                  <a:pt x="953" y="2223"/>
                  <a:pt x="1271" y="2223"/>
                </a:cubicBezTo>
                <a:cubicBezTo>
                  <a:pt x="953" y="2223"/>
                  <a:pt x="635" y="2408"/>
                  <a:pt x="635" y="2593"/>
                </a:cubicBezTo>
                <a:lnTo>
                  <a:pt x="635" y="4075"/>
                </a:lnTo>
                <a:cubicBezTo>
                  <a:pt x="635" y="4260"/>
                  <a:pt x="317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25" name="Formula 6"/>
              <p:cNvSpPr txBox="1"/>
              <p:nvPr/>
            </p:nvSpPr>
            <p:spPr>
              <a:xfrm>
                <a:off x="6219720" y="4488840"/>
                <a:ext cx="25952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2</m:t>
                        </m:r>
                        <m:r>
                          <m:t xml:space="preserve">+</m:t>
                        </m:r>
                        <m:r>
                          <m:t xml:space="preserve">0.0154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26" name="TextShape 7"/>
          <p:cNvSpPr txBox="1"/>
          <p:nvPr/>
        </p:nvSpPr>
        <p:spPr>
          <a:xfrm>
            <a:off x="374400" y="3824280"/>
            <a:ext cx="9684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Άρα το Ζ που δίνει το μέγιστο Β(Α,Ζ), για κάθε Α είναι: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27" name="TextShape 8"/>
          <p:cNvSpPr txBox="1"/>
          <p:nvPr/>
        </p:nvSpPr>
        <p:spPr>
          <a:xfrm>
            <a:off x="5918400" y="6416280"/>
            <a:ext cx="1791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 &lt; Α/2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28" name="Line 9"/>
          <p:cNvSpPr/>
          <p:nvPr/>
        </p:nvSpPr>
        <p:spPr>
          <a:xfrm flipV="1">
            <a:off x="6858000" y="594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10"/>
          <p:cNvSpPr/>
          <p:nvPr/>
        </p:nvSpPr>
        <p:spPr>
          <a:xfrm>
            <a:off x="6051600" y="4222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TextShape 11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είναι αυτό με τη  μέγιστη ενέργεια σύνδεσης</a:t>
            </a:r>
            <a:endParaRPr b="0" lang="en-GB" sz="2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32" name="TextShape 2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Σm – B(A,Z) – B(Coulomb ηλεκτρονίων)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B(Coulomb ηλεκτρονίων) ~ 0 (τάξη μεγέθους eV, ενώ στον πυρήνα έχουμε MeV)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==&gt; M(A,Z) =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33" name="Line 3"/>
          <p:cNvSpPr/>
          <p:nvPr/>
        </p:nvSpPr>
        <p:spPr>
          <a:xfrm flipV="1">
            <a:off x="4415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98039" sp="498039"/>
              <a:ds d="498039" sp="498039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4" name="TextShape 4"/>
          <p:cNvSpPr txBox="1"/>
          <p:nvPr/>
        </p:nvSpPr>
        <p:spPr>
          <a:xfrm>
            <a:off x="6629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5" name="Line 5"/>
          <p:cNvSpPr/>
          <p:nvPr/>
        </p:nvSpPr>
        <p:spPr>
          <a:xfrm flipV="1">
            <a:off x="3330000" y="4439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Line 6"/>
          <p:cNvSpPr/>
          <p:nvPr/>
        </p:nvSpPr>
        <p:spPr>
          <a:xfrm>
            <a:off x="3326400" y="6682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TextShape 7"/>
          <p:cNvSpPr txBox="1"/>
          <p:nvPr/>
        </p:nvSpPr>
        <p:spPr>
          <a:xfrm>
            <a:off x="1090800" y="4680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8" name="TextShape 8"/>
          <p:cNvSpPr txBox="1"/>
          <p:nvPr/>
        </p:nvSpPr>
        <p:spPr>
          <a:xfrm>
            <a:off x="6814800" y="6696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39" name="CustomShape 9"/>
          <p:cNvSpPr/>
          <p:nvPr/>
        </p:nvSpPr>
        <p:spPr>
          <a:xfrm rot="16200000">
            <a:off x="5943600" y="2565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0" name="Freeform 10"/>
          <p:cNvSpPr/>
          <p:nvPr/>
        </p:nvSpPr>
        <p:spPr>
          <a:xfrm>
            <a:off x="4210200" y="4876560"/>
            <a:ext cx="2934360" cy="1618200"/>
          </a:xfrm>
          <a:custGeom>
            <a:avLst/>
            <a:gdLst/>
            <a:ahLst/>
            <a:rect l="0" t="0" r="r" b="b"/>
            <a:pathLst>
              <a:path w="8151" h="4495">
                <a:moveTo>
                  <a:pt x="0" y="0"/>
                </a:moveTo>
                <a:cubicBezTo>
                  <a:pt x="107" y="585"/>
                  <a:pt x="456" y="1079"/>
                  <a:pt x="741" y="1588"/>
                </a:cubicBezTo>
                <a:cubicBezTo>
                  <a:pt x="1053" y="2143"/>
                  <a:pt x="1514" y="2607"/>
                  <a:pt x="1799" y="3175"/>
                </a:cubicBezTo>
                <a:cubicBezTo>
                  <a:pt x="2108" y="3789"/>
                  <a:pt x="2737" y="3944"/>
                  <a:pt x="3281" y="4181"/>
                </a:cubicBezTo>
                <a:cubicBezTo>
                  <a:pt x="3774" y="4395"/>
                  <a:pt x="4350" y="4494"/>
                  <a:pt x="4868" y="4338"/>
                </a:cubicBezTo>
                <a:cubicBezTo>
                  <a:pt x="5492" y="4153"/>
                  <a:pt x="5951" y="3635"/>
                  <a:pt x="6351" y="3121"/>
                </a:cubicBezTo>
                <a:cubicBezTo>
                  <a:pt x="6766" y="2587"/>
                  <a:pt x="7250" y="2104"/>
                  <a:pt x="7620" y="1535"/>
                </a:cubicBezTo>
                <a:lnTo>
                  <a:pt x="7885" y="1006"/>
                </a:lnTo>
                <a:lnTo>
                  <a:pt x="8150" y="477"/>
                </a:lnTo>
                <a:lnTo>
                  <a:pt x="8149" y="424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41" name="TextShape 11"/>
          <p:cNvSpPr txBox="1"/>
          <p:nvPr/>
        </p:nvSpPr>
        <p:spPr>
          <a:xfrm>
            <a:off x="250200" y="5510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42" name="Line 12"/>
          <p:cNvSpPr/>
          <p:nvPr/>
        </p:nvSpPr>
        <p:spPr>
          <a:xfrm flipV="1">
            <a:off x="1828800" y="5029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Σήμερα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11" name="TextShape 2"/>
          <p:cNvSpPr txBox="1"/>
          <p:nvPr/>
        </p:nvSpPr>
        <p:spPr>
          <a:xfrm>
            <a:off x="336600" y="878400"/>
            <a:ext cx="9601200" cy="59720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Ημιεμπειρικός τύπος μάζας πυρήνων και κοιλάδα β-σταθερότητας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4, παρ. 4.5-4.7.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Χ. Ελευθεριάδη, Κεφ. 4.3 και 4.4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Σημειώσεις Πυρηνικής, Κεφ. 3, παρ 3.2, 3.3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Ενέργεια σύνδεσης πυρήνων και “Q-values” από α-διάσπαση και σχάση</a:t>
            </a:r>
            <a:endParaRPr b="0" lang="en-GB" sz="24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Υπολογισμός από ημιεμπειρικό τύπο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Σύγκριση με πειραματικές τιμές για α-διασπαση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latin typeface="Bitstream Vera Sans"/>
              </a:rPr>
              <a:t>Βιβλίο C&amp;G, Κεφ. 4, παρ. 4.8 &amp; Κεφ. 6, παρ. 6.1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latin typeface="Bitstream Vera Sans"/>
              </a:rPr>
              <a:t>Ιστοσελίδα:</a:t>
            </a:r>
            <a:r>
              <a:rPr b="1" lang="en-GB" sz="2200" spc="-1" strike="noStrike"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  <a:hlinkClick r:id="rId1"/>
              </a:rPr>
              <a:t>http://www.physics.auth.gr/course/show/125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extShape 1"/>
          <p:cNvSpPr txBox="1"/>
          <p:nvPr/>
        </p:nvSpPr>
        <p:spPr>
          <a:xfrm>
            <a:off x="374040" y="944280"/>
            <a:ext cx="854136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Ελάχιστη  μάζα Μ(Α,Ζ) για κάθε Α=σταθερό: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44" name="TextShape 2"/>
          <p:cNvSpPr txBox="1"/>
          <p:nvPr/>
        </p:nvSpPr>
        <p:spPr>
          <a:xfrm>
            <a:off x="120240" y="5616000"/>
            <a:ext cx="4993920" cy="326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45" name="CustomShape 3"/>
          <p:cNvSpPr/>
          <p:nvPr/>
        </p:nvSpPr>
        <p:spPr>
          <a:xfrm>
            <a:off x="5463000" y="4258800"/>
            <a:ext cx="457200" cy="1600200"/>
          </a:xfrm>
          <a:custGeom>
            <a:avLst/>
            <a:gdLst/>
            <a:ahLst/>
            <a:rect l="0" t="0" r="r" b="b"/>
            <a:pathLst>
              <a:path w="1272" h="4447">
                <a:moveTo>
                  <a:pt x="0" y="0"/>
                </a:moveTo>
                <a:cubicBezTo>
                  <a:pt x="317" y="0"/>
                  <a:pt x="635" y="185"/>
                  <a:pt x="635" y="370"/>
                </a:cubicBezTo>
                <a:lnTo>
                  <a:pt x="635" y="1852"/>
                </a:lnTo>
                <a:cubicBezTo>
                  <a:pt x="635" y="2037"/>
                  <a:pt x="953" y="2223"/>
                  <a:pt x="1271" y="2223"/>
                </a:cubicBezTo>
                <a:cubicBezTo>
                  <a:pt x="953" y="2223"/>
                  <a:pt x="635" y="2408"/>
                  <a:pt x="635" y="2593"/>
                </a:cubicBezTo>
                <a:lnTo>
                  <a:pt x="635" y="4075"/>
                </a:lnTo>
                <a:cubicBezTo>
                  <a:pt x="635" y="4260"/>
                  <a:pt x="317" y="4446"/>
                  <a:pt x="0" y="4446"/>
                </a:cubicBezTo>
              </a:path>
            </a:pathLst>
          </a:custGeom>
          <a:noFill/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46" name="Formula 4"/>
              <p:cNvSpPr txBox="1"/>
              <p:nvPr/>
            </p:nvSpPr>
            <p:spPr>
              <a:xfrm>
                <a:off x="6219720" y="4488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47" name="TextShape 5"/>
          <p:cNvSpPr txBox="1"/>
          <p:nvPr/>
        </p:nvSpPr>
        <p:spPr>
          <a:xfrm>
            <a:off x="374400" y="3824280"/>
            <a:ext cx="968400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Άρα το Ζ που δίνει την ελάχιστη Μ(Α,Ζ), για κάθε Α είναι: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348" name="Group 6"/>
          <p:cNvGrpSpPr/>
          <p:nvPr/>
        </p:nvGrpSpPr>
        <p:grpSpPr>
          <a:xfrm>
            <a:off x="5918400" y="6400800"/>
            <a:ext cx="2190960" cy="457200"/>
            <a:chOff x="5918400" y="6400800"/>
            <a:chExt cx="2190960" cy="457200"/>
          </a:xfrm>
        </p:grpSpPr>
        <p:sp>
          <p:nvSpPr>
            <p:cNvPr id="349" name="CustomShape 7"/>
            <p:cNvSpPr/>
            <p:nvPr/>
          </p:nvSpPr>
          <p:spPr>
            <a:xfrm>
              <a:off x="6051960" y="6400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50" name="TextShape 8"/>
            <p:cNvSpPr txBox="1"/>
            <p:nvPr/>
          </p:nvSpPr>
          <p:spPr>
            <a:xfrm>
              <a:off x="5918400" y="6416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>
              <a:noAutofit/>
            </a:bodyPr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351" name="Line 9"/>
          <p:cNvSpPr/>
          <p:nvPr/>
        </p:nvSpPr>
        <p:spPr>
          <a:xfrm flipV="1">
            <a:off x="6858000" y="594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0"/>
          <p:cNvSpPr/>
          <p:nvPr/>
        </p:nvSpPr>
        <p:spPr>
          <a:xfrm>
            <a:off x="6195600" y="4222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3" name="TextShape 11"/>
          <p:cNvSpPr txBox="1"/>
          <p:nvPr/>
        </p:nvSpPr>
        <p:spPr>
          <a:xfrm>
            <a:off x="228600" y="49320"/>
            <a:ext cx="9601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ελάχιστη μάζα (ενέργεια) ατόμου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354" name="" descr=""/>
          <p:cNvPicPr/>
          <p:nvPr/>
        </p:nvPicPr>
        <p:blipFill>
          <a:blip r:embed="rId1"/>
          <a:stretch/>
        </p:blipFill>
        <p:spPr>
          <a:xfrm>
            <a:off x="1185840" y="2216880"/>
            <a:ext cx="6152760" cy="825120"/>
          </a:xfrm>
          <a:prstGeom prst="rect">
            <a:avLst/>
          </a:prstGeom>
          <a:ln>
            <a:noFill/>
          </a:ln>
        </p:spPr>
      </p:pic>
      <p:sp>
        <p:nvSpPr>
          <p:cNvPr id="355" name="TextShape 12"/>
          <p:cNvSpPr txBox="1"/>
          <p:nvPr/>
        </p:nvSpPr>
        <p:spPr>
          <a:xfrm>
            <a:off x="444600" y="4514760"/>
            <a:ext cx="8017200" cy="109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m(n) = 939.57 MeV / 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r>
              <a:rPr b="0" lang="en-GB" sz="2200" spc="-1" strike="noStrike"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m(p) = 938.27 MeV /c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m(e) = 0.511 MeV / c</a:t>
            </a:r>
            <a:r>
              <a:rPr b="0" lang="en-GB" sz="2200" spc="-1" strike="noStrike" baseline="14000000">
                <a:latin typeface="Bitstream Vera Sans"/>
              </a:rPr>
              <a:t>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56" name="Line 13"/>
          <p:cNvSpPr/>
          <p:nvPr/>
        </p:nvSpPr>
        <p:spPr>
          <a:xfrm flipH="1">
            <a:off x="7338600" y="2140200"/>
            <a:ext cx="1143000" cy="228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TextShape 14"/>
          <p:cNvSpPr txBox="1"/>
          <p:nvPr/>
        </p:nvSpPr>
        <p:spPr>
          <a:xfrm>
            <a:off x="8114760" y="1844280"/>
            <a:ext cx="1791000" cy="10706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Στο βιβλίο σας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58" name="TextShape 15"/>
          <p:cNvSpPr txBox="1"/>
          <p:nvPr/>
        </p:nvSpPr>
        <p:spPr>
          <a:xfrm>
            <a:off x="228600" y="1371600"/>
            <a:ext cx="6629400" cy="74268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Για συγκεκριμένο Α και δ (π.χ., δ=0), 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latin typeface="Bitstream Vera Sans"/>
              </a:rPr>
              <a:t>το Ζ που δίνει ελάχιστη μάζα είναι: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extShape 1"/>
          <p:cNvSpPr txBox="1"/>
          <p:nvPr/>
        </p:nvSpPr>
        <p:spPr>
          <a:xfrm>
            <a:off x="504000" y="48960"/>
            <a:ext cx="907164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β-σταθερό = τo σταθερότερο Ζ σε κάθε Α: ελάχιστη μάζα (ενέργεια) ατόμου</a:t>
            </a:r>
            <a:endParaRPr b="0" lang="en-GB" sz="2800" spc="-1" strike="noStrike">
              <a:latin typeface="Bitstream Vera Sans"/>
            </a:endParaRPr>
          </a:p>
        </p:txBody>
      </p:sp>
      <p:pic>
        <p:nvPicPr>
          <p:cNvPr id="360" name="" descr=""/>
          <p:cNvPicPr/>
          <p:nvPr/>
        </p:nvPicPr>
        <p:blipFill>
          <a:blip r:embed="rId1"/>
          <a:stretch/>
        </p:blipFill>
        <p:spPr>
          <a:xfrm>
            <a:off x="3245760" y="2030400"/>
            <a:ext cx="6629040" cy="4495320"/>
          </a:xfrm>
          <a:prstGeom prst="rect">
            <a:avLst/>
          </a:prstGeom>
          <a:ln>
            <a:noFill/>
          </a:ln>
        </p:spPr>
      </p:pic>
      <p:sp>
        <p:nvSpPr>
          <p:cNvPr id="361" name="TextShape 2"/>
          <p:cNvSpPr txBox="1"/>
          <p:nvPr/>
        </p:nvSpPr>
        <p:spPr>
          <a:xfrm>
            <a:off x="3322800" y="3744000"/>
            <a:ext cx="4572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362" name="TextShape 3"/>
          <p:cNvSpPr txBox="1"/>
          <p:nvPr/>
        </p:nvSpPr>
        <p:spPr>
          <a:xfrm>
            <a:off x="6310800" y="6084360"/>
            <a:ext cx="457200" cy="447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Α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363" name="Formula 4"/>
              <p:cNvSpPr txBox="1"/>
              <p:nvPr/>
            </p:nvSpPr>
            <p:spPr>
              <a:xfrm>
                <a:off x="243720" y="121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grpSp>
        <p:nvGrpSpPr>
          <p:cNvPr id="364" name="Group 5"/>
          <p:cNvGrpSpPr/>
          <p:nvPr/>
        </p:nvGrpSpPr>
        <p:grpSpPr>
          <a:xfrm>
            <a:off x="86400" y="2980800"/>
            <a:ext cx="2190960" cy="457200"/>
            <a:chOff x="86400" y="2980800"/>
            <a:chExt cx="2190960" cy="457200"/>
          </a:xfrm>
        </p:grpSpPr>
        <p:sp>
          <p:nvSpPr>
            <p:cNvPr id="365" name="CustomShape 6"/>
            <p:cNvSpPr/>
            <p:nvPr/>
          </p:nvSpPr>
          <p:spPr>
            <a:xfrm>
              <a:off x="219960" y="2980800"/>
              <a:ext cx="2057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366" name="TextShape 7"/>
            <p:cNvSpPr txBox="1"/>
            <p:nvPr/>
          </p:nvSpPr>
          <p:spPr>
            <a:xfrm>
              <a:off x="86400" y="2996280"/>
              <a:ext cx="179100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>
              <a:noAutofit/>
            </a:bodyPr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367" name="Line 8"/>
          <p:cNvSpPr/>
          <p:nvPr/>
        </p:nvSpPr>
        <p:spPr>
          <a:xfrm flipV="1">
            <a:off x="1026000" y="2523600"/>
            <a:ext cx="457200" cy="457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8" name="CustomShape 9"/>
          <p:cNvSpPr/>
          <p:nvPr/>
        </p:nvSpPr>
        <p:spPr>
          <a:xfrm>
            <a:off x="219600" y="946800"/>
            <a:ext cx="3200400" cy="1600200"/>
          </a:xfrm>
          <a:prstGeom prst="ellipse">
            <a:avLst/>
          </a:prstGeom>
          <a:noFill/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9" name="TextShape 10"/>
          <p:cNvSpPr txBox="1"/>
          <p:nvPr/>
        </p:nvSpPr>
        <p:spPr>
          <a:xfrm>
            <a:off x="6577200" y="1315800"/>
            <a:ext cx="2971800" cy="742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'Οντως, σε κάθε Α, είναι Ζ &lt; Α/2 :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CustomShape 1"/>
          <p:cNvSpPr/>
          <p:nvPr/>
        </p:nvSpPr>
        <p:spPr>
          <a:xfrm>
            <a:off x="3927600" y="5770800"/>
            <a:ext cx="3200400" cy="1231200"/>
          </a:xfrm>
          <a:prstGeom prst="ellipse">
            <a:avLst/>
          </a:prstGeom>
          <a:solidFill>
            <a:srgbClr val="e6ff00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 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1800" spc="-1" strike="noStrike">
                <a:solidFill>
                  <a:srgbClr val="000000"/>
                </a:solidFill>
                <a:latin typeface="Bitstream Vera Sans"/>
              </a:rPr>
              <a:t>B(Coulomb ηλεκτρονίων)</a:t>
            </a:r>
            <a:endParaRPr b="0" lang="en-GB" sz="18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0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0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0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0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0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0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0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73" name="Line 4"/>
          <p:cNvSpPr/>
          <p:nvPr/>
        </p:nvSpPr>
        <p:spPr>
          <a:xfrm flipV="1">
            <a:off x="6863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98039" sp="498039"/>
              <a:ds d="498039" sp="498039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4" name="TextShape 5"/>
          <p:cNvSpPr txBox="1"/>
          <p:nvPr/>
        </p:nvSpPr>
        <p:spPr>
          <a:xfrm>
            <a:off x="9077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5" name="Line 6"/>
          <p:cNvSpPr/>
          <p:nvPr/>
        </p:nvSpPr>
        <p:spPr>
          <a:xfrm flipV="1">
            <a:off x="3366000" y="3251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6" name="Line 7"/>
          <p:cNvSpPr/>
          <p:nvPr/>
        </p:nvSpPr>
        <p:spPr>
          <a:xfrm>
            <a:off x="3362400" y="5494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77" name="TextShape 8"/>
          <p:cNvSpPr txBox="1"/>
          <p:nvPr/>
        </p:nvSpPr>
        <p:spPr>
          <a:xfrm>
            <a:off x="1126800" y="3492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8" name="TextShape 9"/>
          <p:cNvSpPr txBox="1"/>
          <p:nvPr/>
        </p:nvSpPr>
        <p:spPr>
          <a:xfrm>
            <a:off x="7174800" y="5544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79" name="CustomShape 10"/>
          <p:cNvSpPr/>
          <p:nvPr/>
        </p:nvSpPr>
        <p:spPr>
          <a:xfrm rot="16200000">
            <a:off x="5979600" y="1377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0" name="Freeform 11"/>
          <p:cNvSpPr/>
          <p:nvPr/>
        </p:nvSpPr>
        <p:spPr>
          <a:xfrm>
            <a:off x="4246200" y="3886200"/>
            <a:ext cx="2383560" cy="1396440"/>
          </a:xfrm>
          <a:custGeom>
            <a:avLst/>
            <a:gdLst/>
            <a:ahLst/>
            <a:rect l="0" t="0" r="r" b="b"/>
            <a:pathLst>
              <a:path w="6621" h="3879">
                <a:moveTo>
                  <a:pt x="0" y="0"/>
                </a:moveTo>
                <a:cubicBezTo>
                  <a:pt x="87" y="504"/>
                  <a:pt x="370" y="931"/>
                  <a:pt x="602" y="1371"/>
                </a:cubicBezTo>
                <a:cubicBezTo>
                  <a:pt x="856" y="1849"/>
                  <a:pt x="1230" y="2250"/>
                  <a:pt x="1461" y="2740"/>
                </a:cubicBezTo>
                <a:cubicBezTo>
                  <a:pt x="1712" y="3270"/>
                  <a:pt x="2224" y="3403"/>
                  <a:pt x="2665" y="3608"/>
                </a:cubicBezTo>
                <a:cubicBezTo>
                  <a:pt x="3066" y="3792"/>
                  <a:pt x="3534" y="3878"/>
                  <a:pt x="3955" y="3744"/>
                </a:cubicBezTo>
                <a:cubicBezTo>
                  <a:pt x="4461" y="3584"/>
                  <a:pt x="4834" y="3137"/>
                  <a:pt x="5159" y="2693"/>
                </a:cubicBezTo>
                <a:cubicBezTo>
                  <a:pt x="5496" y="2233"/>
                  <a:pt x="5890" y="1816"/>
                  <a:pt x="6190" y="1324"/>
                </a:cubicBezTo>
                <a:lnTo>
                  <a:pt x="6406" y="868"/>
                </a:lnTo>
                <a:lnTo>
                  <a:pt x="6620" y="411"/>
                </a:lnTo>
                <a:lnTo>
                  <a:pt x="6619" y="36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81" name="TextShape 12"/>
          <p:cNvSpPr txBox="1"/>
          <p:nvPr/>
        </p:nvSpPr>
        <p:spPr>
          <a:xfrm>
            <a:off x="286200" y="4322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82" name="Line 13"/>
          <p:cNvSpPr/>
          <p:nvPr/>
        </p:nvSpPr>
        <p:spPr>
          <a:xfrm flipV="1">
            <a:off x="1864800" y="3841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83" name="Formula 14"/>
              <p:cNvSpPr txBox="1"/>
              <p:nvPr/>
            </p:nvSpPr>
            <p:spPr>
              <a:xfrm>
                <a:off x="3951720" y="589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384" name="Line 15"/>
          <p:cNvSpPr/>
          <p:nvPr/>
        </p:nvSpPr>
        <p:spPr>
          <a:xfrm>
            <a:off x="5499000" y="53694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85" name="Line 16"/>
          <p:cNvSpPr/>
          <p:nvPr/>
        </p:nvSpPr>
        <p:spPr>
          <a:xfrm flipV="1">
            <a:off x="5283000" y="55224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CustomShape 1"/>
          <p:cNvSpPr/>
          <p:nvPr/>
        </p:nvSpPr>
        <p:spPr>
          <a:xfrm>
            <a:off x="3927600" y="5770800"/>
            <a:ext cx="3200400" cy="1231200"/>
          </a:xfrm>
          <a:prstGeom prst="ellipse">
            <a:avLst/>
          </a:prstGeom>
          <a:solidFill>
            <a:srgbClr val="e6ff00"/>
          </a:solidFill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87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Κοιλάδα β-σταθερότητας: Για κάθε Α, ποιό Ζ δίνει το σταθερότερο στοιχείο;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388" name="TextShape 3"/>
          <p:cNvSpPr txBox="1"/>
          <p:nvPr/>
        </p:nvSpPr>
        <p:spPr>
          <a:xfrm>
            <a:off x="264600" y="1166400"/>
            <a:ext cx="9601200" cy="57150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 u="sng">
                <a:solidFill>
                  <a:srgbClr val="0000ff"/>
                </a:solidFill>
                <a:uFillTx/>
                <a:latin typeface="Bitstream Vera Sans"/>
              </a:rPr>
              <a:t>Αν λάβουμε υπ'όψιν το άτομο ως σύνολο, με μάζα Μ(Α,Ζ):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M(A,Z) =  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p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Z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e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+ (A-Z) m</a:t>
            </a:r>
            <a:r>
              <a:rPr b="1" lang="en-GB" sz="2200" spc="-1" strike="noStrike" baseline="-14000000">
                <a:solidFill>
                  <a:srgbClr val="000000"/>
                </a:solidFill>
                <a:latin typeface="Bitstream Vera Sans"/>
              </a:rPr>
              <a:t>n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[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-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(Α-2Z)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2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] </a:t>
            </a:r>
            <a:endParaRPr b="0" lang="en-GB" sz="22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M(A,Z) =άλλη παραβολή ως πρός Ζ  για Α=σταθ.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389" name="Line 4"/>
          <p:cNvSpPr/>
          <p:nvPr/>
        </p:nvSpPr>
        <p:spPr>
          <a:xfrm flipV="1">
            <a:off x="4415400" y="1618200"/>
            <a:ext cx="2057400" cy="457200"/>
          </a:xfrm>
          <a:prstGeom prst="line">
            <a:avLst/>
          </a:prstGeom>
          <a:ln w="36720">
            <a:solidFill>
              <a:srgbClr val="ff0000"/>
            </a:solidFill>
            <a:custDash>
              <a:ds d="498039" sp="498039"/>
              <a:ds d="498039" sp="498039"/>
            </a:custDash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0" name="TextShape 5"/>
          <p:cNvSpPr txBox="1"/>
          <p:nvPr/>
        </p:nvSpPr>
        <p:spPr>
          <a:xfrm>
            <a:off x="6629400" y="1438200"/>
            <a:ext cx="12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0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1" name="Line 6"/>
          <p:cNvSpPr/>
          <p:nvPr/>
        </p:nvSpPr>
        <p:spPr>
          <a:xfrm flipV="1">
            <a:off x="3366000" y="3251160"/>
            <a:ext cx="0" cy="22860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2" name="Line 7"/>
          <p:cNvSpPr/>
          <p:nvPr/>
        </p:nvSpPr>
        <p:spPr>
          <a:xfrm>
            <a:off x="3362400" y="5494680"/>
            <a:ext cx="4121280" cy="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93" name="TextShape 8"/>
          <p:cNvSpPr txBox="1"/>
          <p:nvPr/>
        </p:nvSpPr>
        <p:spPr>
          <a:xfrm>
            <a:off x="1126800" y="3492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Μ(Ζ |  Α=σταθ.)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4" name="TextShape 9"/>
          <p:cNvSpPr txBox="1"/>
          <p:nvPr/>
        </p:nvSpPr>
        <p:spPr>
          <a:xfrm>
            <a:off x="7174800" y="5544360"/>
            <a:ext cx="22860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395" name="CustomShape 10"/>
          <p:cNvSpPr/>
          <p:nvPr/>
        </p:nvSpPr>
        <p:spPr>
          <a:xfrm rot="16200000">
            <a:off x="5979600" y="1377360"/>
            <a:ext cx="228600" cy="3886200"/>
          </a:xfrm>
          <a:custGeom>
            <a:avLst/>
            <a:gdLst/>
            <a:ahLst/>
            <a:rect l="0" t="0" r="r" b="b"/>
            <a:pathLst>
              <a:path w="637" h="10797">
                <a:moveTo>
                  <a:pt x="636" y="0"/>
                </a:moveTo>
                <a:cubicBezTo>
                  <a:pt x="477" y="0"/>
                  <a:pt x="318" y="449"/>
                  <a:pt x="318" y="899"/>
                </a:cubicBezTo>
                <a:lnTo>
                  <a:pt x="318" y="4502"/>
                </a:lnTo>
                <a:cubicBezTo>
                  <a:pt x="318" y="4951"/>
                  <a:pt x="159" y="5401"/>
                  <a:pt x="0" y="5401"/>
                </a:cubicBezTo>
                <a:cubicBezTo>
                  <a:pt x="159" y="5401"/>
                  <a:pt x="318" y="5851"/>
                  <a:pt x="318" y="6301"/>
                </a:cubicBezTo>
                <a:lnTo>
                  <a:pt x="318" y="9896"/>
                </a:lnTo>
                <a:cubicBezTo>
                  <a:pt x="318" y="10346"/>
                  <a:pt x="477" y="10796"/>
                  <a:pt x="636" y="10796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Freeform 11"/>
          <p:cNvSpPr/>
          <p:nvPr/>
        </p:nvSpPr>
        <p:spPr>
          <a:xfrm>
            <a:off x="4246200" y="3886200"/>
            <a:ext cx="2383560" cy="1396440"/>
          </a:xfrm>
          <a:custGeom>
            <a:avLst/>
            <a:gdLst/>
            <a:ahLst/>
            <a:rect l="0" t="0" r="r" b="b"/>
            <a:pathLst>
              <a:path w="6621" h="3879">
                <a:moveTo>
                  <a:pt x="0" y="0"/>
                </a:moveTo>
                <a:cubicBezTo>
                  <a:pt x="87" y="504"/>
                  <a:pt x="370" y="931"/>
                  <a:pt x="602" y="1371"/>
                </a:cubicBezTo>
                <a:cubicBezTo>
                  <a:pt x="856" y="1849"/>
                  <a:pt x="1230" y="2250"/>
                  <a:pt x="1461" y="2740"/>
                </a:cubicBezTo>
                <a:cubicBezTo>
                  <a:pt x="1712" y="3270"/>
                  <a:pt x="2224" y="3403"/>
                  <a:pt x="2665" y="3608"/>
                </a:cubicBezTo>
                <a:cubicBezTo>
                  <a:pt x="3066" y="3792"/>
                  <a:pt x="3534" y="3878"/>
                  <a:pt x="3955" y="3744"/>
                </a:cubicBezTo>
                <a:cubicBezTo>
                  <a:pt x="4461" y="3584"/>
                  <a:pt x="4834" y="3137"/>
                  <a:pt x="5159" y="2693"/>
                </a:cubicBezTo>
                <a:cubicBezTo>
                  <a:pt x="5496" y="2233"/>
                  <a:pt x="5890" y="1816"/>
                  <a:pt x="6190" y="1324"/>
                </a:cubicBezTo>
                <a:lnTo>
                  <a:pt x="6406" y="868"/>
                </a:lnTo>
                <a:lnTo>
                  <a:pt x="6620" y="411"/>
                </a:lnTo>
                <a:lnTo>
                  <a:pt x="6619" y="366"/>
                </a:lnTo>
              </a:path>
            </a:pathLst>
          </a:custGeom>
          <a:ln w="18360">
            <a:solidFill>
              <a:srgbClr val="000000"/>
            </a:solidFill>
            <a:round/>
          </a:ln>
        </p:spPr>
      </p:sp>
      <p:sp>
        <p:nvSpPr>
          <p:cNvPr id="397" name="TextShape 12"/>
          <p:cNvSpPr txBox="1"/>
          <p:nvPr/>
        </p:nvSpPr>
        <p:spPr>
          <a:xfrm>
            <a:off x="286200" y="4322160"/>
            <a:ext cx="2743200" cy="986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“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Το Μ ως συνάρτηση του Ζ, για Α=σταθ.”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398" name="Line 13"/>
          <p:cNvSpPr/>
          <p:nvPr/>
        </p:nvSpPr>
        <p:spPr>
          <a:xfrm flipV="1">
            <a:off x="1864800" y="3841200"/>
            <a:ext cx="0" cy="457200"/>
          </a:xfrm>
          <a:prstGeom prst="line">
            <a:avLst/>
          </a:prstGeom>
          <a:ln w="1836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mc:AlternateContent>
        <mc:Choice xmlns:a14="http://schemas.microsoft.com/office/drawing/2010/main" Requires="a14">
          <p:sp>
            <p:nvSpPr>
              <p:cNvPr id="399" name="Formula 14"/>
              <p:cNvSpPr txBox="1"/>
              <p:nvPr/>
            </p:nvSpPr>
            <p:spPr>
              <a:xfrm>
                <a:off x="3951720" y="5892840"/>
                <a:ext cx="31226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Z</m:t>
                    </m:r>
                    <m:r>
                      <m:t xml:space="preserve">=</m:t>
                    </m:r>
                    <m:f>
                      <m:num>
                        <m:r>
                          <m:t xml:space="preserve">A</m:t>
                        </m:r>
                      </m:num>
                      <m:den>
                        <m:r>
                          <m:t xml:space="preserve">1.983</m:t>
                        </m:r>
                        <m:r>
                          <m:t xml:space="preserve">+</m:t>
                        </m:r>
                        <m:r>
                          <m:t xml:space="preserve">0.0153</m:t>
                        </m:r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2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00" name="Line 15"/>
          <p:cNvSpPr/>
          <p:nvPr/>
        </p:nvSpPr>
        <p:spPr>
          <a:xfrm>
            <a:off x="5499000" y="5369400"/>
            <a:ext cx="0" cy="2286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1" name="Line 16"/>
          <p:cNvSpPr/>
          <p:nvPr/>
        </p:nvSpPr>
        <p:spPr>
          <a:xfrm flipV="1">
            <a:off x="5283000" y="55224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2" name="Line 17"/>
          <p:cNvSpPr/>
          <p:nvPr/>
        </p:nvSpPr>
        <p:spPr>
          <a:xfrm flipV="1">
            <a:off x="8422200" y="2586600"/>
            <a:ext cx="228600" cy="16002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TextShape 18"/>
          <p:cNvSpPr txBox="1"/>
          <p:nvPr/>
        </p:nvSpPr>
        <p:spPr>
          <a:xfrm>
            <a:off x="7749000" y="4091400"/>
            <a:ext cx="2286000" cy="2772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Για Α= περιτό, το δ έχει μία τιμή (δ=0) → μία καμπύλη μάζας.</a:t>
            </a:r>
            <a:endParaRPr b="0" lang="en-GB" sz="1800" spc="-1" strike="noStrike">
              <a:latin typeface="Bitstream Vera Sans"/>
            </a:endParaRPr>
          </a:p>
          <a:p>
            <a:endParaRPr b="0" lang="en-GB" sz="1800" spc="-1" strike="noStrike">
              <a:latin typeface="Bitstream Vera Sans"/>
            </a:endParaRPr>
          </a:p>
          <a:p>
            <a:r>
              <a:rPr b="0" lang="en-GB" sz="1800" spc="-1" strike="noStrike">
                <a:latin typeface="Bitstream Vera Sans"/>
              </a:rPr>
              <a:t>Αλλά για Α=άρτιο, μπορεί να πάρει δύο τιμές → δύο καμπύλες μάζας</a:t>
            </a:r>
            <a:endParaRPr b="0" lang="en-GB" sz="1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 περιττός: άρτιος-περιττός πυρήνας, δ=0</a:t>
            </a:r>
            <a:endParaRPr b="0" lang="en-GB" sz="3200" spc="-1" strike="noStrike">
              <a:latin typeface="Bitstream Vera Sans"/>
            </a:endParaRPr>
          </a:p>
        </p:txBody>
      </p:sp>
      <p:grpSp>
        <p:nvGrpSpPr>
          <p:cNvPr id="405" name="Group 2"/>
          <p:cNvGrpSpPr/>
          <p:nvPr/>
        </p:nvGrpSpPr>
        <p:grpSpPr>
          <a:xfrm>
            <a:off x="506880" y="200160"/>
            <a:ext cx="3601800" cy="4642920"/>
            <a:chOff x="506880" y="200160"/>
            <a:chExt cx="3601800" cy="4642920"/>
          </a:xfrm>
        </p:grpSpPr>
        <p:grpSp>
          <p:nvGrpSpPr>
            <p:cNvPr id="406" name="Group 3"/>
            <p:cNvGrpSpPr/>
            <p:nvPr/>
          </p:nvGrpSpPr>
          <p:grpSpPr>
            <a:xfrm>
              <a:off x="506880" y="4279680"/>
              <a:ext cx="3366360" cy="370800"/>
              <a:chOff x="506880" y="4279680"/>
              <a:chExt cx="3366360" cy="370800"/>
            </a:xfrm>
          </p:grpSpPr>
          <p:sp>
            <p:nvSpPr>
              <p:cNvPr id="407" name="CustomShape 4"/>
              <p:cNvSpPr/>
              <p:nvPr/>
            </p:nvSpPr>
            <p:spPr>
              <a:xfrm>
                <a:off x="3225960" y="4306680"/>
                <a:ext cx="647280" cy="3438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58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08" name="CustomShape 5"/>
              <p:cNvSpPr/>
              <p:nvPr/>
            </p:nvSpPr>
            <p:spPr>
              <a:xfrm>
                <a:off x="2319480" y="42922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56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09" name="CustomShape 6"/>
              <p:cNvSpPr/>
              <p:nvPr/>
            </p:nvSpPr>
            <p:spPr>
              <a:xfrm>
                <a:off x="1427400" y="42796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54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  <p:sp>
            <p:nvSpPr>
              <p:cNvPr id="410" name="CustomShape 7"/>
              <p:cNvSpPr/>
              <p:nvPr/>
            </p:nvSpPr>
            <p:spPr>
              <a:xfrm>
                <a:off x="506880" y="4292280"/>
                <a:ext cx="647280" cy="3441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>
                  <a:lnSpc>
                    <a:spcPct val="100000"/>
                  </a:lnSpc>
                  <a:spcBef>
                    <a:spcPts val="950"/>
                  </a:spcBef>
                </a:pPr>
                <a:r>
                  <a:rPr b="0" lang="en-GB" sz="16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52</a:t>
                </a:r>
                <a:endParaRPr b="0" lang="en-GB" sz="1600" spc="-1" strike="noStrike">
                  <a:latin typeface="Bitstream Vera Sans"/>
                </a:endParaRPr>
              </a:p>
            </p:txBody>
          </p:sp>
        </p:grpSp>
        <p:grpSp>
          <p:nvGrpSpPr>
            <p:cNvPr id="411" name="Group 8"/>
            <p:cNvGrpSpPr/>
            <p:nvPr/>
          </p:nvGrpSpPr>
          <p:grpSpPr>
            <a:xfrm>
              <a:off x="733680" y="1371960"/>
              <a:ext cx="3215520" cy="2962800"/>
              <a:chOff x="733680" y="1371960"/>
              <a:chExt cx="3215520" cy="2962800"/>
            </a:xfrm>
          </p:grpSpPr>
          <p:sp>
            <p:nvSpPr>
              <p:cNvPr id="412" name="Line 9"/>
              <p:cNvSpPr/>
              <p:nvPr/>
            </p:nvSpPr>
            <p:spPr>
              <a:xfrm flipV="1">
                <a:off x="745200" y="4333320"/>
                <a:ext cx="319068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3" name="Line 10"/>
              <p:cNvSpPr/>
              <p:nvPr/>
            </p:nvSpPr>
            <p:spPr>
              <a:xfrm flipV="1">
                <a:off x="739800" y="3907440"/>
                <a:ext cx="319032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4" name="Line 11"/>
              <p:cNvSpPr/>
              <p:nvPr/>
            </p:nvSpPr>
            <p:spPr>
              <a:xfrm flipV="1">
                <a:off x="758880" y="3483000"/>
                <a:ext cx="3190320" cy="298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5" name="Line 12"/>
              <p:cNvSpPr/>
              <p:nvPr/>
            </p:nvSpPr>
            <p:spPr>
              <a:xfrm flipV="1">
                <a:off x="752400" y="305856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6" name="Line 13"/>
              <p:cNvSpPr/>
              <p:nvPr/>
            </p:nvSpPr>
            <p:spPr>
              <a:xfrm flipV="1">
                <a:off x="752400" y="264888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7" name="Line 14"/>
              <p:cNvSpPr/>
              <p:nvPr/>
            </p:nvSpPr>
            <p:spPr>
              <a:xfrm flipV="1">
                <a:off x="733680" y="2223720"/>
                <a:ext cx="318888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8" name="Line 15"/>
              <p:cNvSpPr/>
              <p:nvPr/>
            </p:nvSpPr>
            <p:spPr>
              <a:xfrm flipV="1">
                <a:off x="758880" y="1795680"/>
                <a:ext cx="319032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19" name="Line 16"/>
              <p:cNvSpPr/>
              <p:nvPr/>
            </p:nvSpPr>
            <p:spPr>
              <a:xfrm flipV="1">
                <a:off x="752400" y="1371960"/>
                <a:ext cx="319032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420" name="CustomShape 17"/>
            <p:cNvSpPr/>
            <p:nvPr/>
          </p:nvSpPr>
          <p:spPr>
            <a:xfrm>
              <a:off x="506880" y="4570200"/>
              <a:ext cx="3601800" cy="2728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>
                <a:lnSpc>
                  <a:spcPct val="100000"/>
                </a:lnSpc>
                <a:spcBef>
                  <a:spcPts val="697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Te      I       Xe     Cs     Ba      La    Ce     Pr  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421" name="Line 18"/>
            <p:cNvSpPr/>
            <p:nvPr/>
          </p:nvSpPr>
          <p:spPr>
            <a:xfrm>
              <a:off x="2136960" y="4193640"/>
              <a:ext cx="453600" cy="16992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2" name="Line 19"/>
            <p:cNvSpPr/>
            <p:nvPr/>
          </p:nvSpPr>
          <p:spPr>
            <a:xfrm>
              <a:off x="1684440" y="3684240"/>
              <a:ext cx="452160" cy="50940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3" name="Line 20"/>
            <p:cNvSpPr/>
            <p:nvPr/>
          </p:nvSpPr>
          <p:spPr>
            <a:xfrm>
              <a:off x="1230480" y="2834640"/>
              <a:ext cx="453600" cy="84924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4" name="Line 21"/>
            <p:cNvSpPr/>
            <p:nvPr/>
          </p:nvSpPr>
          <p:spPr>
            <a:xfrm>
              <a:off x="777960" y="1389600"/>
              <a:ext cx="452160" cy="144504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25" name="CustomShape 22"/>
            <p:cNvSpPr/>
            <p:nvPr/>
          </p:nvSpPr>
          <p:spPr>
            <a:xfrm>
              <a:off x="882720" y="177840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6" name="CustomShape 23"/>
            <p:cNvSpPr/>
            <p:nvPr/>
          </p:nvSpPr>
          <p:spPr>
            <a:xfrm>
              <a:off x="1320840" y="291852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7" name="CustomShape 24"/>
            <p:cNvSpPr/>
            <p:nvPr/>
          </p:nvSpPr>
          <p:spPr>
            <a:xfrm>
              <a:off x="1728720" y="3571200"/>
              <a:ext cx="55872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8" name="CustomShape 25"/>
            <p:cNvSpPr/>
            <p:nvPr/>
          </p:nvSpPr>
          <p:spPr>
            <a:xfrm>
              <a:off x="2136960" y="393984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29" name="Line 26"/>
            <p:cNvSpPr/>
            <p:nvPr/>
          </p:nvSpPr>
          <p:spPr>
            <a:xfrm flipH="1">
              <a:off x="2575080" y="3939840"/>
              <a:ext cx="514080" cy="409680"/>
            </a:xfrm>
            <a:prstGeom prst="line">
              <a:avLst/>
            </a:prstGeom>
            <a:ln w="38160">
              <a:solidFill>
                <a:srgbClr val="0099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0" name="Line 27"/>
            <p:cNvSpPr/>
            <p:nvPr/>
          </p:nvSpPr>
          <p:spPr>
            <a:xfrm flipH="1">
              <a:off x="3043440" y="3272760"/>
              <a:ext cx="437760" cy="68112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31" name="CustomShape 28"/>
            <p:cNvSpPr/>
            <p:nvPr/>
          </p:nvSpPr>
          <p:spPr>
            <a:xfrm>
              <a:off x="2529000" y="3825360"/>
              <a:ext cx="558360" cy="292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99"/>
                </a:spcBef>
              </a:pPr>
              <a:r>
                <a:rPr b="0" lang="en-GB" sz="1400" spc="-1" strike="noStrike">
                  <a:solidFill>
                    <a:srgbClr val="009900"/>
                  </a:solidFill>
                  <a:latin typeface="Times New Roman Bold"/>
                  <a:ea typeface="Times New Roman Bold"/>
                </a:rPr>
                <a:t>EC</a:t>
              </a:r>
              <a:endParaRPr b="0" lang="en-GB" sz="1400" spc="-1" strike="noStrike">
                <a:latin typeface="Bitstream Vera Sans"/>
              </a:endParaRPr>
            </a:p>
          </p:txBody>
        </p:sp>
        <p:sp>
          <p:nvSpPr>
            <p:cNvPr id="432" name="CustomShape 29"/>
            <p:cNvSpPr/>
            <p:nvPr/>
          </p:nvSpPr>
          <p:spPr>
            <a:xfrm>
              <a:off x="2922840" y="3202920"/>
              <a:ext cx="558360" cy="355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33" name="CustomShape 30"/>
            <p:cNvSpPr/>
            <p:nvPr/>
          </p:nvSpPr>
          <p:spPr>
            <a:xfrm>
              <a:off x="776520" y="200160"/>
              <a:ext cx="3098160" cy="1079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34" name="CustomShape 31"/>
          <p:cNvSpPr/>
          <p:nvPr/>
        </p:nvSpPr>
        <p:spPr>
          <a:xfrm>
            <a:off x="4270320" y="1371600"/>
            <a:ext cx="5557680" cy="548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Αν υπάρχει Ζ&lt;Ζmin διασπάται με 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Gill Sans"/>
                <a:ea typeface="Gill Sans"/>
              </a:rPr>
              <a:t>(-)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-διάσπαση: (Α,Ζ)→ (Α,Ζ+1) e</a:t>
            </a:r>
            <a:r>
              <a:rPr b="0" lang="en-GB" sz="2300" spc="-1" strike="noStrike" baseline="14000000">
                <a:solidFill>
                  <a:srgbClr val="000000"/>
                </a:solidFill>
                <a:latin typeface="Gill Sans"/>
                <a:ea typeface="Lucida Grande"/>
              </a:rPr>
              <a:t>-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ν και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Μ(Α,Ζ) &gt; Μ(Α,Ζ+1)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endParaRPr b="0" lang="en-GB" sz="2300" spc="-1" strike="noStrike">
              <a:latin typeface="Bitstream Vera Sans"/>
            </a:endParaRPr>
          </a:p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latin typeface="Gill Sans"/>
                <a:ea typeface="Lucida Grande"/>
              </a:rPr>
              <a:t>Αν Ζ&gt;Ζmin θα διασπασθεί με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Gill Sans"/>
                <a:ea typeface="Gill Sans"/>
              </a:rPr>
              <a:t>(+)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-διάσπαση: (Α,Ζ)→ (Α,Ζ-1) e</a:t>
            </a:r>
            <a:r>
              <a:rPr b="0" lang="en-GB" sz="2300" spc="-1" strike="noStrike" baseline="14000000">
                <a:solidFill>
                  <a:srgbClr val="000000"/>
                </a:solidFill>
                <a:latin typeface="Gill Sans"/>
                <a:ea typeface="Lucida Grande"/>
              </a:rPr>
              <a:t>+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ν και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Μ(Α,Ζ) &gt; Μ(Α,Ζ-1)</a:t>
            </a:r>
            <a:endParaRPr b="0" lang="en-GB" sz="2300" spc="-1" strike="noStrike">
              <a:latin typeface="Bitstream Vera Sans"/>
            </a:endParaRPr>
          </a:p>
          <a:p>
            <a:pPr lvl="1" marL="545760" indent="-215640">
              <a:lnSpc>
                <a:spcPct val="100000"/>
              </a:lnSpc>
              <a:buClr>
                <a:srgbClr val="ff0622"/>
              </a:buClr>
              <a:buSzPct val="125000"/>
              <a:buFont typeface="Gill Sans"/>
              <a:buChar char="•"/>
            </a:pP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Το Ζmin αντιστοιχεί σε </a:t>
            </a:r>
            <a:r>
              <a:rPr b="0" lang="en-GB" sz="2300" spc="-1" strike="noStrike">
                <a:solidFill>
                  <a:srgbClr val="0000ff"/>
                </a:solidFill>
                <a:latin typeface="Gill Sans"/>
                <a:ea typeface="Lucida Grande"/>
              </a:rPr>
              <a:t>σταθερό (=μη διασπώμενο) πυρήνα</a:t>
            </a:r>
            <a:r>
              <a:rPr b="0" lang="en-GB" sz="2300" spc="-1" strike="noStrike">
                <a:solidFill>
                  <a:srgbClr val="ff0622"/>
                </a:solidFill>
                <a:latin typeface="Gill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00"/>
                </a:solidFill>
                <a:latin typeface="Gill Sans"/>
                <a:ea typeface="Lucida Grande"/>
              </a:rPr>
              <a:t>πάνω στην παραβολή των ισοβαρών</a:t>
            </a: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σε κάθε περιττό Α αντιστοιχεί 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1 μόνο σταθερό ισοβαρές</a:t>
            </a:r>
            <a:endParaRPr b="0" lang="en-GB" sz="2300" spc="-1" strike="noStrike">
              <a:latin typeface="Bitstream Vera Sans"/>
            </a:endParaRPr>
          </a:p>
        </p:txBody>
      </p:sp>
      <p:sp>
        <p:nvSpPr>
          <p:cNvPr id="435" name="TextShape 32"/>
          <p:cNvSpPr txBox="1"/>
          <p:nvPr/>
        </p:nvSpPr>
        <p:spPr>
          <a:xfrm>
            <a:off x="217800" y="784800"/>
            <a:ext cx="4343400" cy="4165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Μία παραβολή π.χ., Α=135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6" name="CustomShape 33"/>
          <p:cNvSpPr/>
          <p:nvPr/>
        </p:nvSpPr>
        <p:spPr>
          <a:xfrm rot="16173000">
            <a:off x="-556200" y="2406240"/>
            <a:ext cx="19332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Gill Sans"/>
                <a:ea typeface="Lucida Grande"/>
              </a:rPr>
              <a:t>Ατομική μάζα</a:t>
            </a:r>
            <a:endParaRPr b="0" lang="en-GB" sz="2200" spc="-1" strike="noStrike">
              <a:solidFill>
                <a:srgbClr val="0000ff"/>
              </a:solidFill>
              <a:latin typeface="Bitstream Vera Sans"/>
            </a:endParaRPr>
          </a:p>
        </p:txBody>
      </p:sp>
      <p:sp>
        <p:nvSpPr>
          <p:cNvPr id="437" name="TextShape 34"/>
          <p:cNvSpPr txBox="1"/>
          <p:nvPr/>
        </p:nvSpPr>
        <p:spPr>
          <a:xfrm>
            <a:off x="2260800" y="4849200"/>
            <a:ext cx="457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38" name="Line 35"/>
          <p:cNvSpPr/>
          <p:nvPr/>
        </p:nvSpPr>
        <p:spPr>
          <a:xfrm>
            <a:off x="9135000" y="1854000"/>
            <a:ext cx="2286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1"/>
          <p:cNvSpPr/>
          <p:nvPr/>
        </p:nvSpPr>
        <p:spPr>
          <a:xfrm>
            <a:off x="0" y="3886200"/>
            <a:ext cx="1828800" cy="91440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TextShape 2"/>
          <p:cNvSpPr txBox="1"/>
          <p:nvPr/>
        </p:nvSpPr>
        <p:spPr>
          <a:xfrm>
            <a:off x="504000" y="97560"/>
            <a:ext cx="907164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Α άρτιος: άρτιος-άρτιος (δ&gt;0) </a:t>
            </a:r>
            <a:br/>
            <a:r>
              <a:rPr b="0" lang="en-GB" sz="3200" spc="-1" strike="noStrike">
                <a:latin typeface="Bitstream Vera Sans"/>
              </a:rPr>
              <a:t>ή περιττός-περιττός (δ&lt;0) πυρήνας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187560" y="5477040"/>
            <a:ext cx="4915080" cy="16455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26720" indent="-12672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latin typeface="Gill Sans"/>
                <a:ea typeface="Lucida Grande"/>
              </a:rPr>
              <a:t> </a:t>
            </a:r>
            <a:r>
              <a:rPr b="0" lang="en-GB" sz="2200" spc="-1" strike="noStrike">
                <a:latin typeface="Gill Sans"/>
                <a:ea typeface="Lucida Grande"/>
              </a:rPr>
              <a:t>Σχεδόν όλοι οι </a:t>
            </a:r>
            <a:r>
              <a:rPr b="0" lang="en-GB" sz="2200" spc="-1" strike="noStrike">
                <a:solidFill>
                  <a:srgbClr val="ff0622"/>
                </a:solidFill>
                <a:latin typeface="Gill Sans"/>
                <a:ea typeface="Lucida Grande"/>
              </a:rPr>
              <a:t>περιττοί -περιττοί</a:t>
            </a:r>
            <a:r>
              <a:rPr b="0" lang="en-GB" sz="2200" spc="-1" strike="noStrike">
                <a:latin typeface="Gill Sans"/>
                <a:ea typeface="Lucida Grande"/>
              </a:rPr>
              <a:t> πυρήνες μπορούν να διασπασθούν με β-διάσπαση σε </a:t>
            </a:r>
            <a:r>
              <a:rPr b="0" lang="en-GB" sz="2200" spc="-1" strike="noStrike">
                <a:solidFill>
                  <a:srgbClr val="000000"/>
                </a:solidFill>
                <a:latin typeface="Gill Sans"/>
                <a:ea typeface="Lucida Grande"/>
              </a:rPr>
              <a:t>άρτιους-άρτιους που να είναι σταθεροί</a:t>
            </a:r>
            <a:endParaRPr b="0" lang="en-GB" sz="2200" spc="-1" strike="noStrike">
              <a:latin typeface="Bitstream Vera Sans"/>
            </a:endParaRPr>
          </a:p>
        </p:txBody>
      </p:sp>
      <p:grpSp>
        <p:nvGrpSpPr>
          <p:cNvPr id="442" name="Group 4"/>
          <p:cNvGrpSpPr/>
          <p:nvPr/>
        </p:nvGrpSpPr>
        <p:grpSpPr>
          <a:xfrm>
            <a:off x="1184040" y="353160"/>
            <a:ext cx="4178160" cy="4965840"/>
            <a:chOff x="1184040" y="353160"/>
            <a:chExt cx="4178160" cy="4965840"/>
          </a:xfrm>
        </p:grpSpPr>
        <p:grpSp>
          <p:nvGrpSpPr>
            <p:cNvPr id="443" name="Group 5"/>
            <p:cNvGrpSpPr/>
            <p:nvPr/>
          </p:nvGrpSpPr>
          <p:grpSpPr>
            <a:xfrm>
              <a:off x="1892880" y="1604160"/>
              <a:ext cx="2926440" cy="3160440"/>
              <a:chOff x="1892880" y="1604160"/>
              <a:chExt cx="2926440" cy="3160440"/>
            </a:xfrm>
          </p:grpSpPr>
          <p:sp>
            <p:nvSpPr>
              <p:cNvPr id="444" name="Line 6"/>
              <p:cNvSpPr/>
              <p:nvPr/>
            </p:nvSpPr>
            <p:spPr>
              <a:xfrm flipV="1">
                <a:off x="1929960" y="476280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5" name="Line 7"/>
              <p:cNvSpPr/>
              <p:nvPr/>
            </p:nvSpPr>
            <p:spPr>
              <a:xfrm flipV="1">
                <a:off x="1929960" y="430884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6" name="Line 8"/>
              <p:cNvSpPr/>
              <p:nvPr/>
            </p:nvSpPr>
            <p:spPr>
              <a:xfrm flipV="1">
                <a:off x="1929960" y="3856320"/>
                <a:ext cx="2889360" cy="320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7" name="Line 9"/>
              <p:cNvSpPr/>
              <p:nvPr/>
            </p:nvSpPr>
            <p:spPr>
              <a:xfrm flipV="1">
                <a:off x="1929960" y="3402360"/>
                <a:ext cx="2889360" cy="180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8" name="Line 10"/>
              <p:cNvSpPr/>
              <p:nvPr/>
            </p:nvSpPr>
            <p:spPr>
              <a:xfrm flipV="1">
                <a:off x="1929960" y="2962800"/>
                <a:ext cx="2889360" cy="32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49" name="Line 11"/>
              <p:cNvSpPr/>
              <p:nvPr/>
            </p:nvSpPr>
            <p:spPr>
              <a:xfrm flipV="1">
                <a:off x="1892880" y="2510640"/>
                <a:ext cx="2924280" cy="1728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0" name="Line 12"/>
              <p:cNvSpPr/>
              <p:nvPr/>
            </p:nvSpPr>
            <p:spPr>
              <a:xfrm flipV="1">
                <a:off x="1929960" y="2056680"/>
                <a:ext cx="288936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451" name="Line 13"/>
              <p:cNvSpPr/>
              <p:nvPr/>
            </p:nvSpPr>
            <p:spPr>
              <a:xfrm flipV="1">
                <a:off x="1929960" y="1604160"/>
                <a:ext cx="2889360" cy="1440"/>
              </a:xfrm>
              <a:prstGeom prst="line">
                <a:avLst/>
              </a:prstGeom>
              <a:ln w="936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452" name="Group 14"/>
            <p:cNvGrpSpPr/>
            <p:nvPr/>
          </p:nvGrpSpPr>
          <p:grpSpPr>
            <a:xfrm>
              <a:off x="1501560" y="4766400"/>
              <a:ext cx="3747600" cy="353520"/>
              <a:chOff x="1501560" y="4766400"/>
              <a:chExt cx="3747600" cy="353520"/>
            </a:xfrm>
          </p:grpSpPr>
          <p:sp>
            <p:nvSpPr>
              <p:cNvPr id="453" name="CustomShape 15"/>
              <p:cNvSpPr/>
              <p:nvPr/>
            </p:nvSpPr>
            <p:spPr>
              <a:xfrm>
                <a:off x="4527000" y="4796640"/>
                <a:ext cx="722160" cy="323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48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4" name="CustomShape 16"/>
              <p:cNvSpPr/>
              <p:nvPr/>
            </p:nvSpPr>
            <p:spPr>
              <a:xfrm>
                <a:off x="3518280" y="4780800"/>
                <a:ext cx="72252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46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5" name="CustomShape 17"/>
              <p:cNvSpPr/>
              <p:nvPr/>
            </p:nvSpPr>
            <p:spPr>
              <a:xfrm>
                <a:off x="2525760" y="4766400"/>
                <a:ext cx="722520" cy="3232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44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  <p:sp>
            <p:nvSpPr>
              <p:cNvPr id="456" name="CustomShape 18"/>
              <p:cNvSpPr/>
              <p:nvPr/>
            </p:nvSpPr>
            <p:spPr>
              <a:xfrm>
                <a:off x="1501560" y="4780800"/>
                <a:ext cx="720720" cy="3247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848"/>
                  </a:spcBef>
                </a:pPr>
                <a:r>
                  <a:rPr b="0" lang="en-GB" sz="1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42</a:t>
                </a:r>
                <a:endParaRPr b="0" lang="en-GB" sz="1400" spc="-1" strike="noStrike">
                  <a:latin typeface="Bitstream Vera Sans"/>
                </a:endParaRPr>
              </a:p>
            </p:txBody>
          </p:sp>
        </p:grpSp>
        <p:sp>
          <p:nvSpPr>
            <p:cNvPr id="457" name="CustomShape 19"/>
            <p:cNvSpPr/>
            <p:nvPr/>
          </p:nvSpPr>
          <p:spPr>
            <a:xfrm>
              <a:off x="1617480" y="5037840"/>
              <a:ext cx="3744720" cy="281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>
                <a:lnSpc>
                  <a:spcPct val="100000"/>
                </a:lnSpc>
                <a:spcBef>
                  <a:spcPts val="697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Mo     Tc     Ru     Rh    Pd     Ag    Cd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458" name="Line 20"/>
            <p:cNvSpPr/>
            <p:nvPr/>
          </p:nvSpPr>
          <p:spPr>
            <a:xfrm flipH="1">
              <a:off x="4230360" y="1985040"/>
              <a:ext cx="503280" cy="72540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59" name="Line 21"/>
            <p:cNvSpPr/>
            <p:nvPr/>
          </p:nvSpPr>
          <p:spPr>
            <a:xfrm flipH="1">
              <a:off x="2850840" y="3890160"/>
              <a:ext cx="503280" cy="72540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0" name="Line 22"/>
            <p:cNvSpPr/>
            <p:nvPr/>
          </p:nvSpPr>
          <p:spPr>
            <a:xfrm>
              <a:off x="2381040" y="3164760"/>
              <a:ext cx="485640" cy="145080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1" name="Line 23"/>
            <p:cNvSpPr/>
            <p:nvPr/>
          </p:nvSpPr>
          <p:spPr>
            <a:xfrm>
              <a:off x="1860480" y="3088440"/>
              <a:ext cx="502920" cy="6048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2" name="Line 24"/>
            <p:cNvSpPr/>
            <p:nvPr/>
          </p:nvSpPr>
          <p:spPr>
            <a:xfrm>
              <a:off x="3369960" y="3874320"/>
              <a:ext cx="420840" cy="438120"/>
            </a:xfrm>
            <a:prstGeom prst="line">
              <a:avLst/>
            </a:prstGeom>
            <a:ln w="38160">
              <a:solidFill>
                <a:srgbClr val="ffcf01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3" name="Line 25"/>
            <p:cNvSpPr/>
            <p:nvPr/>
          </p:nvSpPr>
          <p:spPr>
            <a:xfrm flipH="1">
              <a:off x="3808080" y="2724840"/>
              <a:ext cx="487440" cy="1527120"/>
            </a:xfrm>
            <a:prstGeom prst="line">
              <a:avLst/>
            </a:prstGeom>
            <a:ln w="38160">
              <a:solidFill>
                <a:srgbClr val="ff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64" name="CustomShape 26"/>
            <p:cNvSpPr/>
            <p:nvPr/>
          </p:nvSpPr>
          <p:spPr>
            <a:xfrm>
              <a:off x="4035240" y="3164760"/>
              <a:ext cx="62064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5" name="CustomShape 27"/>
            <p:cNvSpPr/>
            <p:nvPr/>
          </p:nvSpPr>
          <p:spPr>
            <a:xfrm>
              <a:off x="4522680" y="2256480"/>
              <a:ext cx="620640" cy="36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6" name="CustomShape 28"/>
            <p:cNvSpPr/>
            <p:nvPr/>
          </p:nvSpPr>
          <p:spPr>
            <a:xfrm>
              <a:off x="2963520" y="4161600"/>
              <a:ext cx="62100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0000"/>
                  </a:solidFill>
                  <a:latin typeface="Times New Roman Bold"/>
                  <a:ea typeface="Times New Roman Bold"/>
                </a:rPr>
                <a:t>β+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7" name="CustomShape 29"/>
            <p:cNvSpPr/>
            <p:nvPr/>
          </p:nvSpPr>
          <p:spPr>
            <a:xfrm>
              <a:off x="2476440" y="3526560"/>
              <a:ext cx="62208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8" name="CustomShape 30"/>
            <p:cNvSpPr/>
            <p:nvPr/>
          </p:nvSpPr>
          <p:spPr>
            <a:xfrm>
              <a:off x="1844280" y="2724840"/>
              <a:ext cx="621000" cy="3621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69" name="CustomShape 31"/>
            <p:cNvSpPr/>
            <p:nvPr/>
          </p:nvSpPr>
          <p:spPr>
            <a:xfrm>
              <a:off x="3354120" y="3707640"/>
              <a:ext cx="620640" cy="36180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1049"/>
                </a:spcBef>
              </a:pPr>
              <a:r>
                <a:rPr b="0" lang="en-GB" sz="1800" spc="-1" strike="noStrike">
                  <a:solidFill>
                    <a:srgbClr val="ffcf01"/>
                  </a:solidFill>
                  <a:latin typeface="Times New Roman Bold"/>
                  <a:ea typeface="Times New Roman Bold"/>
                </a:rPr>
                <a:t>β-</a:t>
              </a:r>
              <a:endParaRPr b="0" lang="en-GB" sz="1800" spc="-1" strike="noStrike">
                <a:latin typeface="Bitstream Vera Sans"/>
              </a:endParaRPr>
            </a:p>
          </p:txBody>
        </p:sp>
        <p:sp>
          <p:nvSpPr>
            <p:cNvPr id="470" name="CustomShape 32"/>
            <p:cNvSpPr/>
            <p:nvPr/>
          </p:nvSpPr>
          <p:spPr>
            <a:xfrm>
              <a:off x="1795320" y="1621440"/>
              <a:ext cx="2724120" cy="23288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800" y="3436"/>
                    <a:pt x="1600" y="6873"/>
                    <a:pt x="2400" y="9257"/>
                  </a:cubicBezTo>
                  <a:cubicBezTo>
                    <a:pt x="3200" y="11642"/>
                    <a:pt x="4000" y="12623"/>
                    <a:pt x="4800" y="14306"/>
                  </a:cubicBezTo>
                  <a:cubicBezTo>
                    <a:pt x="5600" y="15990"/>
                    <a:pt x="6400" y="18234"/>
                    <a:pt x="7200" y="19356"/>
                  </a:cubicBezTo>
                  <a:cubicBezTo>
                    <a:pt x="8000" y="20478"/>
                    <a:pt x="8950" y="20671"/>
                    <a:pt x="9600" y="21039"/>
                  </a:cubicBezTo>
                  <a:cubicBezTo>
                    <a:pt x="10250" y="21407"/>
                    <a:pt x="10533" y="21600"/>
                    <a:pt x="11067" y="21600"/>
                  </a:cubicBezTo>
                  <a:cubicBezTo>
                    <a:pt x="11600" y="21600"/>
                    <a:pt x="12217" y="21390"/>
                    <a:pt x="12800" y="21039"/>
                  </a:cubicBezTo>
                  <a:cubicBezTo>
                    <a:pt x="13383" y="20688"/>
                    <a:pt x="13933" y="20180"/>
                    <a:pt x="14533" y="19496"/>
                  </a:cubicBezTo>
                  <a:cubicBezTo>
                    <a:pt x="15133" y="18812"/>
                    <a:pt x="15717" y="18164"/>
                    <a:pt x="16400" y="16971"/>
                  </a:cubicBezTo>
                  <a:cubicBezTo>
                    <a:pt x="17083" y="15779"/>
                    <a:pt x="18050" y="13693"/>
                    <a:pt x="18667" y="12343"/>
                  </a:cubicBezTo>
                  <a:cubicBezTo>
                    <a:pt x="19283" y="10993"/>
                    <a:pt x="19650" y="10607"/>
                    <a:pt x="20133" y="8836"/>
                  </a:cubicBezTo>
                  <a:cubicBezTo>
                    <a:pt x="20617" y="7066"/>
                    <a:pt x="21300" y="3173"/>
                    <a:pt x="21600" y="1683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custDash>
                <a:ds d="403846" sp="303846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1" name="CustomShape 33"/>
            <p:cNvSpPr/>
            <p:nvPr/>
          </p:nvSpPr>
          <p:spPr>
            <a:xfrm>
              <a:off x="1714320" y="2439000"/>
              <a:ext cx="2975040" cy="2327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cubicBezTo>
                    <a:pt x="381" y="1469"/>
                    <a:pt x="1525" y="6454"/>
                    <a:pt x="2319" y="8815"/>
                  </a:cubicBezTo>
                  <a:cubicBezTo>
                    <a:pt x="3112" y="11176"/>
                    <a:pt x="3829" y="12383"/>
                    <a:pt x="4759" y="14132"/>
                  </a:cubicBezTo>
                  <a:cubicBezTo>
                    <a:pt x="5690" y="15881"/>
                    <a:pt x="7093" y="18172"/>
                    <a:pt x="7932" y="19309"/>
                  </a:cubicBezTo>
                  <a:cubicBezTo>
                    <a:pt x="8771" y="20446"/>
                    <a:pt x="9168" y="20621"/>
                    <a:pt x="9763" y="20988"/>
                  </a:cubicBezTo>
                  <a:cubicBezTo>
                    <a:pt x="10358" y="21355"/>
                    <a:pt x="10998" y="21600"/>
                    <a:pt x="11471" y="21548"/>
                  </a:cubicBezTo>
                  <a:cubicBezTo>
                    <a:pt x="11944" y="21495"/>
                    <a:pt x="12097" y="21128"/>
                    <a:pt x="12569" y="20708"/>
                  </a:cubicBezTo>
                  <a:cubicBezTo>
                    <a:pt x="13042" y="20288"/>
                    <a:pt x="13714" y="19711"/>
                    <a:pt x="14278" y="19029"/>
                  </a:cubicBezTo>
                  <a:cubicBezTo>
                    <a:pt x="14842" y="18347"/>
                    <a:pt x="15300" y="17770"/>
                    <a:pt x="15986" y="16650"/>
                  </a:cubicBezTo>
                  <a:cubicBezTo>
                    <a:pt x="16673" y="15531"/>
                    <a:pt x="17802" y="13625"/>
                    <a:pt x="18427" y="12313"/>
                  </a:cubicBezTo>
                  <a:cubicBezTo>
                    <a:pt x="19053" y="11001"/>
                    <a:pt x="19236" y="10511"/>
                    <a:pt x="19769" y="8815"/>
                  </a:cubicBezTo>
                  <a:cubicBezTo>
                    <a:pt x="20303" y="7118"/>
                    <a:pt x="21219" y="3498"/>
                    <a:pt x="21600" y="2099"/>
                  </a:cubicBezTo>
                </a:path>
              </a:pathLst>
            </a:custGeom>
            <a:noFill/>
            <a:ln w="9360">
              <a:solidFill>
                <a:srgbClr val="000000"/>
              </a:solidFill>
              <a:custDash>
                <a:ds d="403846" sp="303846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72" name="CustomShape 34"/>
            <p:cNvSpPr/>
            <p:nvPr/>
          </p:nvSpPr>
          <p:spPr>
            <a:xfrm>
              <a:off x="1184040" y="353160"/>
              <a:ext cx="4035600" cy="963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473" name="CustomShape 35"/>
          <p:cNvSpPr/>
          <p:nvPr/>
        </p:nvSpPr>
        <p:spPr>
          <a:xfrm rot="16173000">
            <a:off x="379440" y="2406240"/>
            <a:ext cx="193320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en-GB" sz="2200" spc="-1" strike="noStrike">
                <a:solidFill>
                  <a:srgbClr val="0000ff"/>
                </a:solidFill>
                <a:latin typeface="Gill Sans"/>
                <a:ea typeface="Lucida Grande"/>
              </a:rPr>
              <a:t>Ατομική μάζα</a:t>
            </a:r>
            <a:endParaRPr b="0" lang="en-GB" sz="2200" spc="-1" strike="noStrike">
              <a:solidFill>
                <a:srgbClr val="0000ff"/>
              </a:solidFill>
              <a:latin typeface="Bitstream Vera Sans"/>
            </a:endParaRPr>
          </a:p>
        </p:txBody>
      </p:sp>
      <p:sp>
        <p:nvSpPr>
          <p:cNvPr id="474" name="CustomShape 36"/>
          <p:cNvSpPr/>
          <p:nvPr/>
        </p:nvSpPr>
        <p:spPr>
          <a:xfrm>
            <a:off x="2006280" y="1555920"/>
            <a:ext cx="1790640" cy="381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50760" tIns="50760" bIns="50760">
            <a:no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ahoma"/>
                <a:ea typeface="Tahoma"/>
              </a:rPr>
              <a:t>περιττό-περιττό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75" name="Line 37"/>
          <p:cNvSpPr/>
          <p:nvPr/>
        </p:nvSpPr>
        <p:spPr>
          <a:xfrm flipH="1">
            <a:off x="2052000" y="1894320"/>
            <a:ext cx="398520" cy="51588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6" name="CustomShape 38"/>
          <p:cNvSpPr/>
          <p:nvPr/>
        </p:nvSpPr>
        <p:spPr>
          <a:xfrm>
            <a:off x="3949200" y="4138920"/>
            <a:ext cx="1294920" cy="376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50760" tIns="50760" bIns="50760">
            <a:spAutoFit/>
          </a:bodyPr>
          <a:p>
            <a:pPr algn="ctr">
              <a:lnSpc>
                <a:spcPct val="100000"/>
              </a:lnSpc>
            </a:pPr>
            <a:r>
              <a:rPr b="0" lang="en-GB" sz="1800" spc="-1" strike="noStrike">
                <a:solidFill>
                  <a:srgbClr val="000000"/>
                </a:solidFill>
                <a:latin typeface="Tahoma"/>
                <a:ea typeface="Tahoma"/>
              </a:rPr>
              <a:t>άρτιο-άρτιο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477" name="Line 39"/>
          <p:cNvSpPr/>
          <p:nvPr/>
        </p:nvSpPr>
        <p:spPr>
          <a:xfrm flipH="1" flipV="1">
            <a:off x="4213080" y="3781440"/>
            <a:ext cx="379440" cy="461880"/>
          </a:xfrm>
          <a:prstGeom prst="line">
            <a:avLst/>
          </a:prstGeom>
          <a:ln w="28440">
            <a:solidFill>
              <a:srgbClr val="000000"/>
            </a:solidFill>
            <a:round/>
            <a:tailEnd len="med" type="arrow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78" name="CustomShape 40"/>
          <p:cNvSpPr/>
          <p:nvPr/>
        </p:nvSpPr>
        <p:spPr>
          <a:xfrm>
            <a:off x="5486400" y="1371600"/>
            <a:ext cx="4572000" cy="571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marL="190440" indent="-19044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Ο πυρήνας με Ζmin στη περίπτωση περιττός-περιττός (Ζ-Ν) έχει συνήθως δύο δυνατότητες β-διάσπασης (β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Bitstream Vera Sans"/>
                <a:ea typeface="Lucida Grande"/>
              </a:rPr>
              <a:t>+</a:t>
            </a: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 και β</a:t>
            </a:r>
            <a:r>
              <a:rPr b="0" lang="en-GB" sz="2300" spc="-1" strike="noStrike" baseline="32000">
                <a:solidFill>
                  <a:srgbClr val="000000"/>
                </a:solidFill>
                <a:latin typeface="Bitstream Vera Sans"/>
                <a:ea typeface="Lucida Grande"/>
              </a:rPr>
              <a:t>-</a:t>
            </a:r>
            <a:r>
              <a:rPr b="0" lang="en-GB" sz="2300" spc="-1" strike="noStrike">
                <a:solidFill>
                  <a:srgbClr val="000000"/>
                </a:solidFill>
                <a:latin typeface="Bitstream Vera Sans"/>
                <a:ea typeface="Lucida Grande"/>
              </a:rPr>
              <a:t>) 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καταλήγοντας σε </a:t>
            </a:r>
            <a:r>
              <a:rPr b="1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δύο</a:t>
            </a:r>
            <a:r>
              <a:rPr b="1" lang="en-GB" sz="2300" spc="-1" strike="noStrike">
                <a:solidFill>
                  <a:srgbClr val="ff0000"/>
                </a:solidFill>
                <a:latin typeface="Bitstream Vera Sans"/>
                <a:ea typeface="Lucida Grande"/>
              </a:rPr>
              <a:t> διαφορετικούς Ζ (άρτιο) </a:t>
            </a:r>
            <a:r>
              <a:rPr b="1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σταθερούς πυρήνες</a:t>
            </a: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endParaRPr b="0" lang="en-GB" sz="2300" spc="-1" strike="noStrike">
              <a:latin typeface="Bitstream Vera Sans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0" lang="en-GB" sz="2300" spc="-1" strike="noStrike">
                <a:solidFill>
                  <a:srgbClr val="0000ff"/>
                </a:solidFill>
                <a:latin typeface="Bitstream Vera Sans"/>
                <a:ea typeface="Lucida Grande"/>
              </a:rPr>
              <a:t>Οι μοναδικοί περιττοί-περιττοί πυρήνες που είναι σταθεροί είναι οι τέσσερεις ελαφρύτεροι:</a:t>
            </a:r>
            <a:r>
              <a:rPr b="0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2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1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  <a:ea typeface="Lucida Grande"/>
              </a:rPr>
              <a:t>Η,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6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3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Li,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10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5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Bi, </a:t>
            </a:r>
            <a:r>
              <a:rPr b="1" lang="en-GB" sz="2300" spc="-1" strike="noStrike" baseline="32000">
                <a:solidFill>
                  <a:srgbClr val="ff0622"/>
                </a:solidFill>
                <a:latin typeface="Bitstream Vera Sans"/>
              </a:rPr>
              <a:t>14</a:t>
            </a:r>
            <a:r>
              <a:rPr b="1" lang="en-GB" sz="2300" spc="-1" strike="noStrike" baseline="-6000">
                <a:solidFill>
                  <a:srgbClr val="ff0622"/>
                </a:solidFill>
                <a:latin typeface="Bitstream Vera Sans"/>
              </a:rPr>
              <a:t>7</a:t>
            </a:r>
            <a:r>
              <a:rPr b="1" lang="en-GB" sz="2300" spc="-1" strike="noStrike">
                <a:solidFill>
                  <a:srgbClr val="ff0622"/>
                </a:solidFill>
                <a:latin typeface="Bitstream Vera Sans"/>
              </a:rPr>
              <a:t>N</a:t>
            </a:r>
            <a:endParaRPr b="0" lang="en-GB" sz="2300" spc="-1" strike="noStrike">
              <a:latin typeface="Bitstream Vera Sans"/>
            </a:endParaRPr>
          </a:p>
        </p:txBody>
      </p:sp>
      <p:sp>
        <p:nvSpPr>
          <p:cNvPr id="479" name="TextShape 41"/>
          <p:cNvSpPr txBox="1"/>
          <p:nvPr/>
        </p:nvSpPr>
        <p:spPr>
          <a:xfrm>
            <a:off x="146160" y="1109160"/>
            <a:ext cx="4343400" cy="41652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Δύο παραβολές π.χ., Α=102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480" name="Line 42"/>
          <p:cNvSpPr/>
          <p:nvPr/>
        </p:nvSpPr>
        <p:spPr>
          <a:xfrm>
            <a:off x="1875600" y="3873600"/>
            <a:ext cx="0" cy="914400"/>
          </a:xfrm>
          <a:prstGeom prst="line">
            <a:avLst/>
          </a:prstGeom>
          <a:ln w="36720">
            <a:solidFill>
              <a:srgbClr val="0000ff"/>
            </a:solidFill>
            <a:custDash>
              <a:ds d="498039" sp="498039"/>
              <a:ds d="498039" sp="498039"/>
            </a:custDash>
            <a:round/>
            <a:headEnd len="med" type="triangle" w="med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1" name="TextShape 43"/>
          <p:cNvSpPr txBox="1"/>
          <p:nvPr/>
        </p:nvSpPr>
        <p:spPr>
          <a:xfrm>
            <a:off x="3016800" y="5281560"/>
            <a:ext cx="45720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2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482" name="Formula 44"/>
              <p:cNvSpPr txBox="1"/>
              <p:nvPr/>
            </p:nvSpPr>
            <p:spPr>
              <a:xfrm>
                <a:off x="23400" y="3944160"/>
                <a:ext cx="1851840" cy="881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2</m:t>
                        </m:r>
                        <m:r>
                          <m:t xml:space="preserve">∗</m:t>
                        </m:r>
                        <m:r>
                          <m:t xml:space="preserve">11.2</m:t>
                        </m:r>
                        <m:r>
                          <m:t xml:space="preserve">MeV</m:t>
                        </m:r>
                      </m:num>
                      <m:den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  <p:sp>
        <p:nvSpPr>
          <p:cNvPr id="483" name="TextShape 45"/>
          <p:cNvSpPr txBox="1"/>
          <p:nvPr/>
        </p:nvSpPr>
        <p:spPr>
          <a:xfrm>
            <a:off x="9565200" y="3321000"/>
            <a:ext cx="478800" cy="1391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8800" spc="-1" strike="noStrike">
                <a:solidFill>
                  <a:srgbClr val="ff0000"/>
                </a:solidFill>
                <a:latin typeface="Bitstream Vera Sans"/>
              </a:rPr>
              <a:t>!</a:t>
            </a:r>
            <a:endParaRPr b="0" lang="en-GB" sz="88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" descr=""/>
          <p:cNvPicPr/>
          <p:nvPr/>
        </p:nvPicPr>
        <p:blipFill>
          <a:blip r:embed="rId1"/>
          <a:stretch/>
        </p:blipFill>
        <p:spPr>
          <a:xfrm>
            <a:off x="810720" y="725400"/>
            <a:ext cx="4425480" cy="6253200"/>
          </a:xfrm>
          <a:prstGeom prst="rect">
            <a:avLst/>
          </a:prstGeom>
          <a:ln>
            <a:noFill/>
          </a:ln>
        </p:spPr>
      </p:pic>
      <p:sp>
        <p:nvSpPr>
          <p:cNvPr id="485" name="Line 1"/>
          <p:cNvSpPr/>
          <p:nvPr/>
        </p:nvSpPr>
        <p:spPr>
          <a:xfrm>
            <a:off x="2382480" y="2319840"/>
            <a:ext cx="0" cy="192780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TextShape 2"/>
          <p:cNvSpPr txBox="1"/>
          <p:nvPr/>
        </p:nvSpPr>
        <p:spPr>
          <a:xfrm>
            <a:off x="-20880" y="2132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87" name="TextShape 3"/>
          <p:cNvSpPr txBox="1"/>
          <p:nvPr/>
        </p:nvSpPr>
        <p:spPr>
          <a:xfrm>
            <a:off x="3111120" y="5804280"/>
            <a:ext cx="780480" cy="3571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Ζ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488" name="TextShape 4"/>
          <p:cNvSpPr txBox="1"/>
          <p:nvPr/>
        </p:nvSpPr>
        <p:spPr>
          <a:xfrm>
            <a:off x="504360" y="131760"/>
            <a:ext cx="9071640" cy="5932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1" lang="en-GB" sz="4000" spc="-1" strike="noStrike">
                <a:latin typeface="Bitstream Vera Sans"/>
              </a:rPr>
              <a:t>Κοιλάδα β-σταθερότητας </a:t>
            </a:r>
            <a:endParaRPr b="0" lang="en-GB" sz="4000" spc="-1" strike="noStrike">
              <a:latin typeface="Bitstream Vera Sans"/>
            </a:endParaRPr>
          </a:p>
        </p:txBody>
      </p:sp>
      <p:sp>
        <p:nvSpPr>
          <p:cNvPr id="489" name="Line 5"/>
          <p:cNvSpPr/>
          <p:nvPr/>
        </p:nvSpPr>
        <p:spPr>
          <a:xfrm flipH="1">
            <a:off x="5081400" y="914400"/>
            <a:ext cx="1393200" cy="2844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TextShape 6"/>
          <p:cNvSpPr txBox="1"/>
          <p:nvPr/>
        </p:nvSpPr>
        <p:spPr>
          <a:xfrm>
            <a:off x="6116760" y="764640"/>
            <a:ext cx="4015440" cy="355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Σχήμα 4.6 στο βιβλίο σας</a:t>
            </a:r>
            <a:endParaRPr b="0" lang="en-GB" sz="2000" spc="-1" strike="noStrike">
              <a:latin typeface="Bitstream Vera Sans"/>
            </a:endParaRPr>
          </a:p>
        </p:txBody>
      </p:sp>
      <p:grpSp>
        <p:nvGrpSpPr>
          <p:cNvPr id="491" name="Group 7"/>
          <p:cNvGrpSpPr/>
          <p:nvPr/>
        </p:nvGrpSpPr>
        <p:grpSpPr>
          <a:xfrm>
            <a:off x="1202400" y="1936800"/>
            <a:ext cx="2239200" cy="457200"/>
            <a:chOff x="1202400" y="1936800"/>
            <a:chExt cx="2239200" cy="457200"/>
          </a:xfrm>
        </p:grpSpPr>
        <p:sp>
          <p:nvSpPr>
            <p:cNvPr id="492" name="CustomShape 8"/>
            <p:cNvSpPr/>
            <p:nvPr/>
          </p:nvSpPr>
          <p:spPr>
            <a:xfrm>
              <a:off x="1339200" y="1936800"/>
              <a:ext cx="2102400" cy="457200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3" name="TextShape 9"/>
            <p:cNvSpPr txBox="1"/>
            <p:nvPr/>
          </p:nvSpPr>
          <p:spPr>
            <a:xfrm>
              <a:off x="1202400" y="1952280"/>
              <a:ext cx="1830240" cy="357120"/>
            </a:xfrm>
            <a:prstGeom prst="rect">
              <a:avLst/>
            </a:prstGeom>
            <a:noFill/>
            <a:ln>
              <a:noFill/>
            </a:ln>
          </p:spPr>
          <p:txBody>
            <a:bodyPr lIns="0" rIns="0" tIns="0" bIns="0">
              <a:noAutofit/>
            </a:bodyPr>
            <a:p>
              <a:pPr marL="432000" indent="-324000">
                <a:spcAft>
                  <a:spcPts val="1417"/>
                </a:spcAft>
                <a:buClr>
                  <a:srgbClr val="000000"/>
                </a:buClr>
                <a:buSzPct val="45000"/>
                <a:buFont typeface="Wingdings" charset="2"/>
                <a:buChar char=""/>
              </a:pPr>
              <a:r>
                <a:rPr b="0" lang="en-GB" sz="2400" spc="-1" strike="noStrike">
                  <a:solidFill>
                    <a:srgbClr val="0000ff"/>
                  </a:solidFill>
                  <a:latin typeface="Bitstream Vera Sans"/>
                </a:rPr>
                <a:t> </a:t>
              </a:r>
              <a:r>
                <a:rPr b="1" lang="en-GB" sz="2400" spc="-1" strike="noStrike">
                  <a:solidFill>
                    <a:srgbClr val="0000ff"/>
                  </a:solidFill>
                  <a:latin typeface="Bitstream Vera Sans"/>
                </a:rPr>
                <a:t>Ζ &lt; Α/2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494" name="CustomShape 10"/>
          <p:cNvSpPr/>
          <p:nvPr/>
        </p:nvSpPr>
        <p:spPr>
          <a:xfrm>
            <a:off x="2898360" y="4259160"/>
            <a:ext cx="3245760" cy="975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>
            <a:spAutoFit/>
          </a:bodyPr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Για A=σταθερό: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</a:t>
            </a:r>
            <a:endParaRPr b="0" lang="en-GB" sz="2000" spc="-1" strike="noStrike">
              <a:solidFill>
                <a:srgbClr val="0000ff"/>
              </a:solidFill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Οι πυρήνες διαφέρουν </a:t>
            </a:r>
            <a:endParaRPr b="0" lang="en-GB" sz="2000" spc="-1" strike="noStrike">
              <a:solidFill>
                <a:srgbClr val="0000ff"/>
              </a:solidFill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ως προς το Ζ (και N)</a:t>
            </a:r>
            <a:endParaRPr b="0" lang="en-GB" sz="2000" spc="-1" strike="noStrike">
              <a:solidFill>
                <a:srgbClr val="0000ff"/>
              </a:solidFill>
              <a:latin typeface="Bitstream Vera Sans"/>
            </a:endParaRPr>
          </a:p>
        </p:txBody>
      </p:sp>
      <p:sp>
        <p:nvSpPr>
          <p:cNvPr id="495" name="TextShape 11"/>
          <p:cNvSpPr txBox="1"/>
          <p:nvPr/>
        </p:nvSpPr>
        <p:spPr>
          <a:xfrm>
            <a:off x="5486400" y="1711800"/>
            <a:ext cx="4608000" cy="20980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“valey of stability”).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διασπάσεις β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 ή β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 (= e</a:t>
            </a:r>
            <a:r>
              <a:rPr b="0" lang="en-GB" sz="2000" spc="-1" strike="noStrike" baseline="14000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496" name="Line 12"/>
          <p:cNvSpPr/>
          <p:nvPr/>
        </p:nvSpPr>
        <p:spPr>
          <a:xfrm flipH="1">
            <a:off x="3657600" y="2057400"/>
            <a:ext cx="2057400" cy="457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grpSp>
        <p:nvGrpSpPr>
          <p:cNvPr id="497" name="Group 13"/>
          <p:cNvGrpSpPr/>
          <p:nvPr/>
        </p:nvGrpSpPr>
        <p:grpSpPr>
          <a:xfrm>
            <a:off x="6562080" y="4142160"/>
            <a:ext cx="3230640" cy="2715840"/>
            <a:chOff x="6562080" y="4142160"/>
            <a:chExt cx="3230640" cy="2715840"/>
          </a:xfrm>
        </p:grpSpPr>
        <p:sp>
          <p:nvSpPr>
            <p:cNvPr id="498" name="Line 14"/>
            <p:cNvSpPr/>
            <p:nvPr/>
          </p:nvSpPr>
          <p:spPr>
            <a:xfrm flipH="1">
              <a:off x="7064640" y="4560840"/>
              <a:ext cx="2244600" cy="194364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3846" sp="303846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499" name="Line 15"/>
            <p:cNvSpPr/>
            <p:nvPr/>
          </p:nvSpPr>
          <p:spPr>
            <a:xfrm>
              <a:off x="8263440" y="414216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0" name="Line 16"/>
            <p:cNvSpPr/>
            <p:nvPr/>
          </p:nvSpPr>
          <p:spPr>
            <a:xfrm>
              <a:off x="7224840" y="5009400"/>
              <a:ext cx="55872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1" name="Line 17"/>
            <p:cNvSpPr/>
            <p:nvPr/>
          </p:nvSpPr>
          <p:spPr>
            <a:xfrm flipH="1" flipV="1">
              <a:off x="8183520" y="5953680"/>
              <a:ext cx="559080" cy="55080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02" name="Line 18"/>
            <p:cNvSpPr/>
            <p:nvPr/>
          </p:nvSpPr>
          <p:spPr>
            <a:xfrm flipH="1" flipV="1">
              <a:off x="9140760" y="5086800"/>
              <a:ext cx="560160" cy="55152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503" name="Group 19"/>
            <p:cNvGrpSpPr/>
            <p:nvPr/>
          </p:nvGrpSpPr>
          <p:grpSpPr>
            <a:xfrm>
              <a:off x="6562080" y="4294080"/>
              <a:ext cx="729720" cy="2238120"/>
              <a:chOff x="6562080" y="4294080"/>
              <a:chExt cx="729720" cy="2238120"/>
            </a:xfrm>
          </p:grpSpPr>
          <p:sp>
            <p:nvSpPr>
              <p:cNvPr id="504" name="Line 20"/>
              <p:cNvSpPr/>
              <p:nvPr/>
            </p:nvSpPr>
            <p:spPr>
              <a:xfrm flipV="1">
                <a:off x="6917760" y="4562280"/>
                <a:ext cx="1080" cy="19699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5" name="CustomShape 21"/>
              <p:cNvSpPr/>
              <p:nvPr/>
            </p:nvSpPr>
            <p:spPr>
              <a:xfrm>
                <a:off x="6562080" y="4294080"/>
                <a:ext cx="729720" cy="3243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506" name="Group 22"/>
            <p:cNvGrpSpPr/>
            <p:nvPr/>
          </p:nvGrpSpPr>
          <p:grpSpPr>
            <a:xfrm>
              <a:off x="7078320" y="6532920"/>
              <a:ext cx="2642040" cy="325080"/>
              <a:chOff x="7078320" y="6532920"/>
              <a:chExt cx="2642040" cy="325080"/>
            </a:xfrm>
          </p:grpSpPr>
          <p:sp>
            <p:nvSpPr>
              <p:cNvPr id="507" name="Line 23"/>
              <p:cNvSpPr/>
              <p:nvPr/>
            </p:nvSpPr>
            <p:spPr>
              <a:xfrm>
                <a:off x="7078320" y="6688800"/>
                <a:ext cx="2155320" cy="108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08" name="CustomShape 24"/>
              <p:cNvSpPr/>
              <p:nvPr/>
            </p:nvSpPr>
            <p:spPr>
              <a:xfrm>
                <a:off x="8988840" y="6532920"/>
                <a:ext cx="731520" cy="32508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509" name="CustomShape 25"/>
            <p:cNvSpPr/>
            <p:nvPr/>
          </p:nvSpPr>
          <p:spPr>
            <a:xfrm rot="19080000">
              <a:off x="7675560" y="5295240"/>
              <a:ext cx="1512720" cy="2365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510" name="CustomShape 26"/>
            <p:cNvSpPr/>
            <p:nvPr/>
          </p:nvSpPr>
          <p:spPr>
            <a:xfrm>
              <a:off x="7224840" y="4535280"/>
              <a:ext cx="1528560" cy="5637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β- decay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511" name="CustomShape 27"/>
            <p:cNvSpPr/>
            <p:nvPr/>
          </p:nvSpPr>
          <p:spPr>
            <a:xfrm>
              <a:off x="8263800" y="5560560"/>
              <a:ext cx="1528920" cy="4003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 β+ decay  (or e- capture) 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512" name="Line 28"/>
          <p:cNvSpPr/>
          <p:nvPr/>
        </p:nvSpPr>
        <p:spPr>
          <a:xfrm>
            <a:off x="914400" y="2971800"/>
            <a:ext cx="3126960" cy="2925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Line 29"/>
          <p:cNvSpPr/>
          <p:nvPr/>
        </p:nvSpPr>
        <p:spPr>
          <a:xfrm>
            <a:off x="22860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50000" sp="50000"/>
              <a:ds d="50000" sp="50000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Line 30"/>
          <p:cNvSpPr/>
          <p:nvPr/>
        </p:nvSpPr>
        <p:spPr>
          <a:xfrm flipH="1">
            <a:off x="2514600" y="4692600"/>
            <a:ext cx="228600" cy="228600"/>
          </a:xfrm>
          <a:prstGeom prst="line">
            <a:avLst/>
          </a:prstGeom>
          <a:ln w="36720">
            <a:solidFill>
              <a:srgbClr val="0000ff"/>
            </a:solidFill>
            <a:custDash>
              <a:ds d="50000" sp="50000"/>
              <a:ds d="50000" sp="50000"/>
            </a:custDash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TextShape 1"/>
          <p:cNvSpPr txBox="1"/>
          <p:nvPr/>
        </p:nvSpPr>
        <p:spPr>
          <a:xfrm>
            <a:off x="504000" y="39600"/>
            <a:ext cx="9325800" cy="10645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16" name="CustomShape 2"/>
          <p:cNvSpPr/>
          <p:nvPr/>
        </p:nvSpPr>
        <p:spPr>
          <a:xfrm>
            <a:off x="3917880" y="6496200"/>
            <a:ext cx="28018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πρωτονίων</a:t>
            </a:r>
            <a:endParaRPr b="0" lang="en-GB" sz="2400" spc="-1" strike="noStrike">
              <a:solidFill>
                <a:srgbClr val="0000ff"/>
              </a:solidFill>
              <a:latin typeface="Bitstream Vera Sans"/>
            </a:endParaRPr>
          </a:p>
        </p:txBody>
      </p:sp>
      <p:sp>
        <p:nvSpPr>
          <p:cNvPr id="517" name="CustomShape 3"/>
          <p:cNvSpPr/>
          <p:nvPr/>
        </p:nvSpPr>
        <p:spPr>
          <a:xfrm rot="16200000">
            <a:off x="-223560" y="3576960"/>
            <a:ext cx="270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</a:rPr>
              <a:t>Αριθμός νετρονίων</a:t>
            </a:r>
            <a:endParaRPr b="0" lang="en-GB" sz="2400" spc="-1" strike="noStrike">
              <a:solidFill>
                <a:srgbClr val="0000ff"/>
              </a:solidFill>
              <a:latin typeface="Bitstream Vera Sans"/>
            </a:endParaRPr>
          </a:p>
        </p:txBody>
      </p:sp>
      <p:grpSp>
        <p:nvGrpSpPr>
          <p:cNvPr id="518" name="Group 4"/>
          <p:cNvGrpSpPr/>
          <p:nvPr/>
        </p:nvGrpSpPr>
        <p:grpSpPr>
          <a:xfrm>
            <a:off x="1948680" y="2486880"/>
            <a:ext cx="4600440" cy="3662280"/>
            <a:chOff x="1948680" y="2486880"/>
            <a:chExt cx="4600440" cy="3662280"/>
          </a:xfrm>
        </p:grpSpPr>
        <p:grpSp>
          <p:nvGrpSpPr>
            <p:cNvPr id="519" name="Group 5"/>
            <p:cNvGrpSpPr/>
            <p:nvPr/>
          </p:nvGrpSpPr>
          <p:grpSpPr>
            <a:xfrm>
              <a:off x="1953720" y="2882520"/>
              <a:ext cx="4202280" cy="3266640"/>
              <a:chOff x="1953720" y="2882520"/>
              <a:chExt cx="4202280" cy="3266640"/>
            </a:xfrm>
          </p:grpSpPr>
          <p:sp>
            <p:nvSpPr>
              <p:cNvPr id="520" name="CustomShape 6"/>
              <p:cNvSpPr/>
              <p:nvPr/>
            </p:nvSpPr>
            <p:spPr>
              <a:xfrm>
                <a:off x="531540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1" name="CustomShape 7"/>
              <p:cNvSpPr/>
              <p:nvPr/>
            </p:nvSpPr>
            <p:spPr>
              <a:xfrm>
                <a:off x="447444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2" name="CustomShape 8"/>
              <p:cNvSpPr/>
              <p:nvPr/>
            </p:nvSpPr>
            <p:spPr>
              <a:xfrm>
                <a:off x="3635280" y="54957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3" name="CustomShape 9"/>
              <p:cNvSpPr/>
              <p:nvPr/>
            </p:nvSpPr>
            <p:spPr>
              <a:xfrm>
                <a:off x="279432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4" name="CustomShape 10"/>
              <p:cNvSpPr/>
              <p:nvPr/>
            </p:nvSpPr>
            <p:spPr>
              <a:xfrm>
                <a:off x="1953720" y="5495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5" name="CustomShape 11"/>
              <p:cNvSpPr/>
              <p:nvPr/>
            </p:nvSpPr>
            <p:spPr>
              <a:xfrm>
                <a:off x="531540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6" name="CustomShape 12"/>
              <p:cNvSpPr/>
              <p:nvPr/>
            </p:nvSpPr>
            <p:spPr>
              <a:xfrm>
                <a:off x="447444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7" name="CustomShape 13"/>
              <p:cNvSpPr/>
              <p:nvPr/>
            </p:nvSpPr>
            <p:spPr>
              <a:xfrm>
                <a:off x="3635280" y="48423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8" name="CustomShape 14"/>
              <p:cNvSpPr/>
              <p:nvPr/>
            </p:nvSpPr>
            <p:spPr>
              <a:xfrm>
                <a:off x="279432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29" name="CustomShape 15"/>
              <p:cNvSpPr/>
              <p:nvPr/>
            </p:nvSpPr>
            <p:spPr>
              <a:xfrm>
                <a:off x="1953720" y="4842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0" name="CustomShape 16"/>
              <p:cNvSpPr/>
              <p:nvPr/>
            </p:nvSpPr>
            <p:spPr>
              <a:xfrm>
                <a:off x="531540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1" name="CustomShape 17"/>
              <p:cNvSpPr/>
              <p:nvPr/>
            </p:nvSpPr>
            <p:spPr>
              <a:xfrm>
                <a:off x="447444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2" name="CustomShape 18"/>
              <p:cNvSpPr/>
              <p:nvPr/>
            </p:nvSpPr>
            <p:spPr>
              <a:xfrm>
                <a:off x="3635280" y="4189320"/>
                <a:ext cx="83916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3" name="CustomShape 19"/>
              <p:cNvSpPr/>
              <p:nvPr/>
            </p:nvSpPr>
            <p:spPr>
              <a:xfrm>
                <a:off x="279432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4" name="CustomShape 20"/>
              <p:cNvSpPr/>
              <p:nvPr/>
            </p:nvSpPr>
            <p:spPr>
              <a:xfrm>
                <a:off x="1953720" y="4189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5" name="CustomShape 21"/>
              <p:cNvSpPr/>
              <p:nvPr/>
            </p:nvSpPr>
            <p:spPr>
              <a:xfrm>
                <a:off x="531540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6" name="CustomShape 22"/>
              <p:cNvSpPr/>
              <p:nvPr/>
            </p:nvSpPr>
            <p:spPr>
              <a:xfrm>
                <a:off x="447444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7" name="CustomShape 23"/>
              <p:cNvSpPr/>
              <p:nvPr/>
            </p:nvSpPr>
            <p:spPr>
              <a:xfrm>
                <a:off x="3635280" y="35359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8" name="CustomShape 24"/>
              <p:cNvSpPr/>
              <p:nvPr/>
            </p:nvSpPr>
            <p:spPr>
              <a:xfrm>
                <a:off x="279432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39" name="CustomShape 25"/>
              <p:cNvSpPr/>
              <p:nvPr/>
            </p:nvSpPr>
            <p:spPr>
              <a:xfrm>
                <a:off x="1953720" y="3535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0" name="CustomShape 26"/>
              <p:cNvSpPr/>
              <p:nvPr/>
            </p:nvSpPr>
            <p:spPr>
              <a:xfrm>
                <a:off x="531540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1" name="CustomShape 27"/>
              <p:cNvSpPr/>
              <p:nvPr/>
            </p:nvSpPr>
            <p:spPr>
              <a:xfrm>
                <a:off x="447444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2" name="CustomShape 28"/>
              <p:cNvSpPr/>
              <p:nvPr/>
            </p:nvSpPr>
            <p:spPr>
              <a:xfrm>
                <a:off x="3635280" y="28825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3" name="CustomShape 29"/>
              <p:cNvSpPr/>
              <p:nvPr/>
            </p:nvSpPr>
            <p:spPr>
              <a:xfrm>
                <a:off x="279432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4" name="CustomShape 30"/>
              <p:cNvSpPr/>
              <p:nvPr/>
            </p:nvSpPr>
            <p:spPr>
              <a:xfrm>
                <a:off x="1953720" y="2882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5" name="Line 31"/>
              <p:cNvSpPr/>
              <p:nvPr/>
            </p:nvSpPr>
            <p:spPr>
              <a:xfrm>
                <a:off x="1953720" y="288252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6" name="Line 32"/>
              <p:cNvSpPr/>
              <p:nvPr/>
            </p:nvSpPr>
            <p:spPr>
              <a:xfrm>
                <a:off x="1953720" y="35359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7" name="Line 33"/>
              <p:cNvSpPr/>
              <p:nvPr/>
            </p:nvSpPr>
            <p:spPr>
              <a:xfrm>
                <a:off x="1953720" y="41893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8" name="Line 34"/>
              <p:cNvSpPr/>
              <p:nvPr/>
            </p:nvSpPr>
            <p:spPr>
              <a:xfrm>
                <a:off x="1953720" y="48423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49" name="Line 35"/>
              <p:cNvSpPr/>
              <p:nvPr/>
            </p:nvSpPr>
            <p:spPr>
              <a:xfrm>
                <a:off x="1953720" y="54957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0" name="Line 36"/>
              <p:cNvSpPr/>
              <p:nvPr/>
            </p:nvSpPr>
            <p:spPr>
              <a:xfrm>
                <a:off x="1953720" y="614916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1" name="Line 37"/>
              <p:cNvSpPr/>
              <p:nvPr/>
            </p:nvSpPr>
            <p:spPr>
              <a:xfrm>
                <a:off x="1953720" y="2882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2" name="Line 38"/>
              <p:cNvSpPr/>
              <p:nvPr/>
            </p:nvSpPr>
            <p:spPr>
              <a:xfrm>
                <a:off x="279432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3" name="Line 39"/>
              <p:cNvSpPr/>
              <p:nvPr/>
            </p:nvSpPr>
            <p:spPr>
              <a:xfrm>
                <a:off x="363528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4" name="Line 40"/>
              <p:cNvSpPr/>
              <p:nvPr/>
            </p:nvSpPr>
            <p:spPr>
              <a:xfrm>
                <a:off x="447444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5" name="Line 41"/>
              <p:cNvSpPr/>
              <p:nvPr/>
            </p:nvSpPr>
            <p:spPr>
              <a:xfrm>
                <a:off x="5315400" y="2882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556" name="Line 42"/>
              <p:cNvSpPr/>
              <p:nvPr/>
            </p:nvSpPr>
            <p:spPr>
              <a:xfrm>
                <a:off x="6156000" y="2882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557" name="Line 43"/>
            <p:cNvSpPr/>
            <p:nvPr/>
          </p:nvSpPr>
          <p:spPr>
            <a:xfrm>
              <a:off x="1948680" y="6145560"/>
              <a:ext cx="46004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58" name="Line 44"/>
            <p:cNvSpPr/>
            <p:nvPr/>
          </p:nvSpPr>
          <p:spPr>
            <a:xfrm flipV="1">
              <a:off x="1953720" y="2486880"/>
              <a:ext cx="0" cy="359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59" name="Group 45"/>
          <p:cNvGrpSpPr/>
          <p:nvPr/>
        </p:nvGrpSpPr>
        <p:grpSpPr>
          <a:xfrm>
            <a:off x="2816640" y="4844520"/>
            <a:ext cx="1679400" cy="1306440"/>
            <a:chOff x="2816640" y="4844520"/>
            <a:chExt cx="1679400" cy="1306440"/>
          </a:xfrm>
        </p:grpSpPr>
        <p:sp>
          <p:nvSpPr>
            <p:cNvPr id="560" name="Line 46"/>
            <p:cNvSpPr/>
            <p:nvPr/>
          </p:nvSpPr>
          <p:spPr>
            <a:xfrm flipH="1">
              <a:off x="2816640" y="4844520"/>
              <a:ext cx="1679400" cy="13064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61" name="CustomShape 47"/>
            <p:cNvSpPr/>
            <p:nvPr/>
          </p:nvSpPr>
          <p:spPr>
            <a:xfrm>
              <a:off x="3642480" y="533808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562" name="Group 48"/>
          <p:cNvGrpSpPr/>
          <p:nvPr/>
        </p:nvGrpSpPr>
        <p:grpSpPr>
          <a:xfrm>
            <a:off x="3498480" y="4165920"/>
            <a:ext cx="966240" cy="709920"/>
            <a:chOff x="3498480" y="4165920"/>
            <a:chExt cx="966240" cy="709920"/>
          </a:xfrm>
        </p:grpSpPr>
        <p:sp>
          <p:nvSpPr>
            <p:cNvPr id="563" name="CustomShape 49"/>
            <p:cNvSpPr/>
            <p:nvPr/>
          </p:nvSpPr>
          <p:spPr>
            <a:xfrm flipH="1">
              <a:off x="3498480" y="4294440"/>
              <a:ext cx="53424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-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564" name="Line 50"/>
            <p:cNvSpPr/>
            <p:nvPr/>
          </p:nvSpPr>
          <p:spPr>
            <a:xfrm>
              <a:off x="3623400" y="416592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65" name="CustomShape 51"/>
          <p:cNvSpPr/>
          <p:nvPr/>
        </p:nvSpPr>
        <p:spPr>
          <a:xfrm>
            <a:off x="5722920" y="4666320"/>
            <a:ext cx="392688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latin typeface="Tahoma"/>
              </a:rPr>
              <a:t>ή σύλληψη ηλεκτρονίου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566" name="TextShape 52"/>
          <p:cNvSpPr txBox="1"/>
          <p:nvPr/>
        </p:nvSpPr>
        <p:spPr>
          <a:xfrm>
            <a:off x="1393200" y="4656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7" name="TextShape 53"/>
          <p:cNvSpPr txBox="1"/>
          <p:nvPr/>
        </p:nvSpPr>
        <p:spPr>
          <a:xfrm>
            <a:off x="1141200" y="5916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8" name="TextShape 54"/>
          <p:cNvSpPr txBox="1"/>
          <p:nvPr/>
        </p:nvSpPr>
        <p:spPr>
          <a:xfrm>
            <a:off x="2689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69" name="TextShape 55"/>
          <p:cNvSpPr txBox="1"/>
          <p:nvPr/>
        </p:nvSpPr>
        <p:spPr>
          <a:xfrm>
            <a:off x="4273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0" name="TextShape 56"/>
          <p:cNvSpPr txBox="1"/>
          <p:nvPr/>
        </p:nvSpPr>
        <p:spPr>
          <a:xfrm>
            <a:off x="5065200" y="62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Ζ+1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1" name="TextShape 57"/>
          <p:cNvSpPr txBox="1"/>
          <p:nvPr/>
        </p:nvSpPr>
        <p:spPr>
          <a:xfrm>
            <a:off x="1285200" y="4008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572" name="Group 58"/>
          <p:cNvGrpSpPr/>
          <p:nvPr/>
        </p:nvGrpSpPr>
        <p:grpSpPr>
          <a:xfrm>
            <a:off x="4450680" y="4680360"/>
            <a:ext cx="969840" cy="809640"/>
            <a:chOff x="4450680" y="4680360"/>
            <a:chExt cx="969840" cy="809640"/>
          </a:xfrm>
        </p:grpSpPr>
        <p:sp>
          <p:nvSpPr>
            <p:cNvPr id="573" name="Line 59"/>
            <p:cNvSpPr/>
            <p:nvPr/>
          </p:nvSpPr>
          <p:spPr>
            <a:xfrm flipH="1" flipV="1">
              <a:off x="4450680" y="483264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574" name="CustomShape 60"/>
            <p:cNvSpPr/>
            <p:nvPr/>
          </p:nvSpPr>
          <p:spPr>
            <a:xfrm>
              <a:off x="4886280" y="4680360"/>
              <a:ext cx="53424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+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575" name="TextShape 61"/>
          <p:cNvSpPr txBox="1"/>
          <p:nvPr/>
        </p:nvSpPr>
        <p:spPr>
          <a:xfrm>
            <a:off x="1285200" y="53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76" name="TextShape 62"/>
          <p:cNvSpPr txBox="1"/>
          <p:nvPr/>
        </p:nvSpPr>
        <p:spPr>
          <a:xfrm>
            <a:off x="554400" y="1071000"/>
            <a:ext cx="91656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1"/>
          <p:cNvSpPr/>
          <p:nvPr/>
        </p:nvSpPr>
        <p:spPr>
          <a:xfrm>
            <a:off x="685800" y="5965200"/>
            <a:ext cx="5486400" cy="685800"/>
          </a:xfrm>
          <a:prstGeom prst="rect">
            <a:avLst/>
          </a:prstGeom>
          <a:solidFill>
            <a:srgbClr val="ff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78" name="TextShape 2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Διάσπαση άλφα (“α διάσπαση”)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79" name="TextShape 3"/>
          <p:cNvSpPr txBox="1"/>
          <p:nvPr/>
        </p:nvSpPr>
        <p:spPr>
          <a:xfrm>
            <a:off x="504000" y="914400"/>
            <a:ext cx="9071640" cy="60552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α-διάσπαση: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m(A,Z)               →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m(A-4, Z-2)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4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1" lang="en-GB" sz="2400" spc="-1" strike="noStrike">
                <a:solidFill>
                  <a:srgbClr val="ff0000"/>
                </a:solidFill>
                <a:latin typeface="Bitstream Vera Sans"/>
              </a:rPr>
              <a:t> Q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(Μητρικός πυρήνας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→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 </a:t>
            </a:r>
            <a:r>
              <a:rPr b="0" lang="en-GB" sz="2200" spc="-1" strike="noStrike">
                <a:latin typeface="Bitstream Vera Sans"/>
              </a:rPr>
              <a:t>Θυγατρκός πυρήνας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α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 Q )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Οπότε: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Z mp + N mn – B(A,Z)  =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(Z-2) mp + (N-2) mn – B(A-4,Z-2)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 mp + 2 mn – B(</a:t>
            </a:r>
            <a:r>
              <a:rPr b="0" lang="en-GB" sz="2200" spc="-1" strike="noStrike" baseline="14000000">
                <a:solidFill>
                  <a:srgbClr val="00ae00"/>
                </a:solidFill>
                <a:latin typeface="Bitstream Vera Sans"/>
              </a:rPr>
              <a:t>4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He)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Κι έτσι: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Q =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B(A-4,Z-2)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ae00"/>
                </a:solidFill>
                <a:latin typeface="Bitstream Vera Sans"/>
              </a:rPr>
              <a:t>28.3 MeV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–</a:t>
            </a:r>
            <a:r>
              <a:rPr b="0" lang="en-GB" sz="2200" spc="-1" strike="noStrike">
                <a:solidFill>
                  <a:srgbClr val="ff0000"/>
                </a:solidFill>
                <a:latin typeface="Bitstream Vera Sans"/>
              </a:rPr>
              <a:t>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B(A,Z)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200" spc="-1" strike="noStrike">
              <a:latin typeface="Bitstream Vera Sans"/>
            </a:endParaRPr>
          </a:p>
        </p:txBody>
      </p:sp>
      <p:sp>
        <p:nvSpPr>
          <p:cNvPr id="580" name="Line 4"/>
          <p:cNvSpPr/>
          <p:nvPr/>
        </p:nvSpPr>
        <p:spPr>
          <a:xfrm flipH="1">
            <a:off x="4114800" y="4930200"/>
            <a:ext cx="2743200" cy="11430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504000" y="121320"/>
            <a:ext cx="9071640" cy="61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“</a:t>
            </a:r>
            <a:r>
              <a:rPr b="0" lang="en-GB" sz="3600" spc="-1" strike="noStrike">
                <a:latin typeface="Bitstream Vera Sans"/>
              </a:rPr>
              <a:t>βήτα διάσπαση” (“β διάσπαση”)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582" name="TextShape 2"/>
          <p:cNvSpPr txBox="1"/>
          <p:nvPr/>
        </p:nvSpPr>
        <p:spPr>
          <a:xfrm>
            <a:off x="289800" y="3303000"/>
            <a:ext cx="22860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Διάσπαση β</a:t>
            </a:r>
            <a:r>
              <a:rPr b="1" lang="en-GB" sz="2200" spc="-1" strike="noStrike" baseline="14000000">
                <a:solidFill>
                  <a:srgbClr val="0000ff"/>
                </a:solidFill>
                <a:latin typeface="Bitstream Vera Sans"/>
              </a:rPr>
              <a:t>-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3" name="TextShape 3"/>
          <p:cNvSpPr txBox="1"/>
          <p:nvPr/>
        </p:nvSpPr>
        <p:spPr>
          <a:xfrm>
            <a:off x="289800" y="4779360"/>
            <a:ext cx="22860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Διάσπαση β</a:t>
            </a:r>
            <a:r>
              <a:rPr b="1" lang="en-GB" sz="2200" spc="-1" strike="noStrike" baseline="14000000">
                <a:solidFill>
                  <a:srgbClr val="0000ff"/>
                </a:solidFill>
                <a:latin typeface="Bitstream Vera Sans"/>
              </a:rPr>
              <a:t>+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4" name="TextShape 4"/>
          <p:cNvSpPr txBox="1"/>
          <p:nvPr/>
        </p:nvSpPr>
        <p:spPr>
          <a:xfrm>
            <a:off x="289800" y="6003720"/>
            <a:ext cx="3886200" cy="4244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Σύλληψη ηλεκτρονίου</a:t>
            </a:r>
            <a:r>
              <a:rPr b="1" lang="en-GB" sz="2200" spc="-1" strike="noStrike" baseline="14000000">
                <a:solidFill>
                  <a:srgbClr val="0000ff"/>
                </a:solidFill>
                <a:latin typeface="Bitstream Vera Sans"/>
              </a:rPr>
              <a:t>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585" name="CustomShape 5"/>
          <p:cNvSpPr/>
          <p:nvPr/>
        </p:nvSpPr>
        <p:spPr>
          <a:xfrm>
            <a:off x="21600" y="675720"/>
            <a:ext cx="10058400" cy="2104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ff0000"/>
                </a:solidFill>
                <a:latin typeface="Calibri"/>
              </a:rPr>
              <a:t>“</a:t>
            </a:r>
            <a:r>
              <a:rPr b="0" lang="el-GR" sz="2200" spc="-1" strike="noStrike">
                <a:solidFill>
                  <a:srgbClr val="ff0000"/>
                </a:solidFill>
                <a:latin typeface="Calibri"/>
              </a:rPr>
              <a:t>βήτα διασπάσεις” ονομάζονται οι διαδικασίες με τις οποίες οι πυρήνες αλλάζουν τον αριθμό πρωτονίων τους κατά ένα, διατηρώντας το μαζικό αριθμό Α σταθερό.</a:t>
            </a:r>
            <a:r>
              <a:rPr b="0" lang="el-GR" sz="2200" spc="-1" strike="noStrike">
                <a:latin typeface="Calibri"/>
              </a:rPr>
              <a:t> Τρείς είναι οι τρόποι: 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β</a:t>
            </a:r>
            <a:r>
              <a:rPr b="0" lang="el-GR" sz="2200" spc="-1" strike="noStrike" baseline="30000">
                <a:solidFill>
                  <a:srgbClr val="0000ff"/>
                </a:solidFill>
                <a:latin typeface="Calibri"/>
              </a:rPr>
              <a:t>-</a:t>
            </a: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 : εκπέμπονται ηλεκτρόνια (e-) 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β</a:t>
            </a:r>
            <a:r>
              <a:rPr b="0" lang="el-GR" sz="2200" spc="-1" strike="noStrike" baseline="30000">
                <a:solidFill>
                  <a:srgbClr val="0000ff"/>
                </a:solidFill>
                <a:latin typeface="Calibri"/>
              </a:rPr>
              <a:t>+</a:t>
            </a: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: εκπέμπονται ποζιτρόνια (e+)</a:t>
            </a:r>
            <a:endParaRPr b="0" lang="en-GB" sz="2200" spc="-1" strike="noStrike">
              <a:latin typeface="Bitstream Vera Sans"/>
            </a:endParaRPr>
          </a:p>
          <a:p>
            <a:pPr>
              <a:lnSpc>
                <a:spcPct val="100000"/>
              </a:lnSpc>
            </a:pPr>
            <a:r>
              <a:rPr b="0" lang="el-GR" sz="2200" spc="-1" strike="noStrike">
                <a:solidFill>
                  <a:srgbClr val="0000ff"/>
                </a:solidFill>
                <a:latin typeface="Calibri"/>
              </a:rPr>
              <a:t>EC: “Electron Capture” = “Σύλληψη ηλεκτρονίου” </a:t>
            </a:r>
            <a:r>
              <a:rPr b="0" lang="el-GR" sz="1800" spc="-1" strike="noStrike">
                <a:solidFill>
                  <a:srgbClr val="0000ff"/>
                </a:solidFill>
                <a:latin typeface="Calibri"/>
              </a:rPr>
              <a:t>ή “αρπαγή ηλεκτρονίου”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6" name="Line 6"/>
          <p:cNvSpPr/>
          <p:nvPr/>
        </p:nvSpPr>
        <p:spPr>
          <a:xfrm>
            <a:off x="4752000" y="2894400"/>
            <a:ext cx="0" cy="4206240"/>
          </a:xfrm>
          <a:prstGeom prst="line">
            <a:avLst/>
          </a:prstGeom>
          <a:ln w="36720">
            <a:solidFill>
              <a:srgbClr val="000000"/>
            </a:solidFill>
            <a:custDash>
              <a:ds d="498039" sp="498039"/>
              <a:ds d="498039" sp="498039"/>
            </a:custDash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87" name="TextShape 7"/>
          <p:cNvSpPr txBox="1"/>
          <p:nvPr/>
        </p:nvSpPr>
        <p:spPr>
          <a:xfrm>
            <a:off x="309600" y="2917800"/>
            <a:ext cx="429696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Κοιτώντας τους πυρήνες βλέπουμε: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588" name="TextShape 8"/>
          <p:cNvSpPr txBox="1"/>
          <p:nvPr/>
        </p:nvSpPr>
        <p:spPr>
          <a:xfrm>
            <a:off x="4881600" y="2917800"/>
            <a:ext cx="5087880" cy="358560"/>
          </a:xfrm>
          <a:prstGeom prst="rect">
            <a:avLst/>
          </a:prstGeom>
          <a:solidFill>
            <a:srgbClr val="e6ff00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Αυτό που γίνεται μέσα στον πυρήνα είναι: 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589" name="Group 9"/>
          <p:cNvGrpSpPr/>
          <p:nvPr/>
        </p:nvGrpSpPr>
        <p:grpSpPr>
          <a:xfrm>
            <a:off x="5397840" y="3988080"/>
            <a:ext cx="3176640" cy="3543120"/>
            <a:chOff x="5397840" y="3988080"/>
            <a:chExt cx="3176640" cy="3543120"/>
          </a:xfrm>
        </p:grpSpPr>
        <p:sp>
          <p:nvSpPr>
            <p:cNvPr id="590" name="CustomShape 10"/>
            <p:cNvSpPr/>
            <p:nvPr/>
          </p:nvSpPr>
          <p:spPr>
            <a:xfrm>
              <a:off x="5397840" y="3988080"/>
              <a:ext cx="3176640" cy="354312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n </a:t>
              </a:r>
              <a:r>
                <a:rPr b="0" lang="en-US" sz="2400" spc="-1" strike="noStrike">
                  <a:latin typeface="Calibri"/>
                  <a:ea typeface="Times New Roman"/>
                </a:rPr>
                <a:t>→ </a:t>
              </a:r>
              <a:r>
                <a:rPr b="0" lang="en-US" sz="2400" spc="-1" strike="noStrike">
                  <a:latin typeface="Calibri"/>
                </a:rPr>
                <a:t>p + 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 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p → n + e</a:t>
              </a:r>
              <a:r>
                <a:rPr b="0" lang="en-US" sz="2400" spc="-1" strike="noStrike" baseline="30000">
                  <a:latin typeface="Calibri"/>
                </a:rPr>
                <a:t>+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p → n +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591" name="Line 11"/>
            <p:cNvSpPr/>
            <p:nvPr/>
          </p:nvSpPr>
          <p:spPr>
            <a:xfrm>
              <a:off x="7537680" y="4094640"/>
              <a:ext cx="181440" cy="18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592" name="Group 12"/>
          <p:cNvGrpSpPr/>
          <p:nvPr/>
        </p:nvGrpSpPr>
        <p:grpSpPr>
          <a:xfrm>
            <a:off x="288000" y="3972960"/>
            <a:ext cx="5029200" cy="3611160"/>
            <a:chOff x="288000" y="3972960"/>
            <a:chExt cx="5029200" cy="3611160"/>
          </a:xfrm>
        </p:grpSpPr>
        <p:sp>
          <p:nvSpPr>
            <p:cNvPr id="593" name="CustomShape 13"/>
            <p:cNvSpPr/>
            <p:nvPr/>
          </p:nvSpPr>
          <p:spPr>
            <a:xfrm>
              <a:off x="288000" y="3972960"/>
              <a:ext cx="5029200" cy="36111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>
              <a:spAutoFit/>
            </a:bodyPr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896" spc="-1" strike="noStrike" baseline="-14000000">
                  <a:latin typeface="Calibri"/>
                </a:rPr>
                <a:t>         </a:t>
              </a:r>
              <a:r>
                <a:rPr b="0" lang="en-US" sz="2896" spc="-1" strike="noStrike" baseline="-14000000">
                  <a:latin typeface="Calibri"/>
                </a:rPr>
                <a:t>Ζ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</a:t>
              </a:r>
              <a:r>
                <a:rPr b="0" lang="en-US" sz="2400" spc="-1" strike="noStrike">
                  <a:latin typeface="Calibri"/>
                  <a:ea typeface="Times New Roman"/>
                </a:rPr>
                <a:t>→ </a:t>
              </a:r>
              <a:r>
                <a:rPr b="0" lang="en-US" sz="2400" spc="-1" strike="noStrike">
                  <a:latin typeface="Calibri"/>
                </a:rPr>
                <a:t> </a:t>
              </a:r>
              <a:r>
                <a:rPr b="0" lang="en-US" sz="2896" spc="-1" strike="noStrike" baseline="-14000000">
                  <a:latin typeface="Calibri"/>
                </a:rPr>
                <a:t>Ζ+1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Υ</a:t>
              </a:r>
              <a:r>
                <a:rPr b="0" lang="en-US" sz="2400" spc="-1" strike="noStrike">
                  <a:latin typeface="Calibri"/>
                </a:rPr>
                <a:t> + 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 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896" spc="-1" strike="noStrike" baseline="-14000000">
                  <a:latin typeface="Calibri"/>
                </a:rPr>
                <a:t>          </a:t>
              </a:r>
              <a:r>
                <a:rPr b="0" lang="en-US" sz="2896" spc="-1" strike="noStrike" baseline="-14000000">
                  <a:latin typeface="Calibri"/>
                </a:rPr>
                <a:t>Ζ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→ </a:t>
              </a:r>
              <a:r>
                <a:rPr b="0" lang="en-US" sz="2896" spc="-1" strike="noStrike" baseline="-14000000">
                  <a:latin typeface="Calibri"/>
                </a:rPr>
                <a:t>Ζ-1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b="0" lang="en-US" sz="2400" spc="-1" strike="noStrike">
                  <a:latin typeface="Calibri"/>
                </a:rPr>
                <a:t> + e</a:t>
              </a:r>
              <a:r>
                <a:rPr b="0" lang="en-US" sz="2400" spc="-1" strike="noStrike" baseline="30000">
                  <a:latin typeface="Calibri"/>
                </a:rPr>
                <a:t>+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r>
                <a:rPr b="0" lang="en-US" sz="2400" spc="-1" strike="noStrike">
                  <a:latin typeface="Calibri"/>
                </a:rPr>
                <a:t>e</a:t>
              </a:r>
              <a:r>
                <a:rPr b="0" lang="en-US" sz="2400" spc="-1" strike="noStrike" baseline="30000">
                  <a:latin typeface="Calibri"/>
                </a:rPr>
                <a:t>-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n-US" sz="2896" spc="-1" strike="noStrike" baseline="-14000000">
                  <a:latin typeface="Calibri"/>
                </a:rPr>
                <a:t>Ζ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Χ</a:t>
              </a:r>
              <a:r>
                <a:rPr b="0" lang="en-US" sz="2400" spc="-1" strike="noStrike">
                  <a:latin typeface="Calibri"/>
                </a:rPr>
                <a:t> → </a:t>
              </a:r>
              <a:r>
                <a:rPr b="0" lang="en-US" sz="2896" spc="-1" strike="noStrike" baseline="-14000000">
                  <a:latin typeface="Calibri"/>
                </a:rPr>
                <a:t>Ζ-1</a:t>
              </a:r>
              <a:r>
                <a:rPr b="0" lang="en-US" sz="2896" spc="-1" strike="noStrike" baseline="14000000">
                  <a:latin typeface="Calibri"/>
                </a:rPr>
                <a:t>Α</a:t>
              </a:r>
              <a:r>
                <a:rPr b="0" lang="en-US" sz="2400" spc="-1" strike="noStrike">
                  <a:solidFill>
                    <a:srgbClr val="ff0000"/>
                  </a:solidFill>
                  <a:latin typeface="Calibri"/>
                </a:rPr>
                <a:t>Θ</a:t>
              </a:r>
              <a:r>
                <a:rPr b="0" lang="en-US" sz="2400" spc="-1" strike="noStrike">
                  <a:latin typeface="Calibri"/>
                </a:rPr>
                <a:t> + </a:t>
              </a:r>
              <a:r>
                <a:rPr b="0" lang="el-GR" sz="2400" spc="-1" strike="noStrike">
                  <a:latin typeface="Calibri"/>
                </a:rPr>
                <a:t>ν</a:t>
              </a:r>
              <a:r>
                <a:rPr b="0" lang="en-US" sz="2400" spc="-1" strike="noStrike" baseline="-25000">
                  <a:latin typeface="Calibri"/>
                </a:rPr>
                <a:t>e</a:t>
              </a:r>
              <a:endParaRPr b="0" lang="en-GB" sz="2400" spc="-1" strike="noStrike">
                <a:latin typeface="Bitstream Vera Sans"/>
              </a:endParaRPr>
            </a:p>
            <a:p>
              <a:pPr>
                <a:lnSpc>
                  <a:spcPct val="100000"/>
                </a:lnSpc>
                <a:spcBef>
                  <a:spcPts val="1500"/>
                </a:spcBef>
              </a:pP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594" name="Line 14"/>
            <p:cNvSpPr/>
            <p:nvPr/>
          </p:nvSpPr>
          <p:spPr>
            <a:xfrm>
              <a:off x="4037400" y="4079520"/>
              <a:ext cx="287280" cy="180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595" name="Line 15"/>
          <p:cNvSpPr/>
          <p:nvPr/>
        </p:nvSpPr>
        <p:spPr>
          <a:xfrm flipH="1">
            <a:off x="12600" y="3319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6" name="Line 16"/>
          <p:cNvSpPr/>
          <p:nvPr/>
        </p:nvSpPr>
        <p:spPr>
          <a:xfrm flipH="1">
            <a:off x="12960" y="4723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7" name="Line 17"/>
          <p:cNvSpPr/>
          <p:nvPr/>
        </p:nvSpPr>
        <p:spPr>
          <a:xfrm flipH="1">
            <a:off x="13320" y="5983200"/>
            <a:ext cx="10058400" cy="0"/>
          </a:xfrm>
          <a:prstGeom prst="line">
            <a:avLst/>
          </a:prstGeom>
          <a:ln w="36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CustomShape 1"/>
          <p:cNvSpPr/>
          <p:nvPr/>
        </p:nvSpPr>
        <p:spPr>
          <a:xfrm>
            <a:off x="914400" y="4343400"/>
            <a:ext cx="2057400" cy="114300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213" name="" descr=""/>
          <p:cNvPicPr/>
          <p:nvPr/>
        </p:nvPicPr>
        <p:blipFill>
          <a:blip r:embed="rId1"/>
          <a:stretch/>
        </p:blipFill>
        <p:spPr>
          <a:xfrm>
            <a:off x="3103560" y="2408040"/>
            <a:ext cx="5354640" cy="3956760"/>
          </a:xfrm>
          <a:prstGeom prst="rect">
            <a:avLst/>
          </a:prstGeom>
          <a:ln>
            <a:noFill/>
          </a:ln>
        </p:spPr>
      </p:pic>
      <p:sp>
        <p:nvSpPr>
          <p:cNvPr id="214" name="CustomShape 2"/>
          <p:cNvSpPr/>
          <p:nvPr/>
        </p:nvSpPr>
        <p:spPr>
          <a:xfrm>
            <a:off x="1240560" y="2043000"/>
            <a:ext cx="6710040" cy="459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TextShape 3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Μάζα και ενέργεια σύνδεσης πυρήνων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16" name="TextShape 4"/>
          <p:cNvSpPr txBox="1"/>
          <p:nvPr/>
        </p:nvSpPr>
        <p:spPr>
          <a:xfrm>
            <a:off x="228600" y="75348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Ενέργεια σύνδεσης = Β(Ν,Ζ)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Η μάζα ενός πυρήνα είναι μικρότερη από το άθροισμα των μαζών των νουκλεονίων που περιέχει. Μεγάλη ενέργεια σύνδεσης →  μικρή μάζα →  σταθερότερος πυρήνας:</a:t>
            </a:r>
            <a:endParaRPr b="0" lang="en-GB" sz="18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    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	</a:t>
            </a:r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Μπυρήνα = Σm (ελεύθερα νουκλεόνια) - Β(Ν,Ζ)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17" name="TextShape 5"/>
          <p:cNvSpPr txBox="1"/>
          <p:nvPr/>
        </p:nvSpPr>
        <p:spPr>
          <a:xfrm rot="19800000">
            <a:off x="122400" y="3342240"/>
            <a:ext cx="3181320" cy="416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Πειραματικές τιμές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18" name="TextShape 6"/>
          <p:cNvSpPr txBox="1"/>
          <p:nvPr/>
        </p:nvSpPr>
        <p:spPr>
          <a:xfrm>
            <a:off x="6328800" y="2478600"/>
            <a:ext cx="3657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Πίνακας 4.2 του βιβλίου C&amp;G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19" name="TextShape 7"/>
          <p:cNvSpPr txBox="1"/>
          <p:nvPr/>
        </p:nvSpPr>
        <p:spPr>
          <a:xfrm>
            <a:off x="264600" y="6364800"/>
            <a:ext cx="9601200" cy="742680"/>
          </a:xfrm>
          <a:prstGeom prst="rect">
            <a:avLst/>
          </a:prstGeom>
          <a:solidFill>
            <a:srgbClr val="00dcff"/>
          </a:solidFill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latin typeface="Bitstream Vera Sans"/>
              </a:rPr>
              <a:t>Προσπάθεια εκτίμησης των ενεργειών σύνδεσης:</a:t>
            </a:r>
            <a:r>
              <a:rPr b="1" lang="en-GB" sz="2200" spc="-1" strike="noStrike">
                <a:latin typeface="Bitstream Vera Sans"/>
              </a:rPr>
              <a:t> μοντέλο της σταγόνας → ημιεμπειρκικός τύπος μάζας του Weitzecker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0" name="TextShape 8"/>
          <p:cNvSpPr txBox="1"/>
          <p:nvPr/>
        </p:nvSpPr>
        <p:spPr>
          <a:xfrm>
            <a:off x="891000" y="4428000"/>
            <a:ext cx="2002320" cy="105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en-GB" sz="2172" spc="-1" strike="noStrike" baseline="14000000">
                <a:latin typeface="Bitstream Vera Sans"/>
              </a:rPr>
              <a:t>2</a:t>
            </a:r>
            <a:r>
              <a:rPr b="0" lang="en-GB" sz="2172" spc="-1" strike="noStrike" baseline="-14000000">
                <a:latin typeface="Bitstream Vera Sans"/>
              </a:rPr>
              <a:t>1</a:t>
            </a:r>
            <a:r>
              <a:rPr b="0" lang="en-GB" sz="1800" spc="-1" strike="noStrike">
                <a:latin typeface="Bitstream Vera Sans"/>
              </a:rPr>
              <a:t>H   : 2.22 MeV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2172" spc="-1" strike="noStrike" baseline="-14000000">
                <a:latin typeface="Bitstream Vera Sans"/>
              </a:rPr>
              <a:t>1</a:t>
            </a:r>
            <a:r>
              <a:rPr b="0" lang="en-GB" sz="1800" spc="-1" strike="noStrike">
                <a:latin typeface="Bitstream Vera Sans"/>
              </a:rPr>
              <a:t>H   : 8.48 MeV</a:t>
            </a:r>
            <a:endParaRPr b="0" lang="en-GB" sz="1800" spc="-1" strike="noStrike">
              <a:latin typeface="Bitstream Vera Sans"/>
            </a:endParaRPr>
          </a:p>
          <a:p>
            <a:r>
              <a:rPr b="0" lang="en-GB" sz="2172" spc="-1" strike="noStrike" baseline="14000000">
                <a:latin typeface="Bitstream Vera Sans"/>
              </a:rPr>
              <a:t>3</a:t>
            </a:r>
            <a:r>
              <a:rPr b="0" lang="en-GB" sz="2172" spc="-1" strike="noStrike" baseline="-14000000">
                <a:latin typeface="Bitstream Vera Sans"/>
              </a:rPr>
              <a:t>2</a:t>
            </a:r>
            <a:r>
              <a:rPr b="0" lang="en-GB" sz="1800" spc="-1" strike="noStrike">
                <a:latin typeface="Bitstream Vera Sans"/>
              </a:rPr>
              <a:t>He : 7.72 MeV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21" name="CustomShape 9"/>
          <p:cNvSpPr/>
          <p:nvPr/>
        </p:nvSpPr>
        <p:spPr>
          <a:xfrm>
            <a:off x="3127320" y="3575160"/>
            <a:ext cx="320040" cy="320040"/>
          </a:xfrm>
          <a:prstGeom prst="rect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Line 10"/>
          <p:cNvSpPr/>
          <p:nvPr/>
        </p:nvSpPr>
        <p:spPr>
          <a:xfrm flipH="1">
            <a:off x="2286000" y="3657600"/>
            <a:ext cx="914400" cy="685800"/>
          </a:xfrm>
          <a:prstGeom prst="line">
            <a:avLst/>
          </a:prstGeom>
          <a:ln w="36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TextShape 1"/>
          <p:cNvSpPr txBox="1"/>
          <p:nvPr/>
        </p:nvSpPr>
        <p:spPr>
          <a:xfrm>
            <a:off x="504000" y="1876680"/>
            <a:ext cx="9071640" cy="142272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Πολλές φορές θα δείτε την </a:t>
            </a:r>
            <a:br/>
            <a:r>
              <a:rPr b="0" lang="en-GB" sz="3200" spc="-1" strike="noStrike">
                <a:latin typeface="Bitstream Vera Sans"/>
              </a:rPr>
              <a:t>κοιλάδα β-σταθερότητας με αντεστραμένους άξονες</a:t>
            </a:r>
            <a:endParaRPr b="0" lang="en-GB" sz="3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TextShape 1"/>
          <p:cNvSpPr txBox="1"/>
          <p:nvPr/>
        </p:nvSpPr>
        <p:spPr>
          <a:xfrm>
            <a:off x="0" y="-10440"/>
            <a:ext cx="10058400" cy="9486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Η κοιλάδα β-σταθερότητας με αντεστραμένους άξονες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600" name="CustomShape 2"/>
          <p:cNvSpPr/>
          <p:nvPr/>
        </p:nvSpPr>
        <p:spPr>
          <a:xfrm rot="18900000">
            <a:off x="3921840" y="2111760"/>
            <a:ext cx="1061280" cy="335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25560" tIns="0" bIns="0">
            <a:spAutoFit/>
          </a:bodyPr>
          <a:p>
            <a:pPr marL="17280">
              <a:lnSpc>
                <a:spcPct val="100000"/>
              </a:lnSpc>
              <a:buClr>
                <a:srgbClr val="000000"/>
              </a:buClr>
              <a:buFont typeface="Tahoma"/>
              <a:buChar char="•"/>
            </a:pPr>
            <a:r>
              <a:rPr b="0" lang="en-GB" sz="2200" spc="-1" strike="noStrike">
                <a:solidFill>
                  <a:srgbClr val="000000"/>
                </a:solidFill>
                <a:latin typeface="Tahoma"/>
                <a:ea typeface="Tahoma"/>
              </a:rPr>
              <a:t>N=Z   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601" name="CustomShape 3"/>
          <p:cNvSpPr/>
          <p:nvPr/>
        </p:nvSpPr>
        <p:spPr>
          <a:xfrm>
            <a:off x="6876720" y="5587920"/>
            <a:ext cx="3202560" cy="1971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02" name="Group 4"/>
          <p:cNvGrpSpPr/>
          <p:nvPr/>
        </p:nvGrpSpPr>
        <p:grpSpPr>
          <a:xfrm>
            <a:off x="419040" y="867240"/>
            <a:ext cx="6157440" cy="5687640"/>
            <a:chOff x="419040" y="867240"/>
            <a:chExt cx="6157440" cy="5687640"/>
          </a:xfrm>
        </p:grpSpPr>
        <p:sp>
          <p:nvSpPr>
            <p:cNvPr id="603" name="Line 5"/>
            <p:cNvSpPr/>
            <p:nvPr/>
          </p:nvSpPr>
          <p:spPr>
            <a:xfrm>
              <a:off x="599760" y="6431040"/>
              <a:ext cx="5683680" cy="216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4" name="CustomShape 6"/>
            <p:cNvSpPr/>
            <p:nvPr/>
          </p:nvSpPr>
          <p:spPr>
            <a:xfrm>
              <a:off x="6247080" y="6257160"/>
              <a:ext cx="329400" cy="2977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0" rIns="57960" tIns="0" bIns="0">
              <a:noAutofit/>
            </a:bodyPr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N</a:t>
              </a:r>
              <a:endParaRPr b="0" lang="en-GB" sz="2400" spc="-1" strike="noStrike">
                <a:latin typeface="Bitstream Vera Sans"/>
              </a:endParaRPr>
            </a:p>
          </p:txBody>
        </p:sp>
        <p:sp>
          <p:nvSpPr>
            <p:cNvPr id="605" name="Line 7"/>
            <p:cNvSpPr/>
            <p:nvPr/>
          </p:nvSpPr>
          <p:spPr>
            <a:xfrm flipV="1">
              <a:off x="597960" y="1144440"/>
              <a:ext cx="1080" cy="5291280"/>
            </a:xfrm>
            <a:prstGeom prst="line">
              <a:avLst/>
            </a:prstGeom>
            <a:ln w="2556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06" name="CustomShape 8"/>
            <p:cNvSpPr/>
            <p:nvPr/>
          </p:nvSpPr>
          <p:spPr>
            <a:xfrm>
              <a:off x="419040" y="867240"/>
              <a:ext cx="286200" cy="36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57960" tIns="0" bIns="0">
              <a:spAutoFit/>
            </a:bodyPr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Z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pic>
        <p:nvPicPr>
          <p:cNvPr id="607" name="" descr=""/>
          <p:cNvPicPr/>
          <p:nvPr/>
        </p:nvPicPr>
        <p:blipFill>
          <a:blip r:embed="rId1"/>
          <a:stretch/>
        </p:blipFill>
        <p:spPr>
          <a:xfrm>
            <a:off x="542520" y="854280"/>
            <a:ext cx="8228880" cy="5555880"/>
          </a:xfrm>
          <a:prstGeom prst="rect">
            <a:avLst/>
          </a:prstGeom>
          <a:ln>
            <a:noFill/>
          </a:ln>
        </p:spPr>
      </p:pic>
      <p:sp>
        <p:nvSpPr>
          <p:cNvPr id="608" name="CustomShape 9"/>
          <p:cNvSpPr/>
          <p:nvPr/>
        </p:nvSpPr>
        <p:spPr>
          <a:xfrm>
            <a:off x="1221480" y="5591160"/>
            <a:ext cx="5034960" cy="671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57960" tIns="0" bIns="0">
            <a:spAutoFit/>
          </a:bodyPr>
          <a:p>
            <a:pPr marL="56880">
              <a:lnSpc>
                <a:spcPct val="100000"/>
              </a:lnSpc>
            </a:pP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                          </a:t>
            </a:r>
            <a:r>
              <a:rPr b="0" lang="en-GB" sz="2400" spc="-1" strike="noStrike">
                <a:solidFill>
                  <a:srgbClr val="0000ff"/>
                </a:solidFill>
                <a:latin typeface="Tahoma"/>
                <a:ea typeface="Tahoma"/>
              </a:rPr>
              <a:t>A=σταθερό: </a:t>
            </a:r>
            <a:endParaRPr b="0" lang="en-GB" sz="2400" spc="-1" strike="noStrike">
              <a:solidFill>
                <a:srgbClr val="0000ff"/>
              </a:solidFill>
              <a:latin typeface="Bitstream Vera Sans"/>
            </a:endParaRPr>
          </a:p>
          <a:p>
            <a:pPr marL="56880">
              <a:lnSpc>
                <a:spcPct val="100000"/>
              </a:lnSpc>
            </a:pP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                 </a:t>
            </a:r>
            <a:r>
              <a:rPr b="0" lang="en-GB" sz="2000" spc="-1" strike="noStrike">
                <a:solidFill>
                  <a:srgbClr val="0000ff"/>
                </a:solidFill>
                <a:latin typeface="Tahoma"/>
                <a:ea typeface="Tahoma"/>
              </a:rPr>
              <a:t>διαφέρουν ως προς το Ζ (και N)</a:t>
            </a:r>
            <a:endParaRPr b="0" lang="en-GB" sz="2000" spc="-1" strike="noStrike">
              <a:solidFill>
                <a:srgbClr val="0000ff"/>
              </a:solidFill>
              <a:latin typeface="Bitstream Vera Sans"/>
            </a:endParaRPr>
          </a:p>
        </p:txBody>
      </p:sp>
      <p:grpSp>
        <p:nvGrpSpPr>
          <p:cNvPr id="609" name="Group 10"/>
          <p:cNvGrpSpPr/>
          <p:nvPr/>
        </p:nvGrpSpPr>
        <p:grpSpPr>
          <a:xfrm>
            <a:off x="779760" y="1330920"/>
            <a:ext cx="2104560" cy="4453200"/>
            <a:chOff x="779760" y="1330920"/>
            <a:chExt cx="2104560" cy="4453200"/>
          </a:xfrm>
        </p:grpSpPr>
        <p:grpSp>
          <p:nvGrpSpPr>
            <p:cNvPr id="610" name="Group 11"/>
            <p:cNvGrpSpPr/>
            <p:nvPr/>
          </p:nvGrpSpPr>
          <p:grpSpPr>
            <a:xfrm>
              <a:off x="1704600" y="4603320"/>
              <a:ext cx="1179720" cy="1180800"/>
              <a:chOff x="1704600" y="4603320"/>
              <a:chExt cx="1179720" cy="1180800"/>
            </a:xfrm>
          </p:grpSpPr>
          <p:sp>
            <p:nvSpPr>
              <p:cNvPr id="611" name="Line 12"/>
              <p:cNvSpPr/>
              <p:nvPr/>
            </p:nvSpPr>
            <p:spPr>
              <a:xfrm flipH="1" flipV="1">
                <a:off x="1721520" y="4620600"/>
                <a:ext cx="1162800" cy="1163520"/>
              </a:xfrm>
              <a:prstGeom prst="line">
                <a:avLst/>
              </a:prstGeom>
              <a:ln w="25560">
                <a:solidFill>
                  <a:srgbClr val="ffff00"/>
                </a:solidFill>
                <a:custDash>
                  <a:ds d="397183" sp="297183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12" name="Line 13"/>
              <p:cNvSpPr/>
              <p:nvPr/>
            </p:nvSpPr>
            <p:spPr>
              <a:xfrm flipH="1" flipV="1">
                <a:off x="1704600" y="4603320"/>
                <a:ext cx="1118520" cy="1119240"/>
              </a:xfrm>
              <a:prstGeom prst="line">
                <a:avLst/>
              </a:prstGeom>
              <a:ln w="25560">
                <a:solidFill>
                  <a:srgbClr val="ff0000"/>
                </a:solidFill>
                <a:custDash>
                  <a:ds d="397183" sp="297183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13" name="Group 14"/>
            <p:cNvGrpSpPr/>
            <p:nvPr/>
          </p:nvGrpSpPr>
          <p:grpSpPr>
            <a:xfrm>
              <a:off x="779760" y="1330920"/>
              <a:ext cx="1566720" cy="648000"/>
              <a:chOff x="779760" y="1330920"/>
              <a:chExt cx="1566720" cy="648000"/>
            </a:xfrm>
          </p:grpSpPr>
          <p:grpSp>
            <p:nvGrpSpPr>
              <p:cNvPr id="614" name="Group 15"/>
              <p:cNvGrpSpPr/>
              <p:nvPr/>
            </p:nvGrpSpPr>
            <p:grpSpPr>
              <a:xfrm>
                <a:off x="826920" y="1351800"/>
                <a:ext cx="554040" cy="554400"/>
                <a:chOff x="826920" y="1351800"/>
                <a:chExt cx="554040" cy="554400"/>
              </a:xfrm>
            </p:grpSpPr>
            <p:sp>
              <p:nvSpPr>
                <p:cNvPr id="615" name="Line 16"/>
                <p:cNvSpPr/>
                <p:nvPr/>
              </p:nvSpPr>
              <p:spPr>
                <a:xfrm flipH="1" flipV="1">
                  <a:off x="826920" y="1351800"/>
                  <a:ext cx="554040" cy="554400"/>
                </a:xfrm>
                <a:prstGeom prst="line">
                  <a:avLst/>
                </a:prstGeom>
                <a:ln w="25560">
                  <a:solidFill>
                    <a:srgbClr val="ffff00"/>
                  </a:solidFill>
                  <a:custDash>
                    <a:ds d="397183" sp="297183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16" name="Line 17"/>
                <p:cNvSpPr/>
                <p:nvPr/>
              </p:nvSpPr>
              <p:spPr>
                <a:xfrm flipH="1" flipV="1">
                  <a:off x="866880" y="1391040"/>
                  <a:ext cx="455400" cy="456120"/>
                </a:xfrm>
                <a:prstGeom prst="line">
                  <a:avLst/>
                </a:prstGeom>
                <a:ln w="25560">
                  <a:solidFill>
                    <a:srgbClr val="ff0000"/>
                  </a:solidFill>
                  <a:custDash>
                    <a:ds d="397183" sp="297183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17" name="CustomShape 18"/>
              <p:cNvSpPr/>
              <p:nvPr/>
            </p:nvSpPr>
            <p:spPr>
              <a:xfrm>
                <a:off x="1197720" y="1425600"/>
                <a:ext cx="1148760" cy="36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57960" tIns="0" bIns="0">
                <a:spAutoFit/>
              </a:bodyPr>
              <a:p>
                <a:pPr marL="56880">
                  <a:lnSpc>
                    <a:spcPct val="100000"/>
                  </a:lnSpc>
                </a:pPr>
                <a:r>
                  <a:rPr b="0" lang="en-GB" sz="2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A=</a:t>
                </a:r>
                <a:r>
                  <a:rPr b="0" lang="en-GB" sz="20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σταθ.</a:t>
                </a:r>
                <a:endParaRPr b="0" lang="en-GB" sz="2000" spc="-1" strike="noStrike">
                  <a:latin typeface="Bitstream Vera Sans"/>
                </a:endParaRPr>
              </a:p>
            </p:txBody>
          </p:sp>
          <p:sp>
            <p:nvSpPr>
              <p:cNvPr id="618" name="CustomShape 19"/>
              <p:cNvSpPr/>
              <p:nvPr/>
            </p:nvSpPr>
            <p:spPr>
              <a:xfrm>
                <a:off x="779760" y="1330920"/>
                <a:ext cx="1487520" cy="648000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619" name="Group 20"/>
          <p:cNvGrpSpPr/>
          <p:nvPr/>
        </p:nvGrpSpPr>
        <p:grpSpPr>
          <a:xfrm>
            <a:off x="546480" y="803160"/>
            <a:ext cx="5673240" cy="5675040"/>
            <a:chOff x="546480" y="803160"/>
            <a:chExt cx="5673240" cy="5675040"/>
          </a:xfrm>
        </p:grpSpPr>
        <p:grpSp>
          <p:nvGrpSpPr>
            <p:cNvPr id="620" name="Group 21"/>
            <p:cNvGrpSpPr/>
            <p:nvPr/>
          </p:nvGrpSpPr>
          <p:grpSpPr>
            <a:xfrm>
              <a:off x="546480" y="803160"/>
              <a:ext cx="5673240" cy="5675040"/>
              <a:chOff x="546480" y="803160"/>
              <a:chExt cx="5673240" cy="5675040"/>
            </a:xfrm>
          </p:grpSpPr>
          <p:sp>
            <p:nvSpPr>
              <p:cNvPr id="621" name="Line 22"/>
              <p:cNvSpPr/>
              <p:nvPr/>
            </p:nvSpPr>
            <p:spPr>
              <a:xfrm flipV="1">
                <a:off x="546480" y="844920"/>
                <a:ext cx="5629680" cy="5633280"/>
              </a:xfrm>
              <a:prstGeom prst="line">
                <a:avLst/>
              </a:prstGeom>
              <a:ln w="25560">
                <a:solidFill>
                  <a:srgbClr val="000000"/>
                </a:solidFill>
                <a:custDash>
                  <a:ds d="397183" sp="297183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22" name="Line 23"/>
              <p:cNvSpPr/>
              <p:nvPr/>
            </p:nvSpPr>
            <p:spPr>
              <a:xfrm flipV="1">
                <a:off x="590040" y="803160"/>
                <a:ext cx="5629680" cy="5632200"/>
              </a:xfrm>
              <a:prstGeom prst="line">
                <a:avLst/>
              </a:prstGeom>
              <a:ln w="25560">
                <a:solidFill>
                  <a:srgbClr val="ffff00"/>
                </a:solidFill>
                <a:custDash>
                  <a:ds d="397183" sp="297183"/>
                </a:custDash>
                <a:round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grpSp>
          <p:nvGrpSpPr>
            <p:cNvPr id="623" name="Group 24"/>
            <p:cNvGrpSpPr/>
            <p:nvPr/>
          </p:nvGrpSpPr>
          <p:grpSpPr>
            <a:xfrm>
              <a:off x="811800" y="2076480"/>
              <a:ext cx="1488600" cy="648000"/>
              <a:chOff x="811800" y="2076480"/>
              <a:chExt cx="1488600" cy="648000"/>
            </a:xfrm>
          </p:grpSpPr>
          <p:grpSp>
            <p:nvGrpSpPr>
              <p:cNvPr id="624" name="Group 25"/>
              <p:cNvGrpSpPr/>
              <p:nvPr/>
            </p:nvGrpSpPr>
            <p:grpSpPr>
              <a:xfrm>
                <a:off x="883800" y="2112480"/>
                <a:ext cx="515520" cy="516240"/>
                <a:chOff x="883800" y="2112480"/>
                <a:chExt cx="515520" cy="516240"/>
              </a:xfrm>
            </p:grpSpPr>
            <p:sp>
              <p:nvSpPr>
                <p:cNvPr id="625" name="Line 26"/>
                <p:cNvSpPr/>
                <p:nvPr/>
              </p:nvSpPr>
              <p:spPr>
                <a:xfrm flipV="1">
                  <a:off x="883800" y="2119680"/>
                  <a:ext cx="508320" cy="509040"/>
                </a:xfrm>
                <a:prstGeom prst="line">
                  <a:avLst/>
                </a:prstGeom>
                <a:ln w="25560">
                  <a:solidFill>
                    <a:srgbClr val="000000"/>
                  </a:solidFill>
                  <a:custDash>
                    <a:ds d="397183" sp="297183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  <p:sp>
              <p:nvSpPr>
                <p:cNvPr id="626" name="Line 27"/>
                <p:cNvSpPr/>
                <p:nvPr/>
              </p:nvSpPr>
              <p:spPr>
                <a:xfrm flipV="1">
                  <a:off x="929160" y="2112480"/>
                  <a:ext cx="470160" cy="469800"/>
                </a:xfrm>
                <a:prstGeom prst="line">
                  <a:avLst/>
                </a:prstGeom>
                <a:ln w="25560">
                  <a:solidFill>
                    <a:srgbClr val="ffff00"/>
                  </a:solidFill>
                  <a:custDash>
                    <a:ds d="397183" sp="297183"/>
                  </a:custDash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</p:sp>
          </p:grpSp>
          <p:sp>
            <p:nvSpPr>
              <p:cNvPr id="627" name="CustomShape 28"/>
              <p:cNvSpPr/>
              <p:nvPr/>
            </p:nvSpPr>
            <p:spPr>
              <a:xfrm>
                <a:off x="1247400" y="2251080"/>
                <a:ext cx="711360" cy="3661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57960" tIns="0" bIns="0">
                <a:spAutoFit/>
              </a:bodyPr>
              <a:p>
                <a:pPr marL="56880">
                  <a:lnSpc>
                    <a:spcPct val="100000"/>
                  </a:lnSpc>
                </a:pPr>
                <a:r>
                  <a:rPr b="0" lang="en-GB" sz="24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N=Z</a:t>
                </a:r>
                <a:endParaRPr b="0" lang="en-GB" sz="2400" spc="-1" strike="noStrike">
                  <a:latin typeface="Bitstream Vera Sans"/>
                </a:endParaRPr>
              </a:p>
            </p:txBody>
          </p:sp>
          <p:sp>
            <p:nvSpPr>
              <p:cNvPr id="628" name="CustomShape 29"/>
              <p:cNvSpPr/>
              <p:nvPr/>
            </p:nvSpPr>
            <p:spPr>
              <a:xfrm>
                <a:off x="811800" y="2076480"/>
                <a:ext cx="1488600" cy="648000"/>
              </a:xfrm>
              <a:prstGeom prst="rect">
                <a:avLst/>
              </a:prstGeom>
              <a:noFill/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</p:grpSp>
      <p:grpSp>
        <p:nvGrpSpPr>
          <p:cNvPr id="629" name="Group 30"/>
          <p:cNvGrpSpPr/>
          <p:nvPr/>
        </p:nvGrpSpPr>
        <p:grpSpPr>
          <a:xfrm>
            <a:off x="5469480" y="1548720"/>
            <a:ext cx="2908800" cy="366120"/>
            <a:chOff x="5469480" y="1548720"/>
            <a:chExt cx="2908800" cy="366120"/>
          </a:xfrm>
        </p:grpSpPr>
        <p:sp>
          <p:nvSpPr>
            <p:cNvPr id="630" name="Line 31"/>
            <p:cNvSpPr/>
            <p:nvPr/>
          </p:nvSpPr>
          <p:spPr>
            <a:xfrm>
              <a:off x="6383520" y="1861920"/>
              <a:ext cx="1994760" cy="10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31" name="CustomShape 32"/>
            <p:cNvSpPr/>
            <p:nvPr/>
          </p:nvSpPr>
          <p:spPr>
            <a:xfrm>
              <a:off x="5469480" y="1548720"/>
              <a:ext cx="1371240" cy="36612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57960" tIns="0" bIns="0">
              <a:spAutoFit/>
            </a:bodyPr>
            <a:p>
              <a:pPr marL="56880">
                <a:lnSpc>
                  <a:spcPct val="100000"/>
                </a:lnSpc>
              </a:pPr>
              <a:r>
                <a:rPr b="0" lang="en-GB" sz="2400" spc="-1" strike="noStrike">
                  <a:solidFill>
                    <a:srgbClr val="000000"/>
                  </a:solidFill>
                  <a:latin typeface="Tahoma"/>
                  <a:ea typeface="Tahoma"/>
                </a:rPr>
                <a:t>Z=92 (U)</a:t>
              </a:r>
              <a:endParaRPr b="0" lang="en-GB" sz="2400" spc="-1" strike="noStrike">
                <a:latin typeface="Bitstream Vera Sans"/>
              </a:endParaRPr>
            </a:p>
          </p:txBody>
        </p:sp>
      </p:grpSp>
      <p:sp>
        <p:nvSpPr>
          <p:cNvPr id="632" name="CustomShape 33"/>
          <p:cNvSpPr/>
          <p:nvPr/>
        </p:nvSpPr>
        <p:spPr>
          <a:xfrm>
            <a:off x="6511320" y="5566680"/>
            <a:ext cx="2232000" cy="13748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633" name="Line 34"/>
          <p:cNvSpPr/>
          <p:nvPr/>
        </p:nvSpPr>
        <p:spPr>
          <a:xfrm>
            <a:off x="8506080" y="902520"/>
            <a:ext cx="1080" cy="80604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4" name="CustomShape 35"/>
          <p:cNvSpPr/>
          <p:nvPr/>
        </p:nvSpPr>
        <p:spPr>
          <a:xfrm rot="5400000">
            <a:off x="7996320" y="1842120"/>
            <a:ext cx="92412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ahoma"/>
                <a:ea typeface="Tahoma"/>
              </a:rPr>
              <a:t>N=160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35" name="Line 36"/>
          <p:cNvSpPr/>
          <p:nvPr/>
        </p:nvSpPr>
        <p:spPr>
          <a:xfrm flipH="1">
            <a:off x="7887240" y="969840"/>
            <a:ext cx="723240" cy="2160"/>
          </a:xfrm>
          <a:prstGeom prst="line">
            <a:avLst/>
          </a:prstGeom>
          <a:ln w="2844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36" name="CustomShape 37"/>
          <p:cNvSpPr/>
          <p:nvPr/>
        </p:nvSpPr>
        <p:spPr>
          <a:xfrm>
            <a:off x="7096320" y="840240"/>
            <a:ext cx="892440" cy="3661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>
            <a:spAutoFit/>
          </a:bodyPr>
          <a:p>
            <a:pPr algn="ctr">
              <a:lnSpc>
                <a:spcPct val="100000"/>
              </a:lnSpc>
            </a:pPr>
            <a:r>
              <a:rPr b="0" lang="en-GB" sz="2400" spc="-1" strike="noStrike">
                <a:solidFill>
                  <a:srgbClr val="000000"/>
                </a:solidFill>
                <a:latin typeface="Tahoma"/>
                <a:ea typeface="Tahoma"/>
              </a:rPr>
              <a:t>Z=110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37" name="Line 38"/>
          <p:cNvSpPr/>
          <p:nvPr/>
        </p:nvSpPr>
        <p:spPr>
          <a:xfrm flipH="1">
            <a:off x="685800" y="914400"/>
            <a:ext cx="2286000" cy="228600"/>
          </a:xfrm>
          <a:prstGeom prst="line">
            <a:avLst/>
          </a:prstGeom>
          <a:ln w="54720">
            <a:solidFill>
              <a:srgbClr val="00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38" name="TextShape 39"/>
          <p:cNvSpPr txBox="1"/>
          <p:nvPr/>
        </p:nvSpPr>
        <p:spPr>
          <a:xfrm>
            <a:off x="2694600" y="721800"/>
            <a:ext cx="2334600" cy="119556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ff"/>
                </a:solidFill>
                <a:latin typeface="Bitstream Vera Sans"/>
              </a:rPr>
              <a:t>Πολλοί προτιμούν το Ζ στον άξονα των y.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639" name="TextShape 40"/>
          <p:cNvSpPr txBox="1"/>
          <p:nvPr/>
        </p:nvSpPr>
        <p:spPr>
          <a:xfrm>
            <a:off x="5823000" y="2961000"/>
            <a:ext cx="4136400" cy="18835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1800" spc="-1" strike="noStrike">
                <a:solidFill>
                  <a:srgbClr val="ff0000"/>
                </a:solidFill>
                <a:latin typeface="Bitstream Vera Sans"/>
              </a:rPr>
              <a:t>Για κάθε Α, τα β-σταθερά νουκλίδια είναι στη μαύρη ζώνη (“κοιλάδα σταθερότητας” - “valey of stability”). 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Αυτά που είναι μακρυά απ'την κοιλάδα, πάνε προς αυτήν με β</a:t>
            </a:r>
            <a:r>
              <a:rPr b="0" lang="en-GB" sz="1800" spc="-1" strike="noStrike" baseline="14000000">
                <a:solidFill>
                  <a:srgbClr val="0000ff"/>
                </a:solidFill>
                <a:latin typeface="Bitstream Vera Sans"/>
              </a:rPr>
              <a:t>+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ή β</a:t>
            </a:r>
            <a:r>
              <a:rPr b="0" lang="en-GB" sz="1800" spc="-1" strike="noStrike" baseline="14000000">
                <a:solidFill>
                  <a:srgbClr val="0000ff"/>
                </a:solidFill>
                <a:latin typeface="Bitstream Vera Sans"/>
              </a:rPr>
              <a:t>-</a:t>
            </a:r>
            <a:r>
              <a:rPr b="0" lang="en-GB" sz="1800" spc="-1" strike="noStrike">
                <a:solidFill>
                  <a:srgbClr val="0000ff"/>
                </a:solidFill>
                <a:latin typeface="Bitstream Vera Sans"/>
              </a:rPr>
              <a:t> decays 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640" name="Line 41"/>
          <p:cNvSpPr/>
          <p:nvPr/>
        </p:nvSpPr>
        <p:spPr>
          <a:xfrm flipH="1">
            <a:off x="2358000" y="3621600"/>
            <a:ext cx="3886200" cy="1443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641" name="CustomShape 42"/>
          <p:cNvSpPr/>
          <p:nvPr/>
        </p:nvSpPr>
        <p:spPr>
          <a:xfrm>
            <a:off x="7363800" y="4720680"/>
            <a:ext cx="2352960" cy="21546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</p:sp>
      <p:grpSp>
        <p:nvGrpSpPr>
          <p:cNvPr id="642" name="Group 43"/>
          <p:cNvGrpSpPr/>
          <p:nvPr/>
        </p:nvGrpSpPr>
        <p:grpSpPr>
          <a:xfrm>
            <a:off x="7247160" y="4790160"/>
            <a:ext cx="2473200" cy="2079000"/>
            <a:chOff x="7247160" y="4790160"/>
            <a:chExt cx="2473200" cy="2079000"/>
          </a:xfrm>
        </p:grpSpPr>
        <p:sp>
          <p:nvSpPr>
            <p:cNvPr id="643" name="Line 44"/>
            <p:cNvSpPr/>
            <p:nvPr/>
          </p:nvSpPr>
          <p:spPr>
            <a:xfrm flipH="1">
              <a:off x="7632000" y="5110560"/>
              <a:ext cx="1718280" cy="1487880"/>
            </a:xfrm>
            <a:prstGeom prst="line">
              <a:avLst/>
            </a:prstGeom>
            <a:ln w="9360">
              <a:solidFill>
                <a:srgbClr val="000000"/>
              </a:solidFill>
              <a:custDash>
                <a:ds d="403846" sp="303846"/>
              </a:custDash>
              <a:round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4" name="Line 45"/>
            <p:cNvSpPr/>
            <p:nvPr/>
          </p:nvSpPr>
          <p:spPr>
            <a:xfrm>
              <a:off x="8549640" y="4790160"/>
              <a:ext cx="428760" cy="4222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5" name="Line 46"/>
            <p:cNvSpPr/>
            <p:nvPr/>
          </p:nvSpPr>
          <p:spPr>
            <a:xfrm>
              <a:off x="7754760" y="5454000"/>
              <a:ext cx="427680" cy="42156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6" name="Line 47"/>
            <p:cNvSpPr/>
            <p:nvPr/>
          </p:nvSpPr>
          <p:spPr>
            <a:xfrm flipH="1" flipV="1">
              <a:off x="8488440" y="6176880"/>
              <a:ext cx="428040" cy="42156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647" name="Line 48"/>
            <p:cNvSpPr/>
            <p:nvPr/>
          </p:nvSpPr>
          <p:spPr>
            <a:xfrm flipH="1" flipV="1">
              <a:off x="9221400" y="5513400"/>
              <a:ext cx="428760" cy="422280"/>
            </a:xfrm>
            <a:prstGeom prst="line">
              <a:avLst/>
            </a:prstGeom>
            <a:ln w="19080">
              <a:solidFill>
                <a:srgbClr val="000000"/>
              </a:solidFill>
              <a:round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grpSp>
          <p:nvGrpSpPr>
            <p:cNvPr id="648" name="Group 49"/>
            <p:cNvGrpSpPr/>
            <p:nvPr/>
          </p:nvGrpSpPr>
          <p:grpSpPr>
            <a:xfrm>
              <a:off x="7247160" y="4906440"/>
              <a:ext cx="558720" cy="1713240"/>
              <a:chOff x="7247160" y="4906440"/>
              <a:chExt cx="558720" cy="1713240"/>
            </a:xfrm>
          </p:grpSpPr>
          <p:sp>
            <p:nvSpPr>
              <p:cNvPr id="649" name="Line 50"/>
              <p:cNvSpPr/>
              <p:nvPr/>
            </p:nvSpPr>
            <p:spPr>
              <a:xfrm flipV="1">
                <a:off x="7519680" y="5111640"/>
                <a:ext cx="720" cy="150804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0" name="CustomShape 51"/>
              <p:cNvSpPr/>
              <p:nvPr/>
            </p:nvSpPr>
            <p:spPr>
              <a:xfrm>
                <a:off x="7247160" y="4906440"/>
                <a:ext cx="558720" cy="248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Z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grpSp>
          <p:nvGrpSpPr>
            <p:cNvPr id="651" name="Group 52"/>
            <p:cNvGrpSpPr/>
            <p:nvPr/>
          </p:nvGrpSpPr>
          <p:grpSpPr>
            <a:xfrm>
              <a:off x="7642440" y="6620400"/>
              <a:ext cx="2022480" cy="248760"/>
              <a:chOff x="7642440" y="6620400"/>
              <a:chExt cx="2022480" cy="248760"/>
            </a:xfrm>
          </p:grpSpPr>
          <p:sp>
            <p:nvSpPr>
              <p:cNvPr id="652" name="Line 53"/>
              <p:cNvSpPr/>
              <p:nvPr/>
            </p:nvSpPr>
            <p:spPr>
              <a:xfrm>
                <a:off x="7642440" y="6739560"/>
                <a:ext cx="1649880" cy="720"/>
              </a:xfrm>
              <a:prstGeom prst="line">
                <a:avLst/>
              </a:prstGeom>
              <a:ln w="28440">
                <a:solidFill>
                  <a:srgbClr val="000000"/>
                </a:solidFill>
                <a:round/>
                <a:tailEnd len="lg" type="arrow" w="lg"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53" name="CustomShape 54"/>
              <p:cNvSpPr/>
              <p:nvPr/>
            </p:nvSpPr>
            <p:spPr>
              <a:xfrm>
                <a:off x="9105120" y="6620400"/>
                <a:ext cx="559800" cy="24876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50760" tIns="50760" bIns="50760">
                <a:noAutofit/>
              </a:bodyPr>
              <a:p>
                <a:pPr algn="ctr">
                  <a:lnSpc>
                    <a:spcPct val="100000"/>
                  </a:lnSpc>
                  <a:spcBef>
                    <a:spcPts val="1100"/>
                  </a:spcBef>
                </a:pPr>
                <a:r>
                  <a:rPr b="0" lang="en-GB" sz="1800" spc="-1" strike="noStrike">
                    <a:solidFill>
                      <a:srgbClr val="000000"/>
                    </a:solidFill>
                    <a:latin typeface="Tahoma"/>
                    <a:ea typeface="Tahoma"/>
                  </a:rPr>
                  <a:t>N</a:t>
                </a:r>
                <a:endParaRPr b="0" lang="en-GB" sz="1800" spc="-1" strike="noStrike">
                  <a:latin typeface="Bitstream Vera Sans"/>
                </a:endParaRPr>
              </a:p>
            </p:txBody>
          </p:sp>
        </p:grpSp>
        <p:sp>
          <p:nvSpPr>
            <p:cNvPr id="654" name="CustomShape 55"/>
            <p:cNvSpPr/>
            <p:nvPr/>
          </p:nvSpPr>
          <p:spPr>
            <a:xfrm rot="19080000">
              <a:off x="8099640" y="5672880"/>
              <a:ext cx="1157760" cy="18108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561" y="1474"/>
                  </a:lnTo>
                  <a:lnTo>
                    <a:pt x="21600" y="21600"/>
                  </a:lnTo>
                  <a:lnTo>
                    <a:pt x="39" y="20126"/>
                  </a:lnTo>
                  <a:close/>
                  <a:moveTo>
                    <a:pt x="0" y="0"/>
                  </a:moveTo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valley of stability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655" name="CustomShape 56"/>
            <p:cNvSpPr/>
            <p:nvPr/>
          </p:nvSpPr>
          <p:spPr>
            <a:xfrm>
              <a:off x="7754760" y="5091120"/>
              <a:ext cx="1170000" cy="43164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β+ decay (or e- capture)</a:t>
              </a:r>
              <a:endParaRPr b="0" lang="en-GB" sz="1200" spc="-1" strike="noStrike">
                <a:latin typeface="Bitstream Vera Sans"/>
              </a:endParaRPr>
            </a:p>
          </p:txBody>
        </p:sp>
        <p:sp>
          <p:nvSpPr>
            <p:cNvPr id="656" name="CustomShape 57"/>
            <p:cNvSpPr/>
            <p:nvPr/>
          </p:nvSpPr>
          <p:spPr>
            <a:xfrm>
              <a:off x="8550000" y="5875920"/>
              <a:ext cx="1170360" cy="30636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50760" tIns="50760" bIns="50760">
              <a:noAutofit/>
            </a:bodyPr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endParaRPr b="0" lang="en-GB" sz="1800" spc="-1" strike="noStrike">
                <a:latin typeface="Bitstream Vera Sans"/>
              </a:endParaRPr>
            </a:p>
            <a:p>
              <a:pPr algn="ctr">
                <a:lnSpc>
                  <a:spcPct val="100000"/>
                </a:lnSpc>
                <a:spcBef>
                  <a:spcPts val="748"/>
                </a:spcBef>
              </a:pP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       </a:t>
              </a:r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unstable to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  <a:ea typeface="Times New Roman"/>
                </a:rPr>
                <a:t>         β- decay </a:t>
              </a:r>
              <a:br/>
              <a:r>
                <a:rPr b="0" lang="en-GB" sz="1200" spc="-1" strike="noStrike">
                  <a:solidFill>
                    <a:srgbClr val="000000"/>
                  </a:solidFill>
                  <a:latin typeface="Times New Roman"/>
                </a:rPr>
                <a:t> </a:t>
              </a:r>
              <a:endParaRPr b="0" lang="en-GB" sz="1200" spc="-1" strike="noStrike">
                <a:latin typeface="Bitstream Vera Sans"/>
              </a:endParaRPr>
            </a:p>
          </p:txBody>
        </p:sp>
      </p:grpSp>
      <p:sp>
        <p:nvSpPr>
          <p:cNvPr id="657" name="Line 58"/>
          <p:cNvSpPr/>
          <p:nvPr/>
        </p:nvSpPr>
        <p:spPr>
          <a:xfrm>
            <a:off x="601200" y="3501000"/>
            <a:ext cx="2971800" cy="29718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58" name="Line 59"/>
          <p:cNvSpPr/>
          <p:nvPr/>
        </p:nvSpPr>
        <p:spPr>
          <a:xfrm flipH="1">
            <a:off x="8915400" y="5065200"/>
            <a:ext cx="457200" cy="4572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TextShape 1"/>
          <p:cNvSpPr txBox="1"/>
          <p:nvPr/>
        </p:nvSpPr>
        <p:spPr>
          <a:xfrm>
            <a:off x="504000" y="304920"/>
            <a:ext cx="932580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α και  β διάσπαση: οι πυρήνες αλλάζουν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660" name="CustomShape 2"/>
          <p:cNvSpPr/>
          <p:nvPr/>
        </p:nvSpPr>
        <p:spPr>
          <a:xfrm>
            <a:off x="3969000" y="6280200"/>
            <a:ext cx="270000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Αριθμός νετρονίων</a:t>
            </a:r>
            <a:endParaRPr b="0" lang="en-GB" sz="2400" spc="-1" strike="noStrike">
              <a:latin typeface="Bitstream Vera Sans"/>
            </a:endParaRPr>
          </a:p>
        </p:txBody>
      </p:sp>
      <p:sp>
        <p:nvSpPr>
          <p:cNvPr id="661" name="CustomShape 3"/>
          <p:cNvSpPr/>
          <p:nvPr/>
        </p:nvSpPr>
        <p:spPr>
          <a:xfrm rot="16200000">
            <a:off x="-274320" y="3360960"/>
            <a:ext cx="2801880" cy="459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400" spc="-1" strike="noStrike">
                <a:latin typeface="Tahoma"/>
              </a:rPr>
              <a:t>Αριθμός πρωτονίων</a:t>
            </a:r>
            <a:endParaRPr b="0" lang="en-GB" sz="2400" spc="-1" strike="noStrike">
              <a:latin typeface="Bitstream Vera Sans"/>
            </a:endParaRPr>
          </a:p>
        </p:txBody>
      </p:sp>
      <p:grpSp>
        <p:nvGrpSpPr>
          <p:cNvPr id="662" name="Group 4"/>
          <p:cNvGrpSpPr/>
          <p:nvPr/>
        </p:nvGrpSpPr>
        <p:grpSpPr>
          <a:xfrm>
            <a:off x="1948680" y="2270880"/>
            <a:ext cx="4600440" cy="3662280"/>
            <a:chOff x="1948680" y="2270880"/>
            <a:chExt cx="4600440" cy="3662280"/>
          </a:xfrm>
        </p:grpSpPr>
        <p:grpSp>
          <p:nvGrpSpPr>
            <p:cNvPr id="663" name="Group 5"/>
            <p:cNvGrpSpPr/>
            <p:nvPr/>
          </p:nvGrpSpPr>
          <p:grpSpPr>
            <a:xfrm>
              <a:off x="1953720" y="2666520"/>
              <a:ext cx="4202280" cy="3266640"/>
              <a:chOff x="1953720" y="2666520"/>
              <a:chExt cx="4202280" cy="3266640"/>
            </a:xfrm>
          </p:grpSpPr>
          <p:sp>
            <p:nvSpPr>
              <p:cNvPr id="664" name="CustomShape 6"/>
              <p:cNvSpPr/>
              <p:nvPr/>
            </p:nvSpPr>
            <p:spPr>
              <a:xfrm>
                <a:off x="531540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5" name="CustomShape 7"/>
              <p:cNvSpPr/>
              <p:nvPr/>
            </p:nvSpPr>
            <p:spPr>
              <a:xfrm>
                <a:off x="447444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6" name="CustomShape 8"/>
              <p:cNvSpPr/>
              <p:nvPr/>
            </p:nvSpPr>
            <p:spPr>
              <a:xfrm>
                <a:off x="3635280" y="52797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7" name="CustomShape 9"/>
              <p:cNvSpPr/>
              <p:nvPr/>
            </p:nvSpPr>
            <p:spPr>
              <a:xfrm>
                <a:off x="279432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8" name="CustomShape 10"/>
              <p:cNvSpPr/>
              <p:nvPr/>
            </p:nvSpPr>
            <p:spPr>
              <a:xfrm>
                <a:off x="1953720" y="52797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69" name="CustomShape 11"/>
              <p:cNvSpPr/>
              <p:nvPr/>
            </p:nvSpPr>
            <p:spPr>
              <a:xfrm>
                <a:off x="531540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0" name="CustomShape 12"/>
              <p:cNvSpPr/>
              <p:nvPr/>
            </p:nvSpPr>
            <p:spPr>
              <a:xfrm>
                <a:off x="447444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1" name="CustomShape 13"/>
              <p:cNvSpPr/>
              <p:nvPr/>
            </p:nvSpPr>
            <p:spPr>
              <a:xfrm>
                <a:off x="3635280" y="462636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2" name="CustomShape 14"/>
              <p:cNvSpPr/>
              <p:nvPr/>
            </p:nvSpPr>
            <p:spPr>
              <a:xfrm>
                <a:off x="279432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3" name="CustomShape 15"/>
              <p:cNvSpPr/>
              <p:nvPr/>
            </p:nvSpPr>
            <p:spPr>
              <a:xfrm>
                <a:off x="1953720" y="462636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4" name="CustomShape 16"/>
              <p:cNvSpPr/>
              <p:nvPr/>
            </p:nvSpPr>
            <p:spPr>
              <a:xfrm>
                <a:off x="531540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5" name="CustomShape 17"/>
              <p:cNvSpPr/>
              <p:nvPr/>
            </p:nvSpPr>
            <p:spPr>
              <a:xfrm>
                <a:off x="447444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6" name="CustomShape 18"/>
              <p:cNvSpPr/>
              <p:nvPr/>
            </p:nvSpPr>
            <p:spPr>
              <a:xfrm>
                <a:off x="3635280" y="3973320"/>
                <a:ext cx="83916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7" name="CustomShape 19"/>
              <p:cNvSpPr/>
              <p:nvPr/>
            </p:nvSpPr>
            <p:spPr>
              <a:xfrm>
                <a:off x="279432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8" name="CustomShape 20"/>
              <p:cNvSpPr/>
              <p:nvPr/>
            </p:nvSpPr>
            <p:spPr>
              <a:xfrm>
                <a:off x="1953720" y="3973320"/>
                <a:ext cx="840600" cy="6530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79" name="CustomShape 21"/>
              <p:cNvSpPr/>
              <p:nvPr/>
            </p:nvSpPr>
            <p:spPr>
              <a:xfrm>
                <a:off x="531540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0" name="CustomShape 22"/>
              <p:cNvSpPr/>
              <p:nvPr/>
            </p:nvSpPr>
            <p:spPr>
              <a:xfrm>
                <a:off x="447444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1" name="CustomShape 23"/>
              <p:cNvSpPr/>
              <p:nvPr/>
            </p:nvSpPr>
            <p:spPr>
              <a:xfrm>
                <a:off x="3635280" y="33199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2" name="CustomShape 24"/>
              <p:cNvSpPr/>
              <p:nvPr/>
            </p:nvSpPr>
            <p:spPr>
              <a:xfrm>
                <a:off x="279432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3" name="CustomShape 25"/>
              <p:cNvSpPr/>
              <p:nvPr/>
            </p:nvSpPr>
            <p:spPr>
              <a:xfrm>
                <a:off x="1953720" y="33199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4" name="CustomShape 26"/>
              <p:cNvSpPr/>
              <p:nvPr/>
            </p:nvSpPr>
            <p:spPr>
              <a:xfrm>
                <a:off x="531540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5" name="CustomShape 27"/>
              <p:cNvSpPr/>
              <p:nvPr/>
            </p:nvSpPr>
            <p:spPr>
              <a:xfrm>
                <a:off x="447444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6" name="CustomShape 28"/>
              <p:cNvSpPr/>
              <p:nvPr/>
            </p:nvSpPr>
            <p:spPr>
              <a:xfrm>
                <a:off x="3635280" y="2666520"/>
                <a:ext cx="83916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7" name="CustomShape 29"/>
              <p:cNvSpPr/>
              <p:nvPr/>
            </p:nvSpPr>
            <p:spPr>
              <a:xfrm>
                <a:off x="279432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8" name="CustomShape 30"/>
              <p:cNvSpPr/>
              <p:nvPr/>
            </p:nvSpPr>
            <p:spPr>
              <a:xfrm>
                <a:off x="1953720" y="2666520"/>
                <a:ext cx="840600" cy="653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89" name="Line 31"/>
              <p:cNvSpPr/>
              <p:nvPr/>
            </p:nvSpPr>
            <p:spPr>
              <a:xfrm>
                <a:off x="1953720" y="266652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0" name="Line 32"/>
              <p:cNvSpPr/>
              <p:nvPr/>
            </p:nvSpPr>
            <p:spPr>
              <a:xfrm>
                <a:off x="1953720" y="33199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1" name="Line 33"/>
              <p:cNvSpPr/>
              <p:nvPr/>
            </p:nvSpPr>
            <p:spPr>
              <a:xfrm>
                <a:off x="1953720" y="397332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2" name="Line 34"/>
              <p:cNvSpPr/>
              <p:nvPr/>
            </p:nvSpPr>
            <p:spPr>
              <a:xfrm>
                <a:off x="1953720" y="46263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3" name="Line 35"/>
              <p:cNvSpPr/>
              <p:nvPr/>
            </p:nvSpPr>
            <p:spPr>
              <a:xfrm>
                <a:off x="1953720" y="5279760"/>
                <a:ext cx="4202280" cy="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4" name="Line 36"/>
              <p:cNvSpPr/>
              <p:nvPr/>
            </p:nvSpPr>
            <p:spPr>
              <a:xfrm>
                <a:off x="1953720" y="5933160"/>
                <a:ext cx="4202280" cy="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5" name="Line 37"/>
              <p:cNvSpPr/>
              <p:nvPr/>
            </p:nvSpPr>
            <p:spPr>
              <a:xfrm>
                <a:off x="1953720" y="2666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6" name="Line 38"/>
              <p:cNvSpPr/>
              <p:nvPr/>
            </p:nvSpPr>
            <p:spPr>
              <a:xfrm>
                <a:off x="279432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7" name="Line 39"/>
              <p:cNvSpPr/>
              <p:nvPr/>
            </p:nvSpPr>
            <p:spPr>
              <a:xfrm>
                <a:off x="363528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8" name="Line 40"/>
              <p:cNvSpPr/>
              <p:nvPr/>
            </p:nvSpPr>
            <p:spPr>
              <a:xfrm>
                <a:off x="447444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699" name="Line 41"/>
              <p:cNvSpPr/>
              <p:nvPr/>
            </p:nvSpPr>
            <p:spPr>
              <a:xfrm>
                <a:off x="5315400" y="2666520"/>
                <a:ext cx="0" cy="3266640"/>
              </a:xfrm>
              <a:prstGeom prst="line">
                <a:avLst/>
              </a:prstGeom>
              <a:ln w="1260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  <p:sp>
            <p:nvSpPr>
              <p:cNvPr id="700" name="Line 42"/>
              <p:cNvSpPr/>
              <p:nvPr/>
            </p:nvSpPr>
            <p:spPr>
              <a:xfrm>
                <a:off x="6156000" y="2666520"/>
                <a:ext cx="0" cy="3266640"/>
              </a:xfrm>
              <a:prstGeom prst="line">
                <a:avLst/>
              </a:prstGeom>
              <a:ln w="2844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</p:sp>
        </p:grpSp>
        <p:sp>
          <p:nvSpPr>
            <p:cNvPr id="701" name="Line 43"/>
            <p:cNvSpPr/>
            <p:nvPr/>
          </p:nvSpPr>
          <p:spPr>
            <a:xfrm>
              <a:off x="1948680" y="5929560"/>
              <a:ext cx="46004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2" name="Line 44"/>
            <p:cNvSpPr/>
            <p:nvPr/>
          </p:nvSpPr>
          <p:spPr>
            <a:xfrm flipV="1">
              <a:off x="1953720" y="2270880"/>
              <a:ext cx="0" cy="359316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grpSp>
        <p:nvGrpSpPr>
          <p:cNvPr id="703" name="Group 45"/>
          <p:cNvGrpSpPr/>
          <p:nvPr/>
        </p:nvGrpSpPr>
        <p:grpSpPr>
          <a:xfrm>
            <a:off x="2816640" y="4628520"/>
            <a:ext cx="1679400" cy="1306440"/>
            <a:chOff x="2816640" y="4628520"/>
            <a:chExt cx="1679400" cy="1306440"/>
          </a:xfrm>
        </p:grpSpPr>
        <p:sp>
          <p:nvSpPr>
            <p:cNvPr id="704" name="Line 46"/>
            <p:cNvSpPr/>
            <p:nvPr/>
          </p:nvSpPr>
          <p:spPr>
            <a:xfrm flipH="1">
              <a:off x="2816640" y="4628520"/>
              <a:ext cx="1679400" cy="1306440"/>
            </a:xfrm>
            <a:prstGeom prst="line">
              <a:avLst/>
            </a:prstGeom>
            <a:ln w="38160">
              <a:solidFill>
                <a:srgbClr val="ff0000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05" name="CustomShape 47"/>
            <p:cNvSpPr/>
            <p:nvPr/>
          </p:nvSpPr>
          <p:spPr>
            <a:xfrm>
              <a:off x="3642480" y="5122080"/>
              <a:ext cx="43668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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grpSp>
        <p:nvGrpSpPr>
          <p:cNvPr id="706" name="Group 48"/>
          <p:cNvGrpSpPr/>
          <p:nvPr/>
        </p:nvGrpSpPr>
        <p:grpSpPr>
          <a:xfrm>
            <a:off x="3493440" y="3949920"/>
            <a:ext cx="971280" cy="709920"/>
            <a:chOff x="3493440" y="3949920"/>
            <a:chExt cx="971280" cy="709920"/>
          </a:xfrm>
        </p:grpSpPr>
        <p:sp>
          <p:nvSpPr>
            <p:cNvPr id="707" name="CustomShape 49"/>
            <p:cNvSpPr/>
            <p:nvPr/>
          </p:nvSpPr>
          <p:spPr>
            <a:xfrm flipH="1">
              <a:off x="3493440" y="4078440"/>
              <a:ext cx="53424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</a:t>
              </a:r>
              <a:endParaRPr b="0" lang="en-GB" sz="3200" spc="-1" strike="noStrike">
                <a:latin typeface="Bitstream Vera Sans"/>
              </a:endParaRPr>
            </a:p>
          </p:txBody>
        </p:sp>
        <p:sp>
          <p:nvSpPr>
            <p:cNvPr id="708" name="Line 50"/>
            <p:cNvSpPr/>
            <p:nvPr/>
          </p:nvSpPr>
          <p:spPr>
            <a:xfrm>
              <a:off x="3623400" y="394992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</p:grpSp>
      <p:sp>
        <p:nvSpPr>
          <p:cNvPr id="709" name="CustomShape 51"/>
          <p:cNvSpPr/>
          <p:nvPr/>
        </p:nvSpPr>
        <p:spPr>
          <a:xfrm>
            <a:off x="4282920" y="3874320"/>
            <a:ext cx="3926880" cy="520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>
            <a:spAutoFit/>
          </a:bodyPr>
          <a:p>
            <a:pPr>
              <a:lnSpc>
                <a:spcPct val="100000"/>
              </a:lnSpc>
            </a:pPr>
            <a:r>
              <a:rPr b="0" lang="en-GB" sz="2800" spc="-1" strike="noStrike">
                <a:latin typeface="Tahoma"/>
              </a:rPr>
              <a:t>ή σύλληψη ηλεκτρονίου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710" name="TextShape 52"/>
          <p:cNvSpPr txBox="1"/>
          <p:nvPr/>
        </p:nvSpPr>
        <p:spPr>
          <a:xfrm>
            <a:off x="1393200" y="444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1" name="TextShape 53"/>
          <p:cNvSpPr txBox="1"/>
          <p:nvPr/>
        </p:nvSpPr>
        <p:spPr>
          <a:xfrm>
            <a:off x="1141200" y="5700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Ζ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2" name="TextShape 54"/>
          <p:cNvSpPr txBox="1"/>
          <p:nvPr/>
        </p:nvSpPr>
        <p:spPr>
          <a:xfrm>
            <a:off x="2689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 - 2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3" name="TextShape 55"/>
          <p:cNvSpPr txBox="1"/>
          <p:nvPr/>
        </p:nvSpPr>
        <p:spPr>
          <a:xfrm>
            <a:off x="4273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ff0000"/>
                </a:solidFill>
                <a:latin typeface="Bitstream Vera Sans"/>
              </a:rPr>
              <a:t>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4" name="TextShape 56"/>
          <p:cNvSpPr txBox="1"/>
          <p:nvPr/>
        </p:nvSpPr>
        <p:spPr>
          <a:xfrm>
            <a:off x="5065200" y="60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Ν+1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15" name="TextShape 57"/>
          <p:cNvSpPr txBox="1"/>
          <p:nvPr/>
        </p:nvSpPr>
        <p:spPr>
          <a:xfrm>
            <a:off x="1285200" y="3792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Z+1</a:t>
            </a:r>
            <a:endParaRPr b="0" lang="en-GB" sz="1800" spc="-1" strike="noStrike">
              <a:latin typeface="Bitstream Vera Sans"/>
            </a:endParaRPr>
          </a:p>
        </p:txBody>
      </p:sp>
      <p:grpSp>
        <p:nvGrpSpPr>
          <p:cNvPr id="716" name="Group 58"/>
          <p:cNvGrpSpPr/>
          <p:nvPr/>
        </p:nvGrpSpPr>
        <p:grpSpPr>
          <a:xfrm>
            <a:off x="4486680" y="4500360"/>
            <a:ext cx="969840" cy="809640"/>
            <a:chOff x="4486680" y="4500360"/>
            <a:chExt cx="969840" cy="809640"/>
          </a:xfrm>
        </p:grpSpPr>
        <p:sp>
          <p:nvSpPr>
            <p:cNvPr id="717" name="Line 59"/>
            <p:cNvSpPr/>
            <p:nvPr/>
          </p:nvSpPr>
          <p:spPr>
            <a:xfrm flipH="1" flipV="1">
              <a:off x="4486680" y="4652640"/>
              <a:ext cx="841320" cy="657360"/>
            </a:xfrm>
            <a:prstGeom prst="line">
              <a:avLst/>
            </a:prstGeom>
            <a:ln w="38160">
              <a:solidFill>
                <a:srgbClr val="3333cc"/>
              </a:solidFill>
              <a:miter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</p:sp>
        <p:sp>
          <p:nvSpPr>
            <p:cNvPr id="718" name="CustomShape 60"/>
            <p:cNvSpPr/>
            <p:nvPr/>
          </p:nvSpPr>
          <p:spPr>
            <a:xfrm>
              <a:off x="4922280" y="4500360"/>
              <a:ext cx="534240" cy="58140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>
              <a:spAutoFit/>
            </a:bodyPr>
            <a:p>
              <a:pPr>
                <a:lnSpc>
                  <a:spcPct val="100000"/>
                </a:lnSpc>
              </a:pPr>
              <a:r>
                <a:rPr b="0" lang="en-GB" sz="3200" spc="-1" strike="noStrike">
                  <a:latin typeface="Symbol"/>
                </a:rPr>
                <a:t></a:t>
              </a:r>
              <a:r>
                <a:rPr b="1" lang="en-GB" sz="3200" spc="-1" strike="noStrike" baseline="30000">
                  <a:latin typeface="Symbol"/>
                </a:rPr>
                <a:t></a:t>
              </a:r>
              <a:endParaRPr b="0" lang="en-GB" sz="3200" spc="-1" strike="noStrike">
                <a:latin typeface="Bitstream Vera Sans"/>
              </a:endParaRPr>
            </a:p>
          </p:txBody>
        </p:sp>
      </p:grpSp>
      <p:sp>
        <p:nvSpPr>
          <p:cNvPr id="719" name="TextShape 61"/>
          <p:cNvSpPr txBox="1"/>
          <p:nvPr/>
        </p:nvSpPr>
        <p:spPr>
          <a:xfrm>
            <a:off x="1285200" y="5124600"/>
            <a:ext cx="9144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1800" spc="-1" strike="noStrike">
                <a:solidFill>
                  <a:srgbClr val="0000ff"/>
                </a:solidFill>
                <a:latin typeface="Bitstream Vera Sans"/>
              </a:rPr>
              <a:t>Z-1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720" name="TextShape 62"/>
          <p:cNvSpPr txBox="1"/>
          <p:nvPr/>
        </p:nvSpPr>
        <p:spPr>
          <a:xfrm>
            <a:off x="554400" y="855000"/>
            <a:ext cx="9165600" cy="10688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α διάσπαση μας μεταφέρει πάνω-κάτω στην κοιλάδα σταθερότητας</a:t>
            </a:r>
            <a:endParaRPr b="0" lang="en-GB" sz="2200" spc="-1" strike="noStrike">
              <a:latin typeface="Bitstream Vera Sans"/>
            </a:endParaRPr>
          </a:p>
          <a:p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Η β διάσπαση μας μεταφέρει προς την κοιλάδα σταθερότητας </a:t>
            </a:r>
            <a:endParaRPr b="0" lang="en-GB" sz="22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Shape 1"/>
          <p:cNvSpPr txBox="1"/>
          <p:nvPr/>
        </p:nvSpPr>
        <p:spPr>
          <a:xfrm>
            <a:off x="504000" y="196920"/>
            <a:ext cx="9071640" cy="5338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Ημιεμπειρικός τύπος μάζας πυρήνων 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264600" y="864000"/>
            <a:ext cx="9601200" cy="5861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Ενέργεια σύνδεσης  πυρήνα = B(N,Z)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συνάρτηση και του Ζ και του Ν 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και τα δύο είδη νουκλεονίων (n, p) παίζουν ρόλο</a:t>
            </a:r>
            <a:endParaRPr b="0" lang="en-GB" sz="2000" spc="-1" strike="noStrike">
              <a:latin typeface="Bitstream Vera Sans"/>
            </a:endParaRPr>
          </a:p>
          <a:p>
            <a:pPr lvl="2" marL="1296000" indent="-216000">
              <a:spcAft>
                <a:spcPts val="85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000" spc="-1" strike="noStrike">
                <a:solidFill>
                  <a:srgbClr val="000000"/>
                </a:solidFill>
                <a:latin typeface="Bitstream Vera Sans"/>
              </a:rPr>
              <a:t>όχι όπως στά άτομα που φτάνει μόνο το Ζ γιατί έχουμε να κάνουμε μόνο με ηλεκτρομαγνητικές δυνάμεις 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TextShape 1"/>
          <p:cNvSpPr txBox="1"/>
          <p:nvPr/>
        </p:nvSpPr>
        <p:spPr>
          <a:xfrm>
            <a:off x="504000" y="66960"/>
            <a:ext cx="9097200" cy="8298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2800" spc="-1" strike="noStrike">
                <a:latin typeface="Bitstream Vera Sans"/>
              </a:rPr>
              <a:t>Ενέργεια σύνδεσης όλου του πυρήνα, Β, (“ημιεμπειρικός τύπος μάζας”)</a:t>
            </a:r>
            <a:endParaRPr b="0" lang="en-GB" sz="2800" spc="-1" strike="noStrike">
              <a:latin typeface="Bitstream Vera Sans"/>
            </a:endParaRPr>
          </a:p>
        </p:txBody>
      </p:sp>
      <p:sp>
        <p:nvSpPr>
          <p:cNvPr id="226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(όγκου)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(επιφάνειας)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            (ασυμμετρίας)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(Coulomb)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(ζευγαρώματος)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 (Ζ περιττό και Ν περιττό)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  (π.χ: Ζ άρτιο και Ν περιττό)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    (Ζ άρτιο και Ν άρτιο)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27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όλου του πυρήνα, Β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29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</a:t>
            </a:r>
            <a:r>
              <a:rPr b="1" lang="en-GB" sz="2200" spc="-1" strike="noStrike">
                <a:solidFill>
                  <a:srgbClr val="000000"/>
                </a:solidFill>
                <a:latin typeface="Bitstream Vera Sans"/>
              </a:rPr>
              <a:t>A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 (Ζ περιττό και Ν περιττό)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  (π.χ: Ζ άρτιο και Ν περιττό)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    (Ζ άρτιο και Ν άρτιο)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30" name="Line 3"/>
          <p:cNvSpPr/>
          <p:nvPr/>
        </p:nvSpPr>
        <p:spPr>
          <a:xfrm flipH="1" flipV="1">
            <a:off x="2815200" y="2057400"/>
            <a:ext cx="36216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4"/>
          <p:cNvSpPr/>
          <p:nvPr/>
        </p:nvSpPr>
        <p:spPr>
          <a:xfrm>
            <a:off x="6498000" y="891000"/>
            <a:ext cx="2152800" cy="19926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5"/>
          <p:cNvSpPr/>
          <p:nvPr/>
        </p:nvSpPr>
        <p:spPr>
          <a:xfrm>
            <a:off x="7557840" y="1471680"/>
            <a:ext cx="215280" cy="19944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6"/>
          <p:cNvSpPr/>
          <p:nvPr/>
        </p:nvSpPr>
        <p:spPr>
          <a:xfrm>
            <a:off x="7558200" y="125244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7"/>
          <p:cNvSpPr/>
          <p:nvPr/>
        </p:nvSpPr>
        <p:spPr>
          <a:xfrm>
            <a:off x="7355160" y="134712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8"/>
          <p:cNvSpPr/>
          <p:nvPr/>
        </p:nvSpPr>
        <p:spPr>
          <a:xfrm>
            <a:off x="7355520" y="153540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9"/>
          <p:cNvSpPr/>
          <p:nvPr/>
        </p:nvSpPr>
        <p:spPr>
          <a:xfrm>
            <a:off x="7491240" y="169272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"/>
          <p:cNvSpPr/>
          <p:nvPr/>
        </p:nvSpPr>
        <p:spPr>
          <a:xfrm>
            <a:off x="7695000" y="166176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1"/>
          <p:cNvSpPr/>
          <p:nvPr/>
        </p:nvSpPr>
        <p:spPr>
          <a:xfrm>
            <a:off x="7763400" y="147384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2"/>
          <p:cNvSpPr/>
          <p:nvPr/>
        </p:nvSpPr>
        <p:spPr>
          <a:xfrm>
            <a:off x="7729560" y="128592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3"/>
          <p:cNvSpPr/>
          <p:nvPr/>
        </p:nvSpPr>
        <p:spPr>
          <a:xfrm>
            <a:off x="6575040" y="2193840"/>
            <a:ext cx="215280" cy="199440"/>
          </a:xfrm>
          <a:prstGeom prst="ellipse">
            <a:avLst/>
          </a:prstGeom>
          <a:solidFill>
            <a:srgbClr val="00ff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4"/>
          <p:cNvSpPr/>
          <p:nvPr/>
        </p:nvSpPr>
        <p:spPr>
          <a:xfrm>
            <a:off x="6541560" y="1974600"/>
            <a:ext cx="215280" cy="19908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5"/>
          <p:cNvSpPr/>
          <p:nvPr/>
        </p:nvSpPr>
        <p:spPr>
          <a:xfrm>
            <a:off x="6712200" y="238356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6"/>
          <p:cNvSpPr/>
          <p:nvPr/>
        </p:nvSpPr>
        <p:spPr>
          <a:xfrm>
            <a:off x="6780240" y="219564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7"/>
          <p:cNvSpPr/>
          <p:nvPr/>
        </p:nvSpPr>
        <p:spPr>
          <a:xfrm>
            <a:off x="6746760" y="2007720"/>
            <a:ext cx="215280" cy="199440"/>
          </a:xfrm>
          <a:prstGeom prst="ellipse">
            <a:avLst/>
          </a:prstGeom>
          <a:solidFill>
            <a:srgbClr val="ff0000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Line 18"/>
          <p:cNvSpPr/>
          <p:nvPr/>
        </p:nvSpPr>
        <p:spPr>
          <a:xfrm flipH="1">
            <a:off x="2514600" y="1600200"/>
            <a:ext cx="4800600" cy="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TextShape 19"/>
          <p:cNvSpPr txBox="1"/>
          <p:nvPr/>
        </p:nvSpPr>
        <p:spPr>
          <a:xfrm>
            <a:off x="5261400" y="4100400"/>
            <a:ext cx="4631040" cy="7246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>
            <a:noAutofit/>
          </a:bodyPr>
          <a:p>
            <a:r>
              <a:rPr b="0" lang="en-GB" sz="2000" spc="-1" strike="noStrike">
                <a:latin typeface="Bitstream Vera Sans"/>
              </a:rPr>
              <a:t>Η άπωση Coulomb μεταξύ των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πρωτονίων έχει διαλυτικές τάσεις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47" name="Line 20"/>
          <p:cNvSpPr/>
          <p:nvPr/>
        </p:nvSpPr>
        <p:spPr>
          <a:xfrm flipH="1" flipV="1">
            <a:off x="3319560" y="3281400"/>
            <a:ext cx="1938240" cy="8334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TextShape 21"/>
          <p:cNvSpPr txBox="1"/>
          <p:nvPr/>
        </p:nvSpPr>
        <p:spPr>
          <a:xfrm>
            <a:off x="5261400" y="2948760"/>
            <a:ext cx="4425120" cy="1023480"/>
          </a:xfrm>
          <a:prstGeom prst="rect">
            <a:avLst/>
          </a:prstGeom>
          <a:noFill/>
          <a:ln w="36720">
            <a:solidFill>
              <a:srgbClr val="0000ff"/>
            </a:solidFill>
            <a:round/>
          </a:ln>
        </p:spPr>
        <p:txBody>
          <a:bodyPr lIns="108360" rIns="108360" tIns="63360" bIns="63360">
            <a:noAutofit/>
          </a:bodyPr>
          <a:p>
            <a:r>
              <a:rPr b="0" lang="en-GB" sz="2000" spc="-1" strike="noStrike">
                <a:latin typeface="Bitstream Vera Sans"/>
              </a:rPr>
              <a:t>Ευνοούνται τα ζεύγη p-n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(μεγαλύτερη ενέργεια σύνδεσης 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latin typeface="Bitstream Vera Sans"/>
              </a:rPr>
              <a:t>όταν Ζ=Ν)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49" name="Line 22"/>
          <p:cNvSpPr/>
          <p:nvPr/>
        </p:nvSpPr>
        <p:spPr>
          <a:xfrm flipH="1" flipV="1">
            <a:off x="3679200" y="2741760"/>
            <a:ext cx="1578600" cy="45864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2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3718800" y="2188800"/>
            <a:ext cx="2453400" cy="1143000"/>
          </a:xfrm>
          <a:prstGeom prst="ellipse">
            <a:avLst/>
          </a:prstGeom>
          <a:solidFill>
            <a:srgbClr val="99ccff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2"/>
          <p:cNvSpPr/>
          <p:nvPr/>
        </p:nvSpPr>
        <p:spPr>
          <a:xfrm>
            <a:off x="1219320" y="2340000"/>
            <a:ext cx="2053080" cy="914400"/>
          </a:xfrm>
          <a:prstGeom prst="rect">
            <a:avLst/>
          </a:prstGeom>
          <a:solidFill>
            <a:srgbClr val="ffff99"/>
          </a:solidFill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TextShape 3"/>
          <p:cNvSpPr txBox="1"/>
          <p:nvPr/>
        </p:nvSpPr>
        <p:spPr>
          <a:xfrm>
            <a:off x="504000" y="182160"/>
            <a:ext cx="9071640" cy="106740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600" spc="-1" strike="noStrike">
                <a:latin typeface="Bitstream Vera Sans"/>
              </a:rPr>
              <a:t>Επιφάνεια πυρήνα-σταγόνας. Hλεκτροστατική άπωση</a:t>
            </a:r>
            <a:endParaRPr b="0" lang="en-GB" sz="3600" spc="-1" strike="noStrike">
              <a:latin typeface="Bitstream Vera Sans"/>
            </a:endParaRPr>
          </a:p>
        </p:txBody>
      </p:sp>
      <p:sp>
        <p:nvSpPr>
          <p:cNvPr id="254" name="TextShape 4"/>
          <p:cNvSpPr txBox="1"/>
          <p:nvPr/>
        </p:nvSpPr>
        <p:spPr>
          <a:xfrm>
            <a:off x="504000" y="1587600"/>
            <a:ext cx="9071640" cy="54046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000" spc="-1" strike="noStrike">
                <a:solidFill>
                  <a:srgbClr val="ff0000"/>
                </a:solidFill>
                <a:latin typeface="Bitstream Vera Sans"/>
              </a:rPr>
              <a:t>V = const * A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  →                                →  </a:t>
            </a: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0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→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R = R</a:t>
            </a:r>
            <a:r>
              <a:rPr b="0" lang="en-GB" sz="2400" spc="-1" strike="noStrike" baseline="-14000000">
                <a:solidFill>
                  <a:srgbClr val="ff0000"/>
                </a:solidFill>
                <a:latin typeface="Bitstream Vera Sans"/>
              </a:rPr>
              <a:t>0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 * A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1 / 3  </a:t>
            </a:r>
            <a:r>
              <a:rPr b="0" lang="en-GB" sz="2400" spc="-1" strike="noStrike">
                <a:solidFill>
                  <a:srgbClr val="ff0000"/>
                </a:solidFill>
                <a:latin typeface="Bitstream Vera Sans"/>
              </a:rPr>
              <a:t>→</a:t>
            </a:r>
            <a:r>
              <a:rPr b="0" lang="en-GB" sz="2400" spc="-1" strike="noStrike" baseline="14000000">
                <a:solidFill>
                  <a:srgbClr val="ff0000"/>
                </a:solidFill>
                <a:latin typeface="Bitstream Vera Sans"/>
              </a:rPr>
              <a:t>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Επιφάνεια = 4πR</a:t>
            </a:r>
            <a:r>
              <a:rPr b="0" lang="en-GB" sz="2400" spc="-1" strike="noStrike" baseline="14000000">
                <a:solidFill>
                  <a:srgbClr val="000000"/>
                </a:solidFill>
                <a:latin typeface="Bitstream Vera Sans"/>
              </a:rPr>
              <a:t>2 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= 4π R</a:t>
            </a:r>
            <a:r>
              <a:rPr b="0" lang="en-GB" sz="2400" spc="-1" strike="noStrike" baseline="-14000000">
                <a:solidFill>
                  <a:srgbClr val="000000"/>
                </a:solidFill>
                <a:latin typeface="Bitstream Vera Sans"/>
              </a:rPr>
              <a:t>0</a:t>
            </a:r>
            <a:r>
              <a:rPr b="0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0" lang="en-GB" sz="2400" spc="-1" strike="noStrike">
                <a:solidFill>
                  <a:srgbClr val="000000"/>
                </a:solidFill>
                <a:latin typeface="Bitstream Vera Sans"/>
              </a:rPr>
              <a:t> * A</a:t>
            </a:r>
            <a:r>
              <a:rPr b="0" lang="en-GB" sz="2400" spc="-1" strike="noStrike" baseline="14000000">
                <a:solidFill>
                  <a:srgbClr val="000000"/>
                </a:solidFill>
                <a:latin typeface="Bitstream Vera Sans"/>
              </a:rPr>
              <a:t>2 / 3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Ηλεκτροστατική ενέργεια (E</a:t>
            </a:r>
            <a:r>
              <a:rPr b="0" lang="en-GB" sz="2400" spc="-1" strike="noStrike" baseline="-14000000">
                <a:solidFill>
                  <a:srgbClr val="0000ff"/>
                </a:solidFill>
                <a:latin typeface="Bitstream Vera Sans"/>
              </a:rPr>
              <a:t>C</a:t>
            </a:r>
            <a:r>
              <a:rPr b="0" lang="en-GB" sz="2400" spc="-1" strike="noStrike">
                <a:solidFill>
                  <a:srgbClr val="0000ff"/>
                </a:solidFill>
                <a:latin typeface="Bitstream Vera Sans"/>
              </a:rPr>
              <a:t>) σταγόνας με ομοιόμορφα κατανεμημένο φορτίο Ζe στον όγκο της:</a:t>
            </a:r>
            <a:endParaRPr b="0" lang="en-GB" sz="2400" spc="-1" strike="noStrike">
              <a:latin typeface="Bitstream Vera Sans"/>
            </a:endParaRPr>
          </a:p>
        </p:txBody>
      </p:sp>
      <mc:AlternateContent>
        <mc:Choice xmlns:a14="http://schemas.microsoft.com/office/drawing/2010/main" Requires="a14">
          <p:sp>
            <p:nvSpPr>
              <p:cNvPr id="255" name="Formula 5"/>
              <p:cNvSpPr txBox="1"/>
              <p:nvPr/>
            </p:nvSpPr>
            <p:spPr>
              <a:xfrm>
                <a:off x="3366000" y="1377000"/>
                <a:ext cx="2493000" cy="8481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t xml:space="preserve">4</m:t>
                        </m:r>
                      </m:num>
                      <m:den>
                        <m:r>
                          <m:t xml:space="preserve">3</m:t>
                        </m:r>
                      </m:den>
                    </m:f>
                    <m:r>
                      <m:t xml:space="preserve">π</m:t>
                    </m:r>
                    <m:sSup>
                      <m:e>
                        <m:r>
                          <m:t xml:space="preserve">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  <m:r>
                      <m:t xml:space="preserve">=</m:t>
                    </m:r>
                    <m:r>
                      <m:t xml:space="preserve">const</m:t>
                    </m:r>
                    <m:r>
                      <m:t xml:space="preserve">×</m:t>
                    </m:r>
                    <m:r>
                      <m:t xml:space="preserve">A</m:t>
                    </m:r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6" name="Formula 6"/>
              <p:cNvSpPr txBox="1"/>
              <p:nvPr/>
            </p:nvSpPr>
            <p:spPr>
              <a:xfrm>
                <a:off x="6325920" y="1362240"/>
                <a:ext cx="2192400" cy="69264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p>
                      <m:e>
                        <m:r>
                          <m:t xml:space="preserve">R</m:t>
                        </m:r>
                      </m:e>
                      <m:sup>
                        <m:r>
                          <m:t xml:space="preserve">3</m:t>
                        </m:r>
                      </m:sup>
                    </m:sSup>
                    <m:r>
                      <m:t xml:space="preserve">∝</m:t>
                    </m:r>
                    <m:r>
                      <m:t xml:space="preserve">A</m:t>
                    </m:r>
                    <m:r>
                      <m:t xml:space="preserve">→</m:t>
                    </m:r>
                    <m:r>
                      <m:t xml:space="preserve">R</m:t>
                    </m:r>
                    <m:r>
                      <m:t xml:space="preserve">∝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7" name="Formula 7"/>
              <p:cNvSpPr txBox="1"/>
              <p:nvPr/>
            </p:nvSpPr>
            <p:spPr>
              <a:xfrm>
                <a:off x="3734640" y="2333880"/>
                <a:ext cx="2111760" cy="69876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r>
                      <m:t xml:space="preserve">R</m:t>
                    </m:r>
                    <m:r>
                      <m:t xml:space="preserve">=</m:t>
                    </m:r>
                    <m:r>
                      <m:t xml:space="preserve">1.1</m:t>
                    </m:r>
                    <m:r>
                      <m:t xml:space="preserve">fm</m:t>
                    </m:r>
                    <m:r>
                      <m:t xml:space="preserve">×</m:t>
                    </m:r>
                    <m:sSup>
                      <m:e>
                        <m:r>
                          <m:t xml:space="preserve">A</m:t>
                        </m:r>
                      </m:e>
                      <m:sup>
                        <m:f>
                          <m:num>
                            <m:r>
                              <m:t xml:space="preserve">1</m:t>
                            </m:r>
                          </m:num>
                          <m:den>
                            <m:r>
                              <m:t xml:space="preserve">3</m:t>
                            </m:r>
                          </m:den>
                        </m:f>
                      </m:sup>
                    </m:sSup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258" name="Formula 8"/>
              <p:cNvSpPr txBox="1"/>
              <p:nvPr/>
            </p:nvSpPr>
            <p:spPr>
              <a:xfrm>
                <a:off x="2042640" y="5322240"/>
                <a:ext cx="5388120" cy="9738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sSub>
                      <m:e>
                        <m:r>
                          <m:t xml:space="preserve">Ε</m:t>
                        </m:r>
                      </m:e>
                      <m:sub>
                        <m:r>
                          <m:t xml:space="preserve">C</m:t>
                        </m:r>
                      </m:sub>
                    </m:sSub>
                    <m:r>
                      <m:t xml:space="preserve">=</m:t>
                    </m:r>
                    <m:f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5</m:t>
                        </m:r>
                      </m:den>
                    </m:f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Ze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r>
                          <m:t xml:space="preserve">R</m:t>
                        </m:r>
                      </m:den>
                    </m:f>
                    <m:r>
                      <m:t xml:space="preserve">=</m:t>
                    </m:r>
                    <m:f>
                      <m:num>
                        <m:r>
                          <m:t xml:space="preserve">3</m:t>
                        </m:r>
                      </m:num>
                      <m:den>
                        <m:r>
                          <m:t xml:space="preserve">5</m:t>
                        </m:r>
                      </m:den>
                    </m:f>
                    <m:f>
                      <m:num>
                        <m:sSup>
                          <m:e>
                            <m:d>
                              <m:dPr>
                                <m:begChr m:val="("/>
                                <m:endChr m:val=")"/>
                              </m:dPr>
                              <m:e>
                                <m:r>
                                  <m:t xml:space="preserve">Ze</m:t>
                                </m:r>
                              </m:e>
                            </m:d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b>
                          <m:e>
                            <m:r>
                              <m:t xml:space="preserve">R</m:t>
                            </m:r>
                          </m:e>
                          <m:sub>
                            <m:r>
                              <m:t xml:space="preserve">0</m:t>
                            </m:r>
                          </m:sub>
                        </m:sSub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  <m:r>
                      <m:t xml:space="preserve">=</m:t>
                    </m:r>
                    <m:r>
                      <m:t xml:space="preserve">0.79</m:t>
                    </m:r>
                    <m:r>
                      <m:t xml:space="preserve">MeV</m:t>
                    </m:r>
                    <m:f>
                      <m:num>
                        <m:sSup>
                          <m:e>
                            <m:r>
                              <m:t xml:space="preserve">Z</m:t>
                            </m:r>
                          </m:e>
                          <m:sup>
                            <m:r>
                              <m:t xml:space="preserve">2</m:t>
                            </m:r>
                          </m:sup>
                        </m:sSup>
                      </m:num>
                      <m:den>
                        <m:sSup>
                          <m:e>
                            <m:r>
                              <m:t xml:space="preserve">A</m:t>
                            </m:r>
                          </m:e>
                          <m:sup>
                            <m:f>
                              <m:fPr>
                                <m:type m:val="lin"/>
                              </m:fPr>
                              <m:num>
                                <m:r>
                                  <m:t xml:space="preserve">1</m:t>
                                </m:r>
                              </m:num>
                              <m:den>
                                <m:r>
                                  <m:t xml:space="preserve">3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</a:p>
            </p:txBody>
          </p:sp>
        </mc:Choice>
        <mc:Fallback/>
      </mc:AlternateContent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" descr=""/>
          <p:cNvPicPr/>
          <p:nvPr/>
        </p:nvPicPr>
        <p:blipFill>
          <a:blip r:embed="rId1"/>
          <a:stretch/>
        </p:blipFill>
        <p:spPr>
          <a:xfrm>
            <a:off x="5336280" y="653400"/>
            <a:ext cx="4673520" cy="6361200"/>
          </a:xfrm>
          <a:prstGeom prst="rect">
            <a:avLst/>
          </a:prstGeom>
          <a:ln>
            <a:noFill/>
          </a:ln>
        </p:spPr>
      </p:pic>
      <p:sp>
        <p:nvSpPr>
          <p:cNvPr id="260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ανά νουλεόνιο: Β/Α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61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62" name="Line 3"/>
          <p:cNvSpPr/>
          <p:nvPr/>
        </p:nvSpPr>
        <p:spPr>
          <a:xfrm flipH="1">
            <a:off x="3200400" y="1828800"/>
            <a:ext cx="52578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Line 4"/>
          <p:cNvSpPr/>
          <p:nvPr/>
        </p:nvSpPr>
        <p:spPr>
          <a:xfrm flipH="1">
            <a:off x="2514600" y="1215000"/>
            <a:ext cx="3200400" cy="385200"/>
          </a:xfrm>
          <a:prstGeom prst="line">
            <a:avLst/>
          </a:prstGeom>
          <a:ln w="54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Line 5"/>
          <p:cNvSpPr/>
          <p:nvPr/>
        </p:nvSpPr>
        <p:spPr>
          <a:xfrm flipH="1" flipV="1">
            <a:off x="3463560" y="3137400"/>
            <a:ext cx="5331240" cy="5202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Line 6"/>
          <p:cNvSpPr/>
          <p:nvPr/>
        </p:nvSpPr>
        <p:spPr>
          <a:xfrm flipH="1">
            <a:off x="3886200" y="2478600"/>
            <a:ext cx="4572000" cy="228600"/>
          </a:xfrm>
          <a:prstGeom prst="line">
            <a:avLst/>
          </a:prstGeom>
          <a:ln w="54720">
            <a:solidFill>
              <a:srgbClr val="ff0000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7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7" name="Line 8"/>
          <p:cNvSpPr/>
          <p:nvPr/>
        </p:nvSpPr>
        <p:spPr>
          <a:xfrm>
            <a:off x="5937480" y="1161000"/>
            <a:ext cx="4114800" cy="36000"/>
          </a:xfrm>
          <a:prstGeom prst="line">
            <a:avLst/>
          </a:prstGeom>
          <a:ln w="5472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8" name="Freeform 9"/>
          <p:cNvSpPr/>
          <p:nvPr/>
        </p:nvSpPr>
        <p:spPr>
          <a:xfrm>
            <a:off x="6058800" y="3646800"/>
            <a:ext cx="3886200" cy="773280"/>
          </a:xfrm>
          <a:custGeom>
            <a:avLst/>
            <a:gdLst/>
            <a:ahLst/>
            <a:rect l="0" t="0" r="r" b="b"/>
            <a:pathLst>
              <a:path w="10795" h="2148">
                <a:moveTo>
                  <a:pt x="0" y="2147"/>
                </a:moveTo>
                <a:cubicBezTo>
                  <a:pt x="278" y="1616"/>
                  <a:pt x="513" y="1061"/>
                  <a:pt x="845" y="559"/>
                </a:cubicBezTo>
                <a:cubicBezTo>
                  <a:pt x="1203" y="18"/>
                  <a:pt x="1873" y="0"/>
                  <a:pt x="2434" y="30"/>
                </a:cubicBezTo>
                <a:cubicBezTo>
                  <a:pt x="2963" y="58"/>
                  <a:pt x="3482" y="34"/>
                  <a:pt x="4021" y="136"/>
                </a:cubicBezTo>
                <a:cubicBezTo>
                  <a:pt x="4552" y="237"/>
                  <a:pt x="5099" y="230"/>
                  <a:pt x="5608" y="401"/>
                </a:cubicBezTo>
                <a:cubicBezTo>
                  <a:pt x="6139" y="579"/>
                  <a:pt x="6661" y="589"/>
                  <a:pt x="7195" y="719"/>
                </a:cubicBezTo>
                <a:cubicBezTo>
                  <a:pt x="7713" y="843"/>
                  <a:pt x="8265" y="783"/>
                  <a:pt x="8783" y="930"/>
                </a:cubicBezTo>
                <a:cubicBezTo>
                  <a:pt x="9299" y="1077"/>
                  <a:pt x="9840" y="1071"/>
                  <a:pt x="10370" y="1143"/>
                </a:cubicBezTo>
                <a:lnTo>
                  <a:pt x="10794" y="1248"/>
                </a:lnTo>
              </a:path>
            </a:pathLst>
          </a:custGeom>
          <a:ln w="73080">
            <a:solidFill>
              <a:srgbClr val="0000ff"/>
            </a:solidFill>
            <a:round/>
          </a:ln>
        </p:spPr>
      </p:sp>
      <p:sp>
        <p:nvSpPr>
          <p:cNvPr id="269" name="Freeform 10"/>
          <p:cNvSpPr/>
          <p:nvPr/>
        </p:nvSpPr>
        <p:spPr>
          <a:xfrm>
            <a:off x="786240" y="1263600"/>
            <a:ext cx="6974280" cy="3206520"/>
          </a:xfrm>
          <a:custGeom>
            <a:avLst/>
            <a:gdLst/>
            <a:ahLst/>
            <a:rect l="0" t="0" r="r" b="b"/>
            <a:pathLst>
              <a:path w="19373" h="8907">
                <a:moveTo>
                  <a:pt x="239" y="0"/>
                </a:moveTo>
                <a:cubicBezTo>
                  <a:pt x="233" y="344"/>
                  <a:pt x="115" y="658"/>
                  <a:pt x="70" y="1001"/>
                </a:cubicBezTo>
                <a:cubicBezTo>
                  <a:pt x="26" y="1351"/>
                  <a:pt x="27" y="1689"/>
                  <a:pt x="16" y="2033"/>
                </a:cubicBezTo>
                <a:cubicBezTo>
                  <a:pt x="3" y="2393"/>
                  <a:pt x="15" y="2758"/>
                  <a:pt x="15" y="3118"/>
                </a:cubicBezTo>
                <a:cubicBezTo>
                  <a:pt x="15" y="3452"/>
                  <a:pt x="16" y="3787"/>
                  <a:pt x="16" y="4122"/>
                </a:cubicBezTo>
                <a:cubicBezTo>
                  <a:pt x="16" y="4418"/>
                  <a:pt x="0" y="4716"/>
                  <a:pt x="15" y="5013"/>
                </a:cubicBezTo>
                <a:cubicBezTo>
                  <a:pt x="32" y="5347"/>
                  <a:pt x="184" y="5658"/>
                  <a:pt x="322" y="5960"/>
                </a:cubicBezTo>
                <a:cubicBezTo>
                  <a:pt x="501" y="6351"/>
                  <a:pt x="815" y="6651"/>
                  <a:pt x="1101" y="6962"/>
                </a:cubicBezTo>
                <a:cubicBezTo>
                  <a:pt x="1377" y="7260"/>
                  <a:pt x="1714" y="7470"/>
                  <a:pt x="2048" y="7686"/>
                </a:cubicBezTo>
                <a:cubicBezTo>
                  <a:pt x="2356" y="7885"/>
                  <a:pt x="2679" y="8078"/>
                  <a:pt x="3052" y="8160"/>
                </a:cubicBezTo>
                <a:cubicBezTo>
                  <a:pt x="3360" y="8228"/>
                  <a:pt x="3665" y="8324"/>
                  <a:pt x="3971" y="8411"/>
                </a:cubicBezTo>
                <a:cubicBezTo>
                  <a:pt x="4287" y="8501"/>
                  <a:pt x="4600" y="8504"/>
                  <a:pt x="4917" y="8578"/>
                </a:cubicBezTo>
                <a:cubicBezTo>
                  <a:pt x="5234" y="8652"/>
                  <a:pt x="5566" y="8601"/>
                  <a:pt x="5891" y="8605"/>
                </a:cubicBezTo>
                <a:cubicBezTo>
                  <a:pt x="6206" y="8609"/>
                  <a:pt x="6523" y="8603"/>
                  <a:pt x="6839" y="8605"/>
                </a:cubicBezTo>
                <a:cubicBezTo>
                  <a:pt x="7192" y="8607"/>
                  <a:pt x="7544" y="8609"/>
                  <a:pt x="7897" y="8633"/>
                </a:cubicBezTo>
                <a:cubicBezTo>
                  <a:pt x="8230" y="8654"/>
                  <a:pt x="8568" y="8590"/>
                  <a:pt x="8900" y="8633"/>
                </a:cubicBezTo>
                <a:cubicBezTo>
                  <a:pt x="9246" y="8678"/>
                  <a:pt x="9579" y="8764"/>
                  <a:pt x="9930" y="8773"/>
                </a:cubicBezTo>
                <a:cubicBezTo>
                  <a:pt x="10373" y="8784"/>
                  <a:pt x="10764" y="8906"/>
                  <a:pt x="11211" y="8856"/>
                </a:cubicBezTo>
                <a:cubicBezTo>
                  <a:pt x="11682" y="8803"/>
                  <a:pt x="12157" y="8855"/>
                  <a:pt x="12632" y="8856"/>
                </a:cubicBezTo>
                <a:cubicBezTo>
                  <a:pt x="13068" y="8856"/>
                  <a:pt x="13505" y="8870"/>
                  <a:pt x="13940" y="8856"/>
                </a:cubicBezTo>
                <a:cubicBezTo>
                  <a:pt x="14425" y="8841"/>
                  <a:pt x="14912" y="8789"/>
                  <a:pt x="15389" y="8689"/>
                </a:cubicBezTo>
                <a:cubicBezTo>
                  <a:pt x="15845" y="8593"/>
                  <a:pt x="16321" y="8603"/>
                  <a:pt x="16781" y="8494"/>
                </a:cubicBezTo>
                <a:cubicBezTo>
                  <a:pt x="17172" y="8402"/>
                  <a:pt x="17587" y="8459"/>
                  <a:pt x="17867" y="8076"/>
                </a:cubicBezTo>
                <a:cubicBezTo>
                  <a:pt x="18091" y="7771"/>
                  <a:pt x="18529" y="7806"/>
                  <a:pt x="18815" y="7575"/>
                </a:cubicBezTo>
                <a:lnTo>
                  <a:pt x="19093" y="7380"/>
                </a:lnTo>
                <a:lnTo>
                  <a:pt x="19372" y="7157"/>
                </a:lnTo>
              </a:path>
            </a:pathLst>
          </a:custGeom>
          <a:ln w="36720">
            <a:solidFill>
              <a:srgbClr val="000000"/>
            </a:solidFill>
            <a:custDash>
              <a:ds d="498039" sp="498039"/>
              <a:ds d="498039" sp="498039"/>
            </a:custDash>
            <a:round/>
            <a:tailEnd len="med" type="triangle" w="med"/>
          </a:ln>
        </p:spPr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Shape 1"/>
          <p:cNvSpPr txBox="1"/>
          <p:nvPr/>
        </p:nvSpPr>
        <p:spPr>
          <a:xfrm>
            <a:off x="504000" y="202320"/>
            <a:ext cx="9071640" cy="523080"/>
          </a:xfrm>
          <a:prstGeom prst="rect">
            <a:avLst/>
          </a:prstGeom>
          <a:solidFill>
            <a:srgbClr val="00ffff"/>
          </a:solidFill>
          <a:ln w="5472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en-GB" sz="3200" spc="-1" strike="noStrike">
                <a:latin typeface="Bitstream Vera Sans"/>
              </a:rPr>
              <a:t>Ενέργεια σύνδεσης ανά νουκλεόνιο, Β/Α</a:t>
            </a:r>
            <a:endParaRPr b="0" lang="en-GB" sz="3200" spc="-1" strike="noStrike">
              <a:latin typeface="Bitstream Vera Sans"/>
            </a:endParaRPr>
          </a:p>
        </p:txBody>
      </p:sp>
      <p:sp>
        <p:nvSpPr>
          <p:cNvPr id="271" name="TextShape 2"/>
          <p:cNvSpPr txBox="1"/>
          <p:nvPr/>
        </p:nvSpPr>
        <p:spPr>
          <a:xfrm>
            <a:off x="264600" y="864000"/>
            <a:ext cx="9601200" cy="608040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>
            <a:noAutofit/>
          </a:bodyPr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Β(Ζ,Ν) / Α =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           </a:t>
            </a:r>
            <a:r>
              <a:rPr b="1" lang="en-GB" sz="2200" spc="-1" strike="noStrike">
                <a:solidFill>
                  <a:srgbClr val="0000ff"/>
                </a:solidFill>
                <a:latin typeface="Bitstream Vera Sans"/>
              </a:rPr>
              <a:t>a                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1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(N-Z)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Z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4 / 3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- </a:t>
            </a:r>
            <a:r>
              <a:rPr b="1" lang="en-GB" sz="24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/ A</a:t>
            </a:r>
            <a:r>
              <a:rPr b="1" lang="en-GB" sz="2400" spc="-1" strike="noStrike" baseline="14000000">
                <a:solidFill>
                  <a:srgbClr val="000000"/>
                </a:solidFill>
                <a:latin typeface="Bitstream Vera Sans"/>
              </a:rPr>
              <a:t>3 / 2</a:t>
            </a:r>
            <a:r>
              <a:rPr b="1" lang="en-GB" sz="2400" spc="-1" strike="noStrike">
                <a:solidFill>
                  <a:srgbClr val="000000"/>
                </a:solidFill>
                <a:latin typeface="Bitstream Vera Sans"/>
              </a:rPr>
              <a:t>                   </a:t>
            </a: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endParaRPr b="0" lang="en-GB" sz="24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a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=15.835 MeV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b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=18.33 MeV            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s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=23.20 MeV    ,  </a:t>
            </a: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d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=0.714 MeV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          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+11.2 MeV  περιτοί-περιτοί</a:t>
            </a:r>
            <a:endParaRPr b="0" lang="en-GB" sz="2200" spc="-1" strike="noStrike">
              <a:latin typeface="Bitstream Vera Sans"/>
            </a:endParaRPr>
          </a:p>
          <a:p>
            <a:pPr marL="432000" indent="-324000"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GB" sz="2200" spc="-1" strike="noStrike">
                <a:solidFill>
                  <a:srgbClr val="0000ff"/>
                </a:solidFill>
                <a:latin typeface="Bitstream Vera Sans"/>
              </a:rPr>
              <a:t>δ</a:t>
            </a: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 =          0            περιτοί-άρτιοι</a:t>
            </a:r>
            <a:endParaRPr b="0" lang="en-GB" sz="2200" spc="-1" strike="noStrike">
              <a:latin typeface="Bitstream Vera Sans"/>
            </a:endParaRPr>
          </a:p>
          <a:p>
            <a:pPr lvl="1" marL="864000" indent="-288000">
              <a:spcAft>
                <a:spcPts val="1134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GB" sz="2200" spc="-1" strike="noStrike">
                <a:solidFill>
                  <a:srgbClr val="000000"/>
                </a:solidFill>
                <a:latin typeface="Bitstream Vera Sans"/>
              </a:rPr>
              <a:t>-11.2  MeV  άρτιοι-άρτιοι </a:t>
            </a:r>
            <a:endParaRPr b="0" lang="en-GB" sz="2200" spc="-1" strike="noStrike">
              <a:latin typeface="Bitstream Vera Sans"/>
            </a:endParaRPr>
          </a:p>
        </p:txBody>
      </p:sp>
      <p:sp>
        <p:nvSpPr>
          <p:cNvPr id="272" name="CustomShape 3"/>
          <p:cNvSpPr/>
          <p:nvPr/>
        </p:nvSpPr>
        <p:spPr>
          <a:xfrm>
            <a:off x="1283400" y="5643000"/>
            <a:ext cx="316800" cy="1238400"/>
          </a:xfrm>
          <a:custGeom>
            <a:avLst/>
            <a:gdLst/>
            <a:ahLst/>
            <a:rect l="0" t="0" r="r" b="b"/>
            <a:pathLst>
              <a:path w="882" h="3442">
                <a:moveTo>
                  <a:pt x="881" y="0"/>
                </a:moveTo>
                <a:cubicBezTo>
                  <a:pt x="660" y="0"/>
                  <a:pt x="440" y="294"/>
                  <a:pt x="440" y="588"/>
                </a:cubicBezTo>
                <a:lnTo>
                  <a:pt x="440" y="1040"/>
                </a:lnTo>
                <a:cubicBezTo>
                  <a:pt x="440" y="1334"/>
                  <a:pt x="220" y="1629"/>
                  <a:pt x="0" y="1629"/>
                </a:cubicBezTo>
                <a:cubicBezTo>
                  <a:pt x="220" y="1629"/>
                  <a:pt x="440" y="1923"/>
                  <a:pt x="440" y="2217"/>
                </a:cubicBezTo>
                <a:lnTo>
                  <a:pt x="440" y="2852"/>
                </a:lnTo>
                <a:cubicBezTo>
                  <a:pt x="440" y="3146"/>
                  <a:pt x="660" y="3441"/>
                  <a:pt x="881" y="3441"/>
                </a:cubicBezTo>
              </a:path>
            </a:pathLst>
          </a:custGeom>
          <a:noFill/>
          <a:ln w="5472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73" name="" descr=""/>
          <p:cNvPicPr/>
          <p:nvPr/>
        </p:nvPicPr>
        <p:blipFill>
          <a:blip r:embed="rId1"/>
          <a:stretch/>
        </p:blipFill>
        <p:spPr>
          <a:xfrm>
            <a:off x="5572440" y="808200"/>
            <a:ext cx="4257360" cy="5355360"/>
          </a:xfrm>
          <a:prstGeom prst="rect">
            <a:avLst/>
          </a:prstGeom>
          <a:ln>
            <a:noFill/>
          </a:ln>
        </p:spPr>
      </p:pic>
      <p:sp>
        <p:nvSpPr>
          <p:cNvPr id="274" name="TextShape 4"/>
          <p:cNvSpPr txBox="1"/>
          <p:nvPr/>
        </p:nvSpPr>
        <p:spPr>
          <a:xfrm>
            <a:off x="6472800" y="4085640"/>
            <a:ext cx="3128400" cy="1400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ΠΡΟΣΟΧΗ: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Η περιγραφή είναι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γενικά καλή αλλά όχι</a:t>
            </a:r>
            <a:endParaRPr b="0" lang="en-GB" sz="2000" spc="-1" strike="noStrike">
              <a:latin typeface="Bitstream Vera Sans"/>
            </a:endParaRPr>
          </a:p>
          <a:p>
            <a:r>
              <a:rPr b="0" lang="en-GB" sz="2000" spc="-1" strike="noStrike">
                <a:solidFill>
                  <a:srgbClr val="ff0000"/>
                </a:solidFill>
                <a:latin typeface="Bitstream Vera Sans"/>
              </a:rPr>
              <a:t>τέλεια!</a:t>
            </a:r>
            <a:endParaRPr b="0" lang="en-GB" sz="2000" spc="-1" strike="noStrike">
              <a:latin typeface="Bitstream Vera Sans"/>
            </a:endParaRPr>
          </a:p>
        </p:txBody>
      </p:sp>
      <p:sp>
        <p:nvSpPr>
          <p:cNvPr id="275" name="Line 5"/>
          <p:cNvSpPr/>
          <p:nvPr/>
        </p:nvSpPr>
        <p:spPr>
          <a:xfrm flipH="1">
            <a:off x="5486400" y="6809400"/>
            <a:ext cx="1143000" cy="0"/>
          </a:xfrm>
          <a:prstGeom prst="line">
            <a:avLst/>
          </a:prstGeom>
          <a:ln w="36720">
            <a:solidFill>
              <a:srgbClr val="00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76" name="TextShape 6"/>
          <p:cNvSpPr txBox="1"/>
          <p:nvPr/>
        </p:nvSpPr>
        <p:spPr>
          <a:xfrm>
            <a:off x="6690600" y="6580800"/>
            <a:ext cx="2514600" cy="3585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0" lang="en-GB" sz="1800" spc="-1" strike="noStrike">
                <a:latin typeface="Bitstream Vera Sans"/>
              </a:rPr>
              <a:t>Άρτιο Ζ, άρτιο Ν</a:t>
            </a:r>
            <a:endParaRPr b="0" lang="en-GB" sz="1800" spc="-1" strike="noStrike">
              <a:latin typeface="Bitstream Vera Sans"/>
            </a:endParaRPr>
          </a:p>
        </p:txBody>
      </p:sp>
      <p:sp>
        <p:nvSpPr>
          <p:cNvPr id="277" name="TextShape 7"/>
          <p:cNvSpPr txBox="1"/>
          <p:nvPr/>
        </p:nvSpPr>
        <p:spPr>
          <a:xfrm>
            <a:off x="6762600" y="991800"/>
            <a:ext cx="914400" cy="685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>
            <a:noAutofit/>
          </a:bodyPr>
          <a:p>
            <a:r>
              <a:rPr b="1" lang="en-GB" sz="2000" spc="-1" strike="noStrike" baseline="14000000">
                <a:solidFill>
                  <a:srgbClr val="0000ff"/>
                </a:solidFill>
                <a:latin typeface="Bitstream Vera Sans"/>
              </a:rPr>
              <a:t>5 6</a:t>
            </a:r>
            <a:r>
              <a:rPr b="1" lang="en-GB" sz="2000" spc="-1" strike="noStrike">
                <a:solidFill>
                  <a:srgbClr val="0000ff"/>
                </a:solidFill>
                <a:latin typeface="Bitstream Vera Sans"/>
              </a:rPr>
              <a:t>Fe</a:t>
            </a:r>
            <a:endParaRPr b="0" lang="en-GB" sz="2000" spc="-1" strike="noStrike">
              <a:latin typeface="Bitstream Vera Sans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12546</TotalTime>
  <Application>LibreOffice/6.4.7.2$MacOSX_X86_64 LibreOffice_project/639b8ac485750d5696d7590a72ef1b496725cfb5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2007-05-08T15:33:04Z</dcterms:created>
  <dc:creator/>
  <dc:description/>
  <dc:language>en-GB</dc:language>
  <cp:lastModifiedBy/>
  <dcterms:modified xsi:type="dcterms:W3CDTF">2020-11-04T14:04:42Z</dcterms:modified>
  <cp:revision>816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