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_rels/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5.xml.rels" ContentType="application/vnd.openxmlformats-package.relationships+xml"/>
  <Override PartName="/ppt/slideMasters/_rels/slideMaster4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3.xml.rels" ContentType="application/vnd.openxmlformats-package.relationships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slideLayouts/slideLayout1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_rels/slideLayout56.xml.rels" ContentType="application/vnd.openxmlformats-package.relationships+xml"/>
  <Override PartName="/ppt/slideLayouts/_rels/slideLayout55.xml.rels" ContentType="application/vnd.openxmlformats-package.relationships+xml"/>
  <Override PartName="/ppt/slideLayouts/_rels/slideLayout47.xml.rels" ContentType="application/vnd.openxmlformats-package.relationships+xml"/>
  <Override PartName="/ppt/slideLayouts/_rels/slideLayout54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59.xml.rels" ContentType="application/vnd.openxmlformats-package.relationships+xml"/>
  <Override PartName="/ppt/slideLayouts/_rels/slideLayout30.xml.rels" ContentType="application/vnd.openxmlformats-package.relationships+xml"/>
  <Override PartName="/ppt/slideLayouts/_rels/slideLayout60.xml.rels" ContentType="application/vnd.openxmlformats-package.relationships+xml"/>
  <Override PartName="/ppt/slideLayouts/_rels/slideLayout51.xml.rels" ContentType="application/vnd.openxmlformats-package.relationships+xml"/>
  <Override PartName="/ppt/slideLayouts/_rels/slideLayout43.xml.rels" ContentType="application/vnd.openxmlformats-package.relationships+xml"/>
  <Override PartName="/ppt/slideLayouts/_rels/slideLayout50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57.xml.rels" ContentType="application/vnd.openxmlformats-package.relationships+xml"/>
  <Override PartName="/ppt/slideLayouts/_rels/slideLayout46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41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3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45.xml.rels" ContentType="application/vnd.openxmlformats-package.relationships+xml"/>
  <Override PartName="/ppt/slideLayouts/_rels/slideLayout3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52.xml.rels" ContentType="application/vnd.openxmlformats-package.relationships+xml"/>
  <Override PartName="/ppt/slideLayouts/_rels/slideLayout42.xml.rels" ContentType="application/vnd.openxmlformats-package.relationships+xml"/>
  <Override PartName="/ppt/slideLayouts/_rels/slideLayout44.xml.rels" ContentType="application/vnd.openxmlformats-package.relationships+xml"/>
  <Override PartName="/ppt/slideLayouts/_rels/slideLayout3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40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39.xml.rels" ContentType="application/vnd.openxmlformats-package.relationships+xml"/>
  <Override PartName="/ppt/slideLayouts/_rels/slideLayout25.xml.rels" ContentType="application/vnd.openxmlformats-package.relationships+xml"/>
  <Override PartName="/ppt/slideLayouts/_rels/slideLayout38.xml.rels" ContentType="application/vnd.openxmlformats-package.relationships+xml"/>
  <Override PartName="/ppt/slideLayouts/_rels/slideLayout37.xml.rels" ContentType="application/vnd.openxmlformats-package.relationships+xml"/>
  <Override PartName="/ppt/slideLayouts/_rels/slideLayout36.xml.rels" ContentType="application/vnd.openxmlformats-package.relationships+xml"/>
  <Override PartName="/ppt/slideLayouts/_rels/slideLayout35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27.xml.rels" ContentType="application/vnd.openxmlformats-package.relationships+xml"/>
  <Override PartName="/ppt/slideLayouts/_rels/slideLayout26.xml.rels" ContentType="application/vnd.openxmlformats-package.relationships+xml"/>
  <Override PartName="/ppt/slideLayouts/_rels/slideLayout58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32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31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29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28.xml.rels" ContentType="application/vnd.openxmlformats-package.relationships+xml"/>
  <Override PartName="/ppt/slideLayouts/_rels/slideLayout48.xml.rels" ContentType="application/vnd.openxmlformats-package.relationships+xml"/>
  <Override PartName="/ppt/slideLayouts/_rels/slideLayout49.xml.rels" ContentType="application/vnd.openxmlformats-package.relationships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s/_rels/slide18.xml.rels" ContentType="application/vnd.openxmlformats-package.relationships+xml"/>
  <Override PartName="/ppt/slides/_rels/slide11.xml.rels" ContentType="application/vnd.openxmlformats-package.relationships+xml"/>
  <Override PartName="/ppt/slides/_rels/slide17.xml.rels" ContentType="application/vnd.openxmlformats-package.relationships+xml"/>
  <Override PartName="/ppt/slides/_rels/slide10.xml.rels" ContentType="application/vnd.openxmlformats-package.relationships+xml"/>
  <Override PartName="/ppt/slides/_rels/slide16.xml.rels" ContentType="application/vnd.openxmlformats-package.relationships+xml"/>
  <Override PartName="/ppt/slides/_rels/slide15.xml.rels" ContentType="application/vnd.openxmlformats-package.relationships+xml"/>
  <Override PartName="/ppt/slides/_rels/slide14.xml.rels" ContentType="application/vnd.openxmlformats-package.relationships+xml"/>
  <Override PartName="/ppt/slides/_rels/slide30.xml.rels" ContentType="application/vnd.openxmlformats-package.relationships+xml"/>
  <Override PartName="/ppt/slides/_rels/slide22.xml.rels" ContentType="application/vnd.openxmlformats-package.relationships+xml"/>
  <Override PartName="/ppt/slides/_rels/slide27.xml.rels" ContentType="application/vnd.openxmlformats-package.relationships+xml"/>
  <Override PartName="/ppt/slides/_rels/slide13.xml.rels" ContentType="application/vnd.openxmlformats-package.relationships+xml"/>
  <Override PartName="/ppt/slides/_rels/slide5.xml.rels" ContentType="application/vnd.openxmlformats-package.relationships+xml"/>
  <Override PartName="/ppt/slides/_rels/slide12.xml.rels" ContentType="application/vnd.openxmlformats-package.relationships+xml"/>
  <Override PartName="/ppt/slides/_rels/slide4.xml.rels" ContentType="application/vnd.openxmlformats-package.relationships+xml"/>
  <Override PartName="/ppt/slides/_rels/slide23.xml.rels" ContentType="application/vnd.openxmlformats-package.relationships+xml"/>
  <Override PartName="/ppt/slides/_rels/slide1.xml.rels" ContentType="application/vnd.openxmlformats-package.relationships+xml"/>
  <Override PartName="/ppt/slides/_rels/slide8.xml.rels" ContentType="application/vnd.openxmlformats-package.relationships+xml"/>
  <Override PartName="/ppt/slides/_rels/slide29.xml.rels" ContentType="application/vnd.openxmlformats-package.relationships+xml"/>
  <Override PartName="/ppt/slides/_rels/slide7.xml.rels" ContentType="application/vnd.openxmlformats-package.relationships+xml"/>
  <Override PartName="/ppt/slides/_rels/slide20.xml.rels" ContentType="application/vnd.openxmlformats-package.relationships+xml"/>
  <Override PartName="/ppt/slides/_rels/slide31.xml.rels" ContentType="application/vnd.openxmlformats-package.relationships+xml"/>
  <Override PartName="/ppt/slides/_rels/slide32.xml.rels" ContentType="application/vnd.openxmlformats-package.relationships+xml"/>
  <Override PartName="/ppt/slides/_rels/slide21.xml.rels" ContentType="application/vnd.openxmlformats-package.relationships+xml"/>
  <Override PartName="/ppt/slides/_rels/slide28.xml.rels" ContentType="application/vnd.openxmlformats-package.relationships+xml"/>
  <Override PartName="/ppt/slides/_rels/slide6.xml.rels" ContentType="application/vnd.openxmlformats-package.relationships+xml"/>
  <Override PartName="/ppt/slides/_rels/slide26.xml.rels" ContentType="application/vnd.openxmlformats-package.relationships+xml"/>
  <Override PartName="/ppt/slides/_rels/slide2.xml.rels" ContentType="application/vnd.openxmlformats-package.relationships+xml"/>
  <Override PartName="/ppt/slides/_rels/slide24.xml.rels" ContentType="application/vnd.openxmlformats-package.relationships+xml"/>
  <Override PartName="/ppt/slides/_rels/slide3.xml.rels" ContentType="application/vnd.openxmlformats-package.relationships+xml"/>
  <Override PartName="/ppt/slides/_rels/slide25.xml.rels" ContentType="application/vnd.openxmlformats-package.relationships+xml"/>
  <Override PartName="/ppt/slides/_rels/slide9.xml.rels" ContentType="application/vnd.openxmlformats-package.relationships+xml"/>
  <Override PartName="/ppt/slides/_rels/slide19.xml.rels" ContentType="application/vnd.openxmlformats-package.relationships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4.xml" ContentType="application/vnd.openxmlformats-officedocument.presentationml.slide+xml"/>
  <Override PartName="/ppt/slides/slide3.xml" ContentType="application/vnd.openxmlformats-officedocument.presentationml.slide+xml"/>
  <Override PartName="/ppt/slides/slide25.xml" ContentType="application/vnd.openxmlformats-officedocument.presentationml.slide+xml"/>
  <Override PartName="/ppt/slides/slide4.xml" ContentType="application/vnd.openxmlformats-officedocument.presentationml.slide+xml"/>
  <Override PartName="/ppt/slides/slide26.xml" ContentType="application/vnd.openxmlformats-officedocument.presentationml.slide+xml"/>
  <Override PartName="/ppt/slides/slide5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6.xml" ContentType="application/vnd.openxmlformats-officedocument.presentationml.slide+xml"/>
  <Override PartName="/ppt/slides/slide20.xml" ContentType="application/vnd.openxmlformats-officedocument.presentationml.slide+xml"/>
  <Override PartName="/ppt/slides/slide29.xml" ContentType="application/vnd.openxmlformats-officedocument.presentationml.slide+xml"/>
  <Override PartName="/ppt/slides/slide7.xml" ContentType="application/vnd.openxmlformats-officedocument.presentationml.slide+xml"/>
  <Override PartName="/ppt/slides/slide21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22.xml" ContentType="application/vnd.openxmlformats-officedocument.presentationml.slide+xml"/>
  <Override PartName="/ppt/slides/slide11.xml" ContentType="application/vnd.openxmlformats-officedocument.presentationml.slide+xml"/>
  <Override PartName="/ppt/slides/slide9.xml" ContentType="application/vnd.openxmlformats-officedocument.presentationml.slide+xml"/>
  <Override PartName="/ppt/slides/slide23.xml" ContentType="application/vnd.openxmlformats-officedocument.presentationml.slide+xml"/>
  <Override PartName="/ppt/slides/slide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30.xml" ContentType="application/vnd.openxmlformats-officedocument.presentationml.slide+xml"/>
  <Override PartName="/ppt/slides/slide15.xml" ContentType="application/vnd.openxmlformats-officedocument.presentationml.slide+xml"/>
  <Override PartName="/ppt/slides/slide31.xml" ContentType="application/vnd.openxmlformats-officedocument.presentationml.slide+xml"/>
  <Override PartName="/ppt/slides/slide16.xml" ContentType="application/vnd.openxmlformats-officedocument.presentationml.slide+xml"/>
  <Override PartName="/ppt/slides/slide32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_rels/presentation.xml.rels" ContentType="application/vnd.openxmlformats-package.relationships+xml"/>
  <Override PartName="/ppt/media/image1.jpeg" ContentType="image/jpeg"/>
  <Override PartName="/ppt/media/image6.png" ContentType="image/png"/>
  <Override PartName="/ppt/media/image2.jpeg" ContentType="image/jpeg"/>
  <Override PartName="/ppt/media/image5.png" ContentType="image/png"/>
  <Override PartName="/ppt/media/image10.png" ContentType="image/png"/>
  <Override PartName="/ppt/media/image3.jpeg" ContentType="image/jpeg"/>
  <Override PartName="/ppt/media/image4.jpeg" ContentType="image/jpeg"/>
  <Override PartName="/ppt/media/image7.png" ContentType="image/png"/>
  <Override PartName="/ppt/media/image8.png" ContentType="image/png"/>
  <Override PartName="/ppt/media/image9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  <p:sldMasterId id="2147483674" r:id="rId4"/>
    <p:sldMasterId id="2147483687" r:id="rId5"/>
    <p:sldMasterId id="2147483700" r:id="rId6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  <p:sldId id="278" r:id="rId29"/>
    <p:sldId id="279" r:id="rId30"/>
    <p:sldId id="280" r:id="rId31"/>
    <p:sldId id="281" r:id="rId32"/>
    <p:sldId id="282" r:id="rId33"/>
    <p:sldId id="283" r:id="rId34"/>
    <p:sldId id="284" r:id="rId35"/>
    <p:sldId id="285" r:id="rId36"/>
    <p:sldId id="286" r:id="rId37"/>
    <p:sldId id="287" r:id="rId38"/>
  </p:sldIdLst>
  <p:sldSz cx="10080625" cy="7559675"/>
  <p:notesSz cx="7772400" cy="10058400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Master" Target="slideMasters/slideMaster4.xml"/><Relationship Id="rId6" Type="http://schemas.openxmlformats.org/officeDocument/2006/relationships/slideMaster" Target="slideMasters/slideMaster5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Relationship Id="rId24" Type="http://schemas.openxmlformats.org/officeDocument/2006/relationships/slide" Target="slides/slide18.xml"/><Relationship Id="rId25" Type="http://schemas.openxmlformats.org/officeDocument/2006/relationships/slide" Target="slides/slide19.xml"/><Relationship Id="rId26" Type="http://schemas.openxmlformats.org/officeDocument/2006/relationships/slide" Target="slides/slide20.xml"/><Relationship Id="rId27" Type="http://schemas.openxmlformats.org/officeDocument/2006/relationships/slide" Target="slides/slide21.xml"/><Relationship Id="rId28" Type="http://schemas.openxmlformats.org/officeDocument/2006/relationships/slide" Target="slides/slide22.xml"/><Relationship Id="rId29" Type="http://schemas.openxmlformats.org/officeDocument/2006/relationships/slide" Target="slides/slide23.xml"/><Relationship Id="rId30" Type="http://schemas.openxmlformats.org/officeDocument/2006/relationships/slide" Target="slides/slide24.xml"/><Relationship Id="rId31" Type="http://schemas.openxmlformats.org/officeDocument/2006/relationships/slide" Target="slides/slide25.xml"/><Relationship Id="rId32" Type="http://schemas.openxmlformats.org/officeDocument/2006/relationships/slide" Target="slides/slide26.xml"/><Relationship Id="rId33" Type="http://schemas.openxmlformats.org/officeDocument/2006/relationships/slide" Target="slides/slide27.xml"/><Relationship Id="rId34" Type="http://schemas.openxmlformats.org/officeDocument/2006/relationships/slide" Target="slides/slide28.xml"/><Relationship Id="rId35" Type="http://schemas.openxmlformats.org/officeDocument/2006/relationships/slide" Target="slides/slide29.xml"/><Relationship Id="rId36" Type="http://schemas.openxmlformats.org/officeDocument/2006/relationships/slide" Target="slides/slide30.xml"/><Relationship Id="rId37" Type="http://schemas.openxmlformats.org/officeDocument/2006/relationships/slide" Target="slides/slide31.xml"/><Relationship Id="rId38" Type="http://schemas.openxmlformats.org/officeDocument/2006/relationships/slide" Target="slides/slide32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3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3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907164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23360"/>
            <a:ext cx="907164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04000" y="4023360"/>
            <a:ext cx="442692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152680" y="4023360"/>
            <a:ext cx="442692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292068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914400"/>
            <a:ext cx="292068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914400"/>
            <a:ext cx="292068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504000" y="4023360"/>
            <a:ext cx="292068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4023360"/>
            <a:ext cx="292068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6638040" y="4023360"/>
            <a:ext cx="292068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48" name="PlaceHolder 2"/>
          <p:cNvSpPr>
            <a:spLocks noGrp="1"/>
          </p:cNvSpPr>
          <p:nvPr>
            <p:ph type="subTitle"/>
          </p:nvPr>
        </p:nvSpPr>
        <p:spPr>
          <a:xfrm>
            <a:off x="504000" y="914400"/>
            <a:ext cx="9071640" cy="59518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200" spc="-1" strike="noStrike">
              <a:latin typeface="Bitstream Vera Sans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9071640" cy="595188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595188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53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595188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600" spc="-1" strike="noStrike">
              <a:latin typeface="Bitstream Vera Sans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subTitle"/>
          </p:nvPr>
        </p:nvSpPr>
        <p:spPr>
          <a:xfrm>
            <a:off x="504000" y="157320"/>
            <a:ext cx="9071640" cy="2843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200" spc="-1" strike="noStrike">
              <a:latin typeface="Bitstream Vera Sans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57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58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595188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59" name="PlaceHolder 4"/>
          <p:cNvSpPr>
            <a:spLocks noGrp="1"/>
          </p:cNvSpPr>
          <p:nvPr>
            <p:ph type="body"/>
          </p:nvPr>
        </p:nvSpPr>
        <p:spPr>
          <a:xfrm>
            <a:off x="504000" y="4023360"/>
            <a:ext cx="442692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914400"/>
            <a:ext cx="9071640" cy="59518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200" spc="-1" strike="noStrike">
              <a:latin typeface="Bitstream Vera Sans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61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595188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62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63" name="PlaceHolder 4"/>
          <p:cNvSpPr>
            <a:spLocks noGrp="1"/>
          </p:cNvSpPr>
          <p:nvPr>
            <p:ph type="body"/>
          </p:nvPr>
        </p:nvSpPr>
        <p:spPr>
          <a:xfrm>
            <a:off x="5152680" y="4023360"/>
            <a:ext cx="442692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66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67" name="PlaceHolder 4"/>
          <p:cNvSpPr>
            <a:spLocks noGrp="1"/>
          </p:cNvSpPr>
          <p:nvPr>
            <p:ph type="body"/>
          </p:nvPr>
        </p:nvSpPr>
        <p:spPr>
          <a:xfrm>
            <a:off x="504000" y="4023360"/>
            <a:ext cx="907164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69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907164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70" name="PlaceHolder 3"/>
          <p:cNvSpPr>
            <a:spLocks noGrp="1"/>
          </p:cNvSpPr>
          <p:nvPr>
            <p:ph type="body"/>
          </p:nvPr>
        </p:nvSpPr>
        <p:spPr>
          <a:xfrm>
            <a:off x="504000" y="4023360"/>
            <a:ext cx="907164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72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73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74" name="PlaceHolder 4"/>
          <p:cNvSpPr>
            <a:spLocks noGrp="1"/>
          </p:cNvSpPr>
          <p:nvPr>
            <p:ph type="body"/>
          </p:nvPr>
        </p:nvSpPr>
        <p:spPr>
          <a:xfrm>
            <a:off x="504000" y="4023360"/>
            <a:ext cx="442692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75" name="PlaceHolder 5"/>
          <p:cNvSpPr>
            <a:spLocks noGrp="1"/>
          </p:cNvSpPr>
          <p:nvPr>
            <p:ph type="body"/>
          </p:nvPr>
        </p:nvSpPr>
        <p:spPr>
          <a:xfrm>
            <a:off x="5152680" y="4023360"/>
            <a:ext cx="442692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77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292068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78" name="PlaceHolder 3"/>
          <p:cNvSpPr>
            <a:spLocks noGrp="1"/>
          </p:cNvSpPr>
          <p:nvPr>
            <p:ph type="body"/>
          </p:nvPr>
        </p:nvSpPr>
        <p:spPr>
          <a:xfrm>
            <a:off x="3571200" y="914400"/>
            <a:ext cx="292068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79" name="PlaceHolder 4"/>
          <p:cNvSpPr>
            <a:spLocks noGrp="1"/>
          </p:cNvSpPr>
          <p:nvPr>
            <p:ph type="body"/>
          </p:nvPr>
        </p:nvSpPr>
        <p:spPr>
          <a:xfrm>
            <a:off x="6638040" y="914400"/>
            <a:ext cx="292068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80" name="PlaceHolder 5"/>
          <p:cNvSpPr>
            <a:spLocks noGrp="1"/>
          </p:cNvSpPr>
          <p:nvPr>
            <p:ph type="body"/>
          </p:nvPr>
        </p:nvSpPr>
        <p:spPr>
          <a:xfrm>
            <a:off x="504000" y="4023360"/>
            <a:ext cx="292068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81" name="PlaceHolder 6"/>
          <p:cNvSpPr>
            <a:spLocks noGrp="1"/>
          </p:cNvSpPr>
          <p:nvPr>
            <p:ph type="body"/>
          </p:nvPr>
        </p:nvSpPr>
        <p:spPr>
          <a:xfrm>
            <a:off x="3571200" y="4023360"/>
            <a:ext cx="292068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82" name="PlaceHolder 7"/>
          <p:cNvSpPr>
            <a:spLocks noGrp="1"/>
          </p:cNvSpPr>
          <p:nvPr>
            <p:ph type="body"/>
          </p:nvPr>
        </p:nvSpPr>
        <p:spPr>
          <a:xfrm>
            <a:off x="6638040" y="4023360"/>
            <a:ext cx="292068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2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2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89" name="PlaceHolder 2"/>
          <p:cNvSpPr>
            <a:spLocks noGrp="1"/>
          </p:cNvSpPr>
          <p:nvPr>
            <p:ph type="subTitle"/>
          </p:nvPr>
        </p:nvSpPr>
        <p:spPr>
          <a:xfrm>
            <a:off x="504000" y="914400"/>
            <a:ext cx="9071640" cy="59518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200" spc="-1" strike="noStrike">
              <a:latin typeface="Bitstream Vera Sans"/>
            </a:endParaRPr>
          </a:p>
        </p:txBody>
      </p:sp>
    </p:spTree>
  </p:cSld>
</p:sldLayout>
</file>

<file path=ppt/slideLayouts/slideLayout2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91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9071640" cy="595188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2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93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595188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94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595188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2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600" spc="-1" strike="noStrike">
              <a:latin typeface="Bitstream Vera Sans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9071640" cy="595188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3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PlaceHolder 1"/>
          <p:cNvSpPr>
            <a:spLocks noGrp="1"/>
          </p:cNvSpPr>
          <p:nvPr>
            <p:ph type="subTitle"/>
          </p:nvPr>
        </p:nvSpPr>
        <p:spPr>
          <a:xfrm>
            <a:off x="504000" y="157320"/>
            <a:ext cx="9071640" cy="2843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200" spc="-1" strike="noStrike">
              <a:latin typeface="Bitstream Vera Sans"/>
            </a:endParaRPr>
          </a:p>
        </p:txBody>
      </p:sp>
    </p:spTree>
  </p:cSld>
</p:sldLayout>
</file>

<file path=ppt/slideLayouts/slideLayout3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98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99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595188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00" name="PlaceHolder 4"/>
          <p:cNvSpPr>
            <a:spLocks noGrp="1"/>
          </p:cNvSpPr>
          <p:nvPr>
            <p:ph type="body"/>
          </p:nvPr>
        </p:nvSpPr>
        <p:spPr>
          <a:xfrm>
            <a:off x="504000" y="4023360"/>
            <a:ext cx="442692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3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02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595188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03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04" name="PlaceHolder 4"/>
          <p:cNvSpPr>
            <a:spLocks noGrp="1"/>
          </p:cNvSpPr>
          <p:nvPr>
            <p:ph type="body"/>
          </p:nvPr>
        </p:nvSpPr>
        <p:spPr>
          <a:xfrm>
            <a:off x="5152680" y="4023360"/>
            <a:ext cx="442692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3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06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07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08" name="PlaceHolder 4"/>
          <p:cNvSpPr>
            <a:spLocks noGrp="1"/>
          </p:cNvSpPr>
          <p:nvPr>
            <p:ph type="body"/>
          </p:nvPr>
        </p:nvSpPr>
        <p:spPr>
          <a:xfrm>
            <a:off x="504000" y="4023360"/>
            <a:ext cx="907164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3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10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907164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11" name="PlaceHolder 3"/>
          <p:cNvSpPr>
            <a:spLocks noGrp="1"/>
          </p:cNvSpPr>
          <p:nvPr>
            <p:ph type="body"/>
          </p:nvPr>
        </p:nvSpPr>
        <p:spPr>
          <a:xfrm>
            <a:off x="504000" y="4023360"/>
            <a:ext cx="907164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3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13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14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15" name="PlaceHolder 4"/>
          <p:cNvSpPr>
            <a:spLocks noGrp="1"/>
          </p:cNvSpPr>
          <p:nvPr>
            <p:ph type="body"/>
          </p:nvPr>
        </p:nvSpPr>
        <p:spPr>
          <a:xfrm>
            <a:off x="504000" y="4023360"/>
            <a:ext cx="442692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16" name="PlaceHolder 5"/>
          <p:cNvSpPr>
            <a:spLocks noGrp="1"/>
          </p:cNvSpPr>
          <p:nvPr>
            <p:ph type="body"/>
          </p:nvPr>
        </p:nvSpPr>
        <p:spPr>
          <a:xfrm>
            <a:off x="5152680" y="4023360"/>
            <a:ext cx="442692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3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18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292068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19" name="PlaceHolder 3"/>
          <p:cNvSpPr>
            <a:spLocks noGrp="1"/>
          </p:cNvSpPr>
          <p:nvPr>
            <p:ph type="body"/>
          </p:nvPr>
        </p:nvSpPr>
        <p:spPr>
          <a:xfrm>
            <a:off x="3571200" y="914400"/>
            <a:ext cx="292068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20" name="PlaceHolder 4"/>
          <p:cNvSpPr>
            <a:spLocks noGrp="1"/>
          </p:cNvSpPr>
          <p:nvPr>
            <p:ph type="body"/>
          </p:nvPr>
        </p:nvSpPr>
        <p:spPr>
          <a:xfrm>
            <a:off x="6638040" y="914400"/>
            <a:ext cx="292068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21" name="PlaceHolder 5"/>
          <p:cNvSpPr>
            <a:spLocks noGrp="1"/>
          </p:cNvSpPr>
          <p:nvPr>
            <p:ph type="body"/>
          </p:nvPr>
        </p:nvSpPr>
        <p:spPr>
          <a:xfrm>
            <a:off x="504000" y="4023360"/>
            <a:ext cx="292068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22" name="PlaceHolder 6"/>
          <p:cNvSpPr>
            <a:spLocks noGrp="1"/>
          </p:cNvSpPr>
          <p:nvPr>
            <p:ph type="body"/>
          </p:nvPr>
        </p:nvSpPr>
        <p:spPr>
          <a:xfrm>
            <a:off x="3571200" y="4023360"/>
            <a:ext cx="292068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23" name="PlaceHolder 7"/>
          <p:cNvSpPr>
            <a:spLocks noGrp="1"/>
          </p:cNvSpPr>
          <p:nvPr>
            <p:ph type="body"/>
          </p:nvPr>
        </p:nvSpPr>
        <p:spPr>
          <a:xfrm>
            <a:off x="6638040" y="4023360"/>
            <a:ext cx="292068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3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3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30" name="PlaceHolder 2"/>
          <p:cNvSpPr>
            <a:spLocks noGrp="1"/>
          </p:cNvSpPr>
          <p:nvPr>
            <p:ph type="subTitle"/>
          </p:nvPr>
        </p:nvSpPr>
        <p:spPr>
          <a:xfrm>
            <a:off x="504000" y="914400"/>
            <a:ext cx="9071640" cy="59518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200" spc="-1" strike="noStrike">
              <a:latin typeface="Bitstream Vera Sans"/>
            </a:endParaRPr>
          </a:p>
        </p:txBody>
      </p:sp>
    </p:spTree>
  </p:cSld>
</p:sldLayout>
</file>

<file path=ppt/slideLayouts/slideLayout3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32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9071640" cy="595188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595188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595188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4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34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595188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35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595188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4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600" spc="-1" strike="noStrike">
              <a:latin typeface="Bitstream Vera Sans"/>
            </a:endParaRPr>
          </a:p>
        </p:txBody>
      </p:sp>
    </p:spTree>
  </p:cSld>
</p:sldLayout>
</file>

<file path=ppt/slideLayouts/slideLayout4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PlaceHolder 1"/>
          <p:cNvSpPr>
            <a:spLocks noGrp="1"/>
          </p:cNvSpPr>
          <p:nvPr>
            <p:ph type="subTitle"/>
          </p:nvPr>
        </p:nvSpPr>
        <p:spPr>
          <a:xfrm>
            <a:off x="504000" y="157320"/>
            <a:ext cx="9071640" cy="2843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200" spc="-1" strike="noStrike">
              <a:latin typeface="Bitstream Vera Sans"/>
            </a:endParaRPr>
          </a:p>
        </p:txBody>
      </p:sp>
    </p:spTree>
  </p:cSld>
</p:sldLayout>
</file>

<file path=ppt/slideLayouts/slideLayout4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39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40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595188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41" name="PlaceHolder 4"/>
          <p:cNvSpPr>
            <a:spLocks noGrp="1"/>
          </p:cNvSpPr>
          <p:nvPr>
            <p:ph type="body"/>
          </p:nvPr>
        </p:nvSpPr>
        <p:spPr>
          <a:xfrm>
            <a:off x="504000" y="4023360"/>
            <a:ext cx="442692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4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43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595188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44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45" name="PlaceHolder 4"/>
          <p:cNvSpPr>
            <a:spLocks noGrp="1"/>
          </p:cNvSpPr>
          <p:nvPr>
            <p:ph type="body"/>
          </p:nvPr>
        </p:nvSpPr>
        <p:spPr>
          <a:xfrm>
            <a:off x="5152680" y="4023360"/>
            <a:ext cx="442692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4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47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48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49" name="PlaceHolder 4"/>
          <p:cNvSpPr>
            <a:spLocks noGrp="1"/>
          </p:cNvSpPr>
          <p:nvPr>
            <p:ph type="body"/>
          </p:nvPr>
        </p:nvSpPr>
        <p:spPr>
          <a:xfrm>
            <a:off x="504000" y="4023360"/>
            <a:ext cx="907164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4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51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907164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52" name="PlaceHolder 3"/>
          <p:cNvSpPr>
            <a:spLocks noGrp="1"/>
          </p:cNvSpPr>
          <p:nvPr>
            <p:ph type="body"/>
          </p:nvPr>
        </p:nvSpPr>
        <p:spPr>
          <a:xfrm>
            <a:off x="504000" y="4023360"/>
            <a:ext cx="907164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4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54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55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56" name="PlaceHolder 4"/>
          <p:cNvSpPr>
            <a:spLocks noGrp="1"/>
          </p:cNvSpPr>
          <p:nvPr>
            <p:ph type="body"/>
          </p:nvPr>
        </p:nvSpPr>
        <p:spPr>
          <a:xfrm>
            <a:off x="504000" y="4023360"/>
            <a:ext cx="442692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57" name="PlaceHolder 5"/>
          <p:cNvSpPr>
            <a:spLocks noGrp="1"/>
          </p:cNvSpPr>
          <p:nvPr>
            <p:ph type="body"/>
          </p:nvPr>
        </p:nvSpPr>
        <p:spPr>
          <a:xfrm>
            <a:off x="5152680" y="4023360"/>
            <a:ext cx="442692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4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59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292068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60" name="PlaceHolder 3"/>
          <p:cNvSpPr>
            <a:spLocks noGrp="1"/>
          </p:cNvSpPr>
          <p:nvPr>
            <p:ph type="body"/>
          </p:nvPr>
        </p:nvSpPr>
        <p:spPr>
          <a:xfrm>
            <a:off x="3571200" y="914400"/>
            <a:ext cx="292068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61" name="PlaceHolder 4"/>
          <p:cNvSpPr>
            <a:spLocks noGrp="1"/>
          </p:cNvSpPr>
          <p:nvPr>
            <p:ph type="body"/>
          </p:nvPr>
        </p:nvSpPr>
        <p:spPr>
          <a:xfrm>
            <a:off x="6638040" y="914400"/>
            <a:ext cx="292068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62" name="PlaceHolder 5"/>
          <p:cNvSpPr>
            <a:spLocks noGrp="1"/>
          </p:cNvSpPr>
          <p:nvPr>
            <p:ph type="body"/>
          </p:nvPr>
        </p:nvSpPr>
        <p:spPr>
          <a:xfrm>
            <a:off x="504000" y="4023360"/>
            <a:ext cx="292068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63" name="PlaceHolder 6"/>
          <p:cNvSpPr>
            <a:spLocks noGrp="1"/>
          </p:cNvSpPr>
          <p:nvPr>
            <p:ph type="body"/>
          </p:nvPr>
        </p:nvSpPr>
        <p:spPr>
          <a:xfrm>
            <a:off x="3571200" y="4023360"/>
            <a:ext cx="292068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64" name="PlaceHolder 7"/>
          <p:cNvSpPr>
            <a:spLocks noGrp="1"/>
          </p:cNvSpPr>
          <p:nvPr>
            <p:ph type="body"/>
          </p:nvPr>
        </p:nvSpPr>
        <p:spPr>
          <a:xfrm>
            <a:off x="6638040" y="4023360"/>
            <a:ext cx="292068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4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600" spc="-1" strike="noStrike">
              <a:latin typeface="Bitstream Vera Sans"/>
            </a:endParaRPr>
          </a:p>
        </p:txBody>
      </p:sp>
    </p:spTree>
  </p:cSld>
</p:sldLayout>
</file>

<file path=ppt/slideLayouts/slideLayout5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72" name="PlaceHolder 2"/>
          <p:cNvSpPr>
            <a:spLocks noGrp="1"/>
          </p:cNvSpPr>
          <p:nvPr>
            <p:ph type="subTitle"/>
          </p:nvPr>
        </p:nvSpPr>
        <p:spPr>
          <a:xfrm>
            <a:off x="504000" y="914400"/>
            <a:ext cx="9071640" cy="59518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200" spc="-1" strike="noStrike">
              <a:latin typeface="Bitstream Vera Sans"/>
            </a:endParaRPr>
          </a:p>
        </p:txBody>
      </p:sp>
    </p:spTree>
  </p:cSld>
</p:sldLayout>
</file>

<file path=ppt/slideLayouts/slideLayout5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74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9071640" cy="595188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5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76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595188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77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595188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5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600" spc="-1" strike="noStrike">
              <a:latin typeface="Bitstream Vera Sans"/>
            </a:endParaRPr>
          </a:p>
        </p:txBody>
      </p:sp>
    </p:spTree>
  </p:cSld>
</p:sldLayout>
</file>

<file path=ppt/slideLayouts/slideLayout5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PlaceHolder 1"/>
          <p:cNvSpPr>
            <a:spLocks noGrp="1"/>
          </p:cNvSpPr>
          <p:nvPr>
            <p:ph type="subTitle"/>
          </p:nvPr>
        </p:nvSpPr>
        <p:spPr>
          <a:xfrm>
            <a:off x="504000" y="157320"/>
            <a:ext cx="9071640" cy="2843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200" spc="-1" strike="noStrike">
              <a:latin typeface="Bitstream Vera Sans"/>
            </a:endParaRPr>
          </a:p>
        </p:txBody>
      </p:sp>
    </p:spTree>
  </p:cSld>
</p:sldLayout>
</file>

<file path=ppt/slideLayouts/slideLayout5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81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82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595188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83" name="PlaceHolder 4"/>
          <p:cNvSpPr>
            <a:spLocks noGrp="1"/>
          </p:cNvSpPr>
          <p:nvPr>
            <p:ph type="body"/>
          </p:nvPr>
        </p:nvSpPr>
        <p:spPr>
          <a:xfrm>
            <a:off x="504000" y="4023360"/>
            <a:ext cx="442692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5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85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595188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86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87" name="PlaceHolder 4"/>
          <p:cNvSpPr>
            <a:spLocks noGrp="1"/>
          </p:cNvSpPr>
          <p:nvPr>
            <p:ph type="body"/>
          </p:nvPr>
        </p:nvSpPr>
        <p:spPr>
          <a:xfrm>
            <a:off x="5152680" y="4023360"/>
            <a:ext cx="442692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5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89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90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91" name="PlaceHolder 4"/>
          <p:cNvSpPr>
            <a:spLocks noGrp="1"/>
          </p:cNvSpPr>
          <p:nvPr>
            <p:ph type="body"/>
          </p:nvPr>
        </p:nvSpPr>
        <p:spPr>
          <a:xfrm>
            <a:off x="504000" y="4023360"/>
            <a:ext cx="907164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5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93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907164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94" name="PlaceHolder 3"/>
          <p:cNvSpPr>
            <a:spLocks noGrp="1"/>
          </p:cNvSpPr>
          <p:nvPr>
            <p:ph type="body"/>
          </p:nvPr>
        </p:nvSpPr>
        <p:spPr>
          <a:xfrm>
            <a:off x="504000" y="4023360"/>
            <a:ext cx="907164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5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96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97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98" name="PlaceHolder 4"/>
          <p:cNvSpPr>
            <a:spLocks noGrp="1"/>
          </p:cNvSpPr>
          <p:nvPr>
            <p:ph type="body"/>
          </p:nvPr>
        </p:nvSpPr>
        <p:spPr>
          <a:xfrm>
            <a:off x="504000" y="4023360"/>
            <a:ext cx="442692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99" name="PlaceHolder 5"/>
          <p:cNvSpPr>
            <a:spLocks noGrp="1"/>
          </p:cNvSpPr>
          <p:nvPr>
            <p:ph type="body"/>
          </p:nvPr>
        </p:nvSpPr>
        <p:spPr>
          <a:xfrm>
            <a:off x="5152680" y="4023360"/>
            <a:ext cx="442692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157320"/>
            <a:ext cx="9071640" cy="2843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200" spc="-1" strike="noStrike">
              <a:latin typeface="Bitstream Vera Sans"/>
            </a:endParaRPr>
          </a:p>
        </p:txBody>
      </p:sp>
    </p:spTree>
  </p:cSld>
</p:sldLayout>
</file>

<file path=ppt/slideLayouts/slideLayout6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201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292068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202" name="PlaceHolder 3"/>
          <p:cNvSpPr>
            <a:spLocks noGrp="1"/>
          </p:cNvSpPr>
          <p:nvPr>
            <p:ph type="body"/>
          </p:nvPr>
        </p:nvSpPr>
        <p:spPr>
          <a:xfrm>
            <a:off x="3571200" y="914400"/>
            <a:ext cx="292068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203" name="PlaceHolder 4"/>
          <p:cNvSpPr>
            <a:spLocks noGrp="1"/>
          </p:cNvSpPr>
          <p:nvPr>
            <p:ph type="body"/>
          </p:nvPr>
        </p:nvSpPr>
        <p:spPr>
          <a:xfrm>
            <a:off x="6638040" y="914400"/>
            <a:ext cx="292068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204" name="PlaceHolder 5"/>
          <p:cNvSpPr>
            <a:spLocks noGrp="1"/>
          </p:cNvSpPr>
          <p:nvPr>
            <p:ph type="body"/>
          </p:nvPr>
        </p:nvSpPr>
        <p:spPr>
          <a:xfrm>
            <a:off x="504000" y="4023360"/>
            <a:ext cx="292068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205" name="PlaceHolder 6"/>
          <p:cNvSpPr>
            <a:spLocks noGrp="1"/>
          </p:cNvSpPr>
          <p:nvPr>
            <p:ph type="body"/>
          </p:nvPr>
        </p:nvSpPr>
        <p:spPr>
          <a:xfrm>
            <a:off x="3571200" y="4023360"/>
            <a:ext cx="292068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206" name="PlaceHolder 7"/>
          <p:cNvSpPr>
            <a:spLocks noGrp="1"/>
          </p:cNvSpPr>
          <p:nvPr>
            <p:ph type="body"/>
          </p:nvPr>
        </p:nvSpPr>
        <p:spPr>
          <a:xfrm>
            <a:off x="6638040" y="4023360"/>
            <a:ext cx="292068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595188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04000" y="4023360"/>
            <a:ext cx="442692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595188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23360"/>
            <a:ext cx="442692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GB" sz="3600" spc="-1" strike="noStrike">
              <a:latin typeface="Bitstream Vera Sans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442692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914400"/>
            <a:ext cx="442692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23360"/>
            <a:ext cx="9071640" cy="28389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endParaRPr b="0" lang="en-GB" sz="2400" spc="-1" strike="noStrike">
              <a:latin typeface="Bitstream Vera Sans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3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8.xml"/><Relationship Id="rId6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0.xml"/><Relationship Id="rId8" Type="http://schemas.openxmlformats.org/officeDocument/2006/relationships/slideLayout" Target="../slideLayouts/slideLayout31.xml"/><Relationship Id="rId9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33.xml"/><Relationship Id="rId11" Type="http://schemas.openxmlformats.org/officeDocument/2006/relationships/slideLayout" Target="../slideLayouts/slideLayout34.xml"/><Relationship Id="rId12" Type="http://schemas.openxmlformats.org/officeDocument/2006/relationships/slideLayout" Target="../slideLayouts/slideLayout35.xml"/><Relationship Id="rId13" Type="http://schemas.openxmlformats.org/officeDocument/2006/relationships/slideLayout" Target="../slideLayouts/slideLayout36.xml"/>
</Relationships>
</file>

<file path=ppt/slideMasters/_rels/slideMaster4.xml.rels><?xml version="1.0" encoding="UTF-8"?>
<Relationships xmlns="http://schemas.openxmlformats.org/package/2006/relationships"><Relationship Id="rId1" Type="http://schemas.openxmlformats.org/officeDocument/2006/relationships/theme" Target="../theme/theme4.xml"/><Relationship Id="rId2" Type="http://schemas.openxmlformats.org/officeDocument/2006/relationships/slideLayout" Target="../slideLayouts/slideLayout37.xml"/><Relationship Id="rId3" Type="http://schemas.openxmlformats.org/officeDocument/2006/relationships/slideLayout" Target="../slideLayouts/slideLayout38.xml"/><Relationship Id="rId4" Type="http://schemas.openxmlformats.org/officeDocument/2006/relationships/slideLayout" Target="../slideLayouts/slideLayout39.xml"/><Relationship Id="rId5" Type="http://schemas.openxmlformats.org/officeDocument/2006/relationships/slideLayout" Target="../slideLayouts/slideLayout40.xml"/><Relationship Id="rId6" Type="http://schemas.openxmlformats.org/officeDocument/2006/relationships/slideLayout" Target="../slideLayouts/slideLayout41.xml"/><Relationship Id="rId7" Type="http://schemas.openxmlformats.org/officeDocument/2006/relationships/slideLayout" Target="../slideLayouts/slideLayout42.xml"/><Relationship Id="rId8" Type="http://schemas.openxmlformats.org/officeDocument/2006/relationships/slideLayout" Target="../slideLayouts/slideLayout43.xml"/><Relationship Id="rId9" Type="http://schemas.openxmlformats.org/officeDocument/2006/relationships/slideLayout" Target="../slideLayouts/slideLayout44.xml"/><Relationship Id="rId10" Type="http://schemas.openxmlformats.org/officeDocument/2006/relationships/slideLayout" Target="../slideLayouts/slideLayout45.xml"/><Relationship Id="rId11" Type="http://schemas.openxmlformats.org/officeDocument/2006/relationships/slideLayout" Target="../slideLayouts/slideLayout46.xml"/><Relationship Id="rId12" Type="http://schemas.openxmlformats.org/officeDocument/2006/relationships/slideLayout" Target="../slideLayouts/slideLayout47.xml"/><Relationship Id="rId13" Type="http://schemas.openxmlformats.org/officeDocument/2006/relationships/slideLayout" Target="../slideLayouts/slideLayout48.xml"/>
</Relationships>
</file>

<file path=ppt/slideMasters/_rels/slideMaster5.xml.rels><?xml version="1.0" encoding="UTF-8"?>
<Relationships xmlns="http://schemas.openxmlformats.org/package/2006/relationships"><Relationship Id="rId1" Type="http://schemas.openxmlformats.org/officeDocument/2006/relationships/theme" Target="../theme/theme5.xml"/><Relationship Id="rId2" Type="http://schemas.openxmlformats.org/officeDocument/2006/relationships/slideLayout" Target="../slideLayouts/slideLayout49.xml"/><Relationship Id="rId3" Type="http://schemas.openxmlformats.org/officeDocument/2006/relationships/slideLayout" Target="../slideLayouts/slideLayout50.xml"/><Relationship Id="rId4" Type="http://schemas.openxmlformats.org/officeDocument/2006/relationships/slideLayout" Target="../slideLayouts/slideLayout51.xml"/><Relationship Id="rId5" Type="http://schemas.openxmlformats.org/officeDocument/2006/relationships/slideLayout" Target="../slideLayouts/slideLayout52.xml"/><Relationship Id="rId6" Type="http://schemas.openxmlformats.org/officeDocument/2006/relationships/slideLayout" Target="../slideLayouts/slideLayout53.xml"/><Relationship Id="rId7" Type="http://schemas.openxmlformats.org/officeDocument/2006/relationships/slideLayout" Target="../slideLayouts/slideLayout54.xml"/><Relationship Id="rId8" Type="http://schemas.openxmlformats.org/officeDocument/2006/relationships/slideLayout" Target="../slideLayouts/slideLayout55.xml"/><Relationship Id="rId9" Type="http://schemas.openxmlformats.org/officeDocument/2006/relationships/slideLayout" Target="../slideLayouts/slideLayout56.xml"/><Relationship Id="rId10" Type="http://schemas.openxmlformats.org/officeDocument/2006/relationships/slideLayout" Target="../slideLayouts/slideLayout57.xml"/><Relationship Id="rId11" Type="http://schemas.openxmlformats.org/officeDocument/2006/relationships/slideLayout" Target="../slideLayouts/slideLayout58.xml"/><Relationship Id="rId12" Type="http://schemas.openxmlformats.org/officeDocument/2006/relationships/slideLayout" Target="../slideLayouts/slideLayout59.xml"/><Relationship Id="rId13" Type="http://schemas.openxmlformats.org/officeDocument/2006/relationships/slideLayout" Target="../slideLayouts/slideLayout60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749320"/>
            <a:ext cx="9071640" cy="12621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r>
              <a:rPr b="0" lang="en-GB" sz="4400" spc="-1" strike="noStrike">
                <a:latin typeface="Arial"/>
              </a:rPr>
              <a:t>Click to edit the title text format</a:t>
            </a:r>
            <a:endParaRPr b="0" lang="en-GB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 rot="10800000">
            <a:off x="504000" y="-2615760"/>
            <a:ext cx="9071640" cy="438480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latin typeface="Arial"/>
              </a:rPr>
              <a:t>Click to edit the outline text format</a:t>
            </a:r>
            <a:endParaRPr b="0" lang="en-GB" sz="3200" spc="-1" strike="noStrike">
              <a:latin typeface="Arial"/>
            </a:endParaRPr>
          </a:p>
          <a:p>
            <a:pPr lvl="1" marL="864000" indent="-288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800" spc="-1" strike="noStrike">
                <a:latin typeface="Arial"/>
              </a:rPr>
              <a:t>Second Outline Level</a:t>
            </a:r>
            <a:endParaRPr b="0" lang="en-GB" sz="2800" spc="-1" strike="noStrike">
              <a:latin typeface="Arial"/>
            </a:endParaRPr>
          </a:p>
          <a:p>
            <a:pPr lvl="2" marL="1296000" indent="-216000">
              <a:spcAft>
                <a:spcPts val="850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400" spc="-1" strike="noStrike">
                <a:latin typeface="Arial"/>
              </a:rPr>
              <a:t>Third Outline Level</a:t>
            </a:r>
            <a:endParaRPr b="0" lang="en-GB" sz="2400" spc="-1" strike="noStrike">
              <a:latin typeface="Arial"/>
            </a:endParaRPr>
          </a:p>
          <a:p>
            <a:pPr lvl="3" marL="1728000" indent="-216000">
              <a:spcAft>
                <a:spcPts val="567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000" spc="-1" strike="noStrike">
                <a:latin typeface="Arial"/>
              </a:rPr>
              <a:t>Fourth Outline Level</a:t>
            </a:r>
            <a:endParaRPr b="0" lang="en-GB" sz="2000" spc="-1" strike="noStrike">
              <a:latin typeface="Arial"/>
            </a:endParaRPr>
          </a:p>
          <a:p>
            <a:pPr lvl="4" marL="2160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Arial"/>
              </a:rPr>
              <a:t>Fifth Outline Level</a:t>
            </a:r>
            <a:endParaRPr b="0" lang="en-GB" sz="2000" spc="-1" strike="noStrike">
              <a:latin typeface="Arial"/>
            </a:endParaRPr>
          </a:p>
          <a:p>
            <a:pPr lvl="5" marL="2592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Arial"/>
              </a:rPr>
              <a:t>Sixth Outline Level</a:t>
            </a:r>
            <a:endParaRPr b="0" lang="en-GB" sz="2000" spc="-1" strike="noStrike">
              <a:latin typeface="Arial"/>
            </a:endParaRPr>
          </a:p>
          <a:p>
            <a:pPr lvl="6" marL="3024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Arial"/>
              </a:rPr>
              <a:t>Seventh Outline Level</a:t>
            </a:r>
            <a:endParaRPr b="0" lang="en-GB" sz="2000" spc="-1" strike="noStrike"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84600" y="6858000"/>
            <a:ext cx="1828800" cy="52128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r>
              <a:rPr b="0" lang="en-GB" sz="1400" spc="-1" strike="noStrike">
                <a:latin typeface="Bitstream Vera Sans"/>
              </a:rPr>
              <a:t>&lt;date/time&gt;</a:t>
            </a:r>
            <a:endParaRPr b="0" lang="en-GB" sz="1400" spc="-1" strike="noStrike">
              <a:latin typeface="Bitstream Vera Sans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/>
          </p:nvPr>
        </p:nvSpPr>
        <p:spPr>
          <a:xfrm>
            <a:off x="9372600" y="6887160"/>
            <a:ext cx="562680" cy="52128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pPr algn="r"/>
            <a:fld id="{65CD9166-6CE1-4E2B-A355-BF31B6122123}" type="slidenum">
              <a:rPr b="0" lang="en-GB" sz="1400" spc="-1" strike="noStrike">
                <a:latin typeface="Bitstream Vera Sans"/>
              </a:rPr>
              <a:t>&lt;number&gt;</a:t>
            </a:fld>
            <a:endParaRPr b="0" lang="en-GB" sz="1400" spc="-1" strike="noStrike">
              <a:latin typeface="Bitstream Vera Sans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ftr"/>
          </p:nvPr>
        </p:nvSpPr>
        <p:spPr>
          <a:xfrm>
            <a:off x="1816200" y="6887160"/>
            <a:ext cx="7543800" cy="52128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pPr algn="ctr"/>
            <a:r>
              <a:rPr b="0" lang="en-GB" sz="1400" spc="-1" strike="noStrike">
                <a:latin typeface="Bitstream Vera Sans"/>
              </a:rPr>
              <a:t>&lt;footer&gt;</a:t>
            </a:r>
            <a:endParaRPr b="0" lang="en-GB" sz="1400" spc="-1" strike="noStrike">
              <a:latin typeface="Bitstream Vera Sans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504000" y="157320"/>
            <a:ext cx="9071640" cy="6130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r>
              <a:rPr b="0" lang="en-GB" sz="3600" spc="-1" strike="noStrike">
                <a:latin typeface="Bitstream Vera Sans"/>
              </a:rPr>
              <a:t>Click to edit the title text format</a:t>
            </a:r>
            <a:endParaRPr b="0" lang="en-GB" sz="3600" spc="-1" strike="noStrike">
              <a:latin typeface="Bitstream Vera Sans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body"/>
          </p:nvPr>
        </p:nvSpPr>
        <p:spPr>
          <a:xfrm>
            <a:off x="504000" y="914400"/>
            <a:ext cx="9071640" cy="595188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400" spc="-1" strike="noStrike">
                <a:latin typeface="Bitstream Vera Sans"/>
              </a:rPr>
              <a:t>Click to edit the outline text format</a:t>
            </a:r>
            <a:endParaRPr b="0" lang="en-GB" sz="2400" spc="-1" strike="noStrike">
              <a:latin typeface="Bitstream Vera Sans"/>
            </a:endParaRPr>
          </a:p>
          <a:p>
            <a:pPr lvl="1" marL="864000" indent="-288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400" spc="-1" strike="noStrike">
                <a:latin typeface="Bitstream Vera Sans"/>
              </a:rPr>
              <a:t>Second Outline Level</a:t>
            </a:r>
            <a:endParaRPr b="0" lang="en-GB" sz="2400" spc="-1" strike="noStrike">
              <a:latin typeface="Bitstream Vera Sans"/>
            </a:endParaRPr>
          </a:p>
          <a:p>
            <a:pPr lvl="2" marL="1296000" indent="-216000">
              <a:spcAft>
                <a:spcPts val="850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latin typeface="Bitstream Vera Sans"/>
              </a:rPr>
              <a:t>Third Outline Level</a:t>
            </a:r>
            <a:endParaRPr b="0" lang="en-GB" sz="2200" spc="-1" strike="noStrike">
              <a:latin typeface="Bitstream Vera Sans"/>
            </a:endParaRPr>
          </a:p>
          <a:p>
            <a:pPr lvl="3" marL="1728000" indent="-216000">
              <a:spcAft>
                <a:spcPts val="567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000" spc="-1" strike="noStrike">
                <a:latin typeface="Bitstream Vera Sans"/>
              </a:rPr>
              <a:t>Fourth Outline Level</a:t>
            </a:r>
            <a:endParaRPr b="0" lang="en-GB" sz="2000" spc="-1" strike="noStrike">
              <a:latin typeface="Bitstream Vera Sans"/>
            </a:endParaRPr>
          </a:p>
          <a:p>
            <a:pPr lvl="4" marL="2160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Bitstream Vera Sans"/>
              </a:rPr>
              <a:t>Fifth Outline Level</a:t>
            </a:r>
            <a:endParaRPr b="0" lang="en-GB" sz="2000" spc="-1" strike="noStrike">
              <a:latin typeface="Bitstream Vera Sans"/>
            </a:endParaRPr>
          </a:p>
          <a:p>
            <a:pPr lvl="5" marL="2592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Bitstream Vera Sans"/>
              </a:rPr>
              <a:t>Sixth Outline Level</a:t>
            </a:r>
            <a:endParaRPr b="0" lang="en-GB" sz="2000" spc="-1" strike="noStrike">
              <a:latin typeface="Bitstream Vera Sans"/>
            </a:endParaRPr>
          </a:p>
          <a:p>
            <a:pPr lvl="6" marL="3024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Bitstream Vera Sans"/>
              </a:rPr>
              <a:t>Seventh Outline Level</a:t>
            </a:r>
            <a:endParaRPr b="0" lang="en-GB" sz="2000" spc="-1" strike="noStrike">
              <a:latin typeface="Bitstream Vera Sans"/>
            </a:endParaRPr>
          </a:p>
          <a:p>
            <a:pPr lvl="7" marL="3456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Bitstream Vera Sans"/>
              </a:rPr>
              <a:t>Eighth Outline Level</a:t>
            </a:r>
            <a:endParaRPr b="0" lang="en-GB" sz="2000" spc="-1" strike="noStrike">
              <a:latin typeface="Bitstream Vera Sans"/>
            </a:endParaRPr>
          </a:p>
          <a:p>
            <a:pPr lvl="8" marL="3888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Bitstream Vera Sans"/>
              </a:rPr>
              <a:t>Ninth Outline Level</a:t>
            </a:r>
            <a:endParaRPr b="0" lang="en-GB" sz="2000" spc="-1" strike="noStrike">
              <a:latin typeface="Bitstream Vera Sans"/>
            </a:endParaRPr>
          </a:p>
        </p:txBody>
      </p:sp>
      <p:sp>
        <p:nvSpPr>
          <p:cNvPr id="43" name="PlaceHolder 3"/>
          <p:cNvSpPr>
            <a:spLocks noGrp="1"/>
          </p:cNvSpPr>
          <p:nvPr>
            <p:ph type="dt"/>
          </p:nvPr>
        </p:nvSpPr>
        <p:spPr>
          <a:xfrm>
            <a:off x="84600" y="7194600"/>
            <a:ext cx="2201400" cy="32184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r>
              <a:rPr b="0" lang="en-GB" sz="1400" spc="-1" strike="noStrike">
                <a:latin typeface="Bitstream Vera Sans"/>
              </a:rPr>
              <a:t>&lt;date/time&gt;</a:t>
            </a:r>
            <a:endParaRPr b="0" lang="en-GB" sz="1400" spc="-1" strike="noStrike">
              <a:latin typeface="Bitstream Vera Sans"/>
            </a:endParaRPr>
          </a:p>
        </p:txBody>
      </p:sp>
      <p:sp>
        <p:nvSpPr>
          <p:cNvPr id="44" name="PlaceHolder 4"/>
          <p:cNvSpPr>
            <a:spLocks noGrp="1"/>
          </p:cNvSpPr>
          <p:nvPr>
            <p:ph type="ftr"/>
          </p:nvPr>
        </p:nvSpPr>
        <p:spPr>
          <a:xfrm>
            <a:off x="2057400" y="7194600"/>
            <a:ext cx="7315200" cy="32184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pPr algn="ctr"/>
            <a:r>
              <a:rPr b="0" lang="en-GB" sz="1400" spc="-1" strike="noStrike">
                <a:latin typeface="Bitstream Vera Sans"/>
              </a:rPr>
              <a:t>&lt;footer&gt;</a:t>
            </a:r>
            <a:endParaRPr b="0" lang="en-GB" sz="1400" spc="-1" strike="noStrike">
              <a:latin typeface="Bitstream Vera Sans"/>
            </a:endParaRPr>
          </a:p>
        </p:txBody>
      </p:sp>
      <p:sp>
        <p:nvSpPr>
          <p:cNvPr id="45" name="PlaceHolder 5"/>
          <p:cNvSpPr>
            <a:spLocks noGrp="1"/>
          </p:cNvSpPr>
          <p:nvPr>
            <p:ph type="sldNum"/>
          </p:nvPr>
        </p:nvSpPr>
        <p:spPr>
          <a:xfrm>
            <a:off x="9552600" y="7194600"/>
            <a:ext cx="457200" cy="32184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pPr algn="r"/>
            <a:fld id="{6E848560-362E-4689-95E4-136EABD968EF}" type="slidenum">
              <a:rPr b="0" lang="en-GB" sz="1400" spc="-1" strike="noStrike">
                <a:latin typeface="Bitstream Vera Sans"/>
              </a:rPr>
              <a:t>&lt;number&gt;</a:t>
            </a:fld>
            <a:endParaRPr b="0" lang="en-GB" sz="1400" spc="-1" strike="noStrike">
              <a:latin typeface="Bitstream Vera Sans"/>
            </a:endParaRPr>
          </a:p>
        </p:txBody>
      </p:sp>
      <p:sp>
        <p:nvSpPr>
          <p:cNvPr id="46" name="Line 6"/>
          <p:cNvSpPr/>
          <p:nvPr/>
        </p:nvSpPr>
        <p:spPr>
          <a:xfrm>
            <a:off x="300600" y="7074000"/>
            <a:ext cx="9601200" cy="0"/>
          </a:xfrm>
          <a:prstGeom prst="line">
            <a:avLst/>
          </a:prstGeom>
          <a:ln w="54720">
            <a:solidFill>
              <a:srgbClr val="666699"/>
            </a:solidFill>
            <a:round/>
          </a:ln>
        </p:spPr>
        <p:style>
          <a:lnRef idx="0"/>
          <a:fillRef idx="0"/>
          <a:effectRef idx="0"/>
          <a:fontRef idx="minor"/>
        </p:style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r>
              <a:rPr b="0" lang="en-GB" sz="4400" spc="-1" strike="noStrike">
                <a:latin typeface="Arial"/>
              </a:rPr>
              <a:t>Click to edit the title text format</a:t>
            </a:r>
            <a:endParaRPr b="0" lang="en-GB" sz="4400" spc="-1" strike="noStrike">
              <a:latin typeface="Arial"/>
            </a:endParaRPr>
          </a:p>
        </p:txBody>
      </p:sp>
      <p:sp>
        <p:nvSpPr>
          <p:cNvPr id="84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80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latin typeface="Arial"/>
              </a:rPr>
              <a:t>Click to edit the outline text format</a:t>
            </a:r>
            <a:endParaRPr b="0" lang="en-GB" sz="3200" spc="-1" strike="noStrike">
              <a:latin typeface="Arial"/>
            </a:endParaRPr>
          </a:p>
          <a:p>
            <a:pPr lvl="1" marL="864000" indent="-288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800" spc="-1" strike="noStrike">
                <a:latin typeface="Arial"/>
              </a:rPr>
              <a:t>Second Outline Level</a:t>
            </a:r>
            <a:endParaRPr b="0" lang="en-GB" sz="2800" spc="-1" strike="noStrike">
              <a:latin typeface="Arial"/>
            </a:endParaRPr>
          </a:p>
          <a:p>
            <a:pPr lvl="2" marL="1296000" indent="-216000">
              <a:spcAft>
                <a:spcPts val="850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400" spc="-1" strike="noStrike">
                <a:latin typeface="Arial"/>
              </a:rPr>
              <a:t>Third Outline Level</a:t>
            </a:r>
            <a:endParaRPr b="0" lang="en-GB" sz="2400" spc="-1" strike="noStrike">
              <a:latin typeface="Arial"/>
            </a:endParaRPr>
          </a:p>
          <a:p>
            <a:pPr lvl="3" marL="1728000" indent="-216000">
              <a:spcAft>
                <a:spcPts val="567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000" spc="-1" strike="noStrike">
                <a:latin typeface="Arial"/>
              </a:rPr>
              <a:t>Fourth Outline Level</a:t>
            </a:r>
            <a:endParaRPr b="0" lang="en-GB" sz="2000" spc="-1" strike="noStrike">
              <a:latin typeface="Arial"/>
            </a:endParaRPr>
          </a:p>
          <a:p>
            <a:pPr lvl="4" marL="2160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Arial"/>
              </a:rPr>
              <a:t>Fifth Outline Level</a:t>
            </a:r>
            <a:endParaRPr b="0" lang="en-GB" sz="2000" spc="-1" strike="noStrike">
              <a:latin typeface="Arial"/>
            </a:endParaRPr>
          </a:p>
          <a:p>
            <a:pPr lvl="5" marL="2592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Arial"/>
              </a:rPr>
              <a:t>Sixth Outline Level</a:t>
            </a:r>
            <a:endParaRPr b="0" lang="en-GB" sz="2000" spc="-1" strike="noStrike">
              <a:latin typeface="Arial"/>
            </a:endParaRPr>
          </a:p>
          <a:p>
            <a:pPr lvl="6" marL="3024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Arial"/>
              </a:rPr>
              <a:t>Seventh Outline Level</a:t>
            </a:r>
            <a:endParaRPr b="0" lang="en-GB" sz="2000" spc="-1" strike="noStrike">
              <a:latin typeface="Arial"/>
            </a:endParaRPr>
          </a:p>
        </p:txBody>
      </p:sp>
      <p:sp>
        <p:nvSpPr>
          <p:cNvPr id="85" name="PlaceHolder 3"/>
          <p:cNvSpPr>
            <a:spLocks noGrp="1"/>
          </p:cNvSpPr>
          <p:nvPr>
            <p:ph type="dt"/>
          </p:nvPr>
        </p:nvSpPr>
        <p:spPr>
          <a:xfrm>
            <a:off x="252000" y="6887160"/>
            <a:ext cx="2348280" cy="52128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r>
              <a:rPr b="0" lang="en-GB" sz="1400" spc="-1" strike="noStrike">
                <a:latin typeface="Bitstream Vera Sans"/>
              </a:rPr>
              <a:t>&lt;date/time&gt;</a:t>
            </a:r>
            <a:endParaRPr b="0" lang="en-GB" sz="1400" spc="-1" strike="noStrike">
              <a:latin typeface="Bitstream Vera Sans"/>
            </a:endParaRPr>
          </a:p>
        </p:txBody>
      </p:sp>
      <p:sp>
        <p:nvSpPr>
          <p:cNvPr id="86" name="PlaceHolder 4"/>
          <p:cNvSpPr>
            <a:spLocks noGrp="1"/>
          </p:cNvSpPr>
          <p:nvPr>
            <p:ph type="ftr"/>
          </p:nvPr>
        </p:nvSpPr>
        <p:spPr>
          <a:xfrm>
            <a:off x="2743200" y="6887160"/>
            <a:ext cx="3899160" cy="52128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pPr algn="ctr"/>
            <a:r>
              <a:rPr b="0" lang="en-GB" sz="1400" spc="-1" strike="noStrike">
                <a:latin typeface="Bitstream Vera Sans"/>
              </a:rPr>
              <a:t>&lt;footer&gt;</a:t>
            </a:r>
            <a:endParaRPr b="0" lang="en-GB" sz="1400" spc="-1" strike="noStrike">
              <a:latin typeface="Bitstream Vera Sans"/>
            </a:endParaRPr>
          </a:p>
        </p:txBody>
      </p:sp>
      <p:sp>
        <p:nvSpPr>
          <p:cNvPr id="87" name="PlaceHolder 5"/>
          <p:cNvSpPr>
            <a:spLocks noGrp="1"/>
          </p:cNvSpPr>
          <p:nvPr>
            <p:ph type="sldNum"/>
          </p:nvPr>
        </p:nvSpPr>
        <p:spPr>
          <a:xfrm>
            <a:off x="7227000" y="6887160"/>
            <a:ext cx="2348280" cy="52128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pPr algn="r"/>
            <a:fld id="{7FEDD76B-648E-4659-BC9B-0ADF6220E1E7}" type="slidenum">
              <a:rPr b="0" lang="en-GB" sz="1400" spc="-1" strike="noStrike">
                <a:latin typeface="Bitstream Vera Sans"/>
              </a:rPr>
              <a:t>&lt;number&gt;</a:t>
            </a:fld>
            <a:endParaRPr b="0" lang="en-GB" sz="1400" spc="-1" strike="noStrike">
              <a:latin typeface="Bitstream Vera Sans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</p:sldLayoutIdLst>
</p:sldMaster>
</file>

<file path=ppt/slideMasters/slideMaster4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r>
              <a:rPr b="0" lang="en-GB" sz="4400" spc="-1" strike="noStrike">
                <a:latin typeface="Arial"/>
              </a:rPr>
              <a:t>Click to edit the title text format</a:t>
            </a:r>
            <a:endParaRPr b="0" lang="en-GB" sz="4400" spc="-1" strike="noStrike">
              <a:latin typeface="Arial"/>
            </a:endParaRPr>
          </a:p>
        </p:txBody>
      </p:sp>
      <p:sp>
        <p:nvSpPr>
          <p:cNvPr id="12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80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3200" spc="-1" strike="noStrike">
                <a:latin typeface="Arial"/>
              </a:rPr>
              <a:t>Click to edit the outline text format</a:t>
            </a:r>
            <a:endParaRPr b="0" lang="en-GB" sz="3200" spc="-1" strike="noStrike">
              <a:latin typeface="Arial"/>
            </a:endParaRPr>
          </a:p>
          <a:p>
            <a:pPr lvl="1" marL="864000" indent="-288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800" spc="-1" strike="noStrike">
                <a:latin typeface="Arial"/>
              </a:rPr>
              <a:t>Second Outline Level</a:t>
            </a:r>
            <a:endParaRPr b="0" lang="en-GB" sz="2800" spc="-1" strike="noStrike">
              <a:latin typeface="Arial"/>
            </a:endParaRPr>
          </a:p>
          <a:p>
            <a:pPr lvl="2" marL="1296000" indent="-216000">
              <a:spcAft>
                <a:spcPts val="850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400" spc="-1" strike="noStrike">
                <a:latin typeface="Arial"/>
              </a:rPr>
              <a:t>Third Outline Level</a:t>
            </a:r>
            <a:endParaRPr b="0" lang="en-GB" sz="2400" spc="-1" strike="noStrike">
              <a:latin typeface="Arial"/>
            </a:endParaRPr>
          </a:p>
          <a:p>
            <a:pPr lvl="3" marL="1728000" indent="-216000">
              <a:spcAft>
                <a:spcPts val="567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000" spc="-1" strike="noStrike">
                <a:latin typeface="Arial"/>
              </a:rPr>
              <a:t>Fourth Outline Level</a:t>
            </a:r>
            <a:endParaRPr b="0" lang="en-GB" sz="2000" spc="-1" strike="noStrike">
              <a:latin typeface="Arial"/>
            </a:endParaRPr>
          </a:p>
          <a:p>
            <a:pPr lvl="4" marL="2160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Arial"/>
              </a:rPr>
              <a:t>Fifth Outline Level</a:t>
            </a:r>
            <a:endParaRPr b="0" lang="en-GB" sz="2000" spc="-1" strike="noStrike">
              <a:latin typeface="Arial"/>
            </a:endParaRPr>
          </a:p>
          <a:p>
            <a:pPr lvl="5" marL="2592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Arial"/>
              </a:rPr>
              <a:t>Sixth Outline Level</a:t>
            </a:r>
            <a:endParaRPr b="0" lang="en-GB" sz="2000" spc="-1" strike="noStrike">
              <a:latin typeface="Arial"/>
            </a:endParaRPr>
          </a:p>
          <a:p>
            <a:pPr lvl="6" marL="3024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Arial"/>
              </a:rPr>
              <a:t>Seventh Outline Level</a:t>
            </a:r>
            <a:endParaRPr b="0" lang="en-GB" sz="2000" spc="-1" strike="noStrike">
              <a:latin typeface="Arial"/>
            </a:endParaRPr>
          </a:p>
        </p:txBody>
      </p:sp>
      <p:sp>
        <p:nvSpPr>
          <p:cNvPr id="126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r>
              <a:rPr b="0" lang="en-GB" sz="1400" spc="-1" strike="noStrike">
                <a:latin typeface="Bitstream Vera Sans"/>
              </a:rPr>
              <a:t>&lt;date/time&gt;</a:t>
            </a:r>
            <a:endParaRPr b="0" lang="en-GB" sz="1400" spc="-1" strike="noStrike">
              <a:latin typeface="Bitstream Vera Sans"/>
            </a:endParaRPr>
          </a:p>
        </p:txBody>
      </p:sp>
      <p:sp>
        <p:nvSpPr>
          <p:cNvPr id="127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pPr algn="ctr"/>
            <a:r>
              <a:rPr b="0" lang="en-GB" sz="1400" spc="-1" strike="noStrike">
                <a:latin typeface="Bitstream Vera Sans"/>
              </a:rPr>
              <a:t>&lt;footer&gt;</a:t>
            </a:r>
            <a:endParaRPr b="0" lang="en-GB" sz="1400" spc="-1" strike="noStrike">
              <a:latin typeface="Bitstream Vera Sans"/>
            </a:endParaRPr>
          </a:p>
        </p:txBody>
      </p:sp>
      <p:sp>
        <p:nvSpPr>
          <p:cNvPr id="128" name="PlaceHolder 5"/>
          <p:cNvSpPr>
            <a:spLocks noGrp="1"/>
          </p:cNvSpPr>
          <p:nvPr>
            <p:ph type="sldNum"/>
          </p:nvPr>
        </p:nvSpPr>
        <p:spPr>
          <a:xfrm>
            <a:off x="7227000" y="6887160"/>
            <a:ext cx="2348280" cy="52128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pPr algn="r"/>
            <a:fld id="{E8512AAC-50A5-4CD6-80A3-F32FFBC3483F}" type="slidenum">
              <a:rPr b="0" lang="en-GB" sz="1400" spc="-1" strike="noStrike">
                <a:latin typeface="Bitstream Vera Sans"/>
              </a:rPr>
              <a:t>&lt;number&gt;</a:t>
            </a:fld>
            <a:endParaRPr b="0" lang="en-GB" sz="1400" spc="-1" strike="noStrike">
              <a:latin typeface="Bitstream Vera Sans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  <p:sldLayoutId id="2147483699" r:id="rId13"/>
  </p:sldLayoutIdLst>
</p:sldMaster>
</file>

<file path=ppt/slideMasters/slideMaster5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PlaceHolder 1"/>
          <p:cNvSpPr>
            <a:spLocks noGrp="1"/>
          </p:cNvSpPr>
          <p:nvPr>
            <p:ph type="title"/>
          </p:nvPr>
        </p:nvSpPr>
        <p:spPr>
          <a:xfrm>
            <a:off x="265680" y="265680"/>
            <a:ext cx="8545320" cy="1033920"/>
          </a:xfrm>
          <a:prstGeom prst="rect">
            <a:avLst/>
          </a:prstGeom>
        </p:spPr>
        <p:txBody>
          <a:bodyPr lIns="38160" rIns="38160" tIns="38160" bIns="38160" anchor="ctr">
            <a:noAutofit/>
          </a:bodyPr>
          <a:p>
            <a:r>
              <a:rPr b="0" lang="en-GB" sz="4600" spc="-1" strike="noStrike">
                <a:solidFill>
                  <a:srgbClr val="ffffff"/>
                </a:solidFill>
                <a:latin typeface="Gill Sans"/>
              </a:rPr>
              <a:t>Click to edit the title text format</a:t>
            </a:r>
            <a:endParaRPr b="0" lang="en-GB" sz="4600" spc="-1" strike="noStrike">
              <a:solidFill>
                <a:srgbClr val="ffffff"/>
              </a:solidFill>
              <a:latin typeface="Gill Sans"/>
            </a:endParaRPr>
          </a:p>
        </p:txBody>
      </p:sp>
      <p:sp>
        <p:nvSpPr>
          <p:cNvPr id="166" name="PlaceHolder 2"/>
          <p:cNvSpPr>
            <a:spLocks noGrp="1"/>
          </p:cNvSpPr>
          <p:nvPr>
            <p:ph type="body"/>
          </p:nvPr>
        </p:nvSpPr>
        <p:spPr>
          <a:xfrm>
            <a:off x="275760" y="1308960"/>
            <a:ext cx="9539640" cy="4384440"/>
          </a:xfrm>
          <a:prstGeom prst="rect">
            <a:avLst/>
          </a:prstGeom>
        </p:spPr>
        <p:txBody>
          <a:bodyPr lIns="38160" rIns="38160" tIns="38160" bIns="38160">
            <a:normAutofit fontScale="62000"/>
          </a:bodyPr>
          <a:p>
            <a:pPr marL="660240" indent="-444600">
              <a:spcBef>
                <a:spcPts val="2299"/>
              </a:spcBef>
              <a:buClr>
                <a:srgbClr val="000000"/>
              </a:buClr>
              <a:buSzPct val="171000"/>
              <a:buFont typeface="Gill Sans"/>
              <a:buChar char="•"/>
              <a:tabLst>
                <a:tab algn="l" pos="253800"/>
                <a:tab algn="l" pos="1168200"/>
                <a:tab algn="l" pos="2082600"/>
                <a:tab algn="l" pos="2997000"/>
                <a:tab algn="l" pos="3911400"/>
                <a:tab algn="l" pos="4825800"/>
                <a:tab algn="l" pos="5740200"/>
                <a:tab algn="l" pos="6654600"/>
                <a:tab algn="l" pos="7569000"/>
                <a:tab algn="l" pos="8483400"/>
                <a:tab algn="l" pos="9397800"/>
              </a:tabLst>
            </a:pPr>
            <a:r>
              <a:rPr b="0" lang="en-GB" sz="4000" spc="-1" strike="noStrike">
                <a:solidFill>
                  <a:srgbClr val="000000"/>
                </a:solidFill>
                <a:latin typeface="Gill Sans"/>
              </a:rPr>
              <a:t>Click to edit the outline text format</a:t>
            </a:r>
            <a:endParaRPr b="0" lang="en-GB" sz="4000" spc="-1" strike="noStrike">
              <a:solidFill>
                <a:srgbClr val="000000"/>
              </a:solidFill>
              <a:latin typeface="Gill Sans"/>
            </a:endParaRPr>
          </a:p>
          <a:p>
            <a:pPr lvl="1" marL="1002960" indent="-444240">
              <a:spcBef>
                <a:spcPts val="2299"/>
              </a:spcBef>
              <a:buClr>
                <a:srgbClr val="0000ff"/>
              </a:buClr>
              <a:buFont typeface="Lucida Grande"/>
              <a:buChar char="‣"/>
              <a:tabLst>
                <a:tab algn="l" pos="825480"/>
                <a:tab algn="l" pos="1739880"/>
                <a:tab algn="l" pos="2654280"/>
                <a:tab algn="l" pos="3568680"/>
                <a:tab algn="l" pos="4483080"/>
                <a:tab algn="l" pos="5397480"/>
                <a:tab algn="l" pos="6311880"/>
                <a:tab algn="l" pos="7226280"/>
                <a:tab algn="l" pos="8140680"/>
                <a:tab algn="l" pos="9055080"/>
              </a:tabLst>
            </a:pPr>
            <a:r>
              <a:rPr b="0" lang="en-GB" sz="4000" spc="-1" strike="noStrike">
                <a:solidFill>
                  <a:srgbClr val="0000ff"/>
                </a:solidFill>
                <a:latin typeface="Gill Sans"/>
              </a:rPr>
              <a:t>Second Outline Level</a:t>
            </a:r>
            <a:endParaRPr b="0" lang="en-GB" sz="4000" spc="-1" strike="noStrike">
              <a:solidFill>
                <a:srgbClr val="0000ff"/>
              </a:solidFill>
              <a:latin typeface="Gill Sans"/>
            </a:endParaRPr>
          </a:p>
          <a:p>
            <a:pPr lvl="2" marL="1346040" indent="-444600">
              <a:spcBef>
                <a:spcPts val="2299"/>
              </a:spcBef>
              <a:buClr>
                <a:srgbClr val="000000"/>
              </a:buClr>
              <a:buSzPct val="171000"/>
              <a:buFont typeface="Gill Sans"/>
              <a:buChar char="•"/>
              <a:tabLst>
                <a:tab algn="l" pos="482400"/>
                <a:tab algn="l" pos="1396800"/>
                <a:tab algn="l" pos="2311200"/>
                <a:tab algn="l" pos="3225600"/>
                <a:tab algn="l" pos="4140000"/>
                <a:tab algn="l" pos="5054400"/>
                <a:tab algn="l" pos="5968800"/>
                <a:tab algn="l" pos="6883200"/>
                <a:tab algn="l" pos="7797600"/>
                <a:tab algn="l" pos="8712000"/>
              </a:tabLst>
            </a:pPr>
            <a:r>
              <a:rPr b="0" lang="en-GB" sz="4000" spc="-1" strike="noStrike">
                <a:solidFill>
                  <a:srgbClr val="000000"/>
                </a:solidFill>
                <a:latin typeface="Gill Sans"/>
              </a:rPr>
              <a:t>Third Outline Level</a:t>
            </a:r>
            <a:endParaRPr b="0" lang="en-GB" sz="4000" spc="-1" strike="noStrike">
              <a:solidFill>
                <a:srgbClr val="000000"/>
              </a:solidFill>
              <a:latin typeface="Gill Sans"/>
            </a:endParaRPr>
          </a:p>
          <a:p>
            <a:pPr lvl="3" marL="1701720" indent="-444600">
              <a:spcBef>
                <a:spcPts val="2299"/>
              </a:spcBef>
              <a:buClr>
                <a:srgbClr val="000000"/>
              </a:buClr>
              <a:buSzPct val="171000"/>
              <a:buFont typeface="Gill Sans"/>
              <a:buChar char="•"/>
              <a:tabLst>
                <a:tab algn="l" pos="126720"/>
                <a:tab algn="l" pos="1041120"/>
                <a:tab algn="l" pos="1955520"/>
                <a:tab algn="l" pos="2869920"/>
                <a:tab algn="l" pos="3784320"/>
                <a:tab algn="l" pos="4698720"/>
                <a:tab algn="l" pos="5613120"/>
                <a:tab algn="l" pos="6527520"/>
                <a:tab algn="l" pos="7441920"/>
                <a:tab algn="l" pos="8356320"/>
              </a:tabLst>
            </a:pPr>
            <a:r>
              <a:rPr b="0" lang="en-GB" sz="4000" spc="-1" strike="noStrike">
                <a:solidFill>
                  <a:srgbClr val="000000"/>
                </a:solidFill>
                <a:latin typeface="Gill Sans"/>
              </a:rPr>
              <a:t>Fourth Outline Level</a:t>
            </a:r>
            <a:endParaRPr b="0" lang="en-GB" sz="4000" spc="-1" strike="noStrike">
              <a:solidFill>
                <a:srgbClr val="000000"/>
              </a:solidFill>
              <a:latin typeface="Gill Sans"/>
            </a:endParaRPr>
          </a:p>
          <a:p>
            <a:pPr lvl="4" marL="2044440" indent="-444240">
              <a:spcBef>
                <a:spcPts val="2299"/>
              </a:spcBef>
              <a:buClr>
                <a:srgbClr val="000000"/>
              </a:buClr>
              <a:buSzPct val="171000"/>
              <a:buFont typeface="Gill Sans"/>
              <a:buChar char="•"/>
              <a:tabLst>
                <a:tab algn="l" pos="698400"/>
                <a:tab algn="l" pos="1612800"/>
                <a:tab algn="l" pos="2527200"/>
                <a:tab algn="l" pos="3441600"/>
                <a:tab algn="l" pos="4356000"/>
                <a:tab algn="l" pos="5270400"/>
                <a:tab algn="l" pos="6184800"/>
                <a:tab algn="l" pos="7099200"/>
                <a:tab algn="l" pos="8013600"/>
              </a:tabLst>
            </a:pPr>
            <a:r>
              <a:rPr b="0" lang="en-GB" sz="4000" spc="-1" strike="noStrike">
                <a:solidFill>
                  <a:srgbClr val="000000"/>
                </a:solidFill>
                <a:latin typeface="Gill Sans"/>
              </a:rPr>
              <a:t>Fifth Outline Level</a:t>
            </a:r>
            <a:endParaRPr b="0" lang="en-GB" sz="4000" spc="-1" strike="noStrike">
              <a:solidFill>
                <a:srgbClr val="000000"/>
              </a:solidFill>
              <a:latin typeface="Gill Sans"/>
            </a:endParaRPr>
          </a:p>
          <a:p>
            <a:pPr lvl="5" marL="2044440" indent="-444240">
              <a:spcBef>
                <a:spcPts val="2299"/>
              </a:spcBef>
              <a:buClr>
                <a:srgbClr val="000000"/>
              </a:buClr>
              <a:buSzPct val="171000"/>
              <a:buFont typeface="Gill Sans"/>
              <a:buChar char="•"/>
              <a:tabLst>
                <a:tab algn="l" pos="698400"/>
                <a:tab algn="l" pos="1612800"/>
                <a:tab algn="l" pos="2527200"/>
                <a:tab algn="l" pos="3441600"/>
                <a:tab algn="l" pos="4356000"/>
                <a:tab algn="l" pos="5270400"/>
                <a:tab algn="l" pos="6184800"/>
                <a:tab algn="l" pos="7099200"/>
                <a:tab algn="l" pos="8013600"/>
              </a:tabLst>
            </a:pPr>
            <a:r>
              <a:rPr b="0" lang="en-GB" sz="4000" spc="-1" strike="noStrike">
                <a:solidFill>
                  <a:srgbClr val="000000"/>
                </a:solidFill>
                <a:latin typeface="Gill Sans"/>
              </a:rPr>
              <a:t>Sixth Outline Level</a:t>
            </a:r>
            <a:endParaRPr b="0" lang="en-GB" sz="4000" spc="-1" strike="noStrike">
              <a:solidFill>
                <a:srgbClr val="000000"/>
              </a:solidFill>
              <a:latin typeface="Gill Sans"/>
            </a:endParaRPr>
          </a:p>
          <a:p>
            <a:pPr lvl="6" marL="2044440" indent="-444240">
              <a:spcBef>
                <a:spcPts val="2299"/>
              </a:spcBef>
              <a:buClr>
                <a:srgbClr val="000000"/>
              </a:buClr>
              <a:buSzPct val="171000"/>
              <a:buFont typeface="Gill Sans"/>
              <a:buChar char="•"/>
              <a:tabLst>
                <a:tab algn="l" pos="698400"/>
                <a:tab algn="l" pos="1612800"/>
                <a:tab algn="l" pos="2527200"/>
                <a:tab algn="l" pos="3441600"/>
                <a:tab algn="l" pos="4356000"/>
                <a:tab algn="l" pos="5270400"/>
                <a:tab algn="l" pos="6184800"/>
                <a:tab algn="l" pos="7099200"/>
                <a:tab algn="l" pos="8013600"/>
              </a:tabLst>
            </a:pPr>
            <a:r>
              <a:rPr b="0" lang="en-GB" sz="4000" spc="-1" strike="noStrike">
                <a:solidFill>
                  <a:srgbClr val="000000"/>
                </a:solidFill>
                <a:latin typeface="Gill Sans"/>
              </a:rPr>
              <a:t>Seventh Outline Level</a:t>
            </a:r>
            <a:endParaRPr b="0" lang="en-GB" sz="4000" spc="-1" strike="noStrike">
              <a:solidFill>
                <a:srgbClr val="000000"/>
              </a:solidFill>
              <a:latin typeface="Gill Sans"/>
            </a:endParaRPr>
          </a:p>
        </p:txBody>
      </p:sp>
      <p:sp>
        <p:nvSpPr>
          <p:cNvPr id="167" name="CustomShape 3"/>
          <p:cNvSpPr/>
          <p:nvPr/>
        </p:nvSpPr>
        <p:spPr>
          <a:xfrm>
            <a:off x="8860320" y="196920"/>
            <a:ext cx="954720" cy="1033560"/>
          </a:xfrm>
          <a:prstGeom prst="rect">
            <a:avLst/>
          </a:prstGeom>
          <a:solidFill>
            <a:srgbClr val="c5b9ff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68" name="PlaceHolder 4"/>
          <p:cNvSpPr>
            <a:spLocks noGrp="1"/>
          </p:cNvSpPr>
          <p:nvPr>
            <p:ph type="sldNum"/>
          </p:nvPr>
        </p:nvSpPr>
        <p:spPr>
          <a:xfrm>
            <a:off x="6791760" y="689040"/>
            <a:ext cx="521640" cy="615960"/>
          </a:xfrm>
          <a:prstGeom prst="rect">
            <a:avLst/>
          </a:prstGeom>
        </p:spPr>
        <p:txBody>
          <a:bodyPr lIns="90000" rIns="90000" tIns="46800" bIns="46800" anchorCtr="1">
            <a:noAutofit/>
          </a:bodyPr>
          <a:p>
            <a:pPr algn="ctr">
              <a:lnSpc>
                <a:spcPct val="100000"/>
              </a:lnSpc>
            </a:pPr>
            <a:fld id="{AB7E3278-5478-4808-876F-CBE46C6635E1}" type="slidenum">
              <a:rPr b="0" lang="en-GB" sz="4600" spc="-1" strike="noStrike">
                <a:solidFill>
                  <a:srgbClr val="000000"/>
                </a:solidFill>
                <a:latin typeface="Gill Sans"/>
                <a:ea typeface="Gill Sans"/>
              </a:rPr>
              <a:t>&lt;number&gt;</a:t>
            </a:fld>
            <a:endParaRPr b="0" lang="en-GB" sz="4600" spc="-1" strike="noStrike">
              <a:latin typeface="Bitstream Vera Sans"/>
            </a:endParaRPr>
          </a:p>
        </p:txBody>
      </p:sp>
      <p:sp>
        <p:nvSpPr>
          <p:cNvPr id="169" name="CustomShape 5"/>
          <p:cNvSpPr/>
          <p:nvPr/>
        </p:nvSpPr>
        <p:spPr>
          <a:xfrm>
            <a:off x="2904120" y="7059960"/>
            <a:ext cx="1762200" cy="324720"/>
          </a:xfrm>
          <a:prstGeom prst="rect">
            <a:avLst/>
          </a:prstGeom>
          <a:solidFill>
            <a:srgbClr val="4b3e83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</a:pPr>
            <a:r>
              <a:rPr b="0" lang="en-GB" sz="2200" spc="-1" strike="noStrike">
                <a:solidFill>
                  <a:srgbClr val="ffffff"/>
                </a:solidFill>
                <a:latin typeface="Gill Sans"/>
                <a:ea typeface="Lucida Grande"/>
              </a:rPr>
              <a:t>Πετρίδου Χαρά</a:t>
            </a:r>
            <a:endParaRPr b="0" lang="en-GB" sz="2200" spc="-1" strike="noStrike">
              <a:latin typeface="Bitstream Vera Sans"/>
            </a:endParaRPr>
          </a:p>
        </p:txBody>
      </p:sp>
      <p:sp>
        <p:nvSpPr>
          <p:cNvPr id="170" name="CustomShape 6"/>
          <p:cNvSpPr/>
          <p:nvPr/>
        </p:nvSpPr>
        <p:spPr>
          <a:xfrm>
            <a:off x="4697280" y="7114320"/>
            <a:ext cx="2746440" cy="325080"/>
          </a:xfrm>
          <a:prstGeom prst="rect">
            <a:avLst/>
          </a:prstGeom>
          <a:solidFill>
            <a:srgbClr val="bca6ff"/>
          </a:solidFill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lnSpc>
                <a:spcPct val="100000"/>
              </a:lnSpc>
            </a:pPr>
            <a:r>
              <a:rPr b="0" lang="en-GB" sz="2200" spc="-1" strike="noStrike">
                <a:solidFill>
                  <a:srgbClr val="000000"/>
                </a:solidFill>
                <a:latin typeface="Gill Sans"/>
                <a:ea typeface="Lucida Grande"/>
              </a:rPr>
              <a:t>Θεσσαλονίκη 11 Οκτ. 2010</a:t>
            </a:r>
            <a:endParaRPr b="0" lang="en-GB" sz="2200" spc="-1" strike="noStrike">
              <a:latin typeface="Bitstream Vera Sans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  <p:sldLayoutId id="2147483711" r:id="rId12"/>
    <p:sldLayoutId id="2147483712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15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image" Target="../media/image2.jpeg"/><Relationship Id="rId2" Type="http://schemas.openxmlformats.org/officeDocument/2006/relationships/slideLayout" Target="../slideLayouts/slideLayout15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image" Target="../media/image3.jpeg"/><Relationship Id="rId2" Type="http://schemas.openxmlformats.org/officeDocument/2006/relationships/slideLayout" Target="../slideLayouts/slideLayout15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image" Target="../media/image4.jpeg"/><Relationship Id="rId2" Type="http://schemas.openxmlformats.org/officeDocument/2006/relationships/slideLayout" Target="../slideLayouts/slideLayout15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image" Target="../media/image6.png"/><Relationship Id="rId3" Type="http://schemas.openxmlformats.org/officeDocument/2006/relationships/slideLayout" Target="../slideLayouts/slideLayout15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hyperlink" Target="http://www.physics.auth.gr/course/show/125" TargetMode="External"/><Relationship Id="rId2" Type="http://schemas.openxmlformats.org/officeDocument/2006/relationships/slideLayout" Target="../slideLayouts/slideLayout15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15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8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2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8.xml"/>
</Relationships>
</file>

<file path=ppt/slides/_rels/slide26.xml.rels><?xml version="1.0" encoding="UTF-8"?>
<Relationships xmlns="http://schemas.openxmlformats.org/package/2006/relationships"><Relationship Id="rId1" Type="http://schemas.openxmlformats.org/officeDocument/2006/relationships/image" Target="../media/image8.png"/><Relationship Id="rId2" Type="http://schemas.openxmlformats.org/officeDocument/2006/relationships/slideLayout" Target="../slideLayouts/slideLayout15.xml"/>
</Relationships>
</file>

<file path=ppt/slides/_rels/slide2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2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29.xml.rels><?xml version="1.0" encoding="UTF-8"?>
<Relationships xmlns="http://schemas.openxmlformats.org/package/2006/relationships"><Relationship Id="rId1" Type="http://schemas.openxmlformats.org/officeDocument/2006/relationships/image" Target="../media/image9.png"/><Relationship Id="rId2" Type="http://schemas.openxmlformats.org/officeDocument/2006/relationships/slideLayout" Target="../slideLayouts/slideLayout15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30.xml.rels><?xml version="1.0" encoding="UTF-8"?>
<Relationships xmlns="http://schemas.openxmlformats.org/package/2006/relationships"><Relationship Id="rId1" Type="http://schemas.openxmlformats.org/officeDocument/2006/relationships/image" Target="../media/image10.png"/><Relationship Id="rId2" Type="http://schemas.openxmlformats.org/officeDocument/2006/relationships/slideLayout" Target="../slideLayouts/slideLayout15.xml"/>
</Relationships>
</file>

<file path=ppt/slides/_rels/slide3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3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8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TextShape 1"/>
          <p:cNvSpPr txBox="1"/>
          <p:nvPr/>
        </p:nvSpPr>
        <p:spPr>
          <a:xfrm>
            <a:off x="228600" y="338040"/>
            <a:ext cx="9601200" cy="3945960"/>
          </a:xfrm>
          <a:prstGeom prst="rect">
            <a:avLst/>
          </a:prstGeom>
          <a:solidFill>
            <a:srgbClr val="cfe7f5"/>
          </a:solidFill>
          <a:ln w="54720"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1" lang="en-GB" sz="3600" spc="-1" strike="noStrike">
                <a:latin typeface="DejaVu Sans"/>
              </a:rPr>
              <a:t>Στοιχεία Πυρηνικής Φυσικής και Στοιχειωδών Σωματιδίων</a:t>
            </a:r>
            <a:br/>
            <a:r>
              <a:rPr b="1" lang="en-GB" sz="3600" spc="-1" strike="noStrike">
                <a:latin typeface="DejaVu Sans"/>
              </a:rPr>
              <a:t>(5ου εξαμήνου)</a:t>
            </a:r>
            <a:br/>
            <a:r>
              <a:rPr b="0" lang="en-GB" sz="3600" spc="-1" strike="noStrike">
                <a:solidFill>
                  <a:srgbClr val="0000ff"/>
                </a:solidFill>
                <a:latin typeface="DejaVu Sans"/>
              </a:rPr>
              <a:t>Τμήμα T2: Κ. Κορδάς &amp;  Δ. Σαμψωνίδης</a:t>
            </a:r>
            <a:br/>
            <a:r>
              <a:rPr b="1" lang="en-GB" sz="4000" spc="-1" strike="noStrike">
                <a:latin typeface="DejaVu Sans"/>
              </a:rPr>
              <a:t>Μάθημα 9</a:t>
            </a:r>
            <a:br/>
            <a:r>
              <a:rPr b="0" lang="en-GB" sz="2600" spc="-1" strike="noStrike">
                <a:solidFill>
                  <a:srgbClr val="ff0000"/>
                </a:solidFill>
                <a:latin typeface="DejaVu Sans"/>
              </a:rPr>
              <a:t>Κβαντικοί αριθμοί και ομοτιμία (parity) – ουσιαστικά σημεία με βάση το άτομο του υδρογόνου</a:t>
            </a:r>
            <a:endParaRPr b="0" lang="en-GB" sz="2600" spc="-1" strike="noStrike">
              <a:latin typeface="Arial"/>
            </a:endParaRPr>
          </a:p>
        </p:txBody>
      </p:sp>
      <p:sp>
        <p:nvSpPr>
          <p:cNvPr id="208" name="TextShape 2"/>
          <p:cNvSpPr txBox="1"/>
          <p:nvPr/>
        </p:nvSpPr>
        <p:spPr>
          <a:xfrm>
            <a:off x="685800" y="5788800"/>
            <a:ext cx="8458200" cy="1113840"/>
          </a:xfrm>
          <a:prstGeom prst="rect">
            <a:avLst/>
          </a:prstGeom>
          <a:solidFill>
            <a:srgbClr val="00ffff"/>
          </a:solidFill>
          <a:ln>
            <a:noFill/>
          </a:ln>
        </p:spPr>
        <p:txBody>
          <a:bodyPr lIns="90000" rIns="90000" tIns="46800" bIns="46800">
            <a:noAutofit/>
          </a:bodyPr>
          <a:p>
            <a:pPr algn="ctr">
              <a:spcBef>
                <a:spcPts val="899"/>
              </a:spcBef>
            </a:pPr>
            <a:r>
              <a:rPr b="0" lang="en-GB" sz="3200" spc="-1" strike="noStrike">
                <a:solidFill>
                  <a:srgbClr val="333399"/>
                </a:solidFill>
                <a:latin typeface="DejaVu Sans"/>
              </a:rPr>
              <a:t> </a:t>
            </a:r>
            <a:r>
              <a:rPr b="0" lang="el-GR" sz="3600" spc="-1" strike="noStrike">
                <a:solidFill>
                  <a:srgbClr val="333399"/>
                </a:solidFill>
                <a:latin typeface="DejaVu Sans"/>
              </a:rPr>
              <a:t>Κώστας Κορδάς</a:t>
            </a:r>
            <a:endParaRPr b="0" lang="en-GB" sz="3600" spc="-1" strike="noStrike">
              <a:latin typeface="Arial"/>
            </a:endParaRPr>
          </a:p>
          <a:p>
            <a:pPr algn="ctr">
              <a:spcBef>
                <a:spcPts val="697"/>
              </a:spcBef>
            </a:pPr>
            <a:r>
              <a:rPr b="0" lang="en-GB" sz="2800" spc="-1" strike="noStrike">
                <a:latin typeface="Arial"/>
              </a:rPr>
              <a:t>Αριστοτέλειο Πανεπιστήμιο Θεσσαλονίκης</a:t>
            </a:r>
            <a:endParaRPr b="0" lang="en-GB" sz="2800" spc="-1" strike="noStrike">
              <a:latin typeface="Arial"/>
            </a:endParaRPr>
          </a:p>
        </p:txBody>
      </p:sp>
      <p:sp>
        <p:nvSpPr>
          <p:cNvPr id="209" name="TextShape 3"/>
          <p:cNvSpPr txBox="1"/>
          <p:nvPr/>
        </p:nvSpPr>
        <p:spPr>
          <a:xfrm>
            <a:off x="1539000" y="7036200"/>
            <a:ext cx="7108200" cy="3891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>
            <a:noAutofit/>
          </a:bodyPr>
          <a:p>
            <a:pPr algn="ctr"/>
            <a:r>
              <a:rPr b="0" lang="el-GR" sz="2000" spc="-1" strike="noStrike">
                <a:solidFill>
                  <a:srgbClr val="ff0000"/>
                </a:solidFill>
                <a:latin typeface="DejaVu Sans"/>
              </a:rPr>
              <a:t>Πυρηνική &amp; Στοιχειώδη, Αριστοτέλειο Παν. Θ/νίκης</a:t>
            </a:r>
            <a:endParaRPr b="0" lang="en-GB" sz="2000" spc="-1" strike="noStrike">
              <a:latin typeface="Bitstream Vera Sans"/>
            </a:endParaRPr>
          </a:p>
        </p:txBody>
      </p:sp>
      <p:sp>
        <p:nvSpPr>
          <p:cNvPr id="210" name="TextShape 4"/>
          <p:cNvSpPr txBox="1"/>
          <p:nvPr/>
        </p:nvSpPr>
        <p:spPr>
          <a:xfrm>
            <a:off x="480600" y="4449960"/>
            <a:ext cx="8915400" cy="1242720"/>
          </a:xfrm>
          <a:prstGeom prst="rect">
            <a:avLst/>
          </a:prstGeom>
          <a:solidFill>
            <a:srgbClr val="e6ff00"/>
          </a:solidFill>
          <a:ln>
            <a:noFill/>
          </a:ln>
        </p:spPr>
        <p:txBody>
          <a:bodyPr lIns="90000" rIns="90000" tIns="45000" bIns="45000">
            <a:noAutofit/>
          </a:bodyPr>
          <a:p>
            <a:pPr algn="ctr"/>
            <a:r>
              <a:rPr b="0" lang="en-GB" sz="2600" spc="-1" strike="noStrike">
                <a:latin typeface="Bitstream Vera Sans"/>
              </a:rPr>
              <a:t>Αυτό το μάθημα ΔΕΝ είναι προς εξέταση. </a:t>
            </a:r>
            <a:endParaRPr b="0" lang="en-GB" sz="2600" spc="-1" strike="noStrike">
              <a:latin typeface="Bitstream Vera Sans"/>
            </a:endParaRPr>
          </a:p>
          <a:p>
            <a:pPr algn="ctr"/>
            <a:r>
              <a:rPr b="0" lang="en-GB" sz="2600" spc="-1" strike="noStrike">
                <a:latin typeface="Bitstream Vera Sans"/>
              </a:rPr>
              <a:t>Είναι μια επανάληψη από έννοιες που χρειαζόμαστε </a:t>
            </a:r>
            <a:endParaRPr b="0" lang="en-GB" sz="2600" spc="-1" strike="noStrike">
              <a:latin typeface="Bitstream Vera Sans"/>
            </a:endParaRPr>
          </a:p>
          <a:p>
            <a:pPr algn="ctr"/>
            <a:r>
              <a:rPr b="0" lang="en-GB" sz="2600" spc="-1" strike="noStrike">
                <a:latin typeface="Bitstream Vera Sans"/>
              </a:rPr>
              <a:t>παρακάτω και είδατε στη Γενική Φυσική V </a:t>
            </a:r>
            <a:endParaRPr b="0" lang="en-GB" sz="2600" spc="-1" strike="noStrike">
              <a:latin typeface="Bitstream Vera San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" name="CustomShape 1"/>
          <p:cNvSpPr/>
          <p:nvPr/>
        </p:nvSpPr>
        <p:spPr>
          <a:xfrm>
            <a:off x="406800" y="1888200"/>
            <a:ext cx="4851000" cy="619200"/>
          </a:xfrm>
          <a:prstGeom prst="rect">
            <a:avLst/>
          </a:prstGeom>
          <a:solidFill>
            <a:srgbClr val="e6ff00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69" name="CustomShape 2"/>
          <p:cNvSpPr/>
          <p:nvPr/>
        </p:nvSpPr>
        <p:spPr>
          <a:xfrm>
            <a:off x="2561400" y="5859000"/>
            <a:ext cx="3657600" cy="1130400"/>
          </a:xfrm>
          <a:prstGeom prst="ellipse">
            <a:avLst/>
          </a:prstGeom>
          <a:solidFill>
            <a:srgbClr val="99ccff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270" name="TextShape 3"/>
          <p:cNvSpPr txBox="1"/>
          <p:nvPr/>
        </p:nvSpPr>
        <p:spPr>
          <a:xfrm>
            <a:off x="252000" y="166320"/>
            <a:ext cx="9613800" cy="523080"/>
          </a:xfrm>
          <a:prstGeom prst="rect">
            <a:avLst/>
          </a:prstGeom>
          <a:solidFill>
            <a:srgbClr val="00ffff"/>
          </a:solidFill>
          <a:ln w="54720"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0" lang="en-GB" sz="3200" spc="-1" strike="noStrike">
                <a:latin typeface="Bitstream Vera Sans"/>
              </a:rPr>
              <a:t>Εξίσωση Schroedinger για κεντρικά δυναμικά</a:t>
            </a:r>
            <a:endParaRPr b="0" lang="en-GB" sz="3200" spc="-1" strike="noStrike">
              <a:latin typeface="Bitstream Vera Sans"/>
            </a:endParaRPr>
          </a:p>
        </p:txBody>
      </p:sp>
      <mc:AlternateContent>
        <mc:Choice xmlns:a14="http://schemas.microsoft.com/office/drawing/2010/main" Requires="a14">
          <p:sp>
            <p:nvSpPr>
              <p:cNvPr id="271" name="Formula 4"/>
              <p:cNvSpPr txBox="1"/>
              <p:nvPr/>
            </p:nvSpPr>
            <p:spPr>
              <a:xfrm>
                <a:off x="2584800" y="5965560"/>
                <a:ext cx="3339360" cy="98028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sSub>
                      <m:e>
                        <m:r>
                          <m:t xml:space="preserve">V</m:t>
                        </m:r>
                      </m:e>
                      <m:sub>
                        <m:r>
                          <m:t xml:space="preserve">l</m:t>
                        </m:r>
                      </m:sub>
                    </m:sSub>
                    <m:d>
                      <m:dPr>
                        <m:begChr m:val="("/>
                        <m:endChr m:val=")"/>
                      </m:dPr>
                      <m:e>
                        <m:r>
                          <m:t xml:space="preserve">r</m:t>
                        </m:r>
                      </m:e>
                    </m:d>
                    <m:r>
                      <m:t xml:space="preserve">=</m:t>
                    </m:r>
                    <m:r>
                      <m:t xml:space="preserve">V</m:t>
                    </m:r>
                    <m:d>
                      <m:dPr>
                        <m:begChr m:val="("/>
                        <m:endChr m:val=")"/>
                      </m:dPr>
                      <m:e>
                        <m:r>
                          <m:t xml:space="preserve">r</m:t>
                        </m:r>
                      </m:e>
                    </m:d>
                    <m:r>
                      <m:t xml:space="preserve">+</m:t>
                    </m:r>
                    <m:f>
                      <m:num>
                        <m:sSup>
                          <m:e>
                            <m:r>
                              <m:t xml:space="preserve">ℏ</m:t>
                            </m:r>
                          </m:e>
                          <m:sup>
                            <m:r>
                              <m:t xml:space="preserve">2</m:t>
                            </m:r>
                          </m:sup>
                        </m:sSup>
                        <m:r>
                          <m:t xml:space="preserve">l</m:t>
                        </m:r>
                        <m:d>
                          <m:dPr>
                            <m:begChr m:val="("/>
                            <m:endChr m:val=")"/>
                          </m:dPr>
                          <m:e>
                            <m:r>
                              <m:t xml:space="preserve">l</m:t>
                            </m:r>
                            <m:r>
                              <m:t xml:space="preserve">+</m:t>
                            </m:r>
                            <m:r>
                              <m:t xml:space="preserve">1</m:t>
                            </m:r>
                          </m:e>
                        </m:d>
                      </m:num>
                      <m:den>
                        <m:r>
                          <m:t xml:space="preserve">2</m:t>
                        </m:r>
                        <m:sSub>
                          <m:e>
                            <m:r>
                              <m:t xml:space="preserve">m</m:t>
                            </m:r>
                          </m:e>
                          <m:sub>
                            <m:r>
                              <m:t xml:space="preserve">e</m:t>
                            </m:r>
                          </m:sub>
                        </m:sSub>
                        <m:sSup>
                          <m:e>
                            <m:r>
                              <m:t xml:space="preserve">r</m:t>
                            </m:r>
                          </m:e>
                          <m:sup>
                            <m:r>
                              <m:t xml:space="preserve">2</m:t>
                            </m:r>
                          </m:sup>
                        </m:sSup>
                      </m:den>
                    </m:f>
                  </m:oMath>
                </a14:m>
              </a:p>
            </p:txBody>
          </p:sp>
        </mc:Choice>
        <mc:Fallback/>
      </mc:AlternateContent>
      <mc:AlternateContent>
        <mc:Choice xmlns:a14="http://schemas.microsoft.com/office/drawing/2010/main" Requires="a14">
          <p:sp>
            <p:nvSpPr>
              <p:cNvPr id="272" name="Formula 5"/>
              <p:cNvSpPr txBox="1"/>
              <p:nvPr/>
            </p:nvSpPr>
            <p:spPr>
              <a:xfrm>
                <a:off x="1708200" y="3873600"/>
                <a:ext cx="3858120" cy="89172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f>
                      <m:num>
                        <m:sSup>
                          <m:e>
                            <m:r>
                              <m:t xml:space="preserve">∂</m:t>
                            </m:r>
                          </m:e>
                          <m:sup>
                            <m:r>
                              <m:t xml:space="preserve">2</m:t>
                            </m:r>
                          </m:sup>
                        </m:sSup>
                      </m:num>
                      <m:den>
                        <m:r>
                          <m:t xml:space="preserve">∂</m:t>
                        </m:r>
                        <m:sSup>
                          <m:e>
                            <m:r>
                              <m:t xml:space="preserve">r</m:t>
                            </m:r>
                          </m:e>
                          <m:sup>
                            <m:r>
                              <m:t xml:space="preserve">2</m:t>
                            </m:r>
                          </m:sup>
                        </m:sSup>
                      </m:den>
                    </m:f>
                    <m:r>
                      <m:t xml:space="preserve">y</m:t>
                    </m:r>
                    <m:r>
                      <m:t xml:space="preserve">+</m:t>
                    </m:r>
                    <m:r>
                      <m:t xml:space="preserve">2</m:t>
                    </m:r>
                    <m:f>
                      <m:num>
                        <m:r>
                          <m:t xml:space="preserve">m</m:t>
                        </m:r>
                      </m:num>
                      <m:den>
                        <m:r>
                          <m:t xml:space="preserve">ℏ</m:t>
                        </m:r>
                      </m:den>
                    </m:f>
                    <m:d>
                      <m:dPr>
                        <m:begChr m:val="("/>
                        <m:endChr m:val=")"/>
                      </m:dPr>
                      <m:e>
                        <m:r>
                          <m:t xml:space="preserve">E</m:t>
                        </m:r>
                        <m:r>
                          <m:t xml:space="preserve">−</m:t>
                        </m:r>
                        <m:sSub>
                          <m:e>
                            <m:r>
                              <m:t xml:space="preserve">V</m:t>
                            </m:r>
                          </m:e>
                          <m:sub>
                            <m:r>
                              <m:t xml:space="preserve">l</m:t>
                            </m:r>
                          </m:sub>
                        </m:sSub>
                        <m:d>
                          <m:dPr>
                            <m:begChr m:val="("/>
                            <m:endChr m:val=")"/>
                          </m:dPr>
                          <m:e>
                            <m:r>
                              <m:t xml:space="preserve">r</m:t>
                            </m:r>
                          </m:e>
                        </m:d>
                      </m:e>
                    </m:d>
                    <m:r>
                      <m:t xml:space="preserve">y</m:t>
                    </m:r>
                    <m:r>
                      <m:t xml:space="preserve">=</m:t>
                    </m:r>
                    <m:r>
                      <m:t xml:space="preserve">0</m:t>
                    </m:r>
                  </m:oMath>
                </a14:m>
              </a:p>
            </p:txBody>
          </p:sp>
        </mc:Choice>
        <mc:Fallback/>
      </mc:AlternateContent>
      <mc:AlternateContent>
        <mc:Choice xmlns:a14="http://schemas.microsoft.com/office/drawing/2010/main" Requires="a14">
          <p:sp>
            <p:nvSpPr>
              <p:cNvPr id="273" name="Formula 6"/>
              <p:cNvSpPr txBox="1"/>
              <p:nvPr/>
            </p:nvSpPr>
            <p:spPr>
              <a:xfrm>
                <a:off x="1236600" y="3082680"/>
                <a:ext cx="4899960" cy="39492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ψ</m:t>
                    </m:r>
                    <m:d>
                      <m:dPr>
                        <m:begChr m:val="("/>
                        <m:endChr m:val=")"/>
                      </m:dPr>
                      <m:e>
                        <m:acc>
                          <m:accPr>
                            <m:chr m:val="⃗"/>
                          </m:accPr>
                          <m:e>
                            <m:r>
                              <m:t xml:space="preserve">r</m:t>
                            </m:r>
                          </m:e>
                        </m:acc>
                      </m:e>
                    </m:d>
                    <m:r>
                      <m:t xml:space="preserve">=</m:t>
                    </m:r>
                    <m:r>
                      <m:t xml:space="preserve">R</m:t>
                    </m:r>
                    <m:d>
                      <m:dPr>
                        <m:begChr m:val="("/>
                        <m:endChr m:val=")"/>
                      </m:dPr>
                      <m:e>
                        <m:r>
                          <m:t xml:space="preserve">r</m:t>
                        </m:r>
                      </m:e>
                    </m:d>
                    <m:r>
                      <m:t xml:space="preserve">Y</m:t>
                    </m:r>
                    <m:d>
                      <m:dPr>
                        <m:begChr m:val="("/>
                        <m:endChr m:val=")"/>
                      </m:dPr>
                      <m:e>
                        <m:r>
                          <m:t xml:space="preserve">θ</m:t>
                        </m:r>
                        <m:r>
                          <m:t xml:space="preserve">,</m:t>
                        </m:r>
                        <m:r>
                          <m:t xml:space="preserve">φ</m:t>
                        </m:r>
                      </m:e>
                    </m:d>
                    <m:r>
                      <m:t xml:space="preserve">,</m:t>
                    </m:r>
                    <m:r>
                      <m:t xml:space="preserve">και</m:t>
                    </m:r>
                    <m:r>
                      <m:t xml:space="preserve">y</m:t>
                    </m:r>
                    <m:r>
                      <m:t xml:space="preserve">=</m:t>
                    </m:r>
                    <m:r>
                      <m:t xml:space="preserve">r</m:t>
                    </m:r>
                    <m:r>
                      <m:t xml:space="preserve">R</m:t>
                    </m:r>
                    <m:d>
                      <m:dPr>
                        <m:begChr m:val="("/>
                        <m:endChr m:val=")"/>
                      </m:dPr>
                      <m:e>
                        <m:r>
                          <m:t xml:space="preserve">r</m:t>
                        </m:r>
                      </m:e>
                    </m:d>
                  </m:oMath>
                </a14:m>
              </a:p>
            </p:txBody>
          </p:sp>
        </mc:Choice>
        <mc:Fallback/>
      </mc:AlternateContent>
      <p:sp>
        <p:nvSpPr>
          <p:cNvPr id="274" name="TextShape 7"/>
          <p:cNvSpPr txBox="1"/>
          <p:nvPr/>
        </p:nvSpPr>
        <p:spPr>
          <a:xfrm>
            <a:off x="372600" y="4836960"/>
            <a:ext cx="9601200" cy="106884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>
            <a:noAutofit/>
          </a:bodyPr>
          <a:p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Οπότε έχουμε να λύσουμε την πιό πάνω μονοδιάστατη εξίσωση του Schroedinger, όπου το “ενεργό δυναμικό” είναι ίσο με το άθροισμα του κεντρικού δυναμικού </a:t>
            </a:r>
            <a:r>
              <a:rPr b="0" lang="en-GB" sz="2200" spc="-1" strike="noStrike">
                <a:solidFill>
                  <a:srgbClr val="ff0000"/>
                </a:solidFill>
                <a:latin typeface="Bitstream Vera Sans"/>
              </a:rPr>
              <a:t>κι ενός όρου στροφορμής</a:t>
            </a:r>
            <a:endParaRPr b="0" lang="en-GB" sz="2200" spc="-1" strike="noStrike">
              <a:latin typeface="Bitstream Vera Sans"/>
            </a:endParaRPr>
          </a:p>
        </p:txBody>
      </p:sp>
      <p:sp>
        <p:nvSpPr>
          <p:cNvPr id="275" name="TextShape 8"/>
          <p:cNvSpPr txBox="1"/>
          <p:nvPr/>
        </p:nvSpPr>
        <p:spPr>
          <a:xfrm>
            <a:off x="36360" y="1094760"/>
            <a:ext cx="10022040" cy="58618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solidFill>
                  <a:srgbClr val="ff0000"/>
                </a:solidFill>
                <a:latin typeface="Bitstream Vera Sans"/>
              </a:rPr>
              <a:t>Η εξίσωση Schroedinger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 </a:t>
            </a: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με </a:t>
            </a:r>
            <a:r>
              <a:rPr b="0" lang="en-GB" sz="2200" spc="-1" strike="noStrike" u="sng">
                <a:solidFill>
                  <a:srgbClr val="0000ff"/>
                </a:solidFill>
                <a:uFillTx/>
                <a:latin typeface="Bitstream Vera Sans"/>
              </a:rPr>
              <a:t>κεντρικό δυναμικό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                    [π.χ., το δυναμικό Coulomb -e</a:t>
            </a:r>
            <a:r>
              <a:rPr b="0" lang="en-GB" sz="2200" spc="-1" strike="noStrike" baseline="14000000">
                <a:solidFill>
                  <a:srgbClr val="0000ff"/>
                </a:solidFill>
                <a:latin typeface="Bitstream Vera Sans"/>
              </a:rPr>
              <a:t>2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/r], όπου </a:t>
            </a:r>
            <a:r>
              <a:rPr b="0" lang="en-GB" sz="2200" spc="-1" strike="noStrike">
                <a:solidFill>
                  <a:srgbClr val="ff0000"/>
                </a:solidFill>
                <a:latin typeface="Bitstream Vera Sans"/>
              </a:rPr>
              <a:t>χωρίζουμε </a:t>
            </a:r>
            <a:r>
              <a:rPr b="0" lang="en-GB" sz="2200" spc="-1" strike="noStrike" u="sng">
                <a:solidFill>
                  <a:srgbClr val="ff0000"/>
                </a:solidFill>
                <a:uFillTx/>
                <a:latin typeface="Bitstream Vera Sans"/>
              </a:rPr>
              <a:t>ακτινικό</a:t>
            </a:r>
            <a:r>
              <a:rPr b="0" lang="en-GB" sz="2200" spc="-1" strike="noStrike">
                <a:solidFill>
                  <a:srgbClr val="ff0000"/>
                </a:solidFill>
                <a:latin typeface="Bitstream Vera Sans"/>
              </a:rPr>
              <a:t> και </a:t>
            </a:r>
            <a:r>
              <a:rPr b="0" lang="en-GB" sz="2200" spc="-1" strike="noStrike" u="sng">
                <a:solidFill>
                  <a:srgbClr val="ff0000"/>
                </a:solidFill>
                <a:uFillTx/>
                <a:latin typeface="Bitstream Vera Sans"/>
              </a:rPr>
              <a:t>γωνιακό</a:t>
            </a:r>
            <a:r>
              <a:rPr b="0" lang="en-GB" sz="2200" spc="-1" strike="noStrike">
                <a:solidFill>
                  <a:srgbClr val="ff0000"/>
                </a:solidFill>
                <a:latin typeface="Bitstream Vera Sans"/>
              </a:rPr>
              <a:t> μέρος κυματοσυνάρτησης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:</a:t>
            </a: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solidFill>
                  <a:srgbClr val="ff0000"/>
                </a:solidFill>
                <a:latin typeface="Bitstream Vera Sans"/>
              </a:rPr>
              <a:t>γίνεται:</a:t>
            </a: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200" spc="-1" strike="noStrike">
              <a:latin typeface="Bitstream Vera Sans"/>
            </a:endParaRPr>
          </a:p>
        </p:txBody>
      </p:sp>
      <mc:AlternateContent>
        <mc:Choice xmlns:a14="http://schemas.microsoft.com/office/drawing/2010/main" Requires="a14">
          <p:sp>
            <p:nvSpPr>
              <p:cNvPr id="276" name="Formula 9"/>
              <p:cNvSpPr txBox="1"/>
              <p:nvPr/>
            </p:nvSpPr>
            <p:spPr>
              <a:xfrm>
                <a:off x="5307840" y="940320"/>
                <a:ext cx="3746160" cy="78048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sSup>
                      <m:e>
                        <m:r>
                          <m:t xml:space="preserve">∇</m:t>
                        </m:r>
                      </m:e>
                      <m:sup>
                        <m:r>
                          <m:t xml:space="preserve">2</m:t>
                        </m:r>
                      </m:sup>
                    </m:sSup>
                    <m:r>
                      <m:t xml:space="preserve">ψ</m:t>
                    </m:r>
                    <m:r>
                      <m:t xml:space="preserve">+</m:t>
                    </m:r>
                    <m:r>
                      <m:t xml:space="preserve">2</m:t>
                    </m:r>
                    <m:f>
                      <m:num>
                        <m:r>
                          <m:t xml:space="preserve">m</m:t>
                        </m:r>
                      </m:num>
                      <m:den>
                        <m:r>
                          <m:t xml:space="preserve">ℏ</m:t>
                        </m:r>
                      </m:den>
                    </m:f>
                    <m:d>
                      <m:dPr>
                        <m:begChr m:val="("/>
                        <m:endChr m:val=")"/>
                      </m:dPr>
                      <m:e>
                        <m:r>
                          <m:t xml:space="preserve">E</m:t>
                        </m:r>
                        <m:r>
                          <m:t xml:space="preserve">−</m:t>
                        </m:r>
                        <m:r>
                          <m:t xml:space="preserve">V</m:t>
                        </m:r>
                        <m:d>
                          <m:dPr>
                            <m:begChr m:val="("/>
                            <m:endChr m:val=")"/>
                          </m:dPr>
                          <m:e>
                            <m:acc>
                              <m:accPr>
                                <m:chr m:val="⃗"/>
                              </m:accPr>
                              <m:e>
                                <m:r>
                                  <m:t xml:space="preserve">r</m:t>
                                </m:r>
                              </m:e>
                            </m:acc>
                          </m:e>
                        </m:d>
                      </m:e>
                    </m:d>
                    <m:r>
                      <m:t xml:space="preserve">ψ</m:t>
                    </m:r>
                    <m:r>
                      <m:t xml:space="preserve">=</m:t>
                    </m:r>
                    <m:r>
                      <m:t xml:space="preserve">0</m:t>
                    </m:r>
                  </m:oMath>
                </a14:m>
              </a:p>
            </p:txBody>
          </p:sp>
        </mc:Choice>
        <mc:Fallback/>
      </mc:AlternateContent>
      <p:sp>
        <p:nvSpPr>
          <p:cNvPr id="277" name="Line 10"/>
          <p:cNvSpPr/>
          <p:nvPr/>
        </p:nvSpPr>
        <p:spPr>
          <a:xfrm flipH="1">
            <a:off x="6172200" y="6195600"/>
            <a:ext cx="228600" cy="228600"/>
          </a:xfrm>
          <a:prstGeom prst="line">
            <a:avLst/>
          </a:prstGeom>
          <a:ln w="36720">
            <a:solidFill>
              <a:srgbClr val="000000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278" name="Line 11"/>
          <p:cNvSpPr/>
          <p:nvPr/>
        </p:nvSpPr>
        <p:spPr>
          <a:xfrm flipH="1" flipV="1">
            <a:off x="4572000" y="4474800"/>
            <a:ext cx="1828800" cy="1720800"/>
          </a:xfrm>
          <a:prstGeom prst="line">
            <a:avLst/>
          </a:prstGeom>
          <a:ln w="36720">
            <a:solidFill>
              <a:srgbClr val="000000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mc:AlternateContent>
        <mc:Choice xmlns:a14="http://schemas.microsoft.com/office/drawing/2010/main" Requires="a14">
          <p:sp>
            <p:nvSpPr>
              <p:cNvPr id="279" name="Formula 12"/>
              <p:cNvSpPr txBox="1"/>
              <p:nvPr/>
            </p:nvSpPr>
            <p:spPr>
              <a:xfrm>
                <a:off x="3477600" y="2080800"/>
                <a:ext cx="1780920" cy="39960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V</m:t>
                    </m:r>
                    <m:d>
                      <m:dPr>
                        <m:begChr m:val="("/>
                        <m:endChr m:val=")"/>
                      </m:dPr>
                      <m:e>
                        <m:acc>
                          <m:accPr>
                            <m:chr m:val="⃗"/>
                          </m:accPr>
                          <m:e>
                            <m:r>
                              <m:t xml:space="preserve">r</m:t>
                            </m:r>
                          </m:e>
                        </m:acc>
                      </m:e>
                    </m:d>
                    <m:r>
                      <m:t xml:space="preserve">=</m:t>
                    </m:r>
                    <m:r>
                      <m:t xml:space="preserve">V</m:t>
                    </m:r>
                    <m:d>
                      <m:dPr>
                        <m:begChr m:val="("/>
                        <m:endChr m:val=")"/>
                      </m:dPr>
                      <m:e>
                        <m:r>
                          <m:t xml:space="preserve">r</m:t>
                        </m:r>
                      </m:e>
                    </m:d>
                  </m:oMath>
                </a14:m>
              </a:p>
            </p:txBody>
          </p:sp>
        </mc:Choice>
        <mc:Fallback/>
      </mc:AlternateContent>
      <p:sp>
        <p:nvSpPr>
          <p:cNvPr id="280" name="Line 13"/>
          <p:cNvSpPr/>
          <p:nvPr/>
        </p:nvSpPr>
        <p:spPr>
          <a:xfrm flipH="1">
            <a:off x="2743200" y="2743200"/>
            <a:ext cx="228600" cy="457200"/>
          </a:xfrm>
          <a:prstGeom prst="line">
            <a:avLst/>
          </a:prstGeom>
          <a:ln w="36720">
            <a:solidFill>
              <a:srgbClr val="ff0000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281" name="Line 14"/>
          <p:cNvSpPr/>
          <p:nvPr/>
        </p:nvSpPr>
        <p:spPr>
          <a:xfrm flipH="1">
            <a:off x="3585600" y="2742840"/>
            <a:ext cx="1366560" cy="457560"/>
          </a:xfrm>
          <a:prstGeom prst="line">
            <a:avLst/>
          </a:prstGeom>
          <a:ln w="36720">
            <a:solidFill>
              <a:srgbClr val="ff0000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282" name="CustomShape 15"/>
          <p:cNvSpPr/>
          <p:nvPr/>
        </p:nvSpPr>
        <p:spPr>
          <a:xfrm>
            <a:off x="2250000" y="2975400"/>
            <a:ext cx="649800" cy="646200"/>
          </a:xfrm>
          <a:prstGeom prst="ellipse">
            <a:avLst/>
          </a:prstGeom>
          <a:noFill/>
          <a:ln w="36720">
            <a:solidFill>
              <a:srgbClr val="ff000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283" name="CustomShape 16"/>
          <p:cNvSpPr/>
          <p:nvPr/>
        </p:nvSpPr>
        <p:spPr>
          <a:xfrm>
            <a:off x="2872440" y="2993040"/>
            <a:ext cx="1242360" cy="646200"/>
          </a:xfrm>
          <a:prstGeom prst="ellipse">
            <a:avLst/>
          </a:prstGeom>
          <a:noFill/>
          <a:ln w="36720">
            <a:solidFill>
              <a:srgbClr val="ff0000"/>
            </a:solidFill>
            <a:round/>
          </a:ln>
        </p:spPr>
        <p:style>
          <a:lnRef idx="0"/>
          <a:fillRef idx="0"/>
          <a:effectRef idx="0"/>
          <a:fontRef idx="minor"/>
        </p:style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" name="CustomShape 1"/>
          <p:cNvSpPr/>
          <p:nvPr/>
        </p:nvSpPr>
        <p:spPr>
          <a:xfrm>
            <a:off x="7099560" y="3717720"/>
            <a:ext cx="2694600" cy="693000"/>
          </a:xfrm>
          <a:prstGeom prst="rect">
            <a:avLst/>
          </a:prstGeom>
          <a:solidFill>
            <a:srgbClr val="99ccff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85" name="TextShape 2"/>
          <p:cNvSpPr txBox="1"/>
          <p:nvPr/>
        </p:nvSpPr>
        <p:spPr>
          <a:xfrm>
            <a:off x="504000" y="196920"/>
            <a:ext cx="9071640" cy="533880"/>
          </a:xfrm>
          <a:prstGeom prst="rect">
            <a:avLst/>
          </a:prstGeom>
          <a:solidFill>
            <a:srgbClr val="00ffff"/>
          </a:solidFill>
          <a:ln w="54720"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0" lang="en-GB" sz="3600" spc="-1" strike="noStrike">
                <a:latin typeface="Bitstream Vera Sans"/>
              </a:rPr>
              <a:t>Άτομο υδρογόνου με εξ. Schroedinger </a:t>
            </a:r>
            <a:endParaRPr b="0" lang="en-GB" sz="3600" spc="-1" strike="noStrike">
              <a:latin typeface="Bitstream Vera Sans"/>
            </a:endParaRPr>
          </a:p>
        </p:txBody>
      </p:sp>
      <p:sp>
        <p:nvSpPr>
          <p:cNvPr id="286" name="TextShape 3"/>
          <p:cNvSpPr txBox="1"/>
          <p:nvPr/>
        </p:nvSpPr>
        <p:spPr>
          <a:xfrm>
            <a:off x="0" y="858600"/>
            <a:ext cx="9936000" cy="59634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solidFill>
                  <a:srgbClr val="ff0000"/>
                </a:solidFill>
                <a:latin typeface="Bitstream Vera Sans"/>
              </a:rPr>
              <a:t>Λύση της εξίσωσης Schroedinger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 </a:t>
            </a: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solidFill>
                  <a:srgbClr val="ff0000"/>
                </a:solidFill>
                <a:latin typeface="Bitstream Vera Sans"/>
              </a:rPr>
              <a:t>Με το δυναμικό Coulomb:</a:t>
            </a: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και</a:t>
            </a: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solidFill>
                  <a:srgbClr val="ff0000"/>
                </a:solidFill>
                <a:latin typeface="Bitstream Vera Sans"/>
              </a:rPr>
              <a:t>Βρίσκουμε τις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 </a:t>
            </a: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solidFill>
                  <a:srgbClr val="000000"/>
                </a:solidFill>
                <a:latin typeface="Bitstream Vera Sans"/>
              </a:rPr>
              <a:t>συναρτήσεις R(r) και Υ(θ,φ), όπου ψ = R(r) Υ(θ,φ) είναι </a:t>
            </a:r>
            <a:r>
              <a:rPr b="1" lang="en-GB" sz="2000" spc="-1" strike="noStrike">
                <a:solidFill>
                  <a:srgbClr val="000000"/>
                </a:solidFill>
                <a:latin typeface="Bitstream Vera Sans"/>
              </a:rPr>
              <a:t>ιδιοσυναρτήσεις</a:t>
            </a:r>
            <a:endParaRPr b="0" lang="en-GB" sz="20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solidFill>
                  <a:srgbClr val="ff0000"/>
                </a:solidFill>
                <a:latin typeface="Bitstream Vera Sans"/>
              </a:rPr>
              <a:t>α) της Χαμιλτονιανής, με ιδιοτιμές ενέργειας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 </a:t>
            </a: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solidFill>
                  <a:srgbClr val="ff0000"/>
                </a:solidFill>
                <a:latin typeface="Bitstream Vera Sans"/>
              </a:rPr>
              <a:t>β) του τελεστή </a:t>
            </a:r>
            <a:r>
              <a:rPr b="1" lang="en-GB" sz="2200" spc="-1" strike="noStrike">
                <a:solidFill>
                  <a:srgbClr val="ff0000"/>
                </a:solidFill>
                <a:latin typeface="Bitstream Vera Sans"/>
              </a:rPr>
              <a:t>L</a:t>
            </a:r>
            <a:r>
              <a:rPr b="0" lang="en-GB" sz="2200" spc="-1" strike="noStrike" baseline="14000000">
                <a:solidFill>
                  <a:srgbClr val="ff0000"/>
                </a:solidFill>
                <a:latin typeface="Bitstream Vera Sans"/>
              </a:rPr>
              <a:t>2</a:t>
            </a:r>
            <a:r>
              <a:rPr b="0" lang="en-GB" sz="2200" spc="-1" strike="noStrike">
                <a:solidFill>
                  <a:srgbClr val="ff0000"/>
                </a:solidFill>
                <a:latin typeface="Bitstream Vera Sans"/>
              </a:rPr>
              <a:t> της τροχιακής στροφορμής με ιδιοτιμές:</a:t>
            </a: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solidFill>
                  <a:srgbClr val="ff0000"/>
                </a:solidFill>
                <a:latin typeface="Bitstream Vera Sans"/>
              </a:rPr>
              <a:t>γ) του τελεστή L</a:t>
            </a:r>
            <a:r>
              <a:rPr b="0" lang="en-GB" sz="2200" spc="-1" strike="noStrike" baseline="-14000000">
                <a:solidFill>
                  <a:srgbClr val="ff0000"/>
                </a:solidFill>
                <a:latin typeface="Bitstream Vera Sans"/>
              </a:rPr>
              <a:t>z</a:t>
            </a:r>
            <a:r>
              <a:rPr b="0" lang="en-GB" sz="2200" spc="-1" strike="noStrike">
                <a:solidFill>
                  <a:srgbClr val="ff0000"/>
                </a:solidFill>
                <a:latin typeface="Bitstream Vera Sans"/>
              </a:rPr>
              <a:t>   , προβολής της L σ'έναν άξονα, με ιδιοτιμές:</a:t>
            </a: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 </a:t>
            </a:r>
            <a:endParaRPr b="0" lang="en-GB" sz="2200" spc="-1" strike="noStrike">
              <a:latin typeface="Bitstream Vera Sans"/>
            </a:endParaRPr>
          </a:p>
        </p:txBody>
      </p:sp>
      <mc:AlternateContent>
        <mc:Choice xmlns:a14="http://schemas.microsoft.com/office/drawing/2010/main" Requires="a14">
          <p:sp>
            <p:nvSpPr>
              <p:cNvPr id="287" name="Formula 4"/>
              <p:cNvSpPr txBox="1"/>
              <p:nvPr/>
            </p:nvSpPr>
            <p:spPr>
              <a:xfrm>
                <a:off x="5397840" y="685800"/>
                <a:ext cx="3746160" cy="78048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sSup>
                      <m:e>
                        <m:r>
                          <m:t xml:space="preserve">∇</m:t>
                        </m:r>
                      </m:e>
                      <m:sup>
                        <m:r>
                          <m:t xml:space="preserve">2</m:t>
                        </m:r>
                      </m:sup>
                    </m:sSup>
                    <m:r>
                      <m:t xml:space="preserve">ψ</m:t>
                    </m:r>
                    <m:r>
                      <m:t xml:space="preserve">+</m:t>
                    </m:r>
                    <m:r>
                      <m:t xml:space="preserve">2</m:t>
                    </m:r>
                    <m:f>
                      <m:num>
                        <m:r>
                          <m:t xml:space="preserve">m</m:t>
                        </m:r>
                      </m:num>
                      <m:den>
                        <m:r>
                          <m:t xml:space="preserve">ℏ</m:t>
                        </m:r>
                      </m:den>
                    </m:f>
                    <m:d>
                      <m:dPr>
                        <m:begChr m:val="("/>
                        <m:endChr m:val=")"/>
                      </m:dPr>
                      <m:e>
                        <m:r>
                          <m:t xml:space="preserve">E</m:t>
                        </m:r>
                        <m:r>
                          <m:t xml:space="preserve">−</m:t>
                        </m:r>
                        <m:r>
                          <m:t xml:space="preserve">V</m:t>
                        </m:r>
                        <m:d>
                          <m:dPr>
                            <m:begChr m:val="("/>
                            <m:endChr m:val=")"/>
                          </m:dPr>
                          <m:e>
                            <m:acc>
                              <m:accPr>
                                <m:chr m:val="⃗"/>
                              </m:accPr>
                              <m:e>
                                <m:r>
                                  <m:t xml:space="preserve">r</m:t>
                                </m:r>
                              </m:e>
                            </m:acc>
                          </m:e>
                        </m:d>
                      </m:e>
                    </m:d>
                    <m:r>
                      <m:t xml:space="preserve">ψ</m:t>
                    </m:r>
                    <m:r>
                      <m:t xml:space="preserve">=</m:t>
                    </m:r>
                    <m:r>
                      <m:t xml:space="preserve">0</m:t>
                    </m:r>
                  </m:oMath>
                </a14:m>
              </a:p>
            </p:txBody>
          </p:sp>
        </mc:Choice>
        <mc:Fallback/>
      </mc:AlternateContent>
      <mc:AlternateContent>
        <mc:Choice xmlns:a14="http://schemas.microsoft.com/office/drawing/2010/main" Requires="a14">
          <p:sp>
            <p:nvSpPr>
              <p:cNvPr id="288" name="Formula 5"/>
              <p:cNvSpPr txBox="1"/>
              <p:nvPr/>
            </p:nvSpPr>
            <p:spPr>
              <a:xfrm>
                <a:off x="1143000" y="2347920"/>
                <a:ext cx="2874240" cy="39528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ψ</m:t>
                    </m:r>
                    <m:d>
                      <m:dPr>
                        <m:begChr m:val="("/>
                        <m:endChr m:val=")"/>
                      </m:dPr>
                      <m:e>
                        <m:acc>
                          <m:accPr>
                            <m:chr m:val="⃗"/>
                          </m:accPr>
                          <m:e>
                            <m:r>
                              <m:t xml:space="preserve">r</m:t>
                            </m:r>
                          </m:e>
                        </m:acc>
                      </m:e>
                    </m:d>
                    <m:r>
                      <m:t xml:space="preserve">=</m:t>
                    </m:r>
                    <m:r>
                      <m:t xml:space="preserve">R</m:t>
                    </m:r>
                    <m:d>
                      <m:dPr>
                        <m:begChr m:val="("/>
                        <m:endChr m:val=")"/>
                      </m:dPr>
                      <m:e>
                        <m:r>
                          <m:t xml:space="preserve">r</m:t>
                        </m:r>
                      </m:e>
                    </m:d>
                    <m:r>
                      <m:t xml:space="preserve">Y</m:t>
                    </m:r>
                    <m:d>
                      <m:dPr>
                        <m:begChr m:val="("/>
                        <m:endChr m:val=")"/>
                      </m:dPr>
                      <m:e>
                        <m:r>
                          <m:t xml:space="preserve">θ</m:t>
                        </m:r>
                        <m:r>
                          <m:t xml:space="preserve">,</m:t>
                        </m:r>
                        <m:r>
                          <m:t xml:space="preserve">φ</m:t>
                        </m:r>
                      </m:e>
                    </m:d>
                  </m:oMath>
                </a14:m>
              </a:p>
            </p:txBody>
          </p:sp>
        </mc:Choice>
        <mc:Fallback/>
      </mc:AlternateContent>
      <mc:AlternateContent>
        <mc:Choice xmlns:a14="http://schemas.microsoft.com/office/drawing/2010/main" Requires="a14">
          <p:sp>
            <p:nvSpPr>
              <p:cNvPr id="289" name="Formula 6"/>
              <p:cNvSpPr txBox="1"/>
              <p:nvPr/>
            </p:nvSpPr>
            <p:spPr>
              <a:xfrm>
                <a:off x="7207560" y="3682440"/>
                <a:ext cx="2446200" cy="73296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E</m:t>
                    </m:r>
                    <m:r>
                      <m:t xml:space="preserve">=</m:t>
                    </m:r>
                    <m:d>
                      <m:dPr>
                        <m:begChr m:val="("/>
                        <m:endChr m:val=")"/>
                      </m:dPr>
                      <m:e>
                        <m:f>
                          <m:num>
                            <m:r>
                              <m:t xml:space="preserve">1</m:t>
                            </m:r>
                          </m:num>
                          <m:den>
                            <m:r>
                              <m:t xml:space="preserve">2</m:t>
                            </m:r>
                          </m:den>
                        </m:f>
                        <m:sSup>
                          <m:e>
                            <m:r>
                              <m:t xml:space="preserve">a</m:t>
                            </m:r>
                          </m:e>
                          <m:sup>
                            <m:r>
                              <m:t xml:space="preserve">2</m:t>
                            </m:r>
                          </m:sup>
                        </m:sSup>
                        <m:r>
                          <m:t xml:space="preserve">m</m:t>
                        </m:r>
                        <m:sSup>
                          <m:e>
                            <m:r>
                              <m:t xml:space="preserve">c</m:t>
                            </m:r>
                          </m:e>
                          <m:sup>
                            <m:r>
                              <m:t xml:space="preserve">2</m:t>
                            </m:r>
                          </m:sup>
                        </m:sSup>
                      </m:e>
                    </m:d>
                    <m:f>
                      <m:num>
                        <m:r>
                          <m:t xml:space="preserve">1</m:t>
                        </m:r>
                      </m:num>
                      <m:den>
                        <m:sSup>
                          <m:e>
                            <m:r>
                              <m:t xml:space="preserve">n</m:t>
                            </m:r>
                          </m:e>
                          <m:sup>
                            <m:r>
                              <m:t xml:space="preserve">2</m:t>
                            </m:r>
                          </m:sup>
                        </m:sSup>
                      </m:den>
                    </m:f>
                  </m:oMath>
                </a14:m>
              </a:p>
            </p:txBody>
          </p:sp>
        </mc:Choice>
        <mc:Fallback/>
      </mc:AlternateContent>
      <p:sp>
        <p:nvSpPr>
          <p:cNvPr id="290" name="CustomShape 7"/>
          <p:cNvSpPr/>
          <p:nvPr/>
        </p:nvSpPr>
        <p:spPr>
          <a:xfrm>
            <a:off x="4451400" y="4725000"/>
            <a:ext cx="5484600" cy="914400"/>
          </a:xfrm>
          <a:prstGeom prst="rect">
            <a:avLst/>
          </a:prstGeom>
          <a:solidFill>
            <a:srgbClr val="99ccff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mc:AlternateContent>
        <mc:Choice xmlns:a14="http://schemas.microsoft.com/office/drawing/2010/main" Requires="a14">
          <p:sp>
            <p:nvSpPr>
              <p:cNvPr id="291" name="Formula 8"/>
              <p:cNvSpPr txBox="1"/>
              <p:nvPr/>
            </p:nvSpPr>
            <p:spPr>
              <a:xfrm>
                <a:off x="4475160" y="4974480"/>
                <a:ext cx="5433480" cy="44280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sSup>
                      <m:e>
                        <m:r>
                          <m:t xml:space="preserve">L</m:t>
                        </m:r>
                      </m:e>
                      <m:sup>
                        <m:r>
                          <m:t xml:space="preserve">2</m:t>
                        </m:r>
                      </m:sup>
                    </m:sSup>
                    <m:sSub>
                      <m:e>
                        <m:r>
                          <m:t xml:space="preserve">Y</m:t>
                        </m:r>
                      </m:e>
                      <m:sub>
                        <m:r>
                          <m:t xml:space="preserve">lm</m:t>
                        </m:r>
                      </m:sub>
                    </m:sSub>
                    <m:r>
                      <m:t xml:space="preserve">=</m:t>
                    </m:r>
                    <m:r>
                      <m:t xml:space="preserve">l</m:t>
                    </m:r>
                    <m:d>
                      <m:dPr>
                        <m:begChr m:val="("/>
                        <m:endChr m:val=")"/>
                      </m:dPr>
                      <m:e>
                        <m:r>
                          <m:t xml:space="preserve">l</m:t>
                        </m:r>
                        <m:r>
                          <m:t xml:space="preserve">+</m:t>
                        </m:r>
                        <m:r>
                          <m:t xml:space="preserve">1</m:t>
                        </m:r>
                      </m:e>
                    </m:d>
                    <m:sSup>
                      <m:e>
                        <m:r>
                          <m:t xml:space="preserve">ℏ</m:t>
                        </m:r>
                      </m:e>
                      <m:sup>
                        <m:r>
                          <m:t xml:space="preserve">2</m:t>
                        </m:r>
                      </m:sup>
                    </m:sSup>
                    <m:sSub>
                      <m:e>
                        <m:r>
                          <m:t xml:space="preserve">Y</m:t>
                        </m:r>
                      </m:e>
                      <m:sub>
                        <m:r>
                          <m:t xml:space="preserve">lm</m:t>
                        </m:r>
                      </m:sub>
                    </m:sSub>
                    <m:r>
                      <m:t xml:space="preserve">,</m:t>
                    </m:r>
                    <m:r>
                      <m:t xml:space="preserve">όπου</m:t>
                    </m:r>
                    <m:r>
                      <m:t xml:space="preserve">:</m:t>
                    </m:r>
                    <m:r>
                      <m:t xml:space="preserve">l</m:t>
                    </m:r>
                    <m:r>
                      <m:t xml:space="preserve">=</m:t>
                    </m:r>
                    <m:r>
                      <m:t xml:space="preserve">0</m:t>
                    </m:r>
                    <m:r>
                      <m:t xml:space="preserve">,</m:t>
                    </m:r>
                    <m:r>
                      <m:t xml:space="preserve">1</m:t>
                    </m:r>
                    <m:r>
                      <m:t xml:space="preserve">,</m:t>
                    </m:r>
                    <m:r>
                      <m:t xml:space="preserve">...</m:t>
                    </m:r>
                    <m:r>
                      <m:t xml:space="preserve">,</m:t>
                    </m:r>
                    <m:r>
                      <m:t xml:space="preserve">n</m:t>
                    </m:r>
                    <m:r>
                      <m:t xml:space="preserve">−</m:t>
                    </m:r>
                    <m:r>
                      <m:t xml:space="preserve">1</m:t>
                    </m:r>
                  </m:oMath>
                </a14:m>
              </a:p>
            </p:txBody>
          </p:sp>
        </mc:Choice>
        <mc:Fallback/>
      </mc:AlternateContent>
      <p:sp>
        <p:nvSpPr>
          <p:cNvPr id="292" name="CustomShape 9"/>
          <p:cNvSpPr/>
          <p:nvPr/>
        </p:nvSpPr>
        <p:spPr>
          <a:xfrm>
            <a:off x="4114800" y="6237360"/>
            <a:ext cx="5763600" cy="693000"/>
          </a:xfrm>
          <a:prstGeom prst="rect">
            <a:avLst/>
          </a:prstGeom>
          <a:solidFill>
            <a:srgbClr val="99ccff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mc:AlternateContent>
        <mc:Choice xmlns:a14="http://schemas.microsoft.com/office/drawing/2010/main" Requires="a14">
          <p:sp>
            <p:nvSpPr>
              <p:cNvPr id="293" name="Formula 10"/>
              <p:cNvSpPr txBox="1"/>
              <p:nvPr/>
            </p:nvSpPr>
            <p:spPr>
              <a:xfrm>
                <a:off x="4373280" y="6314040"/>
                <a:ext cx="5410080" cy="44676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sSub>
                      <m:e>
                        <m:r>
                          <m:t xml:space="preserve">L</m:t>
                        </m:r>
                      </m:e>
                      <m:sub>
                        <m:r>
                          <m:t xml:space="preserve">z</m:t>
                        </m:r>
                      </m:sub>
                    </m:sSub>
                    <m:sSub>
                      <m:e>
                        <m:r>
                          <m:t xml:space="preserve">Y</m:t>
                        </m:r>
                      </m:e>
                      <m:sub>
                        <m:r>
                          <m:t xml:space="preserve">lm</m:t>
                        </m:r>
                      </m:sub>
                    </m:sSub>
                    <m:r>
                      <m:t xml:space="preserve">=</m:t>
                    </m:r>
                    <m:sSub>
                      <m:e>
                        <m:r>
                          <m:t xml:space="preserve">m</m:t>
                        </m:r>
                      </m:e>
                      <m:sub>
                        <m:r>
                          <m:t xml:space="preserve">l</m:t>
                        </m:r>
                      </m:sub>
                    </m:sSub>
                    <m:r>
                      <m:t xml:space="preserve">ℏ</m:t>
                    </m:r>
                    <m:sSub>
                      <m:e>
                        <m:r>
                          <m:t xml:space="preserve">Y</m:t>
                        </m:r>
                      </m:e>
                      <m:sub>
                        <m:r>
                          <m:t xml:space="preserve">lm</m:t>
                        </m:r>
                      </m:sub>
                    </m:sSub>
                    <m:r>
                      <m:t xml:space="preserve">,</m:t>
                    </m:r>
                    <m:r>
                      <m:t xml:space="preserve">όπου</m:t>
                    </m:r>
                    <m:r>
                      <m:t xml:space="preserve">:</m:t>
                    </m:r>
                    <m:sSub>
                      <m:e>
                        <m:r>
                          <m:t xml:space="preserve">m</m:t>
                        </m:r>
                      </m:e>
                      <m:sub>
                        <m:r>
                          <m:t xml:space="preserve">l</m:t>
                        </m:r>
                      </m:sub>
                    </m:sSub>
                    <m:r>
                      <m:t xml:space="preserve">=</m:t>
                    </m:r>
                    <m:r>
                      <m:t xml:space="preserve">−</m:t>
                    </m:r>
                    <m:r>
                      <m:t xml:space="preserve">l</m:t>
                    </m:r>
                    <m:r>
                      <m:t xml:space="preserve">,</m:t>
                    </m:r>
                    <m:r>
                      <m:t xml:space="preserve">...</m:t>
                    </m:r>
                    <m:r>
                      <m:t xml:space="preserve">,</m:t>
                    </m:r>
                    <m:r>
                      <m:t xml:space="preserve">0</m:t>
                    </m:r>
                    <m:r>
                      <m:t xml:space="preserve">,</m:t>
                    </m:r>
                    <m:r>
                      <m:t xml:space="preserve">...</m:t>
                    </m:r>
                    <m:r>
                      <m:t xml:space="preserve">l</m:t>
                    </m:r>
                  </m:oMath>
                </a14:m>
              </a:p>
            </p:txBody>
          </p:sp>
        </mc:Choice>
        <mc:Fallback/>
      </mc:AlternateContent>
      <mc:AlternateContent>
        <mc:Choice xmlns:a14="http://schemas.microsoft.com/office/drawing/2010/main" Requires="a14">
          <p:sp>
            <p:nvSpPr>
              <p:cNvPr id="294" name="Formula 11"/>
              <p:cNvSpPr txBox="1"/>
              <p:nvPr/>
            </p:nvSpPr>
            <p:spPr>
              <a:xfrm>
                <a:off x="772560" y="4733640"/>
                <a:ext cx="3092400" cy="42228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acc>
                      <m:accPr>
                        <m:chr m:val="⃗"/>
                      </m:accPr>
                      <m:e>
                        <m:r>
                          <m:t xml:space="preserve">L</m:t>
                        </m:r>
                      </m:e>
                    </m:acc>
                    <m:r>
                      <m:t xml:space="preserve">=</m:t>
                    </m:r>
                    <m:acc>
                      <m:accPr>
                        <m:chr m:val="⃗"/>
                      </m:accPr>
                      <m:e>
                        <m:r>
                          <m:t xml:space="preserve">r</m:t>
                        </m:r>
                      </m:e>
                    </m:acc>
                    <m:r>
                      <m:rPr>
                        <m:lit/>
                        <m:nor/>
                      </m:rPr>
                      <m:t xml:space="preserve">x</m:t>
                    </m:r>
                    <m:acc>
                      <m:accPr>
                        <m:chr m:val="⃗"/>
                      </m:accPr>
                      <m:e>
                        <m:r>
                          <m:t xml:space="preserve">p</m:t>
                        </m:r>
                      </m:e>
                    </m:acc>
                    <m:r>
                      <m:t xml:space="preserve">=</m:t>
                    </m:r>
                    <m:acc>
                      <m:accPr>
                        <m:chr m:val="⃗"/>
                      </m:accPr>
                      <m:e>
                        <m:r>
                          <m:t xml:space="preserve">r</m:t>
                        </m:r>
                      </m:e>
                    </m:acc>
                    <m:r>
                      <m:rPr>
                        <m:lit/>
                        <m:nor/>
                      </m:rPr>
                      <m:t xml:space="preserve">x</m:t>
                    </m:r>
                    <m:d>
                      <m:dPr>
                        <m:begChr m:val="("/>
                        <m:endChr m:val=")"/>
                      </m:dPr>
                      <m:e>
                        <m:r>
                          <m:t xml:space="preserve">−</m:t>
                        </m:r>
                        <m:r>
                          <m:t xml:space="preserve">i</m:t>
                        </m:r>
                        <m:r>
                          <m:t xml:space="preserve">ℏ</m:t>
                        </m:r>
                        <m:r>
                          <m:t xml:space="preserve">∇</m:t>
                        </m:r>
                      </m:e>
                    </m:d>
                  </m:oMath>
                </a14:m>
              </a:p>
            </p:txBody>
          </p:sp>
        </mc:Choice>
        <mc:Fallback/>
      </mc:AlternateContent>
      <mc:AlternateContent>
        <mc:Choice xmlns:a14="http://schemas.microsoft.com/office/drawing/2010/main" Requires="a14">
          <p:sp>
            <p:nvSpPr>
              <p:cNvPr id="295" name="Formula 12"/>
              <p:cNvSpPr txBox="1"/>
              <p:nvPr/>
            </p:nvSpPr>
            <p:spPr>
              <a:xfrm>
                <a:off x="793800" y="5292360"/>
                <a:ext cx="3423960" cy="59112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όπου</m:t>
                    </m:r>
                    <m:r>
                      <m:t xml:space="preserve">:</m:t>
                    </m:r>
                    <m:r>
                      <m:t xml:space="preserve">∇</m:t>
                    </m:r>
                    <m:r>
                      <m:t xml:space="preserve">≡</m:t>
                    </m:r>
                    <m:f>
                      <m:num>
                        <m:r>
                          <m:t xml:space="preserve">∂</m:t>
                        </m:r>
                      </m:num>
                      <m:den>
                        <m:r>
                          <m:t xml:space="preserve">∂</m:t>
                        </m:r>
                        <m:r>
                          <m:t xml:space="preserve">x</m:t>
                        </m:r>
                      </m:den>
                    </m:f>
                    <m:acc>
                      <m:accPr>
                        <m:chr m:val="^"/>
                      </m:accPr>
                      <m:e>
                        <m:r>
                          <m:t xml:space="preserve">x</m:t>
                        </m:r>
                      </m:e>
                    </m:acc>
                    <m:r>
                      <m:t xml:space="preserve">+</m:t>
                    </m:r>
                    <m:f>
                      <m:num>
                        <m:r>
                          <m:t xml:space="preserve">∂</m:t>
                        </m:r>
                      </m:num>
                      <m:den>
                        <m:r>
                          <m:t xml:space="preserve">∂</m:t>
                        </m:r>
                        <m:r>
                          <m:t xml:space="preserve">y</m:t>
                        </m:r>
                      </m:den>
                    </m:f>
                    <m:acc>
                      <m:accPr>
                        <m:chr m:val="^"/>
                      </m:accPr>
                      <m:e>
                        <m:r>
                          <m:t xml:space="preserve">y</m:t>
                        </m:r>
                      </m:e>
                    </m:acc>
                    <m:r>
                      <m:t xml:space="preserve">+</m:t>
                    </m:r>
                    <m:f>
                      <m:num>
                        <m:r>
                          <m:t xml:space="preserve">∂</m:t>
                        </m:r>
                      </m:num>
                      <m:den>
                        <m:r>
                          <m:t xml:space="preserve">∂</m:t>
                        </m:r>
                        <m:r>
                          <m:t xml:space="preserve">z</m:t>
                        </m:r>
                      </m:den>
                    </m:f>
                    <m:acc>
                      <m:accPr>
                        <m:chr m:val="^"/>
                      </m:accPr>
                      <m:e>
                        <m:r>
                          <m:t xml:space="preserve">z</m:t>
                        </m:r>
                      </m:e>
                    </m:acc>
                  </m:oMath>
                </a14:m>
              </a:p>
            </p:txBody>
          </p:sp>
        </mc:Choice>
        <mc:Fallback/>
      </mc:AlternateContent>
      <p:sp>
        <p:nvSpPr>
          <p:cNvPr id="296" name="CustomShape 13"/>
          <p:cNvSpPr/>
          <p:nvPr/>
        </p:nvSpPr>
        <p:spPr>
          <a:xfrm>
            <a:off x="5522400" y="4728600"/>
            <a:ext cx="1143000" cy="878400"/>
          </a:xfrm>
          <a:prstGeom prst="ellipse">
            <a:avLst/>
          </a:prstGeom>
          <a:noFill/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297" name="CustomShape 14"/>
          <p:cNvSpPr/>
          <p:nvPr/>
        </p:nvSpPr>
        <p:spPr>
          <a:xfrm>
            <a:off x="5450760" y="6292800"/>
            <a:ext cx="649440" cy="457200"/>
          </a:xfrm>
          <a:prstGeom prst="ellipse">
            <a:avLst/>
          </a:prstGeom>
          <a:noFill/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298" name="Line 15"/>
          <p:cNvSpPr/>
          <p:nvPr/>
        </p:nvSpPr>
        <p:spPr>
          <a:xfrm flipH="1">
            <a:off x="6400800" y="4644000"/>
            <a:ext cx="1600200" cy="228600"/>
          </a:xfrm>
          <a:prstGeom prst="line">
            <a:avLst/>
          </a:prstGeom>
          <a:ln w="36720">
            <a:solidFill>
              <a:srgbClr val="000000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299" name="Line 16"/>
          <p:cNvSpPr/>
          <p:nvPr/>
        </p:nvSpPr>
        <p:spPr>
          <a:xfrm flipH="1">
            <a:off x="6015600" y="6172200"/>
            <a:ext cx="2671200" cy="156600"/>
          </a:xfrm>
          <a:prstGeom prst="line">
            <a:avLst/>
          </a:prstGeom>
          <a:ln w="36720">
            <a:solidFill>
              <a:srgbClr val="000000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300" name="CustomShape 17"/>
          <p:cNvSpPr/>
          <p:nvPr/>
        </p:nvSpPr>
        <p:spPr>
          <a:xfrm>
            <a:off x="264600" y="4343400"/>
            <a:ext cx="228600" cy="1828800"/>
          </a:xfrm>
          <a:custGeom>
            <a:avLst/>
            <a:gdLst/>
            <a:ahLst/>
            <a:rect l="0" t="0" r="r" b="b"/>
            <a:pathLst>
              <a:path w="637" h="5082">
                <a:moveTo>
                  <a:pt x="636" y="0"/>
                </a:moveTo>
                <a:cubicBezTo>
                  <a:pt x="477" y="0"/>
                  <a:pt x="318" y="211"/>
                  <a:pt x="318" y="423"/>
                </a:cubicBezTo>
                <a:lnTo>
                  <a:pt x="318" y="2117"/>
                </a:lnTo>
                <a:cubicBezTo>
                  <a:pt x="318" y="2328"/>
                  <a:pt x="159" y="2540"/>
                  <a:pt x="0" y="2540"/>
                </a:cubicBezTo>
                <a:cubicBezTo>
                  <a:pt x="159" y="2540"/>
                  <a:pt x="318" y="2752"/>
                  <a:pt x="318" y="2963"/>
                </a:cubicBezTo>
                <a:lnTo>
                  <a:pt x="318" y="4657"/>
                </a:lnTo>
                <a:cubicBezTo>
                  <a:pt x="318" y="4869"/>
                  <a:pt x="477" y="5081"/>
                  <a:pt x="636" y="5081"/>
                </a:cubicBezTo>
              </a:path>
            </a:pathLst>
          </a:custGeom>
          <a:noFill/>
          <a:ln w="73080">
            <a:solidFill>
              <a:srgbClr val="0000ff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301" name="TextShape 18"/>
          <p:cNvSpPr txBox="1"/>
          <p:nvPr/>
        </p:nvSpPr>
        <p:spPr>
          <a:xfrm rot="21300000">
            <a:off x="250200" y="6374520"/>
            <a:ext cx="3512160" cy="699480"/>
          </a:xfrm>
          <a:prstGeom prst="rect">
            <a:avLst/>
          </a:prstGeom>
          <a:solidFill>
            <a:srgbClr val="e6ff00"/>
          </a:solidFill>
          <a:ln>
            <a:noFill/>
          </a:ln>
        </p:spPr>
        <p:txBody>
          <a:bodyPr lIns="90000" rIns="90000" tIns="45000" bIns="45000">
            <a:noAutofit/>
          </a:bodyPr>
          <a:p>
            <a:r>
              <a:rPr b="0" lang="en-GB" sz="1800" spc="-1" strike="noStrike">
                <a:latin typeface="Bitstream Vera Sans"/>
              </a:rPr>
              <a:t>Ίδιες Y</a:t>
            </a:r>
            <a:r>
              <a:rPr b="0" lang="en-GB" sz="1800" spc="-1" strike="noStrike" baseline="-14000000">
                <a:latin typeface="Bitstream Vera Sans"/>
              </a:rPr>
              <a:t>lm</a:t>
            </a:r>
            <a:r>
              <a:rPr b="0" lang="en-GB" sz="1800" spc="-1" strike="noStrike">
                <a:latin typeface="Bitstream Vera Sans"/>
              </a:rPr>
              <a:t>, l, και m</a:t>
            </a:r>
            <a:r>
              <a:rPr b="0" lang="en-GB" sz="1800" spc="-1" strike="noStrike" baseline="-14000000">
                <a:latin typeface="Bitstream Vera Sans"/>
              </a:rPr>
              <a:t>l</a:t>
            </a:r>
            <a:r>
              <a:rPr b="0" lang="en-GB" sz="1800" spc="-1" strike="noStrike">
                <a:latin typeface="Bitstream Vera Sans"/>
              </a:rPr>
              <a:t> λύσεις για </a:t>
            </a:r>
            <a:endParaRPr b="0" lang="en-GB" sz="1800" spc="-1" strike="noStrike">
              <a:latin typeface="Bitstream Vera Sans"/>
            </a:endParaRPr>
          </a:p>
          <a:p>
            <a:r>
              <a:rPr b="0" lang="en-GB" sz="1800" spc="-1" strike="noStrike">
                <a:latin typeface="Bitstream Vera Sans"/>
              </a:rPr>
              <a:t>ΟΛΑ τα κεντρικά δυναμικά</a:t>
            </a:r>
            <a:endParaRPr b="0" lang="en-GB" sz="1800" spc="-1" strike="noStrike">
              <a:latin typeface="Bitstream Vera Sans"/>
            </a:endParaRPr>
          </a:p>
        </p:txBody>
      </p:sp>
      <p:sp>
        <p:nvSpPr>
          <p:cNvPr id="302" name="Freeform 19"/>
          <p:cNvSpPr/>
          <p:nvPr/>
        </p:nvSpPr>
        <p:spPr>
          <a:xfrm>
            <a:off x="17280" y="5256360"/>
            <a:ext cx="532080" cy="1282680"/>
          </a:xfrm>
          <a:custGeom>
            <a:avLst/>
            <a:gdLst/>
            <a:ahLst/>
            <a:rect l="0" t="0" r="r" b="b"/>
            <a:pathLst>
              <a:path w="1478" h="3563">
                <a:moveTo>
                  <a:pt x="765" y="0"/>
                </a:moveTo>
                <a:cubicBezTo>
                  <a:pt x="376" y="397"/>
                  <a:pt x="0" y="1067"/>
                  <a:pt x="358" y="1629"/>
                </a:cubicBezTo>
                <a:cubicBezTo>
                  <a:pt x="676" y="2128"/>
                  <a:pt x="810" y="2727"/>
                  <a:pt x="1172" y="3206"/>
                </a:cubicBezTo>
                <a:lnTo>
                  <a:pt x="1477" y="3562"/>
                </a:lnTo>
              </a:path>
            </a:pathLst>
          </a:custGeom>
          <a:ln w="73080">
            <a:solidFill>
              <a:srgbClr val="0000ff"/>
            </a:solidFill>
            <a:round/>
            <a:tailEnd len="med" type="triangle" w="med"/>
          </a:ln>
        </p:spPr>
      </p:sp>
      <p:sp>
        <p:nvSpPr>
          <p:cNvPr id="303" name="TextShape 20"/>
          <p:cNvSpPr txBox="1"/>
          <p:nvPr/>
        </p:nvSpPr>
        <p:spPr>
          <a:xfrm>
            <a:off x="66960" y="1223280"/>
            <a:ext cx="9991440" cy="6267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>
            <a:noAutofit/>
          </a:bodyPr>
          <a:p>
            <a:r>
              <a:rPr b="0" lang="en-GB" sz="1800" spc="-1" strike="noStrike">
                <a:solidFill>
                  <a:srgbClr val="0000ff"/>
                </a:solidFill>
                <a:latin typeface="Bitstream Vera Sans"/>
              </a:rPr>
              <a:t>Δυναμικό Coulomb: είναι ένα “κεντρικό δυναμικό”, </a:t>
            </a:r>
            <a:endParaRPr b="0" lang="en-GB" sz="1800" spc="-1" strike="noStrike">
              <a:latin typeface="Bitstream Vera Sans"/>
            </a:endParaRPr>
          </a:p>
          <a:p>
            <a:r>
              <a:rPr b="0" lang="en-GB" sz="1800" spc="-1" strike="noStrike">
                <a:solidFill>
                  <a:srgbClr val="0000ff"/>
                </a:solidFill>
                <a:latin typeface="Bitstream Vera Sans"/>
              </a:rPr>
              <a:t>δηλ, ΔΕΝ έχει εξάρτηση από θ, φ, αλλά μόνο από το r</a:t>
            </a:r>
            <a:endParaRPr b="0" lang="en-GB" sz="1800" spc="-1" strike="noStrike">
              <a:latin typeface="Bitstream Vera Sans"/>
            </a:endParaRPr>
          </a:p>
        </p:txBody>
      </p:sp>
      <mc:AlternateContent>
        <mc:Choice xmlns:a14="http://schemas.microsoft.com/office/drawing/2010/main" Requires="a14">
          <p:sp>
            <p:nvSpPr>
              <p:cNvPr id="304" name="Formula 21"/>
              <p:cNvSpPr txBox="1"/>
              <p:nvPr/>
            </p:nvSpPr>
            <p:spPr>
              <a:xfrm>
                <a:off x="4395600" y="1726200"/>
                <a:ext cx="4725720" cy="89352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V</m:t>
                    </m:r>
                    <m:d>
                      <m:dPr>
                        <m:begChr m:val="("/>
                        <m:endChr m:val=")"/>
                      </m:dPr>
                      <m:e>
                        <m:acc>
                          <m:accPr>
                            <m:chr m:val="⃗"/>
                          </m:accPr>
                          <m:e>
                            <m:r>
                              <m:t xml:space="preserve">r</m:t>
                            </m:r>
                          </m:e>
                        </m:acc>
                      </m:e>
                    </m:d>
                    <m:r>
                      <m:t xml:space="preserve">=</m:t>
                    </m:r>
                    <m:r>
                      <m:t xml:space="preserve">V</m:t>
                    </m:r>
                    <m:d>
                      <m:dPr>
                        <m:begChr m:val="("/>
                        <m:endChr m:val=")"/>
                      </m:dPr>
                      <m:e>
                        <m:r>
                          <m:t xml:space="preserve">r</m:t>
                        </m:r>
                      </m:e>
                    </m:d>
                    <m:r>
                      <m:t xml:space="preserve">=</m:t>
                    </m:r>
                    <m:f>
                      <m:num>
                        <m:sSub>
                          <m:e>
                            <m:r>
                              <m:t xml:space="preserve">q</m:t>
                            </m:r>
                          </m:e>
                          <m:sub>
                            <m:r>
                              <m:t xml:space="preserve">1</m:t>
                            </m:r>
                          </m:sub>
                        </m:sSub>
                        <m:sSub>
                          <m:e>
                            <m:r>
                              <m:t xml:space="preserve">q</m:t>
                            </m:r>
                          </m:e>
                          <m:sub>
                            <m:r>
                              <m:t xml:space="preserve">2</m:t>
                            </m:r>
                          </m:sub>
                        </m:sSub>
                      </m:num>
                      <m:den>
                        <m:r>
                          <m:t xml:space="preserve">r</m:t>
                        </m:r>
                      </m:den>
                    </m:f>
                    <m:r>
                      <m:t xml:space="preserve">=</m:t>
                    </m:r>
                    <m:r>
                      <m:t xml:space="preserve">e</m:t>
                    </m:r>
                    <m:f>
                      <m:num>
                        <m:d>
                          <m:dPr>
                            <m:begChr m:val="("/>
                            <m:endChr m:val=")"/>
                          </m:dPr>
                          <m:e>
                            <m:r>
                              <m:t xml:space="preserve">−</m:t>
                            </m:r>
                            <m:r>
                              <m:t xml:space="preserve">e</m:t>
                            </m:r>
                          </m:e>
                        </m:d>
                      </m:num>
                      <m:den>
                        <m:r>
                          <m:t xml:space="preserve">r</m:t>
                        </m:r>
                      </m:den>
                    </m:f>
                    <m:r>
                      <m:t xml:space="preserve">=</m:t>
                    </m:r>
                    <m:f>
                      <m:num>
                        <m:r>
                          <m:t xml:space="preserve">−</m:t>
                        </m:r>
                        <m:sSup>
                          <m:e>
                            <m:r>
                              <m:t xml:space="preserve">e</m:t>
                            </m:r>
                          </m:e>
                          <m:sup>
                            <m:r>
                              <m:t xml:space="preserve">2</m:t>
                            </m:r>
                          </m:sup>
                        </m:sSup>
                      </m:num>
                      <m:den>
                        <m:r>
                          <m:t xml:space="preserve">r</m:t>
                        </m:r>
                      </m:den>
                    </m:f>
                  </m:oMath>
                </a14:m>
              </a:p>
            </p:txBody>
          </p:sp>
        </mc:Choice>
        <mc:Fallback/>
      </mc:AlternateContent>
      <p:sp>
        <p:nvSpPr>
          <p:cNvPr id="305" name="CustomShape 22"/>
          <p:cNvSpPr/>
          <p:nvPr/>
        </p:nvSpPr>
        <p:spPr>
          <a:xfrm>
            <a:off x="8402760" y="1741320"/>
            <a:ext cx="957240" cy="878400"/>
          </a:xfrm>
          <a:prstGeom prst="ellipse">
            <a:avLst/>
          </a:prstGeom>
          <a:noFill/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306" name="TextShape 23"/>
          <p:cNvSpPr txBox="1"/>
          <p:nvPr/>
        </p:nvSpPr>
        <p:spPr>
          <a:xfrm>
            <a:off x="3369600" y="6053400"/>
            <a:ext cx="228600" cy="115560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>
            <a:noAutofit/>
          </a:bodyPr>
          <a:p>
            <a:r>
              <a:rPr b="0" lang="en-GB" sz="7200" spc="-1" strike="noStrike">
                <a:solidFill>
                  <a:srgbClr val="ff0000"/>
                </a:solidFill>
                <a:latin typeface="Bitstream Vera Sans"/>
              </a:rPr>
              <a:t>!</a:t>
            </a:r>
            <a:endParaRPr b="0" lang="en-GB" sz="7200" spc="-1" strike="noStrike">
              <a:solidFill>
                <a:srgbClr val="ff0000"/>
              </a:solidFill>
              <a:latin typeface="Bitstream Vera San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" name="" descr=""/>
          <p:cNvPicPr/>
          <p:nvPr/>
        </p:nvPicPr>
        <p:blipFill>
          <a:blip r:embed="rId1"/>
          <a:stretch/>
        </p:blipFill>
        <p:spPr>
          <a:xfrm>
            <a:off x="6480" y="545040"/>
            <a:ext cx="7525440" cy="6583680"/>
          </a:xfrm>
          <a:prstGeom prst="rect">
            <a:avLst/>
          </a:prstGeom>
          <a:ln>
            <a:noFill/>
          </a:ln>
        </p:spPr>
      </p:pic>
      <p:sp>
        <p:nvSpPr>
          <p:cNvPr id="308" name="TextShape 1"/>
          <p:cNvSpPr txBox="1"/>
          <p:nvPr/>
        </p:nvSpPr>
        <p:spPr>
          <a:xfrm>
            <a:off x="504000" y="157320"/>
            <a:ext cx="9071640" cy="613080"/>
          </a:xfrm>
          <a:prstGeom prst="rect">
            <a:avLst/>
          </a:prstGeom>
          <a:solidFill>
            <a:srgbClr val="00ffff"/>
          </a:solidFill>
          <a:ln w="54720"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0" lang="en-GB" sz="3600" spc="-1" strike="noStrike">
                <a:latin typeface="Bitstream Vera Sans"/>
              </a:rPr>
              <a:t>Κβάντωση στροφορμής</a:t>
            </a:r>
            <a:endParaRPr b="0" lang="en-GB" sz="3600" spc="-1" strike="noStrike">
              <a:latin typeface="Bitstream Vera Sans"/>
            </a:endParaRPr>
          </a:p>
        </p:txBody>
      </p:sp>
      <mc:AlternateContent>
        <mc:Choice xmlns:a14="http://schemas.microsoft.com/office/drawing/2010/main" Requires="a14">
          <p:sp>
            <p:nvSpPr>
              <p:cNvPr id="309" name="Formula 2"/>
              <p:cNvSpPr txBox="1"/>
              <p:nvPr/>
            </p:nvSpPr>
            <p:spPr>
              <a:xfrm>
                <a:off x="2140200" y="1169640"/>
                <a:ext cx="4142880" cy="39348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L</m:t>
                    </m:r>
                    <m:r>
                      <m:t xml:space="preserve">=</m:t>
                    </m:r>
                    <m:rad>
                      <m:radPr>
                        <m:degHide m:val="1"/>
                      </m:radPr>
                      <m:deg/>
                      <m:e>
                        <m:r>
                          <m:t xml:space="preserve">l</m:t>
                        </m:r>
                        <m:d>
                          <m:dPr>
                            <m:begChr m:val="("/>
                            <m:endChr m:val=")"/>
                          </m:dPr>
                          <m:e>
                            <m:r>
                              <m:t xml:space="preserve">l</m:t>
                            </m:r>
                            <m:r>
                              <m:t xml:space="preserve">+</m:t>
                            </m:r>
                            <m:r>
                              <m:t xml:space="preserve">1</m:t>
                            </m:r>
                          </m:e>
                        </m:d>
                      </m:e>
                    </m:rad>
                    <m:r>
                      <m:t xml:space="preserve">ℏ</m:t>
                    </m:r>
                    <m:r>
                      <m:t xml:space="preserve">,</m:t>
                    </m:r>
                    <m:r>
                      <m:t xml:space="preserve">όπου</m:t>
                    </m:r>
                    <m:r>
                      <m:t xml:space="preserve">:</m:t>
                    </m:r>
                    <m:r>
                      <m:t xml:space="preserve">l</m:t>
                    </m:r>
                    <m:r>
                      <m:t xml:space="preserve">=</m:t>
                    </m:r>
                    <m:r>
                      <m:t xml:space="preserve">0</m:t>
                    </m:r>
                    <m:r>
                      <m:t xml:space="preserve">,</m:t>
                    </m:r>
                    <m:r>
                      <m:t xml:space="preserve">1</m:t>
                    </m:r>
                    <m:r>
                      <m:t xml:space="preserve">,</m:t>
                    </m:r>
                    <m:r>
                      <m:t xml:space="preserve">...</m:t>
                    </m:r>
                    <m:r>
                      <m:t xml:space="preserve">,</m:t>
                    </m:r>
                    <m:r>
                      <m:t xml:space="preserve">n</m:t>
                    </m:r>
                    <m:r>
                      <m:t xml:space="preserve">−</m:t>
                    </m:r>
                    <m:r>
                      <m:t xml:space="preserve">1</m:t>
                    </m:r>
                  </m:oMath>
                </a14:m>
              </a:p>
            </p:txBody>
          </p:sp>
        </mc:Choice>
        <mc:Fallback/>
      </mc:AlternateContent>
      <p:sp>
        <p:nvSpPr>
          <p:cNvPr id="310" name="TextShape 3"/>
          <p:cNvSpPr txBox="1"/>
          <p:nvPr/>
        </p:nvSpPr>
        <p:spPr>
          <a:xfrm>
            <a:off x="6739200" y="754200"/>
            <a:ext cx="3331800" cy="4273560"/>
          </a:xfrm>
          <a:prstGeom prst="rect">
            <a:avLst/>
          </a:prstGeom>
          <a:solidFill>
            <a:srgbClr val="ffff66"/>
          </a:solidFill>
          <a:ln>
            <a:noFill/>
          </a:ln>
        </p:spPr>
        <p:txBody>
          <a:bodyPr lIns="90000" rIns="90000" tIns="45000" bIns="45000">
            <a:noAutofit/>
          </a:bodyPr>
          <a:p>
            <a:r>
              <a:rPr b="0" lang="en-GB" sz="2000" spc="-1" strike="noStrike">
                <a:latin typeface="Bitstream Vera Sans"/>
              </a:rPr>
              <a:t>O κβατνικός αριθμός l, ορίζει το μήκος του διανύσματος της στροφορμής. </a:t>
            </a:r>
            <a:endParaRPr b="0" lang="en-GB" sz="2000" spc="-1" strike="noStrike">
              <a:latin typeface="Bitstream Vera Sans"/>
            </a:endParaRPr>
          </a:p>
          <a:p>
            <a:endParaRPr b="0" lang="en-GB" sz="2000" spc="-1" strike="noStrike">
              <a:latin typeface="Bitstream Vera Sans"/>
            </a:endParaRPr>
          </a:p>
          <a:p>
            <a:r>
              <a:rPr b="0" lang="en-GB" sz="2000" spc="-1" strike="noStrike">
                <a:latin typeface="Bitstream Vera Sans"/>
              </a:rPr>
              <a:t>Το διάνυσμα της</a:t>
            </a:r>
            <a:endParaRPr b="0" lang="en-GB" sz="2000" spc="-1" strike="noStrike">
              <a:latin typeface="Bitstream Vera Sans"/>
            </a:endParaRPr>
          </a:p>
          <a:p>
            <a:r>
              <a:rPr b="0" lang="en-GB" sz="2000" spc="-1" strike="noStrike">
                <a:latin typeface="Bitstream Vera Sans"/>
              </a:rPr>
              <a:t>στροφορμής </a:t>
            </a:r>
            <a:endParaRPr b="0" lang="en-GB" sz="2000" spc="-1" strike="noStrike">
              <a:latin typeface="Bitstream Vera Sans"/>
            </a:endParaRPr>
          </a:p>
          <a:p>
            <a:r>
              <a:rPr b="0" lang="en-GB" sz="2000" spc="-1" strike="noStrike">
                <a:latin typeface="Bitstream Vera Sans"/>
              </a:rPr>
              <a:t>μπορεί να έχει </a:t>
            </a:r>
            <a:endParaRPr b="0" lang="en-GB" sz="2000" spc="-1" strike="noStrike">
              <a:latin typeface="Bitstream Vera Sans"/>
            </a:endParaRPr>
          </a:p>
          <a:p>
            <a:r>
              <a:rPr b="0" lang="en-GB" sz="2000" spc="-1" strike="noStrike">
                <a:latin typeface="Bitstream Vera Sans"/>
              </a:rPr>
              <a:t>μόνο συγκεκριμένους</a:t>
            </a:r>
            <a:endParaRPr b="0" lang="en-GB" sz="2000" spc="-1" strike="noStrike">
              <a:latin typeface="Bitstream Vera Sans"/>
            </a:endParaRPr>
          </a:p>
          <a:p>
            <a:r>
              <a:rPr b="0" lang="en-GB" sz="2000" spc="-1" strike="noStrike">
                <a:latin typeface="Bitstream Vera Sans"/>
              </a:rPr>
              <a:t>προσανατολισμούς:</a:t>
            </a:r>
            <a:endParaRPr b="0" lang="en-GB" sz="2000" spc="-1" strike="noStrike">
              <a:latin typeface="Bitstream Vera Sans"/>
            </a:endParaRPr>
          </a:p>
          <a:p>
            <a:r>
              <a:rPr b="0" lang="en-GB" sz="2000" spc="-1" strike="noStrike">
                <a:latin typeface="Bitstream Vera Sans"/>
              </a:rPr>
              <a:t>όσους δίνουν κάποια</a:t>
            </a:r>
            <a:endParaRPr b="0" lang="en-GB" sz="2000" spc="-1" strike="noStrike">
              <a:latin typeface="Bitstream Vera Sans"/>
            </a:endParaRPr>
          </a:p>
          <a:p>
            <a:r>
              <a:rPr b="0" lang="en-GB" sz="2000" spc="-1" strike="noStrike">
                <a:latin typeface="Bitstream Vera Sans"/>
              </a:rPr>
              <a:t>από τις επιτρεπόμενες προβολές στον </a:t>
            </a:r>
            <a:endParaRPr b="0" lang="en-GB" sz="2000" spc="-1" strike="noStrike">
              <a:latin typeface="Bitstream Vera Sans"/>
            </a:endParaRPr>
          </a:p>
          <a:p>
            <a:r>
              <a:rPr b="0" lang="en-GB" sz="2000" spc="-1" strike="noStrike">
                <a:latin typeface="Bitstream Vera Sans"/>
              </a:rPr>
              <a:t>άξονα z</a:t>
            </a:r>
            <a:endParaRPr b="0" lang="en-GB" sz="2000" spc="-1" strike="noStrike">
              <a:latin typeface="Bitstream Vera San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" name="TextShape 1"/>
          <p:cNvSpPr txBox="1"/>
          <p:nvPr/>
        </p:nvSpPr>
        <p:spPr>
          <a:xfrm>
            <a:off x="288000" y="96120"/>
            <a:ext cx="9601200" cy="734760"/>
          </a:xfrm>
          <a:prstGeom prst="rect">
            <a:avLst/>
          </a:prstGeom>
          <a:solidFill>
            <a:srgbClr val="00ffff"/>
          </a:solidFill>
          <a:ln w="54720"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0" lang="en-GB" sz="3200" spc="-1" strike="noStrike">
                <a:latin typeface="Bitstream Vera Sans"/>
              </a:rPr>
              <a:t>Υδρογόνο: Ακτινικές ιδιοσυναρτήσεις R</a:t>
            </a:r>
            <a:r>
              <a:rPr b="0" lang="en-GB" sz="3200" spc="-1" strike="noStrike" baseline="-14000000">
                <a:latin typeface="Bitstream Vera Sans"/>
              </a:rPr>
              <a:t>n</a:t>
            </a:r>
            <a:r>
              <a:rPr b="0" lang="en-GB" sz="3200" spc="-1" strike="noStrike" baseline="-14000000">
                <a:latin typeface="URW Chancery L"/>
              </a:rPr>
              <a:t> l</a:t>
            </a:r>
            <a:r>
              <a:rPr b="0" lang="en-GB" sz="3200" spc="-1" strike="noStrike">
                <a:latin typeface="Bitstream Vera Sans"/>
              </a:rPr>
              <a:t>(r)</a:t>
            </a:r>
            <a:endParaRPr b="0" lang="en-GB" sz="3200" spc="-1" strike="noStrike">
              <a:latin typeface="Bitstream Vera Sans"/>
            </a:endParaRPr>
          </a:p>
        </p:txBody>
      </p:sp>
      <p:pic>
        <p:nvPicPr>
          <p:cNvPr id="312" name="" descr=""/>
          <p:cNvPicPr/>
          <p:nvPr/>
        </p:nvPicPr>
        <p:blipFill>
          <a:blip r:embed="rId1"/>
          <a:stretch/>
        </p:blipFill>
        <p:spPr>
          <a:xfrm>
            <a:off x="432000" y="862920"/>
            <a:ext cx="9144000" cy="4632120"/>
          </a:xfrm>
          <a:prstGeom prst="rect">
            <a:avLst/>
          </a:prstGeom>
          <a:ln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" name="TextShape 1"/>
          <p:cNvSpPr txBox="1"/>
          <p:nvPr/>
        </p:nvSpPr>
        <p:spPr>
          <a:xfrm>
            <a:off x="180000" y="166320"/>
            <a:ext cx="9829800" cy="523080"/>
          </a:xfrm>
          <a:prstGeom prst="rect">
            <a:avLst/>
          </a:prstGeom>
          <a:solidFill>
            <a:srgbClr val="00ffff"/>
          </a:solidFill>
          <a:ln w="54720"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0" lang="en-GB" sz="3200" spc="-1" strike="noStrike">
                <a:latin typeface="Bitstream Vera Sans"/>
              </a:rPr>
              <a:t>Yδρογόνο: Γωνιακές ιδιοσυναρτήσεις Υ(θ,φ)</a:t>
            </a:r>
            <a:endParaRPr b="0" lang="en-GB" sz="3200" spc="-1" strike="noStrike">
              <a:latin typeface="Bitstream Vera Sans"/>
            </a:endParaRPr>
          </a:p>
        </p:txBody>
      </p:sp>
      <p:pic>
        <p:nvPicPr>
          <p:cNvPr id="314" name="" descr=""/>
          <p:cNvPicPr/>
          <p:nvPr/>
        </p:nvPicPr>
        <p:blipFill>
          <a:blip r:embed="rId1"/>
          <a:stretch/>
        </p:blipFill>
        <p:spPr>
          <a:xfrm>
            <a:off x="612000" y="776880"/>
            <a:ext cx="9144000" cy="6421680"/>
          </a:xfrm>
          <a:prstGeom prst="rect">
            <a:avLst/>
          </a:prstGeom>
          <a:ln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" name="TextShape 1"/>
          <p:cNvSpPr txBox="1"/>
          <p:nvPr/>
        </p:nvSpPr>
        <p:spPr>
          <a:xfrm>
            <a:off x="504000" y="110160"/>
            <a:ext cx="9071640" cy="1067400"/>
          </a:xfrm>
          <a:prstGeom prst="rect">
            <a:avLst/>
          </a:prstGeom>
          <a:solidFill>
            <a:srgbClr val="00ffff"/>
          </a:solidFill>
          <a:ln w="54720"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0" lang="en-GB" sz="3600" spc="-1" strike="noStrike">
                <a:latin typeface="Bitstream Vera Sans"/>
              </a:rPr>
              <a:t>Άτομο υδρογόνου </a:t>
            </a:r>
            <a:br/>
            <a:r>
              <a:rPr b="0" lang="en-GB" sz="3600" spc="-1" strike="noStrike">
                <a:latin typeface="Bitstream Vera Sans"/>
              </a:rPr>
              <a:t>με ενέργεια και στροφορμή</a:t>
            </a:r>
            <a:endParaRPr b="0" lang="en-GB" sz="3600" spc="-1" strike="noStrike">
              <a:latin typeface="Bitstream Vera Sans"/>
            </a:endParaRPr>
          </a:p>
        </p:txBody>
      </p:sp>
      <p:sp>
        <p:nvSpPr>
          <p:cNvPr id="316" name="TextShape 2"/>
          <p:cNvSpPr txBox="1"/>
          <p:nvPr/>
        </p:nvSpPr>
        <p:spPr>
          <a:xfrm>
            <a:off x="72000" y="1288800"/>
            <a:ext cx="9972000" cy="1771920"/>
          </a:xfrm>
          <a:prstGeom prst="rect">
            <a:avLst/>
          </a:prstGeom>
          <a:solidFill>
            <a:srgbClr val="e6ff00"/>
          </a:solidFill>
          <a:ln>
            <a:noFill/>
          </a:ln>
        </p:spPr>
        <p:txBody>
          <a:bodyPr lIns="90000" rIns="90000" tIns="45000" bIns="45000">
            <a:noAutofit/>
          </a:bodyPr>
          <a:p>
            <a:r>
              <a:rPr b="1" lang="en-GB" sz="2000" spc="-1" strike="noStrike">
                <a:latin typeface="Bitstream Vera Sans"/>
              </a:rPr>
              <a:t>Ε, L</a:t>
            </a:r>
            <a:r>
              <a:rPr b="1" lang="en-GB" sz="2000" spc="-1" strike="noStrike" baseline="14000000">
                <a:latin typeface="Bitstream Vera Sans"/>
              </a:rPr>
              <a:t>2</a:t>
            </a:r>
            <a:r>
              <a:rPr b="1" lang="en-GB" sz="2000" spc="-1" strike="noStrike">
                <a:latin typeface="Bitstream Vera Sans"/>
              </a:rPr>
              <a:t>, L</a:t>
            </a:r>
            <a:r>
              <a:rPr b="1" lang="en-GB" sz="2000" spc="-1" strike="noStrike" baseline="-14000000">
                <a:latin typeface="Bitstream Vera Sans"/>
              </a:rPr>
              <a:t>z</a:t>
            </a:r>
            <a:r>
              <a:rPr b="1" lang="en-GB" sz="2000" spc="-1" strike="noStrike">
                <a:latin typeface="Bitstream Vera Sans"/>
              </a:rPr>
              <a:t> είναι τελεστές που αντιμετίθονται με τη Χαμιλτονιανή,  άρα τα αντίστοιχα φυσικά μεγέθη διατηρούνται, άρα </a:t>
            </a:r>
            <a:endParaRPr b="0" lang="en-GB" sz="2000" spc="-1" strike="noStrike">
              <a:latin typeface="Bitstream Vera Sans"/>
            </a:endParaRPr>
          </a:p>
          <a:p>
            <a:r>
              <a:rPr b="1" lang="en-GB" sz="2000" spc="-1" strike="noStrike">
                <a:solidFill>
                  <a:srgbClr val="0000ff"/>
                </a:solidFill>
                <a:latin typeface="Bitstream Vera Sans"/>
              </a:rPr>
              <a:t>οι αριθμοί </a:t>
            </a:r>
            <a:r>
              <a:rPr b="1" i="1" lang="en-GB" sz="2000" spc="-1" strike="noStrike">
                <a:solidFill>
                  <a:srgbClr val="ff0000"/>
                </a:solidFill>
                <a:latin typeface="Bitstream Vera Sans"/>
              </a:rPr>
              <a:t>n , </a:t>
            </a:r>
            <a:r>
              <a:rPr b="1" i="1" lang="en-GB" sz="2000" spc="-1" strike="noStrike">
                <a:solidFill>
                  <a:srgbClr val="ff0000"/>
                </a:solidFill>
                <a:latin typeface="URW Chancery L"/>
              </a:rPr>
              <a:t>l </a:t>
            </a:r>
            <a:r>
              <a:rPr b="1" i="1" lang="en-GB" sz="2000" spc="-1" strike="noStrike">
                <a:solidFill>
                  <a:srgbClr val="ff0000"/>
                </a:solidFill>
                <a:latin typeface="Bitstream Vera Sans"/>
              </a:rPr>
              <a:t>, m</a:t>
            </a:r>
            <a:r>
              <a:rPr b="1" i="1" lang="en-GB" sz="2000" spc="-1" strike="noStrike" baseline="-14000000">
                <a:solidFill>
                  <a:srgbClr val="ff0000"/>
                </a:solidFill>
                <a:latin typeface="URW Chancery L"/>
              </a:rPr>
              <a:t>l</a:t>
            </a:r>
            <a:r>
              <a:rPr b="1" lang="en-GB" sz="2000" spc="-1" strike="noStrike">
                <a:solidFill>
                  <a:srgbClr val="0000ff"/>
                </a:solidFill>
                <a:latin typeface="Bitstream Vera Sans"/>
              </a:rPr>
              <a:t> χαρακτηρίζουν την κατάσταση του συστήματος</a:t>
            </a:r>
            <a:r>
              <a:rPr b="1" i="1" lang="en-GB" sz="2000" spc="-1" strike="noStrike">
                <a:solidFill>
                  <a:srgbClr val="0000ff"/>
                </a:solidFill>
                <a:latin typeface="Bitstream Vera Sans"/>
              </a:rPr>
              <a:t> </a:t>
            </a:r>
            <a:endParaRPr b="0" lang="en-GB" sz="2000" spc="-1" strike="noStrike">
              <a:latin typeface="Bitstream Vera Sans"/>
            </a:endParaRPr>
          </a:p>
          <a:p>
            <a:r>
              <a:rPr b="1" i="1" lang="en-GB" sz="2000" spc="-1" strike="noStrike">
                <a:solidFill>
                  <a:srgbClr val="0000ff"/>
                </a:solidFill>
                <a:latin typeface="Bitstream Vera Sans"/>
              </a:rPr>
              <a:t>→ </a:t>
            </a:r>
            <a:r>
              <a:rPr b="1" lang="en-GB" sz="2000" spc="-1" strike="noStrike" u="sng">
                <a:uFillTx/>
                <a:latin typeface="Bitstream Vera Sans"/>
              </a:rPr>
              <a:t>είναι καλοί κβαντικοί αριθμοί</a:t>
            </a:r>
            <a:endParaRPr b="0" lang="en-GB" sz="2000" spc="-1" strike="noStrike">
              <a:latin typeface="Bitstream Vera Sans"/>
            </a:endParaRPr>
          </a:p>
          <a:p>
            <a:endParaRPr b="0" lang="en-GB" sz="2000" spc="-1" strike="noStrike">
              <a:latin typeface="Bitstream Vera Sans"/>
            </a:endParaRPr>
          </a:p>
        </p:txBody>
      </p:sp>
      <p:sp>
        <p:nvSpPr>
          <p:cNvPr id="317" name="TextShape 3"/>
          <p:cNvSpPr txBox="1"/>
          <p:nvPr/>
        </p:nvSpPr>
        <p:spPr>
          <a:xfrm>
            <a:off x="63000" y="4878360"/>
            <a:ext cx="10044000" cy="213012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>
            <a:noAutofit/>
          </a:bodyPr>
          <a:p>
            <a:r>
              <a:rPr b="0" lang="en-GB" sz="2200" spc="-1" strike="noStrike">
                <a:latin typeface="Bitstream Vera Sans"/>
              </a:rPr>
              <a:t>Διαφορετικές καταστάσεις {</a:t>
            </a:r>
            <a:r>
              <a:rPr b="1" i="1" lang="en-GB" sz="2000" spc="-1" strike="noStrike">
                <a:solidFill>
                  <a:srgbClr val="ff0000"/>
                </a:solidFill>
                <a:latin typeface="Bitstream Vera Sans"/>
              </a:rPr>
              <a:t>n , </a:t>
            </a:r>
            <a:r>
              <a:rPr b="1" i="1" lang="en-GB" sz="2000" spc="-1" strike="noStrike">
                <a:solidFill>
                  <a:srgbClr val="ff0000"/>
                </a:solidFill>
                <a:latin typeface="URW Chancery L"/>
              </a:rPr>
              <a:t>l </a:t>
            </a:r>
            <a:r>
              <a:rPr b="1" i="1" lang="en-GB" sz="2000" spc="-1" strike="noStrike">
                <a:solidFill>
                  <a:srgbClr val="ff0000"/>
                </a:solidFill>
                <a:latin typeface="Bitstream Vera Sans"/>
              </a:rPr>
              <a:t>, m</a:t>
            </a:r>
            <a:r>
              <a:rPr b="1" i="1" lang="en-GB" sz="2000" spc="-1" strike="noStrike" baseline="-14000000">
                <a:solidFill>
                  <a:srgbClr val="ff0000"/>
                </a:solidFill>
                <a:latin typeface="URW Chancery L"/>
              </a:rPr>
              <a:t>l</a:t>
            </a:r>
            <a:r>
              <a:rPr b="1" lang="en-GB" sz="2000" spc="-1" strike="noStrike">
                <a:solidFill>
                  <a:srgbClr val="0000ff"/>
                </a:solidFill>
                <a:latin typeface="Bitstream Vera Sans"/>
              </a:rPr>
              <a:t> </a:t>
            </a:r>
            <a:r>
              <a:rPr b="0" lang="en-GB" sz="2200" spc="-1" strike="noStrike">
                <a:latin typeface="Bitstream Vera Sans"/>
              </a:rPr>
              <a:t>} με ίδια ενέργεια: </a:t>
            </a:r>
            <a:endParaRPr b="0" lang="en-GB" sz="2200" spc="-1" strike="noStrike">
              <a:latin typeface="Bitstream Vera Sans"/>
            </a:endParaRPr>
          </a:p>
          <a:p>
            <a:r>
              <a:rPr b="0" lang="en-GB" sz="2200" spc="-1" strike="noStrike">
                <a:solidFill>
                  <a:srgbClr val="ff0000"/>
                </a:solidFill>
                <a:latin typeface="Bitstream Vera Sans"/>
              </a:rPr>
              <a:t>εκφυλισμένες καταστάσεις</a:t>
            </a:r>
            <a:endParaRPr b="0" lang="en-GB" sz="2200" spc="-1" strike="noStrike">
              <a:latin typeface="Bitstream Vera Sans"/>
            </a:endParaRPr>
          </a:p>
          <a:p>
            <a:endParaRPr b="0" lang="en-GB" sz="2200" spc="-1" strike="noStrike">
              <a:latin typeface="Bitstream Vera Sans"/>
            </a:endParaRPr>
          </a:p>
          <a:p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Κάτω όμως από ποιές συνθήκες, μπορώ να αποκαλύψω ότι έχουμε διαφορετικές καταστάσεις; </a:t>
            </a:r>
            <a:endParaRPr b="0" lang="en-GB" sz="2200" spc="-1" strike="noStrike">
              <a:latin typeface="Bitstream Vera Sans"/>
            </a:endParaRPr>
          </a:p>
          <a:p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(και έτσι να διαπιστώσω ότι δεν είναι απλά μιά μαθηματική υπόθεση;)</a:t>
            </a:r>
            <a:endParaRPr b="0" lang="en-GB" sz="2200" spc="-1" strike="noStrike">
              <a:latin typeface="Bitstream Vera Sans"/>
            </a:endParaRPr>
          </a:p>
        </p:txBody>
      </p:sp>
      <mc:AlternateContent>
        <mc:Choice xmlns:a14="http://schemas.microsoft.com/office/drawing/2010/main" Requires="a14">
          <p:sp>
            <p:nvSpPr>
              <p:cNvPr id="318" name="Formula 4"/>
              <p:cNvSpPr txBox="1"/>
              <p:nvPr/>
            </p:nvSpPr>
            <p:spPr>
              <a:xfrm>
                <a:off x="4921200" y="4314960"/>
                <a:ext cx="4602240" cy="39996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s</m:t>
                    </m:r>
                    <m:r>
                      <m:t xml:space="preserve">:</m:t>
                    </m:r>
                    <m:r>
                      <m:t xml:space="preserve">l</m:t>
                    </m:r>
                    <m:r>
                      <m:t xml:space="preserve">=</m:t>
                    </m:r>
                    <m:r>
                      <m:t xml:space="preserve">0</m:t>
                    </m:r>
                    <m:r>
                      <m:t xml:space="preserve">;</m:t>
                    </m:r>
                    <m:r>
                      <m:t xml:space="preserve">p</m:t>
                    </m:r>
                    <m:r>
                      <m:t xml:space="preserve">:</m:t>
                    </m:r>
                    <m:r>
                      <m:t xml:space="preserve">l</m:t>
                    </m:r>
                    <m:r>
                      <m:t xml:space="preserve">=</m:t>
                    </m:r>
                    <m:r>
                      <m:t xml:space="preserve">1</m:t>
                    </m:r>
                    <m:r>
                      <m:t xml:space="preserve">;</m:t>
                    </m:r>
                    <m:r>
                      <m:t xml:space="preserve">d</m:t>
                    </m:r>
                    <m:r>
                      <m:t xml:space="preserve">:</m:t>
                    </m:r>
                    <m:r>
                      <m:t xml:space="preserve">l</m:t>
                    </m:r>
                    <m:r>
                      <m:t xml:space="preserve">=</m:t>
                    </m:r>
                    <m:r>
                      <m:t xml:space="preserve">2</m:t>
                    </m:r>
                    <m:r>
                      <m:t xml:space="preserve">;</m:t>
                    </m:r>
                    <m:r>
                      <m:t xml:space="preserve">f</m:t>
                    </m:r>
                    <m:r>
                      <m:t xml:space="preserve">:</m:t>
                    </m:r>
                    <m:r>
                      <m:t xml:space="preserve">l</m:t>
                    </m:r>
                    <m:r>
                      <m:t xml:space="preserve">=</m:t>
                    </m:r>
                    <m:r>
                      <m:t xml:space="preserve">3</m:t>
                    </m:r>
                    <m:r>
                      <m:t xml:space="preserve">,</m:t>
                    </m:r>
                    <m:r>
                      <m:t xml:space="preserve">...</m:t>
                    </m:r>
                  </m:oMath>
                </a14:m>
              </a:p>
            </p:txBody>
          </p:sp>
        </mc:Choice>
        <mc:Fallback/>
      </mc:AlternateContent>
      <mc:AlternateContent>
        <mc:Choice xmlns:a14="http://schemas.microsoft.com/office/drawing/2010/main" Requires="a14">
          <p:sp>
            <p:nvSpPr>
              <p:cNvPr id="319" name="Formula 5"/>
              <p:cNvSpPr txBox="1"/>
              <p:nvPr/>
            </p:nvSpPr>
            <p:spPr>
              <a:xfrm>
                <a:off x="4993200" y="3902400"/>
                <a:ext cx="5020920" cy="39996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ns</m:t>
                    </m:r>
                    <m:r>
                      <m:t xml:space="preserve">,</m:t>
                    </m:r>
                    <m:r>
                      <m:t xml:space="preserve">np</m:t>
                    </m:r>
                    <m:r>
                      <m:t xml:space="preserve">,</m:t>
                    </m:r>
                    <m:r>
                      <m:t xml:space="preserve">nd</m:t>
                    </m:r>
                    <m:r>
                      <m:t xml:space="preserve">,</m:t>
                    </m:r>
                    <m:r>
                      <m:t xml:space="preserve">nf</m:t>
                    </m:r>
                    <m:r>
                      <m:t xml:space="preserve">,</m:t>
                    </m:r>
                    <m:r>
                      <m:t xml:space="preserve">...</m:t>
                    </m:r>
                    <m:r>
                      <m:t xml:space="preserve">Π</m:t>
                    </m:r>
                    <m:r>
                      <m:t xml:space="preserve">.</m:t>
                    </m:r>
                    <m:r>
                      <m:t xml:space="preserve">χ</m:t>
                    </m:r>
                    <m:r>
                      <m:t xml:space="preserve">,</m:t>
                    </m:r>
                    <m:r>
                      <m:t xml:space="preserve">2</m:t>
                    </m:r>
                    <m:r>
                      <m:t xml:space="preserve">p</m:t>
                    </m:r>
                    <m:r>
                      <m:t xml:space="preserve">:</m:t>
                    </m:r>
                    <m:d>
                      <m:dPr>
                        <m:begChr m:val="("/>
                        <m:endChr m:val=")"/>
                      </m:dPr>
                      <m:e>
                        <m:r>
                          <m:t xml:space="preserve">n</m:t>
                        </m:r>
                        <m:r>
                          <m:t xml:space="preserve">=</m:t>
                        </m:r>
                        <m:r>
                          <m:t xml:space="preserve">2</m:t>
                        </m:r>
                        <m:r>
                          <m:t xml:space="preserve">,</m:t>
                        </m:r>
                        <m:r>
                          <m:t xml:space="preserve">l</m:t>
                        </m:r>
                        <m:r>
                          <m:t xml:space="preserve">=</m:t>
                        </m:r>
                        <m:r>
                          <m:t xml:space="preserve">1</m:t>
                        </m:r>
                      </m:e>
                    </m:d>
                  </m:oMath>
                </a14:m>
              </a:p>
            </p:txBody>
          </p:sp>
        </mc:Choice>
        <mc:Fallback/>
      </mc:AlternateContent>
      <p:sp>
        <p:nvSpPr>
          <p:cNvPr id="320" name="TextShape 6"/>
          <p:cNvSpPr txBox="1"/>
          <p:nvPr/>
        </p:nvSpPr>
        <p:spPr>
          <a:xfrm>
            <a:off x="5020560" y="3629160"/>
            <a:ext cx="3966840" cy="3585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>
            <a:noAutofit/>
          </a:bodyPr>
          <a:p>
            <a:r>
              <a:rPr b="1" lang="en-GB" sz="1800" spc="-1" strike="noStrike">
                <a:solidFill>
                  <a:srgbClr val="0000ff"/>
                </a:solidFill>
                <a:latin typeface="Bitstream Vera Sans"/>
              </a:rPr>
              <a:t>Συμβολισμός καταστάσεων:</a:t>
            </a:r>
            <a:endParaRPr b="0" lang="en-GB" sz="1800" spc="-1" strike="noStrike">
              <a:latin typeface="Bitstream Vera Sans"/>
            </a:endParaRPr>
          </a:p>
        </p:txBody>
      </p:sp>
      <mc:AlternateContent>
        <mc:Choice xmlns:a14="http://schemas.microsoft.com/office/drawing/2010/main" Requires="a14">
          <p:sp>
            <p:nvSpPr>
              <p:cNvPr id="321" name="Formula 7"/>
              <p:cNvSpPr txBox="1"/>
              <p:nvPr/>
            </p:nvSpPr>
            <p:spPr>
              <a:xfrm>
                <a:off x="167760" y="3190680"/>
                <a:ext cx="4789440" cy="43092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L</m:t>
                    </m:r>
                    <m:r>
                      <m:t xml:space="preserve">=</m:t>
                    </m:r>
                    <m:rad>
                      <m:radPr>
                        <m:degHide m:val="1"/>
                      </m:radPr>
                      <m:deg/>
                      <m:e>
                        <m:r>
                          <m:t xml:space="preserve">l</m:t>
                        </m:r>
                        <m:d>
                          <m:dPr>
                            <m:begChr m:val="("/>
                            <m:endChr m:val=")"/>
                          </m:dPr>
                          <m:e>
                            <m:r>
                              <m:t xml:space="preserve">l</m:t>
                            </m:r>
                            <m:r>
                              <m:t xml:space="preserve">+</m:t>
                            </m:r>
                            <m:r>
                              <m:t xml:space="preserve">1</m:t>
                            </m:r>
                          </m:e>
                        </m:d>
                      </m:e>
                    </m:rad>
                    <m:r>
                      <m:t xml:space="preserve">ℏ</m:t>
                    </m:r>
                    <m:r>
                      <m:t xml:space="preserve">,</m:t>
                    </m:r>
                    <m:r>
                      <m:t xml:space="preserve">όπου</m:t>
                    </m:r>
                    <m:r>
                      <m:t xml:space="preserve">l</m:t>
                    </m:r>
                    <m:r>
                      <m:t xml:space="preserve">=</m:t>
                    </m:r>
                    <m:r>
                      <m:t xml:space="preserve">0</m:t>
                    </m:r>
                    <m:r>
                      <m:t xml:space="preserve">,</m:t>
                    </m:r>
                    <m:r>
                      <m:t xml:space="preserve">1</m:t>
                    </m:r>
                    <m:r>
                      <m:t xml:space="preserve">,</m:t>
                    </m:r>
                    <m:r>
                      <m:t xml:space="preserve">...</m:t>
                    </m:r>
                    <m:r>
                      <m:t xml:space="preserve">,</m:t>
                    </m:r>
                    <m:r>
                      <m:t xml:space="preserve">n</m:t>
                    </m:r>
                    <m:r>
                      <m:t xml:space="preserve">−</m:t>
                    </m:r>
                    <m:r>
                      <m:t xml:space="preserve">1</m:t>
                    </m:r>
                  </m:oMath>
                </a14:m>
              </a:p>
            </p:txBody>
          </p:sp>
        </mc:Choice>
        <mc:Fallback/>
      </mc:AlternateContent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CustomShape 1"/>
          <p:cNvSpPr/>
          <p:nvPr/>
        </p:nvSpPr>
        <p:spPr>
          <a:xfrm>
            <a:off x="3429000" y="4800600"/>
            <a:ext cx="4806000" cy="725400"/>
          </a:xfrm>
          <a:prstGeom prst="rect">
            <a:avLst/>
          </a:prstGeom>
          <a:solidFill>
            <a:srgbClr val="e6ff00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323" name="CustomShape 2"/>
          <p:cNvSpPr/>
          <p:nvPr/>
        </p:nvSpPr>
        <p:spPr>
          <a:xfrm>
            <a:off x="6280200" y="2093400"/>
            <a:ext cx="1828800" cy="457200"/>
          </a:xfrm>
          <a:prstGeom prst="rect">
            <a:avLst/>
          </a:prstGeom>
          <a:solidFill>
            <a:srgbClr val="ff9966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324" name="CustomShape 3"/>
          <p:cNvSpPr/>
          <p:nvPr/>
        </p:nvSpPr>
        <p:spPr>
          <a:xfrm>
            <a:off x="8339400" y="5871600"/>
            <a:ext cx="1600200" cy="446400"/>
          </a:xfrm>
          <a:prstGeom prst="rect">
            <a:avLst/>
          </a:prstGeom>
          <a:solidFill>
            <a:srgbClr val="99ccff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325" name="CustomShape 4"/>
          <p:cNvSpPr/>
          <p:nvPr/>
        </p:nvSpPr>
        <p:spPr>
          <a:xfrm>
            <a:off x="7941600" y="6364800"/>
            <a:ext cx="2057400" cy="565200"/>
          </a:xfrm>
          <a:prstGeom prst="rect">
            <a:avLst/>
          </a:prstGeom>
          <a:solidFill>
            <a:srgbClr val="e6ff00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326" name="" descr=""/>
          <p:cNvPicPr/>
          <p:nvPr/>
        </p:nvPicPr>
        <p:blipFill>
          <a:blip r:embed="rId1"/>
          <a:stretch/>
        </p:blipFill>
        <p:spPr>
          <a:xfrm>
            <a:off x="52920" y="919800"/>
            <a:ext cx="5132880" cy="4350600"/>
          </a:xfrm>
          <a:prstGeom prst="rect">
            <a:avLst/>
          </a:prstGeom>
          <a:ln>
            <a:noFill/>
          </a:ln>
        </p:spPr>
      </p:pic>
      <mc:AlternateContent>
        <mc:Choice xmlns:a14="http://schemas.microsoft.com/office/drawing/2010/main" Requires="a14">
          <p:sp>
            <p:nvSpPr>
              <p:cNvPr id="327" name="Formula 5"/>
              <p:cNvSpPr txBox="1"/>
              <p:nvPr/>
            </p:nvSpPr>
            <p:spPr>
              <a:xfrm>
                <a:off x="6400800" y="2170800"/>
                <a:ext cx="1458000" cy="34380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U</m:t>
                    </m:r>
                    <m:r>
                      <m:t xml:space="preserve">=</m:t>
                    </m:r>
                    <m:r>
                      <m:t xml:space="preserve">−</m:t>
                    </m:r>
                    <m:acc>
                      <m:accPr>
                        <m:chr m:val="⃗"/>
                      </m:accPr>
                      <m:e>
                        <m:r>
                          <m:t xml:space="preserve">μ</m:t>
                        </m:r>
                      </m:e>
                    </m:acc>
                    <m:r>
                      <m:t xml:space="preserve">⋅</m:t>
                    </m:r>
                    <m:acc>
                      <m:accPr>
                        <m:chr m:val="⃗"/>
                      </m:accPr>
                      <m:e>
                        <m:r>
                          <m:t xml:space="preserve">B</m:t>
                        </m:r>
                      </m:e>
                    </m:acc>
                  </m:oMath>
                </a14:m>
              </a:p>
            </p:txBody>
          </p:sp>
        </mc:Choice>
        <mc:Fallback/>
      </mc:AlternateContent>
      <p:sp>
        <p:nvSpPr>
          <p:cNvPr id="328" name="TextShape 6"/>
          <p:cNvSpPr txBox="1"/>
          <p:nvPr/>
        </p:nvSpPr>
        <p:spPr>
          <a:xfrm>
            <a:off x="4572000" y="1071000"/>
            <a:ext cx="5507280" cy="21819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>
            <a:noAutofit/>
          </a:bodyPr>
          <a:p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Ενέργεια λόγω αλληλεπίδρασης του ηλεκτρονίου (της </a:t>
            </a:r>
            <a:r>
              <a:rPr b="0" lang="en-GB" sz="2000" spc="-1" strike="noStrike">
                <a:solidFill>
                  <a:srgbClr val="ff0000"/>
                </a:solidFill>
                <a:latin typeface="Bitstream Vera Sans"/>
              </a:rPr>
              <a:t>τροχιακής </a:t>
            </a:r>
            <a:r>
              <a:rPr b="0" lang="en-GB" sz="2000" spc="-1" strike="noStrike">
                <a:solidFill>
                  <a:srgbClr val="ff0000"/>
                </a:solidFill>
                <a:latin typeface="Bitstream Vera Sans"/>
              </a:rPr>
              <a:t>μαγνητικής ροπής</a:t>
            </a: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 του, μ) με το μαγνητικό πεδίο Β:</a:t>
            </a:r>
            <a:endParaRPr b="0" lang="en-GB" sz="2000" spc="-1" strike="noStrike">
              <a:latin typeface="Bitstream Vera Sans"/>
            </a:endParaRPr>
          </a:p>
          <a:p>
            <a:endParaRPr b="0" lang="en-GB" sz="2000" spc="-1" strike="noStrike">
              <a:latin typeface="Bitstream Vera Sans"/>
            </a:endParaRPr>
          </a:p>
          <a:p>
            <a:endParaRPr b="0" lang="en-GB" sz="2000" spc="-1" strike="noStrike">
              <a:latin typeface="Bitstream Vera Sans"/>
            </a:endParaRPr>
          </a:p>
          <a:p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Το ηλεκτρόνιο συμπεριφέρεται σαν μαγνήτης με διπολική μαγνητική ροπή:</a:t>
            </a:r>
            <a:endParaRPr b="0" lang="en-GB" sz="2000" spc="-1" strike="noStrike">
              <a:latin typeface="Bitstream Vera Sans"/>
            </a:endParaRPr>
          </a:p>
        </p:txBody>
      </p:sp>
      <mc:AlternateContent>
        <mc:Choice xmlns:a14="http://schemas.microsoft.com/office/drawing/2010/main" Requires="a14">
          <p:sp>
            <p:nvSpPr>
              <p:cNvPr id="329" name="Formula 7"/>
              <p:cNvSpPr txBox="1"/>
              <p:nvPr/>
            </p:nvSpPr>
            <p:spPr>
              <a:xfrm>
                <a:off x="5486400" y="3200400"/>
                <a:ext cx="3030840" cy="73548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acc>
                      <m:accPr>
                        <m:chr m:val="⃗"/>
                      </m:accPr>
                      <m:e>
                        <m:r>
                          <m:t xml:space="preserve">μ</m:t>
                        </m:r>
                      </m:e>
                    </m:acc>
                    <m:r>
                      <m:t xml:space="preserve">=</m:t>
                    </m:r>
                    <m:f>
                      <m:num>
                        <m:r>
                          <m:t xml:space="preserve">q</m:t>
                        </m:r>
                      </m:num>
                      <m:den>
                        <m:r>
                          <m:t xml:space="preserve">2</m:t>
                        </m:r>
                        <m:sSub>
                          <m:e>
                            <m:r>
                              <m:t xml:space="preserve">m</m:t>
                            </m:r>
                          </m:e>
                          <m:sub>
                            <m:r>
                              <m:t xml:space="preserve">e</m:t>
                            </m:r>
                          </m:sub>
                        </m:sSub>
                        <m:r>
                          <m:t xml:space="preserve">c</m:t>
                        </m:r>
                      </m:den>
                    </m:f>
                    <m:acc>
                      <m:accPr>
                        <m:chr m:val="⃗"/>
                      </m:accPr>
                      <m:e>
                        <m:r>
                          <m:t xml:space="preserve">L</m:t>
                        </m:r>
                      </m:e>
                    </m:acc>
                    <m:r>
                      <m:t xml:space="preserve">=</m:t>
                    </m:r>
                    <m:f>
                      <m:num>
                        <m:r>
                          <m:t xml:space="preserve">−</m:t>
                        </m:r>
                        <m:r>
                          <m:t xml:space="preserve">e</m:t>
                        </m:r>
                      </m:num>
                      <m:den>
                        <m:r>
                          <m:t xml:space="preserve">2</m:t>
                        </m:r>
                        <m:sSub>
                          <m:e>
                            <m:r>
                              <m:t xml:space="preserve">m</m:t>
                            </m:r>
                          </m:e>
                          <m:sub>
                            <m:r>
                              <m:t xml:space="preserve">e</m:t>
                            </m:r>
                          </m:sub>
                        </m:sSub>
                        <m:r>
                          <m:t xml:space="preserve">c</m:t>
                        </m:r>
                      </m:den>
                    </m:f>
                    <m:acc>
                      <m:accPr>
                        <m:chr m:val="⃗"/>
                      </m:accPr>
                      <m:e>
                        <m:r>
                          <m:t xml:space="preserve">L</m:t>
                        </m:r>
                      </m:e>
                    </m:acc>
                  </m:oMath>
                </a14:m>
              </a:p>
            </p:txBody>
          </p:sp>
        </mc:Choice>
        <mc:Fallback/>
      </mc:AlternateContent>
      <mc:AlternateContent>
        <mc:Choice xmlns:a14="http://schemas.microsoft.com/office/drawing/2010/main" Requires="a14">
          <p:sp>
            <p:nvSpPr>
              <p:cNvPr id="330" name="Formula 8"/>
              <p:cNvSpPr txBox="1"/>
              <p:nvPr/>
            </p:nvSpPr>
            <p:spPr>
              <a:xfrm>
                <a:off x="6576840" y="4799520"/>
                <a:ext cx="1632960" cy="73548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sSub>
                      <m:e>
                        <m:r>
                          <m:t xml:space="preserve">μ</m:t>
                        </m:r>
                      </m:e>
                      <m:sub>
                        <m:r>
                          <m:t xml:space="preserve">Β</m:t>
                        </m:r>
                      </m:sub>
                    </m:sSub>
                    <m:r>
                      <m:t xml:space="preserve">≡</m:t>
                    </m:r>
                    <m:f>
                      <m:num>
                        <m:r>
                          <m:t xml:space="preserve">e</m:t>
                        </m:r>
                        <m:r>
                          <m:t xml:space="preserve">ℏ</m:t>
                        </m:r>
                      </m:num>
                      <m:den>
                        <m:r>
                          <m:t xml:space="preserve">2</m:t>
                        </m:r>
                        <m:sSub>
                          <m:e>
                            <m:r>
                              <m:t xml:space="preserve">m</m:t>
                            </m:r>
                          </m:e>
                          <m:sub>
                            <m:r>
                              <m:t xml:space="preserve">e</m:t>
                            </m:r>
                          </m:sub>
                        </m:sSub>
                        <m:r>
                          <m:t xml:space="preserve">c</m:t>
                        </m:r>
                      </m:den>
                    </m:f>
                  </m:oMath>
                </a14:m>
              </a:p>
            </p:txBody>
          </p:sp>
        </mc:Choice>
        <mc:Fallback/>
      </mc:AlternateContent>
      <mc:AlternateContent>
        <mc:Choice xmlns:a14="http://schemas.microsoft.com/office/drawing/2010/main" Requires="a14">
          <p:sp>
            <p:nvSpPr>
              <p:cNvPr id="331" name="Formula 9"/>
              <p:cNvSpPr txBox="1"/>
              <p:nvPr/>
            </p:nvSpPr>
            <p:spPr>
              <a:xfrm>
                <a:off x="5486400" y="4114800"/>
                <a:ext cx="2824560" cy="73476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μ</m:t>
                    </m:r>
                    <m:r>
                      <m:t xml:space="preserve">=</m:t>
                    </m:r>
                    <m:f>
                      <m:num>
                        <m:r>
                          <m:t xml:space="preserve">−</m:t>
                        </m:r>
                        <m:r>
                          <m:t xml:space="preserve">e</m:t>
                        </m:r>
                      </m:num>
                      <m:den>
                        <m:r>
                          <m:t xml:space="preserve">2</m:t>
                        </m:r>
                        <m:sSub>
                          <m:e>
                            <m:r>
                              <m:t xml:space="preserve">m</m:t>
                            </m:r>
                          </m:e>
                          <m:sub>
                            <m:r>
                              <m:t xml:space="preserve">e</m:t>
                            </m:r>
                          </m:sub>
                        </m:sSub>
                        <m:r>
                          <m:t xml:space="preserve">c</m:t>
                        </m:r>
                      </m:den>
                    </m:f>
                    <m:r>
                      <m:t xml:space="preserve">ℏ</m:t>
                    </m:r>
                    <m:rad>
                      <m:radPr>
                        <m:degHide m:val="1"/>
                      </m:radPr>
                      <m:deg/>
                      <m:e>
                        <m:r>
                          <m:t xml:space="preserve">l</m:t>
                        </m:r>
                        <m:d>
                          <m:dPr>
                            <m:begChr m:val="("/>
                            <m:endChr m:val=")"/>
                          </m:dPr>
                          <m:e>
                            <m:r>
                              <m:t xml:space="preserve">l</m:t>
                            </m:r>
                            <m:r>
                              <m:t xml:space="preserve">+</m:t>
                            </m:r>
                            <m:r>
                              <m:t xml:space="preserve">1</m:t>
                            </m:r>
                          </m:e>
                        </m:d>
                      </m:e>
                    </m:rad>
                  </m:oMath>
                </a14:m>
              </a:p>
            </p:txBody>
          </p:sp>
        </mc:Choice>
        <mc:Fallback/>
      </mc:AlternateContent>
      <mc:AlternateContent>
        <mc:Choice xmlns:a14="http://schemas.microsoft.com/office/drawing/2010/main" Requires="a14">
          <p:sp>
            <p:nvSpPr>
              <p:cNvPr id="332" name="Formula 10"/>
              <p:cNvSpPr txBox="1"/>
              <p:nvPr/>
            </p:nvSpPr>
            <p:spPr>
              <a:xfrm>
                <a:off x="8278920" y="5896800"/>
                <a:ext cx="1660320" cy="36864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sSub>
                      <m:e>
                        <m:r>
                          <m:t xml:space="preserve">μ</m:t>
                        </m:r>
                      </m:e>
                      <m:sub>
                        <m:r>
                          <m:t xml:space="preserve">z</m:t>
                        </m:r>
                      </m:sub>
                    </m:sSub>
                    <m:r>
                      <m:t xml:space="preserve">=</m:t>
                    </m:r>
                    <m:r>
                      <m:t xml:space="preserve">−</m:t>
                    </m:r>
                    <m:sSub>
                      <m:e>
                        <m:r>
                          <m:t xml:space="preserve">μ</m:t>
                        </m:r>
                      </m:e>
                      <m:sub>
                        <m:r>
                          <m:t xml:space="preserve">B</m:t>
                        </m:r>
                      </m:sub>
                    </m:sSub>
                    <m:sSub>
                      <m:e>
                        <m:r>
                          <m:t xml:space="preserve">m</m:t>
                        </m:r>
                      </m:e>
                      <m:sub>
                        <m:r>
                          <m:t xml:space="preserve">l</m:t>
                        </m:r>
                      </m:sub>
                    </m:sSub>
                  </m:oMath>
                </a14:m>
              </a:p>
            </p:txBody>
          </p:sp>
        </mc:Choice>
        <mc:Fallback/>
      </mc:AlternateContent>
      <mc:AlternateContent>
        <mc:Choice xmlns:a14="http://schemas.microsoft.com/office/drawing/2010/main" Requires="a14">
          <p:sp>
            <p:nvSpPr>
              <p:cNvPr id="333" name="Formula 11"/>
              <p:cNvSpPr txBox="1"/>
              <p:nvPr/>
            </p:nvSpPr>
            <p:spPr>
              <a:xfrm>
                <a:off x="7543800" y="5486400"/>
                <a:ext cx="2368800" cy="39456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μ</m:t>
                    </m:r>
                    <m:r>
                      <m:t xml:space="preserve">=</m:t>
                    </m:r>
                    <m:r>
                      <m:t xml:space="preserve">−</m:t>
                    </m:r>
                    <m:sSub>
                      <m:e>
                        <m:r>
                          <m:t xml:space="preserve">μ</m:t>
                        </m:r>
                      </m:e>
                      <m:sub>
                        <m:r>
                          <m:t xml:space="preserve">B</m:t>
                        </m:r>
                      </m:sub>
                    </m:sSub>
                    <m:rad>
                      <m:radPr>
                        <m:degHide m:val="1"/>
                      </m:radPr>
                      <m:deg/>
                      <m:e>
                        <m:r>
                          <m:t xml:space="preserve">l</m:t>
                        </m:r>
                        <m:d>
                          <m:dPr>
                            <m:begChr m:val="("/>
                            <m:endChr m:val=")"/>
                          </m:dPr>
                          <m:e>
                            <m:r>
                              <m:t xml:space="preserve">l</m:t>
                            </m:r>
                            <m:r>
                              <m:t xml:space="preserve">+</m:t>
                            </m:r>
                            <m:r>
                              <m:t xml:space="preserve">1</m:t>
                            </m:r>
                          </m:e>
                        </m:d>
                      </m:e>
                    </m:rad>
                  </m:oMath>
                </a14:m>
              </a:p>
            </p:txBody>
          </p:sp>
        </mc:Choice>
        <mc:Fallback/>
      </mc:AlternateContent>
      <p:sp>
        <p:nvSpPr>
          <p:cNvPr id="334" name="TextShape 12"/>
          <p:cNvSpPr txBox="1"/>
          <p:nvPr/>
        </p:nvSpPr>
        <p:spPr>
          <a:xfrm>
            <a:off x="144000" y="44640"/>
            <a:ext cx="9829800" cy="1054080"/>
          </a:xfrm>
          <a:prstGeom prst="rect">
            <a:avLst/>
          </a:prstGeom>
          <a:solidFill>
            <a:srgbClr val="00ffff"/>
          </a:solidFill>
          <a:ln w="54720"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0" lang="en-GB" sz="3200" spc="-1" strike="noStrike">
                <a:latin typeface="Bitstream Vera Sans"/>
              </a:rPr>
              <a:t>Τροχ. Στροφορμή: διαχωρισμός εκφυλισμένων ενεργειακών σταθμών Η σε μαγνητικό πεδίο</a:t>
            </a:r>
            <a:endParaRPr b="0" lang="en-GB" sz="3200" spc="-1" strike="noStrike">
              <a:latin typeface="Bitstream Vera Sans"/>
            </a:endParaRPr>
          </a:p>
        </p:txBody>
      </p:sp>
      <p:sp>
        <p:nvSpPr>
          <p:cNvPr id="335" name="TextShape 13"/>
          <p:cNvSpPr txBox="1"/>
          <p:nvPr/>
        </p:nvSpPr>
        <p:spPr>
          <a:xfrm>
            <a:off x="3387600" y="4977000"/>
            <a:ext cx="3304800" cy="43128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>
            <a:noAutofit/>
          </a:bodyPr>
          <a:p>
            <a:r>
              <a:rPr b="0" lang="en-GB" sz="1800" spc="-1" strike="noStrike">
                <a:solidFill>
                  <a:srgbClr val="0000ff"/>
                </a:solidFill>
                <a:latin typeface="Bitstream Vera Sans"/>
              </a:rPr>
              <a:t>Μαγνητόνη του Bohr, μ</a:t>
            </a:r>
            <a:r>
              <a:rPr b="0" lang="en-GB" sz="1800" spc="-1" strike="noStrike" baseline="-14000000">
                <a:solidFill>
                  <a:srgbClr val="0000ff"/>
                </a:solidFill>
                <a:latin typeface="Bitstream Vera Sans"/>
              </a:rPr>
              <a:t>Β </a:t>
            </a:r>
            <a:r>
              <a:rPr b="0" lang="en-GB" sz="1800" spc="-1" strike="noStrike">
                <a:solidFill>
                  <a:srgbClr val="0000ff"/>
                </a:solidFill>
                <a:latin typeface="Bitstream Vera Sans"/>
              </a:rPr>
              <a:t> :</a:t>
            </a:r>
            <a:endParaRPr b="0" lang="en-GB" sz="1800" spc="-1" strike="noStrike">
              <a:latin typeface="Bitstream Vera Sans"/>
            </a:endParaRPr>
          </a:p>
        </p:txBody>
      </p:sp>
      <mc:AlternateContent>
        <mc:Choice xmlns:a14="http://schemas.microsoft.com/office/drawing/2010/main" Requires="a14">
          <p:sp>
            <p:nvSpPr>
              <p:cNvPr id="336" name="Formula 14"/>
              <p:cNvSpPr txBox="1"/>
              <p:nvPr/>
            </p:nvSpPr>
            <p:spPr>
              <a:xfrm>
                <a:off x="7882920" y="6544800"/>
                <a:ext cx="1963440" cy="36864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U</m:t>
                    </m:r>
                    <m:r>
                      <m:t xml:space="preserve">=</m:t>
                    </m:r>
                    <m:sSub>
                      <m:e>
                        <m:r>
                          <m:t xml:space="preserve">m</m:t>
                        </m:r>
                      </m:e>
                      <m:sub>
                        <m:r>
                          <m:t xml:space="preserve">l</m:t>
                        </m:r>
                      </m:sub>
                    </m:sSub>
                    <m:d>
                      <m:dPr>
                        <m:begChr m:val="("/>
                        <m:endChr m:val=")"/>
                      </m:dPr>
                      <m:e>
                        <m:sSub>
                          <m:e>
                            <m:r>
                              <m:t xml:space="preserve">μ</m:t>
                            </m:r>
                          </m:e>
                          <m:sub>
                            <m:r>
                              <m:t xml:space="preserve">B</m:t>
                            </m:r>
                          </m:sub>
                        </m:sSub>
                        <m:r>
                          <m:t xml:space="preserve">Β</m:t>
                        </m:r>
                      </m:e>
                    </m:d>
                  </m:oMath>
                </a14:m>
              </a:p>
            </p:txBody>
          </p:sp>
        </mc:Choice>
        <mc:Fallback/>
      </mc:AlternateContent>
      <p:sp>
        <p:nvSpPr>
          <p:cNvPr id="337" name="CustomShape 15"/>
          <p:cNvSpPr/>
          <p:nvPr/>
        </p:nvSpPr>
        <p:spPr>
          <a:xfrm>
            <a:off x="8458200" y="4114800"/>
            <a:ext cx="228600" cy="1143000"/>
          </a:xfrm>
          <a:custGeom>
            <a:avLst/>
            <a:gdLst/>
            <a:ahLst/>
            <a:rect l="0" t="0" r="r" b="b"/>
            <a:pathLst>
              <a:path w="637" h="3177">
                <a:moveTo>
                  <a:pt x="0" y="0"/>
                </a:moveTo>
                <a:cubicBezTo>
                  <a:pt x="159" y="0"/>
                  <a:pt x="318" y="132"/>
                  <a:pt x="318" y="264"/>
                </a:cubicBezTo>
                <a:lnTo>
                  <a:pt x="318" y="1323"/>
                </a:lnTo>
                <a:cubicBezTo>
                  <a:pt x="318" y="1455"/>
                  <a:pt x="477" y="1588"/>
                  <a:pt x="636" y="1588"/>
                </a:cubicBezTo>
                <a:cubicBezTo>
                  <a:pt x="477" y="1588"/>
                  <a:pt x="318" y="1720"/>
                  <a:pt x="318" y="1852"/>
                </a:cubicBezTo>
                <a:lnTo>
                  <a:pt x="318" y="2911"/>
                </a:lnTo>
                <a:cubicBezTo>
                  <a:pt x="318" y="3043"/>
                  <a:pt x="159" y="3176"/>
                  <a:pt x="0" y="3176"/>
                </a:cubicBezTo>
              </a:path>
            </a:pathLst>
          </a:custGeom>
          <a:noFill/>
          <a:ln w="367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338" name="Freeform 16"/>
          <p:cNvSpPr/>
          <p:nvPr/>
        </p:nvSpPr>
        <p:spPr>
          <a:xfrm>
            <a:off x="8856720" y="4629960"/>
            <a:ext cx="665640" cy="751320"/>
          </a:xfrm>
          <a:custGeom>
            <a:avLst/>
            <a:gdLst/>
            <a:ahLst/>
            <a:rect l="0" t="0" r="r" b="b"/>
            <a:pathLst>
              <a:path w="1849" h="2087">
                <a:moveTo>
                  <a:pt x="0" y="90"/>
                </a:moveTo>
                <a:cubicBezTo>
                  <a:pt x="467" y="65"/>
                  <a:pt x="984" y="0"/>
                  <a:pt x="1392" y="229"/>
                </a:cubicBezTo>
                <a:cubicBezTo>
                  <a:pt x="1848" y="485"/>
                  <a:pt x="1779" y="1163"/>
                  <a:pt x="1624" y="1622"/>
                </a:cubicBezTo>
                <a:lnTo>
                  <a:pt x="1485" y="2086"/>
                </a:lnTo>
                <a:lnTo>
                  <a:pt x="1439" y="2086"/>
                </a:lnTo>
              </a:path>
            </a:pathLst>
          </a:custGeom>
          <a:ln w="36720">
            <a:solidFill>
              <a:srgbClr val="000000"/>
            </a:solidFill>
            <a:round/>
            <a:tailEnd len="med" type="triangle" w="med"/>
          </a:ln>
        </p:spPr>
      </p:sp>
      <p:sp>
        <p:nvSpPr>
          <p:cNvPr id="339" name="CustomShape 17"/>
          <p:cNvSpPr/>
          <p:nvPr/>
        </p:nvSpPr>
        <p:spPr>
          <a:xfrm>
            <a:off x="5987160" y="3121200"/>
            <a:ext cx="934200" cy="914400"/>
          </a:xfrm>
          <a:prstGeom prst="ellipse">
            <a:avLst/>
          </a:prstGeom>
          <a:noFill/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340" name="TextShape 18"/>
          <p:cNvSpPr txBox="1"/>
          <p:nvPr/>
        </p:nvSpPr>
        <p:spPr>
          <a:xfrm>
            <a:off x="372600" y="6184800"/>
            <a:ext cx="6508800" cy="8949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>
            <a:noAutofit/>
          </a:bodyPr>
          <a:p>
            <a:r>
              <a:rPr b="0" lang="en-GB" sz="1800" spc="-1" strike="noStrike">
                <a:solidFill>
                  <a:srgbClr val="0000ff"/>
                </a:solidFill>
                <a:latin typeface="Bitstream Vera Sans"/>
              </a:rPr>
              <a:t>Από τον προκαλούμενο διαχωρισμό των ενεργειακών επιπέδων, μπορούμε π.χ να μετρήσουμε το μαγνητικό πεδίο ενός αστεριού</a:t>
            </a:r>
            <a:endParaRPr b="0" lang="en-GB" sz="1800" spc="-1" strike="noStrike">
              <a:latin typeface="Bitstream Vera Sans"/>
            </a:endParaRPr>
          </a:p>
        </p:txBody>
      </p:sp>
      <p:sp>
        <p:nvSpPr>
          <p:cNvPr id="341" name="Freeform 19"/>
          <p:cNvSpPr/>
          <p:nvPr/>
        </p:nvSpPr>
        <p:spPr>
          <a:xfrm>
            <a:off x="3996360" y="2484720"/>
            <a:ext cx="3944160" cy="3912840"/>
          </a:xfrm>
          <a:custGeom>
            <a:avLst/>
            <a:gdLst/>
            <a:ahLst/>
            <a:rect l="0" t="0" r="r" b="b"/>
            <a:pathLst>
              <a:path w="10956" h="10869">
                <a:moveTo>
                  <a:pt x="10955" y="10815"/>
                </a:moveTo>
                <a:cubicBezTo>
                  <a:pt x="10487" y="10868"/>
                  <a:pt x="10031" y="10792"/>
                  <a:pt x="9562" y="10769"/>
                </a:cubicBezTo>
                <a:cubicBezTo>
                  <a:pt x="9061" y="10745"/>
                  <a:pt x="8577" y="10685"/>
                  <a:pt x="8077" y="10676"/>
                </a:cubicBezTo>
                <a:cubicBezTo>
                  <a:pt x="7577" y="10667"/>
                  <a:pt x="7112" y="10585"/>
                  <a:pt x="6638" y="10490"/>
                </a:cubicBezTo>
                <a:cubicBezTo>
                  <a:pt x="6140" y="10391"/>
                  <a:pt x="5664" y="10213"/>
                  <a:pt x="5199" y="9980"/>
                </a:cubicBezTo>
                <a:cubicBezTo>
                  <a:pt x="4698" y="9729"/>
                  <a:pt x="4253" y="9367"/>
                  <a:pt x="3992" y="8866"/>
                </a:cubicBezTo>
                <a:cubicBezTo>
                  <a:pt x="3752" y="8405"/>
                  <a:pt x="3479" y="7958"/>
                  <a:pt x="3296" y="7473"/>
                </a:cubicBezTo>
                <a:cubicBezTo>
                  <a:pt x="3120" y="7008"/>
                  <a:pt x="3076" y="6514"/>
                  <a:pt x="2971" y="6034"/>
                </a:cubicBezTo>
                <a:cubicBezTo>
                  <a:pt x="2863" y="5542"/>
                  <a:pt x="2824" y="5034"/>
                  <a:pt x="2693" y="4549"/>
                </a:cubicBezTo>
                <a:cubicBezTo>
                  <a:pt x="2565" y="4076"/>
                  <a:pt x="2499" y="3566"/>
                  <a:pt x="2228" y="3156"/>
                </a:cubicBezTo>
                <a:cubicBezTo>
                  <a:pt x="1933" y="2711"/>
                  <a:pt x="1749" y="2241"/>
                  <a:pt x="1532" y="1764"/>
                </a:cubicBezTo>
                <a:cubicBezTo>
                  <a:pt x="1304" y="1262"/>
                  <a:pt x="1046" y="739"/>
                  <a:pt x="557" y="464"/>
                </a:cubicBezTo>
                <a:lnTo>
                  <a:pt x="93" y="186"/>
                </a:lnTo>
                <a:lnTo>
                  <a:pt x="0" y="0"/>
                </a:lnTo>
              </a:path>
            </a:pathLst>
          </a:custGeom>
          <a:ln w="36720">
            <a:solidFill>
              <a:srgbClr val="000000"/>
            </a:solidFill>
            <a:round/>
            <a:tailEnd len="med" type="triangle" w="med"/>
          </a:ln>
        </p:spPr>
      </p:sp>
      <p:sp>
        <p:nvSpPr>
          <p:cNvPr id="342" name="TextShape 20"/>
          <p:cNvSpPr txBox="1"/>
          <p:nvPr/>
        </p:nvSpPr>
        <p:spPr>
          <a:xfrm>
            <a:off x="48600" y="6183000"/>
            <a:ext cx="455040" cy="89064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>
            <a:noAutofit/>
          </a:bodyPr>
          <a:p>
            <a:r>
              <a:rPr b="0" lang="en-GB" sz="5400" spc="-1" strike="noStrike">
                <a:solidFill>
                  <a:srgbClr val="ff0000"/>
                </a:solidFill>
                <a:latin typeface="Bitstream Vera Sans"/>
              </a:rPr>
              <a:t>!</a:t>
            </a:r>
            <a:endParaRPr b="0" lang="en-GB" sz="5400" spc="-1" strike="noStrike">
              <a:latin typeface="Bitstream Vera Sans"/>
            </a:endParaRPr>
          </a:p>
        </p:txBody>
      </p:sp>
      <mc:AlternateContent>
        <mc:Choice xmlns:a14="http://schemas.microsoft.com/office/drawing/2010/main" Requires="a14">
          <p:sp>
            <p:nvSpPr>
              <p:cNvPr id="343" name="Formula 21"/>
              <p:cNvSpPr txBox="1"/>
              <p:nvPr/>
            </p:nvSpPr>
            <p:spPr>
              <a:xfrm>
                <a:off x="8466120" y="2041560"/>
                <a:ext cx="1504440" cy="51732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acc>
                      <m:accPr>
                        <m:chr m:val="⃗"/>
                      </m:accPr>
                      <m:e>
                        <m:r>
                          <m:t xml:space="preserve">B</m:t>
                        </m:r>
                      </m:e>
                    </m:acc>
                    <m:r>
                      <m:t xml:space="preserve">=</m:t>
                    </m:r>
                    <m:r>
                      <m:t xml:space="preserve">B</m:t>
                    </m:r>
                    <m:acc>
                      <m:accPr>
                        <m:chr m:val="^"/>
                      </m:accPr>
                      <m:e>
                        <m:r>
                          <m:t xml:space="preserve">z</m:t>
                        </m:r>
                      </m:e>
                    </m:acc>
                  </m:oMath>
                </a14:m>
              </a:p>
            </p:txBody>
          </p:sp>
        </mc:Choice>
        <mc:Fallback/>
      </mc:AlternateContent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4" name="TextShape 1"/>
          <p:cNvSpPr txBox="1"/>
          <p:nvPr/>
        </p:nvSpPr>
        <p:spPr>
          <a:xfrm>
            <a:off x="504000" y="167400"/>
            <a:ext cx="9071640" cy="1600920"/>
          </a:xfrm>
          <a:prstGeom prst="rect">
            <a:avLst/>
          </a:prstGeom>
          <a:solidFill>
            <a:srgbClr val="00ffff"/>
          </a:solidFill>
          <a:ln w="54720"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0" lang="en-GB" sz="3600" spc="-1" strike="noStrike">
                <a:latin typeface="Bitstream Vera Sans"/>
              </a:rPr>
              <a:t>Η ανάδυση του </a:t>
            </a:r>
            <a:r>
              <a:rPr b="1" lang="en-GB" sz="3600" spc="-1" strike="noStrike">
                <a:latin typeface="Bitstream Vera Sans"/>
              </a:rPr>
              <a:t>σπιν (spin)</a:t>
            </a:r>
            <a:r>
              <a:rPr b="0" lang="en-GB" sz="3600" spc="-1" strike="noStrike">
                <a:latin typeface="Bitstream Vera Sans"/>
              </a:rPr>
              <a:t>: </a:t>
            </a:r>
            <a:br/>
            <a:r>
              <a:rPr b="0" lang="en-GB" sz="3600" spc="-1" strike="noStrike">
                <a:latin typeface="Bitstream Vera Sans"/>
              </a:rPr>
              <a:t>μια “εσωτερική στροφορμή”, “</a:t>
            </a:r>
            <a:r>
              <a:rPr b="1" lang="en-GB" sz="3600" spc="-1" strike="noStrike">
                <a:latin typeface="Bitstream Vera Sans"/>
              </a:rPr>
              <a:t>ιδιοστροφορμή</a:t>
            </a:r>
            <a:r>
              <a:rPr b="0" lang="en-GB" sz="3600" spc="-1" strike="noStrike">
                <a:latin typeface="Bitstream Vera Sans"/>
              </a:rPr>
              <a:t>”</a:t>
            </a:r>
            <a:endParaRPr b="0" lang="en-GB" sz="3600" spc="-1" strike="noStrike">
              <a:latin typeface="Bitstream Vera Sans"/>
            </a:endParaRPr>
          </a:p>
        </p:txBody>
      </p:sp>
      <p:pic>
        <p:nvPicPr>
          <p:cNvPr id="345" name="" descr=""/>
          <p:cNvPicPr/>
          <p:nvPr/>
        </p:nvPicPr>
        <p:blipFill>
          <a:blip r:embed="rId1"/>
          <a:stretch/>
        </p:blipFill>
        <p:spPr>
          <a:xfrm>
            <a:off x="784800" y="1921680"/>
            <a:ext cx="8724600" cy="3952440"/>
          </a:xfrm>
          <a:prstGeom prst="rect">
            <a:avLst/>
          </a:prstGeom>
          <a:ln>
            <a:noFill/>
          </a:ln>
        </p:spPr>
      </p:pic>
      <p:pic>
        <p:nvPicPr>
          <p:cNvPr id="346" name="" descr=""/>
          <p:cNvPicPr/>
          <p:nvPr/>
        </p:nvPicPr>
        <p:blipFill>
          <a:blip r:embed="rId2"/>
          <a:stretch/>
        </p:blipFill>
        <p:spPr>
          <a:xfrm>
            <a:off x="806760" y="6004080"/>
            <a:ext cx="4505040" cy="323640"/>
          </a:xfrm>
          <a:prstGeom prst="rect">
            <a:avLst/>
          </a:prstGeom>
          <a:ln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7" name="CustomShape 1"/>
          <p:cNvSpPr/>
          <p:nvPr/>
        </p:nvSpPr>
        <p:spPr>
          <a:xfrm>
            <a:off x="6337800" y="6618600"/>
            <a:ext cx="3657600" cy="396000"/>
          </a:xfrm>
          <a:prstGeom prst="rect">
            <a:avLst/>
          </a:prstGeom>
          <a:solidFill>
            <a:srgbClr val="e6ff00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348" name="TextShape 2"/>
          <p:cNvSpPr txBox="1"/>
          <p:nvPr/>
        </p:nvSpPr>
        <p:spPr>
          <a:xfrm>
            <a:off x="228600" y="75960"/>
            <a:ext cx="9601200" cy="1422720"/>
          </a:xfrm>
          <a:prstGeom prst="rect">
            <a:avLst/>
          </a:prstGeom>
          <a:solidFill>
            <a:srgbClr val="00ffff"/>
          </a:solidFill>
          <a:ln w="54720"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0" lang="en-GB" sz="3200" spc="-1" strike="noStrike">
                <a:latin typeface="Bitstream Vera Sans"/>
              </a:rPr>
              <a:t>Μαγνητική ροπή λόγω ιδιοστροφορμής (spin) και συνεισφορά στην ενέργεια όταν σε μαγνητικό πεδίο </a:t>
            </a:r>
            <a:endParaRPr b="0" lang="en-GB" sz="3200" spc="-1" strike="noStrike">
              <a:latin typeface="Bitstream Vera Sans"/>
            </a:endParaRPr>
          </a:p>
        </p:txBody>
      </p:sp>
      <p:sp>
        <p:nvSpPr>
          <p:cNvPr id="349" name="TextShape 3"/>
          <p:cNvSpPr txBox="1"/>
          <p:nvPr/>
        </p:nvSpPr>
        <p:spPr>
          <a:xfrm>
            <a:off x="228600" y="1515600"/>
            <a:ext cx="9601200" cy="54046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latin typeface="Bitstream Vera Sans"/>
              </a:rPr>
              <a:t>Πρίν λίγο είδαμε τη μαγνητική ροπή που έχει το ηλεκτρόνιο λόγω περιστροφής γύρω από τον πυρήνα (λόγω τροχιακής στροφορμής, </a:t>
            </a:r>
            <a:r>
              <a:rPr b="0" lang="en-GB" sz="2000" spc="-1" strike="noStrike">
                <a:latin typeface="URW Chancery L"/>
              </a:rPr>
              <a:t>l </a:t>
            </a:r>
            <a:r>
              <a:rPr b="0" lang="en-GB" sz="2000" spc="-1" strike="noStrike">
                <a:latin typeface="Bitstream Vera Sans"/>
              </a:rPr>
              <a:t>).</a:t>
            </a:r>
            <a:endParaRPr b="0" lang="en-GB" sz="20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Το ηλεκτρόνιο έχει όμως και μια εσωτερική στροφορμή, μια ιδιοστροφορμή (= spin = σπίν) ανεξάρτητα από το αν κινείται ή όχι. </a:t>
            </a:r>
            <a:r>
              <a:rPr b="0" lang="en-GB" sz="2000" spc="-1" strike="noStrike">
                <a:solidFill>
                  <a:srgbClr val="ff0000"/>
                </a:solidFill>
                <a:latin typeface="Bitstream Vera Sans"/>
              </a:rPr>
              <a:t>Το σπίν είναι μια ιδιότητα του ηλεκτρονίου, όπως το φορτίο που έχει</a:t>
            </a:r>
            <a:r>
              <a:rPr b="0" lang="en-GB" sz="2000" spc="-1" strike="noStrike">
                <a:latin typeface="Bitstream Vera Sans"/>
              </a:rPr>
              <a:t> </a:t>
            </a:r>
            <a:endParaRPr b="0" lang="en-GB" sz="2000" spc="-1" strike="noStrike">
              <a:latin typeface="Bitstream Vera Sans"/>
            </a:endParaRPr>
          </a:p>
          <a:p>
            <a:pPr lvl="1" marL="864000" indent="-288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endParaRPr b="0" lang="en-GB" sz="2000" spc="-1" strike="noStrike">
              <a:latin typeface="Bitstream Vera Sans"/>
            </a:endParaRPr>
          </a:p>
          <a:p>
            <a:pPr lvl="1" marL="864000" indent="-288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endParaRPr b="0" lang="en-GB" sz="20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Λόγω του σπίν, το υδρογόνο έχει μια μαγνητική ροπή μ</a:t>
            </a:r>
            <a:r>
              <a:rPr b="0" lang="en-GB" sz="2200" spc="-1" strike="noStrike" baseline="-14000000">
                <a:solidFill>
                  <a:srgbClr val="0000ff"/>
                </a:solidFill>
                <a:latin typeface="Bitstream Vera Sans"/>
              </a:rPr>
              <a:t>s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:</a:t>
            </a:r>
            <a:endParaRPr b="0" lang="en-GB" sz="2200" spc="-1" strike="noStrike">
              <a:latin typeface="Bitstream Vera Sans"/>
            </a:endParaRPr>
          </a:p>
          <a:p>
            <a:pPr lvl="1" marL="864000" indent="-288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endParaRPr b="0" lang="en-GB" sz="2200" spc="-1" strike="noStrike">
              <a:latin typeface="Bitstream Vera Sans"/>
            </a:endParaRPr>
          </a:p>
          <a:p>
            <a:pPr lvl="1" marL="864000" indent="-288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endParaRPr b="0" lang="en-GB" sz="2200" spc="-1" strike="noStrike">
              <a:latin typeface="Bitstream Vera Sans"/>
            </a:endParaRPr>
          </a:p>
        </p:txBody>
      </p:sp>
      <mc:AlternateContent>
        <mc:Choice xmlns:a14="http://schemas.microsoft.com/office/drawing/2010/main" Requires="a14">
          <p:sp>
            <p:nvSpPr>
              <p:cNvPr id="350" name="Formula 4"/>
              <p:cNvSpPr txBox="1"/>
              <p:nvPr/>
            </p:nvSpPr>
            <p:spPr>
              <a:xfrm>
                <a:off x="4552200" y="3401640"/>
                <a:ext cx="3917520" cy="43092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S</m:t>
                    </m:r>
                    <m:r>
                      <m:t xml:space="preserve">=</m:t>
                    </m:r>
                    <m:rad>
                      <m:radPr>
                        <m:degHide m:val="1"/>
                      </m:radPr>
                      <m:deg/>
                      <m:e>
                        <m:r>
                          <m:t xml:space="preserve">s</m:t>
                        </m:r>
                        <m:d>
                          <m:dPr>
                            <m:begChr m:val="("/>
                            <m:endChr m:val=")"/>
                          </m:dPr>
                          <m:e>
                            <m:r>
                              <m:t xml:space="preserve">s</m:t>
                            </m:r>
                            <m:r>
                              <m:t xml:space="preserve">+</m:t>
                            </m:r>
                            <m:r>
                              <m:t xml:space="preserve">1</m:t>
                            </m:r>
                          </m:e>
                        </m:d>
                      </m:e>
                    </m:rad>
                    <m:r>
                      <m:t xml:space="preserve">ℏ</m:t>
                    </m:r>
                    <m:r>
                      <m:t xml:space="preserve">,</m:t>
                    </m:r>
                    <m:r>
                      <m:t xml:space="preserve">όπου</m:t>
                    </m:r>
                    <m:r>
                      <m:t xml:space="preserve">:</m:t>
                    </m:r>
                    <m:r>
                      <m:t xml:space="preserve">s</m:t>
                    </m:r>
                    <m:r>
                      <m:t xml:space="preserve">=</m:t>
                    </m:r>
                    <m:f>
                      <m:fPr>
                        <m:type m:val="lin"/>
                      </m:fPr>
                      <m:num>
                        <m:r>
                          <m:t xml:space="preserve">1</m:t>
                        </m:r>
                      </m:num>
                      <m:den>
                        <m:r>
                          <m:t xml:space="preserve">2</m:t>
                        </m:r>
                      </m:den>
                    </m:f>
                  </m:oMath>
                </a14:m>
              </a:p>
            </p:txBody>
          </p:sp>
        </mc:Choice>
        <mc:Fallback/>
      </mc:AlternateContent>
      <mc:AlternateContent>
        <mc:Choice xmlns:a14="http://schemas.microsoft.com/office/drawing/2010/main" Requires="a14">
          <p:sp>
            <p:nvSpPr>
              <p:cNvPr id="351" name="Formula 5"/>
              <p:cNvSpPr txBox="1"/>
              <p:nvPr/>
            </p:nvSpPr>
            <p:spPr>
              <a:xfrm>
                <a:off x="4553280" y="3901680"/>
                <a:ext cx="4448880" cy="44712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sSub>
                      <m:e>
                        <m:r>
                          <m:t xml:space="preserve">S</m:t>
                        </m:r>
                      </m:e>
                      <m:sub>
                        <m:r>
                          <m:t xml:space="preserve">z</m:t>
                        </m:r>
                      </m:sub>
                    </m:sSub>
                    <m:r>
                      <m:t xml:space="preserve">=</m:t>
                    </m:r>
                    <m:sSub>
                      <m:e>
                        <m:r>
                          <m:t xml:space="preserve">m</m:t>
                        </m:r>
                      </m:e>
                      <m:sub>
                        <m:r>
                          <m:t xml:space="preserve">s</m:t>
                        </m:r>
                      </m:sub>
                    </m:sSub>
                    <m:r>
                      <m:t xml:space="preserve">ℏ</m:t>
                    </m:r>
                    <m:r>
                      <m:t xml:space="preserve">,</m:t>
                    </m:r>
                    <m:r>
                      <m:t xml:space="preserve">όπου</m:t>
                    </m:r>
                    <m:r>
                      <m:t xml:space="preserve">:</m:t>
                    </m:r>
                    <m:sSub>
                      <m:e>
                        <m:r>
                          <m:t xml:space="preserve">m</m:t>
                        </m:r>
                      </m:e>
                      <m:sub>
                        <m:r>
                          <m:t xml:space="preserve">s</m:t>
                        </m:r>
                      </m:sub>
                    </m:sSub>
                    <m:r>
                      <m:t xml:space="preserve">=</m:t>
                    </m:r>
                    <m:f>
                      <m:fPr>
                        <m:type m:val="lin"/>
                      </m:fPr>
                      <m:num>
                        <m:r>
                          <m:t xml:space="preserve">−</m:t>
                        </m:r>
                        <m:r>
                          <m:t xml:space="preserve">1</m:t>
                        </m:r>
                      </m:num>
                      <m:den>
                        <m:r>
                          <m:t xml:space="preserve">2</m:t>
                        </m:r>
                      </m:den>
                    </m:f>
                    <m:r>
                      <m:t xml:space="preserve">,</m:t>
                    </m:r>
                    <m:r>
                      <m:t xml:space="preserve">+</m:t>
                    </m:r>
                    <m:f>
                      <m:fPr>
                        <m:type m:val="lin"/>
                      </m:fPr>
                      <m:num>
                        <m:r>
                          <m:t xml:space="preserve">1</m:t>
                        </m:r>
                      </m:num>
                      <m:den>
                        <m:r>
                          <m:t xml:space="preserve">2</m:t>
                        </m:r>
                      </m:den>
                    </m:f>
                  </m:oMath>
                </a14:m>
              </a:p>
            </p:txBody>
          </p:sp>
        </mc:Choice>
        <mc:Fallback/>
      </mc:AlternateContent>
      <mc:AlternateContent>
        <mc:Choice xmlns:a14="http://schemas.microsoft.com/office/drawing/2010/main" Requires="a14">
          <p:sp>
            <p:nvSpPr>
              <p:cNvPr id="352" name="Formula 6"/>
              <p:cNvSpPr txBox="1"/>
              <p:nvPr/>
            </p:nvSpPr>
            <p:spPr>
              <a:xfrm>
                <a:off x="1015920" y="4978800"/>
                <a:ext cx="5221440" cy="75924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acc>
                      <m:accPr>
                        <m:chr m:val="⃗"/>
                      </m:accPr>
                      <m:e>
                        <m:sSub>
                          <m:e>
                            <m:r>
                              <m:t xml:space="preserve">μ</m:t>
                            </m:r>
                          </m:e>
                          <m:sub>
                            <m:r>
                              <m:t xml:space="preserve">s</m:t>
                            </m:r>
                          </m:sub>
                        </m:sSub>
                      </m:e>
                    </m:acc>
                    <m:r>
                      <m:t xml:space="preserve">=</m:t>
                    </m:r>
                    <m:sSub>
                      <m:e>
                        <m:r>
                          <m:t xml:space="preserve">g</m:t>
                        </m:r>
                      </m:e>
                      <m:sub>
                        <m:r>
                          <m:t xml:space="preserve">e</m:t>
                        </m:r>
                      </m:sub>
                    </m:sSub>
                    <m:f>
                      <m:num>
                        <m:r>
                          <m:t xml:space="preserve">q</m:t>
                        </m:r>
                      </m:num>
                      <m:den>
                        <m:r>
                          <m:t xml:space="preserve">2</m:t>
                        </m:r>
                        <m:sSub>
                          <m:e>
                            <m:r>
                              <m:t xml:space="preserve">m</m:t>
                            </m:r>
                          </m:e>
                          <m:sub>
                            <m:r>
                              <m:t xml:space="preserve">e</m:t>
                            </m:r>
                          </m:sub>
                        </m:sSub>
                        <m:r>
                          <m:t xml:space="preserve">c</m:t>
                        </m:r>
                      </m:den>
                    </m:f>
                    <m:acc>
                      <m:accPr>
                        <m:chr m:val="⃗"/>
                      </m:accPr>
                      <m:e>
                        <m:r>
                          <m:t xml:space="preserve">S</m:t>
                        </m:r>
                      </m:e>
                    </m:acc>
                    <m:r>
                      <m:t xml:space="preserve">=</m:t>
                    </m:r>
                    <m:sSub>
                      <m:e>
                        <m:r>
                          <m:t xml:space="preserve">g</m:t>
                        </m:r>
                      </m:e>
                      <m:sub>
                        <m:r>
                          <m:t xml:space="preserve">e</m:t>
                        </m:r>
                      </m:sub>
                    </m:sSub>
                    <m:f>
                      <m:num>
                        <m:r>
                          <m:t xml:space="preserve">−</m:t>
                        </m:r>
                        <m:r>
                          <m:t xml:space="preserve">e</m:t>
                        </m:r>
                      </m:num>
                      <m:den>
                        <m:r>
                          <m:t xml:space="preserve">2</m:t>
                        </m:r>
                        <m:sSub>
                          <m:e>
                            <m:r>
                              <m:t xml:space="preserve">m</m:t>
                            </m:r>
                          </m:e>
                          <m:sub>
                            <m:r>
                              <m:t xml:space="preserve">e</m:t>
                            </m:r>
                          </m:sub>
                        </m:sSub>
                        <m:r>
                          <m:t xml:space="preserve">c</m:t>
                        </m:r>
                      </m:den>
                    </m:f>
                    <m:acc>
                      <m:accPr>
                        <m:chr m:val="⃗"/>
                      </m:accPr>
                      <m:e>
                        <m:r>
                          <m:t xml:space="preserve">S</m:t>
                        </m:r>
                      </m:e>
                    </m:acc>
                    <m:r>
                      <m:t xml:space="preserve">=</m:t>
                    </m:r>
                    <m:r>
                      <m:t xml:space="preserve">−</m:t>
                    </m:r>
                    <m:sSub>
                      <m:e>
                        <m:r>
                          <m:t xml:space="preserve">g</m:t>
                        </m:r>
                      </m:e>
                      <m:sub>
                        <m:r>
                          <m:t xml:space="preserve">e</m:t>
                        </m:r>
                      </m:sub>
                    </m:sSub>
                    <m:sSub>
                      <m:e>
                        <m:r>
                          <m:t xml:space="preserve">μ</m:t>
                        </m:r>
                      </m:e>
                      <m:sub>
                        <m:r>
                          <m:t xml:space="preserve">B</m:t>
                        </m:r>
                      </m:sub>
                    </m:sSub>
                    <m:f>
                      <m:num>
                        <m:acc>
                          <m:accPr>
                            <m:chr m:val="⃗"/>
                          </m:accPr>
                          <m:e>
                            <m:r>
                              <m:t xml:space="preserve">S</m:t>
                            </m:r>
                          </m:e>
                        </m:acc>
                      </m:num>
                      <m:den>
                        <m:r>
                          <m:t xml:space="preserve">ℏ</m:t>
                        </m:r>
                      </m:den>
                    </m:f>
                  </m:oMath>
                </a14:m>
              </a:p>
            </p:txBody>
          </p:sp>
        </mc:Choice>
        <mc:Fallback/>
      </mc:AlternateContent>
      <p:sp>
        <p:nvSpPr>
          <p:cNvPr id="353" name="CustomShape 7"/>
          <p:cNvSpPr/>
          <p:nvPr/>
        </p:nvSpPr>
        <p:spPr>
          <a:xfrm>
            <a:off x="5387760" y="6015960"/>
            <a:ext cx="2336040" cy="446400"/>
          </a:xfrm>
          <a:prstGeom prst="rect">
            <a:avLst/>
          </a:prstGeom>
          <a:solidFill>
            <a:srgbClr val="99ccff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354" name="CustomShape 8"/>
          <p:cNvSpPr/>
          <p:nvPr/>
        </p:nvSpPr>
        <p:spPr>
          <a:xfrm>
            <a:off x="4091400" y="6581160"/>
            <a:ext cx="1850400" cy="444240"/>
          </a:xfrm>
          <a:prstGeom prst="rect">
            <a:avLst/>
          </a:prstGeom>
          <a:solidFill>
            <a:srgbClr val="ff9966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mc:AlternateContent>
        <mc:Choice xmlns:a14="http://schemas.microsoft.com/office/drawing/2010/main" Requires="a14">
          <p:sp>
            <p:nvSpPr>
              <p:cNvPr id="355" name="Formula 9"/>
              <p:cNvSpPr txBox="1"/>
              <p:nvPr/>
            </p:nvSpPr>
            <p:spPr>
              <a:xfrm>
                <a:off x="5507280" y="6041160"/>
                <a:ext cx="2195280" cy="36792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sSub>
                      <m:e>
                        <m:r>
                          <m:t xml:space="preserve">μ</m:t>
                        </m:r>
                      </m:e>
                      <m:sub>
                        <m:r>
                          <m:t xml:space="preserve">s</m:t>
                        </m:r>
                        <m:r>
                          <m:t xml:space="preserve">,</m:t>
                        </m:r>
                        <m:r>
                          <m:t xml:space="preserve">z</m:t>
                        </m:r>
                      </m:sub>
                    </m:sSub>
                    <m:r>
                      <m:t xml:space="preserve">=</m:t>
                    </m:r>
                    <m:r>
                      <m:t xml:space="preserve">−</m:t>
                    </m:r>
                    <m:sSub>
                      <m:e>
                        <m:r>
                          <m:t xml:space="preserve">g</m:t>
                        </m:r>
                      </m:e>
                      <m:sub>
                        <m:r>
                          <m:t xml:space="preserve">e</m:t>
                        </m:r>
                      </m:sub>
                    </m:sSub>
                    <m:sSub>
                      <m:e>
                        <m:r>
                          <m:t xml:space="preserve">μ</m:t>
                        </m:r>
                      </m:e>
                      <m:sub>
                        <m:r>
                          <m:t xml:space="preserve">B</m:t>
                        </m:r>
                      </m:sub>
                    </m:sSub>
                    <m:sSub>
                      <m:e>
                        <m:r>
                          <m:t xml:space="preserve">m</m:t>
                        </m:r>
                      </m:e>
                      <m:sub>
                        <m:r>
                          <m:t xml:space="preserve">s</m:t>
                        </m:r>
                      </m:sub>
                    </m:sSub>
                  </m:oMath>
                </a14:m>
              </a:p>
            </p:txBody>
          </p:sp>
        </mc:Choice>
        <mc:Fallback/>
      </mc:AlternateContent>
      <mc:AlternateContent>
        <mc:Choice xmlns:a14="http://schemas.microsoft.com/office/drawing/2010/main" Requires="a14">
          <p:sp>
            <p:nvSpPr>
              <p:cNvPr id="356" name="Formula 10"/>
              <p:cNvSpPr txBox="1"/>
              <p:nvPr/>
            </p:nvSpPr>
            <p:spPr>
              <a:xfrm>
                <a:off x="6407280" y="6653160"/>
                <a:ext cx="3627720" cy="36864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sSub>
                      <m:e>
                        <m:r>
                          <m:t xml:space="preserve">U</m:t>
                        </m:r>
                      </m:e>
                      <m:sub>
                        <m:r>
                          <m:t xml:space="preserve">s</m:t>
                        </m:r>
                      </m:sub>
                    </m:sSub>
                    <m:r>
                      <m:t xml:space="preserve">=</m:t>
                    </m:r>
                    <m:r>
                      <m:t xml:space="preserve">±</m:t>
                    </m:r>
                    <m:sSub>
                      <m:e>
                        <m:r>
                          <m:t xml:space="preserve">μ</m:t>
                        </m:r>
                      </m:e>
                      <m:sub>
                        <m:r>
                          <m:t xml:space="preserve">B</m:t>
                        </m:r>
                      </m:sub>
                    </m:sSub>
                    <m:r>
                      <m:t xml:space="preserve">Β</m:t>
                    </m:r>
                    <m:r>
                      <m:t xml:space="preserve">,</m:t>
                    </m:r>
                    <m:r>
                      <m:t xml:space="preserve">για</m:t>
                    </m:r>
                    <m:sSub>
                      <m:e>
                        <m:r>
                          <m:t xml:space="preserve">m</m:t>
                        </m:r>
                      </m:e>
                      <m:sub>
                        <m:r>
                          <m:t xml:space="preserve">s</m:t>
                        </m:r>
                      </m:sub>
                    </m:sSub>
                    <m:r>
                      <m:t xml:space="preserve">=</m:t>
                    </m:r>
                    <m:f>
                      <m:fPr>
                        <m:type m:val="lin"/>
                      </m:fPr>
                      <m:num>
                        <m:r>
                          <m:t xml:space="preserve">∓</m:t>
                        </m:r>
                        <m:r>
                          <m:t xml:space="preserve">1</m:t>
                        </m:r>
                      </m:num>
                      <m:den>
                        <m:r>
                          <m:t xml:space="preserve">2</m:t>
                        </m:r>
                      </m:den>
                    </m:f>
                  </m:oMath>
                </a14:m>
              </a:p>
            </p:txBody>
          </p:sp>
        </mc:Choice>
        <mc:Fallback/>
      </mc:AlternateContent>
      <mc:AlternateContent>
        <mc:Choice xmlns:a14="http://schemas.microsoft.com/office/drawing/2010/main" Requires="a14">
          <p:sp>
            <p:nvSpPr>
              <p:cNvPr id="357" name="Formula 11"/>
              <p:cNvSpPr txBox="1"/>
              <p:nvPr/>
            </p:nvSpPr>
            <p:spPr>
              <a:xfrm>
                <a:off x="421200" y="5807880"/>
                <a:ext cx="1632960" cy="73548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sSub>
                      <m:e>
                        <m:r>
                          <m:t xml:space="preserve">μ</m:t>
                        </m:r>
                      </m:e>
                      <m:sub>
                        <m:r>
                          <m:t xml:space="preserve">Β</m:t>
                        </m:r>
                      </m:sub>
                    </m:sSub>
                    <m:r>
                      <m:t xml:space="preserve">≡</m:t>
                    </m:r>
                    <m:f>
                      <m:num>
                        <m:r>
                          <m:t xml:space="preserve">e</m:t>
                        </m:r>
                        <m:r>
                          <m:t xml:space="preserve">ℏ</m:t>
                        </m:r>
                      </m:num>
                      <m:den>
                        <m:r>
                          <m:t xml:space="preserve">2</m:t>
                        </m:r>
                        <m:sSub>
                          <m:e>
                            <m:r>
                              <m:t xml:space="preserve">m</m:t>
                            </m:r>
                          </m:e>
                          <m:sub>
                            <m:r>
                              <m:t xml:space="preserve">e</m:t>
                            </m:r>
                          </m:sub>
                        </m:sSub>
                        <m:r>
                          <m:t xml:space="preserve">c</m:t>
                        </m:r>
                      </m:den>
                    </m:f>
                  </m:oMath>
                </a14:m>
              </a:p>
            </p:txBody>
          </p:sp>
        </mc:Choice>
        <mc:Fallback/>
      </mc:AlternateContent>
      <mc:AlternateContent>
        <mc:Choice xmlns:a14="http://schemas.microsoft.com/office/drawing/2010/main" Requires="a14">
          <p:sp>
            <p:nvSpPr>
              <p:cNvPr id="358" name="Formula 12"/>
              <p:cNvSpPr txBox="1"/>
              <p:nvPr/>
            </p:nvSpPr>
            <p:spPr>
              <a:xfrm>
                <a:off x="2455200" y="5995440"/>
                <a:ext cx="2854080" cy="39456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sSub>
                      <m:e>
                        <m:r>
                          <m:t xml:space="preserve">μ</m:t>
                        </m:r>
                      </m:e>
                      <m:sub>
                        <m:r>
                          <m:t xml:space="preserve">s</m:t>
                        </m:r>
                      </m:sub>
                    </m:sSub>
                    <m:r>
                      <m:t xml:space="preserve">=</m:t>
                    </m:r>
                    <m:r>
                      <m:t xml:space="preserve">−</m:t>
                    </m:r>
                    <m:sSub>
                      <m:e>
                        <m:r>
                          <m:t xml:space="preserve">g</m:t>
                        </m:r>
                      </m:e>
                      <m:sub>
                        <m:r>
                          <m:t xml:space="preserve">e</m:t>
                        </m:r>
                      </m:sub>
                    </m:sSub>
                    <m:sSub>
                      <m:e>
                        <m:r>
                          <m:t xml:space="preserve">μ</m:t>
                        </m:r>
                      </m:e>
                      <m:sub>
                        <m:r>
                          <m:t xml:space="preserve">B</m:t>
                        </m:r>
                      </m:sub>
                    </m:sSub>
                    <m:rad>
                      <m:radPr>
                        <m:degHide m:val="1"/>
                      </m:radPr>
                      <m:deg/>
                      <m:e>
                        <m:r>
                          <m:t xml:space="preserve">s</m:t>
                        </m:r>
                        <m:d>
                          <m:dPr>
                            <m:begChr m:val="("/>
                            <m:endChr m:val=")"/>
                          </m:dPr>
                          <m:e>
                            <m:r>
                              <m:t xml:space="preserve">s</m:t>
                            </m:r>
                            <m:r>
                              <m:t xml:space="preserve">+</m:t>
                            </m:r>
                            <m:r>
                              <m:t xml:space="preserve">1</m:t>
                            </m:r>
                          </m:e>
                        </m:d>
                      </m:e>
                    </m:rad>
                  </m:oMath>
                </a14:m>
              </a:p>
            </p:txBody>
          </p:sp>
        </mc:Choice>
        <mc:Fallback/>
      </mc:AlternateContent>
      <p:sp>
        <p:nvSpPr>
          <p:cNvPr id="359" name="TextShape 13"/>
          <p:cNvSpPr txBox="1"/>
          <p:nvPr/>
        </p:nvSpPr>
        <p:spPr>
          <a:xfrm>
            <a:off x="6802200" y="5043600"/>
            <a:ext cx="2514600" cy="69948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>
            <a:noAutofit/>
          </a:bodyPr>
          <a:p>
            <a:r>
              <a:rPr b="0" lang="en-GB" sz="1800" spc="-1" strike="noStrike">
                <a:solidFill>
                  <a:srgbClr val="0000ff"/>
                </a:solidFill>
                <a:latin typeface="Bitstream Vera Sans"/>
              </a:rPr>
              <a:t>Το ηλεκτρόνιο είναι στοιχειώδες → g</a:t>
            </a:r>
            <a:r>
              <a:rPr b="0" lang="en-GB" sz="1800" spc="-1" strike="noStrike" baseline="-14000000">
                <a:solidFill>
                  <a:srgbClr val="0000ff"/>
                </a:solidFill>
                <a:latin typeface="Bitstream Vera Sans"/>
              </a:rPr>
              <a:t>e</a:t>
            </a:r>
            <a:r>
              <a:rPr b="0" lang="en-GB" sz="1800" spc="-1" strike="noStrike">
                <a:solidFill>
                  <a:srgbClr val="0000ff"/>
                </a:solidFill>
                <a:latin typeface="Bitstream Vera Sans"/>
              </a:rPr>
              <a:t>=2</a:t>
            </a:r>
            <a:endParaRPr b="0" lang="en-GB" sz="1800" spc="-1" strike="noStrike">
              <a:latin typeface="Bitstream Vera Sans"/>
            </a:endParaRPr>
          </a:p>
        </p:txBody>
      </p:sp>
      <p:sp>
        <p:nvSpPr>
          <p:cNvPr id="360" name="Freeform 14"/>
          <p:cNvSpPr/>
          <p:nvPr/>
        </p:nvSpPr>
        <p:spPr>
          <a:xfrm>
            <a:off x="5456520" y="5533560"/>
            <a:ext cx="1463040" cy="226080"/>
          </a:xfrm>
          <a:custGeom>
            <a:avLst/>
            <a:gdLst/>
            <a:ahLst/>
            <a:rect l="0" t="0" r="r" b="b"/>
            <a:pathLst>
              <a:path w="4064" h="628">
                <a:moveTo>
                  <a:pt x="4063" y="297"/>
                </a:moveTo>
                <a:cubicBezTo>
                  <a:pt x="3761" y="432"/>
                  <a:pt x="3448" y="401"/>
                  <a:pt x="3141" y="509"/>
                </a:cubicBezTo>
                <a:cubicBezTo>
                  <a:pt x="2812" y="627"/>
                  <a:pt x="2468" y="547"/>
                  <a:pt x="2133" y="552"/>
                </a:cubicBezTo>
                <a:cubicBezTo>
                  <a:pt x="1614" y="560"/>
                  <a:pt x="1095" y="552"/>
                  <a:pt x="577" y="552"/>
                </a:cubicBezTo>
                <a:lnTo>
                  <a:pt x="289" y="553"/>
                </a:lnTo>
                <a:lnTo>
                  <a:pt x="0" y="297"/>
                </a:lnTo>
                <a:lnTo>
                  <a:pt x="0" y="0"/>
                </a:lnTo>
              </a:path>
            </a:pathLst>
          </a:custGeom>
          <a:ln w="36720">
            <a:solidFill>
              <a:srgbClr val="000000"/>
            </a:solidFill>
            <a:round/>
            <a:tailEnd len="med" type="triangle" w="med"/>
          </a:ln>
        </p:spPr>
      </p:sp>
      <mc:AlternateContent>
        <mc:Choice xmlns:a14="http://schemas.microsoft.com/office/drawing/2010/main" Requires="a14">
          <p:sp>
            <p:nvSpPr>
              <p:cNvPr id="361" name="Formula 15"/>
              <p:cNvSpPr txBox="1"/>
              <p:nvPr/>
            </p:nvSpPr>
            <p:spPr>
              <a:xfrm>
                <a:off x="4111560" y="6634800"/>
                <a:ext cx="1637640" cy="38772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sSub>
                      <m:e>
                        <m:r>
                          <m:t xml:space="preserve">U</m:t>
                        </m:r>
                      </m:e>
                      <m:sub>
                        <m:r>
                          <m:t xml:space="preserve">s</m:t>
                        </m:r>
                      </m:sub>
                    </m:sSub>
                    <m:r>
                      <m:t xml:space="preserve">=</m:t>
                    </m:r>
                    <m:r>
                      <m:t xml:space="preserve">−</m:t>
                    </m:r>
                    <m:acc>
                      <m:accPr>
                        <m:chr m:val="⃗"/>
                      </m:accPr>
                      <m:e>
                        <m:sSub>
                          <m:e>
                            <m:r>
                              <m:t xml:space="preserve">μ</m:t>
                            </m:r>
                          </m:e>
                          <m:sub>
                            <m:r>
                              <m:t xml:space="preserve">s</m:t>
                            </m:r>
                          </m:sub>
                        </m:sSub>
                      </m:e>
                    </m:acc>
                    <m:r>
                      <m:t xml:space="preserve">⋅</m:t>
                    </m:r>
                    <m:acc>
                      <m:accPr>
                        <m:chr m:val="⃗"/>
                      </m:accPr>
                      <m:e>
                        <m:r>
                          <m:t xml:space="preserve">B</m:t>
                        </m:r>
                      </m:e>
                    </m:acc>
                  </m:oMath>
                </a14:m>
              </a:p>
            </p:txBody>
          </p:sp>
        </mc:Choice>
        <mc:Fallback/>
      </mc:AlternateContent>
      <p:sp>
        <p:nvSpPr>
          <p:cNvPr id="362" name="CustomShape 16"/>
          <p:cNvSpPr/>
          <p:nvPr/>
        </p:nvSpPr>
        <p:spPr>
          <a:xfrm>
            <a:off x="1954800" y="4957200"/>
            <a:ext cx="934200" cy="914400"/>
          </a:xfrm>
          <a:prstGeom prst="ellipse">
            <a:avLst/>
          </a:prstGeom>
          <a:noFill/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mc:AlternateContent>
        <mc:Choice xmlns:a14="http://schemas.microsoft.com/office/drawing/2010/main" Requires="a14">
          <p:sp>
            <p:nvSpPr>
              <p:cNvPr id="363" name="Formula 17"/>
              <p:cNvSpPr txBox="1"/>
              <p:nvPr/>
            </p:nvSpPr>
            <p:spPr>
              <a:xfrm>
                <a:off x="6846120" y="1033200"/>
                <a:ext cx="1504440" cy="51732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acc>
                      <m:accPr>
                        <m:chr m:val="⃗"/>
                      </m:accPr>
                      <m:e>
                        <m:r>
                          <m:t xml:space="preserve">B</m:t>
                        </m:r>
                      </m:e>
                    </m:acc>
                    <m:r>
                      <m:t xml:space="preserve">=</m:t>
                    </m:r>
                    <m:r>
                      <m:t xml:space="preserve">B</m:t>
                    </m:r>
                    <m:acc>
                      <m:accPr>
                        <m:chr m:val="^"/>
                      </m:accPr>
                      <m:e>
                        <m:r>
                          <m:t xml:space="preserve">z</m:t>
                        </m:r>
                      </m:e>
                    </m:acc>
                  </m:oMath>
                </a14:m>
              </a:p>
            </p:txBody>
          </p:sp>
        </mc:Choice>
        <mc:Fallback/>
      </mc:AlternateContent>
      <p:sp>
        <p:nvSpPr>
          <p:cNvPr id="364" name="Freeform 18"/>
          <p:cNvSpPr/>
          <p:nvPr/>
        </p:nvSpPr>
        <p:spPr>
          <a:xfrm>
            <a:off x="7370280" y="4523760"/>
            <a:ext cx="2632680" cy="1684800"/>
          </a:xfrm>
          <a:custGeom>
            <a:avLst/>
            <a:gdLst/>
            <a:ahLst/>
            <a:rect l="0" t="0" r="r" b="b"/>
            <a:pathLst>
              <a:path w="7313" h="4680">
                <a:moveTo>
                  <a:pt x="5236" y="74"/>
                </a:moveTo>
                <a:cubicBezTo>
                  <a:pt x="5700" y="30"/>
                  <a:pt x="6182" y="0"/>
                  <a:pt x="6640" y="111"/>
                </a:cubicBezTo>
                <a:cubicBezTo>
                  <a:pt x="7238" y="255"/>
                  <a:pt x="7312" y="760"/>
                  <a:pt x="7295" y="1142"/>
                </a:cubicBezTo>
                <a:cubicBezTo>
                  <a:pt x="7277" y="1553"/>
                  <a:pt x="6936" y="1898"/>
                  <a:pt x="6686" y="2248"/>
                </a:cubicBezTo>
                <a:cubicBezTo>
                  <a:pt x="6408" y="2639"/>
                  <a:pt x="6019" y="3007"/>
                  <a:pt x="5471" y="3205"/>
                </a:cubicBezTo>
                <a:cubicBezTo>
                  <a:pt x="5012" y="3371"/>
                  <a:pt x="4536" y="3284"/>
                  <a:pt x="4068" y="3317"/>
                </a:cubicBezTo>
                <a:cubicBezTo>
                  <a:pt x="3598" y="3349"/>
                  <a:pt x="3131" y="3274"/>
                  <a:pt x="2665" y="3243"/>
                </a:cubicBezTo>
                <a:cubicBezTo>
                  <a:pt x="2181" y="3211"/>
                  <a:pt x="1712" y="3329"/>
                  <a:pt x="1262" y="3464"/>
                </a:cubicBezTo>
                <a:cubicBezTo>
                  <a:pt x="769" y="3611"/>
                  <a:pt x="218" y="3836"/>
                  <a:pt x="92" y="4274"/>
                </a:cubicBezTo>
                <a:lnTo>
                  <a:pt x="0" y="4643"/>
                </a:lnTo>
                <a:lnTo>
                  <a:pt x="0" y="4679"/>
                </a:lnTo>
              </a:path>
            </a:pathLst>
          </a:custGeom>
          <a:ln w="36720">
            <a:solidFill>
              <a:srgbClr val="000000"/>
            </a:solidFill>
            <a:round/>
            <a:tailEnd len="med" type="triangle" w="med"/>
          </a:ln>
        </p:spPr>
      </p:sp>
      <p:sp>
        <p:nvSpPr>
          <p:cNvPr id="365" name="TextShape 19"/>
          <p:cNvSpPr txBox="1"/>
          <p:nvPr/>
        </p:nvSpPr>
        <p:spPr>
          <a:xfrm>
            <a:off x="54000" y="6665400"/>
            <a:ext cx="4037400" cy="3891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>
            <a:noAutofit/>
          </a:bodyPr>
          <a:p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Δυναμική ενέργεια λόγω σπιν:</a:t>
            </a:r>
            <a:endParaRPr b="0" lang="en-GB" sz="2000" spc="-1" strike="noStrike">
              <a:latin typeface="Bitstream Vera Sans"/>
            </a:endParaRPr>
          </a:p>
        </p:txBody>
      </p:sp>
      <p:sp>
        <p:nvSpPr>
          <p:cNvPr id="366" name="Line 20"/>
          <p:cNvSpPr/>
          <p:nvPr/>
        </p:nvSpPr>
        <p:spPr>
          <a:xfrm>
            <a:off x="5979600" y="6858000"/>
            <a:ext cx="336600" cy="0"/>
          </a:xfrm>
          <a:prstGeom prst="line">
            <a:avLst/>
          </a:prstGeom>
          <a:ln w="36720">
            <a:solidFill>
              <a:srgbClr val="0000ff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" name="CustomShape 1"/>
          <p:cNvSpPr/>
          <p:nvPr/>
        </p:nvSpPr>
        <p:spPr>
          <a:xfrm>
            <a:off x="421200" y="2743200"/>
            <a:ext cx="9622800" cy="891000"/>
          </a:xfrm>
          <a:prstGeom prst="rect">
            <a:avLst/>
          </a:prstGeom>
          <a:solidFill>
            <a:srgbClr val="e6ff00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368" name="TextShape 2"/>
          <p:cNvSpPr txBox="1"/>
          <p:nvPr/>
        </p:nvSpPr>
        <p:spPr>
          <a:xfrm>
            <a:off x="84600" y="986400"/>
            <a:ext cx="9842400" cy="66481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100" spc="-1" strike="noStrike">
                <a:solidFill>
                  <a:srgbClr val="0000ff"/>
                </a:solidFill>
                <a:latin typeface="Bitstream Vera Sans"/>
              </a:rPr>
              <a:t>Κάθε ιδιοκατάσταση της ενέργειας, στροφορμής κ' σπιν στο άτομο  χαρακτηρίζεται από 5 κβαντικούς αριθμούς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 {</a:t>
            </a:r>
            <a:r>
              <a:rPr b="0" lang="en-GB" sz="2200" spc="-1" strike="noStrike">
                <a:solidFill>
                  <a:srgbClr val="ff0000"/>
                </a:solidFill>
                <a:latin typeface="Bitstream Vera Sans"/>
              </a:rPr>
              <a:t>n , </a:t>
            </a:r>
            <a:r>
              <a:rPr b="1" i="1" lang="en-GB" sz="2200" spc="-1" strike="noStrike">
                <a:solidFill>
                  <a:srgbClr val="ff0000"/>
                </a:solidFill>
                <a:latin typeface="URW Chancery L"/>
              </a:rPr>
              <a:t>l </a:t>
            </a:r>
            <a:r>
              <a:rPr b="1" i="1" lang="en-GB" sz="2200" spc="-1" strike="noStrike">
                <a:solidFill>
                  <a:srgbClr val="ff0000"/>
                </a:solidFill>
                <a:latin typeface="Bitstream Vera Sans"/>
              </a:rPr>
              <a:t>, s, m</a:t>
            </a:r>
            <a:r>
              <a:rPr b="1" i="1" lang="en-GB" sz="2200" spc="-1" strike="noStrike" baseline="-14000000">
                <a:solidFill>
                  <a:srgbClr val="ff0000"/>
                </a:solidFill>
                <a:latin typeface="URW Chancery L"/>
              </a:rPr>
              <a:t>l</a:t>
            </a:r>
            <a:r>
              <a:rPr b="1" i="1" lang="en-GB" sz="2200" spc="-1" strike="noStrike">
                <a:solidFill>
                  <a:srgbClr val="ff0000"/>
                </a:solidFill>
                <a:latin typeface="Bitstream Vera Sans"/>
              </a:rPr>
              <a:t> </a:t>
            </a:r>
            <a:r>
              <a:rPr b="0" lang="en-GB" sz="2200" spc="-1" strike="noStrike">
                <a:solidFill>
                  <a:srgbClr val="ff0000"/>
                </a:solidFill>
                <a:latin typeface="Bitstream Vera Sans"/>
              </a:rPr>
              <a:t> , m</a:t>
            </a:r>
            <a:r>
              <a:rPr b="0" lang="en-GB" sz="2200" spc="-1" strike="noStrike" baseline="-14000000">
                <a:solidFill>
                  <a:srgbClr val="ff0000"/>
                </a:solidFill>
                <a:latin typeface="Bitstream Vera Sans"/>
              </a:rPr>
              <a:t>s</a:t>
            </a:r>
            <a:r>
              <a:rPr b="0" lang="en-GB" sz="2200" spc="-1" strike="noStrike" baseline="-14000000">
                <a:solidFill>
                  <a:srgbClr val="0000ff"/>
                </a:solidFill>
                <a:latin typeface="Bitstream Vera Sans"/>
              </a:rPr>
              <a:t> 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}</a:t>
            </a:r>
            <a:endParaRPr b="0" lang="en-GB" sz="2200" spc="-1" strike="noStrike">
              <a:latin typeface="Bitstream Vera Sans"/>
            </a:endParaRPr>
          </a:p>
          <a:p>
            <a:pPr lvl="1" marL="864000" indent="-288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Για κάθε συγκεκριμένο </a:t>
            </a:r>
            <a:r>
              <a:rPr b="1" i="1" lang="en-GB" sz="2200" spc="-1" strike="noStrike">
                <a:solidFill>
                  <a:srgbClr val="ff0000"/>
                </a:solidFill>
                <a:latin typeface="URW Chancery L"/>
              </a:rPr>
              <a:t>l </a:t>
            </a:r>
            <a:r>
              <a:rPr b="1" i="1" lang="en-GB" sz="2200" spc="-1" strike="noStrike">
                <a:solidFill>
                  <a:srgbClr val="ff0000"/>
                </a:solidFill>
                <a:latin typeface="Bitstream Vera Sans"/>
              </a:rPr>
              <a:t>, 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υπάρχουν</a:t>
            </a:r>
            <a:r>
              <a:rPr b="0" lang="en-GB" sz="2200" spc="-1" strike="noStrike">
                <a:solidFill>
                  <a:srgbClr val="ff0000"/>
                </a:solidFill>
                <a:latin typeface="Bitstream Vera Sans"/>
              </a:rPr>
              <a:t> (2</a:t>
            </a:r>
            <a:r>
              <a:rPr b="1" lang="en-GB" sz="2200" spc="-1" strike="noStrike">
                <a:solidFill>
                  <a:srgbClr val="ff0000"/>
                </a:solidFill>
                <a:latin typeface="URW Chancery L"/>
              </a:rPr>
              <a:t>l</a:t>
            </a:r>
            <a:r>
              <a:rPr b="0" lang="en-GB" sz="2200" spc="-1" strike="noStrike">
                <a:solidFill>
                  <a:srgbClr val="ff0000"/>
                </a:solidFill>
                <a:latin typeface="Bitstream Vera Sans"/>
              </a:rPr>
              <a:t> + 1)*(2s + 1) ανεξάρτητες καταστάσεις, Υ</a:t>
            </a:r>
            <a:r>
              <a:rPr b="0" lang="en-GB" sz="2200" spc="-1" strike="noStrike" baseline="-14000000">
                <a:solidFill>
                  <a:srgbClr val="ff0000"/>
                </a:solidFill>
                <a:latin typeface="Bitstream Vera Sans"/>
              </a:rPr>
              <a:t>lm</a:t>
            </a: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latin typeface="Bitstream Vera Sans"/>
              </a:rPr>
              <a:t>Ολική στροφορμή J ενός σωματιδίου: άθροισμα τροχιακής στροφορμής και σπίν</a:t>
            </a: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latin typeface="Bitstream Vera Sans"/>
              </a:rPr>
              <a:t>Η ολική στροφορμή J χαρακτηρίζεται από τον κβαντικό αριθμό j, και η προβολή της κατά τον άξονα z ( J</a:t>
            </a:r>
            <a:r>
              <a:rPr b="0" lang="en-GB" sz="2200" spc="-1" strike="noStrike" baseline="-14000000">
                <a:latin typeface="Bitstream Vera Sans"/>
              </a:rPr>
              <a:t>z</a:t>
            </a:r>
            <a:r>
              <a:rPr b="0" lang="en-GB" sz="2200" spc="-1" strike="noStrike">
                <a:latin typeface="Bitstream Vera Sans"/>
              </a:rPr>
              <a:t>) από τον κβαντικό αριθμό m</a:t>
            </a:r>
            <a:r>
              <a:rPr b="0" lang="en-GB" sz="2655" spc="-1" strike="noStrike" baseline="-14000000">
                <a:latin typeface="Bitstream Vera Sans"/>
              </a:rPr>
              <a:t>j</a:t>
            </a:r>
            <a:r>
              <a:rPr b="0" lang="en-GB" sz="2200" spc="-1" strike="noStrike">
                <a:latin typeface="Bitstream Vera Sans"/>
              </a:rPr>
              <a:t>.  Τα J</a:t>
            </a:r>
            <a:r>
              <a:rPr b="0" lang="en-GB" sz="2200" spc="-1" strike="noStrike" baseline="14000000">
                <a:latin typeface="Bitstream Vera Sans"/>
              </a:rPr>
              <a:t>2</a:t>
            </a:r>
            <a:r>
              <a:rPr b="0" lang="en-GB" sz="2200" spc="-1" strike="noStrike">
                <a:latin typeface="Bitstream Vera Sans"/>
              </a:rPr>
              <a:t> και J</a:t>
            </a:r>
            <a:r>
              <a:rPr b="0" lang="en-GB" sz="2200" spc="-1" strike="noStrike" baseline="-14000000">
                <a:latin typeface="Bitstream Vera Sans"/>
              </a:rPr>
              <a:t>z</a:t>
            </a:r>
            <a:r>
              <a:rPr b="0" lang="en-GB" sz="2200" spc="-1" strike="noStrike">
                <a:latin typeface="Bitstream Vera Sans"/>
              </a:rPr>
              <a:t> μπορούν να έχουν ιδιοκαταστάσεις ίδιες με L</a:t>
            </a:r>
            <a:r>
              <a:rPr b="0" lang="en-GB" sz="2200" spc="-1" strike="noStrike" baseline="14000000">
                <a:latin typeface="Bitstream Vera Sans"/>
              </a:rPr>
              <a:t>2</a:t>
            </a:r>
            <a:r>
              <a:rPr b="0" lang="en-GB" sz="2200" spc="-1" strike="noStrike">
                <a:latin typeface="Bitstream Vera Sans"/>
              </a:rPr>
              <a:t> και S</a:t>
            </a:r>
            <a:r>
              <a:rPr b="0" lang="en-GB" sz="2200" spc="-1" strike="noStrike" baseline="14000000">
                <a:latin typeface="Bitstream Vera Sans"/>
              </a:rPr>
              <a:t>2</a:t>
            </a:r>
            <a:r>
              <a:rPr b="0" lang="en-GB" sz="2200" spc="-1" strike="noStrike">
                <a:latin typeface="Bitstream Vera Sans"/>
              </a:rPr>
              <a:t>, οπότε μπορώ να χαρακτηρίζω μιά κατάσταση από τους εξής κβαντικούς αριθμούς: </a:t>
            </a: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{</a:t>
            </a:r>
            <a:r>
              <a:rPr b="0" lang="en-GB" sz="2200" spc="-1" strike="noStrike">
                <a:solidFill>
                  <a:srgbClr val="ff0000"/>
                </a:solidFill>
                <a:latin typeface="Bitstream Vera Sans"/>
              </a:rPr>
              <a:t>n , </a:t>
            </a:r>
            <a:r>
              <a:rPr b="1" i="1" lang="en-GB" sz="2200" spc="-1" strike="noStrike">
                <a:solidFill>
                  <a:srgbClr val="ff0000"/>
                </a:solidFill>
                <a:latin typeface="URW Chancery L"/>
              </a:rPr>
              <a:t>l </a:t>
            </a:r>
            <a:r>
              <a:rPr b="1" i="1" lang="en-GB" sz="2200" spc="-1" strike="noStrike">
                <a:solidFill>
                  <a:srgbClr val="ff0000"/>
                </a:solidFill>
                <a:latin typeface="Bitstream Vera Sans"/>
              </a:rPr>
              <a:t>,</a:t>
            </a:r>
            <a:r>
              <a:rPr b="0" lang="en-GB" sz="2200" spc="-1" strike="noStrike">
                <a:solidFill>
                  <a:srgbClr val="ff0000"/>
                </a:solidFill>
                <a:latin typeface="Bitstream Vera Sans"/>
              </a:rPr>
              <a:t> s , j , </a:t>
            </a:r>
            <a:r>
              <a:rPr b="0" lang="en-GB" sz="2200" spc="-1" strike="noStrike">
                <a:solidFill>
                  <a:srgbClr val="ff0000"/>
                </a:solidFill>
                <a:latin typeface="Bitstream Vera Sans"/>
              </a:rPr>
              <a:t> m</a:t>
            </a:r>
            <a:r>
              <a:rPr b="0" lang="en-GB" sz="2200" spc="-1" strike="noStrike" baseline="-14000000">
                <a:solidFill>
                  <a:srgbClr val="ff0000"/>
                </a:solidFill>
                <a:latin typeface="Bitstream Vera Sans"/>
              </a:rPr>
              <a:t>j</a:t>
            </a:r>
            <a:r>
              <a:rPr b="0" lang="en-GB" sz="2200" spc="-1" strike="noStrike" baseline="-14000000">
                <a:solidFill>
                  <a:srgbClr val="0000ff"/>
                </a:solidFill>
                <a:latin typeface="Bitstream Vera Sans"/>
              </a:rPr>
              <a:t> 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}</a:t>
            </a: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latin typeface="Bitstream Vera Sans"/>
              </a:rPr>
              <a:t> </a:t>
            </a:r>
            <a:endParaRPr b="0" lang="en-GB" sz="2200" spc="-1" strike="noStrike">
              <a:latin typeface="Bitstream Vera Sans"/>
            </a:endParaRPr>
          </a:p>
        </p:txBody>
      </p:sp>
      <p:sp>
        <p:nvSpPr>
          <p:cNvPr id="369" name="TextShape 3"/>
          <p:cNvSpPr txBox="1"/>
          <p:nvPr/>
        </p:nvSpPr>
        <p:spPr>
          <a:xfrm>
            <a:off x="144000" y="66960"/>
            <a:ext cx="9829800" cy="890280"/>
          </a:xfrm>
          <a:prstGeom prst="rect">
            <a:avLst/>
          </a:prstGeom>
          <a:solidFill>
            <a:srgbClr val="00ffff"/>
          </a:solidFill>
          <a:ln w="54720"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1" lang="en-GB" sz="3000" spc="-1" strike="noStrike">
                <a:latin typeface="Bitstream Vera Sans"/>
              </a:rPr>
              <a:t>Ολική στροφορμή (J)</a:t>
            </a:r>
            <a:r>
              <a:rPr b="0" lang="en-GB" sz="3000" spc="-1" strike="noStrike">
                <a:latin typeface="Bitstream Vera Sans"/>
              </a:rPr>
              <a:t> = τροχιακή (L) + σπίν (S)</a:t>
            </a:r>
            <a:br/>
            <a:r>
              <a:rPr b="0" lang="en-GB" sz="3000" spc="-1" strike="noStrike">
                <a:latin typeface="Bitstream Vera Sans"/>
              </a:rPr>
              <a:t>= </a:t>
            </a:r>
            <a:r>
              <a:rPr b="1" lang="en-GB" sz="3000" spc="-1" strike="noStrike">
                <a:latin typeface="Bitstream Vera Sans"/>
              </a:rPr>
              <a:t>“το σπίν” του συστήματος</a:t>
            </a:r>
            <a:r>
              <a:rPr b="0" lang="en-GB" sz="3000" spc="-1" strike="noStrike">
                <a:latin typeface="Bitstream Vera Sans"/>
              </a:rPr>
              <a:t> (π.χ., του ατόμου)</a:t>
            </a:r>
            <a:endParaRPr b="0" lang="en-GB" sz="3000" spc="-1" strike="noStrike">
              <a:latin typeface="Bitstream Vera Sans"/>
            </a:endParaRPr>
          </a:p>
        </p:txBody>
      </p:sp>
      <mc:AlternateContent>
        <mc:Choice xmlns:a14="http://schemas.microsoft.com/office/drawing/2010/main" Requires="a14">
          <p:sp>
            <p:nvSpPr>
              <p:cNvPr id="370" name="Formula 4"/>
              <p:cNvSpPr txBox="1"/>
              <p:nvPr/>
            </p:nvSpPr>
            <p:spPr>
              <a:xfrm>
                <a:off x="3490200" y="3081600"/>
                <a:ext cx="6660720" cy="60948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acc>
                      <m:accPr>
                        <m:chr m:val="⃗"/>
                      </m:accPr>
                      <m:e>
                        <m:r>
                          <m:t xml:space="preserve">J</m:t>
                        </m:r>
                      </m:e>
                    </m:acc>
                    <m:r>
                      <m:t xml:space="preserve">=</m:t>
                    </m:r>
                    <m:acc>
                      <m:accPr>
                        <m:chr m:val="⃗"/>
                      </m:accPr>
                      <m:e>
                        <m:r>
                          <m:t xml:space="preserve">L</m:t>
                        </m:r>
                      </m:e>
                    </m:acc>
                    <m:r>
                      <m:t xml:space="preserve">+</m:t>
                    </m:r>
                    <m:acc>
                      <m:accPr>
                        <m:chr m:val="⃗"/>
                      </m:accPr>
                      <m:e>
                        <m:r>
                          <m:t xml:space="preserve">S</m:t>
                        </m:r>
                      </m:e>
                    </m:acc>
                    <m:r>
                      <m:t xml:space="preserve">,</m:t>
                    </m:r>
                    <m:r>
                      <m:t xml:space="preserve">και</m:t>
                    </m:r>
                    <m:sSub>
                      <m:e>
                        <m:r>
                          <m:t xml:space="preserve">J</m:t>
                        </m:r>
                      </m:e>
                      <m:sub>
                        <m:r>
                          <m:t xml:space="preserve">z</m:t>
                        </m:r>
                      </m:sub>
                    </m:sSub>
                    <m:r>
                      <m:t xml:space="preserve">=</m:t>
                    </m:r>
                    <m:sSub>
                      <m:e>
                        <m:r>
                          <m:t xml:space="preserve">L</m:t>
                        </m:r>
                      </m:e>
                      <m:sub>
                        <m:r>
                          <m:t xml:space="preserve">z</m:t>
                        </m:r>
                      </m:sub>
                    </m:sSub>
                    <m:r>
                      <m:t xml:space="preserve">+</m:t>
                    </m:r>
                    <m:sSub>
                      <m:e>
                        <m:r>
                          <m:t xml:space="preserve">S</m:t>
                        </m:r>
                      </m:e>
                      <m:sub>
                        <m:r>
                          <m:t xml:space="preserve">z</m:t>
                        </m:r>
                      </m:sub>
                    </m:sSub>
                    <m:r>
                      <m:t xml:space="preserve">,</m:t>
                    </m:r>
                    <m:r>
                      <m:t xml:space="preserve">όπου</m:t>
                    </m:r>
                    <m:r>
                      <m:t xml:space="preserve">:</m:t>
                    </m:r>
                    <m:sSubSup>
                      <m:e>
                        <m:r>
                          <m:t xml:space="preserve">J</m:t>
                        </m:r>
                      </m:e>
                      <m:sub>
                        <m:r>
                          <m:t xml:space="preserve">z</m:t>
                        </m:r>
                      </m:sub>
                      <m:sup>
                        <m:r>
                          <m:t xml:space="preserve">max</m:t>
                        </m:r>
                      </m:sup>
                    </m:sSubSup>
                    <m:r>
                      <m:t xml:space="preserve">=</m:t>
                    </m:r>
                    <m:r>
                      <m:t xml:space="preserve">l</m:t>
                    </m:r>
                    <m:r>
                      <m:t xml:space="preserve">+</m:t>
                    </m:r>
                    <m:r>
                      <m:t xml:space="preserve">s</m:t>
                    </m:r>
                  </m:oMath>
                </a14:m>
              </a:p>
            </p:txBody>
          </p:sp>
        </mc:Choice>
        <mc:Fallback/>
      </mc:AlternateContent>
      <p:sp>
        <p:nvSpPr>
          <p:cNvPr id="371" name="Line 5"/>
          <p:cNvSpPr/>
          <p:nvPr/>
        </p:nvSpPr>
        <p:spPr>
          <a:xfrm flipH="1">
            <a:off x="7423200" y="1594800"/>
            <a:ext cx="429840" cy="378000"/>
          </a:xfrm>
          <a:prstGeom prst="line">
            <a:avLst/>
          </a:prstGeom>
          <a:ln w="36720">
            <a:solidFill>
              <a:srgbClr val="000000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372" name="Line 6"/>
          <p:cNvSpPr/>
          <p:nvPr/>
        </p:nvSpPr>
        <p:spPr>
          <a:xfrm flipH="1">
            <a:off x="8181000" y="1587600"/>
            <a:ext cx="457200" cy="385200"/>
          </a:xfrm>
          <a:prstGeom prst="line">
            <a:avLst/>
          </a:prstGeom>
          <a:ln w="36720">
            <a:solidFill>
              <a:srgbClr val="000000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373" name="CustomShape 7"/>
          <p:cNvSpPr/>
          <p:nvPr/>
        </p:nvSpPr>
        <p:spPr>
          <a:xfrm>
            <a:off x="4451400" y="5301360"/>
            <a:ext cx="5484600" cy="914400"/>
          </a:xfrm>
          <a:prstGeom prst="rect">
            <a:avLst/>
          </a:prstGeom>
          <a:solidFill>
            <a:srgbClr val="99ccff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mc:AlternateContent>
        <mc:Choice xmlns:a14="http://schemas.microsoft.com/office/drawing/2010/main" Requires="a14">
          <p:sp>
            <p:nvSpPr>
              <p:cNvPr id="374" name="Formula 8"/>
              <p:cNvSpPr txBox="1"/>
              <p:nvPr/>
            </p:nvSpPr>
            <p:spPr>
              <a:xfrm>
                <a:off x="4475160" y="5550840"/>
                <a:ext cx="4904640" cy="44280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sSup>
                      <m:e>
                        <m:r>
                          <m:t xml:space="preserve">J</m:t>
                        </m:r>
                      </m:e>
                      <m:sup>
                        <m:r>
                          <m:t xml:space="preserve">2</m:t>
                        </m:r>
                      </m:sup>
                    </m:sSup>
                    <m:sSub>
                      <m:e>
                        <m:r>
                          <m:t xml:space="preserve">Y</m:t>
                        </m:r>
                      </m:e>
                      <m:sub>
                        <m:r>
                          <m:t xml:space="preserve">lm</m:t>
                        </m:r>
                      </m:sub>
                    </m:sSub>
                    <m:r>
                      <m:t xml:space="preserve">=</m:t>
                    </m:r>
                    <m:r>
                      <m:t xml:space="preserve">j</m:t>
                    </m:r>
                    <m:d>
                      <m:dPr>
                        <m:begChr m:val="("/>
                        <m:endChr m:val=")"/>
                      </m:dPr>
                      <m:e>
                        <m:r>
                          <m:t xml:space="preserve">j</m:t>
                        </m:r>
                        <m:r>
                          <m:t xml:space="preserve">+</m:t>
                        </m:r>
                        <m:r>
                          <m:t xml:space="preserve">1</m:t>
                        </m:r>
                      </m:e>
                    </m:d>
                    <m:sSup>
                      <m:e>
                        <m:r>
                          <m:t xml:space="preserve">ℏ</m:t>
                        </m:r>
                      </m:e>
                      <m:sup>
                        <m:r>
                          <m:t xml:space="preserve">2</m:t>
                        </m:r>
                      </m:sup>
                    </m:sSup>
                    <m:sSub>
                      <m:e>
                        <m:r>
                          <m:t xml:space="preserve">Y</m:t>
                        </m:r>
                      </m:e>
                      <m:sub>
                        <m:r>
                          <m:t xml:space="preserve">lm</m:t>
                        </m:r>
                      </m:sub>
                    </m:sSub>
                    <m:r>
                      <m:t xml:space="preserve">,</m:t>
                    </m:r>
                    <m:r>
                      <m:t xml:space="preserve">όπου</m:t>
                    </m:r>
                    <m:r>
                      <m:t xml:space="preserve">:</m:t>
                    </m:r>
                    <m:r>
                      <m:t xml:space="preserve">j</m:t>
                    </m:r>
                    <m:r>
                      <m:t xml:space="preserve">=</m:t>
                    </m:r>
                    <m:r>
                      <m:t xml:space="preserve">l</m:t>
                    </m:r>
                    <m:r>
                      <m:t xml:space="preserve">±</m:t>
                    </m:r>
                    <m:f>
                      <m:fPr>
                        <m:type m:val="lin"/>
                      </m:fPr>
                      <m:num>
                        <m:r>
                          <m:t xml:space="preserve">1</m:t>
                        </m:r>
                      </m:num>
                      <m:den>
                        <m:r>
                          <m:t xml:space="preserve">2</m:t>
                        </m:r>
                      </m:den>
                    </m:f>
                  </m:oMath>
                </a14:m>
              </a:p>
            </p:txBody>
          </p:sp>
        </mc:Choice>
        <mc:Fallback/>
      </mc:AlternateContent>
      <p:sp>
        <p:nvSpPr>
          <p:cNvPr id="375" name="CustomShape 9"/>
          <p:cNvSpPr/>
          <p:nvPr/>
        </p:nvSpPr>
        <p:spPr>
          <a:xfrm>
            <a:off x="4258800" y="6273720"/>
            <a:ext cx="5763600" cy="693000"/>
          </a:xfrm>
          <a:prstGeom prst="rect">
            <a:avLst/>
          </a:prstGeom>
          <a:solidFill>
            <a:srgbClr val="99ccff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mc:AlternateContent>
        <mc:Choice xmlns:a14="http://schemas.microsoft.com/office/drawing/2010/main" Requires="a14">
          <p:sp>
            <p:nvSpPr>
              <p:cNvPr id="376" name="Formula 10"/>
              <p:cNvSpPr txBox="1"/>
              <p:nvPr/>
            </p:nvSpPr>
            <p:spPr>
              <a:xfrm>
                <a:off x="4373280" y="6386400"/>
                <a:ext cx="5563080" cy="44676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sSub>
                      <m:e>
                        <m:r>
                          <m:t xml:space="preserve">J</m:t>
                        </m:r>
                      </m:e>
                      <m:sub>
                        <m:r>
                          <m:t xml:space="preserve">z</m:t>
                        </m:r>
                      </m:sub>
                    </m:sSub>
                    <m:sSub>
                      <m:e>
                        <m:r>
                          <m:t xml:space="preserve">Y</m:t>
                        </m:r>
                      </m:e>
                      <m:sub>
                        <m:r>
                          <m:t xml:space="preserve">lm</m:t>
                        </m:r>
                      </m:sub>
                    </m:sSub>
                    <m:r>
                      <m:t xml:space="preserve">=</m:t>
                    </m:r>
                    <m:sSub>
                      <m:e>
                        <m:r>
                          <m:t xml:space="preserve">m</m:t>
                        </m:r>
                      </m:e>
                      <m:sub>
                        <m:r>
                          <m:t xml:space="preserve">j</m:t>
                        </m:r>
                      </m:sub>
                    </m:sSub>
                    <m:r>
                      <m:t xml:space="preserve">ℏ</m:t>
                    </m:r>
                    <m:sSub>
                      <m:e>
                        <m:r>
                          <m:t xml:space="preserve">Y</m:t>
                        </m:r>
                      </m:e>
                      <m:sub>
                        <m:r>
                          <m:t xml:space="preserve">lm</m:t>
                        </m:r>
                      </m:sub>
                    </m:sSub>
                    <m:r>
                      <m:t xml:space="preserve">,</m:t>
                    </m:r>
                    <m:r>
                      <m:t xml:space="preserve">όπου</m:t>
                    </m:r>
                    <m:r>
                      <m:t xml:space="preserve">:</m:t>
                    </m:r>
                    <m:sSub>
                      <m:e>
                        <m:r>
                          <m:t xml:space="preserve">m</m:t>
                        </m:r>
                      </m:e>
                      <m:sub>
                        <m:r>
                          <m:t xml:space="preserve">j</m:t>
                        </m:r>
                      </m:sub>
                    </m:sSub>
                    <m:r>
                      <m:t xml:space="preserve">=</m:t>
                    </m:r>
                    <m:r>
                      <m:t xml:space="preserve">−</m:t>
                    </m:r>
                    <m:r>
                      <m:t xml:space="preserve">j</m:t>
                    </m:r>
                    <m:r>
                      <m:t xml:space="preserve">,</m:t>
                    </m:r>
                    <m:r>
                      <m:t xml:space="preserve">...</m:t>
                    </m:r>
                    <m:r>
                      <m:t xml:space="preserve">,</m:t>
                    </m:r>
                    <m:r>
                      <m:t xml:space="preserve">0</m:t>
                    </m:r>
                    <m:r>
                      <m:t xml:space="preserve">,</m:t>
                    </m:r>
                    <m:r>
                      <m:t xml:space="preserve">...</m:t>
                    </m:r>
                    <m:r>
                      <m:t xml:space="preserve">j</m:t>
                    </m:r>
                  </m:oMath>
                </a14:m>
              </a:p>
            </p:txBody>
          </p:sp>
        </mc:Choice>
        <mc:Fallback/>
      </mc:AlternateContent>
      <p:sp>
        <p:nvSpPr>
          <p:cNvPr id="377" name="CustomShape 11"/>
          <p:cNvSpPr/>
          <p:nvPr/>
        </p:nvSpPr>
        <p:spPr>
          <a:xfrm>
            <a:off x="5522400" y="5304960"/>
            <a:ext cx="1143000" cy="878400"/>
          </a:xfrm>
          <a:prstGeom prst="ellipse">
            <a:avLst/>
          </a:prstGeom>
          <a:noFill/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378" name="CustomShape 12"/>
          <p:cNvSpPr/>
          <p:nvPr/>
        </p:nvSpPr>
        <p:spPr>
          <a:xfrm>
            <a:off x="5450760" y="6365160"/>
            <a:ext cx="649440" cy="457200"/>
          </a:xfrm>
          <a:prstGeom prst="ellipse">
            <a:avLst/>
          </a:prstGeom>
          <a:noFill/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TextShape 1"/>
          <p:cNvSpPr txBox="1"/>
          <p:nvPr/>
        </p:nvSpPr>
        <p:spPr>
          <a:xfrm>
            <a:off x="504000" y="196920"/>
            <a:ext cx="9071640" cy="533880"/>
          </a:xfrm>
          <a:prstGeom prst="rect">
            <a:avLst/>
          </a:prstGeom>
          <a:solidFill>
            <a:srgbClr val="00ffff"/>
          </a:solidFill>
          <a:ln w="54720"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0" lang="en-GB" sz="3600" spc="-1" strike="noStrike">
                <a:latin typeface="Bitstream Vera Sans"/>
              </a:rPr>
              <a:t>Σήμερα </a:t>
            </a:r>
            <a:endParaRPr b="0" lang="en-GB" sz="3600" spc="-1" strike="noStrike">
              <a:latin typeface="Bitstream Vera Sans"/>
            </a:endParaRPr>
          </a:p>
        </p:txBody>
      </p:sp>
      <p:sp>
        <p:nvSpPr>
          <p:cNvPr id="212" name="TextShape 2"/>
          <p:cNvSpPr txBox="1"/>
          <p:nvPr/>
        </p:nvSpPr>
        <p:spPr>
          <a:xfrm>
            <a:off x="228600" y="1130400"/>
            <a:ext cx="9709200" cy="58618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en-GB" sz="2200" spc="-1" strike="noStrike">
                <a:solidFill>
                  <a:srgbClr val="0000ff"/>
                </a:solidFill>
                <a:latin typeface="Bitstream Vera Sans"/>
              </a:rPr>
              <a:t>Κβαντικοί αριθμοί και ομοτιμία (parity) </a:t>
            </a: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en-GB" sz="2200" spc="-1" strike="noStrike">
                <a:solidFill>
                  <a:srgbClr val="0000ff"/>
                </a:solidFill>
                <a:latin typeface="Bitstream Vera Sans"/>
              </a:rPr>
              <a:t>Πυρηνικό δυναμικό – δυναμικό Ykawa, σύστημα δευτερίου</a:t>
            </a: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200" spc="-1" strike="noStrike">
              <a:latin typeface="Bitstream Vera Sans"/>
            </a:endParaRPr>
          </a:p>
          <a:p>
            <a:pPr lvl="1" marL="864000" indent="-288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200" spc="-1" strike="noStrike">
                <a:latin typeface="Bitstream Vera Sans"/>
              </a:rPr>
              <a:t>Βιβλίο C&amp;G, Κεφ. 1 όλο, Κε. 2 (παρ. 2.4-2.6), Κεφ. 3 (παρ. 3.3 και 3.4), Παράρτημα Γ (κυρίως Γ.2,3,4).</a:t>
            </a:r>
            <a:endParaRPr b="0" lang="en-GB" sz="2200" spc="-1" strike="noStrike">
              <a:latin typeface="Bitstream Vera Sans"/>
            </a:endParaRPr>
          </a:p>
          <a:p>
            <a:pPr lvl="1" marL="864000" indent="-288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200" spc="-1" strike="noStrike">
                <a:latin typeface="Bitstream Vera Sans"/>
              </a:rPr>
              <a:t>Βιβλίο Χ. Ελευθεριάδη: κεφ. 6, παρ 6.1, 6.2</a:t>
            </a:r>
            <a:endParaRPr b="0" lang="en-GB" sz="2200" spc="-1" strike="noStrike">
              <a:latin typeface="Bitstream Vera Sans"/>
            </a:endParaRPr>
          </a:p>
          <a:p>
            <a:pPr lvl="1" marL="864000" indent="-288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200" spc="-1" strike="noStrike">
                <a:latin typeface="Bitstream Vera Sans"/>
              </a:rPr>
              <a:t>Σημειώσεις Πυρηνικής, Κεφ. 6</a:t>
            </a: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en-GB" sz="2400" spc="-1" strike="noStrike">
                <a:latin typeface="Bitstream Vera Sans"/>
              </a:rPr>
              <a:t>Ιστοσελίδα:</a:t>
            </a:r>
            <a:r>
              <a:rPr b="1" lang="en-GB" sz="2200" spc="-1" strike="noStrike">
                <a:latin typeface="Bitstream Vera Sans"/>
              </a:rPr>
              <a:t> 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  <a:hlinkClick r:id="rId1"/>
              </a:rPr>
              <a:t>http://www.physics.auth.gr/course/show/125</a:t>
            </a:r>
            <a:r>
              <a:rPr b="0" lang="en-GB" sz="2200" spc="-1" strike="noStrike">
                <a:latin typeface="Bitstream Vera Sans"/>
              </a:rPr>
              <a:t> </a:t>
            </a:r>
            <a:endParaRPr b="0" lang="en-GB" sz="2200" spc="-1" strike="noStrike">
              <a:latin typeface="Bitstream Vera San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9" name="CustomShape 1"/>
          <p:cNvSpPr/>
          <p:nvPr/>
        </p:nvSpPr>
        <p:spPr>
          <a:xfrm>
            <a:off x="180000" y="3088800"/>
            <a:ext cx="9829800" cy="1200600"/>
          </a:xfrm>
          <a:prstGeom prst="rect">
            <a:avLst/>
          </a:prstGeom>
          <a:solidFill>
            <a:srgbClr val="ffff99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380" name="TextShape 2"/>
          <p:cNvSpPr txBox="1"/>
          <p:nvPr/>
        </p:nvSpPr>
        <p:spPr>
          <a:xfrm>
            <a:off x="504000" y="157320"/>
            <a:ext cx="9071640" cy="613080"/>
          </a:xfrm>
          <a:prstGeom prst="rect">
            <a:avLst/>
          </a:prstGeom>
          <a:solidFill>
            <a:srgbClr val="00ffff"/>
          </a:solidFill>
          <a:ln w="54720"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0" lang="en-GB" sz="3600" spc="-1" strike="noStrike">
                <a:latin typeface="Bitstream Vera Sans"/>
              </a:rPr>
              <a:t>Άθροισμα κβαντικών στροφορμών</a:t>
            </a:r>
            <a:endParaRPr b="0" lang="en-GB" sz="3600" spc="-1" strike="noStrike">
              <a:latin typeface="Bitstream Vera Sans"/>
            </a:endParaRPr>
          </a:p>
        </p:txBody>
      </p:sp>
      <p:sp>
        <p:nvSpPr>
          <p:cNvPr id="381" name="TextShape 3"/>
          <p:cNvSpPr txBox="1"/>
          <p:nvPr/>
        </p:nvSpPr>
        <p:spPr>
          <a:xfrm>
            <a:off x="169200" y="3173400"/>
            <a:ext cx="5182560" cy="41652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>
            <a:noAutofit/>
          </a:bodyPr>
          <a:p>
            <a:r>
              <a:rPr b="0" lang="en-GB" sz="2200" spc="-1" strike="noStrike">
                <a:latin typeface="Bitstream Vera Sans"/>
              </a:rPr>
              <a:t>Άθροισμα τροχιακών  στροφορμών:</a:t>
            </a:r>
            <a:endParaRPr b="0" lang="en-GB" sz="2200" spc="-1" strike="noStrike">
              <a:latin typeface="Bitstream Vera Sans"/>
            </a:endParaRPr>
          </a:p>
        </p:txBody>
      </p:sp>
      <mc:AlternateContent>
        <mc:Choice xmlns:a14="http://schemas.microsoft.com/office/drawing/2010/main" Requires="a14">
          <p:sp>
            <p:nvSpPr>
              <p:cNvPr id="382" name="Formula 4"/>
              <p:cNvSpPr txBox="1"/>
              <p:nvPr/>
            </p:nvSpPr>
            <p:spPr>
              <a:xfrm>
                <a:off x="5329800" y="3162960"/>
                <a:ext cx="2386440" cy="54864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sSub>
                      <m:e>
                        <m:acc>
                          <m:accPr>
                            <m:chr m:val="⃗"/>
                          </m:accPr>
                          <m:e>
                            <m:r>
                              <m:t xml:space="preserve">L</m:t>
                            </m:r>
                          </m:e>
                        </m:acc>
                      </m:e>
                      <m:sub>
                        <m:r>
                          <m:t xml:space="preserve">1</m:t>
                        </m:r>
                        <m:r>
                          <m:t xml:space="preserve">+</m:t>
                        </m:r>
                        <m:r>
                          <m:t xml:space="preserve">2</m:t>
                        </m:r>
                      </m:sub>
                    </m:sSub>
                    <m:r>
                      <m:t xml:space="preserve">=</m:t>
                    </m:r>
                    <m:sSub>
                      <m:e>
                        <m:acc>
                          <m:accPr>
                            <m:chr m:val="⃗"/>
                          </m:accPr>
                          <m:e>
                            <m:r>
                              <m:t xml:space="preserve">L</m:t>
                            </m:r>
                          </m:e>
                        </m:acc>
                      </m:e>
                      <m:sub>
                        <m:r>
                          <m:t xml:space="preserve">1</m:t>
                        </m:r>
                      </m:sub>
                    </m:sSub>
                    <m:r>
                      <m:t xml:space="preserve">+</m:t>
                    </m:r>
                    <m:sSub>
                      <m:e>
                        <m:acc>
                          <m:accPr>
                            <m:chr m:val="⃗"/>
                          </m:accPr>
                          <m:e>
                            <m:r>
                              <m:t xml:space="preserve">L</m:t>
                            </m:r>
                          </m:e>
                        </m:acc>
                      </m:e>
                      <m:sub>
                        <m:r>
                          <m:t xml:space="preserve">2</m:t>
                        </m:r>
                      </m:sub>
                    </m:sSub>
                  </m:oMath>
                </a14:m>
              </a:p>
            </p:txBody>
          </p:sp>
        </mc:Choice>
        <mc:Fallback/>
      </mc:AlternateContent>
      <p:sp>
        <p:nvSpPr>
          <p:cNvPr id="383" name="CustomShape 5"/>
          <p:cNvSpPr/>
          <p:nvPr/>
        </p:nvSpPr>
        <p:spPr>
          <a:xfrm>
            <a:off x="180000" y="4456800"/>
            <a:ext cx="9829800" cy="1200600"/>
          </a:xfrm>
          <a:prstGeom prst="rect">
            <a:avLst/>
          </a:prstGeom>
          <a:solidFill>
            <a:srgbClr val="ffff99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384" name="TextShape 6"/>
          <p:cNvSpPr txBox="1"/>
          <p:nvPr/>
        </p:nvSpPr>
        <p:spPr>
          <a:xfrm>
            <a:off x="169200" y="4541400"/>
            <a:ext cx="4926600" cy="41652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>
            <a:noAutofit/>
          </a:bodyPr>
          <a:p>
            <a:r>
              <a:rPr b="0" lang="en-GB" sz="2200" spc="-1" strike="noStrike">
                <a:latin typeface="Bitstream Vera Sans"/>
              </a:rPr>
              <a:t>Άθροισμα ιδιοστροφορμών (σπιν):</a:t>
            </a:r>
            <a:endParaRPr b="0" lang="en-GB" sz="2200" spc="-1" strike="noStrike">
              <a:latin typeface="Bitstream Vera Sans"/>
            </a:endParaRPr>
          </a:p>
        </p:txBody>
      </p:sp>
      <mc:AlternateContent>
        <mc:Choice xmlns:a14="http://schemas.microsoft.com/office/drawing/2010/main" Requires="a14">
          <p:sp>
            <p:nvSpPr>
              <p:cNvPr id="385" name="Formula 7"/>
              <p:cNvSpPr txBox="1"/>
              <p:nvPr/>
            </p:nvSpPr>
            <p:spPr>
              <a:xfrm>
                <a:off x="1809720" y="3731040"/>
                <a:ext cx="7116120" cy="54900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sSub>
                      <m:e>
                        <m:r>
                          <m:t xml:space="preserve">m</m:t>
                        </m:r>
                      </m:e>
                      <m:sub>
                        <m:r>
                          <m:t xml:space="preserve">l</m:t>
                        </m:r>
                        <m:d>
                          <m:dPr>
                            <m:begChr m:val="("/>
                            <m:endChr m:val=")"/>
                          </m:dPr>
                          <m:e>
                            <m:r>
                              <m:t xml:space="preserve">1</m:t>
                            </m:r>
                            <m:r>
                              <m:t xml:space="preserve">+</m:t>
                            </m:r>
                            <m:r>
                              <m:t xml:space="preserve">2</m:t>
                            </m:r>
                          </m:e>
                        </m:d>
                      </m:sub>
                    </m:sSub>
                    <m:r>
                      <m:t xml:space="preserve">=</m:t>
                    </m:r>
                    <m:sSub>
                      <m:e>
                        <m:r>
                          <m:t xml:space="preserve">m</m:t>
                        </m:r>
                      </m:e>
                      <m:sub>
                        <m:r>
                          <m:t xml:space="preserve">l</m:t>
                        </m:r>
                        <m:d>
                          <m:dPr>
                            <m:begChr m:val="("/>
                            <m:endChr m:val=")"/>
                          </m:dPr>
                          <m:e>
                            <m:r>
                              <m:t xml:space="preserve">1</m:t>
                            </m:r>
                          </m:e>
                        </m:d>
                      </m:sub>
                    </m:sSub>
                    <m:r>
                      <m:t xml:space="preserve">+</m:t>
                    </m:r>
                    <m:sSub>
                      <m:e>
                        <m:r>
                          <m:t xml:space="preserve">m</m:t>
                        </m:r>
                      </m:e>
                      <m:sub>
                        <m:r>
                          <m:t xml:space="preserve">l</m:t>
                        </m:r>
                        <m:d>
                          <m:dPr>
                            <m:begChr m:val="("/>
                            <m:endChr m:val=")"/>
                          </m:dPr>
                          <m:e>
                            <m:r>
                              <m:t xml:space="preserve">2</m:t>
                            </m:r>
                          </m:e>
                        </m:d>
                      </m:sub>
                    </m:sSub>
                    <m:r>
                      <m:t xml:space="preserve">και</m:t>
                    </m:r>
                    <m:d>
                      <m:dPr>
                        <m:begChr m:val="|"/>
                        <m:endChr m:val="|"/>
                      </m:dPr>
                      <m:e>
                        <m:sSub>
                          <m:e>
                            <m:r>
                              <m:t xml:space="preserve">l</m:t>
                            </m:r>
                          </m:e>
                          <m:sub>
                            <m:r>
                              <m:t xml:space="preserve">1</m:t>
                            </m:r>
                          </m:sub>
                        </m:sSub>
                        <m:r>
                          <m:t xml:space="preserve">−</m:t>
                        </m:r>
                        <m:sSub>
                          <m:e>
                            <m:r>
                              <m:t xml:space="preserve">l</m:t>
                            </m:r>
                          </m:e>
                          <m:sub>
                            <m:r>
                              <m:t xml:space="preserve">2</m:t>
                            </m:r>
                          </m:sub>
                        </m:sSub>
                      </m:e>
                    </m:d>
                    <m:r>
                      <m:t xml:space="preserve">≤</m:t>
                    </m:r>
                    <m:sSub>
                      <m:e>
                        <m:r>
                          <m:t xml:space="preserve">l</m:t>
                        </m:r>
                      </m:e>
                      <m:sub>
                        <m:r>
                          <m:t xml:space="preserve">1</m:t>
                        </m:r>
                        <m:r>
                          <m:t xml:space="preserve">+</m:t>
                        </m:r>
                        <m:r>
                          <m:t xml:space="preserve">2</m:t>
                        </m:r>
                      </m:sub>
                    </m:sSub>
                    <m:r>
                      <m:t xml:space="preserve">≤</m:t>
                    </m:r>
                    <m:d>
                      <m:dPr>
                        <m:begChr m:val="|"/>
                        <m:endChr m:val="|"/>
                      </m:dPr>
                      <m:e>
                        <m:sSub>
                          <m:e>
                            <m:r>
                              <m:t xml:space="preserve">l</m:t>
                            </m:r>
                          </m:e>
                          <m:sub>
                            <m:r>
                              <m:t xml:space="preserve">1</m:t>
                            </m:r>
                          </m:sub>
                        </m:sSub>
                        <m:r>
                          <m:t xml:space="preserve">+</m:t>
                        </m:r>
                        <m:sSub>
                          <m:e>
                            <m:r>
                              <m:t xml:space="preserve">l</m:t>
                            </m:r>
                          </m:e>
                          <m:sub>
                            <m:r>
                              <m:t xml:space="preserve">2</m:t>
                            </m:r>
                          </m:sub>
                        </m:sSub>
                      </m:e>
                    </m:d>
                  </m:oMath>
                </a14:m>
              </a:p>
            </p:txBody>
          </p:sp>
        </mc:Choice>
        <mc:Fallback/>
      </mc:AlternateContent>
      <mc:AlternateContent>
        <mc:Choice xmlns:a14="http://schemas.microsoft.com/office/drawing/2010/main" Requires="a14">
          <p:sp>
            <p:nvSpPr>
              <p:cNvPr id="386" name="Formula 8"/>
              <p:cNvSpPr txBox="1"/>
              <p:nvPr/>
            </p:nvSpPr>
            <p:spPr>
              <a:xfrm>
                <a:off x="5182920" y="4537440"/>
                <a:ext cx="2322000" cy="54864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sSub>
                      <m:e>
                        <m:acc>
                          <m:accPr>
                            <m:chr m:val="⃗"/>
                          </m:accPr>
                          <m:e>
                            <m:r>
                              <m:t xml:space="preserve">S</m:t>
                            </m:r>
                          </m:e>
                        </m:acc>
                      </m:e>
                      <m:sub>
                        <m:r>
                          <m:t xml:space="preserve">1</m:t>
                        </m:r>
                        <m:r>
                          <m:t xml:space="preserve">+</m:t>
                        </m:r>
                        <m:r>
                          <m:t xml:space="preserve">2</m:t>
                        </m:r>
                      </m:sub>
                    </m:sSub>
                    <m:r>
                      <m:t xml:space="preserve">=</m:t>
                    </m:r>
                    <m:sSub>
                      <m:e>
                        <m:acc>
                          <m:accPr>
                            <m:chr m:val="⃗"/>
                          </m:accPr>
                          <m:e>
                            <m:r>
                              <m:t xml:space="preserve">S</m:t>
                            </m:r>
                          </m:e>
                        </m:acc>
                      </m:e>
                      <m:sub>
                        <m:r>
                          <m:t xml:space="preserve">1</m:t>
                        </m:r>
                      </m:sub>
                    </m:sSub>
                    <m:r>
                      <m:t xml:space="preserve">+</m:t>
                    </m:r>
                    <m:sSub>
                      <m:e>
                        <m:acc>
                          <m:accPr>
                            <m:chr m:val="⃗"/>
                          </m:accPr>
                          <m:e>
                            <m:r>
                              <m:t xml:space="preserve">S</m:t>
                            </m:r>
                          </m:e>
                        </m:acc>
                      </m:e>
                      <m:sub>
                        <m:r>
                          <m:t xml:space="preserve">2</m:t>
                        </m:r>
                      </m:sub>
                    </m:sSub>
                  </m:oMath>
                </a14:m>
              </a:p>
            </p:txBody>
          </p:sp>
        </mc:Choice>
        <mc:Fallback/>
      </mc:AlternateContent>
      <mc:AlternateContent>
        <mc:Choice xmlns:a14="http://schemas.microsoft.com/office/drawing/2010/main" Requires="a14">
          <p:sp>
            <p:nvSpPr>
              <p:cNvPr id="387" name="Formula 9"/>
              <p:cNvSpPr txBox="1"/>
              <p:nvPr/>
            </p:nvSpPr>
            <p:spPr>
              <a:xfrm>
                <a:off x="1557720" y="5095440"/>
                <a:ext cx="7515000" cy="54900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sSub>
                      <m:e>
                        <m:r>
                          <m:t xml:space="preserve">m</m:t>
                        </m:r>
                      </m:e>
                      <m:sub>
                        <m:r>
                          <m:t xml:space="preserve">s</m:t>
                        </m:r>
                        <m:d>
                          <m:dPr>
                            <m:begChr m:val="("/>
                            <m:endChr m:val=")"/>
                          </m:dPr>
                          <m:e>
                            <m:r>
                              <m:t xml:space="preserve">1</m:t>
                            </m:r>
                            <m:r>
                              <m:t xml:space="preserve">+</m:t>
                            </m:r>
                            <m:r>
                              <m:t xml:space="preserve">2</m:t>
                            </m:r>
                          </m:e>
                        </m:d>
                      </m:sub>
                    </m:sSub>
                    <m:r>
                      <m:t xml:space="preserve">=</m:t>
                    </m:r>
                    <m:sSub>
                      <m:e>
                        <m:r>
                          <m:t xml:space="preserve">m</m:t>
                        </m:r>
                      </m:e>
                      <m:sub>
                        <m:r>
                          <m:t xml:space="preserve">s</m:t>
                        </m:r>
                        <m:d>
                          <m:dPr>
                            <m:begChr m:val="("/>
                            <m:endChr m:val=")"/>
                          </m:dPr>
                          <m:e>
                            <m:r>
                              <m:t xml:space="preserve">1</m:t>
                            </m:r>
                          </m:e>
                        </m:d>
                      </m:sub>
                    </m:sSub>
                    <m:r>
                      <m:t xml:space="preserve">+</m:t>
                    </m:r>
                    <m:sSub>
                      <m:e>
                        <m:r>
                          <m:t xml:space="preserve">m</m:t>
                        </m:r>
                      </m:e>
                      <m:sub>
                        <m:r>
                          <m:t xml:space="preserve">s</m:t>
                        </m:r>
                        <m:d>
                          <m:dPr>
                            <m:begChr m:val="("/>
                            <m:endChr m:val=")"/>
                          </m:dPr>
                          <m:e>
                            <m:r>
                              <m:t xml:space="preserve">2</m:t>
                            </m:r>
                          </m:e>
                        </m:d>
                      </m:sub>
                    </m:sSub>
                    <m:r>
                      <m:t xml:space="preserve">και</m:t>
                    </m:r>
                    <m:d>
                      <m:dPr>
                        <m:begChr m:val="|"/>
                        <m:endChr m:val="|"/>
                      </m:dPr>
                      <m:e>
                        <m:sSub>
                          <m:e>
                            <m:r>
                              <m:t xml:space="preserve">s</m:t>
                            </m:r>
                          </m:e>
                          <m:sub>
                            <m:r>
                              <m:t xml:space="preserve">1</m:t>
                            </m:r>
                          </m:sub>
                        </m:sSub>
                        <m:r>
                          <m:t xml:space="preserve">−</m:t>
                        </m:r>
                        <m:sSub>
                          <m:e>
                            <m:r>
                              <m:t xml:space="preserve">s</m:t>
                            </m:r>
                          </m:e>
                          <m:sub>
                            <m:r>
                              <m:t xml:space="preserve">2</m:t>
                            </m:r>
                          </m:sub>
                        </m:sSub>
                      </m:e>
                    </m:d>
                    <m:r>
                      <m:t xml:space="preserve">≤</m:t>
                    </m:r>
                    <m:sSub>
                      <m:e>
                        <m:r>
                          <m:t xml:space="preserve">s</m:t>
                        </m:r>
                      </m:e>
                      <m:sub>
                        <m:r>
                          <m:t xml:space="preserve">1</m:t>
                        </m:r>
                        <m:r>
                          <m:t xml:space="preserve">+</m:t>
                        </m:r>
                        <m:r>
                          <m:t xml:space="preserve">2</m:t>
                        </m:r>
                      </m:sub>
                    </m:sSub>
                    <m:r>
                      <m:t xml:space="preserve">≤</m:t>
                    </m:r>
                    <m:d>
                      <m:dPr>
                        <m:begChr m:val="|"/>
                        <m:endChr m:val="|"/>
                      </m:dPr>
                      <m:e>
                        <m:sSub>
                          <m:e>
                            <m:r>
                              <m:t xml:space="preserve">s</m:t>
                            </m:r>
                          </m:e>
                          <m:sub>
                            <m:r>
                              <m:t xml:space="preserve">1</m:t>
                            </m:r>
                          </m:sub>
                        </m:sSub>
                        <m:r>
                          <m:t xml:space="preserve">+</m:t>
                        </m:r>
                        <m:sSub>
                          <m:e>
                            <m:r>
                              <m:t xml:space="preserve">s</m:t>
                            </m:r>
                          </m:e>
                          <m:sub>
                            <m:r>
                              <m:t xml:space="preserve">2</m:t>
                            </m:r>
                          </m:sub>
                        </m:sSub>
                      </m:e>
                    </m:d>
                  </m:oMath>
                </a14:m>
              </a:p>
            </p:txBody>
          </p:sp>
        </mc:Choice>
        <mc:Fallback/>
      </mc:AlternateContent>
      <p:sp>
        <p:nvSpPr>
          <p:cNvPr id="388" name="CustomShape 10"/>
          <p:cNvSpPr/>
          <p:nvPr/>
        </p:nvSpPr>
        <p:spPr>
          <a:xfrm>
            <a:off x="180000" y="5824800"/>
            <a:ext cx="9829800" cy="1200600"/>
          </a:xfrm>
          <a:prstGeom prst="rect">
            <a:avLst/>
          </a:prstGeom>
          <a:solidFill>
            <a:srgbClr val="ffff99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389" name="TextShape 11"/>
          <p:cNvSpPr txBox="1"/>
          <p:nvPr/>
        </p:nvSpPr>
        <p:spPr>
          <a:xfrm>
            <a:off x="169200" y="5909400"/>
            <a:ext cx="7887600" cy="41652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>
            <a:noAutofit/>
          </a:bodyPr>
          <a:p>
            <a:r>
              <a:rPr b="0" lang="en-GB" sz="2200" spc="-1" strike="noStrike">
                <a:latin typeface="Bitstream Vera Sans"/>
              </a:rPr>
              <a:t>Άθροισμα τροχιακής στροφορμής και ιδιοστροφορμής:</a:t>
            </a:r>
            <a:endParaRPr b="0" lang="en-GB" sz="2200" spc="-1" strike="noStrike">
              <a:latin typeface="Bitstream Vera Sans"/>
            </a:endParaRPr>
          </a:p>
        </p:txBody>
      </p:sp>
      <mc:AlternateContent>
        <mc:Choice xmlns:a14="http://schemas.microsoft.com/office/drawing/2010/main" Requires="a14">
          <p:sp>
            <p:nvSpPr>
              <p:cNvPr id="390" name="Formula 12"/>
              <p:cNvSpPr txBox="1"/>
              <p:nvPr/>
            </p:nvSpPr>
            <p:spPr>
              <a:xfrm>
                <a:off x="8261280" y="5963400"/>
                <a:ext cx="1640520" cy="48240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acc>
                      <m:accPr>
                        <m:chr m:val="⃗"/>
                      </m:accPr>
                      <m:e>
                        <m:r>
                          <m:t xml:space="preserve">J</m:t>
                        </m:r>
                      </m:e>
                    </m:acc>
                    <m:r>
                      <m:t xml:space="preserve">=</m:t>
                    </m:r>
                    <m:acc>
                      <m:accPr>
                        <m:chr m:val="⃗"/>
                      </m:accPr>
                      <m:e>
                        <m:r>
                          <m:t xml:space="preserve">L</m:t>
                        </m:r>
                      </m:e>
                    </m:acc>
                    <m:r>
                      <m:t xml:space="preserve">+</m:t>
                    </m:r>
                    <m:acc>
                      <m:accPr>
                        <m:chr m:val="⃗"/>
                      </m:accPr>
                      <m:e>
                        <m:r>
                          <m:t xml:space="preserve">S</m:t>
                        </m:r>
                      </m:e>
                    </m:acc>
                  </m:oMath>
                </a14:m>
              </a:p>
            </p:txBody>
          </p:sp>
        </mc:Choice>
        <mc:Fallback/>
      </mc:AlternateContent>
      <mc:AlternateContent>
        <mc:Choice xmlns:a14="http://schemas.microsoft.com/office/drawing/2010/main" Requires="a14">
          <p:sp>
            <p:nvSpPr>
              <p:cNvPr id="391" name="Formula 13"/>
              <p:cNvSpPr txBox="1"/>
              <p:nvPr/>
            </p:nvSpPr>
            <p:spPr>
              <a:xfrm>
                <a:off x="2548800" y="6417000"/>
                <a:ext cx="5185800" cy="53136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sSub>
                      <m:e>
                        <m:r>
                          <m:t xml:space="preserve">m</m:t>
                        </m:r>
                      </m:e>
                      <m:sub>
                        <m:r>
                          <m:t xml:space="preserve">j</m:t>
                        </m:r>
                      </m:sub>
                    </m:sSub>
                    <m:r>
                      <m:t xml:space="preserve">=</m:t>
                    </m:r>
                    <m:sSub>
                      <m:e>
                        <m:r>
                          <m:t xml:space="preserve">m</m:t>
                        </m:r>
                      </m:e>
                      <m:sub>
                        <m:r>
                          <m:t xml:space="preserve">l</m:t>
                        </m:r>
                      </m:sub>
                    </m:sSub>
                    <m:r>
                      <m:t xml:space="preserve">+</m:t>
                    </m:r>
                    <m:sSub>
                      <m:e>
                        <m:r>
                          <m:t xml:space="preserve">m</m:t>
                        </m:r>
                      </m:e>
                      <m:sub>
                        <m:r>
                          <m:t xml:space="preserve">s</m:t>
                        </m:r>
                      </m:sub>
                    </m:sSub>
                    <m:r>
                      <m:t xml:space="preserve">και</m:t>
                    </m:r>
                    <m:d>
                      <m:dPr>
                        <m:begChr m:val="|"/>
                        <m:endChr m:val="|"/>
                      </m:dPr>
                      <m:e>
                        <m:r>
                          <m:t xml:space="preserve">l</m:t>
                        </m:r>
                        <m:r>
                          <m:t xml:space="preserve">−</m:t>
                        </m:r>
                        <m:r>
                          <m:t xml:space="preserve">s</m:t>
                        </m:r>
                      </m:e>
                    </m:d>
                    <m:r>
                      <m:t xml:space="preserve">≤</m:t>
                    </m:r>
                    <m:r>
                      <m:t xml:space="preserve">j</m:t>
                    </m:r>
                    <m:r>
                      <m:t xml:space="preserve">≤</m:t>
                    </m:r>
                    <m:d>
                      <m:dPr>
                        <m:begChr m:val="|"/>
                        <m:endChr m:val="|"/>
                      </m:dPr>
                      <m:e>
                        <m:r>
                          <m:t xml:space="preserve">l</m:t>
                        </m:r>
                        <m:r>
                          <m:t xml:space="preserve">+</m:t>
                        </m:r>
                        <m:r>
                          <m:t xml:space="preserve">s</m:t>
                        </m:r>
                      </m:e>
                    </m:d>
                  </m:oMath>
                </a14:m>
              </a:p>
            </p:txBody>
          </p:sp>
        </mc:Choice>
        <mc:Fallback/>
      </mc:AlternateContent>
      <p:sp>
        <p:nvSpPr>
          <p:cNvPr id="392" name="TextShape 14"/>
          <p:cNvSpPr txBox="1"/>
          <p:nvPr/>
        </p:nvSpPr>
        <p:spPr>
          <a:xfrm>
            <a:off x="228600" y="685800"/>
            <a:ext cx="180720" cy="447120"/>
          </a:xfrm>
          <a:prstGeom prst="rect">
            <a:avLst/>
          </a:prstGeom>
          <a:noFill/>
          <a:ln>
            <a:noFill/>
          </a:ln>
        </p:spPr>
      </p:sp>
      <p:sp>
        <p:nvSpPr>
          <p:cNvPr id="393" name="TextShape 15"/>
          <p:cNvSpPr txBox="1"/>
          <p:nvPr/>
        </p:nvSpPr>
        <p:spPr>
          <a:xfrm>
            <a:off x="250560" y="771840"/>
            <a:ext cx="9610200" cy="2235960"/>
          </a:xfrm>
          <a:prstGeom prst="rect">
            <a:avLst/>
          </a:prstGeom>
          <a:noFill/>
          <a:ln w="54720">
            <a:solidFill>
              <a:srgbClr val="0000ff"/>
            </a:solidFill>
            <a:round/>
          </a:ln>
        </p:spPr>
        <p:txBody>
          <a:bodyPr lIns="117000" rIns="117000" tIns="72000" bIns="72000">
            <a:noAutofit/>
          </a:bodyPr>
          <a:p>
            <a:r>
              <a:rPr b="0" lang="en-GB" sz="2000" spc="-1" strike="noStrike">
                <a:latin typeface="Bitstream Vera Sans"/>
              </a:rPr>
              <a:t>Ο κανόνας άθροισής τους είναι  πάντα ο ίδιος:</a:t>
            </a:r>
            <a:endParaRPr b="0" lang="en-GB" sz="2000" spc="-1" strike="noStrike">
              <a:latin typeface="Bitstream Vera Sans"/>
            </a:endParaRPr>
          </a:p>
          <a:p>
            <a:r>
              <a:rPr b="0" lang="en-GB" sz="2000" spc="-1" strike="noStrike">
                <a:latin typeface="Bitstream Vera Sans"/>
              </a:rPr>
              <a:t>- Οι συνειστώσες z απλά προστίθονται (όπως και στα απλά διανύσματα)</a:t>
            </a:r>
            <a:endParaRPr b="0" lang="en-GB" sz="2000" spc="-1" strike="noStrike">
              <a:latin typeface="Bitstream Vera Sans"/>
            </a:endParaRPr>
          </a:p>
          <a:p>
            <a:r>
              <a:rPr b="0" lang="en-GB" sz="2000" spc="-1" strike="noStrike">
                <a:latin typeface="Bitstream Vera Sans"/>
              </a:rPr>
              <a:t>- Ο κβαντικός αριθμός της ολικής στροφορμής μπορεί να πάρει τις εξής </a:t>
            </a:r>
            <a:endParaRPr b="0" lang="en-GB" sz="2000" spc="-1" strike="noStrike">
              <a:latin typeface="Bitstream Vera Sans"/>
            </a:endParaRPr>
          </a:p>
          <a:p>
            <a:r>
              <a:rPr b="0" lang="en-GB" sz="2000" spc="-1" strike="noStrike">
                <a:latin typeface="Bitstream Vera Sans"/>
              </a:rPr>
              <a:t>  </a:t>
            </a:r>
            <a:r>
              <a:rPr b="0" lang="en-GB" sz="2000" spc="-1" strike="noStrike">
                <a:latin typeface="Bitstream Vera Sans"/>
              </a:rPr>
              <a:t>τιμές:</a:t>
            </a:r>
            <a:endParaRPr b="0" lang="en-GB" sz="2000" spc="-1" strike="noStrike">
              <a:latin typeface="Bitstream Vera Sans"/>
            </a:endParaRPr>
          </a:p>
          <a:p>
            <a:r>
              <a:rPr b="0" lang="en-GB" sz="2000" spc="-1" strike="noStrike">
                <a:latin typeface="Bitstream Vera Sans"/>
              </a:rPr>
              <a:t>   </a:t>
            </a:r>
            <a:r>
              <a:rPr b="0" lang="en-GB" sz="2000" spc="-1" strike="noStrike">
                <a:latin typeface="Bitstream Vera Sans"/>
              </a:rPr>
              <a:t>* από τη διαφορά μέχρι το άθροισμα (με βήμα μονάδα) </a:t>
            </a:r>
            <a:endParaRPr b="0" lang="en-GB" sz="2000" spc="-1" strike="noStrike">
              <a:latin typeface="Bitstream Vera Sans"/>
            </a:endParaRPr>
          </a:p>
          <a:p>
            <a:r>
              <a:rPr b="0" lang="en-GB" sz="2000" spc="-1" strike="noStrike">
                <a:latin typeface="Bitstream Vera Sans"/>
              </a:rPr>
              <a:t>     </a:t>
            </a:r>
            <a:r>
              <a:rPr b="0" lang="en-GB" sz="2000" spc="-1" strike="noStrike">
                <a:latin typeface="Bitstream Vera Sans"/>
              </a:rPr>
              <a:t>των δύο κβαντικών αριθμών των στροφορμών που προστίθονται </a:t>
            </a:r>
            <a:endParaRPr b="0" lang="en-GB" sz="2000" spc="-1" strike="noStrike">
              <a:latin typeface="Bitstream Vera Sans"/>
            </a:endParaRPr>
          </a:p>
          <a:p>
            <a:r>
              <a:rPr b="0" lang="en-GB" sz="2000" spc="-1" strike="noStrike">
                <a:latin typeface="Bitstream Vera Sans"/>
              </a:rPr>
              <a:t>    </a:t>
            </a:r>
            <a:r>
              <a:rPr b="0" lang="en-GB" sz="2000" spc="-1" strike="noStrike">
                <a:latin typeface="Bitstream Vera Sans"/>
              </a:rPr>
              <a:t>(αναλογία με αυτό που γίνεται με το μήκος των απλών διανυσμαων)</a:t>
            </a:r>
            <a:endParaRPr b="0" lang="en-GB" sz="2000" spc="-1" strike="noStrike">
              <a:latin typeface="Bitstream Vera San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4" name="CustomShape 1"/>
          <p:cNvSpPr/>
          <p:nvPr/>
        </p:nvSpPr>
        <p:spPr>
          <a:xfrm>
            <a:off x="7272000" y="3033000"/>
            <a:ext cx="2437200" cy="2286000"/>
          </a:xfrm>
          <a:prstGeom prst="rect">
            <a:avLst/>
          </a:prstGeom>
          <a:solidFill>
            <a:srgbClr val="ffff66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395" name="CustomShape 2"/>
          <p:cNvSpPr/>
          <p:nvPr/>
        </p:nvSpPr>
        <p:spPr>
          <a:xfrm>
            <a:off x="4752000" y="3069000"/>
            <a:ext cx="2124000" cy="2286000"/>
          </a:xfrm>
          <a:prstGeom prst="rect">
            <a:avLst/>
          </a:prstGeom>
          <a:solidFill>
            <a:srgbClr val="e6ff00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396" name="CustomShape 3"/>
          <p:cNvSpPr/>
          <p:nvPr/>
        </p:nvSpPr>
        <p:spPr>
          <a:xfrm>
            <a:off x="2520000" y="3069000"/>
            <a:ext cx="2124000" cy="2286000"/>
          </a:xfrm>
          <a:prstGeom prst="rect">
            <a:avLst/>
          </a:prstGeom>
          <a:solidFill>
            <a:srgbClr val="e6ff00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397" name="CustomShape 4"/>
          <p:cNvSpPr/>
          <p:nvPr/>
        </p:nvSpPr>
        <p:spPr>
          <a:xfrm>
            <a:off x="144000" y="3069000"/>
            <a:ext cx="2286000" cy="2286000"/>
          </a:xfrm>
          <a:prstGeom prst="rect">
            <a:avLst/>
          </a:prstGeom>
          <a:solidFill>
            <a:srgbClr val="e6ff00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398" name="CustomShape 5"/>
          <p:cNvSpPr/>
          <p:nvPr/>
        </p:nvSpPr>
        <p:spPr>
          <a:xfrm>
            <a:off x="126000" y="650160"/>
            <a:ext cx="9829800" cy="1985040"/>
          </a:xfrm>
          <a:prstGeom prst="rect">
            <a:avLst/>
          </a:prstGeom>
          <a:noFill/>
          <a:ln w="54720">
            <a:solidFill>
              <a:srgbClr val="ff000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399" name="TextShape 6"/>
          <p:cNvSpPr txBox="1"/>
          <p:nvPr/>
        </p:nvSpPr>
        <p:spPr>
          <a:xfrm>
            <a:off x="122400" y="81360"/>
            <a:ext cx="9829800" cy="523080"/>
          </a:xfrm>
          <a:prstGeom prst="rect">
            <a:avLst/>
          </a:prstGeom>
          <a:solidFill>
            <a:srgbClr val="00ffff"/>
          </a:solidFill>
          <a:ln w="54720"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0" lang="en-GB" sz="2600" spc="-1" strike="noStrike">
                <a:latin typeface="Bitstream Vera Sans"/>
              </a:rPr>
              <a:t>Π.χ: άθροισμα σπιν δύο σωματιδίων με σπιν ½ το καθένα</a:t>
            </a:r>
            <a:endParaRPr b="0" lang="en-GB" sz="2600" spc="-1" strike="noStrike">
              <a:latin typeface="Bitstream Vera Sans"/>
            </a:endParaRPr>
          </a:p>
        </p:txBody>
      </p:sp>
      <p:sp>
        <p:nvSpPr>
          <p:cNvPr id="400" name="Line 7"/>
          <p:cNvSpPr/>
          <p:nvPr/>
        </p:nvSpPr>
        <p:spPr>
          <a:xfrm flipV="1">
            <a:off x="808200" y="734400"/>
            <a:ext cx="0" cy="1828800"/>
          </a:xfrm>
          <a:prstGeom prst="line">
            <a:avLst/>
          </a:prstGeom>
          <a:ln>
            <a:solidFill>
              <a:srgbClr val="000000"/>
            </a:solidFill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401" name="CustomShape 8"/>
          <p:cNvSpPr/>
          <p:nvPr/>
        </p:nvSpPr>
        <p:spPr>
          <a:xfrm>
            <a:off x="759600" y="1686600"/>
            <a:ext cx="91440" cy="91440"/>
          </a:xfrm>
          <a:prstGeom prst="ellipse">
            <a:avLst/>
          </a:prstGeom>
          <a:solidFill>
            <a:srgbClr val="99ccff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402" name="Line 9"/>
          <p:cNvSpPr/>
          <p:nvPr/>
        </p:nvSpPr>
        <p:spPr>
          <a:xfrm flipV="1">
            <a:off x="829800" y="1227600"/>
            <a:ext cx="457200" cy="457200"/>
          </a:xfrm>
          <a:prstGeom prst="line">
            <a:avLst/>
          </a:prstGeom>
          <a:ln w="18360">
            <a:solidFill>
              <a:srgbClr val="ff0000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403" name="Line 10"/>
          <p:cNvSpPr/>
          <p:nvPr/>
        </p:nvSpPr>
        <p:spPr>
          <a:xfrm>
            <a:off x="866160" y="1770120"/>
            <a:ext cx="457200" cy="457200"/>
          </a:xfrm>
          <a:prstGeom prst="line">
            <a:avLst/>
          </a:prstGeom>
          <a:ln w="18360">
            <a:solidFill>
              <a:srgbClr val="ff0000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404" name="TextShape 11"/>
          <p:cNvSpPr txBox="1"/>
          <p:nvPr/>
        </p:nvSpPr>
        <p:spPr>
          <a:xfrm>
            <a:off x="180000" y="1047600"/>
            <a:ext cx="740160" cy="3585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>
            <a:noAutofit/>
          </a:bodyPr>
          <a:p>
            <a:r>
              <a:rPr b="0" lang="en-GB" sz="1800" spc="-1" strike="noStrike">
                <a:latin typeface="Bitstream Vera Sans"/>
              </a:rPr>
              <a:t>+ ½ </a:t>
            </a:r>
            <a:endParaRPr b="0" lang="en-GB" sz="1800" spc="-1" strike="noStrike">
              <a:latin typeface="Bitstream Vera Sans"/>
            </a:endParaRPr>
          </a:p>
        </p:txBody>
      </p:sp>
      <p:sp>
        <p:nvSpPr>
          <p:cNvPr id="405" name="TextShape 12"/>
          <p:cNvSpPr txBox="1"/>
          <p:nvPr/>
        </p:nvSpPr>
        <p:spPr>
          <a:xfrm>
            <a:off x="288000" y="2055600"/>
            <a:ext cx="630360" cy="3585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>
            <a:noAutofit/>
          </a:bodyPr>
          <a:p>
            <a:r>
              <a:rPr b="0" lang="en-GB" sz="1800" spc="-1" strike="noStrike">
                <a:latin typeface="Bitstream Vera Sans"/>
              </a:rPr>
              <a:t>- ½ </a:t>
            </a:r>
            <a:endParaRPr b="0" lang="en-GB" sz="1800" spc="-1" strike="noStrike">
              <a:latin typeface="Bitstream Vera Sans"/>
            </a:endParaRPr>
          </a:p>
        </p:txBody>
      </p:sp>
      <p:sp>
        <p:nvSpPr>
          <p:cNvPr id="406" name="Line 13"/>
          <p:cNvSpPr/>
          <p:nvPr/>
        </p:nvSpPr>
        <p:spPr>
          <a:xfrm flipH="1">
            <a:off x="806400" y="1227600"/>
            <a:ext cx="457200" cy="0"/>
          </a:xfrm>
          <a:prstGeom prst="line">
            <a:avLst/>
          </a:prstGeom>
          <a:ln w="18360">
            <a:solidFill>
              <a:srgbClr val="000000"/>
            </a:solidFill>
            <a:custDash>
              <a:ds d="197000" sp="197000"/>
            </a:custDash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407" name="Line 14"/>
          <p:cNvSpPr/>
          <p:nvPr/>
        </p:nvSpPr>
        <p:spPr>
          <a:xfrm flipH="1">
            <a:off x="806400" y="2199600"/>
            <a:ext cx="457200" cy="0"/>
          </a:xfrm>
          <a:prstGeom prst="line">
            <a:avLst/>
          </a:prstGeom>
          <a:ln w="18360">
            <a:solidFill>
              <a:srgbClr val="000000"/>
            </a:solidFill>
            <a:custDash>
              <a:ds d="197000" sp="197000"/>
            </a:custDash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408" name="TextShape 15"/>
          <p:cNvSpPr txBox="1"/>
          <p:nvPr/>
        </p:nvSpPr>
        <p:spPr>
          <a:xfrm>
            <a:off x="1432800" y="698400"/>
            <a:ext cx="8504640" cy="1901160"/>
          </a:xfrm>
          <a:prstGeom prst="rect">
            <a:avLst/>
          </a:prstGeom>
          <a:noFill/>
          <a:ln w="18360">
            <a:noFill/>
          </a:ln>
        </p:spPr>
        <p:txBody>
          <a:bodyPr lIns="99000" rIns="99000" tIns="54000" bIns="54000">
            <a:noAutofit/>
          </a:bodyPr>
          <a:p>
            <a:r>
              <a:rPr b="0" lang="en-GB" sz="2000" spc="-1" strike="noStrike">
                <a:latin typeface="Bitstream Vera Sans"/>
              </a:rPr>
              <a:t>* Όταν λέμε ότι ένα ηλεκτρόνιο (e) έχει “σπιν ½ ”, εννοούμε ότι </a:t>
            </a:r>
            <a:endParaRPr b="0" lang="en-GB" sz="2000" spc="-1" strike="noStrike">
              <a:latin typeface="Bitstream Vera Sans"/>
            </a:endParaRPr>
          </a:p>
          <a:p>
            <a:r>
              <a:rPr b="0" lang="en-GB" sz="2000" spc="-1" strike="noStrike">
                <a:latin typeface="Bitstream Vera Sans"/>
              </a:rPr>
              <a:t>   </a:t>
            </a:r>
            <a:r>
              <a:rPr b="0" lang="en-GB" sz="2000" spc="-1" strike="noStrike">
                <a:latin typeface="Bitstream Vera Sans"/>
              </a:rPr>
              <a:t>o κβαντικός αριθμός του σπίν, είναι ½, δηλαδή s= ½ . </a:t>
            </a:r>
            <a:endParaRPr b="0" lang="en-GB" sz="2000" spc="-1" strike="noStrike">
              <a:latin typeface="Bitstream Vera Sans"/>
            </a:endParaRPr>
          </a:p>
          <a:p>
            <a:r>
              <a:rPr b="0" lang="en-GB" sz="2000" spc="-1" strike="noStrike">
                <a:latin typeface="Bitstream Vera Sans"/>
              </a:rPr>
              <a:t>* Το διάνυσμα του σπιν μπορεί να έχει τους εξής</a:t>
            </a:r>
            <a:endParaRPr b="0" lang="en-GB" sz="2000" spc="-1" strike="noStrike">
              <a:latin typeface="Bitstream Vera Sans"/>
            </a:endParaRPr>
          </a:p>
          <a:p>
            <a:r>
              <a:rPr b="0" lang="en-GB" sz="2000" spc="-1" strike="noStrike">
                <a:latin typeface="Bitstream Vera Sans"/>
              </a:rPr>
              <a:t>   </a:t>
            </a:r>
            <a:r>
              <a:rPr b="0" lang="en-GB" sz="2000" spc="-1" strike="noStrike">
                <a:latin typeface="Bitstream Vera Sans"/>
              </a:rPr>
              <a:t>προσανατολισμούς κατά τον άξονα των z:</a:t>
            </a:r>
            <a:endParaRPr b="0" lang="en-GB" sz="2000" spc="-1" strike="noStrike">
              <a:latin typeface="Bitstream Vera Sans"/>
            </a:endParaRPr>
          </a:p>
          <a:p>
            <a:r>
              <a:rPr b="0" lang="en-GB" sz="2000" spc="-1" strike="noStrike">
                <a:latin typeface="Bitstream Vera Sans"/>
              </a:rPr>
              <a:t>   </a:t>
            </a:r>
            <a:r>
              <a:rPr b="0" lang="en-GB" sz="2000" spc="-1" strike="noStrike">
                <a:latin typeface="Bitstream Vera Sans"/>
              </a:rPr>
              <a:t>από – ½ έως + ½ με βήμα μονάδα, </a:t>
            </a:r>
            <a:endParaRPr b="0" lang="en-GB" sz="2000" spc="-1" strike="noStrike">
              <a:latin typeface="Bitstream Vera Sans"/>
            </a:endParaRPr>
          </a:p>
          <a:p>
            <a:r>
              <a:rPr b="0" lang="en-GB" sz="2000" spc="-1" strike="noStrike">
                <a:latin typeface="Bitstream Vera Sans"/>
              </a:rPr>
              <a:t>   </a:t>
            </a:r>
            <a:r>
              <a:rPr b="0" lang="en-GB" sz="2000" spc="-1" strike="noStrike">
                <a:latin typeface="Bitstream Vera Sans"/>
              </a:rPr>
              <a:t>Δηλαδή, η προβολή μπορεί να πάρει μόνο τις τιμές – ½ ή + ½ </a:t>
            </a:r>
            <a:endParaRPr b="0" lang="en-GB" sz="2000" spc="-1" strike="noStrike">
              <a:latin typeface="Bitstream Vera Sans"/>
            </a:endParaRPr>
          </a:p>
        </p:txBody>
      </p:sp>
      <p:sp>
        <p:nvSpPr>
          <p:cNvPr id="409" name="TextShape 16"/>
          <p:cNvSpPr txBox="1"/>
          <p:nvPr/>
        </p:nvSpPr>
        <p:spPr>
          <a:xfrm>
            <a:off x="84600" y="2641320"/>
            <a:ext cx="9995400" cy="3891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>
            <a:noAutofit/>
          </a:bodyPr>
          <a:p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Το ολικό σπίν ενός συστήματος δύο ηλεκτρονίων μπορεί να πάρει τις τιμές:</a:t>
            </a:r>
            <a:endParaRPr b="0" lang="en-GB" sz="2000" spc="-1" strike="noStrike">
              <a:latin typeface="Bitstream Vera Sans"/>
            </a:endParaRPr>
          </a:p>
        </p:txBody>
      </p:sp>
      <p:sp>
        <p:nvSpPr>
          <p:cNvPr id="410" name="Line 17"/>
          <p:cNvSpPr/>
          <p:nvPr/>
        </p:nvSpPr>
        <p:spPr>
          <a:xfrm flipV="1">
            <a:off x="664200" y="3218760"/>
            <a:ext cx="0" cy="1828800"/>
          </a:xfrm>
          <a:prstGeom prst="line">
            <a:avLst/>
          </a:prstGeom>
          <a:ln>
            <a:solidFill>
              <a:srgbClr val="000000"/>
            </a:solidFill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411" name="CustomShape 18"/>
          <p:cNvSpPr/>
          <p:nvPr/>
        </p:nvSpPr>
        <p:spPr>
          <a:xfrm>
            <a:off x="615600" y="4170960"/>
            <a:ext cx="91440" cy="91440"/>
          </a:xfrm>
          <a:prstGeom prst="ellipse">
            <a:avLst/>
          </a:prstGeom>
          <a:solidFill>
            <a:srgbClr val="99ccff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412" name="Line 19"/>
          <p:cNvSpPr/>
          <p:nvPr/>
        </p:nvSpPr>
        <p:spPr>
          <a:xfrm flipV="1">
            <a:off x="685800" y="3711960"/>
            <a:ext cx="457200" cy="457200"/>
          </a:xfrm>
          <a:prstGeom prst="line">
            <a:avLst/>
          </a:prstGeom>
          <a:ln w="18360">
            <a:solidFill>
              <a:srgbClr val="ff0000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413" name="TextShape 20"/>
          <p:cNvSpPr txBox="1"/>
          <p:nvPr/>
        </p:nvSpPr>
        <p:spPr>
          <a:xfrm>
            <a:off x="36000" y="3531960"/>
            <a:ext cx="740160" cy="3585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>
            <a:noAutofit/>
          </a:bodyPr>
          <a:p>
            <a:r>
              <a:rPr b="0" lang="en-GB" sz="1800" spc="-1" strike="noStrike">
                <a:latin typeface="Bitstream Vera Sans"/>
              </a:rPr>
              <a:t>+ ½ </a:t>
            </a:r>
            <a:endParaRPr b="0" lang="en-GB" sz="1800" spc="-1" strike="noStrike">
              <a:latin typeface="Bitstream Vera Sans"/>
            </a:endParaRPr>
          </a:p>
        </p:txBody>
      </p:sp>
      <p:sp>
        <p:nvSpPr>
          <p:cNvPr id="414" name="Line 21"/>
          <p:cNvSpPr/>
          <p:nvPr/>
        </p:nvSpPr>
        <p:spPr>
          <a:xfrm flipH="1">
            <a:off x="662400" y="3711960"/>
            <a:ext cx="457200" cy="0"/>
          </a:xfrm>
          <a:prstGeom prst="line">
            <a:avLst/>
          </a:prstGeom>
          <a:ln w="18360">
            <a:solidFill>
              <a:srgbClr val="000000"/>
            </a:solidFill>
            <a:custDash>
              <a:ds d="197000" sp="197000"/>
            </a:custDash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415" name="Line 22"/>
          <p:cNvSpPr/>
          <p:nvPr/>
        </p:nvSpPr>
        <p:spPr>
          <a:xfrm flipV="1">
            <a:off x="1888200" y="3219120"/>
            <a:ext cx="0" cy="1828800"/>
          </a:xfrm>
          <a:prstGeom prst="line">
            <a:avLst/>
          </a:prstGeom>
          <a:ln>
            <a:solidFill>
              <a:srgbClr val="000000"/>
            </a:solidFill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416" name="CustomShape 23"/>
          <p:cNvSpPr/>
          <p:nvPr/>
        </p:nvSpPr>
        <p:spPr>
          <a:xfrm>
            <a:off x="1839600" y="4171320"/>
            <a:ext cx="91440" cy="91440"/>
          </a:xfrm>
          <a:prstGeom prst="ellipse">
            <a:avLst/>
          </a:prstGeom>
          <a:solidFill>
            <a:srgbClr val="99ccff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417" name="Line 24"/>
          <p:cNvSpPr/>
          <p:nvPr/>
        </p:nvSpPr>
        <p:spPr>
          <a:xfrm flipV="1">
            <a:off x="1909800" y="3712320"/>
            <a:ext cx="457200" cy="457200"/>
          </a:xfrm>
          <a:prstGeom prst="line">
            <a:avLst/>
          </a:prstGeom>
          <a:ln w="18360">
            <a:solidFill>
              <a:srgbClr val="ff0000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418" name="TextShape 25"/>
          <p:cNvSpPr txBox="1"/>
          <p:nvPr/>
        </p:nvSpPr>
        <p:spPr>
          <a:xfrm>
            <a:off x="1260000" y="3532320"/>
            <a:ext cx="740160" cy="3585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>
            <a:noAutofit/>
          </a:bodyPr>
          <a:p>
            <a:r>
              <a:rPr b="0" lang="en-GB" sz="1800" spc="-1" strike="noStrike">
                <a:latin typeface="Bitstream Vera Sans"/>
              </a:rPr>
              <a:t>+ ½ </a:t>
            </a:r>
            <a:endParaRPr b="0" lang="en-GB" sz="1800" spc="-1" strike="noStrike">
              <a:latin typeface="Bitstream Vera Sans"/>
            </a:endParaRPr>
          </a:p>
        </p:txBody>
      </p:sp>
      <p:sp>
        <p:nvSpPr>
          <p:cNvPr id="419" name="Line 26"/>
          <p:cNvSpPr/>
          <p:nvPr/>
        </p:nvSpPr>
        <p:spPr>
          <a:xfrm flipH="1">
            <a:off x="1886400" y="3712320"/>
            <a:ext cx="457200" cy="0"/>
          </a:xfrm>
          <a:prstGeom prst="line">
            <a:avLst/>
          </a:prstGeom>
          <a:ln w="18360">
            <a:solidFill>
              <a:srgbClr val="000000"/>
            </a:solidFill>
            <a:custDash>
              <a:ds d="197000" sp="197000"/>
            </a:custDash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420" name="Line 27"/>
          <p:cNvSpPr/>
          <p:nvPr/>
        </p:nvSpPr>
        <p:spPr>
          <a:xfrm flipV="1">
            <a:off x="3076560" y="3219120"/>
            <a:ext cx="0" cy="1828800"/>
          </a:xfrm>
          <a:prstGeom prst="line">
            <a:avLst/>
          </a:prstGeom>
          <a:ln>
            <a:solidFill>
              <a:srgbClr val="000000"/>
            </a:solidFill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421" name="CustomShape 28"/>
          <p:cNvSpPr/>
          <p:nvPr/>
        </p:nvSpPr>
        <p:spPr>
          <a:xfrm>
            <a:off x="3027960" y="4171320"/>
            <a:ext cx="91440" cy="91440"/>
          </a:xfrm>
          <a:prstGeom prst="ellipse">
            <a:avLst/>
          </a:prstGeom>
          <a:solidFill>
            <a:srgbClr val="99ccff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422" name="Line 29"/>
          <p:cNvSpPr/>
          <p:nvPr/>
        </p:nvSpPr>
        <p:spPr>
          <a:xfrm flipV="1">
            <a:off x="3098160" y="3712320"/>
            <a:ext cx="457200" cy="457200"/>
          </a:xfrm>
          <a:prstGeom prst="line">
            <a:avLst/>
          </a:prstGeom>
          <a:ln w="18360">
            <a:solidFill>
              <a:srgbClr val="ff0000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423" name="TextShape 30"/>
          <p:cNvSpPr txBox="1"/>
          <p:nvPr/>
        </p:nvSpPr>
        <p:spPr>
          <a:xfrm>
            <a:off x="2448360" y="3532320"/>
            <a:ext cx="740160" cy="3585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>
            <a:noAutofit/>
          </a:bodyPr>
          <a:p>
            <a:r>
              <a:rPr b="0" lang="en-GB" sz="1800" spc="-1" strike="noStrike">
                <a:latin typeface="Bitstream Vera Sans"/>
              </a:rPr>
              <a:t>+ ½ </a:t>
            </a:r>
            <a:endParaRPr b="0" lang="en-GB" sz="1800" spc="-1" strike="noStrike">
              <a:latin typeface="Bitstream Vera Sans"/>
            </a:endParaRPr>
          </a:p>
        </p:txBody>
      </p:sp>
      <p:sp>
        <p:nvSpPr>
          <p:cNvPr id="424" name="Line 31"/>
          <p:cNvSpPr/>
          <p:nvPr/>
        </p:nvSpPr>
        <p:spPr>
          <a:xfrm flipH="1">
            <a:off x="3074760" y="3712320"/>
            <a:ext cx="457200" cy="0"/>
          </a:xfrm>
          <a:prstGeom prst="line">
            <a:avLst/>
          </a:prstGeom>
          <a:ln w="18360">
            <a:solidFill>
              <a:srgbClr val="000000"/>
            </a:solidFill>
            <a:custDash>
              <a:ds d="197000" sp="197000"/>
            </a:custDash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425" name="Line 32"/>
          <p:cNvSpPr/>
          <p:nvPr/>
        </p:nvSpPr>
        <p:spPr>
          <a:xfrm flipV="1">
            <a:off x="3940560" y="3219480"/>
            <a:ext cx="0" cy="1828800"/>
          </a:xfrm>
          <a:prstGeom prst="line">
            <a:avLst/>
          </a:prstGeom>
          <a:ln>
            <a:solidFill>
              <a:srgbClr val="000000"/>
            </a:solidFill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426" name="CustomShape 33"/>
          <p:cNvSpPr/>
          <p:nvPr/>
        </p:nvSpPr>
        <p:spPr>
          <a:xfrm>
            <a:off x="3891600" y="4206600"/>
            <a:ext cx="91440" cy="91440"/>
          </a:xfrm>
          <a:prstGeom prst="ellipse">
            <a:avLst/>
          </a:prstGeom>
          <a:solidFill>
            <a:srgbClr val="99ccff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427" name="Line 34"/>
          <p:cNvSpPr/>
          <p:nvPr/>
        </p:nvSpPr>
        <p:spPr>
          <a:xfrm>
            <a:off x="3998160" y="4290120"/>
            <a:ext cx="457200" cy="457200"/>
          </a:xfrm>
          <a:prstGeom prst="line">
            <a:avLst/>
          </a:prstGeom>
          <a:ln w="18360">
            <a:solidFill>
              <a:srgbClr val="ff0000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428" name="TextShape 35"/>
          <p:cNvSpPr txBox="1"/>
          <p:nvPr/>
        </p:nvSpPr>
        <p:spPr>
          <a:xfrm>
            <a:off x="3420000" y="4575600"/>
            <a:ext cx="630360" cy="3585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>
            <a:noAutofit/>
          </a:bodyPr>
          <a:p>
            <a:r>
              <a:rPr b="0" lang="en-GB" sz="1800" spc="-1" strike="noStrike">
                <a:latin typeface="Bitstream Vera Sans"/>
              </a:rPr>
              <a:t>- ½ </a:t>
            </a:r>
            <a:endParaRPr b="0" lang="en-GB" sz="1800" spc="-1" strike="noStrike">
              <a:latin typeface="Bitstream Vera Sans"/>
            </a:endParaRPr>
          </a:p>
        </p:txBody>
      </p:sp>
      <p:sp>
        <p:nvSpPr>
          <p:cNvPr id="429" name="Line 36"/>
          <p:cNvSpPr/>
          <p:nvPr/>
        </p:nvSpPr>
        <p:spPr>
          <a:xfrm flipH="1">
            <a:off x="3938400" y="4719600"/>
            <a:ext cx="457200" cy="0"/>
          </a:xfrm>
          <a:prstGeom prst="line">
            <a:avLst/>
          </a:prstGeom>
          <a:ln w="18360">
            <a:solidFill>
              <a:srgbClr val="000000"/>
            </a:solidFill>
            <a:custDash>
              <a:ds d="197000" sp="197000"/>
            </a:custDash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430" name="TextShape 37"/>
          <p:cNvSpPr txBox="1"/>
          <p:nvPr/>
        </p:nvSpPr>
        <p:spPr>
          <a:xfrm>
            <a:off x="300600" y="5018400"/>
            <a:ext cx="730800" cy="3585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>
            <a:noAutofit/>
          </a:bodyPr>
          <a:p>
            <a:r>
              <a:rPr b="0" lang="en-GB" sz="1800" spc="-1" strike="noStrike">
                <a:latin typeface="Bitstream Vera Sans"/>
              </a:rPr>
              <a:t>e #1</a:t>
            </a:r>
            <a:endParaRPr b="0" lang="en-GB" sz="1800" spc="-1" strike="noStrike">
              <a:latin typeface="Bitstream Vera Sans"/>
            </a:endParaRPr>
          </a:p>
        </p:txBody>
      </p:sp>
      <p:sp>
        <p:nvSpPr>
          <p:cNvPr id="431" name="TextShape 38"/>
          <p:cNvSpPr txBox="1"/>
          <p:nvPr/>
        </p:nvSpPr>
        <p:spPr>
          <a:xfrm>
            <a:off x="1596960" y="5018400"/>
            <a:ext cx="730800" cy="3585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>
            <a:noAutofit/>
          </a:bodyPr>
          <a:p>
            <a:r>
              <a:rPr b="0" lang="en-GB" sz="1800" spc="-1" strike="noStrike">
                <a:latin typeface="Bitstream Vera Sans"/>
              </a:rPr>
              <a:t>e #2</a:t>
            </a:r>
            <a:endParaRPr b="0" lang="en-GB" sz="1800" spc="-1" strike="noStrike">
              <a:latin typeface="Bitstream Vera Sans"/>
            </a:endParaRPr>
          </a:p>
        </p:txBody>
      </p:sp>
      <p:sp>
        <p:nvSpPr>
          <p:cNvPr id="432" name="TextShape 39"/>
          <p:cNvSpPr txBox="1"/>
          <p:nvPr/>
        </p:nvSpPr>
        <p:spPr>
          <a:xfrm>
            <a:off x="2712960" y="5018400"/>
            <a:ext cx="730800" cy="3585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>
            <a:noAutofit/>
          </a:bodyPr>
          <a:p>
            <a:r>
              <a:rPr b="0" lang="en-GB" sz="1800" spc="-1" strike="noStrike">
                <a:latin typeface="Bitstream Vera Sans"/>
              </a:rPr>
              <a:t>e #1</a:t>
            </a:r>
            <a:endParaRPr b="0" lang="en-GB" sz="1800" spc="-1" strike="noStrike">
              <a:latin typeface="Bitstream Vera Sans"/>
            </a:endParaRPr>
          </a:p>
        </p:txBody>
      </p:sp>
      <p:sp>
        <p:nvSpPr>
          <p:cNvPr id="433" name="TextShape 40"/>
          <p:cNvSpPr txBox="1"/>
          <p:nvPr/>
        </p:nvSpPr>
        <p:spPr>
          <a:xfrm>
            <a:off x="3649320" y="5018400"/>
            <a:ext cx="730800" cy="3585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>
            <a:noAutofit/>
          </a:bodyPr>
          <a:p>
            <a:r>
              <a:rPr b="0" lang="en-GB" sz="1800" spc="-1" strike="noStrike">
                <a:latin typeface="Bitstream Vera Sans"/>
              </a:rPr>
              <a:t>e #2</a:t>
            </a:r>
            <a:endParaRPr b="0" lang="en-GB" sz="1800" spc="-1" strike="noStrike">
              <a:latin typeface="Bitstream Vera Sans"/>
            </a:endParaRPr>
          </a:p>
        </p:txBody>
      </p:sp>
      <p:sp>
        <p:nvSpPr>
          <p:cNvPr id="434" name="Line 41"/>
          <p:cNvSpPr/>
          <p:nvPr/>
        </p:nvSpPr>
        <p:spPr>
          <a:xfrm flipV="1">
            <a:off x="5236560" y="3219840"/>
            <a:ext cx="0" cy="1828800"/>
          </a:xfrm>
          <a:prstGeom prst="line">
            <a:avLst/>
          </a:prstGeom>
          <a:ln>
            <a:solidFill>
              <a:srgbClr val="000000"/>
            </a:solidFill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435" name="CustomShape 42"/>
          <p:cNvSpPr/>
          <p:nvPr/>
        </p:nvSpPr>
        <p:spPr>
          <a:xfrm>
            <a:off x="5187600" y="4206960"/>
            <a:ext cx="91440" cy="91440"/>
          </a:xfrm>
          <a:prstGeom prst="ellipse">
            <a:avLst/>
          </a:prstGeom>
          <a:solidFill>
            <a:srgbClr val="99ccff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436" name="Line 43"/>
          <p:cNvSpPr/>
          <p:nvPr/>
        </p:nvSpPr>
        <p:spPr>
          <a:xfrm>
            <a:off x="5294160" y="4290480"/>
            <a:ext cx="457200" cy="457200"/>
          </a:xfrm>
          <a:prstGeom prst="line">
            <a:avLst/>
          </a:prstGeom>
          <a:ln w="18360">
            <a:solidFill>
              <a:srgbClr val="ff0000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437" name="TextShape 44"/>
          <p:cNvSpPr txBox="1"/>
          <p:nvPr/>
        </p:nvSpPr>
        <p:spPr>
          <a:xfrm>
            <a:off x="4716000" y="4575960"/>
            <a:ext cx="630360" cy="3585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>
            <a:noAutofit/>
          </a:bodyPr>
          <a:p>
            <a:r>
              <a:rPr b="0" lang="en-GB" sz="1800" spc="-1" strike="noStrike">
                <a:latin typeface="Bitstream Vera Sans"/>
              </a:rPr>
              <a:t>- ½ </a:t>
            </a:r>
            <a:endParaRPr b="0" lang="en-GB" sz="1800" spc="-1" strike="noStrike">
              <a:latin typeface="Bitstream Vera Sans"/>
            </a:endParaRPr>
          </a:p>
        </p:txBody>
      </p:sp>
      <p:sp>
        <p:nvSpPr>
          <p:cNvPr id="438" name="Line 45"/>
          <p:cNvSpPr/>
          <p:nvPr/>
        </p:nvSpPr>
        <p:spPr>
          <a:xfrm flipH="1">
            <a:off x="5234400" y="4719960"/>
            <a:ext cx="457200" cy="0"/>
          </a:xfrm>
          <a:prstGeom prst="line">
            <a:avLst/>
          </a:prstGeom>
          <a:ln w="18360">
            <a:solidFill>
              <a:srgbClr val="000000"/>
            </a:solidFill>
            <a:custDash>
              <a:ds d="197000" sp="197000"/>
            </a:custDash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439" name="TextShape 46"/>
          <p:cNvSpPr txBox="1"/>
          <p:nvPr/>
        </p:nvSpPr>
        <p:spPr>
          <a:xfrm>
            <a:off x="4945320" y="5018760"/>
            <a:ext cx="730800" cy="3585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>
            <a:noAutofit/>
          </a:bodyPr>
          <a:p>
            <a:r>
              <a:rPr b="0" lang="en-GB" sz="1800" spc="-1" strike="noStrike">
                <a:latin typeface="Bitstream Vera Sans"/>
              </a:rPr>
              <a:t>e #1</a:t>
            </a:r>
            <a:endParaRPr b="0" lang="en-GB" sz="1800" spc="-1" strike="noStrike">
              <a:latin typeface="Bitstream Vera Sans"/>
            </a:endParaRPr>
          </a:p>
        </p:txBody>
      </p:sp>
      <p:sp>
        <p:nvSpPr>
          <p:cNvPr id="440" name="Line 47"/>
          <p:cNvSpPr/>
          <p:nvPr/>
        </p:nvSpPr>
        <p:spPr>
          <a:xfrm flipV="1">
            <a:off x="6352560" y="3220200"/>
            <a:ext cx="0" cy="1828800"/>
          </a:xfrm>
          <a:prstGeom prst="line">
            <a:avLst/>
          </a:prstGeom>
          <a:ln>
            <a:solidFill>
              <a:srgbClr val="000000"/>
            </a:solidFill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441" name="CustomShape 48"/>
          <p:cNvSpPr/>
          <p:nvPr/>
        </p:nvSpPr>
        <p:spPr>
          <a:xfrm>
            <a:off x="6303600" y="4207320"/>
            <a:ext cx="91440" cy="91440"/>
          </a:xfrm>
          <a:prstGeom prst="ellipse">
            <a:avLst/>
          </a:prstGeom>
          <a:solidFill>
            <a:srgbClr val="99ccff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442" name="Line 49"/>
          <p:cNvSpPr/>
          <p:nvPr/>
        </p:nvSpPr>
        <p:spPr>
          <a:xfrm>
            <a:off x="6410160" y="4290840"/>
            <a:ext cx="457200" cy="457200"/>
          </a:xfrm>
          <a:prstGeom prst="line">
            <a:avLst/>
          </a:prstGeom>
          <a:ln w="18360">
            <a:solidFill>
              <a:srgbClr val="ff0000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443" name="TextShape 50"/>
          <p:cNvSpPr txBox="1"/>
          <p:nvPr/>
        </p:nvSpPr>
        <p:spPr>
          <a:xfrm>
            <a:off x="5832000" y="4576320"/>
            <a:ext cx="630360" cy="3585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>
            <a:noAutofit/>
          </a:bodyPr>
          <a:p>
            <a:r>
              <a:rPr b="0" lang="en-GB" sz="1800" spc="-1" strike="noStrike">
                <a:latin typeface="Bitstream Vera Sans"/>
              </a:rPr>
              <a:t>- ½ </a:t>
            </a:r>
            <a:endParaRPr b="0" lang="en-GB" sz="1800" spc="-1" strike="noStrike">
              <a:latin typeface="Bitstream Vera Sans"/>
            </a:endParaRPr>
          </a:p>
        </p:txBody>
      </p:sp>
      <p:sp>
        <p:nvSpPr>
          <p:cNvPr id="444" name="Line 51"/>
          <p:cNvSpPr/>
          <p:nvPr/>
        </p:nvSpPr>
        <p:spPr>
          <a:xfrm flipH="1">
            <a:off x="6350400" y="4720320"/>
            <a:ext cx="457200" cy="0"/>
          </a:xfrm>
          <a:prstGeom prst="line">
            <a:avLst/>
          </a:prstGeom>
          <a:ln w="18360">
            <a:solidFill>
              <a:srgbClr val="000000"/>
            </a:solidFill>
            <a:custDash>
              <a:ds d="197000" sp="197000"/>
            </a:custDash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445" name="TextShape 52"/>
          <p:cNvSpPr txBox="1"/>
          <p:nvPr/>
        </p:nvSpPr>
        <p:spPr>
          <a:xfrm>
            <a:off x="6061320" y="5019120"/>
            <a:ext cx="730800" cy="3585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>
            <a:noAutofit/>
          </a:bodyPr>
          <a:p>
            <a:r>
              <a:rPr b="0" lang="en-GB" sz="1800" spc="-1" strike="noStrike">
                <a:latin typeface="Bitstream Vera Sans"/>
              </a:rPr>
              <a:t>e #2</a:t>
            </a:r>
            <a:endParaRPr b="0" lang="en-GB" sz="1800" spc="-1" strike="noStrike">
              <a:latin typeface="Bitstream Vera Sans"/>
            </a:endParaRPr>
          </a:p>
        </p:txBody>
      </p:sp>
      <p:sp>
        <p:nvSpPr>
          <p:cNvPr id="446" name="Line 53"/>
          <p:cNvSpPr/>
          <p:nvPr/>
        </p:nvSpPr>
        <p:spPr>
          <a:xfrm flipV="1">
            <a:off x="9052560" y="3183840"/>
            <a:ext cx="0" cy="1828800"/>
          </a:xfrm>
          <a:prstGeom prst="line">
            <a:avLst/>
          </a:prstGeom>
          <a:ln>
            <a:solidFill>
              <a:srgbClr val="000000"/>
            </a:solidFill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447" name="CustomShape 54"/>
          <p:cNvSpPr/>
          <p:nvPr/>
        </p:nvSpPr>
        <p:spPr>
          <a:xfrm>
            <a:off x="9003600" y="4170960"/>
            <a:ext cx="91440" cy="91440"/>
          </a:xfrm>
          <a:prstGeom prst="ellipse">
            <a:avLst/>
          </a:prstGeom>
          <a:solidFill>
            <a:srgbClr val="99ccff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448" name="Line 55"/>
          <p:cNvSpPr/>
          <p:nvPr/>
        </p:nvSpPr>
        <p:spPr>
          <a:xfrm flipH="1">
            <a:off x="8608320" y="4212720"/>
            <a:ext cx="457200" cy="457200"/>
          </a:xfrm>
          <a:prstGeom prst="line">
            <a:avLst/>
          </a:prstGeom>
          <a:ln w="18360">
            <a:solidFill>
              <a:srgbClr val="ff0000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449" name="TextShape 56"/>
          <p:cNvSpPr txBox="1"/>
          <p:nvPr/>
        </p:nvSpPr>
        <p:spPr>
          <a:xfrm>
            <a:off x="9072000" y="4467960"/>
            <a:ext cx="630360" cy="3585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>
            <a:noAutofit/>
          </a:bodyPr>
          <a:p>
            <a:r>
              <a:rPr b="0" lang="en-GB" sz="1800" spc="-1" strike="noStrike">
                <a:latin typeface="Bitstream Vera Sans"/>
              </a:rPr>
              <a:t>- ½ </a:t>
            </a:r>
            <a:endParaRPr b="0" lang="en-GB" sz="1800" spc="-1" strike="noStrike">
              <a:latin typeface="Bitstream Vera Sans"/>
            </a:endParaRPr>
          </a:p>
        </p:txBody>
      </p:sp>
      <p:sp>
        <p:nvSpPr>
          <p:cNvPr id="450" name="Line 57"/>
          <p:cNvSpPr/>
          <p:nvPr/>
        </p:nvSpPr>
        <p:spPr>
          <a:xfrm flipH="1">
            <a:off x="8618400" y="4647960"/>
            <a:ext cx="457200" cy="0"/>
          </a:xfrm>
          <a:prstGeom prst="line">
            <a:avLst/>
          </a:prstGeom>
          <a:ln w="18360">
            <a:solidFill>
              <a:srgbClr val="000000"/>
            </a:solidFill>
            <a:custDash>
              <a:ds d="197000" sp="197000"/>
            </a:custDash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451" name="TextShape 58"/>
          <p:cNvSpPr txBox="1"/>
          <p:nvPr/>
        </p:nvSpPr>
        <p:spPr>
          <a:xfrm>
            <a:off x="8761320" y="4982760"/>
            <a:ext cx="730800" cy="3585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>
            <a:noAutofit/>
          </a:bodyPr>
          <a:p>
            <a:r>
              <a:rPr b="0" lang="en-GB" sz="1800" spc="-1" strike="noStrike">
                <a:latin typeface="Bitstream Vera Sans"/>
              </a:rPr>
              <a:t>e #2</a:t>
            </a:r>
            <a:endParaRPr b="0" lang="en-GB" sz="1800" spc="-1" strike="noStrike">
              <a:latin typeface="Bitstream Vera Sans"/>
            </a:endParaRPr>
          </a:p>
        </p:txBody>
      </p:sp>
      <p:sp>
        <p:nvSpPr>
          <p:cNvPr id="452" name="Line 59"/>
          <p:cNvSpPr/>
          <p:nvPr/>
        </p:nvSpPr>
        <p:spPr>
          <a:xfrm flipV="1">
            <a:off x="7900920" y="3183120"/>
            <a:ext cx="0" cy="1828800"/>
          </a:xfrm>
          <a:prstGeom prst="line">
            <a:avLst/>
          </a:prstGeom>
          <a:ln>
            <a:solidFill>
              <a:srgbClr val="000000"/>
            </a:solidFill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453" name="CustomShape 60"/>
          <p:cNvSpPr/>
          <p:nvPr/>
        </p:nvSpPr>
        <p:spPr>
          <a:xfrm>
            <a:off x="7852320" y="4135320"/>
            <a:ext cx="91440" cy="91440"/>
          </a:xfrm>
          <a:prstGeom prst="ellipse">
            <a:avLst/>
          </a:prstGeom>
          <a:solidFill>
            <a:srgbClr val="99ccff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454" name="Line 61"/>
          <p:cNvSpPr/>
          <p:nvPr/>
        </p:nvSpPr>
        <p:spPr>
          <a:xfrm flipV="1">
            <a:off x="7922520" y="3676320"/>
            <a:ext cx="457200" cy="457200"/>
          </a:xfrm>
          <a:prstGeom prst="line">
            <a:avLst/>
          </a:prstGeom>
          <a:ln w="18360">
            <a:solidFill>
              <a:srgbClr val="ff0000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455" name="TextShape 62"/>
          <p:cNvSpPr txBox="1"/>
          <p:nvPr/>
        </p:nvSpPr>
        <p:spPr>
          <a:xfrm>
            <a:off x="7272720" y="3496320"/>
            <a:ext cx="740160" cy="3585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>
            <a:noAutofit/>
          </a:bodyPr>
          <a:p>
            <a:r>
              <a:rPr b="0" lang="en-GB" sz="1800" spc="-1" strike="noStrike">
                <a:latin typeface="Bitstream Vera Sans"/>
              </a:rPr>
              <a:t>+ ½ </a:t>
            </a:r>
            <a:endParaRPr b="0" lang="en-GB" sz="1800" spc="-1" strike="noStrike">
              <a:latin typeface="Bitstream Vera Sans"/>
            </a:endParaRPr>
          </a:p>
        </p:txBody>
      </p:sp>
      <p:sp>
        <p:nvSpPr>
          <p:cNvPr id="456" name="Line 63"/>
          <p:cNvSpPr/>
          <p:nvPr/>
        </p:nvSpPr>
        <p:spPr>
          <a:xfrm flipH="1">
            <a:off x="7899120" y="3676320"/>
            <a:ext cx="457200" cy="0"/>
          </a:xfrm>
          <a:prstGeom prst="line">
            <a:avLst/>
          </a:prstGeom>
          <a:ln w="18360">
            <a:solidFill>
              <a:srgbClr val="000000"/>
            </a:solidFill>
            <a:custDash>
              <a:ds d="197000" sp="197000"/>
            </a:custDash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457" name="TextShape 64"/>
          <p:cNvSpPr txBox="1"/>
          <p:nvPr/>
        </p:nvSpPr>
        <p:spPr>
          <a:xfrm>
            <a:off x="7537320" y="4982400"/>
            <a:ext cx="730800" cy="3585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>
            <a:noAutofit/>
          </a:bodyPr>
          <a:p>
            <a:r>
              <a:rPr b="0" lang="en-GB" sz="1800" spc="-1" strike="noStrike">
                <a:latin typeface="Bitstream Vera Sans"/>
              </a:rPr>
              <a:t>e #1</a:t>
            </a:r>
            <a:endParaRPr b="0" lang="en-GB" sz="1800" spc="-1" strike="noStrike">
              <a:latin typeface="Bitstream Vera Sans"/>
            </a:endParaRPr>
          </a:p>
        </p:txBody>
      </p:sp>
      <mc:AlternateContent>
        <mc:Choice xmlns:a14="http://schemas.microsoft.com/office/drawing/2010/main" Requires="a14">
          <p:sp>
            <p:nvSpPr>
              <p:cNvPr id="458" name="Formula 65"/>
              <p:cNvSpPr txBox="1"/>
              <p:nvPr/>
            </p:nvSpPr>
            <p:spPr>
              <a:xfrm>
                <a:off x="297720" y="5394960"/>
                <a:ext cx="2061360" cy="54792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sSub>
                      <m:e>
                        <m:r>
                          <m:t xml:space="preserve">m</m:t>
                        </m:r>
                      </m:e>
                      <m:sub>
                        <m:r>
                          <m:t xml:space="preserve">s</m:t>
                        </m:r>
                        <m:d>
                          <m:dPr>
                            <m:begChr m:val="("/>
                            <m:endChr m:val=")"/>
                          </m:dPr>
                          <m:e>
                            <m:r>
                              <m:t xml:space="preserve">1</m:t>
                            </m:r>
                            <m:r>
                              <m:t xml:space="preserve">+</m:t>
                            </m:r>
                            <m:r>
                              <m:t xml:space="preserve">2</m:t>
                            </m:r>
                          </m:e>
                        </m:d>
                      </m:sub>
                    </m:sSub>
                    <m:r>
                      <m:t xml:space="preserve">=</m:t>
                    </m:r>
                    <m:r>
                      <m:t xml:space="preserve">+</m:t>
                    </m:r>
                    <m:r>
                      <m:t xml:space="preserve">1</m:t>
                    </m:r>
                  </m:oMath>
                </a14:m>
              </a:p>
            </p:txBody>
          </p:sp>
        </mc:Choice>
        <mc:Fallback/>
      </mc:AlternateContent>
      <mc:AlternateContent>
        <mc:Choice xmlns:a14="http://schemas.microsoft.com/office/drawing/2010/main" Requires="a14">
          <p:sp>
            <p:nvSpPr>
              <p:cNvPr id="459" name="Formula 66"/>
              <p:cNvSpPr txBox="1"/>
              <p:nvPr/>
            </p:nvSpPr>
            <p:spPr>
              <a:xfrm>
                <a:off x="4777920" y="5389560"/>
                <a:ext cx="2107080" cy="54792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sSub>
                      <m:e>
                        <m:r>
                          <m:t xml:space="preserve">m</m:t>
                        </m:r>
                      </m:e>
                      <m:sub>
                        <m:r>
                          <m:t xml:space="preserve">s</m:t>
                        </m:r>
                        <m:d>
                          <m:dPr>
                            <m:begChr m:val="("/>
                            <m:endChr m:val=")"/>
                          </m:dPr>
                          <m:e>
                            <m:r>
                              <m:t xml:space="preserve">1</m:t>
                            </m:r>
                            <m:r>
                              <m:t xml:space="preserve">+</m:t>
                            </m:r>
                            <m:r>
                              <m:t xml:space="preserve">2</m:t>
                            </m:r>
                          </m:e>
                        </m:d>
                      </m:sub>
                    </m:sSub>
                    <m:r>
                      <m:t xml:space="preserve">=</m:t>
                    </m:r>
                    <m:r>
                      <m:t xml:space="preserve">−</m:t>
                    </m:r>
                    <m:r>
                      <m:t xml:space="preserve">1</m:t>
                    </m:r>
                  </m:oMath>
                </a14:m>
              </a:p>
            </p:txBody>
          </p:sp>
        </mc:Choice>
        <mc:Fallback/>
      </mc:AlternateContent>
      <mc:AlternateContent>
        <mc:Choice xmlns:a14="http://schemas.microsoft.com/office/drawing/2010/main" Requires="a14">
          <p:sp>
            <p:nvSpPr>
              <p:cNvPr id="460" name="Formula 67"/>
              <p:cNvSpPr txBox="1"/>
              <p:nvPr/>
            </p:nvSpPr>
            <p:spPr>
              <a:xfrm>
                <a:off x="2674800" y="5390280"/>
                <a:ext cx="1819440" cy="54792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sSub>
                      <m:e>
                        <m:r>
                          <m:t xml:space="preserve">m</m:t>
                        </m:r>
                      </m:e>
                      <m:sub>
                        <m:r>
                          <m:t xml:space="preserve">s</m:t>
                        </m:r>
                        <m:d>
                          <m:dPr>
                            <m:begChr m:val="("/>
                            <m:endChr m:val=")"/>
                          </m:dPr>
                          <m:e>
                            <m:r>
                              <m:t xml:space="preserve">1</m:t>
                            </m:r>
                            <m:r>
                              <m:t xml:space="preserve">+</m:t>
                            </m:r>
                            <m:r>
                              <m:t xml:space="preserve">2</m:t>
                            </m:r>
                          </m:e>
                        </m:d>
                      </m:sub>
                    </m:sSub>
                    <m:r>
                      <m:t xml:space="preserve">=</m:t>
                    </m:r>
                    <m:r>
                      <m:t xml:space="preserve">0</m:t>
                    </m:r>
                  </m:oMath>
                </a14:m>
              </a:p>
            </p:txBody>
          </p:sp>
        </mc:Choice>
        <mc:Fallback/>
      </mc:AlternateContent>
      <p:sp>
        <p:nvSpPr>
          <p:cNvPr id="461" name="TextShape 68"/>
          <p:cNvSpPr txBox="1"/>
          <p:nvPr/>
        </p:nvSpPr>
        <p:spPr>
          <a:xfrm>
            <a:off x="205200" y="5873400"/>
            <a:ext cx="6392520" cy="6879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>
            <a:noAutofit/>
          </a:bodyPr>
          <a:p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Και στις τρεις αυτές περιπτώσεις το ολικό σπίν </a:t>
            </a:r>
            <a:endParaRPr b="0" lang="en-GB" sz="2000" spc="-1" strike="noStrike">
              <a:latin typeface="Bitstream Vera Sans"/>
            </a:endParaRPr>
          </a:p>
          <a:p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έχει μήκος διάφορο του μηδενός: </a:t>
            </a:r>
            <a:endParaRPr b="0" lang="en-GB" sz="2000" spc="-1" strike="noStrike">
              <a:latin typeface="Bitstream Vera Sans"/>
            </a:endParaRPr>
          </a:p>
        </p:txBody>
      </p:sp>
      <mc:AlternateContent>
        <mc:Choice xmlns:a14="http://schemas.microsoft.com/office/drawing/2010/main" Requires="a14">
          <p:sp>
            <p:nvSpPr>
              <p:cNvPr id="462" name="Formula 69"/>
              <p:cNvSpPr txBox="1"/>
              <p:nvPr/>
            </p:nvSpPr>
            <p:spPr>
              <a:xfrm>
                <a:off x="4706640" y="6181560"/>
                <a:ext cx="1360440" cy="52812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sSub>
                      <m:e>
                        <m:r>
                          <m:t xml:space="preserve">s</m:t>
                        </m:r>
                      </m:e>
                      <m:sub>
                        <m:r>
                          <m:t xml:space="preserve">1</m:t>
                        </m:r>
                        <m:r>
                          <m:t xml:space="preserve">+</m:t>
                        </m:r>
                        <m:r>
                          <m:t xml:space="preserve">2</m:t>
                        </m:r>
                      </m:sub>
                    </m:sSub>
                    <m:r>
                      <m:t xml:space="preserve">=</m:t>
                    </m:r>
                    <m:r>
                      <m:t xml:space="preserve">1</m:t>
                    </m:r>
                  </m:oMath>
                </a14:m>
              </a:p>
            </p:txBody>
          </p:sp>
        </mc:Choice>
        <mc:Fallback/>
      </mc:AlternateContent>
      <p:sp>
        <p:nvSpPr>
          <p:cNvPr id="463" name="TextShape 70"/>
          <p:cNvSpPr txBox="1"/>
          <p:nvPr/>
        </p:nvSpPr>
        <p:spPr>
          <a:xfrm>
            <a:off x="6847200" y="5788800"/>
            <a:ext cx="3106800" cy="12855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>
            <a:noAutofit/>
          </a:bodyPr>
          <a:p>
            <a:r>
              <a:rPr b="0" lang="en-GB" sz="2000" spc="-1" strike="noStrike">
                <a:solidFill>
                  <a:srgbClr val="ff0000"/>
                </a:solidFill>
                <a:latin typeface="Bitstream Vera Sans"/>
              </a:rPr>
              <a:t>Υπάρχει μόνο αυτός ο </a:t>
            </a:r>
            <a:endParaRPr b="0" lang="en-GB" sz="2000" spc="-1" strike="noStrike">
              <a:latin typeface="Bitstream Vera Sans"/>
            </a:endParaRPr>
          </a:p>
          <a:p>
            <a:r>
              <a:rPr b="0" lang="en-GB" sz="2000" spc="-1" strike="noStrike">
                <a:solidFill>
                  <a:srgbClr val="ff0000"/>
                </a:solidFill>
                <a:latin typeface="Bitstream Vera Sans"/>
              </a:rPr>
              <a:t>τρόπος ώστε το ολικό </a:t>
            </a:r>
            <a:endParaRPr b="0" lang="en-GB" sz="2000" spc="-1" strike="noStrike">
              <a:latin typeface="Bitstream Vera Sans"/>
            </a:endParaRPr>
          </a:p>
          <a:p>
            <a:r>
              <a:rPr b="0" lang="en-GB" sz="2000" spc="-1" strike="noStrike">
                <a:solidFill>
                  <a:srgbClr val="ff0000"/>
                </a:solidFill>
                <a:latin typeface="Bitstream Vera Sans"/>
              </a:rPr>
              <a:t>σπίν να έχει μήκος </a:t>
            </a:r>
            <a:endParaRPr b="0" lang="en-GB" sz="2000" spc="-1" strike="noStrike">
              <a:latin typeface="Bitstream Vera Sans"/>
            </a:endParaRPr>
          </a:p>
          <a:p>
            <a:r>
              <a:rPr b="0" lang="en-GB" sz="2000" spc="-1" strike="noStrike">
                <a:solidFill>
                  <a:srgbClr val="ff0000"/>
                </a:solidFill>
                <a:latin typeface="Bitstream Vera Sans"/>
              </a:rPr>
              <a:t>μηδέν: </a:t>
            </a:r>
            <a:endParaRPr b="0" lang="en-GB" sz="2000" spc="-1" strike="noStrike">
              <a:latin typeface="Bitstream Vera Sans"/>
            </a:endParaRPr>
          </a:p>
        </p:txBody>
      </p:sp>
      <mc:AlternateContent>
        <mc:Choice xmlns:a14="http://schemas.microsoft.com/office/drawing/2010/main" Requires="a14">
          <p:sp>
            <p:nvSpPr>
              <p:cNvPr id="464" name="Formula 71"/>
              <p:cNvSpPr txBox="1"/>
              <p:nvPr/>
            </p:nvSpPr>
            <p:spPr>
              <a:xfrm>
                <a:off x="7642800" y="5354280"/>
                <a:ext cx="1819440" cy="54792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sSub>
                      <m:e>
                        <m:r>
                          <m:t xml:space="preserve">m</m:t>
                        </m:r>
                      </m:e>
                      <m:sub>
                        <m:r>
                          <m:t xml:space="preserve">s</m:t>
                        </m:r>
                        <m:d>
                          <m:dPr>
                            <m:begChr m:val="("/>
                            <m:endChr m:val=")"/>
                          </m:dPr>
                          <m:e>
                            <m:r>
                              <m:t xml:space="preserve">1</m:t>
                            </m:r>
                            <m:r>
                              <m:t xml:space="preserve">+</m:t>
                            </m:r>
                            <m:r>
                              <m:t xml:space="preserve">2</m:t>
                            </m:r>
                          </m:e>
                        </m:d>
                      </m:sub>
                    </m:sSub>
                    <m:r>
                      <m:t xml:space="preserve">=</m:t>
                    </m:r>
                    <m:r>
                      <m:t xml:space="preserve">0</m:t>
                    </m:r>
                  </m:oMath>
                </a14:m>
              </a:p>
            </p:txBody>
          </p:sp>
        </mc:Choice>
        <mc:Fallback/>
      </mc:AlternateContent>
      <mc:AlternateContent>
        <mc:Choice xmlns:a14="http://schemas.microsoft.com/office/drawing/2010/main" Requires="a14">
          <p:sp>
            <p:nvSpPr>
              <p:cNvPr id="465" name="Formula 72"/>
              <p:cNvSpPr txBox="1"/>
              <p:nvPr/>
            </p:nvSpPr>
            <p:spPr>
              <a:xfrm>
                <a:off x="8631000" y="6577920"/>
                <a:ext cx="1377000" cy="52812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sSub>
                      <m:e>
                        <m:r>
                          <m:t xml:space="preserve">s</m:t>
                        </m:r>
                      </m:e>
                      <m:sub>
                        <m:r>
                          <m:t xml:space="preserve">1</m:t>
                        </m:r>
                        <m:r>
                          <m:t xml:space="preserve">+</m:t>
                        </m:r>
                        <m:r>
                          <m:t xml:space="preserve">2</m:t>
                        </m:r>
                      </m:sub>
                    </m:sSub>
                    <m:r>
                      <m:t xml:space="preserve">=</m:t>
                    </m:r>
                    <m:r>
                      <m:t xml:space="preserve">0</m:t>
                    </m:r>
                  </m:oMath>
                </a14:m>
              </a:p>
            </p:txBody>
          </p:sp>
        </mc:Choice>
        <mc:Fallback/>
      </mc:AlternateContent>
      <mc:AlternateContent>
        <mc:Choice xmlns:a14="http://schemas.microsoft.com/office/drawing/2010/main" Requires="a14">
          <p:sp>
            <p:nvSpPr>
              <p:cNvPr id="466" name="Formula 73"/>
              <p:cNvSpPr txBox="1"/>
              <p:nvPr/>
            </p:nvSpPr>
            <p:spPr>
              <a:xfrm>
                <a:off x="172080" y="6635880"/>
                <a:ext cx="4640760" cy="36576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Μήκος</m:t>
                    </m:r>
                    <m:r>
                      <m:t xml:space="preserve">του</m:t>
                    </m:r>
                    <m:r>
                      <m:t xml:space="preserve">διανύσματος</m:t>
                    </m:r>
                    <m:r>
                      <m:t xml:space="preserve">σπίν</m:t>
                    </m:r>
                    <m:r>
                      <m:t xml:space="preserve">=</m:t>
                    </m:r>
                    <m:rad>
                      <m:radPr>
                        <m:degHide m:val="1"/>
                      </m:radPr>
                      <m:deg/>
                      <m:e>
                        <m:r>
                          <m:t xml:space="preserve">s</m:t>
                        </m:r>
                        <m:d>
                          <m:dPr>
                            <m:begChr m:val="("/>
                            <m:endChr m:val=")"/>
                          </m:dPr>
                          <m:e>
                            <m:r>
                              <m:t xml:space="preserve">s</m:t>
                            </m:r>
                            <m:r>
                              <m:t xml:space="preserve">+</m:t>
                            </m:r>
                            <m:r>
                              <m:t xml:space="preserve">1</m:t>
                            </m:r>
                          </m:e>
                        </m:d>
                      </m:e>
                    </m:rad>
                    <m:r>
                      <m:t xml:space="preserve">ℏ</m:t>
                    </m:r>
                  </m:oMath>
                </a14:m>
              </a:p>
            </p:txBody>
          </p:sp>
        </mc:Choice>
        <mc:Fallback/>
      </mc:AlternateContent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7" name="TextShape 1"/>
          <p:cNvSpPr txBox="1"/>
          <p:nvPr/>
        </p:nvSpPr>
        <p:spPr>
          <a:xfrm>
            <a:off x="-251640" y="914400"/>
            <a:ext cx="10251000" cy="12711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Κάθε ιδιοκατάσταση της ενέργειας, στροφορμής κ' σπιν στο άτομο  χαρακτηρίζεται από κβαντικούς αριθμούς {</a:t>
            </a:r>
            <a:r>
              <a:rPr b="0" lang="en-GB" sz="2200" spc="-1" strike="noStrike">
                <a:solidFill>
                  <a:srgbClr val="ff0000"/>
                </a:solidFill>
                <a:latin typeface="Bitstream Vera Sans"/>
              </a:rPr>
              <a:t>n , </a:t>
            </a:r>
            <a:r>
              <a:rPr b="1" i="1" lang="en-GB" sz="2200" spc="-1" strike="noStrike">
                <a:solidFill>
                  <a:srgbClr val="ff0000"/>
                </a:solidFill>
                <a:latin typeface="URW Chancery L"/>
              </a:rPr>
              <a:t>l </a:t>
            </a:r>
            <a:r>
              <a:rPr b="1" i="1" lang="en-GB" sz="2200" spc="-1" strike="noStrike">
                <a:solidFill>
                  <a:srgbClr val="ff0000"/>
                </a:solidFill>
                <a:latin typeface="Bitstream Vera Sans"/>
              </a:rPr>
              <a:t>,</a:t>
            </a:r>
            <a:r>
              <a:rPr b="0" lang="en-GB" sz="2200" spc="-1" strike="noStrike">
                <a:solidFill>
                  <a:srgbClr val="ff0000"/>
                </a:solidFill>
                <a:latin typeface="Bitstream Vera Sans"/>
              </a:rPr>
              <a:t> s, j </a:t>
            </a:r>
            <a:r>
              <a:rPr b="0" lang="en-GB" sz="2200" spc="-1" strike="noStrike">
                <a:solidFill>
                  <a:srgbClr val="ff0000"/>
                </a:solidFill>
                <a:latin typeface="Bitstream Vera Sans"/>
              </a:rPr>
              <a:t>, </a:t>
            </a:r>
            <a:r>
              <a:rPr b="0" lang="en-GB" sz="2200" spc="-1" strike="noStrike">
                <a:solidFill>
                  <a:srgbClr val="ff0000"/>
                </a:solidFill>
                <a:latin typeface="Bitstream Vera Sans"/>
              </a:rPr>
              <a:t>m</a:t>
            </a:r>
            <a:r>
              <a:rPr b="0" lang="en-GB" sz="2200" spc="-1" strike="noStrike" baseline="-14000000">
                <a:solidFill>
                  <a:srgbClr val="ff0000"/>
                </a:solidFill>
                <a:latin typeface="Bitstream Vera Sans"/>
              </a:rPr>
              <a:t>j</a:t>
            </a:r>
            <a:r>
              <a:rPr b="0" lang="en-GB" sz="2200" spc="-1" strike="noStrike" baseline="-14000000">
                <a:solidFill>
                  <a:srgbClr val="0000ff"/>
                </a:solidFill>
                <a:latin typeface="Bitstream Vera Sans"/>
              </a:rPr>
              <a:t> 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}</a:t>
            </a: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latin typeface="Bitstream Vera Sans"/>
              </a:rPr>
              <a:t>Ολική στροφορμή ατόμου: άθροισμα τροχιακής στροφορμής και σπίν</a:t>
            </a:r>
            <a:endParaRPr b="0" lang="en-GB" sz="2200" spc="-1" strike="noStrike">
              <a:latin typeface="Bitstream Vera Sans"/>
            </a:endParaRPr>
          </a:p>
        </p:txBody>
      </p:sp>
      <p:sp>
        <p:nvSpPr>
          <p:cNvPr id="468" name="TextShape 2"/>
          <p:cNvSpPr txBox="1"/>
          <p:nvPr/>
        </p:nvSpPr>
        <p:spPr>
          <a:xfrm>
            <a:off x="144000" y="30960"/>
            <a:ext cx="9829800" cy="890280"/>
          </a:xfrm>
          <a:prstGeom prst="rect">
            <a:avLst/>
          </a:prstGeom>
          <a:solidFill>
            <a:srgbClr val="00ffff"/>
          </a:solidFill>
          <a:ln w="54720"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0" lang="en-GB" sz="3000" spc="-1" strike="noStrike">
                <a:latin typeface="Bitstream Vera Sans"/>
              </a:rPr>
              <a:t>Eνέργεια: </a:t>
            </a:r>
            <a:br/>
            <a:r>
              <a:rPr b="0" lang="en-GB" sz="3000" spc="-1" strike="noStrike">
                <a:latin typeface="Bitstream Vera Sans"/>
              </a:rPr>
              <a:t>εξάρτηση κι από τροχιακή στροφορμή κι από σπίν</a:t>
            </a:r>
            <a:endParaRPr b="0" lang="en-GB" sz="3000" spc="-1" strike="noStrike">
              <a:latin typeface="Bitstream Vera Sans"/>
            </a:endParaRPr>
          </a:p>
        </p:txBody>
      </p:sp>
      <p:pic>
        <p:nvPicPr>
          <p:cNvPr id="469" name="" descr=""/>
          <p:cNvPicPr/>
          <p:nvPr/>
        </p:nvPicPr>
        <p:blipFill>
          <a:blip r:embed="rId1"/>
          <a:stretch/>
        </p:blipFill>
        <p:spPr>
          <a:xfrm>
            <a:off x="5202720" y="3215520"/>
            <a:ext cx="4876560" cy="3257280"/>
          </a:xfrm>
          <a:prstGeom prst="rect">
            <a:avLst/>
          </a:prstGeom>
          <a:ln>
            <a:noFill/>
          </a:ln>
        </p:spPr>
      </p:pic>
      <p:sp>
        <p:nvSpPr>
          <p:cNvPr id="470" name="CustomShape 3"/>
          <p:cNvSpPr/>
          <p:nvPr/>
        </p:nvSpPr>
        <p:spPr>
          <a:xfrm>
            <a:off x="8686080" y="3200400"/>
            <a:ext cx="1393200" cy="3429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471" name="TextShape 4"/>
          <p:cNvSpPr txBox="1"/>
          <p:nvPr/>
        </p:nvSpPr>
        <p:spPr>
          <a:xfrm>
            <a:off x="7642800" y="4514400"/>
            <a:ext cx="2415600" cy="2310480"/>
          </a:xfrm>
          <a:prstGeom prst="rect">
            <a:avLst/>
          </a:prstGeom>
          <a:solidFill>
            <a:srgbClr val="e6ff00"/>
          </a:solidFill>
          <a:ln>
            <a:noFill/>
          </a:ln>
        </p:spPr>
        <p:txBody>
          <a:bodyPr lIns="90000" rIns="90000" tIns="45000" bIns="45000">
            <a:noAutofit/>
          </a:bodyPr>
          <a:p>
            <a:r>
              <a:rPr b="0" lang="en-GB" sz="1800" spc="-1" strike="noStrike">
                <a:solidFill>
                  <a:srgbClr val="0000ff"/>
                </a:solidFill>
                <a:latin typeface="Bitstream Vera Sans"/>
              </a:rPr>
              <a:t>Ενεργειακές στάθμες με n=3, </a:t>
            </a:r>
            <a:r>
              <a:rPr b="0" lang="en-GB" sz="1800" spc="-1" strike="noStrike">
                <a:solidFill>
                  <a:srgbClr val="0000ff"/>
                </a:solidFill>
                <a:latin typeface="URW Chancery L"/>
              </a:rPr>
              <a:t>l</a:t>
            </a:r>
            <a:r>
              <a:rPr b="0" lang="en-GB" sz="1800" spc="-1" strike="noStrike">
                <a:solidFill>
                  <a:srgbClr val="0000ff"/>
                </a:solidFill>
                <a:latin typeface="Bitstream Vera Sans"/>
              </a:rPr>
              <a:t>=0 (s) και</a:t>
            </a:r>
            <a:r>
              <a:rPr b="0" lang="en-GB" sz="1800" spc="-1" strike="noStrike">
                <a:solidFill>
                  <a:srgbClr val="0000ff"/>
                </a:solidFill>
                <a:latin typeface="URW Chancery L"/>
              </a:rPr>
              <a:t> l</a:t>
            </a:r>
            <a:r>
              <a:rPr b="0" lang="en-GB" sz="1800" spc="-1" strike="noStrike">
                <a:solidFill>
                  <a:srgbClr val="0000ff"/>
                </a:solidFill>
                <a:latin typeface="Bitstream Vera Sans"/>
              </a:rPr>
              <a:t>=1 (p) έχουν ~2 eV διαφορά </a:t>
            </a:r>
            <a:endParaRPr b="0" lang="en-GB" sz="1800" spc="-1" strike="noStrike">
              <a:latin typeface="Bitstream Vera Sans"/>
            </a:endParaRPr>
          </a:p>
          <a:p>
            <a:r>
              <a:rPr b="0" lang="en-GB" sz="1800" spc="-1" strike="noStrike">
                <a:solidFill>
                  <a:srgbClr val="0000ff"/>
                </a:solidFill>
                <a:latin typeface="Bitstream Vera Sans"/>
              </a:rPr>
              <a:t>(κίτρινη γραμμή Na στο εργαστήριο ατομικής)</a:t>
            </a:r>
            <a:endParaRPr b="0" lang="en-GB" sz="1800" spc="-1" strike="noStrike">
              <a:latin typeface="Bitstream Vera Sans"/>
            </a:endParaRPr>
          </a:p>
        </p:txBody>
      </p:sp>
      <p:sp>
        <p:nvSpPr>
          <p:cNvPr id="472" name="CustomShape 5"/>
          <p:cNvSpPr/>
          <p:nvPr/>
        </p:nvSpPr>
        <p:spPr>
          <a:xfrm>
            <a:off x="7495200" y="5257800"/>
            <a:ext cx="228600" cy="1143000"/>
          </a:xfrm>
          <a:custGeom>
            <a:avLst/>
            <a:gdLst/>
            <a:ahLst/>
            <a:rect l="0" t="0" r="r" b="b"/>
            <a:pathLst>
              <a:path w="637" h="3177">
                <a:moveTo>
                  <a:pt x="0" y="0"/>
                </a:moveTo>
                <a:cubicBezTo>
                  <a:pt x="159" y="0"/>
                  <a:pt x="318" y="132"/>
                  <a:pt x="318" y="264"/>
                </a:cubicBezTo>
                <a:lnTo>
                  <a:pt x="318" y="1323"/>
                </a:lnTo>
                <a:cubicBezTo>
                  <a:pt x="318" y="1455"/>
                  <a:pt x="477" y="1588"/>
                  <a:pt x="636" y="1588"/>
                </a:cubicBezTo>
                <a:cubicBezTo>
                  <a:pt x="477" y="1588"/>
                  <a:pt x="318" y="1720"/>
                  <a:pt x="318" y="1852"/>
                </a:cubicBezTo>
                <a:lnTo>
                  <a:pt x="318" y="2911"/>
                </a:lnTo>
                <a:cubicBezTo>
                  <a:pt x="318" y="3043"/>
                  <a:pt x="159" y="3176"/>
                  <a:pt x="0" y="3176"/>
                </a:cubicBezTo>
              </a:path>
            </a:pathLst>
          </a:custGeom>
          <a:noFill/>
          <a:ln w="36720">
            <a:solidFill>
              <a:srgbClr val="0000ff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473" name="TextShape 6"/>
          <p:cNvSpPr txBox="1"/>
          <p:nvPr/>
        </p:nvSpPr>
        <p:spPr>
          <a:xfrm rot="16200000">
            <a:off x="3880800" y="4405320"/>
            <a:ext cx="3429000" cy="687960"/>
          </a:xfrm>
          <a:prstGeom prst="rect">
            <a:avLst/>
          </a:prstGeom>
          <a:solidFill>
            <a:srgbClr val="ccccff"/>
          </a:solidFill>
          <a:ln>
            <a:noFill/>
          </a:ln>
        </p:spPr>
        <p:txBody>
          <a:bodyPr lIns="90000" rIns="90000" tIns="45000" bIns="45000">
            <a:noAutofit/>
          </a:bodyPr>
          <a:p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Ενέργεια σύνδεσης για Na (eV)</a:t>
            </a:r>
            <a:endParaRPr b="0" lang="en-GB" sz="2000" spc="-1" strike="noStrike">
              <a:latin typeface="Bitstream Vera Sans"/>
            </a:endParaRPr>
          </a:p>
        </p:txBody>
      </p:sp>
      <p:sp>
        <p:nvSpPr>
          <p:cNvPr id="474" name="TextShape 7"/>
          <p:cNvSpPr txBox="1"/>
          <p:nvPr/>
        </p:nvSpPr>
        <p:spPr>
          <a:xfrm>
            <a:off x="120600" y="3177000"/>
            <a:ext cx="4993200" cy="2838240"/>
          </a:xfrm>
          <a:prstGeom prst="rect">
            <a:avLst/>
          </a:prstGeom>
          <a:solidFill>
            <a:srgbClr val="ffff66"/>
          </a:solidFill>
          <a:ln>
            <a:noFill/>
          </a:ln>
        </p:spPr>
        <p:txBody>
          <a:bodyPr lIns="90000" rIns="90000" tIns="45000" bIns="45000">
            <a:noAutofit/>
          </a:bodyPr>
          <a:p>
            <a:r>
              <a:rPr b="0" lang="en-GB" sz="1800" spc="-1" strike="noStrike">
                <a:solidFill>
                  <a:srgbClr val="0000ff"/>
                </a:solidFill>
                <a:latin typeface="Bitstream Vera Sans"/>
              </a:rPr>
              <a:t>Διπλή κίτρινη γραμμή του Νατρίου (θυμάστε στο εργαστήριο ατομικής;)</a:t>
            </a:r>
            <a:endParaRPr b="0" lang="en-GB" sz="1800" spc="-1" strike="noStrike">
              <a:latin typeface="Bitstream Vera Sans"/>
            </a:endParaRPr>
          </a:p>
          <a:p>
            <a:r>
              <a:rPr b="0" lang="en-GB" sz="1800" spc="-1" strike="noStrike">
                <a:solidFill>
                  <a:srgbClr val="0000ff"/>
                </a:solidFill>
                <a:latin typeface="Bitstream Vera Sans"/>
              </a:rPr>
              <a:t>Αποτέλεσμα της </a:t>
            </a:r>
            <a:r>
              <a:rPr b="1" lang="en-GB" sz="1800" spc="-1" strike="noStrike">
                <a:solidFill>
                  <a:srgbClr val="ff0000"/>
                </a:solidFill>
                <a:latin typeface="Bitstream Vera Sans"/>
              </a:rPr>
              <a:t>σύζευξης σπίν-τροχιάς (Spin-orbit coupling = L</a:t>
            </a:r>
            <a:r>
              <a:rPr b="1" lang="en-GB" sz="2200" spc="-1" strike="noStrike" baseline="14000000">
                <a:solidFill>
                  <a:srgbClr val="ff0000"/>
                </a:solidFill>
                <a:latin typeface="Bitstream Vera Sans"/>
              </a:rPr>
              <a:t>.</a:t>
            </a:r>
            <a:r>
              <a:rPr b="1" lang="en-GB" sz="1800" spc="-1" strike="noStrike">
                <a:solidFill>
                  <a:srgbClr val="ff0000"/>
                </a:solidFill>
                <a:latin typeface="Bitstream Vera Sans"/>
              </a:rPr>
              <a:t>S coupling</a:t>
            </a:r>
            <a:r>
              <a:rPr b="0" lang="en-GB" sz="1800" spc="-1" strike="noStrike">
                <a:solidFill>
                  <a:srgbClr val="ff0000"/>
                </a:solidFill>
                <a:latin typeface="Bitstream Vera Sans"/>
              </a:rPr>
              <a:t>)</a:t>
            </a:r>
            <a:r>
              <a:rPr b="0" lang="en-GB" sz="1800" spc="-1" strike="noStrike">
                <a:solidFill>
                  <a:srgbClr val="0000ff"/>
                </a:solidFill>
                <a:latin typeface="Bitstream Vera Sans"/>
              </a:rPr>
              <a:t>: σύζευξη του σπιν του ηλεκτρονίου με το μαγνητικό πεδίο που δημιουργεί το πρωτόνιο, το οποίο θεωρούμε σαν περιστρεφόμενο γύρω από το ηλεκτρόνιο, όταν βρίσκόμαστε πάνω στο ηλεκτρόνιο)</a:t>
            </a:r>
            <a:endParaRPr b="0" lang="en-GB" sz="1800" spc="-1" strike="noStrike">
              <a:latin typeface="Bitstream Vera Sans"/>
            </a:endParaRPr>
          </a:p>
        </p:txBody>
      </p:sp>
      <p:sp>
        <p:nvSpPr>
          <p:cNvPr id="475" name="TextShape 8"/>
          <p:cNvSpPr txBox="1"/>
          <p:nvPr/>
        </p:nvSpPr>
        <p:spPr>
          <a:xfrm>
            <a:off x="6629400" y="2899800"/>
            <a:ext cx="1600200" cy="3585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>
            <a:noAutofit/>
          </a:bodyPr>
          <a:p>
            <a:r>
              <a:rPr b="1" lang="en-GB" sz="1800" spc="-1" strike="noStrike">
                <a:solidFill>
                  <a:srgbClr val="0000ff"/>
                </a:solidFill>
                <a:latin typeface="Bitstream Vera Sans"/>
              </a:rPr>
              <a:t>Νάτριο :</a:t>
            </a:r>
            <a:endParaRPr b="0" lang="en-GB" sz="1800" spc="-1" strike="noStrike">
              <a:latin typeface="Bitstream Vera Sans"/>
            </a:endParaRPr>
          </a:p>
        </p:txBody>
      </p:sp>
      <p:sp>
        <p:nvSpPr>
          <p:cNvPr id="476" name="Line 9"/>
          <p:cNvSpPr/>
          <p:nvPr/>
        </p:nvSpPr>
        <p:spPr>
          <a:xfrm>
            <a:off x="4800600" y="4343400"/>
            <a:ext cx="2178000" cy="793800"/>
          </a:xfrm>
          <a:prstGeom prst="line">
            <a:avLst/>
          </a:prstGeom>
          <a:ln w="18360">
            <a:solidFill>
              <a:srgbClr val="000000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477" name="Line 10"/>
          <p:cNvSpPr/>
          <p:nvPr/>
        </p:nvSpPr>
        <p:spPr>
          <a:xfrm>
            <a:off x="7068600" y="5149800"/>
            <a:ext cx="255960" cy="0"/>
          </a:xfrm>
          <a:prstGeom prst="line">
            <a:avLst/>
          </a:prstGeom>
          <a:ln w="18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</p:sp>
      <mc:AlternateContent>
        <mc:Choice xmlns:a14="http://schemas.microsoft.com/office/drawing/2010/main" Requires="a14">
          <p:sp>
            <p:nvSpPr>
              <p:cNvPr id="478" name="Formula 11"/>
              <p:cNvSpPr txBox="1"/>
              <p:nvPr/>
            </p:nvSpPr>
            <p:spPr>
              <a:xfrm>
                <a:off x="162360" y="2143440"/>
                <a:ext cx="5648760" cy="54036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π</m:t>
                    </m:r>
                    <m:r>
                      <m:t xml:space="preserve">.</m:t>
                    </m:r>
                    <m:r>
                      <m:t xml:space="preserve">χ</m:t>
                    </m:r>
                    <m:r>
                      <m:t xml:space="preserve">,</m:t>
                    </m:r>
                    <m:r>
                      <m:t xml:space="preserve">για</m:t>
                    </m:r>
                    <m:r>
                      <m:t xml:space="preserve">s</m:t>
                    </m:r>
                    <m:r>
                      <m:t xml:space="preserve">=</m:t>
                    </m:r>
                    <m:f>
                      <m:fPr>
                        <m:type m:val="lin"/>
                      </m:fPr>
                      <m:num>
                        <m:r>
                          <m:t xml:space="preserve">1</m:t>
                        </m:r>
                      </m:num>
                      <m:den>
                        <m:r>
                          <m:t xml:space="preserve">2</m:t>
                        </m:r>
                      </m:den>
                    </m:f>
                    <m:r>
                      <m:t xml:space="preserve">:</m:t>
                    </m:r>
                    <m:acc>
                      <m:accPr>
                        <m:chr m:val="⃗"/>
                      </m:accPr>
                      <m:e>
                        <m:r>
                          <m:t xml:space="preserve">J</m:t>
                        </m:r>
                      </m:e>
                    </m:acc>
                    <m:r>
                      <m:t xml:space="preserve">=</m:t>
                    </m:r>
                    <m:acc>
                      <m:accPr>
                        <m:chr m:val="⃗"/>
                      </m:accPr>
                      <m:e>
                        <m:r>
                          <m:t xml:space="preserve">L</m:t>
                        </m:r>
                      </m:e>
                    </m:acc>
                    <m:r>
                      <m:t xml:space="preserve">+</m:t>
                    </m:r>
                    <m:acc>
                      <m:accPr>
                        <m:chr m:val="⃗"/>
                      </m:accPr>
                      <m:e>
                        <m:r>
                          <m:t xml:space="preserve">S</m:t>
                        </m:r>
                      </m:e>
                    </m:acc>
                    <m:r>
                      <m:t xml:space="preserve">,</m:t>
                    </m:r>
                    <m:r>
                      <m:t xml:space="preserve">j</m:t>
                    </m:r>
                    <m:r>
                      <m:t xml:space="preserve">=</m:t>
                    </m:r>
                    <m:r>
                      <m:t xml:space="preserve">l</m:t>
                    </m:r>
                    <m:r>
                      <m:t xml:space="preserve">±</m:t>
                    </m:r>
                    <m:f>
                      <m:fPr>
                        <m:type m:val="lin"/>
                      </m:fPr>
                      <m:num>
                        <m:r>
                          <m:t xml:space="preserve">1</m:t>
                        </m:r>
                      </m:num>
                      <m:den>
                        <m:r>
                          <m:t xml:space="preserve">2</m:t>
                        </m:r>
                      </m:den>
                    </m:f>
                  </m:oMath>
                </a14:m>
              </a:p>
            </p:txBody>
          </p:sp>
        </mc:Choice>
        <mc:Fallback/>
      </mc:AlternateContent>
      <p:sp>
        <p:nvSpPr>
          <p:cNvPr id="479" name="TextShape 12"/>
          <p:cNvSpPr txBox="1"/>
          <p:nvPr/>
        </p:nvSpPr>
        <p:spPr>
          <a:xfrm>
            <a:off x="268920" y="5968800"/>
            <a:ext cx="3966840" cy="3585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>
            <a:noAutofit/>
          </a:bodyPr>
          <a:p>
            <a:r>
              <a:rPr b="1" lang="en-GB" sz="1800" spc="-1" strike="noStrike">
                <a:solidFill>
                  <a:srgbClr val="0000ff"/>
                </a:solidFill>
                <a:latin typeface="Bitstream Vera Sans"/>
              </a:rPr>
              <a:t>Συμβολισμός καταστάσεων:</a:t>
            </a:r>
            <a:endParaRPr b="0" lang="en-GB" sz="1800" spc="-1" strike="noStrike">
              <a:latin typeface="Bitstream Vera Sans"/>
            </a:endParaRPr>
          </a:p>
        </p:txBody>
      </p:sp>
      <mc:AlternateContent>
        <mc:Choice xmlns:a14="http://schemas.microsoft.com/office/drawing/2010/main" Requires="a14">
          <p:sp>
            <p:nvSpPr>
              <p:cNvPr id="480" name="Formula 13"/>
              <p:cNvSpPr txBox="1"/>
              <p:nvPr/>
            </p:nvSpPr>
            <p:spPr>
              <a:xfrm>
                <a:off x="450720" y="6263640"/>
                <a:ext cx="2841120" cy="44712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sSub>
                      <m:e>
                        <m:r>
                          <m:t xml:space="preserve">ns</m:t>
                        </m:r>
                      </m:e>
                      <m:sub>
                        <m:r>
                          <m:t xml:space="preserve">J</m:t>
                        </m:r>
                      </m:sub>
                    </m:sSub>
                    <m:r>
                      <m:t xml:space="preserve">,</m:t>
                    </m:r>
                    <m:sSub>
                      <m:e>
                        <m:r>
                          <m:t xml:space="preserve">np</m:t>
                        </m:r>
                      </m:e>
                      <m:sub>
                        <m:r>
                          <m:t xml:space="preserve">J</m:t>
                        </m:r>
                      </m:sub>
                    </m:sSub>
                    <m:r>
                      <m:t xml:space="preserve">,</m:t>
                    </m:r>
                    <m:sSub>
                      <m:e>
                        <m:r>
                          <m:t xml:space="preserve">nd</m:t>
                        </m:r>
                      </m:e>
                      <m:sub>
                        <m:r>
                          <m:t xml:space="preserve">J</m:t>
                        </m:r>
                      </m:sub>
                    </m:sSub>
                    <m:r>
                      <m:t xml:space="preserve">,</m:t>
                    </m:r>
                    <m:sSub>
                      <m:e>
                        <m:r>
                          <m:t xml:space="preserve">nf</m:t>
                        </m:r>
                      </m:e>
                      <m:sub>
                        <m:r>
                          <m:t xml:space="preserve">J</m:t>
                        </m:r>
                      </m:sub>
                    </m:sSub>
                    <m:r>
                      <m:t xml:space="preserve">,</m:t>
                    </m:r>
                    <m:r>
                      <m:t xml:space="preserve">...</m:t>
                    </m:r>
                  </m:oMath>
                </a14:m>
              </a:p>
            </p:txBody>
          </p:sp>
        </mc:Choice>
        <mc:Fallback/>
      </mc:AlternateContent>
      <mc:AlternateContent>
        <mc:Choice xmlns:a14="http://schemas.microsoft.com/office/drawing/2010/main" Requires="a14">
          <p:sp>
            <p:nvSpPr>
              <p:cNvPr id="481" name="Formula 14"/>
              <p:cNvSpPr txBox="1"/>
              <p:nvPr/>
            </p:nvSpPr>
            <p:spPr>
              <a:xfrm>
                <a:off x="253800" y="6629400"/>
                <a:ext cx="4093920" cy="44712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Π</m:t>
                    </m:r>
                    <m:r>
                      <m:t xml:space="preserve">.</m:t>
                    </m:r>
                    <m:r>
                      <m:t xml:space="preserve">χ</m:t>
                    </m:r>
                    <m:r>
                      <m:t xml:space="preserve">,</m:t>
                    </m:r>
                    <m:r>
                      <m:t xml:space="preserve">2</m:t>
                    </m:r>
                    <m:sSub>
                      <m:e>
                        <m:r>
                          <m:t xml:space="preserve">p</m:t>
                        </m:r>
                      </m:e>
                      <m:sub>
                        <m:f>
                          <m:fPr>
                            <m:type m:val="lin"/>
                          </m:fPr>
                          <m:num>
                            <m:r>
                              <m:t xml:space="preserve">1</m:t>
                            </m:r>
                          </m:num>
                          <m:den>
                            <m:r>
                              <m:t xml:space="preserve">2</m:t>
                            </m:r>
                          </m:den>
                        </m:f>
                      </m:sub>
                    </m:sSub>
                    <m:r>
                      <m:t xml:space="preserve">:</m:t>
                    </m:r>
                    <m:d>
                      <m:dPr>
                        <m:begChr m:val="("/>
                        <m:endChr m:val=")"/>
                      </m:dPr>
                      <m:e>
                        <m:r>
                          <m:t xml:space="preserve">n</m:t>
                        </m:r>
                        <m:r>
                          <m:t xml:space="preserve">=</m:t>
                        </m:r>
                        <m:r>
                          <m:t xml:space="preserve">2</m:t>
                        </m:r>
                        <m:r>
                          <m:t xml:space="preserve">,</m:t>
                        </m:r>
                        <m:r>
                          <m:t xml:space="preserve">l</m:t>
                        </m:r>
                        <m:r>
                          <m:t xml:space="preserve">=</m:t>
                        </m:r>
                        <m:r>
                          <m:t xml:space="preserve">1</m:t>
                        </m:r>
                        <m:r>
                          <m:t xml:space="preserve">,</m:t>
                        </m:r>
                        <m:r>
                          <m:t xml:space="preserve">j</m:t>
                        </m:r>
                        <m:r>
                          <m:t xml:space="preserve">=</m:t>
                        </m:r>
                        <m:f>
                          <m:fPr>
                            <m:type m:val="lin"/>
                          </m:fPr>
                          <m:num>
                            <m:r>
                              <m:t xml:space="preserve">1</m:t>
                            </m:r>
                          </m:num>
                          <m:den>
                            <m:r>
                              <m:t xml:space="preserve">2</m:t>
                            </m:r>
                          </m:den>
                        </m:f>
                      </m:e>
                    </m:d>
                  </m:oMath>
                </a14:m>
              </a:p>
            </p:txBody>
          </p:sp>
        </mc:Choice>
        <mc:Fallback/>
      </mc:AlternateContent>
      <p:sp>
        <p:nvSpPr>
          <p:cNvPr id="482" name="Line 15"/>
          <p:cNvSpPr/>
          <p:nvPr/>
        </p:nvSpPr>
        <p:spPr>
          <a:xfrm flipV="1">
            <a:off x="131400" y="6015600"/>
            <a:ext cx="4620600" cy="25200"/>
          </a:xfrm>
          <a:prstGeom prst="line">
            <a:avLst/>
          </a:prstGeom>
          <a:ln w="367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</p:sp>
      <mc:AlternateContent>
        <mc:Choice xmlns:a14="http://schemas.microsoft.com/office/drawing/2010/main" Requires="a14">
          <p:sp>
            <p:nvSpPr>
              <p:cNvPr id="483" name="Formula 16"/>
              <p:cNvSpPr txBox="1"/>
              <p:nvPr/>
            </p:nvSpPr>
            <p:spPr>
              <a:xfrm>
                <a:off x="126360" y="2683800"/>
                <a:ext cx="5181840" cy="48708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Για</m:t>
                    </m:r>
                    <m:r>
                      <m:t xml:space="preserve">l</m:t>
                    </m:r>
                    <m:r>
                      <m:t xml:space="preserve">=</m:t>
                    </m:r>
                    <m:r>
                      <m:t xml:space="preserve">1</m:t>
                    </m:r>
                    <m:r>
                      <m:t xml:space="preserve">→</m:t>
                    </m:r>
                    <m:r>
                      <m:t xml:space="preserve">j</m:t>
                    </m:r>
                    <m:r>
                      <m:t xml:space="preserve">=</m:t>
                    </m:r>
                    <m:r>
                      <m:t xml:space="preserve">1</m:t>
                    </m:r>
                    <m:r>
                      <m:t xml:space="preserve">±</m:t>
                    </m:r>
                    <m:f>
                      <m:fPr>
                        <m:type m:val="lin"/>
                      </m:fPr>
                      <m:num>
                        <m:r>
                          <m:t xml:space="preserve">1</m:t>
                        </m:r>
                      </m:num>
                      <m:den>
                        <m:r>
                          <m:t xml:space="preserve">2</m:t>
                        </m:r>
                      </m:den>
                    </m:f>
                    <m:r>
                      <m:t xml:space="preserve">=</m:t>
                    </m:r>
                    <m:f>
                      <m:fPr>
                        <m:type m:val="lin"/>
                      </m:fPr>
                      <m:num>
                        <m:r>
                          <m:t xml:space="preserve">3</m:t>
                        </m:r>
                      </m:num>
                      <m:den>
                        <m:r>
                          <m:t xml:space="preserve">2</m:t>
                        </m:r>
                      </m:den>
                    </m:f>
                    <m:r>
                      <m:t xml:space="preserve">ή</m:t>
                    </m:r>
                    <m:f>
                      <m:fPr>
                        <m:type m:val="lin"/>
                      </m:fPr>
                      <m:num>
                        <m:r>
                          <m:t xml:space="preserve">1</m:t>
                        </m:r>
                      </m:num>
                      <m:den>
                        <m:r>
                          <m:t xml:space="preserve">2</m:t>
                        </m:r>
                      </m:den>
                    </m:f>
                  </m:oMath>
                </a14:m>
              </a:p>
            </p:txBody>
          </p:sp>
        </mc:Choice>
        <mc:Fallback/>
      </mc:AlternateContent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4" name="TextShape 1"/>
          <p:cNvSpPr txBox="1"/>
          <p:nvPr/>
        </p:nvSpPr>
        <p:spPr>
          <a:xfrm>
            <a:off x="237240" y="1609560"/>
            <a:ext cx="9592560" cy="3735000"/>
          </a:xfrm>
          <a:prstGeom prst="rect">
            <a:avLst/>
          </a:prstGeom>
          <a:noFill/>
          <a:ln w="54720">
            <a:solidFill>
              <a:srgbClr val="666699"/>
            </a:solidFill>
            <a:round/>
          </a:ln>
        </p:spPr>
        <p:txBody>
          <a:bodyPr lIns="0" rIns="0" tIns="0" bIns="0" anchor="ctr">
            <a:noAutofit/>
          </a:bodyPr>
          <a:p>
            <a:pPr algn="ctr">
              <a:buClr>
                <a:srgbClr val="000000"/>
              </a:buClr>
              <a:buSzPct val="45000"/>
              <a:buFont typeface="Wingdings" charset="2"/>
              <a:buChar char=""/>
            </a:pPr>
            <a:br/>
            <a:r>
              <a:rPr b="0" lang="en-GB" sz="3600" spc="-1" strike="noStrike">
                <a:solidFill>
                  <a:srgbClr val="0000ff"/>
                </a:solidFill>
                <a:latin typeface="Bitstream Vera Sans"/>
              </a:rPr>
              <a:t> </a:t>
            </a:r>
            <a:r>
              <a:rPr b="0" lang="en-GB" sz="3600" spc="-1" strike="noStrike">
                <a:solidFill>
                  <a:srgbClr val="0000ff"/>
                </a:solidFill>
                <a:latin typeface="Bitstream Vera Sans"/>
              </a:rPr>
              <a:t>1β. </a:t>
            </a:r>
            <a:br/>
            <a:r>
              <a:rPr b="0" lang="en-GB" sz="3600" spc="-1" strike="noStrike">
                <a:solidFill>
                  <a:srgbClr val="0000ff"/>
                </a:solidFill>
                <a:latin typeface="Bitstream Vera Sans"/>
              </a:rPr>
              <a:t>Ακόμα ένας κβαντικός αριθμός: </a:t>
            </a:r>
            <a:br/>
            <a:r>
              <a:rPr b="0" lang="en-GB" sz="3600" spc="-1" strike="noStrike">
                <a:solidFill>
                  <a:srgbClr val="0000ff"/>
                </a:solidFill>
                <a:latin typeface="Bitstream Vera Sans"/>
              </a:rPr>
              <a:t>η ομοτιμία (parity) της κυματοσυνάρτησης που περιγράφει μια κατάσταση</a:t>
            </a:r>
            <a:br/>
            <a:endParaRPr b="0" lang="en-GB" sz="3600" spc="-1" strike="noStrike">
              <a:latin typeface="Bitstream Vera San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5" name="CustomShape 1"/>
          <p:cNvSpPr/>
          <p:nvPr/>
        </p:nvSpPr>
        <p:spPr>
          <a:xfrm>
            <a:off x="108000" y="5943600"/>
            <a:ext cx="9829800" cy="1188000"/>
          </a:xfrm>
          <a:prstGeom prst="rect">
            <a:avLst/>
          </a:prstGeom>
          <a:solidFill>
            <a:srgbClr val="cfe7f5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486" name="CustomShape 2"/>
          <p:cNvSpPr/>
          <p:nvPr/>
        </p:nvSpPr>
        <p:spPr>
          <a:xfrm>
            <a:off x="7965000" y="6629400"/>
            <a:ext cx="2008800" cy="457200"/>
          </a:xfrm>
          <a:prstGeom prst="rect">
            <a:avLst/>
          </a:prstGeom>
          <a:solidFill>
            <a:srgbClr val="ff9966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487" name="CustomShape 3"/>
          <p:cNvSpPr/>
          <p:nvPr/>
        </p:nvSpPr>
        <p:spPr>
          <a:xfrm>
            <a:off x="108000" y="4921200"/>
            <a:ext cx="9829800" cy="1022400"/>
          </a:xfrm>
          <a:prstGeom prst="rect">
            <a:avLst/>
          </a:prstGeom>
          <a:solidFill>
            <a:srgbClr val="e6ff00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488" name="TextShape 4"/>
          <p:cNvSpPr txBox="1"/>
          <p:nvPr/>
        </p:nvSpPr>
        <p:spPr>
          <a:xfrm>
            <a:off x="120600" y="160920"/>
            <a:ext cx="9851400" cy="533880"/>
          </a:xfrm>
          <a:prstGeom prst="rect">
            <a:avLst/>
          </a:prstGeom>
          <a:solidFill>
            <a:srgbClr val="00ffff"/>
          </a:solidFill>
          <a:ln w="54720"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0" lang="en-GB" sz="2800" spc="-1" strike="noStrike">
                <a:latin typeface="Bitstream Vera Sans"/>
              </a:rPr>
              <a:t>Ακόμα ένας κβαντικός αριθμός: </a:t>
            </a:r>
            <a:r>
              <a:rPr b="0" lang="en-GB" sz="3600" spc="-1" strike="noStrike">
                <a:latin typeface="Bitstream Vera Sans"/>
              </a:rPr>
              <a:t>Ομοτιμία (parity)</a:t>
            </a:r>
            <a:endParaRPr b="0" lang="en-GB" sz="3600" spc="-1" strike="noStrike">
              <a:latin typeface="Bitstream Vera Sans"/>
            </a:endParaRPr>
          </a:p>
        </p:txBody>
      </p:sp>
      <p:sp>
        <p:nvSpPr>
          <p:cNvPr id="489" name="TextShape 5"/>
          <p:cNvSpPr txBox="1"/>
          <p:nvPr/>
        </p:nvSpPr>
        <p:spPr>
          <a:xfrm>
            <a:off x="12600" y="878400"/>
            <a:ext cx="9829800" cy="58798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solidFill>
                  <a:srgbClr val="000000"/>
                </a:solidFill>
                <a:latin typeface="Bitstream Vera Sans"/>
              </a:rPr>
              <a:t>Είδαμε ότι κάθε ιδιοκατάσταση της ενέργειας, στροφορμής και σπιν  στο  άτομο  χαρακτηρίζεται  από  κβαντικούς  αριθμούς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    </a:t>
            </a:r>
            <a:r>
              <a:rPr b="0" lang="en-GB" sz="2200" spc="-1" strike="noStrike">
                <a:solidFill>
                  <a:srgbClr val="000000"/>
                </a:solidFill>
                <a:latin typeface="Bitstream Vera Sans"/>
              </a:rPr>
              <a:t>{</a:t>
            </a:r>
            <a:r>
              <a:rPr b="1" lang="en-GB" sz="2200" spc="-1" strike="noStrike">
                <a:solidFill>
                  <a:srgbClr val="ff0000"/>
                </a:solidFill>
                <a:latin typeface="Bitstream Vera Sans"/>
              </a:rPr>
              <a:t>n , </a:t>
            </a:r>
            <a:r>
              <a:rPr b="1" i="1" lang="en-GB" sz="2200" spc="-1" strike="noStrike">
                <a:solidFill>
                  <a:srgbClr val="ff0000"/>
                </a:solidFill>
                <a:latin typeface="URW Chancery L"/>
              </a:rPr>
              <a:t>l </a:t>
            </a:r>
            <a:r>
              <a:rPr b="1" i="1" lang="en-GB" sz="2200" spc="-1" strike="noStrike">
                <a:solidFill>
                  <a:srgbClr val="ff0000"/>
                </a:solidFill>
                <a:latin typeface="Bitstream Vera Sans"/>
              </a:rPr>
              <a:t>, s, m</a:t>
            </a:r>
            <a:r>
              <a:rPr b="1" i="1" lang="en-GB" sz="2200" spc="-1" strike="noStrike" baseline="-14000000">
                <a:solidFill>
                  <a:srgbClr val="ff0000"/>
                </a:solidFill>
                <a:latin typeface="URW Chancery L"/>
              </a:rPr>
              <a:t>l</a:t>
            </a:r>
            <a:r>
              <a:rPr b="1" i="1" lang="en-GB" sz="2200" spc="-1" strike="noStrike">
                <a:solidFill>
                  <a:srgbClr val="ff0000"/>
                </a:solidFill>
                <a:latin typeface="Bitstream Vera Sans"/>
              </a:rPr>
              <a:t> </a:t>
            </a:r>
            <a:r>
              <a:rPr b="1" lang="en-GB" sz="2200" spc="-1" strike="noStrike">
                <a:solidFill>
                  <a:srgbClr val="ff0000"/>
                </a:solidFill>
                <a:latin typeface="Bitstream Vera Sans"/>
              </a:rPr>
              <a:t> , m</a:t>
            </a:r>
            <a:r>
              <a:rPr b="1" lang="en-GB" sz="2200" spc="-1" strike="noStrike" baseline="-14000000">
                <a:solidFill>
                  <a:srgbClr val="ff0000"/>
                </a:solidFill>
                <a:latin typeface="Bitstream Vera Sans"/>
              </a:rPr>
              <a:t>s</a:t>
            </a:r>
            <a:r>
              <a:rPr b="0" lang="en-GB" sz="2200" spc="-1" strike="noStrike" baseline="-14000000">
                <a:solidFill>
                  <a:srgbClr val="ff0000"/>
                </a:solidFill>
                <a:latin typeface="Bitstream Vera Sans"/>
              </a:rPr>
              <a:t> </a:t>
            </a:r>
            <a:r>
              <a:rPr b="0" lang="en-GB" sz="2200" spc="-1" strike="noStrike">
                <a:solidFill>
                  <a:srgbClr val="000000"/>
                </a:solidFill>
                <a:latin typeface="Bitstream Vera Sans"/>
              </a:rPr>
              <a:t>}. </a:t>
            </a:r>
            <a:r>
              <a:rPr b="1" lang="en-GB" sz="2200" spc="-1" strike="noStrike">
                <a:solidFill>
                  <a:srgbClr val="0000ff"/>
                </a:solidFill>
                <a:latin typeface="Bitstream Vera Sans"/>
              </a:rPr>
              <a:t>Ο τρόπος που συμπεριφέρεται η αντίστοιχη </a:t>
            </a:r>
            <a:r>
              <a:rPr b="1" lang="en-GB" sz="2200" spc="-1" strike="noStrike">
                <a:solidFill>
                  <a:srgbClr val="0000ff"/>
                </a:solidFill>
                <a:latin typeface="Bitstream Vera Sans"/>
              </a:rPr>
              <a:t>κυματοσυνάρτηση σε αναστροφή του χώρου 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(που είναι το αποτέλεσμα της εφαρμογής του τελεστή της ομοτιμίας/partiy, P, πάνω της) μπορεί να ορίσει κι άλλον έναν κβαντικό αριθμό: την </a:t>
            </a:r>
            <a:r>
              <a:rPr b="1" lang="en-GB" sz="2200" spc="-1" strike="noStrike">
                <a:solidFill>
                  <a:srgbClr val="0000ff"/>
                </a:solidFill>
                <a:latin typeface="Bitstream Vera Sans"/>
              </a:rPr>
              <a:t>ομοτιμία ή parity</a:t>
            </a: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400" spc="-1" strike="noStrike">
                <a:solidFill>
                  <a:srgbClr val="0000ff"/>
                </a:solidFill>
                <a:latin typeface="Bitstream Vera Sans"/>
              </a:rPr>
              <a:t>Κι έτσι γράφουμε το σπίν και την ομοτιμία ως  </a:t>
            </a:r>
            <a:r>
              <a:rPr b="1" lang="en-GB" sz="2400" spc="-1" strike="noStrike">
                <a:solidFill>
                  <a:srgbClr val="ff0000"/>
                </a:solidFill>
                <a:latin typeface="Bitstream Vera Sans"/>
              </a:rPr>
              <a:t>J</a:t>
            </a:r>
            <a:r>
              <a:rPr b="1" lang="en-GB" sz="2400" spc="-1" strike="noStrike" baseline="14000000">
                <a:solidFill>
                  <a:srgbClr val="ff0000"/>
                </a:solidFill>
                <a:latin typeface="Bitstream Vera Sans"/>
              </a:rPr>
              <a:t>π</a:t>
            </a:r>
            <a:endParaRPr b="0" lang="en-GB" sz="24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4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solidFill>
                  <a:srgbClr val="ff0000"/>
                </a:solidFill>
                <a:latin typeface="Bitstream Vera Sans"/>
              </a:rPr>
              <a:t>Σημείωση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: για κεντρικά δυναμικά, όπου                                     ,      η πάριτυ της ψ οφείλεται μόνο στις σφαιρικές συναρτήσεις </a:t>
            </a:r>
            <a:r>
              <a:rPr b="1" lang="en-GB" sz="2200" spc="-1" strike="noStrike">
                <a:solidFill>
                  <a:srgbClr val="0000ff"/>
                </a:solidFill>
                <a:latin typeface="Bitstream Vera Sans"/>
              </a:rPr>
              <a:t>Y</a:t>
            </a:r>
            <a:r>
              <a:rPr b="1" lang="en-GB" sz="2200" spc="-1" strike="noStrike" baseline="-14000000">
                <a:solidFill>
                  <a:srgbClr val="0000ff"/>
                </a:solidFill>
                <a:latin typeface="Bitstream Vera Sans"/>
              </a:rPr>
              <a:t>l m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 : </a:t>
            </a:r>
            <a:endParaRPr b="0" lang="en-GB" sz="2200" spc="-1" strike="noStrike">
              <a:latin typeface="Bitstream Vera Sans"/>
            </a:endParaRPr>
          </a:p>
        </p:txBody>
      </p:sp>
      <mc:AlternateContent>
        <mc:Choice xmlns:a14="http://schemas.microsoft.com/office/drawing/2010/main" Requires="a14">
          <p:sp>
            <p:nvSpPr>
              <p:cNvPr id="490" name="Formula 6"/>
              <p:cNvSpPr txBox="1"/>
              <p:nvPr/>
            </p:nvSpPr>
            <p:spPr>
              <a:xfrm>
                <a:off x="58680" y="3942000"/>
                <a:ext cx="1772640" cy="50004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P</m:t>
                    </m:r>
                    <m:d>
                      <m:dPr>
                        <m:begChr m:val="("/>
                        <m:endChr m:val=")"/>
                      </m:dPr>
                      <m:e>
                        <m:acc>
                          <m:accPr>
                            <m:chr m:val="⃗"/>
                          </m:accPr>
                          <m:e>
                            <m:r>
                              <m:t xml:space="preserve">r</m:t>
                            </m:r>
                          </m:e>
                        </m:acc>
                      </m:e>
                    </m:d>
                    <m:r>
                      <m:t xml:space="preserve">=</m:t>
                    </m:r>
                    <m:acc>
                      <m:accPr>
                        <m:chr m:val="⃗"/>
                      </m:accPr>
                      <m:e>
                        <m:r>
                          <m:t xml:space="preserve">−</m:t>
                        </m:r>
                        <m:r>
                          <m:t xml:space="preserve">r</m:t>
                        </m:r>
                      </m:e>
                    </m:acc>
                  </m:oMath>
                </a14:m>
              </a:p>
            </p:txBody>
          </p:sp>
        </mc:Choice>
        <mc:Fallback/>
      </mc:AlternateContent>
      <mc:AlternateContent>
        <mc:Choice xmlns:a14="http://schemas.microsoft.com/office/drawing/2010/main" Requires="a14">
          <p:sp>
            <p:nvSpPr>
              <p:cNvPr id="491" name="Formula 7"/>
              <p:cNvSpPr txBox="1"/>
              <p:nvPr/>
            </p:nvSpPr>
            <p:spPr>
              <a:xfrm>
                <a:off x="1996200" y="3412800"/>
                <a:ext cx="7436520" cy="48600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P</m:t>
                    </m:r>
                    <m:d>
                      <m:dPr>
                        <m:begChr m:val="("/>
                        <m:endChr m:val=")"/>
                      </m:dPr>
                      <m:e>
                        <m:r>
                          <m:t xml:space="preserve">ψ</m:t>
                        </m:r>
                        <m:d>
                          <m:dPr>
                            <m:begChr m:val="("/>
                            <m:endChr m:val=")"/>
                          </m:dPr>
                          <m:e>
                            <m:acc>
                              <m:accPr>
                                <m:chr m:val="⃗"/>
                              </m:accPr>
                              <m:e>
                                <m:r>
                                  <m:t xml:space="preserve">r</m:t>
                                </m:r>
                              </m:e>
                            </m:acc>
                          </m:e>
                        </m:d>
                      </m:e>
                    </m:d>
                    <m:r>
                      <m:t xml:space="preserve">=</m:t>
                    </m:r>
                    <m:r>
                      <m:t xml:space="preserve">ψ</m:t>
                    </m:r>
                    <m:d>
                      <m:dPr>
                        <m:begChr m:val="("/>
                        <m:endChr m:val=")"/>
                      </m:dPr>
                      <m:e>
                        <m:acc>
                          <m:accPr>
                            <m:chr m:val="⃗"/>
                          </m:accPr>
                          <m:e>
                            <m:r>
                              <m:t xml:space="preserve">−</m:t>
                            </m:r>
                            <m:r>
                              <m:t xml:space="preserve">r</m:t>
                            </m:r>
                          </m:e>
                        </m:acc>
                      </m:e>
                    </m:d>
                    <m:r>
                      <m:t xml:space="preserve">=</m:t>
                    </m:r>
                    <m:r>
                      <m:t xml:space="preserve">ψ</m:t>
                    </m:r>
                    <m:d>
                      <m:dPr>
                        <m:begChr m:val="("/>
                        <m:endChr m:val=")"/>
                      </m:dPr>
                      <m:e>
                        <m:acc>
                          <m:accPr>
                            <m:chr m:val="⃗"/>
                          </m:accPr>
                          <m:e>
                            <m:r>
                              <m:t xml:space="preserve">r</m:t>
                            </m:r>
                          </m:e>
                        </m:acc>
                      </m:e>
                    </m:d>
                    <m:r>
                      <m:t xml:space="preserve">:</m:t>
                    </m:r>
                    <m:r>
                      <m:t xml:space="preserve">άρτια</m:t>
                    </m:r>
                    <m:r>
                      <m:t xml:space="preserve">συνάρτιση</m:t>
                    </m:r>
                    <m:r>
                      <m:t xml:space="preserve">→</m:t>
                    </m:r>
                    <m:r>
                      <m:t xml:space="preserve">Parity</m:t>
                    </m:r>
                    <m:r>
                      <m:t xml:space="preserve">=</m:t>
                    </m:r>
                    <m:r>
                      <m:t xml:space="preserve">+</m:t>
                    </m:r>
                    <m:r>
                      <m:t xml:space="preserve">1</m:t>
                    </m:r>
                  </m:oMath>
                </a14:m>
              </a:p>
            </p:txBody>
          </p:sp>
        </mc:Choice>
        <mc:Fallback/>
      </mc:AlternateContent>
      <p:sp>
        <p:nvSpPr>
          <p:cNvPr id="492" name="CustomShape 8"/>
          <p:cNvSpPr/>
          <p:nvPr/>
        </p:nvSpPr>
        <p:spPr>
          <a:xfrm>
            <a:off x="1828800" y="3412800"/>
            <a:ext cx="228600" cy="1600200"/>
          </a:xfrm>
          <a:custGeom>
            <a:avLst/>
            <a:gdLst/>
            <a:ahLst/>
            <a:rect l="0" t="0" r="r" b="b"/>
            <a:pathLst>
              <a:path w="637" h="4447">
                <a:moveTo>
                  <a:pt x="0" y="0"/>
                </a:moveTo>
                <a:cubicBezTo>
                  <a:pt x="159" y="0"/>
                  <a:pt x="318" y="185"/>
                  <a:pt x="318" y="370"/>
                </a:cubicBezTo>
                <a:lnTo>
                  <a:pt x="318" y="1852"/>
                </a:lnTo>
                <a:cubicBezTo>
                  <a:pt x="318" y="2037"/>
                  <a:pt x="477" y="2223"/>
                  <a:pt x="636" y="2223"/>
                </a:cubicBezTo>
                <a:cubicBezTo>
                  <a:pt x="477" y="2223"/>
                  <a:pt x="318" y="2408"/>
                  <a:pt x="318" y="2593"/>
                </a:cubicBezTo>
                <a:lnTo>
                  <a:pt x="318" y="4075"/>
                </a:lnTo>
                <a:cubicBezTo>
                  <a:pt x="318" y="4260"/>
                  <a:pt x="159" y="4446"/>
                  <a:pt x="0" y="4446"/>
                </a:cubicBezTo>
              </a:path>
            </a:pathLst>
          </a:custGeom>
          <a:noFill/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mc:AlternateContent>
        <mc:Choice xmlns:a14="http://schemas.microsoft.com/office/drawing/2010/main" Requires="a14">
          <p:sp>
            <p:nvSpPr>
              <p:cNvPr id="493" name="Formula 9"/>
              <p:cNvSpPr txBox="1"/>
              <p:nvPr/>
            </p:nvSpPr>
            <p:spPr>
              <a:xfrm>
                <a:off x="7497000" y="4944600"/>
                <a:ext cx="2595240" cy="91908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π</m:t>
                    </m:r>
                    <m:r>
                      <m:t xml:space="preserve">.</m:t>
                    </m:r>
                    <m:r>
                      <m:t xml:space="preserve">χ</m:t>
                    </m:r>
                    <m:r>
                      <m:t xml:space="preserve">.</m:t>
                    </m:r>
                    <m:r>
                      <m:t xml:space="preserve">,</m:t>
                    </m:r>
                    <m:r>
                      <m:t xml:space="preserve">κατάσταση</m:t>
                    </m:r>
                    <m:sSup>
                      <m:e>
                        <m:f>
                          <m:num>
                            <m:r>
                              <m:t xml:space="preserve">3</m:t>
                            </m:r>
                          </m:num>
                          <m:den>
                            <m:r>
                              <m:t xml:space="preserve">2</m:t>
                            </m:r>
                          </m:den>
                        </m:f>
                      </m:e>
                      <m:sup>
                        <m:r>
                          <m:t xml:space="preserve">+</m:t>
                        </m:r>
                      </m:sup>
                    </m:sSup>
                  </m:oMath>
                </a14:m>
              </a:p>
            </p:txBody>
          </p:sp>
        </mc:Choice>
        <mc:Fallback/>
      </mc:AlternateContent>
      <mc:AlternateContent>
        <mc:Choice xmlns:a14="http://schemas.microsoft.com/office/drawing/2010/main" Requires="a14">
          <p:sp>
            <p:nvSpPr>
              <p:cNvPr id="494" name="Formula 10"/>
              <p:cNvSpPr txBox="1"/>
              <p:nvPr/>
            </p:nvSpPr>
            <p:spPr>
              <a:xfrm>
                <a:off x="249120" y="6621120"/>
                <a:ext cx="9641160" cy="48708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acc>
                      <m:accPr>
                        <m:chr m:val="⃗"/>
                      </m:accPr>
                      <m:e>
                        <m:r>
                          <m:t xml:space="preserve">r</m:t>
                        </m:r>
                      </m:e>
                    </m:acc>
                    <m:r>
                      <m:t xml:space="preserve">→</m:t>
                    </m:r>
                    <m:acc>
                      <m:accPr>
                        <m:chr m:val="⃗"/>
                      </m:accPr>
                      <m:e>
                        <m:r>
                          <m:t xml:space="preserve">−</m:t>
                        </m:r>
                        <m:r>
                          <m:t xml:space="preserve">r</m:t>
                        </m:r>
                      </m:e>
                    </m:acc>
                    <m:r>
                      <m:t xml:space="preserve">:</m:t>
                    </m:r>
                    <m:r>
                      <m:t xml:space="preserve">P</m:t>
                    </m:r>
                    <m:d>
                      <m:dPr>
                        <m:begChr m:val="("/>
                        <m:endChr m:val=")"/>
                      </m:dPr>
                      <m:e>
                        <m:r>
                          <m:t xml:space="preserve">Y</m:t>
                        </m:r>
                        <m:d>
                          <m:dPr>
                            <m:begChr m:val="("/>
                            <m:endChr m:val=")"/>
                          </m:dPr>
                          <m:e>
                            <m:r>
                              <m:t xml:space="preserve">θ</m:t>
                            </m:r>
                            <m:r>
                              <m:t xml:space="preserve">,</m:t>
                            </m:r>
                            <m:r>
                              <m:t xml:space="preserve">φ</m:t>
                            </m:r>
                          </m:e>
                        </m:d>
                      </m:e>
                    </m:d>
                    <m:r>
                      <m:t xml:space="preserve">=</m:t>
                    </m:r>
                    <m:r>
                      <m:t xml:space="preserve">Y</m:t>
                    </m:r>
                    <m:d>
                      <m:dPr>
                        <m:begChr m:val="("/>
                        <m:endChr m:val=")"/>
                      </m:dPr>
                      <m:e>
                        <m:r>
                          <m:t xml:space="preserve">π</m:t>
                        </m:r>
                        <m:r>
                          <m:t xml:space="preserve">−</m:t>
                        </m:r>
                        <m:r>
                          <m:t xml:space="preserve">θ</m:t>
                        </m:r>
                        <m:r>
                          <m:t xml:space="preserve">,</m:t>
                        </m:r>
                        <m:r>
                          <m:t xml:space="preserve">π</m:t>
                        </m:r>
                        <m:r>
                          <m:t xml:space="preserve">+</m:t>
                        </m:r>
                        <m:r>
                          <m:t xml:space="preserve">φ</m:t>
                        </m:r>
                      </m:e>
                    </m:d>
                    <m:r>
                      <m:t xml:space="preserve">=</m:t>
                    </m:r>
                    <m:sSup>
                      <m:e>
                        <m:d>
                          <m:dPr>
                            <m:begChr m:val="("/>
                            <m:endChr m:val=")"/>
                          </m:dPr>
                          <m:e>
                            <m:r>
                              <m:t xml:space="preserve">−</m:t>
                            </m:r>
                            <m:r>
                              <m:t xml:space="preserve">1</m:t>
                            </m:r>
                          </m:e>
                        </m:d>
                      </m:e>
                      <m:sup>
                        <m:r>
                          <m:t xml:space="preserve">l</m:t>
                        </m:r>
                      </m:sup>
                    </m:sSup>
                    <m:r>
                      <m:t xml:space="preserve">Y</m:t>
                    </m:r>
                    <m:d>
                      <m:dPr>
                        <m:begChr m:val="("/>
                        <m:endChr m:val=")"/>
                      </m:dPr>
                      <m:e>
                        <m:r>
                          <m:t xml:space="preserve">θ</m:t>
                        </m:r>
                        <m:r>
                          <m:t xml:space="preserve">,</m:t>
                        </m:r>
                        <m:r>
                          <m:t xml:space="preserve">φ</m:t>
                        </m:r>
                      </m:e>
                    </m:d>
                    <m:r>
                      <m:t xml:space="preserve">,</m:t>
                    </m:r>
                    <m:r>
                      <m:t xml:space="preserve">οπότε</m:t>
                    </m:r>
                    <m:r>
                      <m:t xml:space="preserve">:</m:t>
                    </m:r>
                    <m:r>
                      <m:t xml:space="preserve">Parity</m:t>
                    </m:r>
                    <m:r>
                      <m:t xml:space="preserve">=</m:t>
                    </m:r>
                    <m:sSup>
                      <m:e>
                        <m:d>
                          <m:dPr>
                            <m:begChr m:val="("/>
                            <m:endChr m:val=")"/>
                          </m:dPr>
                          <m:e>
                            <m:r>
                              <m:t xml:space="preserve">−</m:t>
                            </m:r>
                            <m:r>
                              <m:t xml:space="preserve">1</m:t>
                            </m:r>
                          </m:e>
                        </m:d>
                      </m:e>
                      <m:sup>
                        <m:r>
                          <m:t xml:space="preserve">l</m:t>
                        </m:r>
                      </m:sup>
                    </m:sSup>
                  </m:oMath>
                </a14:m>
              </a:p>
            </p:txBody>
          </p:sp>
        </mc:Choice>
        <mc:Fallback/>
      </mc:AlternateContent>
      <mc:AlternateContent>
        <mc:Choice xmlns:a14="http://schemas.microsoft.com/office/drawing/2010/main" Requires="a14">
          <p:sp>
            <p:nvSpPr>
              <p:cNvPr id="495" name="Formula 11"/>
              <p:cNvSpPr txBox="1"/>
              <p:nvPr/>
            </p:nvSpPr>
            <p:spPr>
              <a:xfrm>
                <a:off x="1996560" y="4133160"/>
                <a:ext cx="7881480" cy="48600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P</m:t>
                    </m:r>
                    <m:d>
                      <m:dPr>
                        <m:begChr m:val="("/>
                        <m:endChr m:val=")"/>
                      </m:dPr>
                      <m:e>
                        <m:r>
                          <m:t xml:space="preserve">ψ</m:t>
                        </m:r>
                        <m:d>
                          <m:dPr>
                            <m:begChr m:val="("/>
                            <m:endChr m:val=")"/>
                          </m:dPr>
                          <m:e>
                            <m:acc>
                              <m:accPr>
                                <m:chr m:val="⃗"/>
                              </m:accPr>
                              <m:e>
                                <m:r>
                                  <m:t xml:space="preserve">r</m:t>
                                </m:r>
                              </m:e>
                            </m:acc>
                          </m:e>
                        </m:d>
                      </m:e>
                    </m:d>
                    <m:r>
                      <m:t xml:space="preserve">=</m:t>
                    </m:r>
                    <m:r>
                      <m:t xml:space="preserve">ψ</m:t>
                    </m:r>
                    <m:d>
                      <m:dPr>
                        <m:begChr m:val="("/>
                        <m:endChr m:val=")"/>
                      </m:dPr>
                      <m:e>
                        <m:acc>
                          <m:accPr>
                            <m:chr m:val="⃗"/>
                          </m:accPr>
                          <m:e>
                            <m:r>
                              <m:t xml:space="preserve">−</m:t>
                            </m:r>
                            <m:r>
                              <m:t xml:space="preserve">r</m:t>
                            </m:r>
                          </m:e>
                        </m:acc>
                      </m:e>
                    </m:d>
                    <m:r>
                      <m:t xml:space="preserve">=</m:t>
                    </m:r>
                    <m:r>
                      <m:t xml:space="preserve">−</m:t>
                    </m:r>
                    <m:r>
                      <m:t xml:space="preserve">ψ</m:t>
                    </m:r>
                    <m:d>
                      <m:dPr>
                        <m:begChr m:val="("/>
                        <m:endChr m:val=")"/>
                      </m:dPr>
                      <m:e>
                        <m:acc>
                          <m:accPr>
                            <m:chr m:val="⃗"/>
                          </m:accPr>
                          <m:e>
                            <m:r>
                              <m:t xml:space="preserve">r</m:t>
                            </m:r>
                          </m:e>
                        </m:acc>
                      </m:e>
                    </m:d>
                    <m:r>
                      <m:t xml:space="preserve">:</m:t>
                    </m:r>
                    <m:r>
                      <m:t xml:space="preserve">περιττή</m:t>
                    </m:r>
                    <m:r>
                      <m:t xml:space="preserve">συνάρτιση</m:t>
                    </m:r>
                    <m:r>
                      <m:t xml:space="preserve">→</m:t>
                    </m:r>
                    <m:r>
                      <m:t xml:space="preserve">Parity</m:t>
                    </m:r>
                    <m:r>
                      <m:t xml:space="preserve">=</m:t>
                    </m:r>
                    <m:r>
                      <m:t xml:space="preserve">−</m:t>
                    </m:r>
                    <m:r>
                      <m:t xml:space="preserve">1</m:t>
                    </m:r>
                  </m:oMath>
                </a14:m>
              </a:p>
            </p:txBody>
          </p:sp>
        </mc:Choice>
        <mc:Fallback/>
      </mc:AlternateContent>
      <p:sp>
        <p:nvSpPr>
          <p:cNvPr id="496" name="TextShape 12"/>
          <p:cNvSpPr txBox="1"/>
          <p:nvPr/>
        </p:nvSpPr>
        <p:spPr>
          <a:xfrm>
            <a:off x="1143000" y="7772400"/>
            <a:ext cx="2743200" cy="3585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>
            <a:noAutofit/>
          </a:bodyPr>
          <a:p>
            <a:r>
              <a:rPr b="0" lang="en-GB" sz="1800" spc="-1" strike="noStrike">
                <a:latin typeface="Bitstream Vera Sans"/>
              </a:rPr>
              <a:t>P</a:t>
            </a:r>
            <a:endParaRPr b="0" lang="en-GB" sz="1800" spc="-1" strike="noStrike">
              <a:latin typeface="Bitstream Vera Sans"/>
            </a:endParaRPr>
          </a:p>
        </p:txBody>
      </p:sp>
      <mc:AlternateContent>
        <mc:Choice xmlns:a14="http://schemas.microsoft.com/office/drawing/2010/main" Requires="a14">
          <p:sp>
            <p:nvSpPr>
              <p:cNvPr id="497" name="Formula 13"/>
              <p:cNvSpPr txBox="1"/>
              <p:nvPr/>
            </p:nvSpPr>
            <p:spPr>
              <a:xfrm>
                <a:off x="6111000" y="5947920"/>
                <a:ext cx="2874240" cy="39528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ψ</m:t>
                    </m:r>
                    <m:d>
                      <m:dPr>
                        <m:begChr m:val="("/>
                        <m:endChr m:val=")"/>
                      </m:dPr>
                      <m:e>
                        <m:acc>
                          <m:accPr>
                            <m:chr m:val="⃗"/>
                          </m:accPr>
                          <m:e>
                            <m:r>
                              <m:t xml:space="preserve">r</m:t>
                            </m:r>
                          </m:e>
                        </m:acc>
                      </m:e>
                    </m:d>
                    <m:r>
                      <m:t xml:space="preserve">=</m:t>
                    </m:r>
                    <m:r>
                      <m:t xml:space="preserve">R</m:t>
                    </m:r>
                    <m:d>
                      <m:dPr>
                        <m:begChr m:val="("/>
                        <m:endChr m:val=")"/>
                      </m:dPr>
                      <m:e>
                        <m:r>
                          <m:t xml:space="preserve">r</m:t>
                        </m:r>
                      </m:e>
                    </m:d>
                    <m:r>
                      <m:t xml:space="preserve">Y</m:t>
                    </m:r>
                    <m:d>
                      <m:dPr>
                        <m:begChr m:val="("/>
                        <m:endChr m:val=")"/>
                      </m:dPr>
                      <m:e>
                        <m:r>
                          <m:t xml:space="preserve">θ</m:t>
                        </m:r>
                        <m:r>
                          <m:t xml:space="preserve">,</m:t>
                        </m:r>
                        <m:r>
                          <m:t xml:space="preserve">φ</m:t>
                        </m:r>
                      </m:e>
                    </m:d>
                  </m:oMath>
                </a14:m>
              </a:p>
            </p:txBody>
          </p:sp>
        </mc:Choice>
        <mc:Fallback/>
      </mc:AlternateContent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8" name="TextShape 1"/>
          <p:cNvSpPr txBox="1"/>
          <p:nvPr/>
        </p:nvSpPr>
        <p:spPr>
          <a:xfrm>
            <a:off x="237240" y="363600"/>
            <a:ext cx="9592560" cy="6226920"/>
          </a:xfrm>
          <a:prstGeom prst="rect">
            <a:avLst/>
          </a:prstGeom>
          <a:noFill/>
          <a:ln w="54720">
            <a:noFill/>
          </a:ln>
        </p:spPr>
        <p:txBody>
          <a:bodyPr lIns="0" rIns="0" tIns="0" bIns="0" anchor="ctr">
            <a:noAutofit/>
          </a:bodyPr>
          <a:p>
            <a:pPr algn="ctr">
              <a:buClr>
                <a:srgbClr val="000000"/>
              </a:buClr>
              <a:buSzPct val="45000"/>
              <a:buFont typeface="Wingdings" charset="2"/>
              <a:buChar char=""/>
            </a:pPr>
            <a:br/>
            <a:r>
              <a:rPr b="0" lang="en-GB" sz="2800" spc="-1" strike="noStrike">
                <a:solidFill>
                  <a:srgbClr val="0000ff"/>
                </a:solidFill>
                <a:latin typeface="Bitstream Vera Sans"/>
              </a:rPr>
              <a:t>  </a:t>
            </a:r>
            <a:r>
              <a:rPr b="0" lang="en-GB" sz="2800" spc="-1" strike="noStrike">
                <a:solidFill>
                  <a:srgbClr val="0000ff"/>
                </a:solidFill>
                <a:latin typeface="Bitstream Vera Sans"/>
              </a:rPr>
              <a:t>Είδαμε ότι η ενέργεια ενός συστήματος   εξαρτάται απο τους διάφορους κβαντικούς αριθμούς, μεταξύ των οποίων και το σπιν του: ΟΚ. </a:t>
            </a:r>
            <a:br/>
            <a:br/>
            <a:r>
              <a:rPr b="0" lang="en-GB" sz="2800" spc="-1" strike="noStrike">
                <a:solidFill>
                  <a:srgbClr val="0000ff"/>
                </a:solidFill>
                <a:latin typeface="Bitstream Vera Sans"/>
              </a:rPr>
              <a:t> </a:t>
            </a:r>
            <a:r>
              <a:rPr b="0" lang="en-GB" sz="2800" spc="-1" strike="noStrike">
                <a:latin typeface="Bitstream Vera Sans"/>
              </a:rPr>
              <a:t>Ερώτηση</a:t>
            </a:r>
            <a:r>
              <a:rPr b="0" lang="en-GB" sz="2800" spc="-1" strike="noStrike">
                <a:solidFill>
                  <a:srgbClr val="0000ff"/>
                </a:solidFill>
                <a:latin typeface="Bitstream Vera Sans"/>
              </a:rPr>
              <a:t>:</a:t>
            </a:r>
            <a:br/>
            <a:r>
              <a:rPr b="0" lang="en-GB" sz="2800" spc="-1" strike="noStrike">
                <a:solidFill>
                  <a:srgbClr val="0000ff"/>
                </a:solidFill>
                <a:latin typeface="Bitstream Vera Sans"/>
              </a:rPr>
              <a:t>Αφού βλέπουμε ότι η ομοτιμία (parity), είτε είναι +1 είτε -1,  αφήνει το |ψ|</a:t>
            </a:r>
            <a:r>
              <a:rPr b="0" lang="en-GB" sz="3379" spc="-1" strike="noStrike" baseline="14000000">
                <a:solidFill>
                  <a:srgbClr val="0000ff"/>
                </a:solidFill>
                <a:latin typeface="Bitstream Vera Sans"/>
              </a:rPr>
              <a:t>2</a:t>
            </a:r>
            <a:r>
              <a:rPr b="0" lang="en-GB" sz="2800" spc="-1" strike="noStrike">
                <a:solidFill>
                  <a:srgbClr val="0000ff"/>
                </a:solidFill>
                <a:latin typeface="Bitstream Vera Sans"/>
              </a:rPr>
              <a:t> αμετάβλητo, δηλαδή αφήνει την πιθανότητα ανά μονάδα όγκου αμετάβλητη,  </a:t>
            </a:r>
            <a:br/>
            <a:r>
              <a:rPr b="0" lang="en-GB" sz="2800" spc="-1" strike="noStrike">
                <a:solidFill>
                  <a:srgbClr val="ff0000"/>
                </a:solidFill>
                <a:latin typeface="Bitstream Vera Sans"/>
              </a:rPr>
              <a:t>  επηρεάζει  η ομοτιμία κάτι μετρήσιμο/παρατηρίσιμο;</a:t>
            </a:r>
            <a:br/>
            <a:br/>
            <a:br/>
            <a:r>
              <a:rPr b="0" lang="en-GB" sz="2800" spc="-1" strike="noStrike">
                <a:solidFill>
                  <a:srgbClr val="0000ff"/>
                </a:solidFill>
                <a:latin typeface="Bitstream Vera Sans"/>
              </a:rPr>
              <a:t> → Βεβαίως και ναι.</a:t>
            </a:r>
            <a:br/>
            <a:endParaRPr b="0" lang="en-GB" sz="2800" spc="-1" strike="noStrike">
              <a:latin typeface="Bitstream Vera San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9" name="TextShape 1"/>
          <p:cNvSpPr txBox="1"/>
          <p:nvPr/>
        </p:nvSpPr>
        <p:spPr>
          <a:xfrm>
            <a:off x="504000" y="2160"/>
            <a:ext cx="9071640" cy="1067400"/>
          </a:xfrm>
          <a:prstGeom prst="rect">
            <a:avLst/>
          </a:prstGeom>
          <a:solidFill>
            <a:srgbClr val="00ffff"/>
          </a:solidFill>
          <a:ln w="54720"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0" lang="en-GB" sz="3600" spc="-1" strike="noStrike">
                <a:latin typeface="Bitstream Vera Sans"/>
              </a:rPr>
              <a:t>Parity: η αναστροφή του χώρου και η Αρχή του Pauli</a:t>
            </a:r>
            <a:endParaRPr b="0" lang="en-GB" sz="3600" spc="-1" strike="noStrike">
              <a:latin typeface="Bitstream Vera Sans"/>
            </a:endParaRPr>
          </a:p>
        </p:txBody>
      </p:sp>
      <p:sp>
        <p:nvSpPr>
          <p:cNvPr id="500" name="TextShape 2"/>
          <p:cNvSpPr txBox="1"/>
          <p:nvPr/>
        </p:nvSpPr>
        <p:spPr>
          <a:xfrm>
            <a:off x="228600" y="4336200"/>
            <a:ext cx="9601200" cy="2860200"/>
          </a:xfrm>
          <a:prstGeom prst="rect">
            <a:avLst/>
          </a:prstGeom>
          <a:solidFill>
            <a:srgbClr val="e6ff00"/>
          </a:solidFill>
          <a:ln>
            <a:noFill/>
          </a:ln>
        </p:spPr>
        <p:txBody>
          <a:bodyPr lIns="0" rIns="0" tIns="0" bIns="0">
            <a:noAutofit/>
          </a:bodyPr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100" spc="-1" strike="noStrike">
                <a:latin typeface="Bitstream Vera Sans"/>
              </a:rPr>
              <a:t>Όλα τα σωματίδια με ακέραιο σπιν (s=0, 1, 2, …) - τα αποκαλούμενα </a:t>
            </a:r>
            <a:r>
              <a:rPr b="1" lang="en-GB" sz="2100" spc="-1" strike="noStrike">
                <a:latin typeface="Bitstream Vera Sans"/>
              </a:rPr>
              <a:t>μποζόνια</a:t>
            </a:r>
            <a:r>
              <a:rPr b="0" lang="en-GB" sz="2100" spc="-1" strike="noStrike">
                <a:latin typeface="Bitstream Vera Sans"/>
              </a:rPr>
              <a:t> – περιγράφονται από </a:t>
            </a:r>
            <a:r>
              <a:rPr b="1" lang="en-GB" sz="2100" spc="-1" strike="noStrike">
                <a:latin typeface="Bitstream Vera Sans"/>
              </a:rPr>
              <a:t>συμμετρικές κυματοσυναρτήσεις (Parity = +1)</a:t>
            </a:r>
            <a:r>
              <a:rPr b="0" lang="en-GB" sz="2100" spc="-1" strike="noStrike">
                <a:latin typeface="Bitstream Vera Sans"/>
              </a:rPr>
              <a:t>, ενώ</a:t>
            </a:r>
            <a:endParaRPr b="0" lang="en-GB" sz="21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100" spc="-1" strike="noStrike">
                <a:latin typeface="Bitstream Vera Sans"/>
              </a:rPr>
              <a:t>όλα τα σωματίδια με ημι-ακέραιο σπιν (s=1/2, 3/2, …) - τα αποκαλούμενα </a:t>
            </a:r>
            <a:r>
              <a:rPr b="1" lang="en-GB" sz="2100" spc="-1" strike="noStrike">
                <a:latin typeface="Bitstream Vera Sans"/>
              </a:rPr>
              <a:t>φερμιόνια</a:t>
            </a:r>
            <a:r>
              <a:rPr b="0" lang="en-GB" sz="2100" spc="-1" strike="noStrike">
                <a:latin typeface="Bitstream Vera Sans"/>
              </a:rPr>
              <a:t> – περιγράφονται από </a:t>
            </a:r>
            <a:r>
              <a:rPr b="1" lang="en-GB" sz="2100" spc="-1" strike="noStrike">
                <a:latin typeface="Bitstream Vera Sans"/>
              </a:rPr>
              <a:t>αντισυμμετρικές κυματοσυναρτήσεις (Parity = -1)</a:t>
            </a:r>
            <a:endParaRPr b="0" lang="en-GB" sz="21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en-GB" sz="2100" spc="-1" strike="noStrike">
                <a:solidFill>
                  <a:srgbClr val="0000ff"/>
                </a:solidFill>
                <a:latin typeface="Bitstream Vera Sans"/>
              </a:rPr>
              <a:t>ως προς την εναλλαγή των μεταβλητών τους (=αναστροφή του χώρου)</a:t>
            </a:r>
            <a:endParaRPr b="0" lang="en-GB" sz="2100" spc="-1" strike="noStrike">
              <a:latin typeface="Bitstream Vera Sans"/>
            </a:endParaRPr>
          </a:p>
        </p:txBody>
      </p:sp>
      <p:pic>
        <p:nvPicPr>
          <p:cNvPr id="501" name="" descr=""/>
          <p:cNvPicPr/>
          <p:nvPr/>
        </p:nvPicPr>
        <p:blipFill>
          <a:blip r:embed="rId1"/>
          <a:stretch/>
        </p:blipFill>
        <p:spPr>
          <a:xfrm>
            <a:off x="520200" y="1088640"/>
            <a:ext cx="9181800" cy="3247560"/>
          </a:xfrm>
          <a:prstGeom prst="rect">
            <a:avLst/>
          </a:prstGeom>
          <a:ln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2" name="TextShape 1"/>
          <p:cNvSpPr txBox="1"/>
          <p:nvPr/>
        </p:nvSpPr>
        <p:spPr>
          <a:xfrm>
            <a:off x="504000" y="112680"/>
            <a:ext cx="9071640" cy="1422720"/>
          </a:xfrm>
          <a:prstGeom prst="rect">
            <a:avLst/>
          </a:prstGeom>
          <a:solidFill>
            <a:srgbClr val="00ffff"/>
          </a:solidFill>
          <a:ln w="54720"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0" lang="en-GB" sz="3200" spc="-1" strike="noStrike">
                <a:latin typeface="Bitstream Vera Sans"/>
              </a:rPr>
              <a:t>Parity: για την κυματοσυνάρτηση δύο ταυτόσημων σωματιδίων, η αναστροφή του χώρου είναι ίδια με την ανταλλαγή τους</a:t>
            </a:r>
            <a:endParaRPr b="0" lang="en-GB" sz="3200" spc="-1" strike="noStrike">
              <a:latin typeface="Bitstream Vera Sans"/>
            </a:endParaRPr>
          </a:p>
        </p:txBody>
      </p:sp>
      <p:sp>
        <p:nvSpPr>
          <p:cNvPr id="503" name="Line 2"/>
          <p:cNvSpPr/>
          <p:nvPr/>
        </p:nvSpPr>
        <p:spPr>
          <a:xfrm flipV="1">
            <a:off x="1371600" y="2500200"/>
            <a:ext cx="1600200" cy="114300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504" name="CustomShape 3"/>
          <p:cNvSpPr/>
          <p:nvPr/>
        </p:nvSpPr>
        <p:spPr>
          <a:xfrm>
            <a:off x="1263600" y="3535200"/>
            <a:ext cx="228600" cy="228600"/>
          </a:xfrm>
          <a:prstGeom prst="ellipse">
            <a:avLst/>
          </a:prstGeom>
          <a:solidFill>
            <a:srgbClr val="99ccff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Autofit/>
          </a:bodyPr>
          <a:p>
            <a:pPr algn="ctr"/>
            <a:r>
              <a:rPr b="0" lang="en-GB" sz="1800" spc="-1" strike="noStrike">
                <a:latin typeface="Bitstream Vera Sans"/>
              </a:rPr>
              <a:t>1</a:t>
            </a:r>
            <a:endParaRPr b="0" lang="en-GB" sz="1800" spc="-1" strike="noStrike">
              <a:latin typeface="Bitstream Vera Sans"/>
            </a:endParaRPr>
          </a:p>
        </p:txBody>
      </p:sp>
      <p:sp>
        <p:nvSpPr>
          <p:cNvPr id="505" name="CustomShape 4"/>
          <p:cNvSpPr/>
          <p:nvPr/>
        </p:nvSpPr>
        <p:spPr>
          <a:xfrm>
            <a:off x="2919600" y="2347200"/>
            <a:ext cx="228600" cy="228600"/>
          </a:xfrm>
          <a:prstGeom prst="ellipse">
            <a:avLst/>
          </a:prstGeom>
          <a:solidFill>
            <a:srgbClr val="99ccff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Autofit/>
          </a:bodyPr>
          <a:p>
            <a:pPr algn="ctr"/>
            <a:r>
              <a:rPr b="0" lang="en-GB" sz="1800" spc="-1" strike="noStrike">
                <a:latin typeface="Bitstream Vera Sans"/>
              </a:rPr>
              <a:t>2</a:t>
            </a:r>
            <a:endParaRPr b="0" lang="en-GB" sz="1800" spc="-1" strike="noStrike">
              <a:latin typeface="Bitstream Vera Sans"/>
            </a:endParaRPr>
          </a:p>
        </p:txBody>
      </p:sp>
      <p:sp>
        <p:nvSpPr>
          <p:cNvPr id="506" name="CustomShape 5"/>
          <p:cNvSpPr/>
          <p:nvPr/>
        </p:nvSpPr>
        <p:spPr>
          <a:xfrm>
            <a:off x="2199600" y="2993400"/>
            <a:ext cx="91440" cy="91440"/>
          </a:xfrm>
          <a:prstGeom prst="ellipse">
            <a:avLst/>
          </a:prstGeom>
          <a:solidFill>
            <a:srgbClr val="ff0000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507" name="TextShape 6"/>
          <p:cNvSpPr txBox="1"/>
          <p:nvPr/>
        </p:nvSpPr>
        <p:spPr>
          <a:xfrm>
            <a:off x="1949400" y="2728800"/>
            <a:ext cx="360720" cy="3585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>
            <a:noAutofit/>
          </a:bodyPr>
          <a:p>
            <a:r>
              <a:rPr b="0" lang="en-GB" sz="1800" spc="-1" strike="noStrike">
                <a:latin typeface="Bitstream Vera Sans"/>
              </a:rPr>
              <a:t>Ο</a:t>
            </a:r>
            <a:endParaRPr b="0" lang="en-GB" sz="1800" spc="-1" strike="noStrike">
              <a:latin typeface="Bitstream Vera Sans"/>
            </a:endParaRPr>
          </a:p>
        </p:txBody>
      </p:sp>
      <mc:AlternateContent>
        <mc:Choice xmlns:a14="http://schemas.microsoft.com/office/drawing/2010/main" Requires="a14">
          <p:sp>
            <p:nvSpPr>
              <p:cNvPr id="508" name="Formula 7"/>
              <p:cNvSpPr txBox="1"/>
              <p:nvPr/>
            </p:nvSpPr>
            <p:spPr>
              <a:xfrm>
                <a:off x="783720" y="3251880"/>
                <a:ext cx="603360" cy="36576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−</m:t>
                    </m:r>
                    <m:acc>
                      <m:accPr>
                        <m:chr m:val="⃗"/>
                      </m:accPr>
                      <m:e>
                        <m:r>
                          <m:t xml:space="preserve">r</m:t>
                        </m:r>
                      </m:e>
                    </m:acc>
                  </m:oMath>
                </a14:m>
              </a:p>
            </p:txBody>
          </p:sp>
        </mc:Choice>
        <mc:Fallback/>
      </mc:AlternateContent>
      <mc:AlternateContent>
        <mc:Choice xmlns:a14="http://schemas.microsoft.com/office/drawing/2010/main" Requires="a14">
          <p:sp>
            <p:nvSpPr>
              <p:cNvPr id="509" name="Formula 8"/>
              <p:cNvSpPr txBox="1"/>
              <p:nvPr/>
            </p:nvSpPr>
            <p:spPr>
              <a:xfrm>
                <a:off x="3268080" y="2315880"/>
                <a:ext cx="342360" cy="36576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acc>
                      <m:accPr>
                        <m:chr m:val="⃗"/>
                      </m:accPr>
                      <m:e>
                        <m:r>
                          <m:t xml:space="preserve">r</m:t>
                        </m:r>
                      </m:e>
                    </m:acc>
                  </m:oMath>
                </a14:m>
              </a:p>
            </p:txBody>
          </p:sp>
        </mc:Choice>
        <mc:Fallback/>
      </mc:AlternateContent>
      <p:sp>
        <p:nvSpPr>
          <p:cNvPr id="510" name="TextShape 9"/>
          <p:cNvSpPr txBox="1"/>
          <p:nvPr/>
        </p:nvSpPr>
        <p:spPr>
          <a:xfrm>
            <a:off x="-23400" y="2503800"/>
            <a:ext cx="732240" cy="115560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>
            <a:noAutofit/>
          </a:bodyPr>
          <a:p>
            <a:r>
              <a:rPr b="0" lang="en-GB" sz="7200" spc="-1" strike="noStrike">
                <a:latin typeface="Bitstream Vera Sans"/>
              </a:rPr>
              <a:t>P</a:t>
            </a:r>
            <a:endParaRPr b="0" lang="en-GB" sz="7200" spc="-1" strike="noStrike">
              <a:latin typeface="Bitstream Vera Sans"/>
            </a:endParaRPr>
          </a:p>
        </p:txBody>
      </p:sp>
      <p:sp>
        <p:nvSpPr>
          <p:cNvPr id="511" name="CustomShape 10"/>
          <p:cNvSpPr/>
          <p:nvPr/>
        </p:nvSpPr>
        <p:spPr>
          <a:xfrm>
            <a:off x="711000" y="2057400"/>
            <a:ext cx="457200" cy="2057400"/>
          </a:xfrm>
          <a:custGeom>
            <a:avLst/>
            <a:gdLst/>
            <a:ahLst/>
            <a:rect l="0" t="0" r="r" b="b"/>
            <a:pathLst>
              <a:path w="1272" h="5716">
                <a:moveTo>
                  <a:pt x="1271" y="0"/>
                </a:moveTo>
                <a:cubicBezTo>
                  <a:pt x="635" y="0"/>
                  <a:pt x="0" y="238"/>
                  <a:pt x="0" y="476"/>
                </a:cubicBezTo>
                <a:lnTo>
                  <a:pt x="0" y="5239"/>
                </a:lnTo>
                <a:cubicBezTo>
                  <a:pt x="0" y="5477"/>
                  <a:pt x="635" y="5715"/>
                  <a:pt x="1271" y="5715"/>
                </a:cubicBezTo>
              </a:path>
            </a:pathLst>
          </a:custGeom>
          <a:noFill/>
          <a:ln w="367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512" name="CustomShape 11"/>
          <p:cNvSpPr/>
          <p:nvPr/>
        </p:nvSpPr>
        <p:spPr>
          <a:xfrm>
            <a:off x="3274200" y="2021400"/>
            <a:ext cx="457200" cy="2057400"/>
          </a:xfrm>
          <a:custGeom>
            <a:avLst/>
            <a:gdLst/>
            <a:ahLst/>
            <a:rect l="0" t="0" r="r" b="b"/>
            <a:pathLst>
              <a:path w="1272" h="5716">
                <a:moveTo>
                  <a:pt x="0" y="0"/>
                </a:moveTo>
                <a:cubicBezTo>
                  <a:pt x="635" y="0"/>
                  <a:pt x="1271" y="238"/>
                  <a:pt x="1271" y="476"/>
                </a:cubicBezTo>
                <a:lnTo>
                  <a:pt x="1271" y="5239"/>
                </a:lnTo>
                <a:cubicBezTo>
                  <a:pt x="1271" y="5477"/>
                  <a:pt x="635" y="5715"/>
                  <a:pt x="0" y="5715"/>
                </a:cubicBezTo>
              </a:path>
            </a:pathLst>
          </a:custGeom>
          <a:noFill/>
          <a:ln w="3672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513" name="TextShape 12"/>
          <p:cNvSpPr txBox="1"/>
          <p:nvPr/>
        </p:nvSpPr>
        <p:spPr>
          <a:xfrm>
            <a:off x="4044600" y="2467800"/>
            <a:ext cx="947160" cy="115560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>
            <a:noAutofit/>
          </a:bodyPr>
          <a:p>
            <a:r>
              <a:rPr b="0" lang="en-GB" sz="7200" spc="-1" strike="noStrike">
                <a:latin typeface="Bitstream Vera Sans"/>
              </a:rPr>
              <a:t>=</a:t>
            </a:r>
            <a:endParaRPr b="0" lang="en-GB" sz="7200" spc="-1" strike="noStrike">
              <a:latin typeface="Bitstream Vera Sans"/>
            </a:endParaRPr>
          </a:p>
        </p:txBody>
      </p:sp>
      <mc:AlternateContent>
        <mc:Choice xmlns:a14="http://schemas.microsoft.com/office/drawing/2010/main" Requires="a14">
          <p:sp>
            <p:nvSpPr>
              <p:cNvPr id="514" name="Formula 13"/>
              <p:cNvSpPr txBox="1"/>
              <p:nvPr/>
            </p:nvSpPr>
            <p:spPr>
              <a:xfrm>
                <a:off x="3843720" y="2495880"/>
                <a:ext cx="1095840" cy="36576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−</m:t>
                    </m:r>
                    <m:acc>
                      <m:accPr>
                        <m:chr m:val="⃗"/>
                      </m:accPr>
                      <m:e>
                        <m:r>
                          <m:t xml:space="preserve">r</m:t>
                        </m:r>
                      </m:e>
                    </m:acc>
                    <m:r>
                      <m:t xml:space="preserve">→</m:t>
                    </m:r>
                    <m:acc>
                      <m:accPr>
                        <m:chr m:val="⃗"/>
                      </m:accPr>
                      <m:e>
                        <m:r>
                          <m:t xml:space="preserve">r</m:t>
                        </m:r>
                      </m:e>
                    </m:acc>
                  </m:oMath>
                </a14:m>
              </a:p>
            </p:txBody>
          </p:sp>
        </mc:Choice>
        <mc:Fallback/>
      </mc:AlternateContent>
      <mc:AlternateContent>
        <mc:Choice xmlns:a14="http://schemas.microsoft.com/office/drawing/2010/main" Requires="a14">
          <p:sp>
            <p:nvSpPr>
              <p:cNvPr id="515" name="Formula 14"/>
              <p:cNvSpPr txBox="1"/>
              <p:nvPr/>
            </p:nvSpPr>
            <p:spPr>
              <a:xfrm>
                <a:off x="4096080" y="3251880"/>
                <a:ext cx="1081800" cy="36576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acc>
                      <m:accPr>
                        <m:chr m:val="⃗"/>
                      </m:accPr>
                      <m:e>
                        <m:r>
                          <m:t xml:space="preserve">r</m:t>
                        </m:r>
                      </m:e>
                    </m:acc>
                    <m:r>
                      <m:t xml:space="preserve">→</m:t>
                    </m:r>
                    <m:r>
                      <m:t xml:space="preserve">−</m:t>
                    </m:r>
                    <m:acc>
                      <m:accPr>
                        <m:chr m:val="⃗"/>
                      </m:accPr>
                      <m:e>
                        <m:r>
                          <m:t xml:space="preserve">r</m:t>
                        </m:r>
                      </m:e>
                    </m:acc>
                  </m:oMath>
                </a14:m>
              </a:p>
            </p:txBody>
          </p:sp>
        </mc:Choice>
        <mc:Fallback/>
      </mc:AlternateContent>
      <p:sp>
        <p:nvSpPr>
          <p:cNvPr id="516" name="TextShape 15"/>
          <p:cNvSpPr txBox="1"/>
          <p:nvPr/>
        </p:nvSpPr>
        <p:spPr>
          <a:xfrm>
            <a:off x="169200" y="4380840"/>
            <a:ext cx="7086600" cy="237348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>
            <a:noAutofit/>
          </a:bodyPr>
          <a:p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Με την εφαρμογή της πάριτυ πάνω στην αριστερή κατάσταση </a:t>
            </a:r>
            <a:endParaRPr b="0" lang="en-GB" sz="2200" spc="-1" strike="noStrike">
              <a:latin typeface="Bitstream Vera Sans"/>
            </a:endParaRPr>
          </a:p>
          <a:p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(το #1 στη θέση -r, και το #2 στη θέση r)</a:t>
            </a:r>
            <a:endParaRPr b="0" lang="en-GB" sz="2200" spc="-1" strike="noStrike">
              <a:latin typeface="Bitstream Vera Sans"/>
            </a:endParaRPr>
          </a:p>
          <a:p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έχουμε το #1 στη θέση r, και το #2 στη θέση -r :</a:t>
            </a:r>
            <a:endParaRPr b="0" lang="en-GB" sz="2200" spc="-1" strike="noStrike">
              <a:latin typeface="Bitstream Vera Sans"/>
            </a:endParaRPr>
          </a:p>
          <a:p>
            <a:endParaRPr b="0" lang="en-GB" sz="2200" spc="-1" strike="noStrike">
              <a:latin typeface="Bitstream Vera Sans"/>
            </a:endParaRPr>
          </a:p>
          <a:p>
            <a:r>
              <a:rPr b="1" lang="en-GB" sz="2200" spc="-1" strike="noStrike">
                <a:solidFill>
                  <a:srgbClr val="ff0000"/>
                </a:solidFill>
                <a:latin typeface="Bitstream Vera Sans"/>
              </a:rPr>
              <a:t>→ </a:t>
            </a:r>
            <a:r>
              <a:rPr b="0" lang="en-GB" sz="2200" spc="-1" strike="noStrike">
                <a:solidFill>
                  <a:srgbClr val="ff0000"/>
                </a:solidFill>
                <a:latin typeface="Bitstream Vera Sans"/>
              </a:rPr>
              <a:t>ακριβώς το ίδιο αποτέλεσμα έχουμε και με          την ανταλλαγή των σωματιδίων #1 και #2</a:t>
            </a:r>
            <a:endParaRPr b="0" lang="en-GB" sz="2200" spc="-1" strike="noStrike">
              <a:latin typeface="Bitstream Vera Sans"/>
            </a:endParaRPr>
          </a:p>
        </p:txBody>
      </p:sp>
      <p:sp>
        <p:nvSpPr>
          <p:cNvPr id="517" name="Line 16"/>
          <p:cNvSpPr/>
          <p:nvPr/>
        </p:nvSpPr>
        <p:spPr>
          <a:xfrm flipV="1">
            <a:off x="6222600" y="2500200"/>
            <a:ext cx="1600200" cy="114300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518" name="CustomShape 17"/>
          <p:cNvSpPr/>
          <p:nvPr/>
        </p:nvSpPr>
        <p:spPr>
          <a:xfrm>
            <a:off x="6114600" y="3535200"/>
            <a:ext cx="228600" cy="228600"/>
          </a:xfrm>
          <a:prstGeom prst="ellipse">
            <a:avLst/>
          </a:prstGeom>
          <a:solidFill>
            <a:srgbClr val="99ccff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Autofit/>
          </a:bodyPr>
          <a:p>
            <a:pPr algn="ctr"/>
            <a:r>
              <a:rPr b="0" lang="en-GB" sz="1800" spc="-1" strike="noStrike">
                <a:latin typeface="Bitstream Vera Sans"/>
              </a:rPr>
              <a:t>1</a:t>
            </a:r>
            <a:endParaRPr b="0" lang="en-GB" sz="1800" spc="-1" strike="noStrike">
              <a:latin typeface="Bitstream Vera Sans"/>
            </a:endParaRPr>
          </a:p>
        </p:txBody>
      </p:sp>
      <p:sp>
        <p:nvSpPr>
          <p:cNvPr id="519" name="CustomShape 18"/>
          <p:cNvSpPr/>
          <p:nvPr/>
        </p:nvSpPr>
        <p:spPr>
          <a:xfrm>
            <a:off x="7770600" y="2347200"/>
            <a:ext cx="228600" cy="228600"/>
          </a:xfrm>
          <a:prstGeom prst="ellipse">
            <a:avLst/>
          </a:prstGeom>
          <a:solidFill>
            <a:srgbClr val="99ccff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Autofit/>
          </a:bodyPr>
          <a:p>
            <a:pPr algn="ctr"/>
            <a:r>
              <a:rPr b="0" lang="en-GB" sz="1800" spc="-1" strike="noStrike">
                <a:latin typeface="Bitstream Vera Sans"/>
              </a:rPr>
              <a:t>2</a:t>
            </a:r>
            <a:endParaRPr b="0" lang="en-GB" sz="1800" spc="-1" strike="noStrike">
              <a:latin typeface="Bitstream Vera Sans"/>
            </a:endParaRPr>
          </a:p>
        </p:txBody>
      </p:sp>
      <p:sp>
        <p:nvSpPr>
          <p:cNvPr id="520" name="CustomShape 19"/>
          <p:cNvSpPr/>
          <p:nvPr/>
        </p:nvSpPr>
        <p:spPr>
          <a:xfrm>
            <a:off x="7050600" y="2993400"/>
            <a:ext cx="91440" cy="91440"/>
          </a:xfrm>
          <a:prstGeom prst="ellipse">
            <a:avLst/>
          </a:prstGeom>
          <a:solidFill>
            <a:srgbClr val="ff0000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521" name="TextShape 20"/>
          <p:cNvSpPr txBox="1"/>
          <p:nvPr/>
        </p:nvSpPr>
        <p:spPr>
          <a:xfrm>
            <a:off x="6800400" y="2728800"/>
            <a:ext cx="360720" cy="3585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>
            <a:noAutofit/>
          </a:bodyPr>
          <a:p>
            <a:r>
              <a:rPr b="0" lang="en-GB" sz="1800" spc="-1" strike="noStrike">
                <a:latin typeface="Bitstream Vera Sans"/>
              </a:rPr>
              <a:t>Ο</a:t>
            </a:r>
            <a:endParaRPr b="0" lang="en-GB" sz="1800" spc="-1" strike="noStrike">
              <a:latin typeface="Bitstream Vera Sans"/>
            </a:endParaRPr>
          </a:p>
        </p:txBody>
      </p:sp>
      <mc:AlternateContent>
        <mc:Choice xmlns:a14="http://schemas.microsoft.com/office/drawing/2010/main" Requires="a14">
          <p:sp>
            <p:nvSpPr>
              <p:cNvPr id="522" name="Formula 21"/>
              <p:cNvSpPr txBox="1"/>
              <p:nvPr/>
            </p:nvSpPr>
            <p:spPr>
              <a:xfrm>
                <a:off x="7810200" y="1987200"/>
                <a:ext cx="603360" cy="36576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−</m:t>
                    </m:r>
                    <m:acc>
                      <m:accPr>
                        <m:chr m:val="⃗"/>
                      </m:accPr>
                      <m:e>
                        <m:r>
                          <m:t xml:space="preserve">r</m:t>
                        </m:r>
                      </m:e>
                    </m:acc>
                  </m:oMath>
                </a14:m>
              </a:p>
            </p:txBody>
          </p:sp>
        </mc:Choice>
        <mc:Fallback/>
      </mc:AlternateContent>
      <mc:AlternateContent>
        <mc:Choice xmlns:a14="http://schemas.microsoft.com/office/drawing/2010/main" Requires="a14">
          <p:sp>
            <p:nvSpPr>
              <p:cNvPr id="523" name="Formula 22"/>
              <p:cNvSpPr txBox="1"/>
              <p:nvPr/>
            </p:nvSpPr>
            <p:spPr>
              <a:xfrm>
                <a:off x="5851080" y="3251880"/>
                <a:ext cx="342360" cy="36576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acc>
                      <m:accPr>
                        <m:chr m:val="⃗"/>
                      </m:accPr>
                      <m:e>
                        <m:r>
                          <m:t xml:space="preserve">r</m:t>
                        </m:r>
                      </m:e>
                    </m:acc>
                  </m:oMath>
                </a14:m>
              </a:p>
            </p:txBody>
          </p:sp>
        </mc:Choice>
        <mc:Fallback/>
      </mc:AlternateContent>
      <p:sp>
        <p:nvSpPr>
          <p:cNvPr id="524" name="Line 23"/>
          <p:cNvSpPr/>
          <p:nvPr/>
        </p:nvSpPr>
        <p:spPr>
          <a:xfrm flipV="1">
            <a:off x="7779960" y="5416560"/>
            <a:ext cx="1600200" cy="114300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525" name="CustomShape 24"/>
          <p:cNvSpPr/>
          <p:nvPr/>
        </p:nvSpPr>
        <p:spPr>
          <a:xfrm>
            <a:off x="7671960" y="6451560"/>
            <a:ext cx="228600" cy="228600"/>
          </a:xfrm>
          <a:prstGeom prst="ellipse">
            <a:avLst/>
          </a:prstGeom>
          <a:solidFill>
            <a:srgbClr val="99ccff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Autofit/>
          </a:bodyPr>
          <a:p>
            <a:pPr algn="ctr"/>
            <a:r>
              <a:rPr b="0" lang="en-GB" sz="1800" spc="-1" strike="noStrike">
                <a:latin typeface="Bitstream Vera Sans"/>
              </a:rPr>
              <a:t>2</a:t>
            </a:r>
            <a:endParaRPr b="0" lang="en-GB" sz="1800" spc="-1" strike="noStrike">
              <a:latin typeface="Bitstream Vera Sans"/>
            </a:endParaRPr>
          </a:p>
        </p:txBody>
      </p:sp>
      <p:sp>
        <p:nvSpPr>
          <p:cNvPr id="526" name="CustomShape 25"/>
          <p:cNvSpPr/>
          <p:nvPr/>
        </p:nvSpPr>
        <p:spPr>
          <a:xfrm>
            <a:off x="9327960" y="5263560"/>
            <a:ext cx="228600" cy="228600"/>
          </a:xfrm>
          <a:prstGeom prst="ellipse">
            <a:avLst/>
          </a:prstGeom>
          <a:solidFill>
            <a:srgbClr val="99ccff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Autofit/>
          </a:bodyPr>
          <a:p>
            <a:pPr algn="ctr"/>
            <a:r>
              <a:rPr b="0" lang="en-GB" sz="1800" spc="-1" strike="noStrike">
                <a:latin typeface="Bitstream Vera Sans"/>
              </a:rPr>
              <a:t>1</a:t>
            </a:r>
            <a:endParaRPr b="0" lang="en-GB" sz="1800" spc="-1" strike="noStrike">
              <a:latin typeface="Bitstream Vera Sans"/>
            </a:endParaRPr>
          </a:p>
        </p:txBody>
      </p:sp>
      <p:sp>
        <p:nvSpPr>
          <p:cNvPr id="527" name="CustomShape 26"/>
          <p:cNvSpPr/>
          <p:nvPr/>
        </p:nvSpPr>
        <p:spPr>
          <a:xfrm>
            <a:off x="8607960" y="5909760"/>
            <a:ext cx="91440" cy="91440"/>
          </a:xfrm>
          <a:prstGeom prst="ellipse">
            <a:avLst/>
          </a:prstGeom>
          <a:solidFill>
            <a:srgbClr val="ff0000"/>
          </a:solidFill>
          <a:ln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</p:sp>
      <p:sp>
        <p:nvSpPr>
          <p:cNvPr id="528" name="TextShape 27"/>
          <p:cNvSpPr txBox="1"/>
          <p:nvPr/>
        </p:nvSpPr>
        <p:spPr>
          <a:xfrm>
            <a:off x="8357760" y="5645160"/>
            <a:ext cx="360720" cy="3585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>
            <a:noAutofit/>
          </a:bodyPr>
          <a:p>
            <a:r>
              <a:rPr b="0" lang="en-GB" sz="1800" spc="-1" strike="noStrike">
                <a:latin typeface="Bitstream Vera Sans"/>
              </a:rPr>
              <a:t>Ο</a:t>
            </a:r>
            <a:endParaRPr b="0" lang="en-GB" sz="1800" spc="-1" strike="noStrike">
              <a:latin typeface="Bitstream Vera Sans"/>
            </a:endParaRPr>
          </a:p>
        </p:txBody>
      </p:sp>
      <mc:AlternateContent>
        <mc:Choice xmlns:a14="http://schemas.microsoft.com/office/drawing/2010/main" Requires="a14">
          <p:sp>
            <p:nvSpPr>
              <p:cNvPr id="529" name="Formula 28"/>
              <p:cNvSpPr txBox="1"/>
              <p:nvPr/>
            </p:nvSpPr>
            <p:spPr>
              <a:xfrm>
                <a:off x="7192080" y="6168240"/>
                <a:ext cx="603360" cy="36576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−</m:t>
                    </m:r>
                    <m:acc>
                      <m:accPr>
                        <m:chr m:val="⃗"/>
                      </m:accPr>
                      <m:e>
                        <m:r>
                          <m:t xml:space="preserve">r</m:t>
                        </m:r>
                      </m:e>
                    </m:acc>
                  </m:oMath>
                </a14:m>
              </a:p>
            </p:txBody>
          </p:sp>
        </mc:Choice>
        <mc:Fallback/>
      </mc:AlternateContent>
      <mc:AlternateContent>
        <mc:Choice xmlns:a14="http://schemas.microsoft.com/office/drawing/2010/main" Requires="a14">
          <p:sp>
            <p:nvSpPr>
              <p:cNvPr id="530" name="Formula 29"/>
              <p:cNvSpPr txBox="1"/>
              <p:nvPr/>
            </p:nvSpPr>
            <p:spPr>
              <a:xfrm>
                <a:off x="9676440" y="5232240"/>
                <a:ext cx="342360" cy="36576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acc>
                      <m:accPr>
                        <m:chr m:val="⃗"/>
                      </m:accPr>
                      <m:e>
                        <m:r>
                          <m:t xml:space="preserve">r</m:t>
                        </m:r>
                      </m:e>
                    </m:acc>
                  </m:oMath>
                </a14:m>
              </a:p>
            </p:txBody>
          </p:sp>
        </mc:Choice>
        <mc:Fallback/>
      </mc:AlternateContent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1" name="TextShape 1"/>
          <p:cNvSpPr txBox="1"/>
          <p:nvPr/>
        </p:nvSpPr>
        <p:spPr>
          <a:xfrm>
            <a:off x="120960" y="86760"/>
            <a:ext cx="9779040" cy="613080"/>
          </a:xfrm>
          <a:prstGeom prst="rect">
            <a:avLst/>
          </a:prstGeom>
          <a:solidFill>
            <a:srgbClr val="00ffff"/>
          </a:solidFill>
          <a:ln w="54720"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0" lang="en-GB" sz="2400" spc="-1" strike="noStrike">
                <a:latin typeface="Bitstream Vera Sans"/>
              </a:rPr>
              <a:t>Ταυτόσημα φερμιόνια: ποτέ με ίδιους κβαντικούς αριθμούς  </a:t>
            </a:r>
            <a:endParaRPr b="0" lang="en-GB" sz="2400" spc="-1" strike="noStrike">
              <a:latin typeface="Bitstream Vera Sans"/>
            </a:endParaRPr>
          </a:p>
        </p:txBody>
      </p:sp>
      <mc:AlternateContent>
        <mc:Choice xmlns:a14="http://schemas.microsoft.com/office/drawing/2010/main" Requires="a14">
          <p:sp>
            <p:nvSpPr>
              <p:cNvPr id="532" name="Formula 2"/>
              <p:cNvSpPr txBox="1"/>
              <p:nvPr/>
            </p:nvSpPr>
            <p:spPr>
              <a:xfrm>
                <a:off x="2134440" y="2030400"/>
                <a:ext cx="4192200" cy="36000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sSub>
                      <m:e>
                        <m:r>
                          <m:t xml:space="preserve">Ψ</m:t>
                        </m:r>
                      </m:e>
                      <m:sub>
                        <m:r>
                          <m:t xml:space="preserve">2,1</m:t>
                        </m:r>
                      </m:sub>
                    </m:sSub>
                    <m:r>
                      <m:t xml:space="preserve">=</m:t>
                    </m:r>
                    <m:r>
                      <m:t xml:space="preserve">−</m:t>
                    </m:r>
                    <m:sSub>
                      <m:e>
                        <m:r>
                          <m:t xml:space="preserve">Ψ</m:t>
                        </m:r>
                      </m:e>
                      <m:sub>
                        <m:r>
                          <m:t xml:space="preserve">1,2</m:t>
                        </m:r>
                      </m:sub>
                    </m:sSub>
                    <m:r>
                      <m:t xml:space="preserve">,</m:t>
                    </m:r>
                    <m:r>
                      <m:t xml:space="preserve">αφού</m:t>
                    </m:r>
                    <m:r>
                      <m:t xml:space="preserve">έχουμε</m:t>
                    </m:r>
                    <m:r>
                      <m:t xml:space="preserve">φερμιόνια</m:t>
                    </m:r>
                  </m:oMath>
                </a14:m>
              </a:p>
            </p:txBody>
          </p:sp>
        </mc:Choice>
        <mc:Fallback/>
      </mc:AlternateContent>
      <p:sp>
        <p:nvSpPr>
          <p:cNvPr id="533" name="TextShape 3"/>
          <p:cNvSpPr txBox="1"/>
          <p:nvPr/>
        </p:nvSpPr>
        <p:spPr>
          <a:xfrm>
            <a:off x="48600" y="3060000"/>
            <a:ext cx="9099000" cy="9867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>
            <a:noAutofit/>
          </a:bodyPr>
          <a:p>
            <a:r>
              <a:rPr b="0" lang="en-GB" sz="2000" spc="-1" strike="noStrike">
                <a:latin typeface="Bitstream Vera Sans"/>
              </a:rPr>
              <a:t>Αν τα 2 φερμιόνια είναι με ίδιο προσανατολισό σπίν (πχ., + ½ ) τότε, </a:t>
            </a:r>
            <a:endParaRPr b="0" lang="en-GB" sz="2000" spc="-1" strike="noStrike">
              <a:latin typeface="Bitstream Vera Sans"/>
            </a:endParaRPr>
          </a:p>
          <a:p>
            <a:r>
              <a:rPr b="0" lang="en-GB" sz="2000" spc="-1" strike="noStrike">
                <a:latin typeface="Bitstream Vera Sans"/>
              </a:rPr>
              <a:t>αφού τα δυο φερμιόνια είναι </a:t>
            </a:r>
            <a:r>
              <a:rPr b="0" lang="en-GB" sz="2000" spc="-1" strike="noStrike" u="sng">
                <a:uFillTx/>
                <a:latin typeface="Bitstream Vera Sans"/>
              </a:rPr>
              <a:t>ταυτόσημα και δεν μπορώ να διακρίνω</a:t>
            </a:r>
            <a:r>
              <a:rPr b="0" lang="en-GB" sz="2000" spc="-1" strike="noStrike">
                <a:latin typeface="Bitstream Vera Sans"/>
              </a:rPr>
              <a:t> </a:t>
            </a:r>
            <a:endParaRPr b="0" lang="en-GB" sz="2000" spc="-1" strike="noStrike">
              <a:latin typeface="Bitstream Vera Sans"/>
            </a:endParaRPr>
          </a:p>
          <a:p>
            <a:r>
              <a:rPr b="0" lang="en-GB" sz="2000" spc="-1" strike="noStrike">
                <a:latin typeface="Bitstream Vera Sans"/>
              </a:rPr>
              <a:t>ποιός είναι ο #1 και ποιός ο  #2, έχω:  </a:t>
            </a:r>
            <a:endParaRPr b="0" lang="en-GB" sz="2000" spc="-1" strike="noStrike">
              <a:latin typeface="Bitstream Vera Sans"/>
            </a:endParaRPr>
          </a:p>
        </p:txBody>
      </p:sp>
      <p:sp>
        <p:nvSpPr>
          <p:cNvPr id="534" name="TextShape 4"/>
          <p:cNvSpPr txBox="1"/>
          <p:nvPr/>
        </p:nvSpPr>
        <p:spPr>
          <a:xfrm>
            <a:off x="48600" y="687600"/>
            <a:ext cx="9637200" cy="169884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>
            <a:noAutofit/>
          </a:bodyPr>
          <a:p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Η ολική κυμματοσυνάρτηση Ψ</a:t>
            </a:r>
            <a:r>
              <a:rPr b="0" lang="en-GB" sz="2413" spc="-1" strike="noStrike" baseline="-14000000">
                <a:solidFill>
                  <a:srgbClr val="0000ff"/>
                </a:solidFill>
                <a:latin typeface="Bitstream Vera Sans"/>
              </a:rPr>
              <a:t>1,2</a:t>
            </a: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 δύο ταυτόσημων φερμιονίων (του #1 και του #2)  είναι γινόμενο των κυματοσυνρτήσεων της θέσης για τα #1 και #2, ψ</a:t>
            </a:r>
            <a:r>
              <a:rPr b="0" lang="en-GB" sz="2413" spc="-1" strike="noStrike" baseline="-14000000">
                <a:solidFill>
                  <a:srgbClr val="0000ff"/>
                </a:solidFill>
                <a:latin typeface="Bitstream Vera Sans"/>
              </a:rPr>
              <a:t>1</a:t>
            </a: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 και ψ</a:t>
            </a:r>
            <a:r>
              <a:rPr b="0" lang="en-GB" sz="2413" spc="-1" strike="noStrike" baseline="-14000000">
                <a:solidFill>
                  <a:srgbClr val="0000ff"/>
                </a:solidFill>
                <a:latin typeface="Bitstream Vera Sans"/>
              </a:rPr>
              <a:t>2</a:t>
            </a: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, και του ολικού τους σπίν, Χ</a:t>
            </a:r>
            <a:r>
              <a:rPr b="0" lang="en-GB" sz="2413" spc="-1" strike="noStrike" baseline="-14000000">
                <a:solidFill>
                  <a:srgbClr val="0000ff"/>
                </a:solidFill>
                <a:latin typeface="Bitstream Vera Sans"/>
              </a:rPr>
              <a:t>1,2</a:t>
            </a:r>
            <a:endParaRPr b="0" lang="en-GB" sz="2000" spc="-1" strike="noStrike">
              <a:latin typeface="Bitstream Vera Sans"/>
            </a:endParaRPr>
          </a:p>
          <a:p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Αυτή η ολική κυμματοσυνάρτηση είναι αντισυμμετρική, σύμφωνα με την αρχή του Pauli:</a:t>
            </a:r>
            <a:endParaRPr b="0" lang="en-GB" sz="2000" spc="-1" strike="noStrike">
              <a:latin typeface="Bitstream Vera Sans"/>
            </a:endParaRPr>
          </a:p>
        </p:txBody>
      </p:sp>
      <p:sp>
        <p:nvSpPr>
          <p:cNvPr id="535" name="TextShape 5"/>
          <p:cNvSpPr txBox="1"/>
          <p:nvPr/>
        </p:nvSpPr>
        <p:spPr>
          <a:xfrm>
            <a:off x="71280" y="2491200"/>
            <a:ext cx="1002240" cy="41652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>
            <a:noAutofit/>
          </a:bodyPr>
          <a:p>
            <a:r>
              <a:rPr b="0" lang="en-GB" sz="2200" spc="-1" strike="noStrike">
                <a:latin typeface="Bitstream Vera Sans"/>
              </a:rPr>
              <a:t>Όπου:</a:t>
            </a:r>
            <a:endParaRPr b="0" lang="en-GB" sz="2200" spc="-1" strike="noStrike">
              <a:latin typeface="Bitstream Vera Sans"/>
            </a:endParaRPr>
          </a:p>
        </p:txBody>
      </p:sp>
      <p:sp>
        <p:nvSpPr>
          <p:cNvPr id="536" name="TextShape 6"/>
          <p:cNvSpPr txBox="1"/>
          <p:nvPr/>
        </p:nvSpPr>
        <p:spPr>
          <a:xfrm>
            <a:off x="71280" y="4435560"/>
            <a:ext cx="1151640" cy="41652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>
            <a:noAutofit/>
          </a:bodyPr>
          <a:p>
            <a:r>
              <a:rPr b="0" lang="en-GB" sz="2200" spc="-1" strike="noStrike">
                <a:latin typeface="Bitstream Vera Sans"/>
              </a:rPr>
              <a:t>Οπότε:</a:t>
            </a:r>
            <a:endParaRPr b="0" lang="en-GB" sz="2200" spc="-1" strike="noStrike">
              <a:latin typeface="Bitstream Vera Sans"/>
            </a:endParaRPr>
          </a:p>
        </p:txBody>
      </p:sp>
      <mc:AlternateContent>
        <mc:Choice xmlns:a14="http://schemas.microsoft.com/office/drawing/2010/main" Requires="a14">
          <p:sp>
            <p:nvSpPr>
              <p:cNvPr id="537" name="Formula 7"/>
              <p:cNvSpPr txBox="1"/>
              <p:nvPr/>
            </p:nvSpPr>
            <p:spPr>
              <a:xfrm>
                <a:off x="1180080" y="2532240"/>
                <a:ext cx="3516480" cy="36540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sSub>
                      <m:e>
                        <m:r>
                          <m:t xml:space="preserve">Ψ</m:t>
                        </m:r>
                      </m:e>
                      <m:sub>
                        <m:r>
                          <m:t xml:space="preserve">1,2</m:t>
                        </m:r>
                      </m:sub>
                    </m:sSub>
                    <m:r>
                      <m:t xml:space="preserve">=</m:t>
                    </m:r>
                    <m:sSub>
                      <m:e>
                        <m:r>
                          <m:t xml:space="preserve">ψ</m:t>
                        </m:r>
                      </m:e>
                      <m:sub>
                        <m:r>
                          <m:t xml:space="preserve">1</m:t>
                        </m:r>
                      </m:sub>
                    </m:sSub>
                    <m:d>
                      <m:dPr>
                        <m:begChr m:val="("/>
                        <m:endChr m:val=")"/>
                      </m:dPr>
                      <m:e>
                        <m:acc>
                          <m:accPr>
                            <m:chr m:val="⃗"/>
                          </m:accPr>
                          <m:e>
                            <m:sSub>
                              <m:e>
                                <m:r>
                                  <m:t xml:space="preserve">r</m:t>
                                </m:r>
                              </m:e>
                              <m:sub>
                                <m:r>
                                  <m:t xml:space="preserve">1</m:t>
                                </m:r>
                              </m:sub>
                            </m:sSub>
                          </m:e>
                        </m:acc>
                      </m:e>
                    </m:d>
                    <m:sSub>
                      <m:e>
                        <m:r>
                          <m:t xml:space="preserve">ψ</m:t>
                        </m:r>
                      </m:e>
                      <m:sub>
                        <m:r>
                          <m:t xml:space="preserve">2</m:t>
                        </m:r>
                      </m:sub>
                    </m:sSub>
                    <m:d>
                      <m:dPr>
                        <m:begChr m:val="("/>
                        <m:endChr m:val=")"/>
                      </m:dPr>
                      <m:e>
                        <m:acc>
                          <m:accPr>
                            <m:chr m:val="⃗"/>
                          </m:accPr>
                          <m:e>
                            <m:sSub>
                              <m:e>
                                <m:r>
                                  <m:t xml:space="preserve">r</m:t>
                                </m:r>
                              </m:e>
                              <m:sub>
                                <m:r>
                                  <m:t xml:space="preserve">2</m:t>
                                </m:r>
                              </m:sub>
                            </m:sSub>
                          </m:e>
                        </m:acc>
                      </m:e>
                    </m:d>
                    <m:sSub>
                      <m:e>
                        <m:r>
                          <m:t xml:space="preserve">Χ</m:t>
                        </m:r>
                      </m:e>
                      <m:sub>
                        <m:r>
                          <m:t xml:space="preserve">1,2</m:t>
                        </m:r>
                      </m:sub>
                    </m:sSub>
                    <m:d>
                      <m:dPr>
                        <m:begChr m:val="("/>
                        <m:endChr m:val=")"/>
                      </m:dPr>
                      <m:e>
                        <m:r>
                          <m:t xml:space="preserve">σπιν</m:t>
                        </m:r>
                      </m:e>
                    </m:d>
                  </m:oMath>
                </a14:m>
              </a:p>
            </p:txBody>
          </p:sp>
        </mc:Choice>
        <mc:Fallback/>
      </mc:AlternateContent>
      <mc:AlternateContent>
        <mc:Choice xmlns:a14="http://schemas.microsoft.com/office/drawing/2010/main" Requires="a14">
          <p:sp>
            <p:nvSpPr>
              <p:cNvPr id="538" name="Formula 8"/>
              <p:cNvSpPr txBox="1"/>
              <p:nvPr/>
            </p:nvSpPr>
            <p:spPr>
              <a:xfrm>
                <a:off x="5770800" y="2545920"/>
                <a:ext cx="3525480" cy="36540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sSub>
                      <m:e>
                        <m:r>
                          <m:t xml:space="preserve">Ψ</m:t>
                        </m:r>
                      </m:e>
                      <m:sub>
                        <m:r>
                          <m:t xml:space="preserve">2,1</m:t>
                        </m:r>
                      </m:sub>
                    </m:sSub>
                    <m:r>
                      <m:t xml:space="preserve">=</m:t>
                    </m:r>
                    <m:sSub>
                      <m:e>
                        <m:r>
                          <m:t xml:space="preserve">ψ</m:t>
                        </m:r>
                      </m:e>
                      <m:sub>
                        <m:r>
                          <m:t xml:space="preserve">2</m:t>
                        </m:r>
                      </m:sub>
                    </m:sSub>
                    <m:d>
                      <m:dPr>
                        <m:begChr m:val="("/>
                        <m:endChr m:val=")"/>
                      </m:dPr>
                      <m:e>
                        <m:acc>
                          <m:accPr>
                            <m:chr m:val="⃗"/>
                          </m:accPr>
                          <m:e>
                            <m:sSub>
                              <m:e>
                                <m:r>
                                  <m:t xml:space="preserve">r</m:t>
                                </m:r>
                              </m:e>
                              <m:sub>
                                <m:r>
                                  <m:t xml:space="preserve">1</m:t>
                                </m:r>
                              </m:sub>
                            </m:sSub>
                          </m:e>
                        </m:acc>
                      </m:e>
                    </m:d>
                    <m:sSub>
                      <m:e>
                        <m:r>
                          <m:t xml:space="preserve">ψ</m:t>
                        </m:r>
                      </m:e>
                      <m:sub>
                        <m:r>
                          <m:t xml:space="preserve">1</m:t>
                        </m:r>
                      </m:sub>
                    </m:sSub>
                    <m:d>
                      <m:dPr>
                        <m:begChr m:val="("/>
                        <m:endChr m:val=")"/>
                      </m:dPr>
                      <m:e>
                        <m:acc>
                          <m:accPr>
                            <m:chr m:val="⃗"/>
                          </m:accPr>
                          <m:e>
                            <m:sSub>
                              <m:e>
                                <m:r>
                                  <m:t xml:space="preserve">r</m:t>
                                </m:r>
                              </m:e>
                              <m:sub>
                                <m:r>
                                  <m:t xml:space="preserve">2</m:t>
                                </m:r>
                              </m:sub>
                            </m:sSub>
                          </m:e>
                        </m:acc>
                      </m:e>
                    </m:d>
                    <m:sSub>
                      <m:e>
                        <m:r>
                          <m:t xml:space="preserve">Χ</m:t>
                        </m:r>
                      </m:e>
                      <m:sub>
                        <m:r>
                          <m:t xml:space="preserve">2,1</m:t>
                        </m:r>
                      </m:sub>
                    </m:sSub>
                    <m:d>
                      <m:dPr>
                        <m:begChr m:val="("/>
                        <m:endChr m:val=")"/>
                      </m:dPr>
                      <m:e>
                        <m:r>
                          <m:t xml:space="preserve">σπιν</m:t>
                        </m:r>
                      </m:e>
                    </m:d>
                  </m:oMath>
                </a14:m>
              </a:p>
            </p:txBody>
          </p:sp>
        </mc:Choice>
        <mc:Fallback/>
      </mc:AlternateContent>
      <mc:AlternateContent>
        <mc:Choice xmlns:a14="http://schemas.microsoft.com/office/drawing/2010/main" Requires="a14">
          <p:sp>
            <p:nvSpPr>
              <p:cNvPr id="539" name="Formula 9"/>
              <p:cNvSpPr txBox="1"/>
              <p:nvPr/>
            </p:nvSpPr>
            <p:spPr>
              <a:xfrm>
                <a:off x="541800" y="4032000"/>
                <a:ext cx="8860680" cy="32004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sSub>
                      <m:e>
                        <m:r>
                          <m:t xml:space="preserve">Χ</m:t>
                        </m:r>
                      </m:e>
                      <m:sub>
                        <m:r>
                          <m:t xml:space="preserve">1,2</m:t>
                        </m:r>
                      </m:sub>
                    </m:sSub>
                    <m:d>
                      <m:dPr>
                        <m:begChr m:val="("/>
                        <m:endChr m:val=")"/>
                      </m:dPr>
                      <m:e>
                        <m:r>
                          <m:t xml:space="preserve">σπιν</m:t>
                        </m:r>
                      </m:e>
                    </m:d>
                    <m:r>
                      <m:t xml:space="preserve">=</m:t>
                    </m:r>
                    <m:sSub>
                      <m:e>
                        <m:r>
                          <m:t xml:space="preserve">Χ</m:t>
                        </m:r>
                      </m:e>
                      <m:sub>
                        <m:r>
                          <m:t xml:space="preserve">1</m:t>
                        </m:r>
                      </m:sub>
                    </m:sSub>
                    <m:d>
                      <m:dPr>
                        <m:begChr m:val="("/>
                        <m:endChr m:val=")"/>
                      </m:dPr>
                      <m:e>
                        <m:r>
                          <m:t xml:space="preserve">σπιν</m:t>
                        </m:r>
                        <m:r>
                          <m:t xml:space="preserve">πάνω</m:t>
                        </m:r>
                      </m:e>
                    </m:d>
                    <m:sSub>
                      <m:e>
                        <m:r>
                          <m:t xml:space="preserve">Χ</m:t>
                        </m:r>
                      </m:e>
                      <m:sub>
                        <m:r>
                          <m:t xml:space="preserve">2</m:t>
                        </m:r>
                      </m:sub>
                    </m:sSub>
                    <m:d>
                      <m:dPr>
                        <m:begChr m:val="("/>
                        <m:endChr m:val=")"/>
                      </m:dPr>
                      <m:e>
                        <m:r>
                          <m:t xml:space="preserve">σπίν</m:t>
                        </m:r>
                        <m:r>
                          <m:t xml:space="preserve">πάνω</m:t>
                        </m:r>
                      </m:e>
                    </m:d>
                    <m:r>
                      <m:t xml:space="preserve">=</m:t>
                    </m:r>
                    <m:sSub>
                      <m:e>
                        <m:r>
                          <m:t xml:space="preserve">Χ</m:t>
                        </m:r>
                      </m:e>
                      <m:sub>
                        <m:r>
                          <m:t xml:space="preserve">2</m:t>
                        </m:r>
                      </m:sub>
                    </m:sSub>
                    <m:d>
                      <m:dPr>
                        <m:begChr m:val="("/>
                        <m:endChr m:val=")"/>
                      </m:dPr>
                      <m:e>
                        <m:r>
                          <m:t xml:space="preserve">σπιν</m:t>
                        </m:r>
                        <m:r>
                          <m:t xml:space="preserve">πάνω</m:t>
                        </m:r>
                      </m:e>
                    </m:d>
                    <m:sSub>
                      <m:e>
                        <m:r>
                          <m:t xml:space="preserve">Χ</m:t>
                        </m:r>
                      </m:e>
                      <m:sub>
                        <m:r>
                          <m:t xml:space="preserve">1</m:t>
                        </m:r>
                      </m:sub>
                    </m:sSub>
                    <m:d>
                      <m:dPr>
                        <m:begChr m:val="("/>
                        <m:endChr m:val=")"/>
                      </m:dPr>
                      <m:e>
                        <m:r>
                          <m:t xml:space="preserve">σπίν</m:t>
                        </m:r>
                        <m:r>
                          <m:t xml:space="preserve">πάνω</m:t>
                        </m:r>
                      </m:e>
                    </m:d>
                    <m:r>
                      <m:t xml:space="preserve">=</m:t>
                    </m:r>
                    <m:sSub>
                      <m:e>
                        <m:r>
                          <m:t xml:space="preserve">Χ</m:t>
                        </m:r>
                      </m:e>
                      <m:sub>
                        <m:r>
                          <m:t xml:space="preserve">2,1</m:t>
                        </m:r>
                      </m:sub>
                    </m:sSub>
                    <m:d>
                      <m:dPr>
                        <m:begChr m:val="("/>
                        <m:endChr m:val=")"/>
                      </m:dPr>
                      <m:e>
                        <m:r>
                          <m:t xml:space="preserve">σπιν</m:t>
                        </m:r>
                      </m:e>
                    </m:d>
                  </m:oMath>
                </a14:m>
              </a:p>
            </p:txBody>
          </p:sp>
        </mc:Choice>
        <mc:Fallback/>
      </mc:AlternateContent>
      <p:sp>
        <p:nvSpPr>
          <p:cNvPr id="540" name="Freeform 10"/>
          <p:cNvSpPr/>
          <p:nvPr/>
        </p:nvSpPr>
        <p:spPr>
          <a:xfrm>
            <a:off x="4977720" y="3695400"/>
            <a:ext cx="923040" cy="383400"/>
          </a:xfrm>
          <a:custGeom>
            <a:avLst/>
            <a:gdLst/>
            <a:ahLst/>
            <a:rect l="0" t="0" r="r" b="b"/>
            <a:pathLst>
              <a:path w="2564" h="1065">
                <a:moveTo>
                  <a:pt x="1997" y="0"/>
                </a:moveTo>
                <a:cubicBezTo>
                  <a:pt x="2563" y="402"/>
                  <a:pt x="1659" y="756"/>
                  <a:pt x="1149" y="732"/>
                </a:cubicBezTo>
                <a:lnTo>
                  <a:pt x="649" y="765"/>
                </a:lnTo>
                <a:lnTo>
                  <a:pt x="150" y="832"/>
                </a:lnTo>
                <a:lnTo>
                  <a:pt x="0" y="1064"/>
                </a:lnTo>
              </a:path>
            </a:pathLst>
          </a:custGeom>
          <a:ln>
            <a:solidFill>
              <a:srgbClr val="000000"/>
            </a:solidFill>
            <a:tailEnd len="med" type="triangle" w="med"/>
          </a:ln>
        </p:spPr>
      </p:sp>
      <mc:AlternateContent>
        <mc:Choice xmlns:a14="http://schemas.microsoft.com/office/drawing/2010/main" Requires="a14">
          <p:sp>
            <p:nvSpPr>
              <p:cNvPr id="541" name="Formula 11"/>
              <p:cNvSpPr txBox="1"/>
              <p:nvPr/>
            </p:nvSpPr>
            <p:spPr>
              <a:xfrm>
                <a:off x="1324440" y="4445280"/>
                <a:ext cx="3555720" cy="36504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sSub>
                      <m:e>
                        <m:r>
                          <m:t xml:space="preserve">ψ</m:t>
                        </m:r>
                      </m:e>
                      <m:sub>
                        <m:r>
                          <m:t xml:space="preserve">1</m:t>
                        </m:r>
                      </m:sub>
                    </m:sSub>
                    <m:d>
                      <m:dPr>
                        <m:begChr m:val="("/>
                        <m:endChr m:val=")"/>
                      </m:dPr>
                      <m:e>
                        <m:acc>
                          <m:accPr>
                            <m:chr m:val="⃗"/>
                          </m:accPr>
                          <m:e>
                            <m:sSub>
                              <m:e>
                                <m:r>
                                  <m:t xml:space="preserve">r</m:t>
                                </m:r>
                              </m:e>
                              <m:sub>
                                <m:r>
                                  <m:t xml:space="preserve">1</m:t>
                                </m:r>
                              </m:sub>
                            </m:sSub>
                          </m:e>
                        </m:acc>
                      </m:e>
                    </m:d>
                    <m:sSub>
                      <m:e>
                        <m:r>
                          <m:t xml:space="preserve">ψ</m:t>
                        </m:r>
                      </m:e>
                      <m:sub>
                        <m:r>
                          <m:t xml:space="preserve">2</m:t>
                        </m:r>
                      </m:sub>
                    </m:sSub>
                    <m:d>
                      <m:dPr>
                        <m:begChr m:val="("/>
                        <m:endChr m:val=")"/>
                      </m:dPr>
                      <m:e>
                        <m:acc>
                          <m:accPr>
                            <m:chr m:val="⃗"/>
                          </m:accPr>
                          <m:e>
                            <m:sSub>
                              <m:e>
                                <m:r>
                                  <m:t xml:space="preserve">r</m:t>
                                </m:r>
                              </m:e>
                              <m:sub>
                                <m:r>
                                  <m:t xml:space="preserve">2</m:t>
                                </m:r>
                              </m:sub>
                            </m:sSub>
                          </m:e>
                        </m:acc>
                      </m:e>
                    </m:d>
                    <m:r>
                      <m:t xml:space="preserve">=</m:t>
                    </m:r>
                    <m:r>
                      <m:t xml:space="preserve">−</m:t>
                    </m:r>
                    <m:sSub>
                      <m:e>
                        <m:r>
                          <m:t xml:space="preserve">ψ</m:t>
                        </m:r>
                      </m:e>
                      <m:sub>
                        <m:r>
                          <m:t xml:space="preserve">2</m:t>
                        </m:r>
                      </m:sub>
                    </m:sSub>
                    <m:d>
                      <m:dPr>
                        <m:begChr m:val="("/>
                        <m:endChr m:val=")"/>
                      </m:dPr>
                      <m:e>
                        <m:acc>
                          <m:accPr>
                            <m:chr m:val="⃗"/>
                          </m:accPr>
                          <m:e>
                            <m:sSub>
                              <m:e>
                                <m:r>
                                  <m:t xml:space="preserve">r</m:t>
                                </m:r>
                              </m:e>
                              <m:sub>
                                <m:r>
                                  <m:t xml:space="preserve">1</m:t>
                                </m:r>
                              </m:sub>
                            </m:sSub>
                          </m:e>
                        </m:acc>
                      </m:e>
                    </m:d>
                    <m:sSub>
                      <m:e>
                        <m:r>
                          <m:t xml:space="preserve">ψ</m:t>
                        </m:r>
                      </m:e>
                      <m:sub>
                        <m:r>
                          <m:t xml:space="preserve">1</m:t>
                        </m:r>
                      </m:sub>
                    </m:sSub>
                    <m:d>
                      <m:dPr>
                        <m:begChr m:val="("/>
                        <m:endChr m:val=")"/>
                      </m:dPr>
                      <m:e>
                        <m:acc>
                          <m:accPr>
                            <m:chr m:val="⃗"/>
                          </m:accPr>
                          <m:e>
                            <m:sSub>
                              <m:e>
                                <m:r>
                                  <m:t xml:space="preserve">r</m:t>
                                </m:r>
                              </m:e>
                              <m:sub>
                                <m:r>
                                  <m:t xml:space="preserve">2</m:t>
                                </m:r>
                              </m:sub>
                            </m:sSub>
                          </m:e>
                        </m:acc>
                      </m:e>
                    </m:d>
                  </m:oMath>
                </a14:m>
              </a:p>
            </p:txBody>
          </p:sp>
        </mc:Choice>
        <mc:Fallback/>
      </mc:AlternateContent>
      <p:sp>
        <p:nvSpPr>
          <p:cNvPr id="542" name="TextShape 12"/>
          <p:cNvSpPr txBox="1"/>
          <p:nvPr/>
        </p:nvSpPr>
        <p:spPr>
          <a:xfrm>
            <a:off x="84600" y="4863600"/>
            <a:ext cx="9745200" cy="169884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>
            <a:noAutofit/>
          </a:bodyPr>
          <a:p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Θυμηθείτε ότι η ψ(r,θ,φ) καθορίζει τους κβαντικούς αριθμούς της </a:t>
            </a:r>
            <a:endParaRPr b="0" lang="en-GB" sz="2000" spc="-1" strike="noStrike">
              <a:latin typeface="Bitstream Vera Sans"/>
            </a:endParaRPr>
          </a:p>
          <a:p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ενέργειας και της τροχιακής στροφορμής (n, l, m</a:t>
            </a:r>
            <a:r>
              <a:rPr b="0" lang="en-GB" sz="2413" spc="-1" strike="noStrike" baseline="-14000000">
                <a:solidFill>
                  <a:srgbClr val="0000ff"/>
                </a:solidFill>
                <a:latin typeface="Bitstream Vera Sans"/>
              </a:rPr>
              <a:t>l</a:t>
            </a: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).</a:t>
            </a:r>
            <a:endParaRPr b="0" lang="en-GB" sz="2000" spc="-1" strike="noStrike">
              <a:latin typeface="Bitstream Vera Sans"/>
            </a:endParaRPr>
          </a:p>
          <a:p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Οπότε, αν εκτός από το σπιν έχουν την ίδια “θέση” (                  ),  δηλαδή </a:t>
            </a:r>
            <a:endParaRPr b="0" lang="en-GB" sz="2000" spc="-1" strike="noStrike">
              <a:latin typeface="Bitstream Vera Sans"/>
            </a:endParaRPr>
          </a:p>
          <a:p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του ίδιους άλλους κβαντικούς αριθμούς (n, l, m</a:t>
            </a:r>
            <a:r>
              <a:rPr b="0" lang="en-GB" sz="2413" spc="-1" strike="noStrike" baseline="-14000000">
                <a:solidFill>
                  <a:srgbClr val="0000ff"/>
                </a:solidFill>
                <a:latin typeface="Bitstream Vera Sans"/>
              </a:rPr>
              <a:t>l</a:t>
            </a: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) τότε:</a:t>
            </a:r>
            <a:endParaRPr b="0" lang="en-GB" sz="2000" spc="-1" strike="noStrike">
              <a:latin typeface="Bitstream Vera Sans"/>
            </a:endParaRPr>
          </a:p>
          <a:p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  </a:t>
            </a:r>
            <a:endParaRPr b="0" lang="en-GB" sz="2000" spc="-1" strike="noStrike">
              <a:latin typeface="Bitstream Vera Sans"/>
            </a:endParaRPr>
          </a:p>
        </p:txBody>
      </p:sp>
      <mc:AlternateContent>
        <mc:Choice xmlns:a14="http://schemas.microsoft.com/office/drawing/2010/main" Requires="a14">
          <p:sp>
            <p:nvSpPr>
              <p:cNvPr id="543" name="Formula 13"/>
              <p:cNvSpPr txBox="1"/>
              <p:nvPr/>
            </p:nvSpPr>
            <p:spPr>
              <a:xfrm>
                <a:off x="6940080" y="5592240"/>
                <a:ext cx="1402200" cy="41580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acc>
                      <m:accPr>
                        <m:chr m:val="⃗"/>
                      </m:accPr>
                      <m:e>
                        <m:sSub>
                          <m:e>
                            <m:r>
                              <m:t xml:space="preserve">r</m:t>
                            </m:r>
                          </m:e>
                          <m:sub>
                            <m:r>
                              <m:t xml:space="preserve">1</m:t>
                            </m:r>
                          </m:sub>
                        </m:sSub>
                      </m:e>
                    </m:acc>
                    <m:r>
                      <m:t xml:space="preserve">=</m:t>
                    </m:r>
                    <m:acc>
                      <m:accPr>
                        <m:chr m:val="⃗"/>
                      </m:accPr>
                      <m:e>
                        <m:sSub>
                          <m:e>
                            <m:r>
                              <m:t xml:space="preserve">r</m:t>
                            </m:r>
                          </m:e>
                          <m:sub>
                            <m:r>
                              <m:t xml:space="preserve">2</m:t>
                            </m:r>
                          </m:sub>
                        </m:sSub>
                      </m:e>
                    </m:acc>
                    <m:r>
                      <m:t xml:space="preserve">=</m:t>
                    </m:r>
                    <m:acc>
                      <m:accPr>
                        <m:chr m:val="⃗"/>
                      </m:accPr>
                      <m:e>
                        <m:r>
                          <m:t xml:space="preserve">r</m:t>
                        </m:r>
                      </m:e>
                    </m:acc>
                  </m:oMath>
                </a14:m>
              </a:p>
            </p:txBody>
          </p:sp>
        </mc:Choice>
        <mc:Fallback/>
      </mc:AlternateContent>
      <mc:AlternateContent>
        <mc:Choice xmlns:a14="http://schemas.microsoft.com/office/drawing/2010/main" Requires="a14">
          <p:sp>
            <p:nvSpPr>
              <p:cNvPr id="544" name="Formula 14"/>
              <p:cNvSpPr txBox="1"/>
              <p:nvPr/>
            </p:nvSpPr>
            <p:spPr>
              <a:xfrm>
                <a:off x="161280" y="6151680"/>
                <a:ext cx="5357520" cy="36504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sSub>
                      <m:e>
                        <m:r>
                          <m:t xml:space="preserve">ψ</m:t>
                        </m:r>
                      </m:e>
                      <m:sub>
                        <m:r>
                          <m:t xml:space="preserve">1</m:t>
                        </m:r>
                      </m:sub>
                    </m:sSub>
                    <m:d>
                      <m:dPr>
                        <m:begChr m:val="("/>
                        <m:endChr m:val=")"/>
                      </m:dPr>
                      <m:e>
                        <m:acc>
                          <m:accPr>
                            <m:chr m:val="⃗"/>
                          </m:accPr>
                          <m:e>
                            <m:r>
                              <m:t xml:space="preserve">r</m:t>
                            </m:r>
                          </m:e>
                        </m:acc>
                      </m:e>
                    </m:d>
                    <m:sSub>
                      <m:e>
                        <m:r>
                          <m:t xml:space="preserve">ψ</m:t>
                        </m:r>
                      </m:e>
                      <m:sub>
                        <m:r>
                          <m:t xml:space="preserve">2</m:t>
                        </m:r>
                      </m:sub>
                    </m:sSub>
                    <m:d>
                      <m:dPr>
                        <m:begChr m:val="("/>
                        <m:endChr m:val=")"/>
                      </m:dPr>
                      <m:e>
                        <m:acc>
                          <m:accPr>
                            <m:chr m:val="⃗"/>
                          </m:accPr>
                          <m:e>
                            <m:r>
                              <m:t xml:space="preserve">r</m:t>
                            </m:r>
                          </m:e>
                        </m:acc>
                      </m:e>
                    </m:d>
                    <m:r>
                      <m:t xml:space="preserve">=</m:t>
                    </m:r>
                    <m:r>
                      <m:t xml:space="preserve">−</m:t>
                    </m:r>
                    <m:sSub>
                      <m:e>
                        <m:r>
                          <m:t xml:space="preserve">ψ</m:t>
                        </m:r>
                      </m:e>
                      <m:sub>
                        <m:r>
                          <m:t xml:space="preserve">2</m:t>
                        </m:r>
                      </m:sub>
                    </m:sSub>
                    <m:d>
                      <m:dPr>
                        <m:begChr m:val="("/>
                        <m:endChr m:val=")"/>
                      </m:dPr>
                      <m:e>
                        <m:acc>
                          <m:accPr>
                            <m:chr m:val="⃗"/>
                          </m:accPr>
                          <m:e>
                            <m:r>
                              <m:t xml:space="preserve">r</m:t>
                            </m:r>
                          </m:e>
                        </m:acc>
                      </m:e>
                    </m:d>
                    <m:sSub>
                      <m:e>
                        <m:r>
                          <m:t xml:space="preserve">ψ</m:t>
                        </m:r>
                      </m:e>
                      <m:sub>
                        <m:r>
                          <m:t xml:space="preserve">1</m:t>
                        </m:r>
                      </m:sub>
                    </m:sSub>
                    <m:d>
                      <m:dPr>
                        <m:begChr m:val="("/>
                        <m:endChr m:val=")"/>
                      </m:dPr>
                      <m:e>
                        <m:acc>
                          <m:accPr>
                            <m:chr m:val="⃗"/>
                          </m:accPr>
                          <m:e>
                            <m:r>
                              <m:t xml:space="preserve">r</m:t>
                            </m:r>
                          </m:e>
                        </m:acc>
                      </m:e>
                    </m:d>
                    <m:r>
                      <m:t xml:space="preserve">→</m:t>
                    </m:r>
                    <m:sSub>
                      <m:e>
                        <m:r>
                          <m:t xml:space="preserve">ψ</m:t>
                        </m:r>
                      </m:e>
                      <m:sub>
                        <m:r>
                          <m:t xml:space="preserve">1</m:t>
                        </m:r>
                      </m:sub>
                    </m:sSub>
                    <m:d>
                      <m:dPr>
                        <m:begChr m:val="("/>
                        <m:endChr m:val=")"/>
                      </m:dPr>
                      <m:e>
                        <m:acc>
                          <m:accPr>
                            <m:chr m:val="⃗"/>
                          </m:accPr>
                          <m:e>
                            <m:r>
                              <m:t xml:space="preserve">r</m:t>
                            </m:r>
                          </m:e>
                        </m:acc>
                      </m:e>
                    </m:d>
                    <m:sSub>
                      <m:e>
                        <m:r>
                          <m:t xml:space="preserve">ψ</m:t>
                        </m:r>
                      </m:e>
                      <m:sub>
                        <m:r>
                          <m:t xml:space="preserve">2</m:t>
                        </m:r>
                      </m:sub>
                    </m:sSub>
                    <m:d>
                      <m:dPr>
                        <m:begChr m:val="("/>
                        <m:endChr m:val=")"/>
                      </m:dPr>
                      <m:e>
                        <m:acc>
                          <m:accPr>
                            <m:chr m:val="⃗"/>
                          </m:accPr>
                          <m:e>
                            <m:r>
                              <m:t xml:space="preserve">r</m:t>
                            </m:r>
                          </m:e>
                        </m:acc>
                      </m:e>
                    </m:d>
                    <m:r>
                      <m:t xml:space="preserve">=</m:t>
                    </m:r>
                    <m:r>
                      <m:t xml:space="preserve">0</m:t>
                    </m:r>
                  </m:oMath>
                </a14:m>
              </a:p>
            </p:txBody>
          </p:sp>
        </mc:Choice>
        <mc:Fallback/>
      </mc:AlternateContent>
      <p:sp>
        <p:nvSpPr>
          <p:cNvPr id="545" name="TextShape 15"/>
          <p:cNvSpPr txBox="1"/>
          <p:nvPr/>
        </p:nvSpPr>
        <p:spPr>
          <a:xfrm>
            <a:off x="75600" y="6521400"/>
            <a:ext cx="9826200" cy="626760"/>
          </a:xfrm>
          <a:prstGeom prst="rect">
            <a:avLst/>
          </a:prstGeom>
          <a:solidFill>
            <a:srgbClr val="e6ff00"/>
          </a:solidFill>
          <a:ln>
            <a:noFill/>
          </a:ln>
        </p:spPr>
        <p:txBody>
          <a:bodyPr lIns="90000" rIns="90000" tIns="45000" bIns="45000">
            <a:noAutofit/>
          </a:bodyPr>
          <a:p>
            <a:r>
              <a:rPr b="0" lang="en-GB" sz="1800" spc="-1" strike="noStrike">
                <a:latin typeface="Bitstream Vera Sans"/>
              </a:rPr>
              <a:t>Και αφού η κυματοσυνάρτησή τους είναι μηδέν, η πιθανότητα να τα βρούμε έτσι είναι μηδέν! → ΔΗΛΑΔΗ: ποτέ δεν τα βρίσκεις με ολόιδιους κβαντικούς αριθμούς</a:t>
            </a:r>
            <a:endParaRPr b="0" lang="en-GB" sz="1800" spc="-1" strike="noStrike">
              <a:latin typeface="Bitstream Vera Sans"/>
            </a:endParaRPr>
          </a:p>
        </p:txBody>
      </p:sp>
      <p:sp>
        <p:nvSpPr>
          <p:cNvPr id="546" name="TextShape 16"/>
          <p:cNvSpPr txBox="1"/>
          <p:nvPr/>
        </p:nvSpPr>
        <p:spPr>
          <a:xfrm>
            <a:off x="9327600" y="5995440"/>
            <a:ext cx="538200" cy="13917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>
            <a:noAutofit/>
          </a:bodyPr>
          <a:p>
            <a:r>
              <a:rPr b="0" lang="en-GB" sz="8800" spc="-1" strike="noStrike">
                <a:solidFill>
                  <a:srgbClr val="ff0000"/>
                </a:solidFill>
                <a:latin typeface="Bitstream Vera Sans"/>
              </a:rPr>
              <a:t>!</a:t>
            </a:r>
            <a:endParaRPr b="0" lang="en-GB" sz="8800" spc="-1" strike="noStrike">
              <a:latin typeface="Bitstream Vera San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7" name="TextShape 1"/>
          <p:cNvSpPr txBox="1"/>
          <p:nvPr/>
        </p:nvSpPr>
        <p:spPr>
          <a:xfrm>
            <a:off x="504000" y="110160"/>
            <a:ext cx="9071640" cy="1067400"/>
          </a:xfrm>
          <a:prstGeom prst="rect">
            <a:avLst/>
          </a:prstGeom>
          <a:solidFill>
            <a:srgbClr val="00ffff"/>
          </a:solidFill>
          <a:ln w="54720"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0" lang="en-GB" sz="3600" spc="-1" strike="noStrike">
                <a:latin typeface="Bitstream Vera Sans"/>
              </a:rPr>
              <a:t>Η απαγορευτική Αρχή του Pauli για τα ατομικά ηλεκτρόνια</a:t>
            </a:r>
            <a:endParaRPr b="0" lang="en-GB" sz="3600" spc="-1" strike="noStrike">
              <a:latin typeface="Bitstream Vera Sans"/>
            </a:endParaRPr>
          </a:p>
        </p:txBody>
      </p:sp>
      <p:pic>
        <p:nvPicPr>
          <p:cNvPr id="548" name="" descr=""/>
          <p:cNvPicPr/>
          <p:nvPr/>
        </p:nvPicPr>
        <p:blipFill>
          <a:blip r:embed="rId1"/>
          <a:stretch/>
        </p:blipFill>
        <p:spPr>
          <a:xfrm>
            <a:off x="106920" y="1281960"/>
            <a:ext cx="9793080" cy="2560320"/>
          </a:xfrm>
          <a:prstGeom prst="rect">
            <a:avLst/>
          </a:prstGeom>
          <a:ln>
            <a:noFill/>
          </a:ln>
        </p:spPr>
      </p:pic>
      <p:sp>
        <p:nvSpPr>
          <p:cNvPr id="549" name="TextShape 2"/>
          <p:cNvSpPr txBox="1"/>
          <p:nvPr/>
        </p:nvSpPr>
        <p:spPr>
          <a:xfrm>
            <a:off x="410400" y="3852000"/>
            <a:ext cx="9146520" cy="3025800"/>
          </a:xfrm>
          <a:prstGeom prst="rect">
            <a:avLst/>
          </a:prstGeom>
          <a:solidFill>
            <a:srgbClr val="e6ff00"/>
          </a:solidFill>
          <a:ln>
            <a:noFill/>
          </a:ln>
        </p:spPr>
        <p:txBody>
          <a:bodyPr lIns="90000" rIns="90000" tIns="45000" bIns="45000">
            <a:noAutofit/>
          </a:bodyPr>
          <a:p>
            <a:r>
              <a:rPr b="0" lang="en-GB" sz="2200" spc="-1" strike="noStrike">
                <a:latin typeface="Bitstream Vera Sans"/>
              </a:rPr>
              <a:t>Παρατηρίσιμο λοιπόν το πώς συμπεριφέρεται το σύστημα </a:t>
            </a:r>
            <a:endParaRPr b="0" lang="en-GB" sz="2200" spc="-1" strike="noStrike">
              <a:latin typeface="Bitstream Vera Sans"/>
            </a:endParaRPr>
          </a:p>
          <a:p>
            <a:r>
              <a:rPr b="0" lang="en-GB" sz="2200" spc="-1" strike="noStrike">
                <a:latin typeface="Bitstream Vera Sans"/>
              </a:rPr>
              <a:t>σε μετασχηματισμούς πάριτυ; </a:t>
            </a:r>
            <a:endParaRPr b="0" lang="en-GB" sz="2200" spc="-1" strike="noStrike">
              <a:latin typeface="Bitstream Vera Sans"/>
            </a:endParaRPr>
          </a:p>
          <a:p>
            <a:r>
              <a:rPr b="0" lang="en-GB" sz="2200" spc="-1" strike="noStrike">
                <a:latin typeface="Bitstream Vera Sans"/>
              </a:rPr>
              <a:t>Ναι, γιατί 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αφού τα ηλεκτρόνια είναι φερμιόνια, και άρα έχουν </a:t>
            </a:r>
            <a:endParaRPr b="0" lang="en-GB" sz="2200" spc="-1" strike="noStrike">
              <a:latin typeface="Bitstream Vera Sans"/>
            </a:endParaRPr>
          </a:p>
          <a:p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αντισυμμετρικές κυματοσυναρτήσεις ως προς την εναλλαγή </a:t>
            </a:r>
            <a:endParaRPr b="0" lang="en-GB" sz="2200" spc="-1" strike="noStrike">
              <a:latin typeface="Bitstream Vera Sans"/>
            </a:endParaRPr>
          </a:p>
          <a:p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τους, και άρα δεν μπορούν να έχουν όλους τους κβαντικούς </a:t>
            </a:r>
            <a:endParaRPr b="0" lang="en-GB" sz="2200" spc="-1" strike="noStrike">
              <a:latin typeface="Bitstream Vera Sans"/>
            </a:endParaRPr>
          </a:p>
          <a:p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αριθμούς ίδιους....</a:t>
            </a:r>
            <a:endParaRPr b="0" lang="en-GB" sz="2200" spc="-1" strike="noStrike">
              <a:latin typeface="Bitstream Vera Sans"/>
            </a:endParaRPr>
          </a:p>
          <a:p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... έτσι ακριβώς εξηγούμε τη δομή των ατόμων:</a:t>
            </a:r>
            <a:endParaRPr b="0" lang="en-GB" sz="2200" spc="-1" strike="noStrike">
              <a:latin typeface="Bitstream Vera Sans"/>
            </a:endParaRPr>
          </a:p>
          <a:p>
            <a:r>
              <a:rPr b="0" lang="en-GB" sz="2200" spc="-1" strike="noStrike">
                <a:latin typeface="Bitstream Vera Sans"/>
              </a:rPr>
              <a:t>με τα ηλεκτρόνιά τους κατανεμημένα σε διάφορες“στοιβάδες” </a:t>
            </a:r>
            <a:endParaRPr b="0" lang="en-GB" sz="2200" spc="-1" strike="noStrike">
              <a:latin typeface="Bitstream Vera Sans"/>
            </a:endParaRPr>
          </a:p>
          <a:p>
            <a:r>
              <a:rPr b="0" lang="en-GB" sz="2200" spc="-1" strike="noStrike">
                <a:latin typeface="Bitstream Vera Sans"/>
              </a:rPr>
              <a:t>για να έχουν διαφορετικούς κβαντικούς αριθμούς.</a:t>
            </a:r>
            <a:endParaRPr b="0" lang="en-GB" sz="2200" spc="-1" strike="noStrike">
              <a:latin typeface="Bitstream Vera Sans"/>
            </a:endParaRPr>
          </a:p>
        </p:txBody>
      </p:sp>
      <p:sp>
        <p:nvSpPr>
          <p:cNvPr id="550" name="CustomShape 3"/>
          <p:cNvSpPr/>
          <p:nvPr/>
        </p:nvSpPr>
        <p:spPr>
          <a:xfrm>
            <a:off x="135360" y="3085200"/>
            <a:ext cx="9700560" cy="628920"/>
          </a:xfrm>
          <a:prstGeom prst="rect">
            <a:avLst/>
          </a:prstGeom>
          <a:noFill/>
          <a:ln w="54720">
            <a:solidFill>
              <a:srgbClr val="0000ff"/>
            </a:solidFill>
            <a:round/>
          </a:ln>
        </p:spPr>
        <p:style>
          <a:lnRef idx="0"/>
          <a:fillRef idx="0"/>
          <a:effectRef idx="0"/>
          <a:fontRef idx="minor"/>
        </p:style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TextShape 1"/>
          <p:cNvSpPr txBox="1"/>
          <p:nvPr/>
        </p:nvSpPr>
        <p:spPr>
          <a:xfrm>
            <a:off x="504000" y="182160"/>
            <a:ext cx="9071640" cy="1067400"/>
          </a:xfrm>
          <a:prstGeom prst="rect">
            <a:avLst/>
          </a:prstGeom>
          <a:solidFill>
            <a:srgbClr val="00ffff"/>
          </a:solidFill>
          <a:ln w="54720"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0" lang="en-GB" sz="3600" spc="-1" strike="noStrike">
                <a:latin typeface="Bitstream Vera Sans"/>
              </a:rPr>
              <a:t>Είδαμε ότι ο πυρήνας είναι δέσμιο σύστημα νουκλεονίων</a:t>
            </a:r>
            <a:endParaRPr b="0" lang="en-GB" sz="3600" spc="-1" strike="noStrike">
              <a:latin typeface="Bitstream Vera Sans"/>
            </a:endParaRPr>
          </a:p>
        </p:txBody>
      </p:sp>
      <p:sp>
        <p:nvSpPr>
          <p:cNvPr id="214" name="TextShape 2"/>
          <p:cNvSpPr txBox="1"/>
          <p:nvPr/>
        </p:nvSpPr>
        <p:spPr>
          <a:xfrm>
            <a:off x="180000" y="1265400"/>
            <a:ext cx="9649800" cy="58230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400" spc="-1" strike="noStrike">
                <a:latin typeface="Bitstream Vera Sans"/>
              </a:rPr>
              <a:t>Και είδαμε ένα ημιεμπειρικό μοντέλο για να εξηγούμε την ενέργεια σύνδεσης των νουκλεονίων στον πυρήνα</a:t>
            </a:r>
            <a:endParaRPr b="0" lang="en-GB" sz="24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en-GB" sz="2400" spc="-1" strike="noStrike">
                <a:latin typeface="Bitstream Vera Sans"/>
              </a:rPr>
              <a:t>Τα νουκλεόνια βρίσκονται “παγιδευμένα” μέσα στον πυρήνα γιατί βρίσκονται μέσα σε ένα πηγάδι δυναμικού</a:t>
            </a:r>
            <a:endParaRPr b="0" lang="en-GB" sz="2400" spc="-1" strike="noStrike">
              <a:latin typeface="Bitstream Vera Sans"/>
            </a:endParaRPr>
          </a:p>
          <a:p>
            <a:pPr lvl="1" marL="864000" indent="-288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200" spc="-1" strike="noStrike">
                <a:latin typeface="Bitstream Vera Sans"/>
              </a:rPr>
              <a:t>Κατ' αναλογία με το ηλετρόνιο που είναι παγιδευμένο στο άτομο του υδρογόνου, γιατί βρίσκεται μέσα στο πηγάδι του δυναμικού Coulomb που δημιουργεί ο πυρήνας (δηλ. το πρωτόνιο).  </a:t>
            </a:r>
            <a:endParaRPr b="0" lang="en-GB" sz="2200" spc="-1" strike="noStrike">
              <a:latin typeface="Bitstream Vera Sans"/>
            </a:endParaRPr>
          </a:p>
          <a:p>
            <a:pPr lvl="1" marL="864000" indent="-288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200" spc="-1" strike="noStrike">
                <a:solidFill>
                  <a:srgbClr val="ff0000"/>
                </a:solidFill>
                <a:latin typeface="Bitstream Vera Sans"/>
              </a:rPr>
              <a:t>Στον πυρήνα, τι πηγάδι δυναμικού να χρησιμοποιήσουμε;</a:t>
            </a:r>
            <a:endParaRPr b="0" lang="en-GB" sz="2200" spc="-1" strike="noStrike">
              <a:latin typeface="Bitstream Vera Sans"/>
            </a:endParaRPr>
          </a:p>
          <a:p>
            <a:pPr lvl="1" marL="864000" indent="-288000">
              <a:spcAft>
                <a:spcPts val="1134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GB" sz="2200" spc="-1" strike="noStrike">
                <a:solidFill>
                  <a:srgbClr val="2a6099"/>
                </a:solidFill>
                <a:latin typeface="Bitstream Vera Sans"/>
              </a:rPr>
              <a:t>Ας δούμε πρώτα το άτομο του υδρογόνου (το είδατε στην Γενική Φυσική V και θα ξαναφτάσετε εκεί αργότερα στην κβαντομηχανική)</a:t>
            </a:r>
            <a:endParaRPr b="0" lang="en-GB" sz="2200" spc="-1" strike="noStrike">
              <a:latin typeface="Bitstream Vera San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1" name="TextShape 1"/>
          <p:cNvSpPr txBox="1"/>
          <p:nvPr/>
        </p:nvSpPr>
        <p:spPr>
          <a:xfrm>
            <a:off x="504000" y="110160"/>
            <a:ext cx="9071640" cy="1067400"/>
          </a:xfrm>
          <a:prstGeom prst="rect">
            <a:avLst/>
          </a:prstGeom>
          <a:solidFill>
            <a:srgbClr val="00ffff"/>
          </a:solidFill>
          <a:ln w="54720"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0" lang="en-GB" sz="3600" spc="-1" strike="noStrike">
                <a:latin typeface="Bitstream Vera Sans"/>
              </a:rPr>
              <a:t>Parity και η Αρχή του Pauli : ο κόσμος των μποζονίων και των φερμονίων</a:t>
            </a:r>
            <a:endParaRPr b="0" lang="en-GB" sz="3600" spc="-1" strike="noStrike">
              <a:latin typeface="Bitstream Vera Sans"/>
            </a:endParaRPr>
          </a:p>
        </p:txBody>
      </p:sp>
      <p:pic>
        <p:nvPicPr>
          <p:cNvPr id="552" name="" descr=""/>
          <p:cNvPicPr/>
          <p:nvPr/>
        </p:nvPicPr>
        <p:blipFill>
          <a:blip r:embed="rId1"/>
          <a:stretch/>
        </p:blipFill>
        <p:spPr>
          <a:xfrm>
            <a:off x="480960" y="1244880"/>
            <a:ext cx="8972280" cy="5810040"/>
          </a:xfrm>
          <a:prstGeom prst="rect">
            <a:avLst/>
          </a:prstGeom>
          <a:ln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3" name="TextShape 1"/>
          <p:cNvSpPr txBox="1"/>
          <p:nvPr/>
        </p:nvSpPr>
        <p:spPr>
          <a:xfrm>
            <a:off x="504000" y="1814400"/>
            <a:ext cx="9071640" cy="3132360"/>
          </a:xfrm>
          <a:prstGeom prst="rect">
            <a:avLst/>
          </a:prstGeom>
          <a:noFill/>
          <a:ln w="54720">
            <a:solidFill>
              <a:srgbClr val="666699"/>
            </a:solidFill>
            <a:round/>
          </a:ln>
        </p:spPr>
        <p:txBody>
          <a:bodyPr lIns="0" rIns="0" tIns="0" bIns="0" anchor="ctr">
            <a:noAutofit/>
          </a:bodyPr>
          <a:p>
            <a:pPr algn="ctr"/>
            <a:r>
              <a:rPr b="0" lang="en-GB" sz="4400" spc="-1" strike="noStrike">
                <a:latin typeface="Arial"/>
              </a:rPr>
              <a:t>1γ. </a:t>
            </a:r>
            <a:br/>
            <a:r>
              <a:rPr b="0" lang="en-GB" sz="4400" spc="-1" strike="noStrike">
                <a:latin typeface="Arial"/>
              </a:rPr>
              <a:t>Αντίστοιχοι κβαντικοί αριθμοί ορίζονται και στο δέσμιο σύστημα που μας απασχολεί – </a:t>
            </a:r>
            <a:br/>
            <a:r>
              <a:rPr b="0" lang="en-GB" sz="4400" spc="-1" strike="noStrike">
                <a:latin typeface="Arial"/>
              </a:rPr>
              <a:t>τους πυρήνες </a:t>
            </a:r>
            <a:endParaRPr b="0" lang="en-GB" sz="44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4" name="TextShape 1"/>
          <p:cNvSpPr txBox="1"/>
          <p:nvPr/>
        </p:nvSpPr>
        <p:spPr>
          <a:xfrm>
            <a:off x="504000" y="139680"/>
            <a:ext cx="9071640" cy="1080360"/>
          </a:xfrm>
          <a:prstGeom prst="rect">
            <a:avLst/>
          </a:prstGeom>
          <a:solidFill>
            <a:srgbClr val="00ffff"/>
          </a:solidFill>
          <a:ln w="54720"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0" lang="en-GB" sz="3600" spc="-1" strike="noStrike">
                <a:latin typeface="Bitstream Vera Sans"/>
              </a:rPr>
              <a:t>Spin και πάριτυ ενός πυρήνα </a:t>
            </a:r>
            <a:br/>
            <a:r>
              <a:rPr b="0" lang="en-GB" sz="3600" spc="-1" strike="noStrike">
                <a:latin typeface="Bitstream Vera Sans"/>
              </a:rPr>
              <a:t>(J και πάριτυ: J</a:t>
            </a:r>
            <a:r>
              <a:rPr b="0" lang="en-GB" sz="3600" spc="-1" strike="noStrike" baseline="14000000">
                <a:latin typeface="Bitstream Vera Sans"/>
              </a:rPr>
              <a:t>π</a:t>
            </a:r>
            <a:r>
              <a:rPr b="0" lang="en-GB" sz="3600" spc="-1" strike="noStrike">
                <a:latin typeface="Bitstream Vera Sans"/>
              </a:rPr>
              <a:t>) </a:t>
            </a:r>
            <a:endParaRPr b="0" lang="en-GB" sz="3600" spc="-1" strike="noStrike">
              <a:latin typeface="Bitstream Vera Sans"/>
            </a:endParaRPr>
          </a:p>
        </p:txBody>
      </p:sp>
      <p:sp>
        <p:nvSpPr>
          <p:cNvPr id="555" name="TextShape 2"/>
          <p:cNvSpPr txBox="1"/>
          <p:nvPr/>
        </p:nvSpPr>
        <p:spPr>
          <a:xfrm>
            <a:off x="457200" y="2246400"/>
            <a:ext cx="9118440" cy="3925800"/>
          </a:xfrm>
          <a:prstGeom prst="rect">
            <a:avLst/>
          </a:prstGeom>
          <a:noFill/>
          <a:ln w="73080">
            <a:noFill/>
          </a:ln>
        </p:spPr>
        <p:txBody>
          <a:bodyPr lIns="36360" rIns="36360" tIns="36360" bIns="36360">
            <a:noAutofit/>
          </a:bodyPr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Σπιν πυρήνα, J = ολικό τροχιακό σπίν των νουκλεονίων + το άθροισμα των σπιν τους.</a:t>
            </a: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Parity = +1     ή    -1 </a:t>
            </a: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Οπότε για κάθε πυρήνα δίνουμε σπιν (J) και parity (π): </a:t>
            </a:r>
            <a:r>
              <a:rPr b="1" lang="en-GB" sz="2600" spc="-1" strike="noStrike">
                <a:solidFill>
                  <a:srgbClr val="ff0000"/>
                </a:solidFill>
                <a:latin typeface="Bitstream Vera Sans"/>
              </a:rPr>
              <a:t>J</a:t>
            </a:r>
            <a:r>
              <a:rPr b="1" lang="en-GB" sz="2600" spc="-1" strike="noStrike" baseline="14000000">
                <a:solidFill>
                  <a:srgbClr val="ff0000"/>
                </a:solidFill>
                <a:latin typeface="Bitstream Vera Sans"/>
              </a:rPr>
              <a:t>π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  </a:t>
            </a:r>
            <a:endParaRPr b="0" lang="en-GB" sz="2200" spc="-1" strike="noStrike">
              <a:latin typeface="Bitstream Vera Sans"/>
            </a:endParaRPr>
          </a:p>
        </p:txBody>
      </p:sp>
      <mc:AlternateContent>
        <mc:Choice xmlns:a14="http://schemas.microsoft.com/office/drawing/2010/main" Requires="a14">
          <p:sp>
            <p:nvSpPr>
              <p:cNvPr id="556" name="Formula 3"/>
              <p:cNvSpPr txBox="1"/>
              <p:nvPr/>
            </p:nvSpPr>
            <p:spPr>
              <a:xfrm>
                <a:off x="1006920" y="2946240"/>
                <a:ext cx="8320320" cy="69336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acc>
                      <m:accPr>
                        <m:chr m:val="⃗"/>
                      </m:accPr>
                      <m:e>
                        <m:r>
                          <m:t xml:space="preserve">J</m:t>
                        </m:r>
                      </m:e>
                    </m:acc>
                    <m:r>
                      <m:t xml:space="preserve">πυρήνα</m:t>
                    </m:r>
                    <m:r>
                      <m:t xml:space="preserve">≡</m:t>
                    </m:r>
                    <m:nary>
                      <m:naryPr>
                        <m:chr m:val="∑"/>
                        <m:subHide m:val="1"/>
                        <m:supHide m:val="1"/>
                      </m:naryPr>
                      <m:sub/>
                      <m:sup/>
                      <m:e>
                        <m:acc>
                          <m:accPr>
                            <m:chr m:val="⃗"/>
                          </m:accPr>
                          <m:e>
                            <m:r>
                              <m:t xml:space="preserve">L</m:t>
                            </m:r>
                          </m:e>
                        </m:acc>
                      </m:e>
                    </m:nary>
                    <m:r>
                      <m:t xml:space="preserve">+</m:t>
                    </m:r>
                    <m:nary>
                      <m:naryPr>
                        <m:chr m:val="∑"/>
                        <m:subHide m:val="1"/>
                        <m:supHide m:val="1"/>
                      </m:naryPr>
                      <m:sub/>
                      <m:sup/>
                      <m:e>
                        <m:acc>
                          <m:accPr>
                            <m:chr m:val="⃗"/>
                          </m:accPr>
                          <m:e>
                            <m:r>
                              <m:t xml:space="preserve">S</m:t>
                            </m:r>
                          </m:e>
                        </m:acc>
                      </m:e>
                    </m:nary>
                    <m:r>
                      <m:t xml:space="preserve">=</m:t>
                    </m:r>
                    <m:nary>
                      <m:naryPr>
                        <m:chr m:val="∑"/>
                        <m:subHide m:val="1"/>
                        <m:supHide m:val="1"/>
                      </m:naryPr>
                      <m:sub/>
                      <m:sup/>
                      <m:e>
                        <m:d>
                          <m:dPr>
                            <m:begChr m:val="("/>
                            <m:endChr m:val=")"/>
                          </m:dPr>
                          <m:e>
                            <m:acc>
                              <m:accPr>
                                <m:chr m:val="⃗"/>
                              </m:accPr>
                              <m:e>
                                <m:r>
                                  <m:t xml:space="preserve">L</m:t>
                                </m:r>
                              </m:e>
                            </m:acc>
                            <m:r>
                              <m:t xml:space="preserve">+</m:t>
                            </m:r>
                            <m:acc>
                              <m:accPr>
                                <m:chr m:val="⃗"/>
                              </m:accPr>
                              <m:e>
                                <m:r>
                                  <m:t xml:space="preserve">S</m:t>
                                </m:r>
                              </m:e>
                            </m:acc>
                          </m:e>
                        </m:d>
                      </m:e>
                    </m:nary>
                  </m:oMath>
                </a14:m>
              </a:p>
            </p:txBody>
          </p:sp>
        </mc:Choice>
        <mc:Fallback/>
      </mc:AlternateContent>
      <mc:AlternateContent>
        <mc:Choice xmlns:a14="http://schemas.microsoft.com/office/drawing/2010/main" Requires="a14">
          <p:sp>
            <p:nvSpPr>
              <p:cNvPr id="557" name="Formula 4"/>
              <p:cNvSpPr txBox="1"/>
              <p:nvPr/>
            </p:nvSpPr>
            <p:spPr>
              <a:xfrm>
                <a:off x="8217360" y="6096960"/>
                <a:ext cx="1134720" cy="48924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π</m:t>
                    </m:r>
                    <m:r>
                      <m:t xml:space="preserve">.</m:t>
                    </m:r>
                    <m:r>
                      <m:t xml:space="preserve">χ</m:t>
                    </m:r>
                    <m:r>
                      <m:t xml:space="preserve">.</m:t>
                    </m:r>
                    <m:r>
                      <m:t xml:space="preserve">,</m:t>
                    </m:r>
                    <m:sSup>
                      <m:e>
                        <m:r>
                          <m:t xml:space="preserve">2</m:t>
                        </m:r>
                      </m:e>
                      <m:sup>
                        <m:r>
                          <m:t xml:space="preserve">+</m:t>
                        </m:r>
                      </m:sup>
                    </m:sSup>
                  </m:oMath>
                </a14:m>
              </a:p>
            </p:txBody>
          </p:sp>
        </mc:Choice>
        <mc:Fallback/>
      </mc:AlternateContent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TextShape 1"/>
          <p:cNvSpPr txBox="1"/>
          <p:nvPr/>
        </p:nvSpPr>
        <p:spPr>
          <a:xfrm>
            <a:off x="504000" y="1672920"/>
            <a:ext cx="9071640" cy="3415320"/>
          </a:xfrm>
          <a:prstGeom prst="rect">
            <a:avLst/>
          </a:prstGeom>
          <a:noFill/>
          <a:ln w="54720">
            <a:solidFill>
              <a:srgbClr val="666699"/>
            </a:solidFill>
            <a:round/>
          </a:ln>
        </p:spPr>
        <p:txBody>
          <a:bodyPr lIns="0" rIns="0" tIns="0" bIns="0" anchor="ctr">
            <a:noAutofit/>
          </a:bodyPr>
          <a:p>
            <a:pPr algn="ctr"/>
            <a:r>
              <a:rPr b="0" lang="en-GB" sz="4400" spc="-1" strike="noStrike">
                <a:latin typeface="Arial"/>
              </a:rPr>
              <a:t>1. Αναλογία με ένα πρότυπο δέσμιου συστήματος: το άτομο</a:t>
            </a:r>
            <a:br/>
            <a:br/>
            <a:r>
              <a:rPr b="0" lang="en-GB" sz="3600" spc="-1" strike="noStrike">
                <a:latin typeface="Arial"/>
              </a:rPr>
              <a:t>(όπου ξέρουμε ότι έχουμε ηλεκτρομαγνητική δύναμη μεταξύ πυρήνα και ηλεκτρονίων → δυναμικό Coulomb)</a:t>
            </a:r>
            <a:endParaRPr b="0" lang="en-GB" sz="36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TextShape 1"/>
          <p:cNvSpPr txBox="1"/>
          <p:nvPr/>
        </p:nvSpPr>
        <p:spPr>
          <a:xfrm>
            <a:off x="237240" y="2675880"/>
            <a:ext cx="9592560" cy="1600920"/>
          </a:xfrm>
          <a:prstGeom prst="rect">
            <a:avLst/>
          </a:prstGeom>
          <a:noFill/>
          <a:ln w="54720">
            <a:solidFill>
              <a:srgbClr val="666699"/>
            </a:solidFill>
            <a:round/>
          </a:ln>
        </p:spPr>
        <p:txBody>
          <a:bodyPr lIns="0" rIns="0" tIns="0" bIns="0" anchor="ctr">
            <a:noAutofit/>
          </a:bodyPr>
          <a:p>
            <a:pPr algn="ctr"/>
            <a:r>
              <a:rPr b="0" lang="en-GB" sz="3600" spc="-1" strike="noStrike">
                <a:solidFill>
                  <a:srgbClr val="0000ff"/>
                </a:solidFill>
                <a:latin typeface="Bitstream Vera Sans"/>
              </a:rPr>
              <a:t>1α. </a:t>
            </a:r>
            <a:br/>
            <a:r>
              <a:rPr b="0" lang="en-GB" sz="3600" spc="-1" strike="noStrike">
                <a:solidFill>
                  <a:srgbClr val="0000ff"/>
                </a:solidFill>
                <a:latin typeface="Bitstream Vera Sans"/>
              </a:rPr>
              <a:t>Εξίσωση Schroedinger, κυματοσυναρτήσεις, στροφορμή, σπίν</a:t>
            </a:r>
            <a:endParaRPr b="0" lang="en-GB" sz="3600" spc="-1" strike="noStrike">
              <a:latin typeface="Bitstream Vera San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CustomShape 1"/>
          <p:cNvSpPr/>
          <p:nvPr/>
        </p:nvSpPr>
        <p:spPr>
          <a:xfrm>
            <a:off x="2971800" y="5556960"/>
            <a:ext cx="1107360" cy="984600"/>
          </a:xfrm>
          <a:prstGeom prst="ellipse">
            <a:avLst/>
          </a:prstGeom>
          <a:solidFill>
            <a:srgbClr val="99ccff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18" name="CustomShape 2"/>
          <p:cNvSpPr/>
          <p:nvPr/>
        </p:nvSpPr>
        <p:spPr>
          <a:xfrm>
            <a:off x="3285000" y="4008600"/>
            <a:ext cx="793800" cy="984600"/>
          </a:xfrm>
          <a:prstGeom prst="ellipse">
            <a:avLst/>
          </a:prstGeom>
          <a:solidFill>
            <a:srgbClr val="99ccff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19" name="TextShape 3"/>
          <p:cNvSpPr txBox="1"/>
          <p:nvPr/>
        </p:nvSpPr>
        <p:spPr>
          <a:xfrm>
            <a:off x="120600" y="202320"/>
            <a:ext cx="9851400" cy="523080"/>
          </a:xfrm>
          <a:prstGeom prst="rect">
            <a:avLst/>
          </a:prstGeom>
          <a:solidFill>
            <a:srgbClr val="00ffff"/>
          </a:solidFill>
          <a:ln w="54720"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0" lang="en-GB" sz="3400" spc="-1" strike="noStrike">
                <a:latin typeface="Bitstream Vera Sans"/>
              </a:rPr>
              <a:t>Το σωματίδιο ως κύμα -  κυματοσυνάρτηση </a:t>
            </a:r>
            <a:endParaRPr b="0" lang="en-GB" sz="3400" spc="-1" strike="noStrike">
              <a:latin typeface="Bitstream Vera Sans"/>
            </a:endParaRPr>
          </a:p>
        </p:txBody>
      </p:sp>
      <p:sp>
        <p:nvSpPr>
          <p:cNvPr id="220" name="TextShape 4"/>
          <p:cNvSpPr txBox="1"/>
          <p:nvPr/>
        </p:nvSpPr>
        <p:spPr>
          <a:xfrm>
            <a:off x="504000" y="1094400"/>
            <a:ext cx="9071640" cy="58618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en-GB" sz="2200" spc="-1" strike="noStrike">
                <a:solidFill>
                  <a:srgbClr val="0000ff"/>
                </a:solidFill>
                <a:latin typeface="Bitstream Vera Sans"/>
              </a:rPr>
              <a:t>De Broglie:</a:t>
            </a: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Ένα κύμα μπορεί να γραφεί σαν άθροισμα επίπεδων κυμάτων σαν κι αυτό:</a:t>
            </a: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200" spc="-1" strike="noStrike">
              <a:latin typeface="Bitstream Vera Sans"/>
            </a:endParaRPr>
          </a:p>
        </p:txBody>
      </p:sp>
      <mc:AlternateContent>
        <mc:Choice xmlns:a14="http://schemas.microsoft.com/office/drawing/2010/main" Requires="a14">
          <p:sp>
            <p:nvSpPr>
              <p:cNvPr id="221" name="Formula 5"/>
              <p:cNvSpPr txBox="1"/>
              <p:nvPr/>
            </p:nvSpPr>
            <p:spPr>
              <a:xfrm>
                <a:off x="3734640" y="926640"/>
                <a:ext cx="3523320" cy="76788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E</m:t>
                    </m:r>
                    <m:r>
                      <m:t xml:space="preserve">=</m:t>
                    </m:r>
                    <m:r>
                      <m:t xml:space="preserve">h</m:t>
                    </m:r>
                    <m:r>
                      <m:t xml:space="preserve">f</m:t>
                    </m:r>
                    <m:r>
                      <m:t xml:space="preserve">→</m:t>
                    </m:r>
                    <m:r>
                      <m:t xml:space="preserve">E</m:t>
                    </m:r>
                    <m:r>
                      <m:t xml:space="preserve">=</m:t>
                    </m:r>
                    <m:r>
                      <m:t xml:space="preserve">ℏ</m:t>
                    </m:r>
                    <m:r>
                      <m:t xml:space="preserve">ω</m:t>
                    </m:r>
                    <m:r>
                      <m:t xml:space="preserve">→</m:t>
                    </m:r>
                    <m:r>
                      <m:t xml:space="preserve">ω</m:t>
                    </m:r>
                    <m:r>
                      <m:t xml:space="preserve">=</m:t>
                    </m:r>
                    <m:f>
                      <m:num>
                        <m:r>
                          <m:t xml:space="preserve">E</m:t>
                        </m:r>
                      </m:num>
                      <m:den>
                        <m:r>
                          <m:t xml:space="preserve">ℏ</m:t>
                        </m:r>
                      </m:den>
                    </m:f>
                  </m:oMath>
                </a14:m>
              </a:p>
            </p:txBody>
          </p:sp>
        </mc:Choice>
        <mc:Fallback/>
      </mc:AlternateContent>
      <mc:AlternateContent>
        <mc:Choice xmlns:a14="http://schemas.microsoft.com/office/drawing/2010/main" Requires="a14">
          <p:sp>
            <p:nvSpPr>
              <p:cNvPr id="222" name="Formula 6"/>
              <p:cNvSpPr txBox="1"/>
              <p:nvPr/>
            </p:nvSpPr>
            <p:spPr>
              <a:xfrm>
                <a:off x="3843000" y="1611000"/>
                <a:ext cx="3142800" cy="83412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p</m:t>
                    </m:r>
                    <m:r>
                      <m:t xml:space="preserve">=</m:t>
                    </m:r>
                    <m:f>
                      <m:num>
                        <m:r>
                          <m:t xml:space="preserve">h</m:t>
                        </m:r>
                      </m:num>
                      <m:den>
                        <m:r>
                          <m:t xml:space="preserve">λ</m:t>
                        </m:r>
                      </m:den>
                    </m:f>
                    <m:r>
                      <m:t xml:space="preserve">→</m:t>
                    </m:r>
                    <m:r>
                      <m:t xml:space="preserve">p</m:t>
                    </m:r>
                    <m:r>
                      <m:t xml:space="preserve">=</m:t>
                    </m:r>
                    <m:r>
                      <m:t xml:space="preserve">ℏ</m:t>
                    </m:r>
                    <m:r>
                      <m:t xml:space="preserve">k</m:t>
                    </m:r>
                    <m:r>
                      <m:t xml:space="preserve">→</m:t>
                    </m:r>
                    <m:r>
                      <m:t xml:space="preserve">k</m:t>
                    </m:r>
                    <m:r>
                      <m:t xml:space="preserve">=</m:t>
                    </m:r>
                    <m:f>
                      <m:num>
                        <m:r>
                          <m:t xml:space="preserve">p</m:t>
                        </m:r>
                      </m:num>
                      <m:den>
                        <m:r>
                          <m:t xml:space="preserve">ℏ</m:t>
                        </m:r>
                      </m:den>
                    </m:f>
                  </m:oMath>
                </a14:m>
              </a:p>
            </p:txBody>
          </p:sp>
        </mc:Choice>
        <mc:Fallback/>
      </mc:AlternateContent>
      <mc:AlternateContent>
        <mc:Choice xmlns:a14="http://schemas.microsoft.com/office/drawing/2010/main" Requires="a14">
          <p:sp>
            <p:nvSpPr>
              <p:cNvPr id="223" name="Formula 7"/>
              <p:cNvSpPr txBox="1"/>
              <p:nvPr/>
            </p:nvSpPr>
            <p:spPr>
              <a:xfrm>
                <a:off x="3519000" y="3123360"/>
                <a:ext cx="3700080" cy="43452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ψ</m:t>
                    </m:r>
                    <m:d>
                      <m:dPr>
                        <m:begChr m:val="("/>
                        <m:endChr m:val=")"/>
                      </m:dPr>
                      <m:e>
                        <m:r>
                          <m:t xml:space="preserve">x</m:t>
                        </m:r>
                        <m:r>
                          <m:t xml:space="preserve">,</m:t>
                        </m:r>
                        <m:r>
                          <m:t xml:space="preserve">t</m:t>
                        </m:r>
                      </m:e>
                    </m:d>
                    <m:r>
                      <m:t xml:space="preserve">=</m:t>
                    </m:r>
                    <m:sSup>
                      <m:e>
                        <m:r>
                          <m:t xml:space="preserve">e</m:t>
                        </m:r>
                      </m:e>
                      <m:sup>
                        <m:r>
                          <m:t xml:space="preserve">i</m:t>
                        </m:r>
                        <m:d>
                          <m:dPr>
                            <m:begChr m:val="("/>
                            <m:endChr m:val=")"/>
                          </m:dPr>
                          <m:e>
                            <m:r>
                              <m:t xml:space="preserve">kx</m:t>
                            </m:r>
                            <m:r>
                              <m:t xml:space="preserve">−</m:t>
                            </m:r>
                            <m:r>
                              <m:t xml:space="preserve">ωt</m:t>
                            </m:r>
                          </m:e>
                        </m:d>
                      </m:sup>
                    </m:sSup>
                    <m:r>
                      <m:t xml:space="preserve">=</m:t>
                    </m:r>
                    <m:sSup>
                      <m:e>
                        <m:r>
                          <m:t xml:space="preserve">e</m:t>
                        </m:r>
                      </m:e>
                      <m:sup>
                        <m:r>
                          <m:t xml:space="preserve">i</m:t>
                        </m:r>
                        <m:f>
                          <m:fPr>
                            <m:type m:val="lin"/>
                          </m:fPr>
                          <m:num>
                            <m:d>
                              <m:dPr>
                                <m:begChr m:val="("/>
                                <m:endChr m:val=")"/>
                              </m:dPr>
                              <m:e>
                                <m:r>
                                  <m:t xml:space="preserve">px</m:t>
                                </m:r>
                                <m:r>
                                  <m:t xml:space="preserve">−</m:t>
                                </m:r>
                                <m:r>
                                  <m:t xml:space="preserve">Et</m:t>
                                </m:r>
                              </m:e>
                            </m:d>
                          </m:num>
                          <m:den>
                            <m:r>
                              <m:t xml:space="preserve">ℏ</m:t>
                            </m:r>
                          </m:den>
                        </m:f>
                      </m:sup>
                    </m:sSup>
                  </m:oMath>
                </a14:m>
              </a:p>
            </p:txBody>
          </p:sp>
        </mc:Choice>
        <mc:Fallback/>
      </mc:AlternateContent>
      <mc:AlternateContent>
        <mc:Choice xmlns:a14="http://schemas.microsoft.com/office/drawing/2010/main" Requires="a14">
          <p:sp>
            <p:nvSpPr>
              <p:cNvPr id="224" name="Formula 8"/>
              <p:cNvSpPr txBox="1"/>
              <p:nvPr/>
            </p:nvSpPr>
            <p:spPr>
              <a:xfrm>
                <a:off x="1251000" y="4059720"/>
                <a:ext cx="3843720" cy="83520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f>
                      <m:num>
                        <m:r>
                          <m:t xml:space="preserve">∂</m:t>
                        </m:r>
                        <m:r>
                          <m:t xml:space="preserve">ψ</m:t>
                        </m:r>
                      </m:num>
                      <m:den>
                        <m:r>
                          <m:t xml:space="preserve">∂</m:t>
                        </m:r>
                        <m:r>
                          <m:t xml:space="preserve">t</m:t>
                        </m:r>
                      </m:den>
                    </m:f>
                    <m:r>
                      <m:t xml:space="preserve">=</m:t>
                    </m:r>
                    <m:r>
                      <m:t xml:space="preserve">−</m:t>
                    </m:r>
                    <m:f>
                      <m:num>
                        <m:r>
                          <m:t xml:space="preserve">iE</m:t>
                        </m:r>
                      </m:num>
                      <m:den>
                        <m:r>
                          <m:t xml:space="preserve">ℏ</m:t>
                        </m:r>
                      </m:den>
                    </m:f>
                    <m:r>
                      <m:t xml:space="preserve">ψ</m:t>
                    </m:r>
                    <m:r>
                      <m:t xml:space="preserve">→</m:t>
                    </m:r>
                    <m:r>
                      <m:t xml:space="preserve">i</m:t>
                    </m:r>
                    <m:r>
                      <m:t xml:space="preserve">ℏ</m:t>
                    </m:r>
                    <m:f>
                      <m:num>
                        <m:r>
                          <m:t xml:space="preserve">∂</m:t>
                        </m:r>
                      </m:num>
                      <m:den>
                        <m:r>
                          <m:t xml:space="preserve">∂</m:t>
                        </m:r>
                        <m:r>
                          <m:t xml:space="preserve">t</m:t>
                        </m:r>
                      </m:den>
                    </m:f>
                    <m:r>
                      <m:t xml:space="preserve">ψ</m:t>
                    </m:r>
                    <m:r>
                      <m:t xml:space="preserve">=</m:t>
                    </m:r>
                    <m:r>
                      <m:t xml:space="preserve">E</m:t>
                    </m:r>
                    <m:r>
                      <m:t xml:space="preserve">ψ</m:t>
                    </m:r>
                  </m:oMath>
                </a14:m>
              </a:p>
            </p:txBody>
          </p:sp>
        </mc:Choice>
        <mc:Fallback/>
      </mc:AlternateContent>
      <mc:AlternateContent>
        <mc:Choice xmlns:a14="http://schemas.microsoft.com/office/drawing/2010/main" Requires="a14">
          <p:sp>
            <p:nvSpPr>
              <p:cNvPr id="225" name="Formula 9"/>
              <p:cNvSpPr txBox="1"/>
              <p:nvPr/>
            </p:nvSpPr>
            <p:spPr>
              <a:xfrm>
                <a:off x="1251360" y="5571720"/>
                <a:ext cx="3828600" cy="83556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f>
                      <m:num>
                        <m:r>
                          <m:t xml:space="preserve">∂</m:t>
                        </m:r>
                        <m:r>
                          <m:t xml:space="preserve">ψ</m:t>
                        </m:r>
                      </m:num>
                      <m:den>
                        <m:r>
                          <m:t xml:space="preserve">∂</m:t>
                        </m:r>
                        <m:r>
                          <m:t xml:space="preserve">x</m:t>
                        </m:r>
                      </m:den>
                    </m:f>
                    <m:r>
                      <m:t xml:space="preserve">=</m:t>
                    </m:r>
                    <m:f>
                      <m:num>
                        <m:r>
                          <m:t xml:space="preserve">ip</m:t>
                        </m:r>
                      </m:num>
                      <m:den>
                        <m:r>
                          <m:t xml:space="preserve">ℏ</m:t>
                        </m:r>
                      </m:den>
                    </m:f>
                    <m:r>
                      <m:t xml:space="preserve">ψ</m:t>
                    </m:r>
                    <m:r>
                      <m:t xml:space="preserve">→</m:t>
                    </m:r>
                    <m:r>
                      <m:t xml:space="preserve">−</m:t>
                    </m:r>
                    <m:r>
                      <m:t xml:space="preserve">i</m:t>
                    </m:r>
                    <m:r>
                      <m:t xml:space="preserve">ℏ</m:t>
                    </m:r>
                    <m:f>
                      <m:num>
                        <m:r>
                          <m:t xml:space="preserve">∂</m:t>
                        </m:r>
                      </m:num>
                      <m:den>
                        <m:r>
                          <m:t xml:space="preserve">∂</m:t>
                        </m:r>
                        <m:r>
                          <m:t xml:space="preserve">x</m:t>
                        </m:r>
                      </m:den>
                    </m:f>
                    <m:r>
                      <m:t xml:space="preserve">ψ</m:t>
                    </m:r>
                    <m:r>
                      <m:t xml:space="preserve">=</m:t>
                    </m:r>
                    <m:r>
                      <m:t xml:space="preserve">p</m:t>
                    </m:r>
                    <m:r>
                      <m:t xml:space="preserve">ψ</m:t>
                    </m:r>
                  </m:oMath>
                </a14:m>
              </a:p>
            </p:txBody>
          </p:sp>
        </mc:Choice>
        <mc:Fallback/>
      </mc:AlternateContent>
      <p:sp>
        <p:nvSpPr>
          <p:cNvPr id="226" name="TextShape 10"/>
          <p:cNvSpPr txBox="1"/>
          <p:nvPr/>
        </p:nvSpPr>
        <p:spPr>
          <a:xfrm>
            <a:off x="6100200" y="3538800"/>
            <a:ext cx="3907800" cy="27723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>
            <a:noAutofit/>
          </a:bodyPr>
          <a:p>
            <a:r>
              <a:rPr b="1" lang="en-GB" sz="1800" spc="-1" strike="noStrike" u="sng">
                <a:solidFill>
                  <a:srgbClr val="0000ff"/>
                </a:solidFill>
                <a:uFillTx/>
                <a:latin typeface="Bitstream Vera Sans"/>
              </a:rPr>
              <a:t>“</a:t>
            </a:r>
            <a:r>
              <a:rPr b="1" lang="en-GB" sz="1800" spc="-1" strike="noStrike" u="sng">
                <a:solidFill>
                  <a:srgbClr val="0000ff"/>
                </a:solidFill>
                <a:uFillTx/>
                <a:latin typeface="Bitstream Vera Sans"/>
              </a:rPr>
              <a:t>Τελεστής” ενέργειας </a:t>
            </a:r>
            <a:endParaRPr b="0" lang="en-GB" sz="1800" spc="-1" strike="noStrike">
              <a:latin typeface="Bitstream Vera Sans"/>
            </a:endParaRPr>
          </a:p>
          <a:p>
            <a:r>
              <a:rPr b="0" lang="en-GB" sz="1800" spc="-1" strike="noStrike">
                <a:latin typeface="Bitstream Vera Sans"/>
              </a:rPr>
              <a:t>= μια “πράξη” πάνω στην κυματοσυνάρτηση ψ, που δίνει πάλι την ψ, αλλά πολλαπλασιασμένη με την ενέργεια Ε.</a:t>
            </a:r>
            <a:endParaRPr b="0" lang="en-GB" sz="1800" spc="-1" strike="noStrike">
              <a:latin typeface="Bitstream Vera Sans"/>
            </a:endParaRPr>
          </a:p>
          <a:p>
            <a:r>
              <a:rPr b="0" lang="en-GB" sz="1800" spc="-1" strike="noStrike">
                <a:solidFill>
                  <a:srgbClr val="0000ff"/>
                </a:solidFill>
                <a:latin typeface="Bitstream Vera Sans"/>
              </a:rPr>
              <a:t>Η Ε είναι μια  ιδιοτιμή του τελεστή της ενέργειας, και η ψ είναι μια ιδιο-συνάρτηση αυτού του τελεστή.</a:t>
            </a:r>
            <a:endParaRPr b="0" lang="en-GB" sz="1800" spc="-1" strike="noStrike">
              <a:latin typeface="Bitstream Vera Sans"/>
            </a:endParaRPr>
          </a:p>
        </p:txBody>
      </p:sp>
      <p:sp>
        <p:nvSpPr>
          <p:cNvPr id="227" name="TextShape 11"/>
          <p:cNvSpPr txBox="1"/>
          <p:nvPr/>
        </p:nvSpPr>
        <p:spPr>
          <a:xfrm>
            <a:off x="6100560" y="6599160"/>
            <a:ext cx="3907800" cy="45720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>
            <a:noAutofit/>
          </a:bodyPr>
          <a:p>
            <a:r>
              <a:rPr b="1" lang="en-GB" sz="1800" spc="-1" strike="noStrike" u="sng">
                <a:solidFill>
                  <a:srgbClr val="0000ff"/>
                </a:solidFill>
                <a:uFillTx/>
                <a:latin typeface="Bitstream Vera Sans"/>
              </a:rPr>
              <a:t>“</a:t>
            </a:r>
            <a:r>
              <a:rPr b="1" lang="en-GB" sz="1800" spc="-1" strike="noStrike" u="sng">
                <a:solidFill>
                  <a:srgbClr val="0000ff"/>
                </a:solidFill>
                <a:uFillTx/>
                <a:latin typeface="Bitstream Vera Sans"/>
              </a:rPr>
              <a:t>Τελεστής” ορμής </a:t>
            </a:r>
            <a:endParaRPr b="0" lang="en-GB" sz="1800" spc="-1" strike="noStrike">
              <a:latin typeface="Bitstream Vera Sans"/>
            </a:endParaRPr>
          </a:p>
        </p:txBody>
      </p:sp>
      <p:sp>
        <p:nvSpPr>
          <p:cNvPr id="228" name="Line 12"/>
          <p:cNvSpPr/>
          <p:nvPr/>
        </p:nvSpPr>
        <p:spPr>
          <a:xfrm flipH="1">
            <a:off x="3886200" y="3657600"/>
            <a:ext cx="2286000" cy="457200"/>
          </a:xfrm>
          <a:prstGeom prst="line">
            <a:avLst/>
          </a:prstGeom>
          <a:ln>
            <a:solidFill>
              <a:srgbClr val="000000"/>
            </a:solidFill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229" name="Line 13"/>
          <p:cNvSpPr/>
          <p:nvPr/>
        </p:nvSpPr>
        <p:spPr>
          <a:xfrm flipH="1" flipV="1">
            <a:off x="3886200" y="6400800"/>
            <a:ext cx="2286000" cy="457200"/>
          </a:xfrm>
          <a:prstGeom prst="line">
            <a:avLst/>
          </a:prstGeom>
          <a:ln>
            <a:solidFill>
              <a:srgbClr val="000000"/>
            </a:solidFill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CustomShape 1"/>
          <p:cNvSpPr/>
          <p:nvPr/>
        </p:nvSpPr>
        <p:spPr>
          <a:xfrm>
            <a:off x="759960" y="1816200"/>
            <a:ext cx="599040" cy="651960"/>
          </a:xfrm>
          <a:prstGeom prst="ellipse">
            <a:avLst/>
          </a:prstGeom>
          <a:solidFill>
            <a:srgbClr val="99ccff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31" name="CustomShape 2"/>
          <p:cNvSpPr/>
          <p:nvPr/>
        </p:nvSpPr>
        <p:spPr>
          <a:xfrm>
            <a:off x="3423240" y="5412600"/>
            <a:ext cx="1107360" cy="984600"/>
          </a:xfrm>
          <a:prstGeom prst="ellipse">
            <a:avLst/>
          </a:prstGeom>
          <a:solidFill>
            <a:srgbClr val="99ccff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32" name="CustomShape 3"/>
          <p:cNvSpPr/>
          <p:nvPr/>
        </p:nvSpPr>
        <p:spPr>
          <a:xfrm>
            <a:off x="3279600" y="4111200"/>
            <a:ext cx="793800" cy="984600"/>
          </a:xfrm>
          <a:prstGeom prst="ellipse">
            <a:avLst/>
          </a:prstGeom>
          <a:solidFill>
            <a:srgbClr val="99ccff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33" name="TextShape 4"/>
          <p:cNvSpPr txBox="1"/>
          <p:nvPr/>
        </p:nvSpPr>
        <p:spPr>
          <a:xfrm>
            <a:off x="120600" y="104760"/>
            <a:ext cx="9851400" cy="1006200"/>
          </a:xfrm>
          <a:prstGeom prst="rect">
            <a:avLst/>
          </a:prstGeom>
          <a:solidFill>
            <a:srgbClr val="00ffff"/>
          </a:solidFill>
          <a:ln w="54720"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0" lang="en-GB" sz="3400" spc="-1" strike="noStrike">
                <a:latin typeface="Bitstream Vera Sans"/>
              </a:rPr>
              <a:t>Περιγραφή ενός συστήματος με κυματοσυναρτήσεις</a:t>
            </a:r>
            <a:endParaRPr b="0" lang="en-GB" sz="3400" spc="-1" strike="noStrike">
              <a:latin typeface="Bitstream Vera Sans"/>
            </a:endParaRPr>
          </a:p>
        </p:txBody>
      </p:sp>
      <p:sp>
        <p:nvSpPr>
          <p:cNvPr id="234" name="TextShape 5"/>
          <p:cNvSpPr txBox="1"/>
          <p:nvPr/>
        </p:nvSpPr>
        <p:spPr>
          <a:xfrm>
            <a:off x="504000" y="950400"/>
            <a:ext cx="9071640" cy="58618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4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4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4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4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4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400" spc="-1" strike="noStrike">
              <a:latin typeface="Bitstream Vera Sans"/>
            </a:endParaRPr>
          </a:p>
        </p:txBody>
      </p:sp>
      <mc:AlternateContent>
        <mc:Choice xmlns:a14="http://schemas.microsoft.com/office/drawing/2010/main" Requires="a14">
          <p:sp>
            <p:nvSpPr>
              <p:cNvPr id="235" name="Formula 6"/>
              <p:cNvSpPr txBox="1"/>
              <p:nvPr/>
            </p:nvSpPr>
            <p:spPr>
              <a:xfrm>
                <a:off x="3267000" y="4239720"/>
                <a:ext cx="1889640" cy="70848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i</m:t>
                    </m:r>
                    <m:r>
                      <m:t xml:space="preserve">ℏ</m:t>
                    </m:r>
                    <m:f>
                      <m:num>
                        <m:r>
                          <m:t xml:space="preserve">∂</m:t>
                        </m:r>
                      </m:num>
                      <m:den>
                        <m:r>
                          <m:t xml:space="preserve">∂</m:t>
                        </m:r>
                        <m:r>
                          <m:t xml:space="preserve">t</m:t>
                        </m:r>
                      </m:den>
                    </m:f>
                    <m:r>
                      <m:t xml:space="preserve">ψ</m:t>
                    </m:r>
                    <m:r>
                      <m:t xml:space="preserve">=</m:t>
                    </m:r>
                    <m:r>
                      <m:t xml:space="preserve">E</m:t>
                    </m:r>
                    <m:r>
                      <m:t xml:space="preserve">ψ</m:t>
                    </m:r>
                  </m:oMath>
                </a14:m>
              </a:p>
            </p:txBody>
          </p:sp>
        </mc:Choice>
        <mc:Fallback/>
      </mc:AlternateContent>
      <mc:AlternateContent>
        <mc:Choice xmlns:a14="http://schemas.microsoft.com/office/drawing/2010/main" Requires="a14">
          <p:sp>
            <p:nvSpPr>
              <p:cNvPr id="236" name="Formula 7"/>
              <p:cNvSpPr txBox="1"/>
              <p:nvPr/>
            </p:nvSpPr>
            <p:spPr>
              <a:xfrm>
                <a:off x="3367800" y="5567760"/>
                <a:ext cx="2178000" cy="70884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−</m:t>
                    </m:r>
                    <m:r>
                      <m:t xml:space="preserve">i</m:t>
                    </m:r>
                    <m:r>
                      <m:t xml:space="preserve">ℏ</m:t>
                    </m:r>
                    <m:f>
                      <m:num>
                        <m:r>
                          <m:t xml:space="preserve">∂</m:t>
                        </m:r>
                      </m:num>
                      <m:den>
                        <m:r>
                          <m:t xml:space="preserve">∂</m:t>
                        </m:r>
                        <m:r>
                          <m:t xml:space="preserve">x</m:t>
                        </m:r>
                      </m:den>
                    </m:f>
                    <m:r>
                      <m:t xml:space="preserve">ψ</m:t>
                    </m:r>
                    <m:r>
                      <m:t xml:space="preserve">=</m:t>
                    </m:r>
                    <m:r>
                      <m:t xml:space="preserve">p</m:t>
                    </m:r>
                    <m:r>
                      <m:t xml:space="preserve">ψ</m:t>
                    </m:r>
                  </m:oMath>
                </a14:m>
              </a:p>
            </p:txBody>
          </p:sp>
        </mc:Choice>
        <mc:Fallback/>
      </mc:AlternateContent>
      <p:sp>
        <p:nvSpPr>
          <p:cNvPr id="237" name="TextShape 8"/>
          <p:cNvSpPr txBox="1"/>
          <p:nvPr/>
        </p:nvSpPr>
        <p:spPr>
          <a:xfrm>
            <a:off x="6280200" y="3718800"/>
            <a:ext cx="3907800" cy="16995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>
            <a:noAutofit/>
          </a:bodyPr>
          <a:p>
            <a:r>
              <a:rPr b="1" lang="en-GB" sz="1800" spc="-1" strike="noStrike" u="sng">
                <a:solidFill>
                  <a:srgbClr val="0000ff"/>
                </a:solidFill>
                <a:uFillTx/>
                <a:latin typeface="Bitstream Vera Sans"/>
              </a:rPr>
              <a:t>“</a:t>
            </a:r>
            <a:r>
              <a:rPr b="1" lang="en-GB" sz="1800" spc="-1" strike="noStrike" u="sng">
                <a:solidFill>
                  <a:srgbClr val="0000ff"/>
                </a:solidFill>
                <a:uFillTx/>
                <a:latin typeface="Bitstream Vera Sans"/>
              </a:rPr>
              <a:t>Τελεστής” ενέργειας </a:t>
            </a:r>
            <a:endParaRPr b="0" lang="en-GB" sz="1800" spc="-1" strike="noStrike">
              <a:latin typeface="Bitstream Vera Sans"/>
            </a:endParaRPr>
          </a:p>
          <a:p>
            <a:endParaRPr b="0" lang="en-GB" sz="1800" spc="-1" strike="noStrike">
              <a:latin typeface="Bitstream Vera Sans"/>
            </a:endParaRPr>
          </a:p>
          <a:p>
            <a:r>
              <a:rPr b="0" lang="en-GB" sz="1800" spc="-1" strike="noStrike">
                <a:solidFill>
                  <a:srgbClr val="0000ff"/>
                </a:solidFill>
                <a:latin typeface="Bitstream Vera Sans"/>
              </a:rPr>
              <a:t>Η Ε είναι μια  ιδιοτιμή του τελεστή ενέργειας, και η ψ είναι μια ιδιοσυνάρτηση του τελεστή της ενέργειας.</a:t>
            </a:r>
            <a:endParaRPr b="0" lang="en-GB" sz="1800" spc="-1" strike="noStrike">
              <a:latin typeface="Bitstream Vera Sans"/>
            </a:endParaRPr>
          </a:p>
        </p:txBody>
      </p:sp>
      <p:sp>
        <p:nvSpPr>
          <p:cNvPr id="238" name="TextShape 9"/>
          <p:cNvSpPr txBox="1"/>
          <p:nvPr/>
        </p:nvSpPr>
        <p:spPr>
          <a:xfrm>
            <a:off x="6532560" y="6563160"/>
            <a:ext cx="3907800" cy="45720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>
            <a:noAutofit/>
          </a:bodyPr>
          <a:p>
            <a:r>
              <a:rPr b="1" lang="en-GB" sz="1800" spc="-1" strike="noStrike" u="sng">
                <a:solidFill>
                  <a:srgbClr val="0000ff"/>
                </a:solidFill>
                <a:uFillTx/>
                <a:latin typeface="Bitstream Vera Sans"/>
              </a:rPr>
              <a:t>“</a:t>
            </a:r>
            <a:r>
              <a:rPr b="1" lang="en-GB" sz="1800" spc="-1" strike="noStrike" u="sng">
                <a:solidFill>
                  <a:srgbClr val="0000ff"/>
                </a:solidFill>
                <a:uFillTx/>
                <a:latin typeface="Bitstream Vera Sans"/>
              </a:rPr>
              <a:t>Τελεστής” ορμής </a:t>
            </a:r>
            <a:endParaRPr b="0" lang="en-GB" sz="1800" spc="-1" strike="noStrike">
              <a:latin typeface="Bitstream Vera Sans"/>
            </a:endParaRPr>
          </a:p>
        </p:txBody>
      </p:sp>
      <p:sp>
        <p:nvSpPr>
          <p:cNvPr id="239" name="Line 10"/>
          <p:cNvSpPr/>
          <p:nvPr/>
        </p:nvSpPr>
        <p:spPr>
          <a:xfrm flipH="1">
            <a:off x="4066200" y="3837600"/>
            <a:ext cx="2286000" cy="457200"/>
          </a:xfrm>
          <a:prstGeom prst="line">
            <a:avLst/>
          </a:prstGeom>
          <a:ln>
            <a:solidFill>
              <a:srgbClr val="000000"/>
            </a:solidFill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240" name="Line 11"/>
          <p:cNvSpPr/>
          <p:nvPr/>
        </p:nvSpPr>
        <p:spPr>
          <a:xfrm flipH="1" flipV="1">
            <a:off x="4318200" y="6364800"/>
            <a:ext cx="2286000" cy="457200"/>
          </a:xfrm>
          <a:prstGeom prst="line">
            <a:avLst/>
          </a:prstGeom>
          <a:ln>
            <a:solidFill>
              <a:srgbClr val="000000"/>
            </a:solidFill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241" name="TextShape 12"/>
          <p:cNvSpPr txBox="1"/>
          <p:nvPr/>
        </p:nvSpPr>
        <p:spPr>
          <a:xfrm>
            <a:off x="169200" y="1202400"/>
            <a:ext cx="9372600" cy="41652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>
            <a:noAutofit/>
          </a:bodyPr>
          <a:p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Έστω    ψ     μια κυματοσυμάρτηση που περιγράφει ένα σύστημα.</a:t>
            </a:r>
            <a:endParaRPr b="0" lang="en-GB" sz="2200" spc="-1" strike="noStrike">
              <a:latin typeface="Bitstream Vera Sans"/>
            </a:endParaRPr>
          </a:p>
        </p:txBody>
      </p:sp>
      <mc:AlternateContent>
        <mc:Choice xmlns:a14="http://schemas.microsoft.com/office/drawing/2010/main" Requires="a14">
          <p:sp>
            <p:nvSpPr>
              <p:cNvPr id="242" name="Formula 13"/>
              <p:cNvSpPr txBox="1"/>
              <p:nvPr/>
            </p:nvSpPr>
            <p:spPr>
              <a:xfrm>
                <a:off x="891360" y="1899720"/>
                <a:ext cx="1459440" cy="39312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Α</m:t>
                    </m:r>
                    <m:r>
                      <m:t xml:space="preserve">ψ</m:t>
                    </m:r>
                    <m:r>
                      <m:t xml:space="preserve">=</m:t>
                    </m:r>
                    <m:r>
                      <m:t xml:space="preserve">α</m:t>
                    </m:r>
                    <m:r>
                      <m:t xml:space="preserve">ψ</m:t>
                    </m:r>
                  </m:oMath>
                </a14:m>
              </a:p>
            </p:txBody>
          </p:sp>
        </mc:Choice>
        <mc:Fallback/>
      </mc:AlternateContent>
      <p:sp>
        <p:nvSpPr>
          <p:cNvPr id="243" name="TextShape 14"/>
          <p:cNvSpPr txBox="1"/>
          <p:nvPr/>
        </p:nvSpPr>
        <p:spPr>
          <a:xfrm>
            <a:off x="2968560" y="1703160"/>
            <a:ext cx="7111440" cy="16995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>
            <a:noAutofit/>
          </a:bodyPr>
          <a:p>
            <a:r>
              <a:rPr b="1" lang="en-GB" sz="1800" spc="-1" strike="noStrike" u="sng">
                <a:solidFill>
                  <a:srgbClr val="0000ff"/>
                </a:solidFill>
                <a:uFillTx/>
                <a:latin typeface="Bitstream Vera Sans"/>
              </a:rPr>
              <a:t>“</a:t>
            </a:r>
            <a:r>
              <a:rPr b="1" lang="en-GB" sz="1800" spc="-1" strike="noStrike" u="sng">
                <a:solidFill>
                  <a:srgbClr val="0000ff"/>
                </a:solidFill>
                <a:uFillTx/>
                <a:latin typeface="Bitstream Vera Sans"/>
              </a:rPr>
              <a:t>Τελεστής” </a:t>
            </a:r>
            <a:endParaRPr b="0" lang="en-GB" sz="1800" spc="-1" strike="noStrike">
              <a:latin typeface="Bitstream Vera Sans"/>
            </a:endParaRPr>
          </a:p>
          <a:p>
            <a:r>
              <a:rPr b="0" lang="en-GB" sz="1800" spc="-1" strike="noStrike">
                <a:latin typeface="Bitstream Vera Sans"/>
              </a:rPr>
              <a:t>= μια “πράξη” πάνω στην κυματοσυνάρτηση ψ που αν δίνει πάλι την ψ, αλλά πολλαπλασιασμένη με μια σταθερά α, τότε λέμε ότι</a:t>
            </a:r>
            <a:endParaRPr b="0" lang="en-GB" sz="1800" spc="-1" strike="noStrike">
              <a:latin typeface="Bitstream Vera Sans"/>
            </a:endParaRPr>
          </a:p>
          <a:p>
            <a:r>
              <a:rPr b="0" lang="en-GB" sz="1800" spc="-1" strike="noStrike">
                <a:solidFill>
                  <a:srgbClr val="0000ff"/>
                </a:solidFill>
                <a:latin typeface="Bitstream Vera Sans"/>
              </a:rPr>
              <a:t>Το α  είναι μια  ιδιοτιμή του τελεστή Α, και η ψ είναι μια ιδιοσυνάρτηση του τελεστή Α</a:t>
            </a:r>
            <a:endParaRPr b="0" lang="en-GB" sz="1800" spc="-1" strike="noStrike">
              <a:latin typeface="Bitstream Vera Sans"/>
            </a:endParaRPr>
          </a:p>
        </p:txBody>
      </p:sp>
      <p:sp>
        <p:nvSpPr>
          <p:cNvPr id="244" name="TextShape 15"/>
          <p:cNvSpPr txBox="1"/>
          <p:nvPr/>
        </p:nvSpPr>
        <p:spPr>
          <a:xfrm>
            <a:off x="241560" y="3578760"/>
            <a:ext cx="9372600" cy="41652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>
            <a:noAutofit/>
          </a:bodyPr>
          <a:p>
            <a:r>
              <a:rPr b="0" lang="en-GB" sz="2200" spc="-1" strike="noStrike">
                <a:solidFill>
                  <a:srgbClr val="000000"/>
                </a:solidFill>
                <a:latin typeface="Bitstream Vera Sans"/>
              </a:rPr>
              <a:t>Παράδειγμα:</a:t>
            </a:r>
            <a:endParaRPr b="0" lang="en-GB" sz="2200" spc="-1" strike="noStrike">
              <a:latin typeface="Bitstream Vera Sans"/>
            </a:endParaRPr>
          </a:p>
        </p:txBody>
      </p:sp>
      <p:sp>
        <p:nvSpPr>
          <p:cNvPr id="245" name="Freeform 16"/>
          <p:cNvSpPr/>
          <p:nvPr/>
        </p:nvSpPr>
        <p:spPr>
          <a:xfrm>
            <a:off x="1286640" y="1760040"/>
            <a:ext cx="1621440" cy="145440"/>
          </a:xfrm>
          <a:custGeom>
            <a:avLst/>
            <a:gdLst/>
            <a:ahLst/>
            <a:rect l="0" t="0" r="r" b="b"/>
            <a:pathLst>
              <a:path w="4504" h="404">
                <a:moveTo>
                  <a:pt x="4503" y="31"/>
                </a:moveTo>
                <a:cubicBezTo>
                  <a:pt x="4023" y="31"/>
                  <a:pt x="3542" y="31"/>
                  <a:pt x="3064" y="31"/>
                </a:cubicBezTo>
                <a:cubicBezTo>
                  <a:pt x="2599" y="31"/>
                  <a:pt x="2133" y="61"/>
                  <a:pt x="1671" y="31"/>
                </a:cubicBezTo>
                <a:cubicBezTo>
                  <a:pt x="1189" y="0"/>
                  <a:pt x="727" y="123"/>
                  <a:pt x="279" y="263"/>
                </a:cubicBezTo>
                <a:lnTo>
                  <a:pt x="0" y="403"/>
                </a:lnTo>
              </a:path>
            </a:pathLst>
          </a:custGeom>
          <a:ln w="36720">
            <a:solidFill>
              <a:srgbClr val="000000"/>
            </a:solidFill>
            <a:round/>
            <a:tailEnd len="med" type="triangle" w="med"/>
          </a:ln>
        </p:spPr>
      </p:sp>
      <p:sp>
        <p:nvSpPr>
          <p:cNvPr id="246" name="Freeform 17"/>
          <p:cNvSpPr/>
          <p:nvPr/>
        </p:nvSpPr>
        <p:spPr>
          <a:xfrm>
            <a:off x="1960200" y="2275200"/>
            <a:ext cx="1086840" cy="735480"/>
          </a:xfrm>
          <a:custGeom>
            <a:avLst/>
            <a:gdLst/>
            <a:ahLst/>
            <a:rect l="0" t="0" r="r" b="b"/>
            <a:pathLst>
              <a:path w="3019" h="2043">
                <a:moveTo>
                  <a:pt x="3018" y="2042"/>
                </a:moveTo>
                <a:cubicBezTo>
                  <a:pt x="2552" y="1922"/>
                  <a:pt x="2084" y="1854"/>
                  <a:pt x="1625" y="1671"/>
                </a:cubicBezTo>
                <a:cubicBezTo>
                  <a:pt x="1150" y="1481"/>
                  <a:pt x="522" y="1545"/>
                  <a:pt x="233" y="1021"/>
                </a:cubicBezTo>
                <a:lnTo>
                  <a:pt x="93" y="557"/>
                </a:lnTo>
                <a:lnTo>
                  <a:pt x="0" y="93"/>
                </a:lnTo>
                <a:lnTo>
                  <a:pt x="0" y="0"/>
                </a:lnTo>
              </a:path>
            </a:pathLst>
          </a:custGeom>
          <a:ln w="36720">
            <a:solidFill>
              <a:srgbClr val="000000"/>
            </a:solidFill>
            <a:round/>
            <a:tailEnd len="med" type="triangle" w="med"/>
          </a:ln>
        </p:spPr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CustomShape 1"/>
          <p:cNvSpPr/>
          <p:nvPr/>
        </p:nvSpPr>
        <p:spPr>
          <a:xfrm>
            <a:off x="228600" y="6256800"/>
            <a:ext cx="9372600" cy="757800"/>
          </a:xfrm>
          <a:prstGeom prst="rect">
            <a:avLst/>
          </a:prstGeom>
          <a:solidFill>
            <a:srgbClr val="e6ff00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48" name="CustomShape 2"/>
          <p:cNvSpPr/>
          <p:nvPr/>
        </p:nvSpPr>
        <p:spPr>
          <a:xfrm>
            <a:off x="5987160" y="5522400"/>
            <a:ext cx="3806640" cy="765000"/>
          </a:xfrm>
          <a:prstGeom prst="rect">
            <a:avLst/>
          </a:prstGeom>
          <a:solidFill>
            <a:srgbClr val="99ccff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49" name="CustomShape 3"/>
          <p:cNvSpPr/>
          <p:nvPr/>
        </p:nvSpPr>
        <p:spPr>
          <a:xfrm>
            <a:off x="2638800" y="2133000"/>
            <a:ext cx="2968200" cy="914400"/>
          </a:xfrm>
          <a:prstGeom prst="rect">
            <a:avLst/>
          </a:prstGeom>
          <a:solidFill>
            <a:srgbClr val="99ccff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50" name="TextShape 4"/>
          <p:cNvSpPr txBox="1"/>
          <p:nvPr/>
        </p:nvSpPr>
        <p:spPr>
          <a:xfrm>
            <a:off x="504000" y="340920"/>
            <a:ext cx="9071640" cy="533880"/>
          </a:xfrm>
          <a:prstGeom prst="rect">
            <a:avLst/>
          </a:prstGeom>
          <a:solidFill>
            <a:srgbClr val="00ffff"/>
          </a:solidFill>
          <a:ln w="54720"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0" lang="en-GB" sz="3400" spc="-1" strike="noStrike">
                <a:latin typeface="Bitstream Vera Sans"/>
              </a:rPr>
              <a:t>E</a:t>
            </a:r>
            <a:r>
              <a:rPr b="0" lang="en-GB" sz="3600" spc="-1" strike="noStrike">
                <a:latin typeface="Bitstream Vera Sans"/>
              </a:rPr>
              <a:t>ξισώσεις Schroedinger </a:t>
            </a:r>
            <a:endParaRPr b="0" lang="en-GB" sz="3600" spc="-1" strike="noStrike">
              <a:latin typeface="Bitstream Vera Sans"/>
            </a:endParaRPr>
          </a:p>
        </p:txBody>
      </p:sp>
      <p:sp>
        <p:nvSpPr>
          <p:cNvPr id="251" name="TextShape 5"/>
          <p:cNvSpPr txBox="1"/>
          <p:nvPr/>
        </p:nvSpPr>
        <p:spPr>
          <a:xfrm>
            <a:off x="396000" y="950400"/>
            <a:ext cx="9071640" cy="4338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Schroedinger: ψάχνει κυματική εξίσωση που ικανοποιεί:</a:t>
            </a:r>
            <a:endParaRPr b="0" lang="en-GB" sz="2200" spc="-1" strike="noStrike">
              <a:latin typeface="Bitstream Vera Sans"/>
            </a:endParaRPr>
          </a:p>
        </p:txBody>
      </p:sp>
      <mc:AlternateContent>
        <mc:Choice xmlns:a14="http://schemas.microsoft.com/office/drawing/2010/main" Requires="a14">
          <p:sp>
            <p:nvSpPr>
              <p:cNvPr id="252" name="Formula 6"/>
              <p:cNvSpPr txBox="1"/>
              <p:nvPr/>
            </p:nvSpPr>
            <p:spPr>
              <a:xfrm>
                <a:off x="3092400" y="1247040"/>
                <a:ext cx="1121760" cy="88416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Ε</m:t>
                    </m:r>
                    <m:r>
                      <m:t xml:space="preserve">=</m:t>
                    </m:r>
                    <m:f>
                      <m:num>
                        <m:sSup>
                          <m:e>
                            <m:r>
                              <m:t xml:space="preserve">p</m:t>
                            </m:r>
                          </m:e>
                          <m:sup>
                            <m:r>
                              <m:t xml:space="preserve">2</m:t>
                            </m:r>
                          </m:sup>
                        </m:sSup>
                      </m:num>
                      <m:den>
                        <m:r>
                          <m:t xml:space="preserve">2</m:t>
                        </m:r>
                        <m:r>
                          <m:t xml:space="preserve">m</m:t>
                        </m:r>
                      </m:den>
                    </m:f>
                  </m:oMath>
                </a14:m>
              </a:p>
            </p:txBody>
          </p:sp>
        </mc:Choice>
        <mc:Fallback/>
      </mc:AlternateContent>
      <mc:AlternateContent>
        <mc:Choice xmlns:a14="http://schemas.microsoft.com/office/drawing/2010/main" Requires="a14">
          <p:sp>
            <p:nvSpPr>
              <p:cNvPr id="253" name="Formula 7"/>
              <p:cNvSpPr txBox="1"/>
              <p:nvPr/>
            </p:nvSpPr>
            <p:spPr>
              <a:xfrm>
                <a:off x="757800" y="2123640"/>
                <a:ext cx="4665240" cy="88668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Ε</m:t>
                    </m:r>
                    <m:r>
                      <m:t xml:space="preserve">ψ</m:t>
                    </m:r>
                    <m:r>
                      <m:t xml:space="preserve">=</m:t>
                    </m:r>
                    <m:f>
                      <m:num>
                        <m:sSup>
                          <m:e>
                            <m:r>
                              <m:t xml:space="preserve">p</m:t>
                            </m:r>
                          </m:e>
                          <m:sup>
                            <m:r>
                              <m:t xml:space="preserve">2</m:t>
                            </m:r>
                          </m:sup>
                        </m:sSup>
                      </m:num>
                      <m:den>
                        <m:r>
                          <m:t xml:space="preserve">2</m:t>
                        </m:r>
                        <m:r>
                          <m:t xml:space="preserve">m</m:t>
                        </m:r>
                      </m:den>
                    </m:f>
                    <m:r>
                      <m:t xml:space="preserve">ψ</m:t>
                    </m:r>
                    <m:r>
                      <m:t xml:space="preserve">→</m:t>
                    </m:r>
                    <m:r>
                      <m:t xml:space="preserve">i</m:t>
                    </m:r>
                    <m:r>
                      <m:t xml:space="preserve">ℏ</m:t>
                    </m:r>
                    <m:f>
                      <m:num>
                        <m:r>
                          <m:t xml:space="preserve">∂</m:t>
                        </m:r>
                      </m:num>
                      <m:den>
                        <m:r>
                          <m:t xml:space="preserve">∂</m:t>
                        </m:r>
                        <m:r>
                          <m:t xml:space="preserve">t</m:t>
                        </m:r>
                      </m:den>
                    </m:f>
                    <m:r>
                      <m:t xml:space="preserve">ψ</m:t>
                    </m:r>
                    <m:r>
                      <m:t xml:space="preserve">=</m:t>
                    </m:r>
                    <m:r>
                      <m:t xml:space="preserve">−</m:t>
                    </m:r>
                    <m:f>
                      <m:num>
                        <m:sSup>
                          <m:e>
                            <m:r>
                              <m:t xml:space="preserve">ℏ</m:t>
                            </m:r>
                          </m:e>
                          <m:sup>
                            <m:r>
                              <m:t xml:space="preserve">2</m:t>
                            </m:r>
                          </m:sup>
                        </m:sSup>
                      </m:num>
                      <m:den>
                        <m:r>
                          <m:t xml:space="preserve">2</m:t>
                        </m:r>
                      </m:den>
                    </m:f>
                    <m:r>
                      <m:t xml:space="preserve">m</m:t>
                    </m:r>
                    <m:sSup>
                      <m:e>
                        <m:r>
                          <m:t xml:space="preserve">∇</m:t>
                        </m:r>
                      </m:e>
                      <m:sup>
                        <m:r>
                          <m:t xml:space="preserve">2</m:t>
                        </m:r>
                      </m:sup>
                    </m:sSup>
                    <m:r>
                      <m:t xml:space="preserve">ψ</m:t>
                    </m:r>
                  </m:oMath>
                </a14:m>
              </a:p>
            </p:txBody>
          </p:sp>
        </mc:Choice>
        <mc:Fallback/>
      </mc:AlternateContent>
      <mc:AlternateContent>
        <mc:Choice xmlns:a14="http://schemas.microsoft.com/office/drawing/2010/main" Requires="a14">
          <p:sp>
            <p:nvSpPr>
              <p:cNvPr id="254" name="Formula 8"/>
              <p:cNvSpPr txBox="1"/>
              <p:nvPr/>
            </p:nvSpPr>
            <p:spPr>
              <a:xfrm>
                <a:off x="4508280" y="1445400"/>
                <a:ext cx="3156120" cy="48852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d>
                      <m:dPr>
                        <m:begChr m:val="("/>
                        <m:endChr m:val=")"/>
                      </m:dPr>
                      <m:e>
                        <m:r>
                          <m:t xml:space="preserve">όπου</m:t>
                        </m:r>
                        <m:sSup>
                          <m:e>
                            <m:r>
                              <m:t xml:space="preserve">p</m:t>
                            </m:r>
                          </m:e>
                          <m:sup>
                            <m:r>
                              <m:t xml:space="preserve">2</m:t>
                            </m:r>
                          </m:sup>
                        </m:sSup>
                        <m:r>
                          <m:t xml:space="preserve">=</m:t>
                        </m:r>
                        <m:sSubSup>
                          <m:e>
                            <m:r>
                              <m:t xml:space="preserve">p</m:t>
                            </m:r>
                          </m:e>
                          <m:sub>
                            <m:r>
                              <m:t xml:space="preserve">x</m:t>
                            </m:r>
                          </m:sub>
                          <m:sup>
                            <m:r>
                              <m:t xml:space="preserve">2</m:t>
                            </m:r>
                          </m:sup>
                        </m:sSubSup>
                        <m:r>
                          <m:t xml:space="preserve">+</m:t>
                        </m:r>
                        <m:sSubSup>
                          <m:e>
                            <m:r>
                              <m:t xml:space="preserve">p</m:t>
                            </m:r>
                          </m:e>
                          <m:sub>
                            <m:r>
                              <m:t xml:space="preserve">y</m:t>
                            </m:r>
                          </m:sub>
                          <m:sup>
                            <m:r>
                              <m:t xml:space="preserve">2</m:t>
                            </m:r>
                          </m:sup>
                        </m:sSubSup>
                        <m:r>
                          <m:t xml:space="preserve">+</m:t>
                        </m:r>
                        <m:sSubSup>
                          <m:e>
                            <m:r>
                              <m:t xml:space="preserve">p</m:t>
                            </m:r>
                          </m:e>
                          <m:sub>
                            <m:r>
                              <m:t xml:space="preserve">z</m:t>
                            </m:r>
                          </m:sub>
                          <m:sup>
                            <m:r>
                              <m:t xml:space="preserve">2</m:t>
                            </m:r>
                          </m:sup>
                        </m:sSubSup>
                      </m:e>
                    </m:d>
                  </m:oMath>
                </a14:m>
              </a:p>
            </p:txBody>
          </p:sp>
        </mc:Choice>
        <mc:Fallback/>
      </mc:AlternateContent>
      <p:sp>
        <p:nvSpPr>
          <p:cNvPr id="255" name="TextShape 9"/>
          <p:cNvSpPr txBox="1"/>
          <p:nvPr/>
        </p:nvSpPr>
        <p:spPr>
          <a:xfrm>
            <a:off x="181800" y="3060000"/>
            <a:ext cx="9876600" cy="2727360"/>
          </a:xfrm>
          <a:prstGeom prst="rect">
            <a:avLst/>
          </a:prstGeom>
          <a:noFill/>
          <a:ln>
            <a:noFill/>
          </a:ln>
        </p:spPr>
        <p:txBody>
          <a:bodyPr lIns="90000" rIns="90000" tIns="45000" bIns="45000">
            <a:noAutofit/>
          </a:bodyPr>
          <a:p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Όπου:</a:t>
            </a:r>
            <a:endParaRPr b="0" lang="en-GB" sz="2000" spc="-1" strike="noStrike">
              <a:latin typeface="Bitstream Vera Sans"/>
            </a:endParaRPr>
          </a:p>
          <a:p>
            <a:endParaRPr b="0" lang="en-GB" sz="2000" spc="-1" strike="noStrike">
              <a:latin typeface="Bitstream Vera Sans"/>
            </a:endParaRPr>
          </a:p>
          <a:p>
            <a:r>
              <a:rPr b="0" lang="en-GB" sz="2000" spc="-1" strike="noStrike">
                <a:solidFill>
                  <a:srgbClr val="ff0000"/>
                </a:solidFill>
                <a:latin typeface="Bitstream Vera Sans"/>
              </a:rPr>
              <a:t>|ψ|</a:t>
            </a:r>
            <a:r>
              <a:rPr b="0" lang="en-GB" sz="2000" spc="-1" strike="noStrike" baseline="14000000">
                <a:solidFill>
                  <a:srgbClr val="ff0000"/>
                </a:solidFill>
                <a:latin typeface="Bitstream Vera Sans"/>
              </a:rPr>
              <a:t>2</a:t>
            </a:r>
            <a:r>
              <a:rPr b="0" lang="en-GB" sz="2000" spc="-1" strike="noStrike">
                <a:solidFill>
                  <a:srgbClr val="ff0000"/>
                </a:solidFill>
                <a:latin typeface="Bitstream Vera Sans"/>
              </a:rPr>
              <a:t> = πυκνότητα πιθανότητας = πιθανότητα ανά μονάδα όγκου </a:t>
            </a:r>
            <a:endParaRPr b="0" lang="en-GB" sz="2000" spc="-1" strike="noStrike">
              <a:latin typeface="Bitstream Vera Sans"/>
            </a:endParaRPr>
          </a:p>
          <a:p>
            <a:r>
              <a:rPr b="0" lang="en-GB" sz="2000" spc="-1" strike="noStrike">
                <a:solidFill>
                  <a:srgbClr val="ff0000"/>
                </a:solidFill>
                <a:latin typeface="Bitstream Vera Sans"/>
              </a:rPr>
              <a:t>          </a:t>
            </a:r>
            <a:r>
              <a:rPr b="0" lang="en-GB" sz="2000" spc="-1" strike="noStrike">
                <a:solidFill>
                  <a:srgbClr val="ff0000"/>
                </a:solidFill>
                <a:latin typeface="Bitstream Vera Sans"/>
              </a:rPr>
              <a:t>να βρούμε το σωματίδιο σε μιά περιοχή του χώρου</a:t>
            </a:r>
            <a:endParaRPr b="0" lang="en-GB" sz="2000" spc="-1" strike="noStrike">
              <a:latin typeface="Bitstream Vera Sans"/>
            </a:endParaRPr>
          </a:p>
          <a:p>
            <a:endParaRPr b="0" lang="en-GB" sz="2000" spc="-1" strike="noStrike">
              <a:latin typeface="Bitstream Vera Sans"/>
            </a:endParaRPr>
          </a:p>
          <a:p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*  </a:t>
            </a:r>
            <a:r>
              <a:rPr b="1" lang="en-GB" sz="2000" spc="-1" strike="noStrike">
                <a:solidFill>
                  <a:srgbClr val="0000ff"/>
                </a:solidFill>
                <a:latin typeface="Bitstream Vera Sans"/>
              </a:rPr>
              <a:t>Για να βρούμε την τιμή της ενέργειας Ε</a:t>
            </a: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, </a:t>
            </a:r>
            <a:r>
              <a:rPr b="0" i="1" lang="en-GB" sz="2000" spc="-1" strike="noStrike">
                <a:solidFill>
                  <a:srgbClr val="0000ff"/>
                </a:solidFill>
                <a:latin typeface="Bitstream Vera Sans"/>
              </a:rPr>
              <a:t>λύνουμε τη χρονοανεξάρτητη εξίσωση Schroendinger (δηλ., χωρίς να βάλουμε τον τελεστή διαφόρισης ως προς το χρόνο)</a:t>
            </a:r>
            <a:r>
              <a:rPr b="0" lang="en-GB" sz="2000" spc="-1" strike="noStrike">
                <a:solidFill>
                  <a:srgbClr val="0000ff"/>
                </a:solidFill>
                <a:latin typeface="Bitstream Vera Sans"/>
              </a:rPr>
              <a:t>:</a:t>
            </a:r>
            <a:endParaRPr b="0" lang="en-GB" sz="2000" spc="-1" strike="noStrike">
              <a:latin typeface="Bitstream Vera Sans"/>
            </a:endParaRPr>
          </a:p>
          <a:p>
            <a:endParaRPr b="0" lang="en-GB" sz="2000" spc="-1" strike="noStrike">
              <a:latin typeface="Bitstream Vera Sans"/>
            </a:endParaRPr>
          </a:p>
        </p:txBody>
      </p:sp>
      <mc:AlternateContent>
        <mc:Choice xmlns:a14="http://schemas.microsoft.com/office/drawing/2010/main" Requires="a14">
          <p:sp>
            <p:nvSpPr>
              <p:cNvPr id="256" name="Formula 10"/>
              <p:cNvSpPr txBox="1"/>
              <p:nvPr/>
            </p:nvSpPr>
            <p:spPr>
              <a:xfrm>
                <a:off x="1153800" y="2988000"/>
                <a:ext cx="7473960" cy="71748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sSup>
                      <m:e>
                        <m:r>
                          <m:t xml:space="preserve">∇</m:t>
                        </m:r>
                      </m:e>
                      <m:sup>
                        <m:r>
                          <m:t xml:space="preserve">2</m:t>
                        </m:r>
                      </m:sup>
                    </m:sSup>
                    <m:r>
                      <m:t xml:space="preserve">≡</m:t>
                    </m:r>
                    <m:f>
                      <m:num>
                        <m:sSup>
                          <m:e>
                            <m:r>
                              <m:t xml:space="preserve">∂</m:t>
                            </m:r>
                          </m:e>
                          <m:sup>
                            <m:r>
                              <m:t xml:space="preserve">2</m:t>
                            </m:r>
                          </m:sup>
                        </m:sSup>
                      </m:num>
                      <m:den>
                        <m:r>
                          <m:t xml:space="preserve">∂</m:t>
                        </m:r>
                        <m:sSup>
                          <m:e>
                            <m:r>
                              <m:t xml:space="preserve">x</m:t>
                            </m:r>
                          </m:e>
                          <m:sup>
                            <m:r>
                              <m:t xml:space="preserve">2</m:t>
                            </m:r>
                          </m:sup>
                        </m:sSup>
                      </m:den>
                    </m:f>
                    <m:r>
                      <m:t xml:space="preserve">+</m:t>
                    </m:r>
                    <m:f>
                      <m:num>
                        <m:sSup>
                          <m:e>
                            <m:r>
                              <m:t xml:space="preserve">∂</m:t>
                            </m:r>
                          </m:e>
                          <m:sup>
                            <m:r>
                              <m:t xml:space="preserve">2</m:t>
                            </m:r>
                          </m:sup>
                        </m:sSup>
                      </m:num>
                      <m:den>
                        <m:r>
                          <m:t xml:space="preserve">∂</m:t>
                        </m:r>
                        <m:sSup>
                          <m:e>
                            <m:r>
                              <m:t xml:space="preserve">y</m:t>
                            </m:r>
                          </m:e>
                          <m:sup>
                            <m:r>
                              <m:t xml:space="preserve">2</m:t>
                            </m:r>
                          </m:sup>
                        </m:sSup>
                      </m:den>
                    </m:f>
                    <m:r>
                      <m:t xml:space="preserve">+</m:t>
                    </m:r>
                    <m:f>
                      <m:num>
                        <m:sSup>
                          <m:e>
                            <m:r>
                              <m:t xml:space="preserve">∂</m:t>
                            </m:r>
                          </m:e>
                          <m:sup>
                            <m:r>
                              <m:t xml:space="preserve">2</m:t>
                            </m:r>
                          </m:sup>
                        </m:sSup>
                      </m:num>
                      <m:den>
                        <m:r>
                          <m:t xml:space="preserve">∂</m:t>
                        </m:r>
                        <m:sSup>
                          <m:e>
                            <m:r>
                              <m:t xml:space="preserve">z</m:t>
                            </m:r>
                          </m:e>
                          <m:sup>
                            <m:r>
                              <m:t xml:space="preserve">2</m:t>
                            </m:r>
                          </m:sup>
                        </m:sSup>
                      </m:den>
                    </m:f>
                    <m:r>
                      <m:t xml:space="preserve">≡</m:t>
                    </m:r>
                    <m:r>
                      <m:rPr>
                        <m:lit/>
                        <m:nor/>
                      </m:rPr>
                      <m:t xml:space="preserve">ο Λαπλασιανός τελεστής</m:t>
                    </m:r>
                    <m:r>
                      <m:t xml:space="preserve">=</m:t>
                    </m:r>
                    <m:r>
                      <m:rPr>
                        <m:lit/>
                        <m:nor/>
                      </m:rPr>
                      <m:t xml:space="preserve"/>
                    </m:r>
                    <m:r>
                      <m:t xml:space="preserve">η</m:t>
                    </m:r>
                    <m:r>
                      <m:t xml:space="preserve">Λαπλασιανή</m:t>
                    </m:r>
                    <m:r>
                      <m:rPr>
                        <m:lit/>
                        <m:nor/>
                      </m:rPr>
                      <m:t xml:space="preserve"/>
                    </m:r>
                  </m:oMath>
                </a14:m>
              </a:p>
            </p:txBody>
          </p:sp>
        </mc:Choice>
        <mc:Fallback/>
      </mc:AlternateContent>
      <mc:AlternateContent>
        <mc:Choice xmlns:a14="http://schemas.microsoft.com/office/drawing/2010/main" Requires="a14">
          <p:sp>
            <p:nvSpPr>
              <p:cNvPr id="257" name="Formula 11"/>
              <p:cNvSpPr txBox="1"/>
              <p:nvPr/>
            </p:nvSpPr>
            <p:spPr>
              <a:xfrm>
                <a:off x="195480" y="5440320"/>
                <a:ext cx="9520200" cy="89028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E</m:t>
                    </m:r>
                    <m:r>
                      <m:t xml:space="preserve">=</m:t>
                    </m:r>
                    <m:f>
                      <m:num>
                        <m:sSup>
                          <m:e>
                            <m:r>
                              <m:t xml:space="preserve">p</m:t>
                            </m:r>
                          </m:e>
                          <m:sup>
                            <m:r>
                              <m:t xml:space="preserve">2</m:t>
                            </m:r>
                          </m:sup>
                        </m:sSup>
                      </m:num>
                      <m:den>
                        <m:r>
                          <m:t xml:space="preserve">2</m:t>
                        </m:r>
                      </m:den>
                    </m:f>
                    <m:r>
                      <m:t xml:space="preserve">m</m:t>
                    </m:r>
                    <m:r>
                      <m:t xml:space="preserve">+</m:t>
                    </m:r>
                    <m:r>
                      <m:t xml:space="preserve">V</m:t>
                    </m:r>
                    <m:d>
                      <m:dPr>
                        <m:begChr m:val="("/>
                        <m:endChr m:val=")"/>
                      </m:dPr>
                      <m:e>
                        <m:acc>
                          <m:accPr>
                            <m:chr m:val="⃗"/>
                          </m:accPr>
                          <m:e>
                            <m:r>
                              <m:t xml:space="preserve">r</m:t>
                            </m:r>
                          </m:e>
                        </m:acc>
                      </m:e>
                    </m:d>
                    <m:r>
                      <m:t xml:space="preserve">→</m:t>
                    </m:r>
                    <m:r>
                      <m:t xml:space="preserve">Ε</m:t>
                    </m:r>
                    <m:r>
                      <m:t xml:space="preserve">ψ</m:t>
                    </m:r>
                    <m:r>
                      <m:t xml:space="preserve">=</m:t>
                    </m:r>
                    <m:d>
                      <m:dPr>
                        <m:begChr m:val="["/>
                        <m:endChr m:val="]"/>
                      </m:dPr>
                      <m:e>
                        <m:f>
                          <m:num>
                            <m:sSup>
                              <m:e>
                                <m:r>
                                  <m:t xml:space="preserve">ℏ</m:t>
                                </m:r>
                              </m:e>
                              <m:sup>
                                <m:r>
                                  <m:t xml:space="preserve">2</m:t>
                                </m:r>
                              </m:sup>
                            </m:sSup>
                          </m:num>
                          <m:den>
                            <m:r>
                              <m:t xml:space="preserve">2</m:t>
                            </m:r>
                          </m:den>
                        </m:f>
                        <m:r>
                          <m:t xml:space="preserve">m</m:t>
                        </m:r>
                        <m:sSup>
                          <m:e>
                            <m:r>
                              <m:t xml:space="preserve">∇</m:t>
                            </m:r>
                          </m:e>
                          <m:sup>
                            <m:r>
                              <m:t xml:space="preserve">2</m:t>
                            </m:r>
                          </m:sup>
                        </m:sSup>
                        <m:r>
                          <m:t xml:space="preserve">+</m:t>
                        </m:r>
                        <m:r>
                          <m:t xml:space="preserve">V</m:t>
                        </m:r>
                        <m:d>
                          <m:dPr>
                            <m:begChr m:val="("/>
                            <m:endChr m:val=")"/>
                          </m:dPr>
                          <m:e>
                            <m:acc>
                              <m:accPr>
                                <m:chr m:val="⃗"/>
                              </m:accPr>
                              <m:e>
                                <m:r>
                                  <m:t xml:space="preserve">r</m:t>
                                </m:r>
                              </m:e>
                            </m:acc>
                          </m:e>
                        </m:d>
                      </m:e>
                    </m:d>
                    <m:r>
                      <m:t xml:space="preserve">ψ</m:t>
                    </m:r>
                    <m:r>
                      <m:t xml:space="preserve">→</m:t>
                    </m:r>
                    <m:sSup>
                      <m:e>
                        <m:r>
                          <m:t xml:space="preserve">∇</m:t>
                        </m:r>
                      </m:e>
                      <m:sup>
                        <m:r>
                          <m:t xml:space="preserve">2</m:t>
                        </m:r>
                      </m:sup>
                    </m:sSup>
                    <m:r>
                      <m:t xml:space="preserve">ψ</m:t>
                    </m:r>
                    <m:r>
                      <m:t xml:space="preserve">+</m:t>
                    </m:r>
                    <m:r>
                      <m:t xml:space="preserve">2</m:t>
                    </m:r>
                    <m:f>
                      <m:num>
                        <m:r>
                          <m:t xml:space="preserve">m</m:t>
                        </m:r>
                      </m:num>
                      <m:den>
                        <m:r>
                          <m:t xml:space="preserve">ℏ</m:t>
                        </m:r>
                      </m:den>
                    </m:f>
                    <m:d>
                      <m:dPr>
                        <m:begChr m:val="("/>
                        <m:endChr m:val=")"/>
                      </m:dPr>
                      <m:e>
                        <m:r>
                          <m:t xml:space="preserve">E</m:t>
                        </m:r>
                        <m:r>
                          <m:t xml:space="preserve">−</m:t>
                        </m:r>
                        <m:r>
                          <m:t xml:space="preserve">V</m:t>
                        </m:r>
                        <m:d>
                          <m:dPr>
                            <m:begChr m:val="("/>
                            <m:endChr m:val=")"/>
                          </m:dPr>
                          <m:e>
                            <m:acc>
                              <m:accPr>
                                <m:chr m:val="⃗"/>
                              </m:accPr>
                              <m:e>
                                <m:r>
                                  <m:t xml:space="preserve">r</m:t>
                                </m:r>
                              </m:e>
                            </m:acc>
                          </m:e>
                        </m:d>
                      </m:e>
                    </m:d>
                    <m:r>
                      <m:t xml:space="preserve">ψ</m:t>
                    </m:r>
                    <m:r>
                      <m:t xml:space="preserve">=</m:t>
                    </m:r>
                    <m:r>
                      <m:t xml:space="preserve">0</m:t>
                    </m:r>
                  </m:oMath>
                </a14:m>
              </a:p>
            </p:txBody>
          </p:sp>
        </mc:Choice>
        <mc:Fallback/>
      </mc:AlternateContent>
      <p:sp>
        <p:nvSpPr>
          <p:cNvPr id="258" name="TextShape 12"/>
          <p:cNvSpPr txBox="1"/>
          <p:nvPr/>
        </p:nvSpPr>
        <p:spPr>
          <a:xfrm>
            <a:off x="6269040" y="1925640"/>
            <a:ext cx="3657600" cy="1285560"/>
          </a:xfrm>
          <a:prstGeom prst="rect">
            <a:avLst/>
          </a:prstGeom>
          <a:solidFill>
            <a:srgbClr val="e6ff00"/>
          </a:solidFill>
          <a:ln>
            <a:noFill/>
          </a:ln>
        </p:spPr>
        <p:txBody>
          <a:bodyPr lIns="90000" rIns="90000" tIns="45000" bIns="45000">
            <a:noAutofit/>
          </a:bodyPr>
          <a:p>
            <a:r>
              <a:rPr b="1" lang="en-GB" sz="2000" spc="-1" strike="noStrike">
                <a:latin typeface="Bitstream Vera Sans"/>
              </a:rPr>
              <a:t>Χρονοεξαρτώμενη</a:t>
            </a:r>
            <a:endParaRPr b="0" lang="en-GB" sz="2000" spc="-1" strike="noStrike">
              <a:latin typeface="Bitstream Vera Sans"/>
            </a:endParaRPr>
          </a:p>
          <a:p>
            <a:r>
              <a:rPr b="1" lang="en-GB" sz="2000" spc="-1" strike="noStrike">
                <a:latin typeface="Bitstream Vera Sans"/>
              </a:rPr>
              <a:t>Εξίσωση Schroedinger</a:t>
            </a:r>
            <a:r>
              <a:rPr b="0" lang="en-GB" sz="2000" spc="-1" strike="noStrike">
                <a:latin typeface="Bitstream Vera Sans"/>
              </a:rPr>
              <a:t>.</a:t>
            </a:r>
            <a:endParaRPr b="0" lang="en-GB" sz="2000" spc="-1" strike="noStrike">
              <a:latin typeface="Bitstream Vera Sans"/>
            </a:endParaRPr>
          </a:p>
          <a:p>
            <a:r>
              <a:rPr b="0" lang="en-GB" sz="2000" spc="-1" strike="noStrike">
                <a:latin typeface="Bitstream Vera Sans"/>
              </a:rPr>
              <a:t>την εφαρμόζουμε σε οποιαδήποτε συνάρτηση ψ</a:t>
            </a:r>
            <a:endParaRPr b="0" lang="en-GB" sz="2000" spc="-1" strike="noStrike">
              <a:latin typeface="Bitstream Vera Sans"/>
            </a:endParaRPr>
          </a:p>
        </p:txBody>
      </p:sp>
      <p:sp>
        <p:nvSpPr>
          <p:cNvPr id="259" name="Line 13"/>
          <p:cNvSpPr/>
          <p:nvPr/>
        </p:nvSpPr>
        <p:spPr>
          <a:xfrm flipH="1" flipV="1">
            <a:off x="5607000" y="2637000"/>
            <a:ext cx="685800" cy="118800"/>
          </a:xfrm>
          <a:prstGeom prst="line">
            <a:avLst/>
          </a:prstGeom>
          <a:ln w="36720">
            <a:solidFill>
              <a:srgbClr val="000000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mc:AlternateContent>
        <mc:Choice xmlns:a14="http://schemas.microsoft.com/office/drawing/2010/main" Requires="a14">
          <p:sp>
            <p:nvSpPr>
              <p:cNvPr id="260" name="Formula 14"/>
              <p:cNvSpPr txBox="1"/>
              <p:nvPr/>
            </p:nvSpPr>
            <p:spPr>
              <a:xfrm>
                <a:off x="264600" y="6215760"/>
                <a:ext cx="9286200" cy="72540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H</m:t>
                    </m:r>
                    <m:r>
                      <m:t xml:space="preserve">ψ</m:t>
                    </m:r>
                    <m:r>
                      <m:t xml:space="preserve">=</m:t>
                    </m:r>
                    <m:r>
                      <m:t xml:space="preserve">E</m:t>
                    </m:r>
                    <m:r>
                      <m:t xml:space="preserve">ψ</m:t>
                    </m:r>
                    <m:r>
                      <m:t xml:space="preserve">,</m:t>
                    </m:r>
                    <m:r>
                      <m:t xml:space="preserve">όπου</m:t>
                    </m:r>
                    <m:r>
                      <m:t xml:space="preserve">:</m:t>
                    </m:r>
                    <m:r>
                      <m:t xml:space="preserve">H</m:t>
                    </m:r>
                    <m:r>
                      <m:t xml:space="preserve">≡</m:t>
                    </m:r>
                    <m:f>
                      <m:num>
                        <m:sSup>
                          <m:e>
                            <m:r>
                              <m:t xml:space="preserve">ℏ</m:t>
                            </m:r>
                          </m:e>
                          <m:sup>
                            <m:r>
                              <m:t xml:space="preserve">2</m:t>
                            </m:r>
                          </m:sup>
                        </m:sSup>
                      </m:num>
                      <m:den>
                        <m:r>
                          <m:t xml:space="preserve">2</m:t>
                        </m:r>
                      </m:den>
                    </m:f>
                    <m:r>
                      <m:t xml:space="preserve">m</m:t>
                    </m:r>
                    <m:sSup>
                      <m:e>
                        <m:r>
                          <m:t xml:space="preserve">∇</m:t>
                        </m:r>
                      </m:e>
                      <m:sup>
                        <m:r>
                          <m:t xml:space="preserve">2</m:t>
                        </m:r>
                      </m:sup>
                    </m:sSup>
                    <m:r>
                      <m:t xml:space="preserve">+</m:t>
                    </m:r>
                    <m:r>
                      <m:t xml:space="preserve">V</m:t>
                    </m:r>
                    <m:d>
                      <m:dPr>
                        <m:begChr m:val="("/>
                        <m:endChr m:val=")"/>
                      </m:dPr>
                      <m:e>
                        <m:acc>
                          <m:accPr>
                            <m:chr m:val="⃗"/>
                          </m:accPr>
                          <m:e>
                            <m:r>
                              <m:t xml:space="preserve">r</m:t>
                            </m:r>
                          </m:e>
                        </m:acc>
                      </m:e>
                    </m:d>
                    <m:r>
                      <m:t xml:space="preserve">≡</m:t>
                    </m:r>
                    <m:r>
                      <m:rPr>
                        <m:lit/>
                        <m:nor/>
                      </m:rPr>
                      <m:t xml:space="preserve">ο Χαμιλτονιανός τελεστής</m:t>
                    </m:r>
                    <m:r>
                      <m:t xml:space="preserve">≡</m:t>
                    </m:r>
                    <m:r>
                      <m:rPr>
                        <m:lit/>
                        <m:nor/>
                      </m:rPr>
                      <m:t xml:space="preserve">η Χαμιλτονιανή</m:t>
                    </m:r>
                  </m:oMath>
                </a14:m>
              </a:p>
            </p:txBody>
          </p:sp>
        </mc:Choice>
        <mc:Fallback/>
      </mc:AlternateContent>
      <mc:AlternateContent>
        <mc:Choice xmlns:a14="http://schemas.microsoft.com/office/drawing/2010/main" Requires="a14">
          <p:sp>
            <p:nvSpPr>
              <p:cNvPr id="261" name="Formula 15"/>
              <p:cNvSpPr txBox="1"/>
              <p:nvPr/>
            </p:nvSpPr>
            <p:spPr>
              <a:xfrm>
                <a:off x="4732200" y="6693480"/>
                <a:ext cx="4593600" cy="39312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Η</m:t>
                    </m:r>
                    <m:r>
                      <m:t xml:space="preserve">≡</m:t>
                    </m:r>
                    <m:r>
                      <m:t xml:space="preserve">T</m:t>
                    </m:r>
                    <m:r>
                      <m:t xml:space="preserve">+</m:t>
                    </m:r>
                    <m:r>
                      <m:t xml:space="preserve">V</m:t>
                    </m:r>
                    <m:r>
                      <m:t xml:space="preserve">=</m:t>
                    </m:r>
                    <m:r>
                      <m:t xml:space="preserve">κινητική</m:t>
                    </m:r>
                    <m:r>
                      <m:t xml:space="preserve">+</m:t>
                    </m:r>
                    <m:r>
                      <m:t xml:space="preserve">δυναμική</m:t>
                    </m:r>
                    <m:r>
                      <m:t xml:space="preserve">ενέργεια</m:t>
                    </m:r>
                  </m:oMath>
                </a14:m>
              </a:p>
            </p:txBody>
          </p:sp>
        </mc:Choice>
        <mc:Fallback/>
      </mc:AlternateContent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TextShape 1"/>
          <p:cNvSpPr txBox="1"/>
          <p:nvPr/>
        </p:nvSpPr>
        <p:spPr>
          <a:xfrm>
            <a:off x="228600" y="38160"/>
            <a:ext cx="9601200" cy="1067400"/>
          </a:xfrm>
          <a:prstGeom prst="rect">
            <a:avLst/>
          </a:prstGeom>
          <a:solidFill>
            <a:srgbClr val="00ffff"/>
          </a:solidFill>
          <a:ln w="54720"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0" lang="en-GB" sz="3600" spc="-1" strike="noStrike">
                <a:latin typeface="Bitstream Vera Sans"/>
              </a:rPr>
              <a:t>Ιδιοσυναρτήσεις και ιδιοτιμές ενέργειας από την εξίσωση Schroedinger</a:t>
            </a:r>
            <a:endParaRPr b="0" lang="en-GB" sz="3600" spc="-1" strike="noStrike">
              <a:latin typeface="Bitstream Vera Sans"/>
            </a:endParaRPr>
          </a:p>
        </p:txBody>
      </p:sp>
      <p:sp>
        <p:nvSpPr>
          <p:cNvPr id="263" name="TextShape 2"/>
          <p:cNvSpPr txBox="1"/>
          <p:nvPr/>
        </p:nvSpPr>
        <p:spPr>
          <a:xfrm>
            <a:off x="504000" y="1094400"/>
            <a:ext cx="9071640" cy="58618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>
            <a:noAutofit/>
          </a:bodyPr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latin typeface="Bitstream Vera Sans"/>
              </a:rPr>
              <a:t>Λύνουμε πρώτα τη χρονοανεξάρτητη εξίσωση του Schroedinger, και βρίσκουμε τις </a:t>
            </a:r>
            <a:r>
              <a:rPr b="0" lang="en-GB" sz="2200" spc="-1" strike="noStrike" u="sng">
                <a:uFillTx/>
                <a:latin typeface="Bitstream Vera Sans"/>
              </a:rPr>
              <a:t>ιδιοτιμές ενέργειας</a:t>
            </a:r>
            <a:r>
              <a:rPr b="0" lang="en-GB" sz="2200" spc="-1" strike="noStrike">
                <a:solidFill>
                  <a:srgbClr val="ff0000"/>
                </a:solidFill>
                <a:latin typeface="Bitstream Vera Sans"/>
              </a:rPr>
              <a:t> Ε</a:t>
            </a:r>
            <a:r>
              <a:rPr b="0" lang="en-GB" sz="2200" spc="-1" strike="noStrike" baseline="-14000000">
                <a:solidFill>
                  <a:srgbClr val="ff0000"/>
                </a:solidFill>
                <a:latin typeface="Bitstream Vera Sans"/>
              </a:rPr>
              <a:t>i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 </a:t>
            </a:r>
            <a:r>
              <a:rPr b="0" lang="en-GB" sz="2200" spc="-1" strike="noStrike">
                <a:latin typeface="Bitstream Vera Sans"/>
              </a:rPr>
              <a:t>και τις </a:t>
            </a:r>
            <a:r>
              <a:rPr b="0" lang="en-GB" sz="2200" spc="-1" strike="noStrike" u="sng">
                <a:uFillTx/>
                <a:latin typeface="Bitstream Vera Sans"/>
              </a:rPr>
              <a:t>ιδιοσυναρτήσεις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 </a:t>
            </a:r>
            <a:r>
              <a:rPr b="0" lang="en-GB" sz="2200" spc="-1" strike="noStrike">
                <a:solidFill>
                  <a:srgbClr val="ff0000"/>
                </a:solidFill>
                <a:latin typeface="Bitstream Vera Sans"/>
              </a:rPr>
              <a:t>ψ</a:t>
            </a:r>
            <a:r>
              <a:rPr b="0" lang="en-GB" sz="2200" spc="-1" strike="noStrike" baseline="-14000000">
                <a:solidFill>
                  <a:srgbClr val="ff0000"/>
                </a:solidFill>
                <a:latin typeface="Bitstream Vera Sans"/>
              </a:rPr>
              <a:t>i </a:t>
            </a:r>
            <a:r>
              <a:rPr b="0" lang="en-GB" sz="2200" spc="-1" strike="noStrike">
                <a:solidFill>
                  <a:srgbClr val="ff0000"/>
                </a:solidFill>
                <a:latin typeface="Bitstream Vera Sans"/>
              </a:rPr>
              <a:t>(x)</a:t>
            </a: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 </a:t>
            </a:r>
            <a:r>
              <a:rPr b="0" lang="en-GB" sz="2200" spc="-1" strike="noStrike">
                <a:latin typeface="Bitstream Vera Sans"/>
              </a:rPr>
              <a:t>του συστήματος:</a:t>
            </a: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 </a:t>
            </a: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solidFill>
                  <a:srgbClr val="0000ff"/>
                </a:solidFill>
                <a:latin typeface="Bitstream Vera Sans"/>
              </a:rPr>
              <a:t>Κατόπιν βάζουμε και τη χρονική εξάρτηση κάθε ιδιοσυνάρτησης ως εξής:  </a:t>
            </a: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GB" sz="2200" spc="-1" strike="noStrike">
                <a:latin typeface="Bitstream Vera Sans"/>
              </a:rPr>
              <a:t>Μετά, οποιαδήποτε κυματοσυνάρτηση </a:t>
            </a:r>
            <a:r>
              <a:rPr b="0" lang="en-GB" sz="2200" spc="-1" strike="noStrike">
                <a:solidFill>
                  <a:srgbClr val="ff0000"/>
                </a:solidFill>
                <a:latin typeface="Bitstream Vera Sans"/>
              </a:rPr>
              <a:t>ψ</a:t>
            </a:r>
            <a:r>
              <a:rPr b="0" lang="en-GB" sz="2200" spc="-1" strike="noStrike">
                <a:latin typeface="Bitstream Vera Sans"/>
              </a:rPr>
              <a:t>  που περιγράφει το σύστημά μας, μπορούμε να τη γράφουμε σαν γραμμικό συνδυασμό των ιδιοσυναρτήσεων   </a:t>
            </a:r>
            <a:r>
              <a:rPr b="0" lang="en-GB" sz="2200" spc="-1" strike="noStrike">
                <a:solidFill>
                  <a:srgbClr val="ff0000"/>
                </a:solidFill>
                <a:latin typeface="Bitstream Vera Sans"/>
              </a:rPr>
              <a:t>ψ</a:t>
            </a:r>
            <a:r>
              <a:rPr b="0" lang="en-GB" sz="2200" spc="-1" strike="noStrike" baseline="-14000000">
                <a:solidFill>
                  <a:srgbClr val="ff0000"/>
                </a:solidFill>
                <a:latin typeface="Bitstream Vera Sans"/>
              </a:rPr>
              <a:t>i </a:t>
            </a:r>
            <a:endParaRPr b="0" lang="en-GB" sz="2200" spc="-1" strike="noStrike">
              <a:latin typeface="Bitstream Vera Sans"/>
            </a:endParaRPr>
          </a:p>
          <a:p>
            <a:pPr marL="432000" indent="-324000">
              <a:spcAft>
                <a:spcPts val="1417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endParaRPr b="0" lang="en-GB" sz="2200" spc="-1" strike="noStrike">
              <a:latin typeface="Bitstream Vera Sans"/>
            </a:endParaRPr>
          </a:p>
        </p:txBody>
      </p:sp>
      <mc:AlternateContent>
        <mc:Choice xmlns:a14="http://schemas.microsoft.com/office/drawing/2010/main" Requires="a14">
          <p:sp>
            <p:nvSpPr>
              <p:cNvPr id="264" name="Formula 3"/>
              <p:cNvSpPr txBox="1"/>
              <p:nvPr/>
            </p:nvSpPr>
            <p:spPr>
              <a:xfrm>
                <a:off x="3960720" y="4572000"/>
                <a:ext cx="3125880" cy="50868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sSub>
                      <m:e>
                        <m:r>
                          <m:t xml:space="preserve">ψ</m:t>
                        </m:r>
                      </m:e>
                      <m:sub>
                        <m:r>
                          <m:t xml:space="preserve">i</m:t>
                        </m:r>
                      </m:sub>
                    </m:sSub>
                    <m:d>
                      <m:dPr>
                        <m:begChr m:val="("/>
                        <m:endChr m:val=")"/>
                      </m:dPr>
                      <m:e>
                        <m:r>
                          <m:t xml:space="preserve">x</m:t>
                        </m:r>
                        <m:r>
                          <m:t xml:space="preserve">,</m:t>
                        </m:r>
                        <m:r>
                          <m:t xml:space="preserve">t</m:t>
                        </m:r>
                      </m:e>
                    </m:d>
                    <m:r>
                      <m:t xml:space="preserve">=</m:t>
                    </m:r>
                    <m:sSub>
                      <m:e>
                        <m:r>
                          <m:t xml:space="preserve">ψ</m:t>
                        </m:r>
                      </m:e>
                      <m:sub>
                        <m:r>
                          <m:t xml:space="preserve">i</m:t>
                        </m:r>
                      </m:sub>
                    </m:sSub>
                    <m:d>
                      <m:dPr>
                        <m:begChr m:val="("/>
                        <m:endChr m:val=")"/>
                      </m:dPr>
                      <m:e>
                        <m:r>
                          <m:t xml:space="preserve">x</m:t>
                        </m:r>
                      </m:e>
                    </m:d>
                    <m:sSup>
                      <m:e>
                        <m:r>
                          <m:t xml:space="preserve">e</m:t>
                        </m:r>
                      </m:e>
                      <m:sup>
                        <m:r>
                          <m:t xml:space="preserve">−</m:t>
                        </m:r>
                        <m:r>
                          <m:t xml:space="preserve">i</m:t>
                        </m:r>
                        <m:sSub>
                          <m:e>
                            <m:r>
                              <m:t xml:space="preserve">E</m:t>
                            </m:r>
                          </m:e>
                          <m:sub>
                            <m:r>
                              <m:t xml:space="preserve">i</m:t>
                            </m:r>
                          </m:sub>
                        </m:sSub>
                        <m:f>
                          <m:fPr>
                            <m:type m:val="lin"/>
                          </m:fPr>
                          <m:num>
                            <m:r>
                              <m:t xml:space="preserve">t</m:t>
                            </m:r>
                          </m:num>
                          <m:den>
                            <m:r>
                              <m:t xml:space="preserve">ℏ</m:t>
                            </m:r>
                          </m:den>
                        </m:f>
                      </m:sup>
                    </m:sSup>
                  </m:oMath>
                </a14:m>
              </a:p>
            </p:txBody>
          </p:sp>
        </mc:Choice>
        <mc:Fallback/>
      </mc:AlternateContent>
      <mc:AlternateContent>
        <mc:Choice xmlns:a14="http://schemas.microsoft.com/office/drawing/2010/main" Requires="a14">
          <p:sp>
            <p:nvSpPr>
              <p:cNvPr id="265" name="Formula 4"/>
              <p:cNvSpPr txBox="1"/>
              <p:nvPr/>
            </p:nvSpPr>
            <p:spPr>
              <a:xfrm>
                <a:off x="3906000" y="6458040"/>
                <a:ext cx="3549600" cy="44676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ψ</m:t>
                    </m:r>
                    <m:r>
                      <m:t xml:space="preserve">=</m:t>
                    </m:r>
                    <m:sSub>
                      <m:e>
                        <m:r>
                          <m:t xml:space="preserve">c</m:t>
                        </m:r>
                      </m:e>
                      <m:sub>
                        <m:r>
                          <m:t xml:space="preserve">1</m:t>
                        </m:r>
                      </m:sub>
                    </m:sSub>
                    <m:sSub>
                      <m:e>
                        <m:r>
                          <m:t xml:space="preserve">ψ</m:t>
                        </m:r>
                      </m:e>
                      <m:sub>
                        <m:r>
                          <m:t xml:space="preserve">1</m:t>
                        </m:r>
                      </m:sub>
                    </m:sSub>
                    <m:r>
                      <m:t xml:space="preserve">+</m:t>
                    </m:r>
                    <m:sSub>
                      <m:e>
                        <m:r>
                          <m:t xml:space="preserve">c</m:t>
                        </m:r>
                      </m:e>
                      <m:sub>
                        <m:r>
                          <m:t xml:space="preserve">2</m:t>
                        </m:r>
                      </m:sub>
                    </m:sSub>
                    <m:sSub>
                      <m:e>
                        <m:r>
                          <m:t xml:space="preserve">ψ</m:t>
                        </m:r>
                      </m:e>
                      <m:sub>
                        <m:r>
                          <m:t xml:space="preserve">2</m:t>
                        </m:r>
                      </m:sub>
                    </m:sSub>
                    <m:r>
                      <m:t xml:space="preserve">+</m:t>
                    </m:r>
                    <m:sSub>
                      <m:e>
                        <m:r>
                          <m:t xml:space="preserve">c</m:t>
                        </m:r>
                      </m:e>
                      <m:sub>
                        <m:r>
                          <m:t xml:space="preserve">3</m:t>
                        </m:r>
                      </m:sub>
                    </m:sSub>
                    <m:sSub>
                      <m:e>
                        <m:r>
                          <m:t xml:space="preserve">ψ</m:t>
                        </m:r>
                      </m:e>
                      <m:sub>
                        <m:r>
                          <m:t xml:space="preserve">3</m:t>
                        </m:r>
                      </m:sub>
                    </m:sSub>
                    <m:r>
                      <m:t xml:space="preserve">+</m:t>
                    </m:r>
                    <m:r>
                      <m:t xml:space="preserve">...</m:t>
                    </m:r>
                  </m:oMath>
                </a14:m>
              </a:p>
            </p:txBody>
          </p:sp>
        </mc:Choice>
        <mc:Fallback/>
      </mc:AlternateContent>
      <p:sp>
        <p:nvSpPr>
          <p:cNvPr id="266" name="CustomShape 5"/>
          <p:cNvSpPr/>
          <p:nvPr/>
        </p:nvSpPr>
        <p:spPr>
          <a:xfrm>
            <a:off x="6059160" y="2318760"/>
            <a:ext cx="3806640" cy="765000"/>
          </a:xfrm>
          <a:prstGeom prst="rect">
            <a:avLst/>
          </a:prstGeom>
          <a:solidFill>
            <a:srgbClr val="99ccff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mc:AlternateContent>
        <mc:Choice xmlns:a14="http://schemas.microsoft.com/office/drawing/2010/main" Requires="a14">
          <p:sp>
            <p:nvSpPr>
              <p:cNvPr id="267" name="Formula 6"/>
              <p:cNvSpPr txBox="1"/>
              <p:nvPr/>
            </p:nvSpPr>
            <p:spPr>
              <a:xfrm>
                <a:off x="267480" y="2236680"/>
                <a:ext cx="9520200" cy="89028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E</m:t>
                    </m:r>
                    <m:r>
                      <m:t xml:space="preserve">=</m:t>
                    </m:r>
                    <m:f>
                      <m:num>
                        <m:sSup>
                          <m:e>
                            <m:r>
                              <m:t xml:space="preserve">p</m:t>
                            </m:r>
                          </m:e>
                          <m:sup>
                            <m:r>
                              <m:t xml:space="preserve">2</m:t>
                            </m:r>
                          </m:sup>
                        </m:sSup>
                      </m:num>
                      <m:den>
                        <m:r>
                          <m:t xml:space="preserve">2</m:t>
                        </m:r>
                      </m:den>
                    </m:f>
                    <m:r>
                      <m:t xml:space="preserve">m</m:t>
                    </m:r>
                    <m:r>
                      <m:t xml:space="preserve">+</m:t>
                    </m:r>
                    <m:r>
                      <m:t xml:space="preserve">V</m:t>
                    </m:r>
                    <m:d>
                      <m:dPr>
                        <m:begChr m:val="("/>
                        <m:endChr m:val=")"/>
                      </m:dPr>
                      <m:e>
                        <m:acc>
                          <m:accPr>
                            <m:chr m:val="⃗"/>
                          </m:accPr>
                          <m:e>
                            <m:r>
                              <m:t xml:space="preserve">r</m:t>
                            </m:r>
                          </m:e>
                        </m:acc>
                      </m:e>
                    </m:d>
                    <m:r>
                      <m:t xml:space="preserve">→</m:t>
                    </m:r>
                    <m:r>
                      <m:t xml:space="preserve">Ε</m:t>
                    </m:r>
                    <m:r>
                      <m:t xml:space="preserve">ψ</m:t>
                    </m:r>
                    <m:r>
                      <m:t xml:space="preserve">=</m:t>
                    </m:r>
                    <m:d>
                      <m:dPr>
                        <m:begChr m:val="["/>
                        <m:endChr m:val="]"/>
                      </m:dPr>
                      <m:e>
                        <m:f>
                          <m:num>
                            <m:sSup>
                              <m:e>
                                <m:r>
                                  <m:t xml:space="preserve">ℏ</m:t>
                                </m:r>
                              </m:e>
                              <m:sup>
                                <m:r>
                                  <m:t xml:space="preserve">2</m:t>
                                </m:r>
                              </m:sup>
                            </m:sSup>
                          </m:num>
                          <m:den>
                            <m:r>
                              <m:t xml:space="preserve">2</m:t>
                            </m:r>
                          </m:den>
                        </m:f>
                        <m:r>
                          <m:t xml:space="preserve">m</m:t>
                        </m:r>
                        <m:sSup>
                          <m:e>
                            <m:r>
                              <m:t xml:space="preserve">∇</m:t>
                            </m:r>
                          </m:e>
                          <m:sup>
                            <m:r>
                              <m:t xml:space="preserve">2</m:t>
                            </m:r>
                          </m:sup>
                        </m:sSup>
                        <m:r>
                          <m:t xml:space="preserve">+</m:t>
                        </m:r>
                        <m:r>
                          <m:t xml:space="preserve">V</m:t>
                        </m:r>
                        <m:d>
                          <m:dPr>
                            <m:begChr m:val="("/>
                            <m:endChr m:val=")"/>
                          </m:dPr>
                          <m:e>
                            <m:acc>
                              <m:accPr>
                                <m:chr m:val="⃗"/>
                              </m:accPr>
                              <m:e>
                                <m:r>
                                  <m:t xml:space="preserve">r</m:t>
                                </m:r>
                              </m:e>
                            </m:acc>
                          </m:e>
                        </m:d>
                      </m:e>
                    </m:d>
                    <m:r>
                      <m:t xml:space="preserve">ψ</m:t>
                    </m:r>
                    <m:r>
                      <m:t xml:space="preserve">→</m:t>
                    </m:r>
                    <m:sSup>
                      <m:e>
                        <m:r>
                          <m:t xml:space="preserve">∇</m:t>
                        </m:r>
                      </m:e>
                      <m:sup>
                        <m:r>
                          <m:t xml:space="preserve">2</m:t>
                        </m:r>
                      </m:sup>
                    </m:sSup>
                    <m:r>
                      <m:t xml:space="preserve">ψ</m:t>
                    </m:r>
                    <m:r>
                      <m:t xml:space="preserve">+</m:t>
                    </m:r>
                    <m:r>
                      <m:t xml:space="preserve">2</m:t>
                    </m:r>
                    <m:f>
                      <m:num>
                        <m:r>
                          <m:t xml:space="preserve">m</m:t>
                        </m:r>
                      </m:num>
                      <m:den>
                        <m:r>
                          <m:t xml:space="preserve">ℏ</m:t>
                        </m:r>
                      </m:den>
                    </m:f>
                    <m:d>
                      <m:dPr>
                        <m:begChr m:val="("/>
                        <m:endChr m:val=")"/>
                      </m:dPr>
                      <m:e>
                        <m:r>
                          <m:t xml:space="preserve">E</m:t>
                        </m:r>
                        <m:r>
                          <m:t xml:space="preserve">−</m:t>
                        </m:r>
                        <m:r>
                          <m:t xml:space="preserve">V</m:t>
                        </m:r>
                        <m:d>
                          <m:dPr>
                            <m:begChr m:val="("/>
                            <m:endChr m:val=")"/>
                          </m:dPr>
                          <m:e>
                            <m:acc>
                              <m:accPr>
                                <m:chr m:val="⃗"/>
                              </m:accPr>
                              <m:e>
                                <m:r>
                                  <m:t xml:space="preserve">r</m:t>
                                </m:r>
                              </m:e>
                            </m:acc>
                          </m:e>
                        </m:d>
                      </m:e>
                    </m:d>
                    <m:r>
                      <m:t xml:space="preserve">ψ</m:t>
                    </m:r>
                    <m:r>
                      <m:t xml:space="preserve">=</m:t>
                    </m:r>
                    <m:r>
                      <m:t xml:space="preserve">0</m:t>
                    </m:r>
                  </m:oMath>
                </a14:m>
              </a:p>
            </p:txBody>
          </p:sp>
        </mc:Choice>
        <mc:Fallback/>
      </mc:AlternateContent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16435</TotalTime>
  <Application>LibreOffice/6.4.7.2$MacOSX_X86_64 LibreOffice_project/639b8ac485750d5696d7590a72ef1b496725cfb5</Applicat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2007-05-08T15:33:04Z</dcterms:created>
  <dc:creator/>
  <dc:description/>
  <dc:language>en-GB</dc:language>
  <cp:lastModifiedBy/>
  <dcterms:modified xsi:type="dcterms:W3CDTF">2020-11-09T01:08:35Z</dcterms:modified>
  <cp:revision>1154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fo 1">
    <vt:lpwstr/>
  </property>
  <property fmtid="{D5CDD505-2E9C-101B-9397-08002B2CF9AE}" pid="3" name="Info 2">
    <vt:lpwstr/>
  </property>
  <property fmtid="{D5CDD505-2E9C-101B-9397-08002B2CF9AE}" pid="4" name="Info 3">
    <vt:lpwstr/>
  </property>
  <property fmtid="{D5CDD505-2E9C-101B-9397-08002B2CF9AE}" pid="5" name="Info 4">
    <vt:lpwstr/>
  </property>
</Properties>
</file>